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32806AE-C680-4FDE-B8D3-48D5F2A12C07}">
  <a:tblStyle styleId="{832806AE-C680-4FDE-B8D3-48D5F2A12C07}" styleName="Table_0"/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Shape 30"/>
          <p:cNvGraphicFramePr/>
          <p:nvPr/>
        </p:nvGraphicFramePr>
        <p:xfrm>
          <a:off x="2509837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{832806AE-C680-4FDE-B8D3-48D5F2A12C07}</a:tableStyleId>
              </a:tblPr>
              <a:tblGrid>
                <a:gridCol w="952500"/>
                <a:gridCol w="1228725"/>
                <a:gridCol w="952500"/>
                <a:gridCol w="9906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movieid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title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country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year_released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Devdas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2002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El laberinto del fauno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mx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2006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Inglourious Basterds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us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2009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La grande vadrouille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fr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1966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Orfeu Negro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br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1959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1" name="Shape 31"/>
          <p:cNvSpPr/>
          <p:nvPr/>
        </p:nvSpPr>
        <p:spPr>
          <a:xfrm>
            <a:off x="2512675" y="1858900"/>
            <a:ext cx="945300" cy="1447800"/>
          </a:xfrm>
          <a:prstGeom prst="rect">
            <a:avLst/>
          </a:prstGeom>
          <a:solidFill>
            <a:srgbClr val="89E18A">
              <a:alpha val="4192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2512675" y="2087325"/>
            <a:ext cx="4124399" cy="196800"/>
          </a:xfrm>
          <a:prstGeom prst="rect">
            <a:avLst/>
          </a:prstGeom>
          <a:solidFill>
            <a:srgbClr val="C9DAF8">
              <a:alpha val="4115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/>
        </p:nvSpPr>
        <p:spPr>
          <a:xfrm>
            <a:off x="2512675" y="1063525"/>
            <a:ext cx="9453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89E18A"/>
                </a:solidFill>
              </a:rPr>
              <a:t>columns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x="1502050" y="2059725"/>
            <a:ext cx="6245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>
                <a:solidFill>
                  <a:srgbClr val="C9DAF8"/>
                </a:solidFill>
              </a:rPr>
              <a:t>rows</a:t>
            </a:r>
          </a:p>
        </p:txBody>
      </p:sp>
      <p:cxnSp>
        <p:nvCxnSpPr>
          <p:cNvPr id="35" name="Shape 35"/>
          <p:cNvCxnSpPr>
            <a:stCxn id="33" idx="2"/>
            <a:endCxn id="31" idx="0"/>
          </p:cNvCxnSpPr>
          <p:nvPr/>
        </p:nvCxnSpPr>
        <p:spPr>
          <a:xfrm>
            <a:off x="2985325" y="1410025"/>
            <a:ext cx="0" cy="448799"/>
          </a:xfrm>
          <a:prstGeom prst="straightConnector1">
            <a:avLst/>
          </a:prstGeom>
          <a:noFill/>
          <a:ln cap="flat" cmpd="sng" w="19050">
            <a:solidFill>
              <a:srgbClr val="89E18A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" name="Shape 36"/>
          <p:cNvCxnSpPr>
            <a:stCxn id="34" idx="3"/>
            <a:endCxn id="32" idx="1"/>
          </p:cNvCxnSpPr>
          <p:nvPr/>
        </p:nvCxnSpPr>
        <p:spPr>
          <a:xfrm>
            <a:off x="2126649" y="2185724"/>
            <a:ext cx="386100" cy="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" name="Shape 37"/>
          <p:cNvSpPr/>
          <p:nvPr/>
        </p:nvSpPr>
        <p:spPr>
          <a:xfrm>
            <a:off x="1441450" y="976725"/>
            <a:ext cx="5608200" cy="2725199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