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68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" userDrawn="1">
          <p15:clr>
            <a:srgbClr val="A4A3A4"/>
          </p15:clr>
        </p15:guide>
        <p15:guide id="4" orient="horz" pos="735" userDrawn="1">
          <p15:clr>
            <a:srgbClr val="A4A3A4"/>
          </p15:clr>
        </p15:guide>
        <p15:guide id="5" pos="4127" userDrawn="1">
          <p15:clr>
            <a:srgbClr val="A4A3A4"/>
          </p15:clr>
        </p15:guide>
        <p15:guide id="6" orient="horz" pos="3003" userDrawn="1">
          <p15:clr>
            <a:srgbClr val="A4A3A4"/>
          </p15:clr>
        </p15:guide>
        <p15:guide id="9" pos="2631" userDrawn="1">
          <p15:clr>
            <a:srgbClr val="A4A3A4"/>
          </p15:clr>
        </p15:guide>
        <p15:guide id="10" orient="horz" pos="1484" userDrawn="1">
          <p15:clr>
            <a:srgbClr val="A4A3A4"/>
          </p15:clr>
        </p15:guide>
        <p15:guide id="11" orient="horz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3D48"/>
    <a:srgbClr val="ECE9D8"/>
    <a:srgbClr val="FFFFFF"/>
    <a:srgbClr val="EBEBEB"/>
    <a:srgbClr val="FF9933"/>
    <a:srgbClr val="1E425F"/>
    <a:srgbClr val="33A9A0"/>
    <a:srgbClr val="498591"/>
    <a:srgbClr val="C01A55"/>
    <a:srgbClr val="5DA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3457" autoAdjust="0"/>
  </p:normalViewPr>
  <p:slideViewPr>
    <p:cSldViewPr snapToGrid="0" showGuides="1">
      <p:cViewPr varScale="1">
        <p:scale>
          <a:sx n="66" d="100"/>
          <a:sy n="66" d="100"/>
        </p:scale>
        <p:origin x="36" y="1144"/>
      </p:cViewPr>
      <p:guideLst>
        <p:guide pos="113"/>
        <p:guide orient="horz" pos="735"/>
        <p:guide pos="4127"/>
        <p:guide orient="horz" pos="3003"/>
        <p:guide pos="2631"/>
        <p:guide orient="horz" pos="1484"/>
        <p:guide orient="horz"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50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337FD-C880-4D4F-A341-48566D84DD4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61AF4-D6CB-4A08-B8D1-E654CA71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6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0" name="직선 연결선 9"/>
          <p:cNvCxnSpPr/>
          <p:nvPr userDrawn="1"/>
        </p:nvCxnSpPr>
        <p:spPr>
          <a:xfrm flipH="1">
            <a:off x="382137" y="1374618"/>
            <a:ext cx="21768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85266" y="1367794"/>
            <a:ext cx="0" cy="10273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H="1">
            <a:off x="382137" y="2381534"/>
            <a:ext cx="2163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532263" y="1125940"/>
            <a:ext cx="59357" cy="59357"/>
          </a:xfrm>
          <a:prstGeom prst="ellipse">
            <a:avLst/>
          </a:prstGeom>
          <a:solidFill>
            <a:srgbClr val="F8F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41445" y="1125940"/>
            <a:ext cx="59357" cy="59357"/>
          </a:xfrm>
          <a:prstGeom prst="ellipse">
            <a:avLst/>
          </a:prstGeom>
          <a:solidFill>
            <a:srgbClr val="F2E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52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26B43"/>
          </p15:clr>
        </p15:guide>
        <p15:guide id="2" orient="horz" pos="395" userDrawn="1">
          <p15:clr>
            <a:srgbClr val="F26B43"/>
          </p15:clr>
        </p15:guide>
        <p15:guide id="3" pos="204" userDrawn="1">
          <p15:clr>
            <a:srgbClr val="F26B43"/>
          </p15:clr>
        </p15:guide>
        <p15:guide id="4" pos="295" userDrawn="1">
          <p15:clr>
            <a:srgbClr val="F26B43"/>
          </p15:clr>
        </p15:guide>
        <p15:guide id="5" pos="385" userDrawn="1">
          <p15:clr>
            <a:srgbClr val="F26B43"/>
          </p15:clr>
        </p15:guide>
        <p15:guide id="6" pos="476" userDrawn="1">
          <p15:clr>
            <a:srgbClr val="F26B43"/>
          </p15:clr>
        </p15:guide>
        <p15:guide id="7" pos="567" userDrawn="1">
          <p15:clr>
            <a:srgbClr val="F26B43"/>
          </p15:clr>
        </p15:guide>
        <p15:guide id="8" orient="horz" pos="622" userDrawn="1">
          <p15:clr>
            <a:srgbClr val="F26B43"/>
          </p15:clr>
        </p15:guide>
        <p15:guide id="9" orient="horz" pos="849" userDrawn="1">
          <p15:clr>
            <a:srgbClr val="F26B43"/>
          </p15:clr>
        </p15:guide>
        <p15:guide id="10" orient="horz" pos="1076" userDrawn="1">
          <p15:clr>
            <a:srgbClr val="F26B43"/>
          </p15:clr>
        </p15:guide>
        <p15:guide id="11" orient="horz" pos="1302" userDrawn="1">
          <p15:clr>
            <a:srgbClr val="F26B43"/>
          </p15:clr>
        </p15:guide>
        <p15:guide id="12" orient="horz" pos="3094" userDrawn="1">
          <p15:clr>
            <a:srgbClr val="F26B43"/>
          </p15:clr>
        </p15:guide>
        <p15:guide id="13" pos="4127" userDrawn="1">
          <p15:clr>
            <a:srgbClr val="F26B43"/>
          </p15:clr>
        </p15:guide>
        <p15:guide id="14" pos="5375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78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775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2" cy="514349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016448" y="165744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522FDE9-2DD4-4A42-B1B2-25A01A76F7C8}" type="slidenum">
              <a:rPr lang="en-US" altLang="ko-KR" sz="1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algn="r"/>
              <a:t>‹#›</a:t>
            </a:fld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/27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5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7" r:id="rId3"/>
    <p:sldLayoutId id="2147483668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695704" y="1578476"/>
            <a:ext cx="6707231" cy="647139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OTF" pitchFamily="18" charset="-127"/>
                <a:ea typeface="나눔바른고딕OTF" pitchFamily="18" charset="-127"/>
                <a:cs typeface="+mj-cs"/>
              </a:defRPr>
            </a:lvl1pPr>
          </a:lstStyle>
          <a:p>
            <a:pPr algn="just" latinLnBrk="1"/>
            <a:r>
              <a:rPr lang="en-US" altLang="ko-KR" sz="3000" b="1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View</a:t>
            </a:r>
            <a:r>
              <a:rPr lang="ko-KR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이해와 활용</a:t>
            </a:r>
            <a:endParaRPr lang="ko-KR" altLang="ko-KR" sz="3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95704" y="931684"/>
            <a:ext cx="278169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2590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7162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1734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6306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914400"/>
            <a:r>
              <a:rPr kumimoji="0" lang="en-US" altLang="ko-KR" sz="2500" dirty="0">
                <a:ln>
                  <a:solidFill>
                    <a:srgbClr val="2F4A77">
                      <a:alpha val="0"/>
                    </a:srgbClr>
                  </a:solidFill>
                </a:ln>
                <a:solidFill>
                  <a:srgbClr val="F2EE3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 10</a:t>
            </a:r>
          </a:p>
          <a:p>
            <a:pPr defTabSz="914400"/>
            <a:endParaRPr kumimoji="0" lang="ko-KR" altLang="en-US" sz="2500" dirty="0">
              <a:ln>
                <a:solidFill>
                  <a:srgbClr val="2F4A77">
                    <a:alpha val="0"/>
                  </a:srgbClr>
                </a:solidFill>
              </a:ln>
              <a:solidFill>
                <a:srgbClr val="F2EE3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417EA9-A732-5390-2CA7-A9C01CF26E2D}"/>
              </a:ext>
            </a:extLst>
          </p:cNvPr>
          <p:cNvSpPr/>
          <p:nvPr/>
        </p:nvSpPr>
        <p:spPr>
          <a:xfrm>
            <a:off x="403511" y="2395354"/>
            <a:ext cx="8336977" cy="1816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학습 목표 </a:t>
            </a:r>
            <a:r>
              <a:rPr lang="en-US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endParaRPr lang="ko-KR" sz="1500" kern="1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View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개념을 이해합니다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단순 뷰와 복합 뷰를 이해하고 활용합니다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!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가상 테이블을 이해하고 활용합니다 </a:t>
            </a:r>
            <a:r>
              <a:rPr lang="en-US" altLang="ko-KR" sz="18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View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관리하기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A7F27-557E-F8B4-CC2E-FA290C671456}"/>
              </a:ext>
            </a:extLst>
          </p:cNvPr>
          <p:cNvSpPr txBox="1"/>
          <p:nvPr/>
        </p:nvSpPr>
        <p:spPr>
          <a:xfrm>
            <a:off x="264694" y="7489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1)View </a:t>
            </a:r>
            <a:r>
              <a:rPr lang="ko-KR" altLang="ko-KR" sz="1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수정하기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10D78E0-1C0E-BD6B-F206-56E5D1F3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1353685"/>
            <a:ext cx="4503373" cy="21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5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View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관리하기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8B07A-BE35-800E-78E2-E8436AC6AE0D}"/>
              </a:ext>
            </a:extLst>
          </p:cNvPr>
          <p:cNvSpPr txBox="1"/>
          <p:nvPr/>
        </p:nvSpPr>
        <p:spPr>
          <a:xfrm>
            <a:off x="399449" y="7489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2)View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확인 및 삭제하기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3DB45-D322-24FE-5D57-75300D6DF361}"/>
              </a:ext>
            </a:extLst>
          </p:cNvPr>
          <p:cNvSpPr txBox="1"/>
          <p:nvPr/>
        </p:nvSpPr>
        <p:spPr>
          <a:xfrm>
            <a:off x="389824" y="129387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SHOW FULL TABLES IN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my_testdb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WHERE TABLE_TYPE LIKE 'VIEW';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2B473-BC3A-6FF9-C6B4-3FF6193101D9}"/>
              </a:ext>
            </a:extLst>
          </p:cNvPr>
          <p:cNvSpPr txBox="1"/>
          <p:nvPr/>
        </p:nvSpPr>
        <p:spPr>
          <a:xfrm>
            <a:off x="678581" y="25717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SHOW CREATE VIEW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vemp ;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15A6E-C780-D32E-6ABC-2AF5172632AE}"/>
              </a:ext>
            </a:extLst>
          </p:cNvPr>
          <p:cNvSpPr txBox="1"/>
          <p:nvPr/>
        </p:nvSpPr>
        <p:spPr>
          <a:xfrm>
            <a:off x="678581" y="22024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상세 쿼리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확인하기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D86EC-4E33-AE45-C925-9445104030F0}"/>
              </a:ext>
            </a:extLst>
          </p:cNvPr>
          <p:cNvSpPr txBox="1"/>
          <p:nvPr/>
        </p:nvSpPr>
        <p:spPr>
          <a:xfrm>
            <a:off x="678581" y="36996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DROP VIEW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vemp 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5938AB-D860-EF64-601C-48A2E1016320}"/>
              </a:ext>
            </a:extLst>
          </p:cNvPr>
          <p:cNvSpPr txBox="1"/>
          <p:nvPr/>
        </p:nvSpPr>
        <p:spPr>
          <a:xfrm>
            <a:off x="678581" y="33303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뷰 </a:t>
            </a:r>
            <a:r>
              <a:rPr lang="ko-KR" altLang="en-US" dirty="0">
                <a:ea typeface="맑은 고딕" panose="020B0503020000020004" pitchFamily="50" charset="-127"/>
                <a:cs typeface="Times New Roman" panose="02020603050405020304" pitchFamily="18" charset="0"/>
              </a:rPr>
              <a:t>삭제하기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18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WITH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절을 사용한 가상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임시</a:t>
            </a:r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활용하기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BBBCE0-FD48-46D9-4FA1-ABE672EC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9" y="623185"/>
            <a:ext cx="3996550" cy="1756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80CECF-C60F-A645-B08D-2A40A063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33" y="1883644"/>
            <a:ext cx="49339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2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11014-39F6-4208-212C-BFB451380022}"/>
              </a:ext>
            </a:extLst>
          </p:cNvPr>
          <p:cNvSpPr txBox="1"/>
          <p:nvPr/>
        </p:nvSpPr>
        <p:spPr>
          <a:xfrm>
            <a:off x="168442" y="711546"/>
            <a:ext cx="8744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Professor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department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조인하여 교수번호와 교수이름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소속 학과이름을 조회하는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view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생성하세요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View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prof_dept_view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 * FROM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prof_dept_view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조회했을 때 아래와 같은 결과가 나와야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E18B2A8E-A9D4-B665-D7D5-EEE87E875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52" y="1644026"/>
            <a:ext cx="4468495" cy="3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8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B5B39-B47F-6E9C-3207-DD48212BA6FC}"/>
              </a:ext>
            </a:extLst>
          </p:cNvPr>
          <p:cNvSpPr txBox="1"/>
          <p:nvPr/>
        </p:nvSpPr>
        <p:spPr>
          <a:xfrm>
            <a:off x="235819" y="730255"/>
            <a:ext cx="8532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 그림과 같이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Student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department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사용하여 아래 예시와 같이 각 학과별로 학과이름과 해당 학과별 학생들의 최대 키와 최대 몸무게를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Inline View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92143C0-8DB4-3A28-923F-1257071E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78" y="2143501"/>
            <a:ext cx="6412939" cy="21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8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F09A3-ECF6-72E1-D1B9-54667529FBA1}"/>
              </a:ext>
            </a:extLst>
          </p:cNvPr>
          <p:cNvSpPr txBox="1"/>
          <p:nvPr/>
        </p:nvSpPr>
        <p:spPr>
          <a:xfrm>
            <a:off x="274320" y="707078"/>
            <a:ext cx="8561672" cy="95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Student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테이블과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department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테이블을 사용하여 아래 예시와 같이 학과이름과 해당 학과의  최대키와 해당 키에 해당하는 학생들의 이름을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Inline View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사용하여 아래와 같이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E4B79BD-5676-7B77-00FF-F2325B85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70" y="1776762"/>
            <a:ext cx="5963059" cy="2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2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연습문제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F09A3-ECF6-72E1-D1B9-54667529FBA1}"/>
              </a:ext>
            </a:extLst>
          </p:cNvPr>
          <p:cNvSpPr txBox="1"/>
          <p:nvPr/>
        </p:nvSpPr>
        <p:spPr>
          <a:xfrm>
            <a:off x="274320" y="707078"/>
            <a:ext cx="8561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Student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테이블에서 학생의 키가 동일 학년의 평균 키 보다 큰 학생들의 학년과 이름과 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학년의 평균 키를 출력하되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Inline View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사용해서 아래와 같이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학년으로 오름차순 정렬해서 출력하세요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C80AC810-C86D-19E5-9CEF-B9B6473D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12" y="1774787"/>
            <a:ext cx="4395116" cy="291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8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View 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개념 이해하기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AB7BF74B-A926-2F98-F6D3-93CF41ED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94" y="529206"/>
            <a:ext cx="6326512" cy="43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5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View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623E0-6FD5-1D5A-97BE-24A77288660D}"/>
              </a:ext>
            </a:extLst>
          </p:cNvPr>
          <p:cNvSpPr txBox="1"/>
          <p:nvPr/>
        </p:nvSpPr>
        <p:spPr>
          <a:xfrm>
            <a:off x="139566" y="6623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단순 뷰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(Simple View)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5198D-2F68-A82E-97FE-05D7957F86BA}"/>
              </a:ext>
            </a:extLst>
          </p:cNvPr>
          <p:cNvSpPr txBox="1"/>
          <p:nvPr/>
        </p:nvSpPr>
        <p:spPr>
          <a:xfrm>
            <a:off x="293569" y="1251065"/>
            <a:ext cx="8099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CREATE [OR REPLACE] VIEW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view_name [ (alias, alias,……)]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sub-query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0D4CF4-4EF6-C660-2C51-C8A589D8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75" y="2267714"/>
            <a:ext cx="6861192" cy="21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6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View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7A910AB8-295F-DA24-6DE5-C7A8E23B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1" y="849479"/>
            <a:ext cx="3619585" cy="281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View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38839-3BDF-580C-B668-15369F4A53FB}"/>
              </a:ext>
            </a:extLst>
          </p:cNvPr>
          <p:cNvSpPr txBox="1"/>
          <p:nvPr/>
        </p:nvSpPr>
        <p:spPr>
          <a:xfrm>
            <a:off x="255069" y="6816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복합 뷰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(Complex View)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2BF1C50-728E-7476-49FF-DD0E651C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87" y="1289567"/>
            <a:ext cx="4848196" cy="23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View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FA7EB7-35B3-BC94-C13E-8D7C9716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14" y="830162"/>
            <a:ext cx="6819771" cy="34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View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9318F-31AF-91EB-E7C9-40BFC14230F3}"/>
              </a:ext>
            </a:extLst>
          </p:cNvPr>
          <p:cNvSpPr txBox="1"/>
          <p:nvPr/>
        </p:nvSpPr>
        <p:spPr>
          <a:xfrm>
            <a:off x="264695" y="6816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인라인 뷰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INLINE View)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773F03-7609-FD2C-F98C-C235CFE7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84" y="1289567"/>
            <a:ext cx="7531143" cy="31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View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1F6C131-055E-8CE9-D455-403F3BDD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92" y="1026327"/>
            <a:ext cx="7818768" cy="29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8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View</a:t>
            </a:r>
            <a:r>
              <a:rPr lang="ko-KR" altLang="en-US" sz="1800" b="1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58352DAD-40BE-425E-44C0-BE2B42952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553" y="1065948"/>
            <a:ext cx="5918322" cy="190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8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5752</TotalTime>
  <Words>327</Words>
  <Application>Microsoft Office PowerPoint</Application>
  <PresentationFormat>화면 슬라이드 쇼(16:9)</PresentationFormat>
  <Paragraphs>40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나눔바른고딕OTF</vt:lpstr>
      <vt:lpstr>나눔스퀘어 Bold</vt:lpstr>
      <vt:lpstr>나눔스퀘어 ExtraBold</vt:lpstr>
      <vt:lpstr>Arial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lys</dc:creator>
  <cp:lastModifiedBy>서 진수</cp:lastModifiedBy>
  <cp:revision>975</cp:revision>
  <dcterms:created xsi:type="dcterms:W3CDTF">2020-02-17T08:34:44Z</dcterms:created>
  <dcterms:modified xsi:type="dcterms:W3CDTF">2022-05-24T00:34:07Z</dcterms:modified>
</cp:coreProperties>
</file>