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5"/>
  </p:notesMasterIdLst>
  <p:sldIdLst>
    <p:sldId id="268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19" r:id="rId43"/>
    <p:sldId id="520" r:id="rId4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" userDrawn="1">
          <p15:clr>
            <a:srgbClr val="A4A3A4"/>
          </p15:clr>
        </p15:guide>
        <p15:guide id="4" orient="horz" pos="735" userDrawn="1">
          <p15:clr>
            <a:srgbClr val="A4A3A4"/>
          </p15:clr>
        </p15:guide>
        <p15:guide id="5" pos="4127" userDrawn="1">
          <p15:clr>
            <a:srgbClr val="A4A3A4"/>
          </p15:clr>
        </p15:guide>
        <p15:guide id="6" orient="horz" pos="3003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orient="horz" pos="1484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D48"/>
    <a:srgbClr val="ECE9D8"/>
    <a:srgbClr val="FFFFFF"/>
    <a:srgbClr val="EBEBEB"/>
    <a:srgbClr val="FF9933"/>
    <a:srgbClr val="1E425F"/>
    <a:srgbClr val="33A9A0"/>
    <a:srgbClr val="498591"/>
    <a:srgbClr val="C01A55"/>
    <a:srgbClr val="5DA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3457" autoAdjust="0"/>
  </p:normalViewPr>
  <p:slideViewPr>
    <p:cSldViewPr snapToGrid="0" showGuides="1">
      <p:cViewPr varScale="1">
        <p:scale>
          <a:sx n="66" d="100"/>
          <a:sy n="66" d="100"/>
        </p:scale>
        <p:origin x="36" y="1144"/>
      </p:cViewPr>
      <p:guideLst>
        <p:guide pos="113"/>
        <p:guide orient="horz" pos="735"/>
        <p:guide pos="4127"/>
        <p:guide orient="horz" pos="3003"/>
        <p:guide pos="2631"/>
        <p:guide orient="horz" pos="1484"/>
        <p:guide orient="horz"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50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337FD-C880-4D4F-A341-48566D84DD4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1AF4-D6CB-4A08-B8D1-E654CA71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0" name="직선 연결선 9"/>
          <p:cNvCxnSpPr/>
          <p:nvPr userDrawn="1"/>
        </p:nvCxnSpPr>
        <p:spPr>
          <a:xfrm flipH="1">
            <a:off x="382137" y="1374618"/>
            <a:ext cx="21768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85266" y="1367794"/>
            <a:ext cx="0" cy="10273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382137" y="2381534"/>
            <a:ext cx="2163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532263" y="1125940"/>
            <a:ext cx="59357" cy="59357"/>
          </a:xfrm>
          <a:prstGeom prst="ellipse">
            <a:avLst/>
          </a:prstGeom>
          <a:solidFill>
            <a:srgbClr val="F8F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41445" y="1125940"/>
            <a:ext cx="59357" cy="59357"/>
          </a:xfrm>
          <a:prstGeom prst="ellipse">
            <a:avLst/>
          </a:prstGeom>
          <a:solidFill>
            <a:srgbClr val="F2E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52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26B43"/>
          </p15:clr>
        </p15:guide>
        <p15:guide id="2" orient="horz" pos="395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295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476" userDrawn="1">
          <p15:clr>
            <a:srgbClr val="F26B43"/>
          </p15:clr>
        </p15:guide>
        <p15:guide id="7" pos="567" userDrawn="1">
          <p15:clr>
            <a:srgbClr val="F26B43"/>
          </p15:clr>
        </p15:guide>
        <p15:guide id="8" orient="horz" pos="622" userDrawn="1">
          <p15:clr>
            <a:srgbClr val="F26B43"/>
          </p15:clr>
        </p15:guide>
        <p15:guide id="9" orient="horz" pos="849" userDrawn="1">
          <p15:clr>
            <a:srgbClr val="F26B43"/>
          </p15:clr>
        </p15:guide>
        <p15:guide id="10" orient="horz" pos="1076" userDrawn="1">
          <p15:clr>
            <a:srgbClr val="F26B43"/>
          </p15:clr>
        </p15:guide>
        <p15:guide id="11" orient="horz" pos="1302" userDrawn="1">
          <p15:clr>
            <a:srgbClr val="F26B43"/>
          </p15:clr>
        </p15:guide>
        <p15:guide id="12" orient="horz" pos="3094" userDrawn="1">
          <p15:clr>
            <a:srgbClr val="F26B43"/>
          </p15:clr>
        </p15:guide>
        <p15:guide id="13" pos="4127" userDrawn="1">
          <p15:clr>
            <a:srgbClr val="F26B43"/>
          </p15:clr>
        </p15:guide>
        <p15:guide id="14" pos="5375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8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77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2" cy="514349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016448" y="16574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522FDE9-2DD4-4A42-B1B2-25A01A76F7C8}" type="slidenum">
              <a:rPr lang="en-US" altLang="ko-KR" sz="1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r"/>
              <a:t>‹#›</a:t>
            </a:fld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/27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5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7" r:id="rId3"/>
    <p:sldLayoutId id="2147483668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695704" y="1578476"/>
            <a:ext cx="6707231" cy="64713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OTF" pitchFamily="18" charset="-127"/>
                <a:ea typeface="나눔바른고딕OTF" pitchFamily="18" charset="-127"/>
                <a:cs typeface="+mj-cs"/>
              </a:defRPr>
            </a:lvl1pPr>
          </a:lstStyle>
          <a:p>
            <a:pPr algn="just" latinLnBrk="1"/>
            <a:r>
              <a:rPr lang="en-US" altLang="ko-KR" sz="30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Stored Program</a:t>
            </a:r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이해와 활용</a:t>
            </a:r>
            <a:endParaRPr lang="ko-KR" altLang="ko-KR" sz="3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5704" y="931684"/>
            <a:ext cx="278169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2590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162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1734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6306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/>
            <a:r>
              <a:rPr kumimoji="0" lang="en-US" altLang="ko-KR" sz="2500" dirty="0">
                <a:ln>
                  <a:solidFill>
                    <a:srgbClr val="2F4A77">
                      <a:alpha val="0"/>
                    </a:srgbClr>
                  </a:solidFill>
                </a:ln>
                <a:solidFill>
                  <a:srgbClr val="F2EE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 12</a:t>
            </a:r>
          </a:p>
          <a:p>
            <a:pPr defTabSz="914400"/>
            <a:endParaRPr kumimoji="0" lang="ko-KR" altLang="en-US" sz="2500" dirty="0">
              <a:ln>
                <a:solidFill>
                  <a:srgbClr val="2F4A77">
                    <a:alpha val="0"/>
                  </a:srgbClr>
                </a:solidFill>
              </a:ln>
              <a:solidFill>
                <a:srgbClr val="F2EE3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417EA9-A732-5390-2CA7-A9C01CF26E2D}"/>
              </a:ext>
            </a:extLst>
          </p:cNvPr>
          <p:cNvSpPr/>
          <p:nvPr/>
        </p:nvSpPr>
        <p:spPr>
          <a:xfrm>
            <a:off x="403511" y="2395354"/>
            <a:ext cx="8336977" cy="1816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학습 목표 </a:t>
            </a: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endParaRPr lang="ko-KR" sz="15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프로시저와 함수를 이해하고 활용합니다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예외처리 개념을 이해하고 활용합니다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!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트리거의 개념을 이해하고 활용합니다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45BA3-148D-E8FB-4B99-6866B68B01AB}"/>
              </a:ext>
            </a:extLst>
          </p:cNvPr>
          <p:cNvSpPr txBox="1"/>
          <p:nvPr/>
        </p:nvSpPr>
        <p:spPr>
          <a:xfrm>
            <a:off x="187693" y="5564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CASE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조건문을 활용한 프로시저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F395A-8B54-00BC-C575-F6D3FD7B51B5}"/>
              </a:ext>
            </a:extLst>
          </p:cNvPr>
          <p:cNvSpPr txBox="1"/>
          <p:nvPr/>
        </p:nvSpPr>
        <p:spPr>
          <a:xfrm>
            <a:off x="187693" y="1145187"/>
            <a:ext cx="8547234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사용자에게 과일 이름을 입력 받은 후 해당 과일의 가격을 출력하는 프로시저인데 만약 사용자가 입력한 과일 이름이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 가격을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1000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출력하고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바나나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입력했다면 가격을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800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출력하고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복숭아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입력했다면 가격을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500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출력하고 입력한 값이 사과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바나나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복숭아 중 한가지가 아닐 경우 가격을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가격미정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문장을 출력하는 프로시저를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CASE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문을 사용하여 생성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6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8EB15-F5D7-48C2-ED84-C1641385EE30}"/>
              </a:ext>
            </a:extLst>
          </p:cNvPr>
          <p:cNvSpPr txBox="1"/>
          <p:nvPr/>
        </p:nvSpPr>
        <p:spPr>
          <a:xfrm>
            <a:off x="457200" y="788216"/>
            <a:ext cx="7724274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PROCEDURE IF EXISTS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case_pro_1;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PROCEDURE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case_pro_1(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  fruit VARCHAR(20) 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BEGIN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price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VARCHAR(20)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   CASE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	WHEN fruit = '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사과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THEN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	    SET price = '1000';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	WHEN fruit ='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바나나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THEN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5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26890-18A8-C029-437C-890B3F2BDA45}"/>
              </a:ext>
            </a:extLst>
          </p:cNvPr>
          <p:cNvSpPr txBox="1"/>
          <p:nvPr/>
        </p:nvSpPr>
        <p:spPr>
          <a:xfrm>
            <a:off x="216569" y="718119"/>
            <a:ext cx="8369166" cy="388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          SET price = '800';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	WHEN fruit ='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복숭아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THEN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          SET price = '500';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14	ELSE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	    SET price = '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가격미정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	END CASE;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17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CONCAT('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입력한 과일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:',fruit,' -&gt;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가격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:', price) ) "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";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19 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21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22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CALL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case_pro_1('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4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2E0D7-F1E1-DB83-0E07-ABA96757B68E}"/>
              </a:ext>
            </a:extLst>
          </p:cNvPr>
          <p:cNvSpPr txBox="1"/>
          <p:nvPr/>
        </p:nvSpPr>
        <p:spPr>
          <a:xfrm>
            <a:off x="168442" y="6334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프로시저를 활용한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DML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FD21B-E3D2-2F90-17E5-028F5612EA9F}"/>
              </a:ext>
            </a:extLst>
          </p:cNvPr>
          <p:cNvSpPr txBox="1"/>
          <p:nvPr/>
        </p:nvSpPr>
        <p:spPr>
          <a:xfrm>
            <a:off x="524576" y="2643577"/>
            <a:ext cx="457200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TABLE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pro_test (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no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,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name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VARCHAR(20)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,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hobby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VARCHAR(50)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);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D0C42-4417-4308-2667-695F78E59B8E}"/>
              </a:ext>
            </a:extLst>
          </p:cNvPr>
          <p:cNvSpPr txBox="1"/>
          <p:nvPr/>
        </p:nvSpPr>
        <p:spPr>
          <a:xfrm>
            <a:off x="409073" y="1220113"/>
            <a:ext cx="7964905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사용자에게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name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hobby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값을 입력 받은 후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pro_test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테이블에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INSERT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하는 역할을 하는 프로시저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생성하기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68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61115C-22B7-86A0-0A07-3C583430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9" y="740511"/>
            <a:ext cx="7008211" cy="42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99C2D-4BB0-419E-5877-A48B0615338E}"/>
              </a:ext>
            </a:extLst>
          </p:cNvPr>
          <p:cNvSpPr txBox="1"/>
          <p:nvPr/>
        </p:nvSpPr>
        <p:spPr>
          <a:xfrm>
            <a:off x="437949" y="681635"/>
            <a:ext cx="457200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CALL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pro_2('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서진수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낚시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');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*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pro_test;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830786-80E2-7CA3-BC49-A622E532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5" y="1874436"/>
            <a:ext cx="3938085" cy="8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6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6612D-0C91-DFDC-1B05-DBE85C54B830}"/>
              </a:ext>
            </a:extLst>
          </p:cNvPr>
          <p:cNvSpPr txBox="1"/>
          <p:nvPr/>
        </p:nvSpPr>
        <p:spPr>
          <a:xfrm>
            <a:off x="303196" y="7104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생성하고 활용하기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5F49E-96E4-9600-EF13-83EFE6329F87}"/>
              </a:ext>
            </a:extLst>
          </p:cNvPr>
          <p:cNvSpPr txBox="1"/>
          <p:nvPr/>
        </p:nvSpPr>
        <p:spPr>
          <a:xfrm>
            <a:off x="303196" y="1273015"/>
            <a:ext cx="84606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 Code: 1419. You do not have the SUPER privilege and binary logging is enabled (you *might* want to use the less safe log_bin_trust_function_creators variable)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5A26-406F-C0EC-A828-ACC0A3C2E27F}"/>
              </a:ext>
            </a:extLst>
          </p:cNvPr>
          <p:cNvSpPr txBox="1"/>
          <p:nvPr/>
        </p:nvSpPr>
        <p:spPr>
          <a:xfrm>
            <a:off x="178068" y="2774557"/>
            <a:ext cx="777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C:\Users\seoji&gt; mysql 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uroot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-p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Enter password: *****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mysql&gt;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 Global log_bin_trust_function_creators='ON' ;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4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C4ABC3-6FE9-F2DD-BD04-78C65394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2" y="610052"/>
            <a:ext cx="7608188" cy="42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7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35C31-0689-FE61-EAAC-B8F78FE82722}"/>
              </a:ext>
            </a:extLst>
          </p:cNvPr>
          <p:cNvSpPr txBox="1"/>
          <p:nvPr/>
        </p:nvSpPr>
        <p:spPr>
          <a:xfrm>
            <a:off x="383467" y="749741"/>
            <a:ext cx="6262778" cy="4204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FUNCTION IF EXISTS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plus_float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FUNCTION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plus_float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   no1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FLOAT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,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   no2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FLOAT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)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RETURNS FLOAT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6 BEGIN</a:t>
            </a:r>
          </a:p>
          <a:p>
            <a:pPr indent="127000" algn="just" latinLnBrk="1">
              <a:lnSpc>
                <a:spcPct val="115000"/>
              </a:lnSpc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hap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FLOAT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 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hap = no1 + no2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 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RETURN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hap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plus_float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(2.1 , 3.2)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360D3-52FC-3BB7-D5AD-B6CEE95CE102}"/>
              </a:ext>
            </a:extLst>
          </p:cNvPr>
          <p:cNvSpPr txBox="1"/>
          <p:nvPr/>
        </p:nvSpPr>
        <p:spPr>
          <a:xfrm>
            <a:off x="4114800" y="2667157"/>
            <a:ext cx="322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실수 값도</a:t>
            </a:r>
            <a:r>
              <a:rPr lang="en-US" altLang="ko-KR" sz="1800" b="1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계산하도록 수정</a:t>
            </a:r>
            <a:r>
              <a:rPr lang="ko-KR" altLang="ko-KR" sz="1800" b="1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0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5020C-805D-292F-4E21-487511DCD6D7}"/>
              </a:ext>
            </a:extLst>
          </p:cNvPr>
          <p:cNvSpPr txBox="1"/>
          <p:nvPr/>
        </p:nvSpPr>
        <p:spPr>
          <a:xfrm>
            <a:off x="303195" y="67786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CURSOR 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반복문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커서의 의미와 활용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3B18A4-383A-4441-8309-58E74373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79" y="1400893"/>
            <a:ext cx="7214005" cy="25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5AB2F-5202-D50C-603B-2FC577291ADE}"/>
              </a:ext>
            </a:extLst>
          </p:cNvPr>
          <p:cNvSpPr txBox="1"/>
          <p:nvPr/>
        </p:nvSpPr>
        <p:spPr>
          <a:xfrm>
            <a:off x="206943" y="6912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 생성하기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AB6B290-747A-F394-EBA6-36300726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1169735"/>
            <a:ext cx="6346413" cy="37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D63EA-93AA-7C86-E66E-8D7645475FDD}"/>
              </a:ext>
            </a:extLst>
          </p:cNvPr>
          <p:cNvSpPr txBox="1"/>
          <p:nvPr/>
        </p:nvSpPr>
        <p:spPr>
          <a:xfrm>
            <a:off x="96252" y="778631"/>
            <a:ext cx="8951495" cy="3586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참고하세요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  <a:p>
            <a:pPr indent="127000" algn="just" latinLnBrk="1"/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커서의 종류는 데이터의 보유 여부에 따라서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asensitive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cursor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insensitive cursor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나눌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asensitive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cursor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실제 데이터가 있는 위치 값을 가지고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보통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언에서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 포인터와 비슷한 개념입니다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insensitive cursor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데이터의 임시 복사본을 사용합니다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그림에서 설명한 개념이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insensitive cursor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예로 들어 설명한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당연히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asensitive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cursor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insensitive cursor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빠르게 수행됩니다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왜냐하면 데이터의 임시 복사본을 만들지 않기 때문에 데이터를 만드는 데 걸리는 시간이 필요 없습니다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그런데 만약 다른 사용자가 서버에 접속해서 데이터를 변경했다면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asensitive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cursor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사용하고 있는 데이터가 잘 못 될 수도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MySQL cursor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asensitive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cursor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사용하지만 설명의 편의상 위 그림과 같이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insensitive cursor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예로 사용했습니다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42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13BFE-B3CB-3FA2-2A9D-C236397CE4CB}"/>
              </a:ext>
            </a:extLst>
          </p:cNvPr>
          <p:cNvSpPr txBox="1"/>
          <p:nvPr/>
        </p:nvSpPr>
        <p:spPr>
          <a:xfrm>
            <a:off x="344965" y="718496"/>
            <a:ext cx="8288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emp3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사원들의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ename , job , sal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값을 추출하여 출력하는데 만약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sal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값이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1000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이하일 경우만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“n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번째 사원의 급여는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***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이라는 내용을 출력하는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프로시저 생성하기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F318F-1EA8-120C-0A4B-3ED3446475C6}"/>
              </a:ext>
            </a:extLst>
          </p:cNvPr>
          <p:cNvSpPr txBox="1"/>
          <p:nvPr/>
        </p:nvSpPr>
        <p:spPr>
          <a:xfrm>
            <a:off x="211756" y="1781254"/>
            <a:ext cx="9095874" cy="292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PROCEDURE IF EXISTS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pro_cur_1;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PROCEDURE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pro_cur_1( 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BEGIN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cnt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DEFAULT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0;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finish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INTEGER DEFAULT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c_name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VARCHAR(20)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 --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커서에서 이름 저장할 변수</a:t>
            </a: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c_job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VARCHAR(20) ; --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job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저장할 변수</a:t>
            </a: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c_sal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INT ;          --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sal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저장할 변수</a:t>
            </a:r>
          </a:p>
        </p:txBody>
      </p:sp>
    </p:spTree>
    <p:extLst>
      <p:ext uri="{BB962C8B-B14F-4D97-AF65-F5344CB8AC3E}">
        <p14:creationId xmlns:p14="http://schemas.microsoft.com/office/powerpoint/2010/main" val="1277776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3A058-3AD4-4813-9C98-A34B4954D1C8}"/>
              </a:ext>
            </a:extLst>
          </p:cNvPr>
          <p:cNvSpPr txBox="1"/>
          <p:nvPr/>
        </p:nvSpPr>
        <p:spPr>
          <a:xfrm>
            <a:off x="192505" y="760976"/>
            <a:ext cx="8951495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  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cur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CURSOR FOR SELECT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ename , job , sal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emp3 ;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   DECLARE CONTINUE HANDLER FOR not found SET finish = true ;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 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OPEN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cur ;  --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커서를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open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하면서 원본 데이터를 가져와서 커서에 저장함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14  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start_loop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WHILE TRUE DO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        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FETCH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cur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INTO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c_name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, </a:t>
            </a:r>
            <a:r>
              <a:rPr lang="en-US" altLang="ko-KR" sz="1800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c_job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, </a:t>
            </a:r>
            <a:r>
              <a:rPr lang="en-US" altLang="ko-KR" sz="1800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c_sal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     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finish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17         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LEAVE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start_loop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74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546FF-C93A-19BD-2B40-B365F1DF378E}"/>
              </a:ext>
            </a:extLst>
          </p:cNvPr>
          <p:cNvSpPr txBox="1"/>
          <p:nvPr/>
        </p:nvSpPr>
        <p:spPr>
          <a:xfrm>
            <a:off x="336885" y="670908"/>
            <a:ext cx="825847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50000"/>
              </a:lnSpc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IF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    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19     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IF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c_sal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&lt;= 1000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 	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cnt = cnt + 1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21	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CONCAT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(cnt,'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사원의 급여는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c_sal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,'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22	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IF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23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WHILE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24  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CLOSE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cur ;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25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26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27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CALL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pro_cur_1();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04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09348-C5A7-C936-8032-0AB790D5F340}"/>
              </a:ext>
            </a:extLst>
          </p:cNvPr>
          <p:cNvSpPr txBox="1"/>
          <p:nvPr/>
        </p:nvSpPr>
        <p:spPr>
          <a:xfrm>
            <a:off x="125129" y="1058558"/>
            <a:ext cx="86338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사용할 커서 선언하기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DECLARE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단계에서는 마치 뷰와 비슷하게 이 커서가 어떤 테이블에서 어떤 정보를 가져온다는 쿼리를 정의하는 단계입니다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커서를 사용하기 전에 반드시 먼저 커서의 쿼리를 선언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해야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코드의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번행에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해당됩니다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 오픈하기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OPEN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단계에서는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단계에서 정의한 쿼리가 실행되어 실제 테이블에서 데이터를 가져와서 커서에 저장하는 단계입니다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커서를 오픈한다는 것은 원본 데이터를 가져온다는 의미로 생각하면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코드에서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행에 해당됩니다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1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00F6D-CA09-1482-A768-63D8CE306AD2}"/>
              </a:ext>
            </a:extLst>
          </p:cNvPr>
          <p:cNvSpPr txBox="1"/>
          <p:nvPr/>
        </p:nvSpPr>
        <p:spPr>
          <a:xfrm>
            <a:off x="163629" y="1002089"/>
            <a:ext cx="86531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 인출하기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FETCH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단계에서는 커서에 저장되어 있는 데이터들을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추출해서 지정된 변수에 넣거나 지정된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작업을 수행하는 단계입니다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대부분의 경우 커서에 많은 양의 데이터가 저장되어 있기 때문에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단계에서 반복문을 많이 사용합니다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코드의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행에 해당됩니다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커서 종료하기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CLOSE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단계에서는 메모리에 있는 데이터를 모두 인출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(FETCH)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후 사용 중이던 메모리를 반납하고 작업을 종료하는 단계입니다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코드에서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행에 해당됩니다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70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0BF6D-B5F3-ABA1-CFC8-0FB8AEA5860E}"/>
              </a:ext>
            </a:extLst>
          </p:cNvPr>
          <p:cNvSpPr txBox="1"/>
          <p:nvPr/>
        </p:nvSpPr>
        <p:spPr>
          <a:xfrm>
            <a:off x="120316" y="6527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반복문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활용하기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1B8CC-BB8C-962F-5246-3466075823D3}"/>
              </a:ext>
            </a:extLst>
          </p:cNvPr>
          <p:cNvSpPr txBox="1"/>
          <p:nvPr/>
        </p:nvSpPr>
        <p:spPr>
          <a:xfrm>
            <a:off x="360947" y="10471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 WHILE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반복문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A2D713-EDEB-0120-19D5-12D78B8B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74" y="1553135"/>
            <a:ext cx="4097094" cy="20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E61B2-262D-191F-FB98-7D89D4793C93}"/>
              </a:ext>
            </a:extLst>
          </p:cNvPr>
          <p:cNvSpPr txBox="1"/>
          <p:nvPr/>
        </p:nvSpPr>
        <p:spPr>
          <a:xfrm>
            <a:off x="306464" y="635848"/>
            <a:ext cx="7634378" cy="4204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PROCEDURE IF EXISTS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pro_while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PROCEDURE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pro_while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no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BEGIN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cnt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DEFAULT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   WHILE cnt &lt;= no DO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        SELECT cnt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        SET cnt = cnt + 1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    END WHILE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CALL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pro_while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(5);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0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8396A6-E4B8-0655-F934-E4F54A80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5" y="1344579"/>
            <a:ext cx="3933975" cy="220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A272C-1737-C012-B7F2-59F0A07926FD}"/>
              </a:ext>
            </a:extLst>
          </p:cNvPr>
          <p:cNvSpPr txBox="1"/>
          <p:nvPr/>
        </p:nvSpPr>
        <p:spPr>
          <a:xfrm>
            <a:off x="293571" y="7091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 REPEAT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반복문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85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5FDF-1C4D-291E-7DF9-F4F652CF63BF}"/>
              </a:ext>
            </a:extLst>
          </p:cNvPr>
          <p:cNvSpPr txBox="1"/>
          <p:nvPr/>
        </p:nvSpPr>
        <p:spPr>
          <a:xfrm>
            <a:off x="163629" y="547138"/>
            <a:ext cx="6728059" cy="4522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PROCEDURE IF EXISTS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pro_repeat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PROCEDURE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pro_repeat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no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BEGIN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cnt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DEFAULT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   REPEAT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	SELECT cnt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	SET cnt = cnt + 1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   UNTIL cnt &gt; no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   END REPEAT;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14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CALL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pro_repeat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(5)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0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DA9F46-4883-ACDD-4FC9-AEBF96A5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7" y="791343"/>
            <a:ext cx="7241120" cy="38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8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16189-E3F0-7639-21F6-AADF8266EA52}"/>
              </a:ext>
            </a:extLst>
          </p:cNvPr>
          <p:cNvSpPr txBox="1"/>
          <p:nvPr/>
        </p:nvSpPr>
        <p:spPr>
          <a:xfrm>
            <a:off x="206943" y="6046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(c) LOOP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반복문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53B9B9-3982-0252-1592-819D45A9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61" y="1060334"/>
            <a:ext cx="4696026" cy="32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8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0F9EA-1950-1AAC-48E3-A65A2E794948}"/>
              </a:ext>
            </a:extLst>
          </p:cNvPr>
          <p:cNvSpPr txBox="1"/>
          <p:nvPr/>
        </p:nvSpPr>
        <p:spPr>
          <a:xfrm>
            <a:off x="317632" y="668163"/>
            <a:ext cx="7806089" cy="4315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15000"/>
              </a:lnSpc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PROCEDURE IF EXISTS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pro_loop_2;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//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PROCEDURE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pro_loop_2(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no INT ) 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BEGIN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 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cnt INT DEFAULT 1;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   loop_1:LOOP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      IF cnt &gt; no THEN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          LEAVE loop_1 ;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     END IF;	 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     SELECT cnt ;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     SET cnt = cnt + 1 ; 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   END LOOP;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14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END//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CALL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pro_loop_2(5) ;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9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E3E72-6173-F778-CDA8-4FE01195F206}"/>
              </a:ext>
            </a:extLst>
          </p:cNvPr>
          <p:cNvSpPr txBox="1"/>
          <p:nvPr/>
        </p:nvSpPr>
        <p:spPr>
          <a:xfrm>
            <a:off x="197318" y="5564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(d) LEAVE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ITERATE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FA3EA82-0344-200A-B032-B221FAD3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0" y="1039308"/>
            <a:ext cx="3731494" cy="40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39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예외처리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322BA-AB26-8A33-9A0D-E3745ADA66BE}"/>
              </a:ext>
            </a:extLst>
          </p:cNvPr>
          <p:cNvSpPr txBox="1"/>
          <p:nvPr/>
        </p:nvSpPr>
        <p:spPr>
          <a:xfrm>
            <a:off x="255069" y="778617"/>
            <a:ext cx="4572000" cy="2292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PROCEDURE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exc_1()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BEGIN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*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emp10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CALL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exc_1( 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D9B10-ABE7-55EA-FF9A-0F9467A26825}"/>
              </a:ext>
            </a:extLst>
          </p:cNvPr>
          <p:cNvSpPr txBox="1"/>
          <p:nvPr/>
        </p:nvSpPr>
        <p:spPr>
          <a:xfrm>
            <a:off x="483669" y="3577199"/>
            <a:ext cx="8176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23:04:45	CALL exc_1()	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 Code: 1146.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Table 'my_testdb.emp10' doesn't exist	0.000 sec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71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예외처리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D77A1-4C37-4C3C-340A-36F97CFC8BF4}"/>
              </a:ext>
            </a:extLst>
          </p:cNvPr>
          <p:cNvSpPr txBox="1"/>
          <p:nvPr/>
        </p:nvSpPr>
        <p:spPr>
          <a:xfrm>
            <a:off x="134753" y="588637"/>
            <a:ext cx="8874493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PROCEDURE IF EXISTS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exc_1;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PROCEDURE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exc_1()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BEGIN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 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 CONTINUE HANDLER FOR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1146  --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예외 지정하기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 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이름을 다시 한번 확인해주세요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!'; --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예외 발생시 할 작업 지정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 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*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emp10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CALL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exc_1()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예외처리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0A63F-2888-6D59-2061-E32EF72E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826068"/>
            <a:ext cx="87249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93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예외처리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82A52-E001-8C66-89DA-FAB0BFF134CA}"/>
              </a:ext>
            </a:extLst>
          </p:cNvPr>
          <p:cNvSpPr txBox="1"/>
          <p:nvPr/>
        </p:nvSpPr>
        <p:spPr>
          <a:xfrm>
            <a:off x="226193" y="702991"/>
            <a:ext cx="848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Primary Key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설정되어 있는 컬럼에 중복되는 데이터를 입력시키고 에러가 발생할 때 예외처리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수행하기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8608F-F4C1-9075-E2CB-2C5D2CFDDA24}"/>
              </a:ext>
            </a:extLst>
          </p:cNvPr>
          <p:cNvSpPr txBox="1"/>
          <p:nvPr/>
        </p:nvSpPr>
        <p:spPr>
          <a:xfrm>
            <a:off x="134299" y="1584588"/>
            <a:ext cx="6145731" cy="197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TABLE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emp7 (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empno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PRIMARY KEY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,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ename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VARCHAR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(20) ) ;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emp7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VALUES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(1,'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서진수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emp7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VALUES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(1,'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홍길동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0BA60-AB99-2CE8-5AF0-1CBBE2B321B9}"/>
              </a:ext>
            </a:extLst>
          </p:cNvPr>
          <p:cNvSpPr txBox="1"/>
          <p:nvPr/>
        </p:nvSpPr>
        <p:spPr>
          <a:xfrm>
            <a:off x="377791" y="3981461"/>
            <a:ext cx="8388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23:42:38	INSERT INTO emp7 VALUES(1,'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홍길동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	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 Code: 1062.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Duplicate entry '1' for key 'emp7.PRIMARY'	0.000 sec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95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예외처리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CA85D-2758-3C00-4FC6-7E7E7A5F7D72}"/>
              </a:ext>
            </a:extLst>
          </p:cNvPr>
          <p:cNvSpPr txBox="1"/>
          <p:nvPr/>
        </p:nvSpPr>
        <p:spPr>
          <a:xfrm>
            <a:off x="317633" y="731185"/>
            <a:ext cx="7873466" cy="3885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PROCEDURE IF EXISTS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exc_2;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PROCEDURE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exc_2()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BEGIN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 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 CONTINUE HANDLER FOR 1062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 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'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중복된 데이터가 있어서 입력 안됩니다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!';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  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emp7 VALUES(1,'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홍길동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 --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줄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발생됨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    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emp7 VALUES(3,'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홍길동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 ; --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줄 정상 입력됨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CALL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exc_2()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*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emp7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35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트리거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(Trigger) </a:t>
            </a:r>
            <a:r>
              <a:rPr lang="ko-KR" altLang="en-US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9CBCB-D00B-6314-A17E-AC360A39C277}"/>
              </a:ext>
            </a:extLst>
          </p:cNvPr>
          <p:cNvSpPr txBox="1"/>
          <p:nvPr/>
        </p:nvSpPr>
        <p:spPr>
          <a:xfrm>
            <a:off x="476449" y="882648"/>
            <a:ext cx="7762775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DELIMITER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CREATE TRIGGER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trigger_name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{BEFORE | AFTER} {INSERT | UPDATE| DELETE }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ON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table_name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FOR EACH ROW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BEGIN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	--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트리거로 작업할 내용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 END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  DELIMITER ;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394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트리거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(Trigger) </a:t>
            </a:r>
            <a:r>
              <a:rPr lang="ko-KR" altLang="en-US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7FEB5B-28F9-C1A4-B910-7665854C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5" y="1003266"/>
            <a:ext cx="8224310" cy="25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3DA0C-DA69-07C4-3E66-265A81AC848E}"/>
              </a:ext>
            </a:extLst>
          </p:cNvPr>
          <p:cNvSpPr txBox="1"/>
          <p:nvPr/>
        </p:nvSpPr>
        <p:spPr>
          <a:xfrm>
            <a:off x="206943" y="7201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IF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조건문을 활용한 프로시저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E5846-175F-9D46-54AF-AC2CBCE837E5}"/>
              </a:ext>
            </a:extLst>
          </p:cNvPr>
          <p:cNvSpPr txBox="1"/>
          <p:nvPr/>
        </p:nvSpPr>
        <p:spPr>
          <a:xfrm>
            <a:off x="156410" y="1284070"/>
            <a:ext cx="88311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유형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1] –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조건이 맞을 때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참일 경우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수행할 작업 지정하기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조건식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조건이 맞을 때 실행할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SQL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IF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유형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2] –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조건에 맞을 때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틀릴 때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거짓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수행할 작업 모두 지정하기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조건식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조건이 맞을 때 실행할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SQL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ELSE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조건이 틀릴 때 실행할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SQL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IF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CFD652-AC65-A0A0-67A1-8AC7052D7D1C}"/>
              </a:ext>
            </a:extLst>
          </p:cNvPr>
          <p:cNvSpPr/>
          <p:nvPr/>
        </p:nvSpPr>
        <p:spPr>
          <a:xfrm>
            <a:off x="156410" y="1203158"/>
            <a:ext cx="8583329" cy="124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B3B381-509D-7383-4231-EA94B2619928}"/>
              </a:ext>
            </a:extLst>
          </p:cNvPr>
          <p:cNvSpPr/>
          <p:nvPr/>
        </p:nvSpPr>
        <p:spPr>
          <a:xfrm>
            <a:off x="156409" y="2547305"/>
            <a:ext cx="8583329" cy="187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35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트리거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(Trigger) </a:t>
            </a:r>
            <a:r>
              <a:rPr lang="ko-KR" altLang="en-US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023F5-A6FB-7B79-9350-630947DF7D1A}"/>
              </a:ext>
            </a:extLst>
          </p:cNvPr>
          <p:cNvSpPr txBox="1"/>
          <p:nvPr/>
        </p:nvSpPr>
        <p:spPr>
          <a:xfrm>
            <a:off x="380197" y="766623"/>
            <a:ext cx="8359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emp6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테이블에 데이터를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delete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하는 작업을 하는데 데이터를 삭제하기 전에 원본 데이터를 먼저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emp6_backup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테이블로 옮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기는 트리거 생성하기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E47807-42FB-0BDC-D016-9BAC9B18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4" y="1412954"/>
            <a:ext cx="86963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1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트리거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(Trigger) </a:t>
            </a:r>
            <a:r>
              <a:rPr lang="ko-KR" altLang="en-US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670BA-9A68-A2DD-94E9-9D54F0D52BFF}"/>
              </a:ext>
            </a:extLst>
          </p:cNvPr>
          <p:cNvSpPr txBox="1"/>
          <p:nvPr/>
        </p:nvSpPr>
        <p:spPr>
          <a:xfrm>
            <a:off x="259882" y="752267"/>
            <a:ext cx="754620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-- Step 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트리거를 생성합니다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TRIGGER IF EXISTS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emp6_Backup;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TRIGGER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emp6_Backup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 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BEFORE  DELETE 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emp6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  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 EACH ROW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  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BEGIN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  	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oldename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VARCHAR(32);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 	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DECLARE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oldjob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VARCHAR(32);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		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05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트리거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(Trigger) </a:t>
            </a:r>
            <a:r>
              <a:rPr lang="ko-KR" altLang="en-US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16C47-1E26-582F-1D51-A13E2C5B993D}"/>
              </a:ext>
            </a:extLst>
          </p:cNvPr>
          <p:cNvSpPr txBox="1"/>
          <p:nvPr/>
        </p:nvSpPr>
        <p:spPr>
          <a:xfrm>
            <a:off x="322445" y="705970"/>
            <a:ext cx="7887903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	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oldename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OLD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.ename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	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oldjob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OLD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.job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		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	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emp6_backup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VALU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 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oldename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oldjob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14		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15 	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//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DELIMITER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42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트리거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(Trigger) </a:t>
            </a:r>
            <a:r>
              <a:rPr lang="ko-KR" altLang="en-US" b="1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4568E-736F-60EA-CE05-56E5730C1DD6}"/>
              </a:ext>
            </a:extLst>
          </p:cNvPr>
          <p:cNvSpPr txBox="1"/>
          <p:nvPr/>
        </p:nvSpPr>
        <p:spPr>
          <a:xfrm>
            <a:off x="470094" y="870963"/>
            <a:ext cx="805789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-- Step 3. emp6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테이블의 데이터를 삭제한 후 확인합니다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sql_safe_updates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=0 ; -- safe mode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해제하기</a:t>
            </a: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DELETE FROM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emp6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ename = 'ALLEN' ;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E020E-4FC6-6C9C-AEC8-C73168BC2172}"/>
              </a:ext>
            </a:extLst>
          </p:cNvPr>
          <p:cNvSpPr txBox="1"/>
          <p:nvPr/>
        </p:nvSpPr>
        <p:spPr>
          <a:xfrm>
            <a:off x="595222" y="299973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-- </a:t>
            </a:r>
            <a:r>
              <a:rPr lang="ko-KR" altLang="en-US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트리거 확인하기</a:t>
            </a:r>
            <a:endParaRPr lang="en-US" altLang="ko-KR" sz="1800" b="1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SHOW TRIGGERS ;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6A82-B121-CF30-1256-F66E79BF7E7C}"/>
              </a:ext>
            </a:extLst>
          </p:cNvPr>
          <p:cNvSpPr txBox="1"/>
          <p:nvPr/>
        </p:nvSpPr>
        <p:spPr>
          <a:xfrm>
            <a:off x="595222" y="379704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-- </a:t>
            </a:r>
            <a:r>
              <a:rPr lang="ko-KR" altLang="en-US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삭제하기</a:t>
            </a:r>
            <a:endParaRPr lang="en-US" altLang="ko-KR" sz="1800" b="1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DELETE 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트리거이름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16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28C04-C0F6-972F-E5FF-39C7A53FE901}"/>
              </a:ext>
            </a:extLst>
          </p:cNvPr>
          <p:cNvSpPr txBox="1"/>
          <p:nvPr/>
        </p:nvSpPr>
        <p:spPr>
          <a:xfrm>
            <a:off x="404260" y="890661"/>
            <a:ext cx="79312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유형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3] –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여러가지 조건을 지정하여 수행할 작업 지정하기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IF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조건식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맞을 때 실행할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SQL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ELSEIF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조건식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맞을 때 실행할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SQL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ELSEIF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조건식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맞을 때 실행할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SQL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…..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ELSE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 모든 조건이 틀릴 때 실행할 문장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IF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F30BC-6FB7-141F-2E8E-BCC37129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613354"/>
            <a:ext cx="7355228" cy="44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7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30A944-6805-4D65-05F0-2B56F2FC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76" y="606392"/>
            <a:ext cx="5731105" cy="42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822A9D-29F0-6E78-FD65-AABA7F08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763353"/>
            <a:ext cx="8715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프로시저와 함수 사용하기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C6C63D-96BF-F823-975E-D577E94D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8" y="635267"/>
            <a:ext cx="5108685" cy="44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5923</TotalTime>
  <Words>2172</Words>
  <Application>Microsoft Office PowerPoint</Application>
  <PresentationFormat>화면 슬라이드 쇼(16:9)</PresentationFormat>
  <Paragraphs>291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나눔바른고딕OTF</vt:lpstr>
      <vt:lpstr>나눔스퀘어 Bold</vt:lpstr>
      <vt:lpstr>나눔스퀘어 ExtraBold</vt:lpstr>
      <vt:lpstr>Arial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lys</dc:creator>
  <cp:lastModifiedBy>서 진수</cp:lastModifiedBy>
  <cp:revision>979</cp:revision>
  <dcterms:created xsi:type="dcterms:W3CDTF">2020-02-17T08:34:44Z</dcterms:created>
  <dcterms:modified xsi:type="dcterms:W3CDTF">2022-05-24T03:25:17Z</dcterms:modified>
</cp:coreProperties>
</file>