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68" r:id="rId2"/>
    <p:sldId id="479" r:id="rId3"/>
    <p:sldId id="480" r:id="rId4"/>
    <p:sldId id="481" r:id="rId5"/>
    <p:sldId id="482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10" r:id="rId28"/>
    <p:sldId id="509" r:id="rId29"/>
    <p:sldId id="511" r:id="rId30"/>
    <p:sldId id="512" r:id="rId31"/>
    <p:sldId id="513" r:id="rId32"/>
    <p:sldId id="514" r:id="rId33"/>
    <p:sldId id="515" r:id="rId3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75" d="100"/>
          <a:sy n="75" d="100"/>
        </p:scale>
        <p:origin x="60" y="996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ko-KR" altLang="en-US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복수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행 함수 활용하기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5</a:t>
            </a:r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3"/>
            <a:ext cx="8336977" cy="2557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4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4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기본 그룹함수의 원리를 이해하고 활용하겠습니다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그룹함수의 그룹화 기준을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소계와 합계를 구하는 함수의 원리를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그룹함수를 함께 사용하여 집계하는 방법을 이해하겠습니다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순위를 구하는 함수들의 원리를 이해하고 활용하겠습니다 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누적 합계를 구하는 함수의 원리를 이해하고 활용하겠습니다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소계와 전체 합계 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B2E7F8B-BB74-08E3-8A6D-B126293C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620712"/>
            <a:ext cx="6535058" cy="44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소계와 전체 합계 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4CA08-FAA9-83EF-B6EF-DDF214928B49}"/>
              </a:ext>
            </a:extLst>
          </p:cNvPr>
          <p:cNvSpPr txBox="1"/>
          <p:nvPr/>
        </p:nvSpPr>
        <p:spPr>
          <a:xfrm>
            <a:off x="304799" y="842201"/>
            <a:ext cx="806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emp3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아래의 예시와 같이 부서별 직급별로 급여 합계 결과를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E7990CA-E04F-AFDF-2DF5-A9CBBFA5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5" y="1632479"/>
            <a:ext cx="8243850" cy="17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A3D7D0C-AEC7-165B-E2E2-6E47A072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590021"/>
            <a:ext cx="4972262" cy="44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0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88DCF31-1B44-CCA8-87BA-D3B44C5C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1" y="802428"/>
            <a:ext cx="4880292" cy="3181118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BBE350A-1CC4-9685-0116-FEBDE737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48" y="3172249"/>
            <a:ext cx="5807167" cy="17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17D77-BEC9-415C-A661-CBAED7A71D93}"/>
              </a:ext>
            </a:extLst>
          </p:cNvPr>
          <p:cNvSpPr txBox="1"/>
          <p:nvPr/>
        </p:nvSpPr>
        <p:spPr>
          <a:xfrm>
            <a:off x="237066" y="675901"/>
            <a:ext cx="756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그룹함수를 사용하지 않고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IF( 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함수만 사용하기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EE1D04D-95A0-8F6A-CD6A-23F65C4F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9" y="1045233"/>
            <a:ext cx="6464088" cy="38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B6709-1662-A8BA-2BAE-2D74E14249E8}"/>
              </a:ext>
            </a:extLst>
          </p:cNvPr>
          <p:cNvSpPr txBox="1"/>
          <p:nvPr/>
        </p:nvSpPr>
        <p:spPr>
          <a:xfrm>
            <a:off x="270932" y="692834"/>
            <a:ext cx="776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그룹 함수를 사용하여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NULL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제거하기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194071D-F92B-4AA0-1C1A-D467AD3C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0" y="1144715"/>
            <a:ext cx="6554576" cy="35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3AF687-3D56-22A3-A575-88FA1404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1" y="1044891"/>
            <a:ext cx="4290596" cy="19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A8155-9948-CFC5-AF7B-0299578CBBFC}"/>
              </a:ext>
            </a:extLst>
          </p:cNvPr>
          <p:cNvSpPr txBox="1"/>
          <p:nvPr/>
        </p:nvSpPr>
        <p:spPr>
          <a:xfrm>
            <a:off x="220133" y="684367"/>
            <a:ext cx="659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 별로 그룹화 한 후 정렬하여 출력하기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184539-9DDB-9ECE-F164-75D254DE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4" y="1227031"/>
            <a:ext cx="5409031" cy="3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851F7D8-A2FB-6E2C-4E89-5DACCF7A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3" y="1452721"/>
            <a:ext cx="7473674" cy="22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1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B468-C799-17E0-6B04-27CF49E28F1A}"/>
              </a:ext>
            </a:extLst>
          </p:cNvPr>
          <p:cNvSpPr txBox="1"/>
          <p:nvPr/>
        </p:nvSpPr>
        <p:spPr>
          <a:xfrm>
            <a:off x="389465" y="859134"/>
            <a:ext cx="833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EMP3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부서별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(deptno)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각 직급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(job)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별 인원이 몇 명인 지 계산하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9781267-D217-C57B-37FC-891B1C38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5" y="1451080"/>
            <a:ext cx="8076298" cy="16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그룹함수의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A800F8D-5443-0725-B154-F2B38C2F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714904"/>
            <a:ext cx="8639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B1F07F-2315-A002-A410-D6D5F7CA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2" y="1451477"/>
            <a:ext cx="7074278" cy="3151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45A3B-2844-94DA-2B68-83EA9FB28284}"/>
              </a:ext>
            </a:extLst>
          </p:cNvPr>
          <p:cNvSpPr txBox="1"/>
          <p:nvPr/>
        </p:nvSpPr>
        <p:spPr>
          <a:xfrm>
            <a:off x="470822" y="833092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COUNT( )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없이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IF( )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함수만 사용하여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61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94ADB-D020-16BA-701A-53AD384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738187"/>
            <a:ext cx="6474445" cy="39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1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IF( 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그룹 함수를 활용한 데이터 집계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41A7A-6E18-1A2E-2280-464570689FAF}"/>
              </a:ext>
            </a:extLst>
          </p:cNvPr>
          <p:cNvSpPr txBox="1"/>
          <p:nvPr/>
        </p:nvSpPr>
        <p:spPr>
          <a:xfrm>
            <a:off x="270933" y="663252"/>
            <a:ext cx="799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deptno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별로 그룹화 해서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‘0’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개수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COUNT( 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629586-437A-E4FF-09FA-0E6B347A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1193587"/>
            <a:ext cx="6235393" cy="322739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10DA618-272C-C5D3-C86F-F599044B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82" y="3534942"/>
            <a:ext cx="6010735" cy="12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E2365BB-08C4-629C-4D3E-64ED4070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127019"/>
            <a:ext cx="6236335" cy="3881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825BE-9F96-F7B7-1C09-A81BA57D0A3E}"/>
              </a:ext>
            </a:extLst>
          </p:cNvPr>
          <p:cNvSpPr txBox="1"/>
          <p:nvPr/>
        </p:nvSpPr>
        <p:spPr>
          <a:xfrm>
            <a:off x="266065" y="600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RANK( 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활용하기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8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F2445-74EF-F327-D0B7-EE4FE33BCBA7}"/>
              </a:ext>
            </a:extLst>
          </p:cNvPr>
          <p:cNvSpPr txBox="1"/>
          <p:nvPr/>
        </p:nvSpPr>
        <p:spPr>
          <a:xfrm>
            <a:off x="237067" y="577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DENSE_RANK( 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활용하기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4D657F1-663D-A621-61E9-54006F9F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946666"/>
            <a:ext cx="6602306" cy="40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1DA58-23D1-951B-7B7B-AB347900826C}"/>
              </a:ext>
            </a:extLst>
          </p:cNvPr>
          <p:cNvSpPr txBox="1"/>
          <p:nvPr/>
        </p:nvSpPr>
        <p:spPr>
          <a:xfrm>
            <a:off x="127000" y="560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순위 값만 출력하기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730A4-B88B-9C86-2F82-C88B8C72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047151"/>
            <a:ext cx="8809073" cy="2212516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FECDD10-C5CC-BF01-B129-7CAB8E84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56984"/>
            <a:ext cx="3728734" cy="1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8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5F876-3A8B-C950-924A-AEB405350227}"/>
              </a:ext>
            </a:extLst>
          </p:cNvPr>
          <p:cNvSpPr txBox="1"/>
          <p:nvPr/>
        </p:nvSpPr>
        <p:spPr>
          <a:xfrm>
            <a:off x="313266" y="649869"/>
            <a:ext cx="8627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예시화면과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emp3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부서에 속한 사원들의 사번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(empno)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(ename),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급여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(sal),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부서번호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(deptno)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부서에서의 급여 순위를 내림차순으로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4C1FD-FC56-4A48-9EC3-FE174FE6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762" y="1900127"/>
            <a:ext cx="6768120" cy="160658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94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77DBC-9E2C-86C1-EAE4-FC524B741F88}"/>
              </a:ext>
            </a:extLst>
          </p:cNvPr>
          <p:cNvSpPr txBox="1"/>
          <p:nvPr/>
        </p:nvSpPr>
        <p:spPr>
          <a:xfrm>
            <a:off x="203199" y="667434"/>
            <a:ext cx="799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데이터를 특정 기준으로 그룹화 한 후 순위 구하기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9437611-9EE1-B21A-07E0-BF14AB28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2" y="1143106"/>
            <a:ext cx="7042082" cy="39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AF2A-9022-6823-01DA-EFBD30F27347}"/>
              </a:ext>
            </a:extLst>
          </p:cNvPr>
          <p:cNvSpPr txBox="1"/>
          <p:nvPr/>
        </p:nvSpPr>
        <p:spPr>
          <a:xfrm>
            <a:off x="342900" y="796835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emp3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empno , ename , sal , deptno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부서내의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별로 급여 순위를 구하여 아래 예시화면과 같이 내림차순으로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04FDBD6-C539-8F0E-EF3B-C06A005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32" y="1516815"/>
            <a:ext cx="4915936" cy="36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5982C-8F4A-386F-07C9-6249A16B9F81}"/>
              </a:ext>
            </a:extLst>
          </p:cNvPr>
          <p:cNvSpPr txBox="1"/>
          <p:nvPr/>
        </p:nvSpPr>
        <p:spPr>
          <a:xfrm>
            <a:off x="245533" y="585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합계 구하기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AF32E03-CABC-E3F3-6C8F-D06EADD3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7" y="1034097"/>
            <a:ext cx="7046635" cy="37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그룹함수의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288D9-ED57-1C93-0D48-FCF0ABEDCE57}"/>
              </a:ext>
            </a:extLst>
          </p:cNvPr>
          <p:cNvSpPr txBox="1"/>
          <p:nvPr/>
        </p:nvSpPr>
        <p:spPr>
          <a:xfrm>
            <a:off x="177800" y="5688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SUM( ) / AVG( ) / MAX( ) / MIN( 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0C2D860-D184-19BC-D214-10E50E9D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252855"/>
            <a:ext cx="5730670" cy="20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3EA754-D05B-5750-55DE-9642FEA9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1" y="626215"/>
            <a:ext cx="8138813" cy="1100985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01CA069-7943-36EC-FBB6-C5E0245B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73" y="1403032"/>
            <a:ext cx="4683654" cy="35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2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FAA27-DF6A-33D8-1A78-0CB1219F640F}"/>
              </a:ext>
            </a:extLst>
          </p:cNvPr>
          <p:cNvSpPr txBox="1"/>
          <p:nvPr/>
        </p:nvSpPr>
        <p:spPr>
          <a:xfrm>
            <a:off x="321733" y="635337"/>
            <a:ext cx="8525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panmae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판매점코드가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번인 판매점의 판매일자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(p_date),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판매점코드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p_store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제품코드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p_code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p_qty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판매금액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(p_total) 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판매금액을 출력하되 판매일자 컬럼을 기준으로 오름차순 정렬하여 아래 예시화면과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CDEA71B-CA19-FD4D-EE1B-C36F65D0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87" y="2028022"/>
            <a:ext cx="6400215" cy="16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D4848-27D5-C48D-0B7D-A18821CF45CA}"/>
              </a:ext>
            </a:extLst>
          </p:cNvPr>
          <p:cNvSpPr txBox="1"/>
          <p:nvPr/>
        </p:nvSpPr>
        <p:spPr>
          <a:xfrm>
            <a:off x="177801" y="700669"/>
            <a:ext cx="8682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panmae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판매점코드가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번인 대리점의 판매 내역을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제품 코드별로 분류한 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판매일자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제품코드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판매금액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누적판매금액을 아래와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89DB6FF-DC0C-EAF4-22B2-76CED62B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37" y="1773768"/>
            <a:ext cx="6827325" cy="17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랭킹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출력하기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BEB70-F0D1-11BB-9737-8BC1E12F6395}"/>
              </a:ext>
            </a:extLst>
          </p:cNvPr>
          <p:cNvSpPr txBox="1"/>
          <p:nvPr/>
        </p:nvSpPr>
        <p:spPr>
          <a:xfrm>
            <a:off x="304800" y="717602"/>
            <a:ext cx="853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 loan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지점의 대출 내역을 출력하되 대출일자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l_date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대출종목코드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l_code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대출금액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l_total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대출건수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l_qty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누적대출금액을 아래와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AD5656D-38F1-DFC8-D327-BF2E1A56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6" y="1853181"/>
            <a:ext cx="6494608" cy="16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그룹함수의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10F3-B8C4-68B5-0EBF-881CB5B5F1DD}"/>
              </a:ext>
            </a:extLst>
          </p:cNvPr>
          <p:cNvSpPr txBox="1"/>
          <p:nvPr/>
        </p:nvSpPr>
        <p:spPr>
          <a:xfrm>
            <a:off x="451289" y="7720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STDDEV( ) / VARIANCE( 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CD49C-E83D-54C2-E4F9-79643E92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434502"/>
            <a:ext cx="5960314" cy="1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기준으로 그룹화 한 후 그룹함수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D359040-5D1E-0494-596A-D243885A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4" y="822959"/>
            <a:ext cx="5417185" cy="3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기준으로 그룹화 한 후 그룹함수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059CF60-78C7-AD60-2B9E-47F118D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8" y="754908"/>
            <a:ext cx="6196172" cy="4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기준으로 그룹화 한 후 그룹함수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C24964-0151-99E6-1474-2EF73195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" y="750887"/>
            <a:ext cx="7510140" cy="3160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C4560-1F3A-4C93-053D-AFC916647361}"/>
              </a:ext>
            </a:extLst>
          </p:cNvPr>
          <p:cNvSpPr txBox="1"/>
          <p:nvPr/>
        </p:nvSpPr>
        <p:spPr>
          <a:xfrm>
            <a:off x="427567" y="4069447"/>
            <a:ext cx="8288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그룹 함수를 조건으로 사용하려면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WHERE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구문 대신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HAVING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구문을 사용해야 한다는 것을 꼭 기억하세요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기준으로 그룹화 한 후 그룹함수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EF7EC-C784-D558-2BB7-989674DDE6E4}"/>
              </a:ext>
            </a:extLst>
          </p:cNvPr>
          <p:cNvSpPr txBox="1"/>
          <p:nvPr/>
        </p:nvSpPr>
        <p:spPr>
          <a:xfrm>
            <a:off x="228600" y="1012157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emp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조회하여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1001, 1002, 1003, 1004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부서만 아래 예시와 같이 부서번호별 급여합계 금액을 천 단위 구분기호를 사용하여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아래 예시와 같이 부서번호 값으로 오름차순 정렬을 하고 컬럼 별칭도 사용하세요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399AB30-1E59-1BA5-9B21-18A14C29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39" y="2201663"/>
            <a:ext cx="3781431" cy="2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소계와 전체 합계 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94B3870-CBDA-3AF0-53B3-5EEA7B31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5" y="776815"/>
            <a:ext cx="6488890" cy="4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1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4953</TotalTime>
  <Words>747</Words>
  <Application>Microsoft Office PowerPoint</Application>
  <PresentationFormat>화면 슬라이드 쇼(16:9)</PresentationFormat>
  <Paragraphs>62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나눔바른고딕OTF</vt:lpstr>
      <vt:lpstr>Calibri</vt:lpstr>
      <vt:lpstr>맑은 고딕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969</cp:revision>
  <dcterms:created xsi:type="dcterms:W3CDTF">2020-02-17T08:34:44Z</dcterms:created>
  <dcterms:modified xsi:type="dcterms:W3CDTF">2022-05-23T08:50:06Z</dcterms:modified>
</cp:coreProperties>
</file>