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2" r:id="rId15"/>
    <p:sldId id="491" r:id="rId16"/>
    <p:sldId id="493" r:id="rId17"/>
    <p:sldId id="494" r:id="rId18"/>
    <p:sldId id="495" r:id="rId19"/>
    <p:sldId id="496" r:id="rId20"/>
    <p:sldId id="500" r:id="rId21"/>
    <p:sldId id="497" r:id="rId22"/>
    <p:sldId id="498" r:id="rId23"/>
    <p:sldId id="499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75" d="100"/>
          <a:sy n="75" d="100"/>
        </p:scale>
        <p:origin x="60" y="996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ko-KR" altLang="en-US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en-US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JOIN</a:t>
            </a:r>
            <a:r>
              <a:rPr lang="ko-KR" altLang="en-US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기법 활용하기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6</a:t>
            </a:r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226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4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원리를 이해하겠습니다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EQUI JOIN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원리를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Non-EQUI JOIN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원리를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OUTER JOIN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원리를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4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SELF JOIN</a:t>
            </a:r>
            <a:r>
              <a:rPr lang="ko-KR" altLang="ko-KR" sz="14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원리를 이해하고 활용하겠습니다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23CD1-2D9B-26D5-7BDD-A16F9CA0724A}"/>
              </a:ext>
            </a:extLst>
          </p:cNvPr>
          <p:cNvSpPr txBox="1"/>
          <p:nvPr/>
        </p:nvSpPr>
        <p:spPr>
          <a:xfrm>
            <a:off x="381000" y="768402"/>
            <a:ext cx="805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2.customer3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product3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조인하여 아래 예시화면과 같이 고객이름과 해당 고객이 구입한 제품이름과 구입 수량을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각각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2C5256F-2232-5B3F-1D06-910CC84E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82" y="1870241"/>
            <a:ext cx="4521835" cy="25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D36C-6C11-0700-86C4-B29ACE5C2A2F}"/>
              </a:ext>
            </a:extLst>
          </p:cNvPr>
          <p:cNvSpPr txBox="1"/>
          <p:nvPr/>
        </p:nvSpPr>
        <p:spPr>
          <a:xfrm>
            <a:off x="177800" y="6958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 조건을 함께 사용하기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D7E2BC-4F5D-FF7E-3DEF-30402F97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8" y="1134322"/>
            <a:ext cx="7954222" cy="366074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B2743F7-CB3F-8599-D0A5-A1278A6A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06" y="1952837"/>
            <a:ext cx="4545416" cy="1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36292-7841-F024-F7F2-0CA96435E217}"/>
              </a:ext>
            </a:extLst>
          </p:cNvPr>
          <p:cNvSpPr txBox="1"/>
          <p:nvPr/>
        </p:nvSpPr>
        <p:spPr>
          <a:xfrm>
            <a:off x="355599" y="927490"/>
            <a:ext cx="8212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3.customer3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product3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조인하여 아래 예시화면과 같이 고객이름과 해당 고객이 구입한 제품이름과 구입 수량을 출력하되 구입한 과일 이름이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‘apple’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데이터만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각각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FC0A8CC-C506-A7A8-C474-9DA87877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6" y="2211613"/>
            <a:ext cx="4869380" cy="16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Non-Equi Join (</a:t>
            </a:r>
            <a:r>
              <a:rPr lang="ko-KR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비등가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41AEC95-51F4-188A-C313-A7882F87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37" y="596687"/>
            <a:ext cx="7386796" cy="43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Non-Equi Join (</a:t>
            </a:r>
            <a:r>
              <a:rPr lang="ko-KR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비등가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296A74-F3C3-5BCF-1BE4-FA4430C9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" y="749352"/>
            <a:ext cx="7845915" cy="3644795"/>
          </a:xfrm>
          <a:prstGeom prst="rect">
            <a:avLst/>
          </a:prstGeom>
        </p:spPr>
      </p:pic>
      <p:pic>
        <p:nvPicPr>
          <p:cNvPr id="5" name="그림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41EED540-7FB8-A51C-C806-8E8F8B33E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28" y="503566"/>
            <a:ext cx="2874010" cy="45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Non-Equi Join (</a:t>
            </a:r>
            <a:r>
              <a:rPr lang="ko-KR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비등가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7AF5E-23DE-432D-EA17-3B520A4797F3}"/>
              </a:ext>
            </a:extLst>
          </p:cNvPr>
          <p:cNvSpPr txBox="1"/>
          <p:nvPr/>
        </p:nvSpPr>
        <p:spPr>
          <a:xfrm>
            <a:off x="321734" y="68373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score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hakjum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아래 예시화면과 같이 학생들의 이름과 점수와 학점을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.( 2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방식 모두 사용해서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5C8CF1F-CAA2-940D-DA1D-D2AC3680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28" y="559752"/>
            <a:ext cx="2729781" cy="45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Outer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0C76241-5092-338A-4593-7928E5A9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7" y="593726"/>
            <a:ext cx="2851257" cy="42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Outer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098036-3D92-F67A-0078-B5D431AF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621665"/>
            <a:ext cx="3929380" cy="43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Outer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5D2FC59-20AD-D6AA-46F6-CBC3CA1F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1" y="580072"/>
            <a:ext cx="6900178" cy="44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Outer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23A0A8-F4F3-FC70-DF2F-7EB617FD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0" y="759988"/>
            <a:ext cx="6488004" cy="2914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DC5C0C-86BC-03F7-6179-AFE301AA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33" y="570971"/>
            <a:ext cx="2160377" cy="45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Join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2" name="그림 41" descr="테이블이(가) 표시된 사진&#10;&#10;자동 생성된 설명">
            <a:extLst>
              <a:ext uri="{FF2B5EF4-FFF2-40B4-BE49-F238E27FC236}">
                <a16:creationId xmlns:a16="http://schemas.microsoft.com/office/drawing/2014/main" id="{4594D4B8-A085-803C-39CB-71A259C7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57" y="874819"/>
            <a:ext cx="6577537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SELF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F36835C-A973-DC15-0D51-E209E534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4" y="744484"/>
            <a:ext cx="5939156" cy="3130131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1CF7119-9565-E3E2-E2AC-7EE5EC1E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98" y="2571750"/>
            <a:ext cx="3227070" cy="23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SELF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5D0A92E-634B-1D49-101D-FD0E8D74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17" y="736282"/>
            <a:ext cx="7032054" cy="18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SELF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6C949-F871-3362-4432-D02B02A3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3" y="813170"/>
            <a:ext cx="7574774" cy="35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JOIN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INTERSECT(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MINUS(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AD45D-643B-D350-461C-7C9814F4ADBF}"/>
              </a:ext>
            </a:extLst>
          </p:cNvPr>
          <p:cNvSpPr txBox="1"/>
          <p:nvPr/>
        </p:nvSpPr>
        <p:spPr>
          <a:xfrm>
            <a:off x="211666" y="602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INTERSECT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 구현하기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CC3FF-8449-944F-DD74-F1B3ABE18CA7}"/>
              </a:ext>
            </a:extLst>
          </p:cNvPr>
          <p:cNvSpPr txBox="1"/>
          <p:nvPr/>
        </p:nvSpPr>
        <p:spPr>
          <a:xfrm>
            <a:off x="211666" y="1208019"/>
            <a:ext cx="7035801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a.studno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 , a.name "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student a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INNER JOIN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student b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a.name = b.name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a.deptno1 = 101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b.deptno2 = 201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5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JOIN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INTERSECT(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MINUS(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AD45D-643B-D350-461C-7C9814F4ADBF}"/>
              </a:ext>
            </a:extLst>
          </p:cNvPr>
          <p:cNvSpPr txBox="1"/>
          <p:nvPr/>
        </p:nvSpPr>
        <p:spPr>
          <a:xfrm>
            <a:off x="211666" y="602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MINUS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 구현하기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시계, 장치이(가) 표시된 사진&#10;&#10;자동 생성된 설명">
            <a:extLst>
              <a:ext uri="{FF2B5EF4-FFF2-40B4-BE49-F238E27FC236}">
                <a16:creationId xmlns:a16="http://schemas.microsoft.com/office/drawing/2014/main" id="{2DE86171-CBDC-4251-0EA2-A45F004C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" y="1235286"/>
            <a:ext cx="8553911" cy="24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JOIN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INTERSECT(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MINUS(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033D0-9346-652D-7604-41A5EBAFA01B}"/>
              </a:ext>
            </a:extLst>
          </p:cNvPr>
          <p:cNvSpPr txBox="1"/>
          <p:nvPr/>
        </p:nvSpPr>
        <p:spPr>
          <a:xfrm>
            <a:off x="347131" y="970971"/>
            <a:ext cx="49530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발송자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명단 테이블 생성하기</a:t>
            </a: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buAutoNum type="arabicPlain" startAt="3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 ;</a:t>
            </a:r>
          </a:p>
          <a:p>
            <a:pPr marL="342900" indent="-342900" algn="just" latinLnBrk="1">
              <a:buAutoNum type="arabicPlain" startAt="3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납부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완료자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명단 테이블 생성하기</a:t>
            </a: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order_ok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name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7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JOIN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INTERSECT(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MINUS(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021A-754B-A333-0406-18FFE41ED972}"/>
              </a:ext>
            </a:extLst>
          </p:cNvPr>
          <p:cNvSpPr txBox="1"/>
          <p:nvPr/>
        </p:nvSpPr>
        <p:spPr>
          <a:xfrm>
            <a:off x="414866" y="652777"/>
            <a:ext cx="6968065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데이터 입력하기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VALUES(101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VALUES(102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일지매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VALUES(103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서진수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VALUES(104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신사임당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VALUES(105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유관순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order_ok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VALUES(101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order_ok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VALUES(102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일지매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INSERT INTO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order_ok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VALUES(105 , 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유관순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commit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1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JOIN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INTERSECT(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MINUS(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차집합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시계, 장치이(가) 표시된 사진&#10;&#10;자동 생성된 설명">
            <a:extLst>
              <a:ext uri="{FF2B5EF4-FFF2-40B4-BE49-F238E27FC236}">
                <a16:creationId xmlns:a16="http://schemas.microsoft.com/office/drawing/2014/main" id="{7F59CDB9-217C-52E3-214B-3C7B3318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8" y="523238"/>
            <a:ext cx="8317717" cy="235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6632-F376-6FCC-F328-0A849555BD26}"/>
              </a:ext>
            </a:extLst>
          </p:cNvPr>
          <p:cNvSpPr txBox="1"/>
          <p:nvPr/>
        </p:nvSpPr>
        <p:spPr>
          <a:xfrm>
            <a:off x="2159000" y="3043926"/>
            <a:ext cx="66209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SELECT DISTINCT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a.roomno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", a.name "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세대주이름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all_order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LEFT OUTER JOIN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order_ok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a.roomno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b.roomno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a.name = b.name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WHERE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b.roomno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 NULL;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8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UPDATE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031F711-8FF5-8169-8C76-58C0D82B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0" y="694266"/>
            <a:ext cx="7143313" cy="166197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9D3AFB-FEDB-F81C-22F2-9CCF1C5A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4" y="2335060"/>
            <a:ext cx="6893244" cy="27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UPDATE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ACD88-A238-AE86-9440-FE6431EF1242}"/>
              </a:ext>
            </a:extLst>
          </p:cNvPr>
          <p:cNvSpPr txBox="1"/>
          <p:nvPr/>
        </p:nvSpPr>
        <p:spPr>
          <a:xfrm>
            <a:off x="595221" y="7212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en-US" altLang="ko-KR" sz="18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sql_safe_updates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=0;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1A549-FD9E-DA4A-BD0C-097AD43BAA67}"/>
              </a:ext>
            </a:extLst>
          </p:cNvPr>
          <p:cNvSpPr txBox="1"/>
          <p:nvPr/>
        </p:nvSpPr>
        <p:spPr>
          <a:xfrm>
            <a:off x="372534" y="1368883"/>
            <a:ext cx="8398932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UPDATE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member m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SUM(price) "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sum_sal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	                    FROM ordered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	                    GROUP BY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 o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m.mno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o.mno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m.mgrade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'A'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o.sum_sal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&gt; 10000;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01B86-5EE3-9C38-3E77-831F9C4C7029}"/>
              </a:ext>
            </a:extLst>
          </p:cNvPr>
          <p:cNvSpPr txBox="1"/>
          <p:nvPr/>
        </p:nvSpPr>
        <p:spPr>
          <a:xfrm>
            <a:off x="330200" y="6027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테이블을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31E1025-790C-81B3-7B50-D5D3E4B0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9" y="1216484"/>
            <a:ext cx="7880741" cy="3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UPDATE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4CC5391-7AE0-B1BB-E1B6-9CBCE87A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0" y="770996"/>
            <a:ext cx="8656957" cy="20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5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14AC8-D5BF-09E8-28C9-BFEC20CB3284}"/>
              </a:ext>
            </a:extLst>
          </p:cNvPr>
          <p:cNvSpPr txBox="1"/>
          <p:nvPr/>
        </p:nvSpPr>
        <p:spPr>
          <a:xfrm>
            <a:off x="262467" y="697637"/>
            <a:ext cx="825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gift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고객이 자기 포인트보다 낮은 포인트의 상품 중 한가지를 선택할 수 있다고 할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Notebook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선택할 수 있는 고객명과 포인트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상품명을 아래의 예시화면과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163556-ED03-0D31-1367-B6F7442E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43" y="1802341"/>
            <a:ext cx="5360647" cy="2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B75AC-37E6-D6B7-EFDD-29FE2FCCCD91}"/>
              </a:ext>
            </a:extLst>
          </p:cNvPr>
          <p:cNvSpPr txBox="1"/>
          <p:nvPr/>
        </p:nvSpPr>
        <p:spPr>
          <a:xfrm>
            <a:off x="321734" y="629903"/>
            <a:ext cx="8458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professor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교수번호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(profno),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교수이름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(name),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(hiredate),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자신보다 입사일 빠른 사람 인원수를 아래의 예시화면과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자신보다 입사일이 빠른 사람수를 오름차순으로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EDCAA5F-4026-955C-0E22-A4AC6BC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49" y="1574553"/>
            <a:ext cx="3757718" cy="34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1" y="73649"/>
            <a:ext cx="818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FAD2A-422E-44AD-C4B7-3AAFB4A76171}"/>
              </a:ext>
            </a:extLst>
          </p:cNvPr>
          <p:cNvSpPr txBox="1"/>
          <p:nvPr/>
        </p:nvSpPr>
        <p:spPr>
          <a:xfrm>
            <a:off x="258127" y="628374"/>
            <a:ext cx="8508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emp3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사원번호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(empno),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사원이름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(ename)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(hiredate)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자신보다 입사일이 늦은 사람수를 아래 예시와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45515C2-8ACC-FC44-BD5D-77707015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920" y="1431701"/>
            <a:ext cx="4521411" cy="35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D1B2F0-64E5-E363-2439-C28564FF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1" y="844708"/>
            <a:ext cx="8078920" cy="34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F1AAF-DCBA-650C-3CDB-4E9E060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4" y="828357"/>
            <a:ext cx="6945577" cy="37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6CD77-AC03-FEB8-6E3E-2BC38242F2F2}"/>
              </a:ext>
            </a:extLst>
          </p:cNvPr>
          <p:cNvSpPr txBox="1"/>
          <p:nvPr/>
        </p:nvSpPr>
        <p:spPr>
          <a:xfrm>
            <a:off x="253999" y="692202"/>
            <a:ext cx="8644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 테이블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(student)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교수 테이블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professor)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학생의 이름과 지도 교수의 이름을 아래 예시화면과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각각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54CF5DB-9110-38E3-5199-00BA6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78" y="1388533"/>
            <a:ext cx="2661243" cy="36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CE9B9-7E3E-DDBF-7B58-6004D1D19157}"/>
              </a:ext>
            </a:extLst>
          </p:cNvPr>
          <p:cNvSpPr txBox="1"/>
          <p:nvPr/>
        </p:nvSpPr>
        <p:spPr>
          <a:xfrm>
            <a:off x="228600" y="6281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3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테이블을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88C4F60-EFA3-D173-3CF1-2F8C26C7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83" y="1085425"/>
            <a:ext cx="7227034" cy="38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0A7889-1326-4209-242B-24E77A9E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1" y="856615"/>
            <a:ext cx="7780419" cy="1522518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0FF827-1FDF-5D4C-2934-076DDA8A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1" y="2764368"/>
            <a:ext cx="7780419" cy="20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EQUI Join 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등가 조인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5FABAE0-DF3D-74F4-1AFE-A69DFD06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41" y="679662"/>
            <a:ext cx="5945717" cy="42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4980</TotalTime>
  <Words>934</Words>
  <Application>Microsoft Office PowerPoint</Application>
  <PresentationFormat>화면 슬라이드 쇼(16:9)</PresentationFormat>
  <Paragraphs>89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나눔바른고딕OTF</vt:lpstr>
      <vt:lpstr>Calibri</vt:lpstr>
      <vt:lpstr>맑은 고딕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970</cp:revision>
  <dcterms:created xsi:type="dcterms:W3CDTF">2020-02-17T08:34:44Z</dcterms:created>
  <dcterms:modified xsi:type="dcterms:W3CDTF">2022-05-23T09:16:29Z</dcterms:modified>
</cp:coreProperties>
</file>