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9"/>
  </p:notesMasterIdLst>
  <p:sldIdLst>
    <p:sldId id="26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494" r:id="rId29"/>
    <p:sldId id="495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  <p:sldId id="521" r:id="rId45"/>
    <p:sldId id="522" r:id="rId46"/>
    <p:sldId id="523" r:id="rId47"/>
    <p:sldId id="524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735" userDrawn="1">
          <p15:clr>
            <a:srgbClr val="A4A3A4"/>
          </p15:clr>
        </p15:guide>
        <p15:guide id="5" pos="4127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orient="horz" pos="1484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D48"/>
    <a:srgbClr val="ECE9D8"/>
    <a:srgbClr val="FFFFFF"/>
    <a:srgbClr val="EBEBEB"/>
    <a:srgbClr val="FF9933"/>
    <a:srgbClr val="1E425F"/>
    <a:srgbClr val="33A9A0"/>
    <a:srgbClr val="498591"/>
    <a:srgbClr val="C01A55"/>
    <a:srgbClr val="5D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457" autoAdjust="0"/>
  </p:normalViewPr>
  <p:slideViewPr>
    <p:cSldViewPr snapToGrid="0" showGuides="1">
      <p:cViewPr varScale="1">
        <p:scale>
          <a:sx n="66" d="100"/>
          <a:sy n="66" d="100"/>
        </p:scale>
        <p:origin x="36" y="1144"/>
      </p:cViewPr>
      <p:guideLst>
        <p:guide pos="113"/>
        <p:guide orient="horz" pos="735"/>
        <p:guide pos="4127"/>
        <p:guide orient="horz" pos="3003"/>
        <p:guide pos="2631"/>
        <p:guide orient="horz" pos="1484"/>
        <p:guide orient="horz"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0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37FD-C880-4D4F-A341-48566D84DD4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1AF4-D6CB-4A08-B8D1-E654CA71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0" name="직선 연결선 9"/>
          <p:cNvCxnSpPr/>
          <p:nvPr userDrawn="1"/>
        </p:nvCxnSpPr>
        <p:spPr>
          <a:xfrm flipH="1">
            <a:off x="382137" y="1374618"/>
            <a:ext cx="21768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85266" y="1367794"/>
            <a:ext cx="0" cy="1027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82137" y="2381534"/>
            <a:ext cx="2163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532263" y="1125940"/>
            <a:ext cx="59357" cy="59357"/>
          </a:xfrm>
          <a:prstGeom prst="ellipse">
            <a:avLst/>
          </a:prstGeom>
          <a:solidFill>
            <a:srgbClr val="F8F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41445" y="1125940"/>
            <a:ext cx="59357" cy="59357"/>
          </a:xfrm>
          <a:prstGeom prst="ellipse">
            <a:avLst/>
          </a:prstGeom>
          <a:solidFill>
            <a:srgbClr val="F2E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52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95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476" userDrawn="1">
          <p15:clr>
            <a:srgbClr val="F26B43"/>
          </p15:clr>
        </p15:guide>
        <p15:guide id="7" pos="567" userDrawn="1">
          <p15:clr>
            <a:srgbClr val="F26B43"/>
          </p15:clr>
        </p15:guide>
        <p15:guide id="8" orient="horz" pos="622" userDrawn="1">
          <p15:clr>
            <a:srgbClr val="F26B43"/>
          </p15:clr>
        </p15:guide>
        <p15:guide id="9" orient="horz" pos="849" userDrawn="1">
          <p15:clr>
            <a:srgbClr val="F26B43"/>
          </p15:clr>
        </p15:guide>
        <p15:guide id="10" orient="horz" pos="1076" userDrawn="1">
          <p15:clr>
            <a:srgbClr val="F26B43"/>
          </p15:clr>
        </p15:guide>
        <p15:guide id="11" orient="horz" pos="1302" userDrawn="1">
          <p15:clr>
            <a:srgbClr val="F26B43"/>
          </p15:clr>
        </p15:guide>
        <p15:guide id="12" orient="horz" pos="3094" userDrawn="1">
          <p15:clr>
            <a:srgbClr val="F26B43"/>
          </p15:clr>
        </p15:guide>
        <p15:guide id="13" pos="4127" userDrawn="1">
          <p15:clr>
            <a:srgbClr val="F26B43"/>
          </p15:clr>
        </p15:guide>
        <p15:guide id="14" pos="5375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7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2" cy="514349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16448" y="1657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522FDE9-2DD4-4A42-B1B2-25A01A76F7C8}" type="slidenum">
              <a:rPr lang="en-US" altLang="ko-KR" sz="1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r"/>
              <a:t>‹#›</a:t>
            </a:fld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/27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7" r:id="rId3"/>
    <p:sldLayoutId id="2147483668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95704" y="1578476"/>
            <a:ext cx="6707231" cy="64713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  <a:cs typeface="+mj-cs"/>
              </a:defRPr>
            </a:lvl1pPr>
          </a:lstStyle>
          <a:p>
            <a:pPr algn="just" latinLnBrk="1"/>
            <a:r>
              <a:rPr lang="en-US" altLang="ko-KR" sz="30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DML </a:t>
            </a:r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데이터 관리하기</a:t>
            </a:r>
            <a:endParaRPr lang="ko-KR" altLang="ko-KR" sz="3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5704" y="931684"/>
            <a:ext cx="278169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2590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162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734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6306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/>
            <a:r>
              <a:rPr kumimoji="0" lang="en-US" altLang="ko-KR" sz="2500" dirty="0">
                <a:ln>
                  <a:solidFill>
                    <a:srgbClr val="2F4A77">
                      <a:alpha val="0"/>
                    </a:srgbClr>
                  </a:solidFill>
                </a:ln>
                <a:solidFill>
                  <a:srgbClr val="F2EE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7</a:t>
            </a:r>
          </a:p>
          <a:p>
            <a:pPr defTabSz="914400"/>
            <a:endParaRPr kumimoji="0" lang="ko-KR" altLang="en-US" sz="2500" dirty="0">
              <a:ln>
                <a:solidFill>
                  <a:srgbClr val="2F4A77">
                    <a:alpha val="0"/>
                  </a:srgbClr>
                </a:solidFill>
              </a:ln>
              <a:solidFill>
                <a:srgbClr val="F2EE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17EA9-A732-5390-2CA7-A9C01CF26E2D}"/>
              </a:ext>
            </a:extLst>
          </p:cNvPr>
          <p:cNvSpPr/>
          <p:nvPr/>
        </p:nvSpPr>
        <p:spPr>
          <a:xfrm>
            <a:off x="403511" y="2395354"/>
            <a:ext cx="8336977" cy="2041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 목표 </a:t>
            </a: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endParaRPr lang="ko-KR" sz="15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MySQL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데이터 유형들을 이해하겠습니다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DDL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명령의 의미와 사용방법을 이해하고 활용하겠습니다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DML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명령의 의미와 사용 방법을 이해하고 활용하겠습니다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트랜잭션의 의미를 이해하고 활용하겠습니다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294DF-53BC-ABA4-790F-91707446DDAD}"/>
              </a:ext>
            </a:extLst>
          </p:cNvPr>
          <p:cNvSpPr txBox="1"/>
          <p:nvPr/>
        </p:nvSpPr>
        <p:spPr>
          <a:xfrm>
            <a:off x="197318" y="648986"/>
            <a:ext cx="667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테이블의 내용을 복사 후 생성하기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BB254C-9239-329F-0F56-8B712EAA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9" y="1235752"/>
            <a:ext cx="3442731" cy="109356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C8C7DF-EE8B-6AED-3BBE-67C2230E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9" y="2814188"/>
            <a:ext cx="4337230" cy="1465443"/>
          </a:xfrm>
          <a:prstGeom prst="rect">
            <a:avLst/>
          </a:prstGeom>
        </p:spPr>
      </p:pic>
      <p:sp>
        <p:nvSpPr>
          <p:cNvPr id="3" name="설명선: 왼쪽 화살표 2">
            <a:extLst>
              <a:ext uri="{FF2B5EF4-FFF2-40B4-BE49-F238E27FC236}">
                <a16:creationId xmlns:a16="http://schemas.microsoft.com/office/drawing/2014/main" id="{4A5F91F1-A2EE-6F1F-0E7A-9293DB1183D3}"/>
              </a:ext>
            </a:extLst>
          </p:cNvPr>
          <p:cNvSpPr/>
          <p:nvPr/>
        </p:nvSpPr>
        <p:spPr>
          <a:xfrm>
            <a:off x="3744227" y="1372578"/>
            <a:ext cx="3442731" cy="775811"/>
          </a:xfrm>
          <a:prstGeom prst="lef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모든 데이터 복사</a:t>
            </a:r>
          </a:p>
        </p:txBody>
      </p:sp>
      <p:sp>
        <p:nvSpPr>
          <p:cNvPr id="8" name="설명선: 왼쪽 화살표 7">
            <a:extLst>
              <a:ext uri="{FF2B5EF4-FFF2-40B4-BE49-F238E27FC236}">
                <a16:creationId xmlns:a16="http://schemas.microsoft.com/office/drawing/2014/main" id="{03770A23-31CC-2704-2259-1851DCC89B6C}"/>
              </a:ext>
            </a:extLst>
          </p:cNvPr>
          <p:cNvSpPr/>
          <p:nvPr/>
        </p:nvSpPr>
        <p:spPr>
          <a:xfrm>
            <a:off x="3744227" y="3131937"/>
            <a:ext cx="3442731" cy="775811"/>
          </a:xfrm>
          <a:prstGeom prst="left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조건에 맞는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데이터 복사</a:t>
            </a:r>
          </a:p>
        </p:txBody>
      </p:sp>
    </p:spTree>
    <p:extLst>
      <p:ext uri="{BB962C8B-B14F-4D97-AF65-F5344CB8AC3E}">
        <p14:creationId xmlns:p14="http://schemas.microsoft.com/office/powerpoint/2010/main" val="143023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271930-1DD5-4DAF-A2F3-B5554C39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22" y="1145505"/>
            <a:ext cx="8182265" cy="182870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70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AED9D0-B398-6DB6-DD14-2087F138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7" y="655554"/>
            <a:ext cx="4495180" cy="2039520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0C69D72-2BA4-E14A-E8AB-F11430CF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999" y="2346027"/>
            <a:ext cx="3828818" cy="21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3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63B6870-F138-3FD2-FB74-253E01B3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8" y="706470"/>
            <a:ext cx="4773061" cy="1997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5D039-588A-D830-DE0B-12AA16110161}"/>
              </a:ext>
            </a:extLst>
          </p:cNvPr>
          <p:cNvSpPr txBox="1"/>
          <p:nvPr/>
        </p:nvSpPr>
        <p:spPr>
          <a:xfrm>
            <a:off x="448108" y="330930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제약조건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인덱스까지 다 복사하기</a:t>
            </a:r>
            <a:endParaRPr lang="en-US" altLang="ko-KR" sz="1800" b="1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sz="1800" b="1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CREATE TABLE temp_6_2 LIKE emp3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96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7093E-F350-2593-75C1-C7E77D6D75F3}"/>
              </a:ext>
            </a:extLst>
          </p:cNvPr>
          <p:cNvSpPr txBox="1"/>
          <p:nvPr/>
        </p:nvSpPr>
        <p:spPr>
          <a:xfrm>
            <a:off x="322447" y="6816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ALTER –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495DF-569B-EC28-DF25-F520B430F610}"/>
              </a:ext>
            </a:extLst>
          </p:cNvPr>
          <p:cNvSpPr txBox="1"/>
          <p:nvPr/>
        </p:nvSpPr>
        <p:spPr>
          <a:xfrm>
            <a:off x="120315" y="1454806"/>
            <a:ext cx="8701238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조심하세요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ALTER 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명령어는 아주 편리한 기능이긴 하지만 운영중인 서버나 현재 사용량이 많은 테이블에 사용하면 운영상 서버에 큰 문제를 발생시킬 수 있기 때문에 아주 조심해야 하는 명령이기도 합니다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명령을 실행하여 테이블의 구조를 바꿀 경우 현재 실행되고 있는 쿼리의 실행 계획이나 테이블의 변경 작업을 아주 혼란스럽게 만들어서 데이터베이스 전체의 성능을 저하시키거나 심할 경우 데이터베이스를 종료해야 하는 심각한 상황까지 갈 수 있기 때문에 정말 조심해야 하는 명령어입니다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A8667-DA89-8BE7-8445-22D3C819993B}"/>
              </a:ext>
            </a:extLst>
          </p:cNvPr>
          <p:cNvSpPr txBox="1"/>
          <p:nvPr/>
        </p:nvSpPr>
        <p:spPr>
          <a:xfrm>
            <a:off x="264695" y="6912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컬럼 추가하기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D0AB7-4EC1-D925-F36B-020A08C9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9" y="1174766"/>
            <a:ext cx="7636923" cy="990918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CB01846-0DAD-C49A-F04E-1E3D83A2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18" y="2151763"/>
            <a:ext cx="4982059" cy="26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3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C6D1A-1573-7059-4F5E-CA70F9D3BCD7}"/>
              </a:ext>
            </a:extLst>
          </p:cNvPr>
          <p:cNvSpPr txBox="1"/>
          <p:nvPr/>
        </p:nvSpPr>
        <p:spPr>
          <a:xfrm>
            <a:off x="178067" y="6046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컬럼의 크기 조정하기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5FD8873-4ABD-E122-0B27-AF513E8B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6" y="973937"/>
            <a:ext cx="3907156" cy="796721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1769243-97D3-CB8A-6E91-21C82064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0" y="1732320"/>
            <a:ext cx="4500880" cy="32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1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EBBA6-4528-649F-ABC4-FEAC66B3A0AB}"/>
              </a:ext>
            </a:extLst>
          </p:cNvPr>
          <p:cNvSpPr txBox="1"/>
          <p:nvPr/>
        </p:nvSpPr>
        <p:spPr>
          <a:xfrm>
            <a:off x="168442" y="6527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컬럼 이름 변경하기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5E74E65-A741-FC7E-761E-FC8159DA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6" y="1104416"/>
            <a:ext cx="4997683" cy="839618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9CFAE7D-5930-3FF2-0B49-6CF4D081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430" y="1916223"/>
            <a:ext cx="4478023" cy="31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3A780-0570-3753-1ADB-D86754F00267}"/>
              </a:ext>
            </a:extLst>
          </p:cNvPr>
          <p:cNvSpPr txBox="1"/>
          <p:nvPr/>
        </p:nvSpPr>
        <p:spPr>
          <a:xfrm>
            <a:off x="197318" y="6046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컬럼 삭제하기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28128-6068-CD9A-3046-FF66F841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2" y="973937"/>
            <a:ext cx="5241806" cy="825987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B8652FC-E17E-51CB-DB5D-0E717C9FD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03" y="789271"/>
            <a:ext cx="5042254" cy="37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39D6A-1AB3-5AC6-A513-BE72C95AE91F}"/>
              </a:ext>
            </a:extLst>
          </p:cNvPr>
          <p:cNvSpPr txBox="1"/>
          <p:nvPr/>
        </p:nvSpPr>
        <p:spPr>
          <a:xfrm>
            <a:off x="139566" y="614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(5)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이름 변경하기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EBE1C-7708-EAA9-3523-21B5B6672B8A}"/>
              </a:ext>
            </a:extLst>
          </p:cNvPr>
          <p:cNvSpPr txBox="1"/>
          <p:nvPr/>
        </p:nvSpPr>
        <p:spPr>
          <a:xfrm>
            <a:off x="595222" y="11548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ALTER TABLE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temp_5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RENAME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temp_7 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6E238-ED75-E1CB-437B-0623E089F970}"/>
              </a:ext>
            </a:extLst>
          </p:cNvPr>
          <p:cNvSpPr txBox="1"/>
          <p:nvPr/>
        </p:nvSpPr>
        <p:spPr>
          <a:xfrm>
            <a:off x="303196" y="16953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TRUNCATE / DROP –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삭제하기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81E7FD-2437-4235-F8EA-1F3F511E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5" y="2235973"/>
            <a:ext cx="8284889" cy="197989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8224E4-1433-8D59-9133-10862DED9561}"/>
              </a:ext>
            </a:extLst>
          </p:cNvPr>
          <p:cNvSpPr txBox="1"/>
          <p:nvPr/>
        </p:nvSpPr>
        <p:spPr>
          <a:xfrm>
            <a:off x="429555" y="438711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TRUNCATE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temp_4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temp_4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7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종류의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SQL 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1474B1-B53B-8E98-55DD-D6AD5BCD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780799"/>
            <a:ext cx="8724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55199-EBF8-62B9-CF4F-39DE1CA8169F}"/>
              </a:ext>
            </a:extLst>
          </p:cNvPr>
          <p:cNvSpPr txBox="1"/>
          <p:nvPr/>
        </p:nvSpPr>
        <p:spPr>
          <a:xfrm>
            <a:off x="129942" y="7778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DML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사용하기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BC6A7C5-79F8-46AA-2C32-EE0EE5E0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0" y="1251066"/>
            <a:ext cx="5888284" cy="18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18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0C691-E707-714F-FAB2-02CF8B8F6514}"/>
              </a:ext>
            </a:extLst>
          </p:cNvPr>
          <p:cNvSpPr txBox="1"/>
          <p:nvPr/>
        </p:nvSpPr>
        <p:spPr>
          <a:xfrm>
            <a:off x="245444" y="63936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입력하기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INSERT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 1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씩 입력하기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E11753-69EF-A5F3-77F2-52937409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1" y="1482072"/>
            <a:ext cx="6356013" cy="18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FB565-2C73-6203-2952-0F3263EDCD66}"/>
              </a:ext>
            </a:extLst>
          </p:cNvPr>
          <p:cNvSpPr txBox="1"/>
          <p:nvPr/>
        </p:nvSpPr>
        <p:spPr>
          <a:xfrm>
            <a:off x="479717" y="1235909"/>
            <a:ext cx="73648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INSERT INTO</a:t>
            </a:r>
            <a:r>
              <a:rPr lang="en-US" altLang="ko-KR" sz="2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temp_8  </a:t>
            </a:r>
            <a:r>
              <a:rPr lang="en-US" altLang="ko-KR" sz="21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VALUES</a:t>
            </a:r>
            <a:r>
              <a:rPr lang="en-US" altLang="ko-KR" sz="2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(2 , '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전우치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' , '1982-07-15') </a:t>
            </a:r>
            <a:endParaRPr lang="ko-KR" altLang="en-US" sz="2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B9341-3052-9EE7-2DFA-411C1DE4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3" y="2444335"/>
            <a:ext cx="7363606" cy="1085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A6ABD-E6AA-B823-434E-8A356AE30F8D}"/>
              </a:ext>
            </a:extLst>
          </p:cNvPr>
          <p:cNvSpPr txBox="1"/>
          <p:nvPr/>
        </p:nvSpPr>
        <p:spPr>
          <a:xfrm>
            <a:off x="479717" y="7661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모든 컬럼에 데이터 입력하기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166AF-1C5D-9400-E63D-60F954B8319D}"/>
              </a:ext>
            </a:extLst>
          </p:cNvPr>
          <p:cNvSpPr txBox="1"/>
          <p:nvPr/>
        </p:nvSpPr>
        <p:spPr>
          <a:xfrm>
            <a:off x="479717" y="23870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컬럼에만 데이터 입력하기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516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735C2-A360-2E5C-3177-DAFF7732D1E3}"/>
              </a:ext>
            </a:extLst>
          </p:cNvPr>
          <p:cNvSpPr txBox="1"/>
          <p:nvPr/>
        </p:nvSpPr>
        <p:spPr>
          <a:xfrm>
            <a:off x="332071" y="745239"/>
            <a:ext cx="7069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테이블의 데이터를 복사해서 입력하기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612F6B3-E125-C933-5176-5B2A2E74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1" y="1319328"/>
            <a:ext cx="3595956" cy="159371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D5A51CC-9B84-3A4C-481C-6EC00EF0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0" y="3117804"/>
            <a:ext cx="4889675" cy="14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6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105FF18-7078-DD17-63C8-47B5B3B8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9" y="791811"/>
            <a:ext cx="8409701" cy="21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31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577E8-E920-3AA1-C191-5CB6D59C4FB6}"/>
              </a:ext>
            </a:extLst>
          </p:cNvPr>
          <p:cNvSpPr txBox="1"/>
          <p:nvPr/>
        </p:nvSpPr>
        <p:spPr>
          <a:xfrm>
            <a:off x="226194" y="6816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변경하기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UPDATE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D464F-D873-E2A1-5EBC-2B3B1A0EEB8E}"/>
              </a:ext>
            </a:extLst>
          </p:cNvPr>
          <p:cNvSpPr txBox="1"/>
          <p:nvPr/>
        </p:nvSpPr>
        <p:spPr>
          <a:xfrm>
            <a:off x="351322" y="1135561"/>
            <a:ext cx="457200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[UPDATE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문법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UPDATE  table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 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바꿀 데이터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변경할 조건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F47A-539B-2832-6F35-833B75A22096}"/>
              </a:ext>
            </a:extLst>
          </p:cNvPr>
          <p:cNvSpPr txBox="1"/>
          <p:nvPr/>
        </p:nvSpPr>
        <p:spPr>
          <a:xfrm>
            <a:off x="351322" y="2984565"/>
            <a:ext cx="8619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참고하세요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  <a:p>
            <a:pPr algn="just" latinLnBrk="1"/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 Code: 1175.  You are using safe update mode and you tried to update a table without a WHERE that uses a KEY column.  </a:t>
            </a:r>
            <a:endParaRPr lang="ko-KR" altLang="ko-KR" sz="20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 disable safe mode, toggle the option in Preferences -&gt; SQL Editor and reconnect.	0.015 sec</a:t>
            </a:r>
            <a:endParaRPr lang="ko-KR" altLang="ko-KR" sz="20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5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65820-7510-68CA-4526-3F5C2C118EC3}"/>
              </a:ext>
            </a:extLst>
          </p:cNvPr>
          <p:cNvSpPr txBox="1"/>
          <p:nvPr/>
        </p:nvSpPr>
        <p:spPr>
          <a:xfrm>
            <a:off x="187692" y="623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sql_safe_updates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=0;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FAE0A-DA04-BC36-F51F-066032EB1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" y="1068652"/>
            <a:ext cx="6861686" cy="38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81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FE723C7-89E8-95AE-F1F5-F5483B28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0" y="615933"/>
            <a:ext cx="3042899" cy="1186253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839141D-F6BC-807A-59DB-FA5203565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61" y="615933"/>
            <a:ext cx="5806449" cy="30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5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557BE-A2BC-7EF5-9756-AD102B798826}"/>
              </a:ext>
            </a:extLst>
          </p:cNvPr>
          <p:cNvSpPr txBox="1"/>
          <p:nvPr/>
        </p:nvSpPr>
        <p:spPr>
          <a:xfrm>
            <a:off x="200586" y="731867"/>
            <a:ext cx="8683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</a:t>
            </a: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Professor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직급이 조교수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(assistant professor)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교수들의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BONUS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200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만원으로 인상하세요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49739C0-B74C-DD51-5723-F9881DD9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779" y="1496896"/>
            <a:ext cx="3863975" cy="32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A90AA-9E40-662B-B076-F676B8FE4200}"/>
              </a:ext>
            </a:extLst>
          </p:cNvPr>
          <p:cNvSpPr txBox="1"/>
          <p:nvPr/>
        </p:nvSpPr>
        <p:spPr>
          <a:xfrm>
            <a:off x="264695" y="6816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삭제하기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DELETE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1CC8-5577-F2D5-018D-5653DC201582}"/>
              </a:ext>
            </a:extLst>
          </p:cNvPr>
          <p:cNvSpPr txBox="1"/>
          <p:nvPr/>
        </p:nvSpPr>
        <p:spPr>
          <a:xfrm>
            <a:off x="264695" y="128956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[DELETE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문법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DELETE FROM  table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삭제할 조건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3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이과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DML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3F3CB-C3D1-D5BF-2FD2-BAA1600C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08" y="816142"/>
            <a:ext cx="7005366" cy="37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1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EEC35-1EC5-F789-5B70-9CA00D99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4" y="762785"/>
            <a:ext cx="7030086" cy="931261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A09AFBE-8D26-0BC6-1109-2F33E1AF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5" y="1829651"/>
            <a:ext cx="8243829" cy="21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3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A4D288D-6CD9-9BF5-A6DA-799F607E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69" y="1989221"/>
            <a:ext cx="7715322" cy="208226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5C85557-4596-BC93-2CD3-6A4AFED14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40" y="837765"/>
            <a:ext cx="5437990" cy="9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3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7B787-142D-56F9-2F83-45BE2BFB73C4}"/>
              </a:ext>
            </a:extLst>
          </p:cNvPr>
          <p:cNvSpPr txBox="1"/>
          <p:nvPr/>
        </p:nvSpPr>
        <p:spPr>
          <a:xfrm>
            <a:off x="206943" y="6431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합치기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MERGE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DC4FE-68C0-F223-BD7C-10846046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03" y="1299210"/>
            <a:ext cx="7209054" cy="32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0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319DFC0-B223-9467-8E40-09A70357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8" y="970246"/>
            <a:ext cx="5094278" cy="33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9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D5CE5146-08E3-848C-9762-67A8EC43D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3" y="944814"/>
            <a:ext cx="7635633" cy="26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8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97E69-7ED3-1F4B-5989-D83CB36078F7}"/>
              </a:ext>
            </a:extLst>
          </p:cNvPr>
          <p:cNvSpPr txBox="1"/>
          <p:nvPr/>
        </p:nvSpPr>
        <p:spPr>
          <a:xfrm>
            <a:off x="351322" y="7778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트랜잭션 관리하기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5E508-F635-860B-9945-D4500553F0D3}"/>
              </a:ext>
            </a:extLst>
          </p:cNvPr>
          <p:cNvSpPr txBox="1"/>
          <p:nvPr/>
        </p:nvSpPr>
        <p:spPr>
          <a:xfrm>
            <a:off x="466826" y="12974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변경 작업의 최소 단위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9F74-BF8E-6344-FC17-88B3D690D93C}"/>
              </a:ext>
            </a:extLst>
          </p:cNvPr>
          <p:cNvSpPr txBox="1"/>
          <p:nvPr/>
        </p:nvSpPr>
        <p:spPr>
          <a:xfrm>
            <a:off x="466825" y="2001616"/>
            <a:ext cx="7069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 AUTOCOMMIT = 0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 --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 커밋 취소</a:t>
            </a:r>
          </a:p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 AUTOCOMMIT = 1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 --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 커밋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기본값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12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790740-E55A-D770-56B3-5ECBFDCC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720440"/>
            <a:ext cx="3849705" cy="1782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AD19C-E38F-6C7D-9FC3-4A4EEE84C969}"/>
              </a:ext>
            </a:extLst>
          </p:cNvPr>
          <p:cNvSpPr txBox="1"/>
          <p:nvPr/>
        </p:nvSpPr>
        <p:spPr>
          <a:xfrm>
            <a:off x="595222" y="25025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 AUTOCOMMIT = 0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7D49438-6E57-8FCA-5473-97FE5852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94" y="2956072"/>
            <a:ext cx="7649119" cy="19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3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E7251B7-325B-4969-0550-96B62B876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67" y="754363"/>
            <a:ext cx="5409089" cy="1411321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A35CFD7-F0DF-197E-1350-DDFFA6967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7" y="2135489"/>
            <a:ext cx="7667330" cy="22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5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B0CAD-9D9B-96CD-DBA8-43008B77674D}"/>
              </a:ext>
            </a:extLst>
          </p:cNvPr>
          <p:cNvSpPr txBox="1"/>
          <p:nvPr/>
        </p:nvSpPr>
        <p:spPr>
          <a:xfrm>
            <a:off x="418699" y="8452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ROLLBACK ;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ACEE0B7-5F12-66EC-2D85-A3ED2DBF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9" y="1371382"/>
            <a:ext cx="8185336" cy="24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99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4A694265-5430-B0F0-910F-EBB645DC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2" y="757739"/>
            <a:ext cx="5684808" cy="24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많이 사용하는 주요 데이터 유형들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DE653-31D3-7C2C-7C43-0860A5FCD1FC}"/>
              </a:ext>
            </a:extLst>
          </p:cNvPr>
          <p:cNvSpPr txBox="1"/>
          <p:nvPr/>
        </p:nvSpPr>
        <p:spPr>
          <a:xfrm>
            <a:off x="226193" y="6527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문자를 저장할 수 있는 데이터 유형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7DDB14-E44E-844F-DEBB-97E627B3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1" y="1113423"/>
            <a:ext cx="7382467" cy="38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59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76A4D-ED9D-98EA-D5FF-17F3DDF8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586" y="1182326"/>
            <a:ext cx="8268828" cy="116804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4A6225-87B9-7F10-A459-073854F71A8C}"/>
              </a:ext>
            </a:extLst>
          </p:cNvPr>
          <p:cNvSpPr txBox="1"/>
          <p:nvPr/>
        </p:nvSpPr>
        <p:spPr>
          <a:xfrm>
            <a:off x="327138" y="7386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 행까지 작업한 상태</a:t>
            </a:r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786CC15-046D-9BFD-F56E-6D971022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5" y="3089714"/>
            <a:ext cx="8268827" cy="125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BEAAA-3508-6CCF-C61D-104A5255A30F}"/>
              </a:ext>
            </a:extLst>
          </p:cNvPr>
          <p:cNvSpPr txBox="1"/>
          <p:nvPr/>
        </p:nvSpPr>
        <p:spPr>
          <a:xfrm>
            <a:off x="327138" y="27163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 행까지 작업한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122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28A24C4-EA2D-7A5B-C88C-94F61048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0" y="1183338"/>
            <a:ext cx="8431166" cy="1309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81BDB-11F5-0DD9-C47E-500FFCB34681}"/>
              </a:ext>
            </a:extLst>
          </p:cNvPr>
          <p:cNvSpPr txBox="1"/>
          <p:nvPr/>
        </p:nvSpPr>
        <p:spPr>
          <a:xfrm>
            <a:off x="272080" y="7238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 행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rollback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작업까지 작업한 상태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CCB78-B532-E616-C9E2-7C820AA79585}"/>
              </a:ext>
            </a:extLst>
          </p:cNvPr>
          <p:cNvSpPr txBox="1"/>
          <p:nvPr/>
        </p:nvSpPr>
        <p:spPr>
          <a:xfrm>
            <a:off x="326139" y="2780795"/>
            <a:ext cx="83230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트랜잭션의 개념과 트랜잭션의 내용을 수행한 후에는 꼭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COMMIT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이나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ROLLBACK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명령으로 트랜잭션을 확정 또는 취소를 해야 한다는 부분을 기억해주세요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 트랜잭션 안에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명령이 들어 있을 경우 자동으로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COMMIT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수행되어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ROLLBACK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적용 안된다는 것을 꼭 기억해주세요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57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1873A-2854-7600-233C-F9CA0EB86548}"/>
              </a:ext>
            </a:extLst>
          </p:cNvPr>
          <p:cNvSpPr txBox="1"/>
          <p:nvPr/>
        </p:nvSpPr>
        <p:spPr>
          <a:xfrm>
            <a:off x="264693" y="710531"/>
            <a:ext cx="8369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 테이블 명세서를 참고하여 테이블을 생성하는 쿼리를 작성하세요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이름은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customer4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D571884-2DAF-402B-4C85-C4F6125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4" y="1356862"/>
            <a:ext cx="7305838" cy="158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E1884-B661-836F-4E88-5D8B276B4DA8}"/>
              </a:ext>
            </a:extLst>
          </p:cNvPr>
          <p:cNvSpPr txBox="1"/>
          <p:nvPr/>
        </p:nvSpPr>
        <p:spPr>
          <a:xfrm>
            <a:off x="264693" y="3140308"/>
            <a:ext cx="8051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생성 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DESC customer4 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조회했을 때 아래와 같이 출력되어야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00BC0E-F165-3EFC-EC57-C484DF2F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65" y="3706459"/>
            <a:ext cx="7290270" cy="13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52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24068-F7B6-62E9-C78E-3FE149F37B14}"/>
              </a:ext>
            </a:extLst>
          </p:cNvPr>
          <p:cNvSpPr txBox="1"/>
          <p:nvPr/>
        </p:nvSpPr>
        <p:spPr>
          <a:xfrm>
            <a:off x="235818" y="706737"/>
            <a:ext cx="8436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문제에서 생성한 테이블에 아래 데이터를 입력하세요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F5392-9DAD-0666-74D2-B5C2D0D9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993" y="1227455"/>
            <a:ext cx="8187820" cy="212213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5473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8D74-C1D2-DB66-221E-113B72164046}"/>
              </a:ext>
            </a:extLst>
          </p:cNvPr>
          <p:cNvSpPr txBox="1"/>
          <p:nvPr/>
        </p:nvSpPr>
        <p:spPr>
          <a:xfrm>
            <a:off x="312820" y="872501"/>
            <a:ext cx="8465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위에서 생성한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customer4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name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값만 가져와서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customer5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생성하세요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 후 아래와 같이 조회가 되어야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3243FB9-4F4E-632C-ABE8-E69B666A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50" y="1685808"/>
            <a:ext cx="3693099" cy="21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0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CCDF0-AD5D-7AA8-9A81-17D316B73E75}"/>
              </a:ext>
            </a:extLst>
          </p:cNvPr>
          <p:cNvSpPr txBox="1"/>
          <p:nvPr/>
        </p:nvSpPr>
        <p:spPr>
          <a:xfrm>
            <a:off x="409073" y="843625"/>
            <a:ext cx="835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번에서 생성한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customer5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 아래와 같이 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VARCHAR(20)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형태를 가지는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birth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컬럼을 추가하세요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‘9999-12-31’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지정하세요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56F1A07-40EE-52A9-A6B6-3B8C67E9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49" y="1662634"/>
            <a:ext cx="5175701" cy="20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1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0E9DF-1693-99FB-94AE-F2983833FA14}"/>
              </a:ext>
            </a:extLst>
          </p:cNvPr>
          <p:cNvSpPr txBox="1"/>
          <p:nvPr/>
        </p:nvSpPr>
        <p:spPr>
          <a:xfrm>
            <a:off x="486075" y="847370"/>
            <a:ext cx="8330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문제에서 수정한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customer5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name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서진수인 사람의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birth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1975-10-23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수정하세요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61FFFA-3C19-B439-26B7-F0BC1675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54" y="1694397"/>
            <a:ext cx="6480491" cy="24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2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C3948-736C-857A-430F-8F4764B89E9A}"/>
              </a:ext>
            </a:extLst>
          </p:cNvPr>
          <p:cNvSpPr txBox="1"/>
          <p:nvPr/>
        </p:nvSpPr>
        <p:spPr>
          <a:xfrm>
            <a:off x="514952" y="962874"/>
            <a:ext cx="8128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문제에서 생성한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customer5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이름이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홍길동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사람의 정보를 삭제하세요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A2C4B53-4A61-F1EE-1AD4-8E3B7E47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17" y="1856957"/>
            <a:ext cx="6011966" cy="19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3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많이 사용하는 주요 데이터 유형들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9B4-4E22-3974-CD4D-124BA4F5D52D}"/>
              </a:ext>
            </a:extLst>
          </p:cNvPr>
          <p:cNvSpPr txBox="1"/>
          <p:nvPr/>
        </p:nvSpPr>
        <p:spPr>
          <a:xfrm>
            <a:off x="216568" y="6142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숫자를 저장할 수 있는 데이터 유형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405032-C91F-C396-CDA8-AC77F04F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007835"/>
            <a:ext cx="4655576" cy="40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많이 사용하는 주요 데이터 유형들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FF3BE-F7B2-C0C7-8198-064E47D32A51}"/>
              </a:ext>
            </a:extLst>
          </p:cNvPr>
          <p:cNvSpPr txBox="1"/>
          <p:nvPr/>
        </p:nvSpPr>
        <p:spPr>
          <a:xfrm>
            <a:off x="120316" y="6046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날짜를 저장할 수 있는 데이터 유형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BF6866-F7F4-6721-DD35-07699997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085850"/>
            <a:ext cx="86010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9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1B0DFA0-DEEE-1277-E2AB-BD54A3D4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450122"/>
            <a:ext cx="7831674" cy="20919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2E2DD-1B68-B72D-CEA8-7C259DD900A4}"/>
              </a:ext>
            </a:extLst>
          </p:cNvPr>
          <p:cNvSpPr txBox="1"/>
          <p:nvPr/>
        </p:nvSpPr>
        <p:spPr>
          <a:xfrm>
            <a:off x="418699" y="71636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CREATE –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테이블 생성하기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AF549-7BFA-491F-BE33-4D0A5B65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222" y="3664515"/>
            <a:ext cx="5931433" cy="126973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55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D82F4-514D-13E0-BD0B-9E822F4E54FC}"/>
              </a:ext>
            </a:extLst>
          </p:cNvPr>
          <p:cNvSpPr txBox="1"/>
          <p:nvPr/>
        </p:nvSpPr>
        <p:spPr>
          <a:xfrm>
            <a:off x="178067" y="6142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기본값을 지정하면서 생성하기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0DD9C4C-FD0D-B395-8589-F06FCFB4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9" y="1154813"/>
            <a:ext cx="6293776" cy="1578762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19D7F8A-B8DD-F68A-E633-8C16039B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79" y="2904825"/>
            <a:ext cx="7431966" cy="19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F110787-EB27-41B6-74BE-0146C515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5" y="785797"/>
            <a:ext cx="5244709" cy="20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9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5686</TotalTime>
  <Words>896</Words>
  <Application>Microsoft Office PowerPoint</Application>
  <PresentationFormat>화면 슬라이드 쇼(16:9)</PresentationFormat>
  <Paragraphs>120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나눔바른고딕OTF</vt:lpstr>
      <vt:lpstr>나눔스퀘어 Bold</vt:lpstr>
      <vt:lpstr>나눔스퀘어 ExtraBold</vt:lpstr>
      <vt:lpstr>Arial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lys</dc:creator>
  <cp:lastModifiedBy>서 진수</cp:lastModifiedBy>
  <cp:revision>972</cp:revision>
  <dcterms:created xsi:type="dcterms:W3CDTF">2020-02-17T08:34:44Z</dcterms:created>
  <dcterms:modified xsi:type="dcterms:W3CDTF">2022-05-23T23:27:39Z</dcterms:modified>
</cp:coreProperties>
</file>