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9"/>
  </p:notesMasterIdLst>
  <p:sldIdLst>
    <p:sldId id="268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  <p:sldId id="488" r:id="rId12"/>
    <p:sldId id="489" r:id="rId13"/>
    <p:sldId id="495" r:id="rId14"/>
    <p:sldId id="490" r:id="rId15"/>
    <p:sldId id="491" r:id="rId16"/>
    <p:sldId id="492" r:id="rId17"/>
    <p:sldId id="493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13" userDrawn="1">
          <p15:clr>
            <a:srgbClr val="A4A3A4"/>
          </p15:clr>
        </p15:guide>
        <p15:guide id="4" orient="horz" pos="735" userDrawn="1">
          <p15:clr>
            <a:srgbClr val="A4A3A4"/>
          </p15:clr>
        </p15:guide>
        <p15:guide id="5" pos="4127" userDrawn="1">
          <p15:clr>
            <a:srgbClr val="A4A3A4"/>
          </p15:clr>
        </p15:guide>
        <p15:guide id="6" orient="horz" pos="3003" userDrawn="1">
          <p15:clr>
            <a:srgbClr val="A4A3A4"/>
          </p15:clr>
        </p15:guide>
        <p15:guide id="9" pos="2631" userDrawn="1">
          <p15:clr>
            <a:srgbClr val="A4A3A4"/>
          </p15:clr>
        </p15:guide>
        <p15:guide id="10" orient="horz" pos="1484" userDrawn="1">
          <p15:clr>
            <a:srgbClr val="A4A3A4"/>
          </p15:clr>
        </p15:guide>
        <p15:guide id="11" orient="horz" pos="10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3D48"/>
    <a:srgbClr val="ECE9D8"/>
    <a:srgbClr val="FFFFFF"/>
    <a:srgbClr val="EBEBEB"/>
    <a:srgbClr val="FF9933"/>
    <a:srgbClr val="1E425F"/>
    <a:srgbClr val="33A9A0"/>
    <a:srgbClr val="498591"/>
    <a:srgbClr val="C01A55"/>
    <a:srgbClr val="5DA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3457" autoAdjust="0"/>
  </p:normalViewPr>
  <p:slideViewPr>
    <p:cSldViewPr snapToGrid="0" showGuides="1">
      <p:cViewPr varScale="1">
        <p:scale>
          <a:sx n="66" d="100"/>
          <a:sy n="66" d="100"/>
        </p:scale>
        <p:origin x="36" y="1144"/>
      </p:cViewPr>
      <p:guideLst>
        <p:guide pos="113"/>
        <p:guide orient="horz" pos="735"/>
        <p:guide pos="4127"/>
        <p:guide orient="horz" pos="3003"/>
        <p:guide pos="2631"/>
        <p:guide orient="horz" pos="1484"/>
        <p:guide orient="horz" pos="10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250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337FD-C880-4D4F-A341-48566D84DD4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61AF4-D6CB-4A08-B8D1-E654CA7159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06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10" name="직선 연결선 9"/>
          <p:cNvCxnSpPr/>
          <p:nvPr userDrawn="1"/>
        </p:nvCxnSpPr>
        <p:spPr>
          <a:xfrm flipH="1">
            <a:off x="382137" y="1374618"/>
            <a:ext cx="217681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85266" y="1367794"/>
            <a:ext cx="0" cy="102738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 flipH="1">
            <a:off x="382137" y="2381534"/>
            <a:ext cx="21630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 userDrawn="1"/>
        </p:nvSpPr>
        <p:spPr>
          <a:xfrm>
            <a:off x="532263" y="1125940"/>
            <a:ext cx="59357" cy="59357"/>
          </a:xfrm>
          <a:prstGeom prst="ellipse">
            <a:avLst/>
          </a:prstGeom>
          <a:solidFill>
            <a:srgbClr val="F8F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641445" y="1125940"/>
            <a:ext cx="59357" cy="59357"/>
          </a:xfrm>
          <a:prstGeom prst="ellipse">
            <a:avLst/>
          </a:prstGeom>
          <a:solidFill>
            <a:srgbClr val="F2E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62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652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 userDrawn="1">
          <p15:clr>
            <a:srgbClr val="F26B43"/>
          </p15:clr>
        </p15:guide>
        <p15:guide id="2" orient="horz" pos="395" userDrawn="1">
          <p15:clr>
            <a:srgbClr val="F26B43"/>
          </p15:clr>
        </p15:guide>
        <p15:guide id="3" pos="204" userDrawn="1">
          <p15:clr>
            <a:srgbClr val="F26B43"/>
          </p15:clr>
        </p15:guide>
        <p15:guide id="4" pos="295" userDrawn="1">
          <p15:clr>
            <a:srgbClr val="F26B43"/>
          </p15:clr>
        </p15:guide>
        <p15:guide id="5" pos="385" userDrawn="1">
          <p15:clr>
            <a:srgbClr val="F26B43"/>
          </p15:clr>
        </p15:guide>
        <p15:guide id="6" pos="476" userDrawn="1">
          <p15:clr>
            <a:srgbClr val="F26B43"/>
          </p15:clr>
        </p15:guide>
        <p15:guide id="7" pos="567" userDrawn="1">
          <p15:clr>
            <a:srgbClr val="F26B43"/>
          </p15:clr>
        </p15:guide>
        <p15:guide id="8" orient="horz" pos="622" userDrawn="1">
          <p15:clr>
            <a:srgbClr val="F26B43"/>
          </p15:clr>
        </p15:guide>
        <p15:guide id="9" orient="horz" pos="849" userDrawn="1">
          <p15:clr>
            <a:srgbClr val="F26B43"/>
          </p15:clr>
        </p15:guide>
        <p15:guide id="10" orient="horz" pos="1076" userDrawn="1">
          <p15:clr>
            <a:srgbClr val="F26B43"/>
          </p15:clr>
        </p15:guide>
        <p15:guide id="11" orient="horz" pos="1302" userDrawn="1">
          <p15:clr>
            <a:srgbClr val="F26B43"/>
          </p15:clr>
        </p15:guide>
        <p15:guide id="12" orient="horz" pos="3094" userDrawn="1">
          <p15:clr>
            <a:srgbClr val="F26B43"/>
          </p15:clr>
        </p15:guide>
        <p15:guide id="13" pos="4127" userDrawn="1">
          <p15:clr>
            <a:srgbClr val="F26B43"/>
          </p15:clr>
        </p15:guide>
        <p15:guide id="14" pos="5375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1786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26B43"/>
          </p15:clr>
        </p15:guide>
        <p15:guide id="2" orient="horz" pos="395">
          <p15:clr>
            <a:srgbClr val="F26B43"/>
          </p15:clr>
        </p15:guide>
        <p15:guide id="3" pos="204">
          <p15:clr>
            <a:srgbClr val="F26B43"/>
          </p15:clr>
        </p15:guide>
        <p15:guide id="4" pos="295">
          <p15:clr>
            <a:srgbClr val="F26B43"/>
          </p15:clr>
        </p15:guide>
        <p15:guide id="5" pos="385">
          <p15:clr>
            <a:srgbClr val="F26B43"/>
          </p15:clr>
        </p15:guide>
        <p15:guide id="6" pos="476">
          <p15:clr>
            <a:srgbClr val="F26B43"/>
          </p15:clr>
        </p15:guide>
        <p15:guide id="7" pos="567">
          <p15:clr>
            <a:srgbClr val="F26B43"/>
          </p15:clr>
        </p15:guide>
        <p15:guide id="8" orient="horz" pos="622">
          <p15:clr>
            <a:srgbClr val="F26B43"/>
          </p15:clr>
        </p15:guide>
        <p15:guide id="9" orient="horz" pos="849">
          <p15:clr>
            <a:srgbClr val="F26B43"/>
          </p15:clr>
        </p15:guide>
        <p15:guide id="10" orient="horz" pos="1076">
          <p15:clr>
            <a:srgbClr val="F26B43"/>
          </p15:clr>
        </p15:guide>
        <p15:guide id="11" orient="horz" pos="1302">
          <p15:clr>
            <a:srgbClr val="F26B43"/>
          </p15:clr>
        </p15:guide>
        <p15:guide id="12" orient="horz" pos="3094">
          <p15:clr>
            <a:srgbClr val="F26B43"/>
          </p15:clr>
        </p15:guide>
        <p15:guide id="13" pos="4127">
          <p15:clr>
            <a:srgbClr val="F26B43"/>
          </p15:clr>
        </p15:guide>
        <p15:guide id="14" pos="5375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775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3">
          <p15:clr>
            <a:srgbClr val="F26B43"/>
          </p15:clr>
        </p15:guide>
        <p15:guide id="2" orient="horz" pos="395">
          <p15:clr>
            <a:srgbClr val="F26B43"/>
          </p15:clr>
        </p15:guide>
        <p15:guide id="3" pos="204">
          <p15:clr>
            <a:srgbClr val="F26B43"/>
          </p15:clr>
        </p15:guide>
        <p15:guide id="4" pos="295">
          <p15:clr>
            <a:srgbClr val="F26B43"/>
          </p15:clr>
        </p15:guide>
        <p15:guide id="5" pos="385">
          <p15:clr>
            <a:srgbClr val="F26B43"/>
          </p15:clr>
        </p15:guide>
        <p15:guide id="6" pos="476">
          <p15:clr>
            <a:srgbClr val="F26B43"/>
          </p15:clr>
        </p15:guide>
        <p15:guide id="7" pos="567">
          <p15:clr>
            <a:srgbClr val="F26B43"/>
          </p15:clr>
        </p15:guide>
        <p15:guide id="8" orient="horz" pos="622">
          <p15:clr>
            <a:srgbClr val="F26B43"/>
          </p15:clr>
        </p15:guide>
        <p15:guide id="9" orient="horz" pos="849">
          <p15:clr>
            <a:srgbClr val="F26B43"/>
          </p15:clr>
        </p15:guide>
        <p15:guide id="10" orient="horz" pos="1076">
          <p15:clr>
            <a:srgbClr val="F26B43"/>
          </p15:clr>
        </p15:guide>
        <p15:guide id="11" orient="horz" pos="1302">
          <p15:clr>
            <a:srgbClr val="F26B43"/>
          </p15:clr>
        </p15:guide>
        <p15:guide id="12" orient="horz" pos="3094">
          <p15:clr>
            <a:srgbClr val="F26B43"/>
          </p15:clr>
        </p15:guide>
        <p15:guide id="13" pos="4127">
          <p15:clr>
            <a:srgbClr val="F26B43"/>
          </p15:clr>
        </p15:guide>
        <p15:guide id="14" pos="5375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144002" cy="5143497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7016448" y="165744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522FDE9-2DD4-4A42-B1B2-25A01A76F7C8}" type="slidenum">
              <a:rPr lang="en-US" altLang="ko-KR" sz="14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 algn="r"/>
              <a:t>‹#›</a:t>
            </a:fld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/27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55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  <p:sldLayoutId id="2147483667" r:id="rId3"/>
    <p:sldLayoutId id="2147483668" r:id="rId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695704" y="1578476"/>
            <a:ext cx="6707231" cy="647139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바른고딕OTF" pitchFamily="18" charset="-127"/>
                <a:ea typeface="나눔바른고딕OTF" pitchFamily="18" charset="-127"/>
                <a:cs typeface="+mj-cs"/>
              </a:defRPr>
            </a:lvl1pPr>
          </a:lstStyle>
          <a:p>
            <a:pPr algn="just" latinLnBrk="1"/>
            <a:r>
              <a:rPr lang="ko-KR" altLang="ko-KR" sz="3000" b="1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제약조건의 이해와 활용</a:t>
            </a:r>
            <a:endParaRPr lang="ko-KR" altLang="ko-KR" sz="30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95704" y="931684"/>
            <a:ext cx="278169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259013" indent="-1619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716213" indent="-1619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173413" indent="-1619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630613" indent="-1619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914400"/>
            <a:r>
              <a:rPr kumimoji="0" lang="en-US" altLang="ko-KR" sz="2500" dirty="0">
                <a:ln>
                  <a:solidFill>
                    <a:srgbClr val="2F4A77">
                      <a:alpha val="0"/>
                    </a:srgbClr>
                  </a:solidFill>
                </a:ln>
                <a:solidFill>
                  <a:srgbClr val="F2EE37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 8</a:t>
            </a:r>
          </a:p>
          <a:p>
            <a:pPr defTabSz="914400"/>
            <a:endParaRPr kumimoji="0" lang="ko-KR" altLang="en-US" sz="2500" dirty="0">
              <a:ln>
                <a:solidFill>
                  <a:srgbClr val="2F4A77">
                    <a:alpha val="0"/>
                  </a:srgbClr>
                </a:solidFill>
              </a:ln>
              <a:solidFill>
                <a:srgbClr val="F2EE37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417EA9-A732-5390-2CA7-A9C01CF26E2D}"/>
              </a:ext>
            </a:extLst>
          </p:cNvPr>
          <p:cNvSpPr/>
          <p:nvPr/>
        </p:nvSpPr>
        <p:spPr>
          <a:xfrm>
            <a:off x="403511" y="2395354"/>
            <a:ext cx="8336977" cy="1816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50000"/>
              </a:lnSpc>
            </a:pPr>
            <a:r>
              <a:rPr lang="en-US" sz="1500" b="1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* </a:t>
            </a:r>
            <a:r>
              <a:rPr lang="ko-KR" sz="1500" b="1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학습 목표 </a:t>
            </a:r>
            <a:r>
              <a:rPr lang="en-US" sz="1500" b="1" kern="100" dirty="0">
                <a:solidFill>
                  <a:schemeClr val="tx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*</a:t>
            </a:r>
            <a:endParaRPr lang="ko-KR" sz="1500" kern="100" dirty="0">
              <a:solidFill>
                <a:schemeClr val="tx1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5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5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나는 반드시 제약조건의 의미와 종류별 역할을 이해합니다 </a:t>
            </a:r>
            <a:r>
              <a:rPr lang="en-US" altLang="ko-KR" sz="15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</a:t>
            </a:r>
            <a:endParaRPr lang="ko-KR" altLang="ko-KR" sz="1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5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5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나는 반드시 다양한 제약조건을 생성하는 방법을 이해하고 활용하겠습니다</a:t>
            </a:r>
            <a:r>
              <a:rPr lang="en-US" altLang="ko-KR" sz="15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!</a:t>
            </a:r>
            <a:endParaRPr lang="ko-KR" altLang="ko-KR" sz="1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5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ko-KR" sz="15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나는 반드시 다양한 제약조건을 관리하는 방법을 이해하고 활용하겠습니다 </a:t>
            </a:r>
            <a:r>
              <a:rPr lang="en-US" altLang="ko-KR" sz="1500" b="1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</a:t>
            </a:r>
            <a:endParaRPr lang="ko-KR" altLang="ko-KR" sz="15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38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제약조건 생성하기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BDCCD-D556-DA80-1DA0-EB9AFE15C29F}"/>
              </a:ext>
            </a:extLst>
          </p:cNvPr>
          <p:cNvSpPr txBox="1"/>
          <p:nvPr/>
        </p:nvSpPr>
        <p:spPr>
          <a:xfrm>
            <a:off x="476450" y="812617"/>
            <a:ext cx="7502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INSERT INTO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emp4 </a:t>
            </a:r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VALUES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(1004,'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강감찬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','40') ;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5C9FB4-0A3D-5A5A-68AE-3D48F04F68D5}"/>
              </a:ext>
            </a:extLst>
          </p:cNvPr>
          <p:cNvSpPr txBox="1"/>
          <p:nvPr/>
        </p:nvSpPr>
        <p:spPr>
          <a:xfrm>
            <a:off x="346509" y="1618962"/>
            <a:ext cx="8296977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21:43:35	INSERT INTO emp4 VALUES(1004,'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강감찬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','40')	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Error Code: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1452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Cannot add or update a child row: </a:t>
            </a:r>
          </a:p>
          <a:p>
            <a:pPr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foreign key constraint fails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(`my_testdb`.`emp4`, CONSTRAINT `emp4_ibfk_1` FOREIGN KEY (`deptno`) REFERENCES `dept4` (`deptno`))	0.000 sec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503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제약조건 생성하기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FD5755-A38A-CD8F-0466-94E2DE5D8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20" y="776354"/>
            <a:ext cx="7302918" cy="38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94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제약조건 생성하기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717D04-0B24-3983-7E5B-80F99CC30C19}"/>
              </a:ext>
            </a:extLst>
          </p:cNvPr>
          <p:cNvSpPr txBox="1"/>
          <p:nvPr/>
        </p:nvSpPr>
        <p:spPr>
          <a:xfrm>
            <a:off x="226193" y="69123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기존 테이블에 제약 조건 추가하기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EF467E0-9C50-1633-C2E9-8DBE94AC8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51" y="1183589"/>
            <a:ext cx="3547086" cy="1388161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BE37612-D32E-0791-73EA-33B3E1EC3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855" y="1185362"/>
            <a:ext cx="3547085" cy="14489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296DEE-148E-654E-9C20-BBBB2255AF75}"/>
              </a:ext>
            </a:extLst>
          </p:cNvPr>
          <p:cNvSpPr txBox="1"/>
          <p:nvPr/>
        </p:nvSpPr>
        <p:spPr>
          <a:xfrm>
            <a:off x="425751" y="2797927"/>
            <a:ext cx="6357486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ALTER TABLE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dept5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ADD PRIMARY KEY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(deptno)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ALTER TABLE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emp5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ADD PRIMARY KEY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(empno)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126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제약조건 생성하기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717D04-0B24-3983-7E5B-80F99CC30C19}"/>
              </a:ext>
            </a:extLst>
          </p:cNvPr>
          <p:cNvSpPr txBox="1"/>
          <p:nvPr/>
        </p:nvSpPr>
        <p:spPr>
          <a:xfrm>
            <a:off x="226193" y="69123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기존 테이블에 제약 조건 추가하기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B10E13-7F55-E2E6-05B6-0F2EA87211FD}"/>
              </a:ext>
            </a:extLst>
          </p:cNvPr>
          <p:cNvSpPr txBox="1"/>
          <p:nvPr/>
        </p:nvSpPr>
        <p:spPr>
          <a:xfrm>
            <a:off x="521488" y="1934580"/>
            <a:ext cx="7560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ALTER TABLE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dept5 </a:t>
            </a:r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MODIFY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dname VARCHAR(20) </a:t>
            </a:r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NOT NULL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F86C1C-EE8B-ADAD-A8F5-19B245060E37}"/>
              </a:ext>
            </a:extLst>
          </p:cNvPr>
          <p:cNvSpPr txBox="1"/>
          <p:nvPr/>
        </p:nvSpPr>
        <p:spPr>
          <a:xfrm>
            <a:off x="595222" y="152084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- NULL / NOT NULL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변경하기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642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제약조건 생성하기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BF54C-16A4-8DC0-91B0-6399EB385D00}"/>
              </a:ext>
            </a:extLst>
          </p:cNvPr>
          <p:cNvSpPr txBox="1"/>
          <p:nvPr/>
        </p:nvSpPr>
        <p:spPr>
          <a:xfrm>
            <a:off x="295977" y="1455331"/>
            <a:ext cx="85520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문법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체" panose="020B0609000101010101" pitchFamily="49" charset="-127"/>
              </a:rPr>
              <a:t>ALTER TABLE [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테이블 명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] ADD CONSTRAINT [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제약조건 이름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] FOREIGN KEY(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컬럼 명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)</a:t>
            </a:r>
            <a:endParaRPr lang="ko-KR" altLang="ko-KR" sz="2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굴림" panose="020B0600000101010101" pitchFamily="50" charset="-127"/>
                <a:cs typeface="굴림체" panose="020B0609000101010101" pitchFamily="49" charset="-127"/>
              </a:rPr>
              <a:t>REFERENCES [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부모테이블 명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](PK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컬럼 명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) [ON DELETE CASCADE / ON UPDATE CASCADE];</a:t>
            </a:r>
            <a:endParaRPr lang="ko-KR" altLang="ko-KR" sz="2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6BA60-F3FE-5C2C-E49F-47AB9809BA3B}"/>
              </a:ext>
            </a:extLst>
          </p:cNvPr>
          <p:cNvSpPr txBox="1"/>
          <p:nvPr/>
        </p:nvSpPr>
        <p:spPr>
          <a:xfrm>
            <a:off x="221381" y="3448188"/>
            <a:ext cx="78205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ALTER TABLE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emp5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ADD CONSTRAINT FOREIGN KEY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(deptno)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REFERENCES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dept5(deptno)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ON DELETE SET NULL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4E23B4-62BE-14B0-778C-75844323A38D}"/>
              </a:ext>
            </a:extLst>
          </p:cNvPr>
          <p:cNvSpPr txBox="1"/>
          <p:nvPr/>
        </p:nvSpPr>
        <p:spPr>
          <a:xfrm>
            <a:off x="373841" y="8282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- FOREIGN KEY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추가하기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9924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제약조건 생성하기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29258-881F-65B6-7E68-73C0DA116579}"/>
              </a:ext>
            </a:extLst>
          </p:cNvPr>
          <p:cNvSpPr txBox="1"/>
          <p:nvPr/>
        </p:nvSpPr>
        <p:spPr>
          <a:xfrm>
            <a:off x="409074" y="80673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제약조건 확인 및 삭제하기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22933-AB08-FEB7-7C22-A5CDDF7EF594}"/>
              </a:ext>
            </a:extLst>
          </p:cNvPr>
          <p:cNvSpPr txBox="1"/>
          <p:nvPr/>
        </p:nvSpPr>
        <p:spPr>
          <a:xfrm>
            <a:off x="409074" y="1376194"/>
            <a:ext cx="8138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SELECT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*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FROM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information_schema.table_constraints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 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WHERE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TABLE_NAME = 'emp5' 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0380AA-7939-4F43-9616-477D329627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025" y="2232276"/>
            <a:ext cx="8190005" cy="559853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478695-9771-23E8-5E2C-CE7B51D4691E}"/>
              </a:ext>
            </a:extLst>
          </p:cNvPr>
          <p:cNvSpPr txBox="1"/>
          <p:nvPr/>
        </p:nvSpPr>
        <p:spPr>
          <a:xfrm>
            <a:off x="471639" y="299305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SHOW INDEXES IN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emp5;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A08346-7C0C-2DC8-EB3F-61FE41D32DAC}"/>
              </a:ext>
            </a:extLst>
          </p:cNvPr>
          <p:cNvSpPr txBox="1"/>
          <p:nvPr/>
        </p:nvSpPr>
        <p:spPr>
          <a:xfrm>
            <a:off x="471639" y="3691986"/>
            <a:ext cx="72045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삭제하는 문법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ALTER TABLE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테이블명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DROP KEY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제약조건이름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959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제약조건 생성하기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675713-CCE8-7D8F-3B13-203B35677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22" y="1443963"/>
            <a:ext cx="7600950" cy="2867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305F2D-B787-F019-FCA8-E838DDC4B59B}"/>
              </a:ext>
            </a:extLst>
          </p:cNvPr>
          <p:cNvSpPr txBox="1"/>
          <p:nvPr/>
        </p:nvSpPr>
        <p:spPr>
          <a:xfrm>
            <a:off x="595222" y="853567"/>
            <a:ext cx="7903885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아래의 표를 보고 테이블을 생성하면서 제약조건을 설정하세요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09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제약조건 생성하기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76996E-D74C-C869-D3DC-C404939FB838}"/>
              </a:ext>
            </a:extLst>
          </p:cNvPr>
          <p:cNvSpPr txBox="1"/>
          <p:nvPr/>
        </p:nvSpPr>
        <p:spPr>
          <a:xfrm>
            <a:off x="173255" y="930775"/>
            <a:ext cx="8393229" cy="211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 indent="-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tbl_cons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테이블에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deptno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컬럼에 제약조건을 추가하되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department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deptno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컬럼을 참조하도록 참조키 제약조건을 추가 설정하는 쿼리를 작성하세요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그리고 부모 테이블의 값이 삭제될 경우 자녀 테이블의 값을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NULL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값으로 설정하는 옵션도 사용하세요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indent="-127000" algn="just" latinLnBrk="1"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tbl_cons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테이블이 자식 테이블입니다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3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ko-KR" altLang="en-US" sz="1800" b="1" kern="100" dirty="0" err="1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제약조건이란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569D3497-D09D-DEFF-102A-39F5836E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94" y="939231"/>
            <a:ext cx="7761924" cy="36135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565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제약조건의 종류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F3DED7-976F-EF06-889D-DEA6445D8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723900"/>
            <a:ext cx="86106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1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제약조건의 종류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317CD644-A6B0-160A-4779-24DCF9C8D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73" y="991785"/>
            <a:ext cx="7572306" cy="3589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8E9173-ADC1-28C4-C9AF-DB6DB5E61440}"/>
              </a:ext>
            </a:extLst>
          </p:cNvPr>
          <p:cNvSpPr txBox="1"/>
          <p:nvPr/>
        </p:nvSpPr>
        <p:spPr>
          <a:xfrm>
            <a:off x="888421" y="80711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Foreign Key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7255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제약조건 생성하기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6E00-6738-6566-8894-11587B19D4DE}"/>
              </a:ext>
            </a:extLst>
          </p:cNvPr>
          <p:cNvSpPr txBox="1"/>
          <p:nvPr/>
        </p:nvSpPr>
        <p:spPr>
          <a:xfrm>
            <a:off x="274320" y="67198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1)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테이블 생성할 때 제약조건 지정하기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9DB968-B74A-43B8-0BC7-81AC72238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82" y="1160864"/>
            <a:ext cx="6011218" cy="210053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8615E72-45E3-854D-B6A1-F073BE511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19" y="3380944"/>
            <a:ext cx="4251081" cy="151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4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제약조건 생성하기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3C245EB-E479-1A08-375B-C7E5A2526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51" y="738588"/>
            <a:ext cx="4806761" cy="1833162"/>
          </a:xfrm>
          <a:prstGeom prst="rect">
            <a:avLst/>
          </a:prstGeom>
        </p:spPr>
      </p:pic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EC9DE198-83A6-506D-A94F-5FFC19353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56" y="2867357"/>
            <a:ext cx="3734512" cy="148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5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제약조건 생성하기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F05219-F767-D047-A40C-D4E7245083B9}"/>
              </a:ext>
            </a:extLst>
          </p:cNvPr>
          <p:cNvSpPr txBox="1"/>
          <p:nvPr/>
        </p:nvSpPr>
        <p:spPr>
          <a:xfrm>
            <a:off x="312821" y="1091748"/>
            <a:ext cx="7695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INSERT INTO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dept4 (</a:t>
            </a:r>
            <a:r>
              <a:rPr lang="en-US" altLang="ko-KR" sz="18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deptno,dname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VALUES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(30,'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영업부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') ;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27443D-37DF-0D29-4BAE-26F537202CF2}"/>
              </a:ext>
            </a:extLst>
          </p:cNvPr>
          <p:cNvSpPr txBox="1"/>
          <p:nvPr/>
        </p:nvSpPr>
        <p:spPr>
          <a:xfrm>
            <a:off x="312821" y="2109848"/>
            <a:ext cx="8244038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50000"/>
              </a:lnSpc>
            </a:pP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21:31:38	INSERT INTO dept4 (</a:t>
            </a:r>
            <a:r>
              <a:rPr lang="en-US" altLang="ko-KR" sz="1800" b="1" kern="100" dirty="0" err="1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deptno,dname</a:t>
            </a: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VALUES(30,'</a:t>
            </a:r>
            <a:r>
              <a:rPr lang="ko-KR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영업부</a:t>
            </a: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')	</a:t>
            </a:r>
            <a:endParaRPr lang="ko-KR" altLang="ko-KR" sz="1800" kern="100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800" b="1" kern="1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Error Code: 1364. Field 'loc' doesn't have a default value	0.000 sec</a:t>
            </a:r>
            <a:endParaRPr lang="ko-KR" altLang="ko-KR" sz="1800" kern="100" dirty="0"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75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제약조건 생성하기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F252E16-2FF2-1645-D94E-66CEEBD1E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25" y="899979"/>
            <a:ext cx="6748878" cy="20838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887C5D-9CBA-23EF-2091-0E4228F85989}"/>
              </a:ext>
            </a:extLst>
          </p:cNvPr>
          <p:cNvSpPr txBox="1"/>
          <p:nvPr/>
        </p:nvSpPr>
        <p:spPr>
          <a:xfrm>
            <a:off x="486125" y="3344060"/>
            <a:ext cx="8346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FOREIGN KEY(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 테이블의 컬럼이름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REFERENCES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부모테이블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컬럼이름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962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437033-E0A1-ED26-972C-E7607B6EDE4F}"/>
              </a:ext>
            </a:extLst>
          </p:cNvPr>
          <p:cNvSpPr txBox="1"/>
          <p:nvPr/>
        </p:nvSpPr>
        <p:spPr>
          <a:xfrm>
            <a:off x="595222" y="73649"/>
            <a:ext cx="56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/>
            <a:r>
              <a:rPr lang="en-US" altLang="ko-KR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b="1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제약조건 생성하기</a:t>
            </a:r>
            <a:endParaRPr lang="ko-KR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3EC4502-69D2-A1E0-4607-FBCE464B4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08" y="710398"/>
            <a:ext cx="6079139" cy="1724794"/>
          </a:xfrm>
          <a:prstGeom prst="rect">
            <a:avLst/>
          </a:prstGeom>
        </p:spPr>
      </p:pic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3EB05888-690A-987E-7FC8-9A3F8342F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36" y="2560034"/>
            <a:ext cx="4119350" cy="164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5709</TotalTime>
  <Words>462</Words>
  <Application>Microsoft Office PowerPoint</Application>
  <PresentationFormat>화면 슬라이드 쇼(16:9)</PresentationFormat>
  <Paragraphs>54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나눔바른고딕OTF</vt:lpstr>
      <vt:lpstr>나눔스퀘어 Bold</vt:lpstr>
      <vt:lpstr>나눔스퀘어 ExtraBold</vt:lpstr>
      <vt:lpstr>Arial</vt:lpstr>
      <vt:lpstr>굴림</vt:lpstr>
      <vt:lpstr>맑은 고딕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lys</dc:creator>
  <cp:lastModifiedBy>서 진수</cp:lastModifiedBy>
  <cp:revision>973</cp:revision>
  <dcterms:created xsi:type="dcterms:W3CDTF">2020-02-17T08:34:44Z</dcterms:created>
  <dcterms:modified xsi:type="dcterms:W3CDTF">2022-05-23T23:51:15Z</dcterms:modified>
</cp:coreProperties>
</file>