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9" r:id="rId22"/>
    <p:sldId id="500" r:id="rId23"/>
    <p:sldId id="501" r:id="rId24"/>
    <p:sldId id="50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457" autoAdjust="0"/>
  </p:normalViewPr>
  <p:slideViewPr>
    <p:cSldViewPr snapToGrid="0" showGuides="1">
      <p:cViewPr varScale="1">
        <p:scale>
          <a:sx n="66" d="100"/>
          <a:sy n="66" d="100"/>
        </p:scale>
        <p:origin x="36" y="1144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</a:t>
            </a:r>
            <a:r>
              <a:rPr lang="en-US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Sub Query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이해와 활용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9</a:t>
            </a:r>
          </a:p>
          <a:p>
            <a:pPr defTabSz="914400"/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18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5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 Query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의미와 원리를 이해합니다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다양한 종류의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 Query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이해하고 활용합니다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9894-F391-6697-D0AD-9355E028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5" y="922872"/>
            <a:ext cx="8220510" cy="25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2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8CCE7-DAE0-70F5-2BBF-EF03D2D19221}"/>
              </a:ext>
            </a:extLst>
          </p:cNvPr>
          <p:cNvSpPr txBox="1"/>
          <p:nvPr/>
        </p:nvSpPr>
        <p:spPr>
          <a:xfrm>
            <a:off x="341696" y="7489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IN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9F3915-5D27-4CC4-80B7-2FA6392D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328961"/>
            <a:ext cx="4718038" cy="1826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5562B-E925-BB25-60CA-A8BF5558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7" y="3365916"/>
            <a:ext cx="6482124" cy="1388963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4F1C222-DC23-60A9-8673-30CF4E86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3651"/>
            <a:ext cx="4331722" cy="12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BD98-9264-95BE-42F0-573A774C690B}"/>
              </a:ext>
            </a:extLst>
          </p:cNvPr>
          <p:cNvSpPr txBox="1"/>
          <p:nvPr/>
        </p:nvSpPr>
        <p:spPr>
          <a:xfrm>
            <a:off x="293570" y="6623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&gt;ANY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AEE379F-8AAD-9CF9-7D2B-7C7B1C25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2" y="1251065"/>
            <a:ext cx="4464722" cy="1761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ECE187-2880-3367-D77B-7A2EE995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0" y="3395713"/>
            <a:ext cx="4973692" cy="1320666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3E80BFA-4966-F4CB-480E-1D24AECA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262" y="1031689"/>
            <a:ext cx="3455670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51234-5410-8327-F8DC-3884DE4D9B6F}"/>
              </a:ext>
            </a:extLst>
          </p:cNvPr>
          <p:cNvSpPr txBox="1"/>
          <p:nvPr/>
        </p:nvSpPr>
        <p:spPr>
          <a:xfrm>
            <a:off x="235819" y="6623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(3) &lt;ANY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EE3965-E95B-4291-E8A9-3D6671CA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3" y="1116312"/>
            <a:ext cx="4316885" cy="17808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224906-DE98-5FE6-231D-B0B50E6E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3" y="3351159"/>
            <a:ext cx="4986463" cy="1262913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F41668D-1096-03E8-F938-9647E60F1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186" y="659169"/>
            <a:ext cx="3515995" cy="30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9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D406B-CC3B-3E68-6BDD-682C10C87BFE}"/>
              </a:ext>
            </a:extLst>
          </p:cNvPr>
          <p:cNvSpPr txBox="1"/>
          <p:nvPr/>
        </p:nvSpPr>
        <p:spPr>
          <a:xfrm>
            <a:off x="283945" y="69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(4) &lt;ALL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8A65C9-B7DB-4E3D-3839-F9AB06BE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1186430"/>
            <a:ext cx="4934004" cy="18647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E8E5EB-3351-8D6A-684F-8CEAA128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" y="3399971"/>
            <a:ext cx="5465801" cy="136453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B6B4C24-444E-0AF1-2560-EE8485E82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232" y="691232"/>
            <a:ext cx="3749675" cy="14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2C9B4-F88F-C11B-39A5-F9F49FC2DAB6}"/>
              </a:ext>
            </a:extLst>
          </p:cNvPr>
          <p:cNvSpPr txBox="1"/>
          <p:nvPr/>
        </p:nvSpPr>
        <p:spPr>
          <a:xfrm>
            <a:off x="293571" y="7104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(5) &gt;ALL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0844FB5-667C-C5CA-41AC-5F94501B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5" y="1219534"/>
            <a:ext cx="4329019" cy="1812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924E35-175A-3A7B-E4D6-90166921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5" y="3446863"/>
            <a:ext cx="4790324" cy="116363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B556F76-7740-77A5-C0B2-BC588707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313" y="959733"/>
            <a:ext cx="4126347" cy="12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2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794C9-A20A-7D8D-952C-0E062FD80B89}"/>
              </a:ext>
            </a:extLst>
          </p:cNvPr>
          <p:cNvSpPr txBox="1"/>
          <p:nvPr/>
        </p:nvSpPr>
        <p:spPr>
          <a:xfrm>
            <a:off x="257475" y="938085"/>
            <a:ext cx="8629049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Emp2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 전체 직원 중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'Section head'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직급의 최소 연봉자보다 연봉이 높은 사람의 이름과 직급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연봉을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연봉 출력 형식은 아래와 같이 천 단위 구분기호와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$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표시를 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007769-D2C9-4ECF-A657-13730CF7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4977" y="2020302"/>
            <a:ext cx="6484530" cy="270570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16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E6109-62CB-9940-8BBE-56D82DA67673}"/>
              </a:ext>
            </a:extLst>
          </p:cNvPr>
          <p:cNvSpPr txBox="1"/>
          <p:nvPr/>
        </p:nvSpPr>
        <p:spPr>
          <a:xfrm>
            <a:off x="380197" y="803331"/>
            <a:ext cx="8330665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Student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전체 학생 중에서 체중이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학년 학생들의 체중에서 가장 적게 나가는 학생보다 몸무게가 적은 학생의 이름과 학년과 몸무게를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B97B30A-7A4D-2862-9EAF-6917DF12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34" y="1909545"/>
            <a:ext cx="4674731" cy="15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BD2C-4370-BE50-566D-6D8C22E062D7}"/>
              </a:ext>
            </a:extLst>
          </p:cNvPr>
          <p:cNvSpPr txBox="1"/>
          <p:nvPr/>
        </p:nvSpPr>
        <p:spPr>
          <a:xfrm>
            <a:off x="351322" y="857517"/>
            <a:ext cx="84413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emp3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dept3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각 부서별 평균 급여를 구하고 그 중에서 평균 급여가 가장 적은 부서의 평균 급여보다 적게 받는 직원들의 부서이름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급여를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아래 출력결과와 같이 평균급여에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‘$’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표시를 하고 천 단위 구분기호를 함께 표시하세요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863643A-8E73-F6FB-AD73-F2FA4CD8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83" y="2334845"/>
            <a:ext cx="3832433" cy="21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3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1A54D-C996-9C6C-5A4B-625687BA6D1C}"/>
              </a:ext>
            </a:extLst>
          </p:cNvPr>
          <p:cNvSpPr txBox="1"/>
          <p:nvPr/>
        </p:nvSpPr>
        <p:spPr>
          <a:xfrm>
            <a:off x="245445" y="7008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 컬럼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 Query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715661-D97F-0088-4BAB-DE614AC5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5" y="1276369"/>
            <a:ext cx="8562372" cy="21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A70D8-5583-5744-D2D4-6F368DD8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728461"/>
            <a:ext cx="6726401" cy="2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FD0DE-C4A4-7738-87FB-0B8140502BB7}"/>
              </a:ext>
            </a:extLst>
          </p:cNvPr>
          <p:cNvSpPr txBox="1"/>
          <p:nvPr/>
        </p:nvSpPr>
        <p:spPr>
          <a:xfrm>
            <a:off x="334477" y="884136"/>
            <a:ext cx="8475045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Student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각 학년별로 최대 몸무게를 가진 학생들의 학년과 이름과 몸무게를 아래의 예시 화면과 같이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F36699D-55FE-BCC7-4CBB-5333F00F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60" y="1761690"/>
            <a:ext cx="4342679" cy="19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C581-B01C-05AA-3F6B-84E3DD35FEBE}"/>
              </a:ext>
            </a:extLst>
          </p:cNvPr>
          <p:cNvSpPr txBox="1"/>
          <p:nvPr/>
        </p:nvSpPr>
        <p:spPr>
          <a:xfrm>
            <a:off x="595222" y="928459"/>
            <a:ext cx="8125266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Professor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department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각 학과별로 입사일이 가장 오래된 교수의 교수번호와 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학과명을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입사일순으로 오름차순 정렬하세요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EC782C9-619B-43B4-4EF2-669B4F93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8" y="2028686"/>
            <a:ext cx="7354023" cy="24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31950-43D2-CCA8-46EB-AE034AEBA2C1}"/>
              </a:ext>
            </a:extLst>
          </p:cNvPr>
          <p:cNvSpPr txBox="1"/>
          <p:nvPr/>
        </p:nvSpPr>
        <p:spPr>
          <a:xfrm>
            <a:off x="221381" y="841832"/>
            <a:ext cx="8701238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9.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emp3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별로 해당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최대 급여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(SAL)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받는 직원의 이름과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급여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(SAL)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급여 순으로 오름차순 정렬하고 천 단위 구분기호도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39DAF9C-8E4C-8CE1-4A1C-B2F84A04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85" y="1899846"/>
            <a:ext cx="4635430" cy="20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5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4D0C4-47A6-DFCF-94AA-960BD8E46DCF}"/>
              </a:ext>
            </a:extLst>
          </p:cNvPr>
          <p:cNvSpPr txBox="1"/>
          <p:nvPr/>
        </p:nvSpPr>
        <p:spPr>
          <a:xfrm>
            <a:off x="245445" y="6816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4) Scalar Sub Query(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스칼라 서브 쿼리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0BD6D-5E95-F848-A0D0-DD05D064B6AC}"/>
              </a:ext>
            </a:extLst>
          </p:cNvPr>
          <p:cNvSpPr txBox="1"/>
          <p:nvPr/>
        </p:nvSpPr>
        <p:spPr>
          <a:xfrm>
            <a:off x="356135" y="1361795"/>
            <a:ext cx="843173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 ( Sub Query )  &lt;- 1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행만 반환할 경우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Scalar Sub Query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  ( Sub Query )  &lt;- Inline View 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인라인 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– View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장에서 배웁니다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 ( Sub Query )  &lt;- Sub Query 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부릅니다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0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8AC5A5-1EB3-DFF7-6E0C-29C643A1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3" y="723248"/>
            <a:ext cx="6832434" cy="2280262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887A52-9A8A-2BBD-A50F-240E5538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137" y="2063065"/>
            <a:ext cx="3205480" cy="26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0285B-4036-483B-3BB2-428D249F3E3C}"/>
              </a:ext>
            </a:extLst>
          </p:cNvPr>
          <p:cNvSpPr txBox="1"/>
          <p:nvPr/>
        </p:nvSpPr>
        <p:spPr>
          <a:xfrm>
            <a:off x="428323" y="722535"/>
            <a:ext cx="7916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emp3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이름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(ename)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‘ALLEN’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사원의 급여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(sal)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보다 급여가 많은 사원들의 사번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(empno) 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(ename) 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급여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(sal)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하시오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3B7F-8F3E-276B-40E1-10641E829FEA}"/>
              </a:ext>
            </a:extLst>
          </p:cNvPr>
          <p:cNvSpPr txBox="1"/>
          <p:nvPr/>
        </p:nvSpPr>
        <p:spPr>
          <a:xfrm>
            <a:off x="341697" y="1475165"/>
            <a:ext cx="8460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이름이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ALLEN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사원의 급여는 얼마인가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질문에서 찾은 급여보다 많이 받는 사원들의 사번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급여를 출력하라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C1DBF32-6B97-1BE5-8AE3-150FF126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80" y="2504794"/>
            <a:ext cx="5219640" cy="20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3ECDD-E0DE-E111-E831-7CBF3B64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839871"/>
            <a:ext cx="4363098" cy="2028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C41D8-7911-E41D-E572-916F09856E96}"/>
              </a:ext>
            </a:extLst>
          </p:cNvPr>
          <p:cNvSpPr txBox="1"/>
          <p:nvPr/>
        </p:nvSpPr>
        <p:spPr>
          <a:xfrm>
            <a:off x="409728" y="3265219"/>
            <a:ext cx="8324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Sub Query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WHERE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절에 연산자 오른쪽에 위치해야 하며 반드시 괄호로 묶어야 합니다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 행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Sub Query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다중 행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Sub Query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연산자를 잘 선택해야 합니다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0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D2D0-0052-F1CA-2E75-E6ED039BCA2B}"/>
              </a:ext>
            </a:extLst>
          </p:cNvPr>
          <p:cNvSpPr txBox="1"/>
          <p:nvPr/>
        </p:nvSpPr>
        <p:spPr>
          <a:xfrm>
            <a:off x="197318" y="6334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 행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Sub Query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F95F7-9723-877A-9905-E38FB407F8D0}"/>
              </a:ext>
            </a:extLst>
          </p:cNvPr>
          <p:cNvSpPr txBox="1"/>
          <p:nvPr/>
        </p:nvSpPr>
        <p:spPr>
          <a:xfrm>
            <a:off x="279131" y="1193313"/>
            <a:ext cx="8402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예제는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(ename)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‘FORD’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사람보다 입사일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(HIREDATE)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늦은 사람의 사번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(empno) 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(ename) 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(hiredate)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출력하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17C821A-24D4-5C4F-1E6C-AB85C166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" y="2333361"/>
            <a:ext cx="5075801" cy="18990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DB14A04-9D60-0407-B6F8-B54613FDA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18" y="2557025"/>
            <a:ext cx="4194359" cy="10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B8DC2-0372-A66D-7D69-2E9FD6E23FA5}"/>
              </a:ext>
            </a:extLst>
          </p:cNvPr>
          <p:cNvSpPr txBox="1"/>
          <p:nvPr/>
        </p:nvSpPr>
        <p:spPr>
          <a:xfrm>
            <a:off x="428324" y="749383"/>
            <a:ext cx="8167036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Student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department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'Anthony Hopkins'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전공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(deptno1)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동일한 학생들의 이름과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전공 이름을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64FF5DC-5A0C-47F0-ECC3-ACAC1076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46" y="1717120"/>
            <a:ext cx="5837596" cy="150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AF613-8661-2D17-5028-007D31C3C4EB}"/>
              </a:ext>
            </a:extLst>
          </p:cNvPr>
          <p:cNvSpPr txBox="1"/>
          <p:nvPr/>
        </p:nvSpPr>
        <p:spPr>
          <a:xfrm>
            <a:off x="353729" y="870708"/>
            <a:ext cx="8436542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Professor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department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입사일이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'Meg Ryan'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교수보다 나중에 입사한 사람의 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(name)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입사일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(hiredate),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학과명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(dname)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5377DE-17EE-4A68-AC5D-4D59100A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023" y="1828406"/>
            <a:ext cx="5845953" cy="318008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219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5BC06-F798-DA8D-9388-1A774103A102}"/>
              </a:ext>
            </a:extLst>
          </p:cNvPr>
          <p:cNvSpPr txBox="1"/>
          <p:nvPr/>
        </p:nvSpPr>
        <p:spPr>
          <a:xfrm>
            <a:off x="226193" y="787883"/>
            <a:ext cx="8532795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전공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(deptno1)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인 학과의 평균 몸무게보다 몸무게가 많은 학생들의 이름과 몸무게를 출력하세요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D1FE8FC-539B-D89E-C3D3-B9068695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39" y="1617096"/>
            <a:ext cx="3347921" cy="31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7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Sub Query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BF65-BB05-CC88-BFD0-62DFF9CC12A4}"/>
              </a:ext>
            </a:extLst>
          </p:cNvPr>
          <p:cNvSpPr txBox="1"/>
          <p:nvPr/>
        </p:nvSpPr>
        <p:spPr>
          <a:xfrm>
            <a:off x="283945" y="748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 행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 Query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29994C-C3CD-8430-AD82-012FCFB0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9" y="1252869"/>
            <a:ext cx="4203341" cy="1923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EF306-8D1C-3555-048B-7D2AC9F6EAD5}"/>
              </a:ext>
            </a:extLst>
          </p:cNvPr>
          <p:cNvSpPr txBox="1"/>
          <p:nvPr/>
        </p:nvSpPr>
        <p:spPr>
          <a:xfrm>
            <a:off x="368659" y="3638349"/>
            <a:ext cx="8592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14:43:21	SELECT empno , ename , sal , deptno FROM emp3 WHERE sal &gt; ( SELECT sal      FROM emp3               WHERE deptno = 10) LIMIT 0, 1000	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1242. Subquery returns more than 1 row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0.000 sec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5730</TotalTime>
  <Words>714</Words>
  <Application>Microsoft Office PowerPoint</Application>
  <PresentationFormat>화면 슬라이드 쇼(16:9)</PresentationFormat>
  <Paragraphs>58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나눔바른고딕OTF</vt:lpstr>
      <vt:lpstr>나눔스퀘어 Bold</vt:lpstr>
      <vt:lpstr>나눔스퀘어 ExtraBold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974</cp:revision>
  <dcterms:created xsi:type="dcterms:W3CDTF">2020-02-17T08:34:44Z</dcterms:created>
  <dcterms:modified xsi:type="dcterms:W3CDTF">2022-05-24T00:12:00Z</dcterms:modified>
</cp:coreProperties>
</file>