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84" r:id="rId6"/>
    <p:sldId id="259" r:id="rId7"/>
    <p:sldId id="285" r:id="rId8"/>
    <p:sldId id="260" r:id="rId9"/>
    <p:sldId id="261" r:id="rId10"/>
    <p:sldId id="262" r:id="rId11"/>
    <p:sldId id="263" r:id="rId12"/>
    <p:sldId id="28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8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9E813-BBF2-1653-1683-333CB4E45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8D85D-864E-CFF7-8FB2-ECFAD4E3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35B21-74B6-4012-8566-03E6580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0DC4C-EDB3-222A-0BC3-3FEA6AE1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CA4-DA3C-4255-A9D4-262B8E59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3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B0D54-B552-9FB5-D2D4-ED4E3BC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21F748-805B-A453-65CE-C18BD41E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843C-DDC5-EEEC-0285-76CBF939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4A280-547E-8592-5988-D598DC20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AE41B-29D3-AEBF-0F92-494EEC2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AB9BE4-D584-BD12-5363-229176ECF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1EA8E-F7A6-B4A1-B499-28846E156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41DE4-9D21-3336-4808-28E3C792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CE6D2-0200-0EAC-40A1-4BA1AFE4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773D8-2E0D-8A51-6112-FFC0EB4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4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9C15-B79C-3C29-327E-1D35AB40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F5B45-BE32-5540-6726-A94C0CAE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132CA-C560-7FDE-3229-964236B7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705B3-B1FC-58F0-A5FD-CF47B2B8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B23A4-E0E2-7259-4464-EDEF2E4F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8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A2B8E-768A-2ECE-60F4-EA981869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E0160-78A1-7CFC-66BB-796D25A0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6CCFF-A980-A046-64E0-9728C9A9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9F464-682D-44D7-CB58-FF51B4F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58DD4-94A8-C329-085C-6BC0BA7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B1356-25E0-2C61-0CD3-4F1A202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55ECF-D52B-68D4-2D9D-01B397F24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D4333-9F61-28CE-A8FF-51085FAA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CB942-DC60-8A46-7707-F6FC0593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ABEDFF-D953-CA1C-991E-07DCF7B5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75B16-3308-073E-1777-3F0B3BD6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4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C9B02-03AE-E4EF-A259-E3DA2FDB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F936F-D6B1-2AE9-4398-219F5D991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34594-14FD-586A-8319-E4133E49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ED2732-A354-B31F-6CBF-155B05EC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97F7FF-E803-EB4F-9CAF-3A3DD8B19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2D5F0-CDE9-B4A0-0D4A-7F6297ED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A702A7-9225-8AB3-CA5B-64DA43A0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F668D-B6DE-A3B2-B144-EE906FBE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6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16083-EDBC-7243-5360-3E02D452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3DF5F-678B-041B-882A-3014EA80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279EF0-8B95-99C7-9A41-8875B77B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5373E-A50A-A356-2B40-F58901A3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11B2-4C6B-2885-1A43-91BB7301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A80746-BFED-0148-9CD5-63B99EFE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8C5F60-5A69-DF04-4644-896F5D4E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1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FC6CC-8C6E-255E-38C9-F9648DD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721E7-2A0D-B78A-4EEF-69CAD623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8D5C2-0CAB-1BB8-A228-0E4D706E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EA01A-8AA2-4FE7-761D-79F00F9F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C686B-A6DD-2998-E372-D57BBA5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CB930-81E4-D4F9-6E4E-B9D9DB10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9C540-8C97-08B2-B1F0-089426A3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A704A-91B3-6B7A-448E-C3D62DB03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67414-AC47-43D1-4431-DB7BCB4DF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0B95-1F64-0735-89B3-678AC418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BD59-D640-C5CF-0C05-06F3794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4C64-9630-765A-4D64-E52C05E1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0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7CDEA1-BA25-A568-97AE-8CC6A976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0A89B-450E-D7F3-1C92-022EBA37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348A1-4D7E-9E5B-6791-6119EA12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30532-FAEB-419B-8852-982BD1336CCA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2595A-4170-D16E-4D4F-DD09B13BB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26348-F4BF-D4BD-FCF1-42A82B44E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AC3FE-3B32-49EB-84C7-2B4213BD6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4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B43316-7733-56E4-2E83-C0BB00CC5CA4}"/>
              </a:ext>
            </a:extLst>
          </p:cNvPr>
          <p:cNvSpPr txBox="1"/>
          <p:nvPr/>
        </p:nvSpPr>
        <p:spPr>
          <a:xfrm>
            <a:off x="2504037" y="2230408"/>
            <a:ext cx="7029262" cy="1309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accent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Spring Security + JWT (RS256 </a:t>
            </a:r>
            <a:r>
              <a:rPr lang="ko-KR" altLang="en-US" sz="2800" b="1" dirty="0">
                <a:solidFill>
                  <a:schemeClr val="accent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방식</a:t>
            </a:r>
            <a:r>
              <a:rPr lang="en-US" altLang="ko-KR" sz="2800" b="1" dirty="0">
                <a:solidFill>
                  <a:schemeClr val="accent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r>
              <a:rPr lang="ko-KR" altLang="en-US" sz="2800" b="1" dirty="0">
                <a:solidFill>
                  <a:schemeClr val="accent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기반</a:t>
            </a:r>
            <a:endParaRPr lang="en-US" altLang="ko-KR" sz="2800" b="1" dirty="0">
              <a:solidFill>
                <a:schemeClr val="accent1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accent1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인증 시스템 구현</a:t>
            </a:r>
          </a:p>
        </p:txBody>
      </p:sp>
    </p:spTree>
    <p:extLst>
      <p:ext uri="{BB962C8B-B14F-4D97-AF65-F5344CB8AC3E}">
        <p14:creationId xmlns:p14="http://schemas.microsoft.com/office/powerpoint/2010/main" val="316305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6CD154-E61C-FA9B-A6A7-0056273C9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2" y="840639"/>
            <a:ext cx="46319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@EnableWebSecurity의 자동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설정 메커니</a:t>
            </a:r>
            <a:r>
              <a:rPr kumimoji="0" lang="ko-KR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즘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E63089-528A-332A-1121-C35E35BEB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143" y="1403319"/>
            <a:ext cx="7260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🔐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RS256 방식의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사용할 때도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JwtDecoder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는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필요하며,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Spring이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 설정해줍니다.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51BD92-D071-ED21-2507-59F77B0A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17" y="2052434"/>
            <a:ext cx="3666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SecurityFilterChain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내에서 아래 설정 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E1DA3-FE67-4310-F157-7AEFCF190A95}"/>
              </a:ext>
            </a:extLst>
          </p:cNvPr>
          <p:cNvSpPr txBox="1"/>
          <p:nvPr/>
        </p:nvSpPr>
        <p:spPr>
          <a:xfrm>
            <a:off x="3198136" y="2743261"/>
            <a:ext cx="4732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ko-KR" altLang="en-US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oauth2ResourceServer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(oauth2 -&gt; oauth2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Customizer.withDefaults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4B517D-9E86-6E68-43D0-CEE230EF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062" y="4163386"/>
            <a:ext cx="7912729" cy="102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설정이 바로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디코더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설정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입니다!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자동으로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JwtDecoder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빈을 만들어서 등록합니다.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그리고 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디코더는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내부적으로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JWKSource에서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공개키를 읽어 JWT 서명을 검증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합니다. </a:t>
            </a:r>
          </a:p>
        </p:txBody>
      </p:sp>
    </p:spTree>
    <p:extLst>
      <p:ext uri="{BB962C8B-B14F-4D97-AF65-F5344CB8AC3E}">
        <p14:creationId xmlns:p14="http://schemas.microsoft.com/office/powerpoint/2010/main" val="240377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E836FF-3678-3100-5639-94B6865B016D}"/>
              </a:ext>
            </a:extLst>
          </p:cNvPr>
          <p:cNvSpPr txBox="1"/>
          <p:nvPr/>
        </p:nvSpPr>
        <p:spPr>
          <a:xfrm>
            <a:off x="1138473" y="58507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🔍 </a:t>
            </a:r>
            <a:r>
              <a:rPr lang="en-US" altLang="ko-KR" dirty="0"/>
              <a:t>Spring Security </a:t>
            </a:r>
            <a:r>
              <a:rPr lang="ko-KR" altLang="en-US" dirty="0"/>
              <a:t>내부 동작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3AEADB-CDAC-6A80-9127-DDDC4EE44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47" y="954407"/>
            <a:ext cx="6183517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우리가 직접 등록한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→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JWKSet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→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통해,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내부적으로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NimbusJwtDecode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 구성합니다.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43170-2515-3755-E402-A8B6EDA2BA04}"/>
              </a:ext>
            </a:extLst>
          </p:cNvPr>
          <p:cNvSpPr txBox="1"/>
          <p:nvPr/>
        </p:nvSpPr>
        <p:spPr>
          <a:xfrm>
            <a:off x="1677909" y="1801155"/>
            <a:ext cx="777390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@Bean</a:t>
            </a:r>
          </a:p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SecurityContext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 {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jwkSelector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securityContext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 -&gt;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jwkSelector.select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jwkSet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E8873B6-01AD-1AD3-4BBC-1F091288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09" y="3413062"/>
            <a:ext cx="76139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jwkSource가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있으면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JwtDecoder를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아래처럼 구성한 것과 같게 처리합니다: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DDCF5-19BC-71FD-FBEF-EBEF1A4B18F2}"/>
              </a:ext>
            </a:extLst>
          </p:cNvPr>
          <p:cNvSpPr txBox="1"/>
          <p:nvPr/>
        </p:nvSpPr>
        <p:spPr>
          <a:xfrm>
            <a:off x="1677909" y="3858214"/>
            <a:ext cx="77014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@Bean</a:t>
            </a:r>
          </a:p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JwtDecoder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jwtDecoder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SecurityContext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 {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NimbusJwtDecoder.withPublicKey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rsaKey.toRSAPublicKey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()).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build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963473-4FC2-04E1-EB78-5825C75FB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08" y="5072807"/>
            <a:ext cx="7420823" cy="134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"우리는 토큰을 발급할 때는 인코더(JwtEncoder)를 직접 등록했지만,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 Security는 토큰을 검증할 때 필요한 디코더(JwtDecoder)를 자동으로 설정해줍니다.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왜냐하면 우리가 oauth2ResourceServer().jwt()를 활성화했기 때문입니다.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과정에서 자동으로 공개키를 읽고 서명을 검증하는 과정을 처리해주죠." </a:t>
            </a:r>
          </a:p>
        </p:txBody>
      </p:sp>
    </p:spTree>
    <p:extLst>
      <p:ext uri="{BB962C8B-B14F-4D97-AF65-F5344CB8AC3E}">
        <p14:creationId xmlns:p14="http://schemas.microsoft.com/office/powerpoint/2010/main" val="348748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2391-881C-6BC4-00AB-B754F68DA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D04D78-D21C-72F2-1588-138CED3F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507" y="2127547"/>
            <a:ext cx="7016620" cy="115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이메일과 비밀번호로 인증 시도할 때,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+ JWT (RS256 방식) 흐름이 어떻게 돌아가는지,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🔐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인증 → 개인키/공개키 생성 → JWT 생성 → 클라이언트 전달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순서대로 설명</a:t>
            </a:r>
          </a:p>
        </p:txBody>
      </p:sp>
    </p:spTree>
    <p:extLst>
      <p:ext uri="{BB962C8B-B14F-4D97-AF65-F5344CB8AC3E}">
        <p14:creationId xmlns:p14="http://schemas.microsoft.com/office/powerpoint/2010/main" val="11513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7AB3F-7AA8-A9BE-10C6-4173D38C18BC}"/>
              </a:ext>
            </a:extLst>
          </p:cNvPr>
          <p:cNvSpPr txBox="1"/>
          <p:nvPr/>
        </p:nvSpPr>
        <p:spPr>
          <a:xfrm>
            <a:off x="3157397" y="2413337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POST /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Content-Type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application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json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password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"1111"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FAC1A-7AB9-80A0-F41C-3F8D4C994823}"/>
              </a:ext>
            </a:extLst>
          </p:cNvPr>
          <p:cNvSpPr txBox="1"/>
          <p:nvPr/>
        </p:nvSpPr>
        <p:spPr>
          <a:xfrm>
            <a:off x="2722830" y="18682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예제 요청</a:t>
            </a:r>
          </a:p>
        </p:txBody>
      </p:sp>
    </p:spTree>
    <p:extLst>
      <p:ext uri="{BB962C8B-B14F-4D97-AF65-F5344CB8AC3E}">
        <p14:creationId xmlns:p14="http://schemas.microsoft.com/office/powerpoint/2010/main" val="343690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59CCDC-4094-7619-2123-E5E1B2A1FC7E}"/>
              </a:ext>
            </a:extLst>
          </p:cNvPr>
          <p:cNvSpPr txBox="1"/>
          <p:nvPr/>
        </p:nvSpPr>
        <p:spPr>
          <a:xfrm>
            <a:off x="1210902" y="73878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단계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en-US" altLang="ko-KR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가 인증 시도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35486-F057-640F-5D82-CAE401C13429}"/>
              </a:ext>
            </a:extLst>
          </p:cNvPr>
          <p:cNvSpPr txBox="1"/>
          <p:nvPr/>
        </p:nvSpPr>
        <p:spPr>
          <a:xfrm>
            <a:off x="1373864" y="1545507"/>
            <a:ext cx="8847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Authentication</a:t>
            </a:r>
            <a:r>
              <a:rPr lang="ko-KR" altLang="en-US" dirty="0"/>
              <a:t> </a:t>
            </a:r>
            <a:r>
              <a:rPr lang="ko-KR" altLang="en-US" dirty="0" err="1"/>
              <a:t>authentication</a:t>
            </a:r>
            <a:r>
              <a:rPr lang="ko-KR" altLang="en-US" dirty="0"/>
              <a:t> = </a:t>
            </a:r>
            <a:r>
              <a:rPr lang="ko-KR" altLang="en-US" dirty="0" err="1"/>
              <a:t>authenticationManager.authenticate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UsernamePasswordAuthenticationToken</a:t>
            </a:r>
            <a:r>
              <a:rPr lang="ko-KR" altLang="en-US" dirty="0"/>
              <a:t>(</a:t>
            </a:r>
            <a:r>
              <a:rPr lang="ko-KR" altLang="en-US" dirty="0" err="1"/>
              <a:t>email</a:t>
            </a:r>
            <a:r>
              <a:rPr lang="ko-KR" altLang="en-US" dirty="0"/>
              <a:t>, </a:t>
            </a:r>
            <a:r>
              <a:rPr lang="ko-KR" altLang="en-US" dirty="0" err="1"/>
              <a:t>password</a:t>
            </a:r>
            <a:r>
              <a:rPr lang="ko-KR" altLang="en-US" dirty="0"/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F2D4B-629A-D7DC-0796-D8065D540C9A}"/>
              </a:ext>
            </a:extLst>
          </p:cNvPr>
          <p:cNvSpPr txBox="1"/>
          <p:nvPr/>
        </p:nvSpPr>
        <p:spPr>
          <a:xfrm>
            <a:off x="1373864" y="2475337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👉 이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요청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처리하기 위해 내부적으로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다음 로직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동작해요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6F971B1-DBEA-1D85-9315-28EF03458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64" y="2995705"/>
            <a:ext cx="8956140" cy="231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✅ 내부 흐름</a:t>
            </a:r>
            <a:b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AccountService.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loadUserByUsername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") 실행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DB에서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bitcocom@empas.com 사용자를 찾음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암호화된 패스워드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: $2a$10$.....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BCrypt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해시)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입력받은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"1111" 패스워드를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PasswordEncoder.matches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()로 비교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비밀번호 일치 →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반환 + 인증 성공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FE7F2-E558-7573-CA97-AB6389BD6FBF}"/>
              </a:ext>
            </a:extLst>
          </p:cNvPr>
          <p:cNvSpPr txBox="1"/>
          <p:nvPr/>
        </p:nvSpPr>
        <p:spPr>
          <a:xfrm>
            <a:off x="2514223" y="5674632"/>
            <a:ext cx="7163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 "$2a$10$abc...", [ROLE_USER])</a:t>
            </a:r>
          </a:p>
        </p:txBody>
      </p:sp>
    </p:spTree>
    <p:extLst>
      <p:ext uri="{BB962C8B-B14F-4D97-AF65-F5344CB8AC3E}">
        <p14:creationId xmlns:p14="http://schemas.microsoft.com/office/powerpoint/2010/main" val="129131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EC165-D061-3CB5-0EFF-212612115578}"/>
              </a:ext>
            </a:extLst>
          </p:cNvPr>
          <p:cNvSpPr txBox="1"/>
          <p:nvPr/>
        </p:nvSpPr>
        <p:spPr>
          <a:xfrm>
            <a:off x="1056992" y="747841"/>
            <a:ext cx="655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단계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인증 성공 후 </a:t>
            </a:r>
            <a:r>
              <a:rPr lang="en-US" altLang="ko-KR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TokenService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에서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생성 요청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9C586-1750-E9AA-82FD-EFB0540F8AA4}"/>
              </a:ext>
            </a:extLst>
          </p:cNvPr>
          <p:cNvSpPr txBox="1"/>
          <p:nvPr/>
        </p:nvSpPr>
        <p:spPr>
          <a:xfrm>
            <a:off x="2424066" y="1369832"/>
            <a:ext cx="706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tokenService.</a:t>
            </a:r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generateToken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7EB3AAD-645C-A545-C77B-2742B5A0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32" y="1976434"/>
            <a:ext cx="8637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👉 TokenService에서는 다음과 같은 작업을 해요: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BD5B9-AB27-5DF2-4B4C-059FFA57FFAE}"/>
              </a:ext>
            </a:extLst>
          </p:cNvPr>
          <p:cNvSpPr txBox="1"/>
          <p:nvPr/>
        </p:nvSpPr>
        <p:spPr>
          <a:xfrm>
            <a:off x="1337650" y="252148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나눔고딕" panose="020D0604000000000000" pitchFamily="34" charset="-127"/>
                <a:ea typeface="나눔고딕" panose="020D0604000000000000" pitchFamily="34" charset="-127"/>
              </a:rPr>
              <a:t>1. </a:t>
            </a:r>
            <a:r>
              <a:rPr lang="ko-KR" altLang="en-US" b="1">
                <a:latin typeface="나눔고딕" panose="020D0604000000000000" pitchFamily="34" charset="-127"/>
                <a:ea typeface="나눔고딕" panose="020D0604000000000000" pitchFamily="34" charset="-127"/>
              </a:rPr>
              <a:t>권한 추출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5308-16B0-4A2D-8FCE-C42174731EC4}"/>
              </a:ext>
            </a:extLst>
          </p:cNvPr>
          <p:cNvSpPr txBox="1"/>
          <p:nvPr/>
        </p:nvSpPr>
        <p:spPr>
          <a:xfrm>
            <a:off x="1627361" y="2989583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"ROLE_USER";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41435-5E85-6D71-5B03-8C50BE310B27}"/>
              </a:ext>
            </a:extLst>
          </p:cNvPr>
          <p:cNvSpPr txBox="1"/>
          <p:nvPr/>
        </p:nvSpPr>
        <p:spPr>
          <a:xfrm>
            <a:off x="1337650" y="351733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2. </a:t>
            </a:r>
            <a:r>
              <a:rPr lang="en-US" altLang="ko-KR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 </a:t>
            </a:r>
            <a:r>
              <a:rPr lang="en-US" altLang="ko-KR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ClaimsSet</a:t>
            </a:r>
            <a:r>
              <a:rPr lang="en-US" altLang="ko-KR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구성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5FD43E-66B0-A4E7-8B9E-3F7622F179A7}"/>
              </a:ext>
            </a:extLst>
          </p:cNvPr>
          <p:cNvSpPr txBox="1"/>
          <p:nvPr/>
        </p:nvSpPr>
        <p:spPr>
          <a:xfrm>
            <a:off x="1627361" y="4002732"/>
            <a:ext cx="64483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JwtClaimsSet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JwtClaimsSet.builder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issuer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self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issuedAt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now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                 // 2025-04-08T11:15:00Z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expiresAt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now.plus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(1, HOUR))  // 2025-04-08T12:15:00Z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subject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 "ROLE_USER")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build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5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796DBC-4B4A-4C9E-8B54-6ADA83C75760}"/>
              </a:ext>
            </a:extLst>
          </p:cNvPr>
          <p:cNvSpPr txBox="1"/>
          <p:nvPr/>
        </p:nvSpPr>
        <p:spPr>
          <a:xfrm>
            <a:off x="1256169" y="77500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3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단계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en-US" altLang="ko-KR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RSA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키 생성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최초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1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회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5579-8891-CB77-08AF-946A219765DE}"/>
              </a:ext>
            </a:extLst>
          </p:cNvPr>
          <p:cNvSpPr txBox="1"/>
          <p:nvPr/>
        </p:nvSpPr>
        <p:spPr>
          <a:xfrm>
            <a:off x="2061927" y="1342672"/>
            <a:ext cx="789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KeyPair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keyPair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KeyPairGenerator.getInstance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("RSA").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generateKeyPair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4207F13-D36A-8743-D5E2-A8B23ED0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27" y="1823529"/>
            <a:ext cx="3424473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개인키 (AAA111)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RSAPrivateKey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공개키 (BBB222)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RSAPublicKey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EEF43-8ABC-01C7-040E-B5F04DA429A4}"/>
              </a:ext>
            </a:extLst>
          </p:cNvPr>
          <p:cNvSpPr txBox="1"/>
          <p:nvPr/>
        </p:nvSpPr>
        <p:spPr>
          <a:xfrm>
            <a:off x="1382917" y="2809643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🔐 예시로 보면</a:t>
            </a:r>
            <a:r>
              <a:rPr lang="en-US" altLang="ko-KR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2EDEE-B81D-1E00-0480-3F0EF982F62E}"/>
              </a:ext>
            </a:extLst>
          </p:cNvPr>
          <p:cNvSpPr txBox="1"/>
          <p:nvPr/>
        </p:nvSpPr>
        <p:spPr>
          <a:xfrm>
            <a:off x="1781269" y="3260951"/>
            <a:ext cx="83223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개인키 (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privateKey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):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AAA111AAA111... (Base64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인코딩된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2048비트 RSA 키)</a:t>
            </a:r>
          </a:p>
          <a:p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공개키 (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publicKey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):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BBB222BBB222... (Base64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인코딩된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공개키)</a:t>
            </a:r>
          </a:p>
          <a:p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키 ID (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kid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):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123e4567-e89b-12d3-a456-426614174000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E17CD1F-3AA6-1BD9-E218-BD44359C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69" y="5207551"/>
            <a:ext cx="41569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  <a:sym typeface="Wingdings" panose="05000000000000000000" pitchFamily="2" charset="2"/>
              </a:rPr>
              <a:t>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객체로 감싸서 JWT 발급 시 사용합니다. </a:t>
            </a:r>
          </a:p>
        </p:txBody>
      </p:sp>
    </p:spTree>
    <p:extLst>
      <p:ext uri="{BB962C8B-B14F-4D97-AF65-F5344CB8AC3E}">
        <p14:creationId xmlns:p14="http://schemas.microsoft.com/office/powerpoint/2010/main" val="307451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A23360-8AB4-6B2E-EBA9-B074AD2BA221}"/>
              </a:ext>
            </a:extLst>
          </p:cNvPr>
          <p:cNvSpPr txBox="1"/>
          <p:nvPr/>
        </p:nvSpPr>
        <p:spPr>
          <a:xfrm>
            <a:off x="1283329" y="74784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4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단계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JWT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인코딩 및 서명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7EBC-8504-B31A-FC14-96F42AAC8897}"/>
              </a:ext>
            </a:extLst>
          </p:cNvPr>
          <p:cNvSpPr txBox="1"/>
          <p:nvPr/>
        </p:nvSpPr>
        <p:spPr>
          <a:xfrm>
            <a:off x="1671119" y="1330920"/>
            <a:ext cx="8849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jwtEncoder.encode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JwtEncoderParameters.from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)).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getTokenValue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C477F-AF87-1CC5-EDEB-CD171C7F09CF}"/>
              </a:ext>
            </a:extLst>
          </p:cNvPr>
          <p:cNvSpPr txBox="1"/>
          <p:nvPr/>
        </p:nvSpPr>
        <p:spPr>
          <a:xfrm>
            <a:off x="1283329" y="1997218"/>
            <a:ext cx="3804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→ 내부적으로 </a:t>
            </a:r>
            <a:r>
              <a:rPr lang="en-US" altLang="ko-KR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</a:t>
            </a:r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가 다음처럼 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구성돼요</a:t>
            </a:r>
            <a:r>
              <a:rPr lang="en-US" altLang="ko-KR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E814CB-E2C3-B786-C188-2D9D87FE2166}"/>
              </a:ext>
            </a:extLst>
          </p:cNvPr>
          <p:cNvSpPr txBox="1"/>
          <p:nvPr/>
        </p:nvSpPr>
        <p:spPr>
          <a:xfrm>
            <a:off x="1283329" y="2632738"/>
            <a:ext cx="40891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HEADER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alg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"RS256",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typ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"JWT",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kid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"123e4567-e89b-12d3-a456-426614174000"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  <a:p>
            <a:endParaRPr lang="ko-KR" altLang="en-US" sz="12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PAYLOAD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iss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self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sub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iat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1712561700,       // 발급 시간 (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Unix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timestamp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exp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1712565300,       // 만료 시간 (+1시간)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2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"ROLE_USER"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  <a:p>
            <a:endParaRPr lang="ko-KR" altLang="en-US" sz="12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200" b="1" dirty="0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SIGNATURE</a:t>
            </a:r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</a:p>
          <a:p>
            <a:r>
              <a:rPr lang="ko-KR" altLang="en-US" sz="12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→ 개인키(AAA111)로 RS256 방식 서명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15B69-EBE4-CDC0-C479-2068203E7167}"/>
              </a:ext>
            </a:extLst>
          </p:cNvPr>
          <p:cNvSpPr txBox="1"/>
          <p:nvPr/>
        </p:nvSpPr>
        <p:spPr>
          <a:xfrm>
            <a:off x="6096000" y="2664676"/>
            <a:ext cx="19940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최종 </a:t>
            </a:r>
            <a:r>
              <a:rPr lang="en-US" altLang="ko-KR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 </a:t>
            </a:r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예시</a:t>
            </a:r>
            <a:r>
              <a:rPr lang="en-US" altLang="ko-KR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600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38FBD-7CA8-6347-D55D-B3C7A81F67BC}"/>
              </a:ext>
            </a:extLst>
          </p:cNvPr>
          <p:cNvSpPr txBox="1"/>
          <p:nvPr/>
        </p:nvSpPr>
        <p:spPr>
          <a:xfrm>
            <a:off x="6096000" y="3137234"/>
            <a:ext cx="54977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eyJhbGciOiJSUzI1NiIsInR5cCI6IkpXVCIsImtpZCI6IjEyM2U0NTY3LWU4OWItMTJkMy1hNDU2LTQyNjYxNDE3NDAwMCJ9</a:t>
            </a:r>
          </a:p>
          <a:p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eyJpc3MiOiJzZWxmIiwic3ViIjoiYml0Y29jb21AZW1wYXMuY29tIiwiaWF0IjoxNzEyNTYxNzAwLCJleHAiOjE3MTI1NjUzMDAsInNjb3BlIjoiUk9MRV9VU0VSIn0</a:t>
            </a:r>
          </a:p>
          <a:p>
            <a:r>
              <a:rPr lang="ko-KR" altLang="en-US" sz="1400" dirty="0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abcdEFGhIJKlMnOPQrSTuvWXyZ123456789...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D5B40FBC-A134-DC34-03E3-302E00F58C95}"/>
              </a:ext>
            </a:extLst>
          </p:cNvPr>
          <p:cNvSpPr/>
          <p:nvPr/>
        </p:nvSpPr>
        <p:spPr>
          <a:xfrm>
            <a:off x="5372477" y="2815628"/>
            <a:ext cx="566596" cy="3132499"/>
          </a:xfrm>
          <a:prstGeom prst="rightBrace">
            <a:avLst>
              <a:gd name="adj1" fmla="val 28543"/>
              <a:gd name="adj2" fmla="val 35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54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B22977-D1B1-5C03-FF3C-4BCB00787E1C}"/>
              </a:ext>
            </a:extLst>
          </p:cNvPr>
          <p:cNvSpPr txBox="1"/>
          <p:nvPr/>
        </p:nvSpPr>
        <p:spPr>
          <a:xfrm>
            <a:off x="1084153" y="82932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5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단계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클라이언트에 응답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81A64-0BB4-BA5D-1034-A04BA3462EE6}"/>
              </a:ext>
            </a:extLst>
          </p:cNvPr>
          <p:cNvSpPr txBox="1"/>
          <p:nvPr/>
        </p:nvSpPr>
        <p:spPr>
          <a:xfrm>
            <a:off x="3047246" y="152098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ResponseEntity.ok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TokenDTO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E3813-D0CF-2E14-502A-F3B4D3B61283}"/>
              </a:ext>
            </a:extLst>
          </p:cNvPr>
          <p:cNvSpPr txBox="1"/>
          <p:nvPr/>
        </p:nvSpPr>
        <p:spPr>
          <a:xfrm>
            <a:off x="1229009" y="224166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최종 응답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0034B-15A8-BE3F-6ABA-1F5346BD9054}"/>
              </a:ext>
            </a:extLst>
          </p:cNvPr>
          <p:cNvSpPr txBox="1"/>
          <p:nvPr/>
        </p:nvSpPr>
        <p:spPr>
          <a:xfrm>
            <a:off x="1230140" y="2741526"/>
            <a:ext cx="66203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HTTP/1.1 200 OK</a:t>
            </a:r>
          </a:p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Content-Type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application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json</a:t>
            </a:r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6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eyJhbGciOiJSUzI1NiIsInR5cCI6IkpXVCIsImtpZCI6...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</a:p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6BFCB8-E944-26BA-830A-F68A4B999BF0}"/>
              </a:ext>
            </a:extLst>
          </p:cNvPr>
          <p:cNvSpPr txBox="1"/>
          <p:nvPr/>
        </p:nvSpPr>
        <p:spPr>
          <a:xfrm>
            <a:off x="1310490" y="5073013"/>
            <a:ext cx="8548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클라이언트는 이 토큰을 저장하고</a:t>
            </a:r>
            <a:r>
              <a:rPr lang="en-US" altLang="ko-KR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이후 </a:t>
            </a:r>
            <a:r>
              <a:rPr lang="en-US" altLang="ko-KR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API 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요청 시 헤더에 이렇게 추가합니다</a:t>
            </a:r>
            <a:r>
              <a:rPr lang="en-US" altLang="ko-KR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3E1D7-630C-2E21-5FD8-EF8B4614746A}"/>
              </a:ext>
            </a:extLst>
          </p:cNvPr>
          <p:cNvSpPr txBox="1"/>
          <p:nvPr/>
        </p:nvSpPr>
        <p:spPr>
          <a:xfrm>
            <a:off x="1310490" y="552836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Authorization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Bearer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eyJhbGciOiJSUzI1NiIs...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E5C5A63-216D-28FB-B6EE-56D9438F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98" y="2943503"/>
            <a:ext cx="2480650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@Setter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@Getter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@NoArgsConstructor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@AllArgsConstructor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TokenDTO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674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A5304A-A03F-133F-EE9D-BFF3C5659A4F}"/>
              </a:ext>
            </a:extLst>
          </p:cNvPr>
          <p:cNvSpPr txBox="1"/>
          <p:nvPr/>
        </p:nvSpPr>
        <p:spPr>
          <a:xfrm>
            <a:off x="1708842" y="101039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🔁 요약 플로우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6DE6E-F3EE-A3EC-8D27-C4B6331B0CEE}"/>
              </a:ext>
            </a:extLst>
          </p:cNvPr>
          <p:cNvSpPr txBox="1"/>
          <p:nvPr/>
        </p:nvSpPr>
        <p:spPr>
          <a:xfrm>
            <a:off x="1772217" y="1865262"/>
            <a:ext cx="60975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[클라이언트] 로그인 요청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인증 시도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AccountService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사용자 검증 및 권한 추출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TokenService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JWT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구성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RsaKeyUtil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개인키(AAA111), 공개키(BBB222) 생성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JwtEncoder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] JWT 생성 및 RS256 서명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↓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[클라이언트] JWT 응답 받음</a:t>
            </a:r>
          </a:p>
        </p:txBody>
      </p:sp>
    </p:spTree>
    <p:extLst>
      <p:ext uri="{BB962C8B-B14F-4D97-AF65-F5344CB8AC3E}">
        <p14:creationId xmlns:p14="http://schemas.microsoft.com/office/powerpoint/2010/main" val="28223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733C-235E-0B5E-93C3-652B57BCE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B743B7-5FD4-832C-3B7D-B7F8C5E7C8F4}"/>
              </a:ext>
            </a:extLst>
          </p:cNvPr>
          <p:cNvSpPr txBox="1"/>
          <p:nvPr/>
        </p:nvSpPr>
        <p:spPr>
          <a:xfrm>
            <a:off x="866870" y="82026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b="1" dirty="0"/>
              <a:t>Account </a:t>
            </a:r>
            <a:r>
              <a:rPr lang="ko-KR" altLang="en-US" b="1" dirty="0"/>
              <a:t>도메인 및 </a:t>
            </a:r>
            <a:r>
              <a:rPr lang="en-US" altLang="ko-KR" b="1" dirty="0"/>
              <a:t>DB </a:t>
            </a:r>
            <a:r>
              <a:rPr lang="ko-KR" altLang="en-US" b="1" dirty="0"/>
              <a:t>구성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F885F2-679E-61C0-D5FF-064BE74B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22" y="1297251"/>
            <a:ext cx="6627137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엔티티는 사용자의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이메일, 비밀번호, 역할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을 담고 있어요.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AccountRepository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DB에서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사용자 정보를 가져올 수 있도록 해주는 JPA 인터페이스입니다.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F7D4D-9D22-6598-30EB-09D2E935F8A6}"/>
              </a:ext>
            </a:extLst>
          </p:cNvPr>
          <p:cNvSpPr txBox="1"/>
          <p:nvPr/>
        </p:nvSpPr>
        <p:spPr>
          <a:xfrm>
            <a:off x="1104522" y="5120194"/>
            <a:ext cx="8265814" cy="102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interface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AccountRepository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extends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JpaRepository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Long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&gt; {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Optional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findByEmail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B292B52-1BF5-6AFF-66FB-40FB5CB8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897" y="2112653"/>
            <a:ext cx="5495454" cy="2893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@Entity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@Getter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@Setter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 // 사용자(1) : 게시물(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@Id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@GeneratedValue(strategy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GenerationType.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IDENTITY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password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role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51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FF1B3E-3414-755E-6D4A-B72410E95793}"/>
              </a:ext>
            </a:extLst>
          </p:cNvPr>
          <p:cNvSpPr txBox="1"/>
          <p:nvPr/>
        </p:nvSpPr>
        <p:spPr>
          <a:xfrm>
            <a:off x="1265223" y="91985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강의 포인트 요약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0E41C1-5379-F378-998A-4B6C7D0E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2869"/>
              </p:ext>
            </p:extLst>
          </p:nvPr>
        </p:nvGraphicFramePr>
        <p:xfrm>
          <a:off x="1726950" y="1871919"/>
          <a:ext cx="9073834" cy="2987040"/>
        </p:xfrm>
        <a:graphic>
          <a:graphicData uri="http://schemas.openxmlformats.org/drawingml/2006/table">
            <a:tbl>
              <a:tblPr/>
              <a:tblGrid>
                <a:gridCol w="4536917">
                  <a:extLst>
                    <a:ext uri="{9D8B030D-6E8A-4147-A177-3AD203B41FA5}">
                      <a16:colId xmlns:a16="http://schemas.microsoft.com/office/drawing/2014/main" val="68071181"/>
                    </a:ext>
                  </a:extLst>
                </a:gridCol>
                <a:gridCol w="4536917">
                  <a:extLst>
                    <a:ext uri="{9D8B030D-6E8A-4147-A177-3AD203B41FA5}">
                      <a16:colId xmlns:a16="http://schemas.microsoft.com/office/drawing/2014/main" val="1687836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단계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49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1.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인증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Email/Password → DB 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조회 </a:t>
                      </a:r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+ </a:t>
                      </a:r>
                      <a:r>
                        <a:rPr 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Password 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검사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0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</a:br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2. Claims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구성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sub, scope, </a:t>
                      </a:r>
                      <a:r>
                        <a:rPr lang="en-US" sz="1600" dirty="0" err="1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iss</a:t>
                      </a:r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, exp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54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</a:br>
                      <a: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3.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개인</a:t>
                      </a:r>
                      <a: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/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공개키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RSA 2048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비트 키 생성 </a:t>
                      </a:r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(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서명용</a:t>
                      </a:r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178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</a:br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4. JWT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생성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헤더 </a:t>
                      </a:r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+ 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페이로드 </a:t>
                      </a:r>
                      <a:r>
                        <a:rPr lang="en-US" altLang="ko-KR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+ </a:t>
                      </a:r>
                      <a:r>
                        <a:rPr lang="ko-KR" altLang="en-US" sz="160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서명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530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</a:br>
                      <a:r>
                        <a:rPr lang="en-US" altLang="ko-KR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5.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클라이언트 응답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JSON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형태로 </a:t>
                      </a:r>
                      <a:r>
                        <a:rPr 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JWT </a:t>
                      </a:r>
                      <a:r>
                        <a:rPr lang="ko-KR" altLang="en-US" sz="1600" dirty="0">
                          <a:latin typeface="나눔고딕" panose="020D0604000000000000" pitchFamily="34" charset="-127"/>
                          <a:ea typeface="나눔고딕" panose="020D0604000000000000" pitchFamily="34" charset="-127"/>
                        </a:rPr>
                        <a:t>전달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0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1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896B7E6-DF65-5F7B-1D38-7A0832A5F307}"/>
              </a:ext>
            </a:extLst>
          </p:cNvPr>
          <p:cNvSpPr txBox="1"/>
          <p:nvPr/>
        </p:nvSpPr>
        <p:spPr>
          <a:xfrm>
            <a:off x="2587028" y="2103696"/>
            <a:ext cx="7570960" cy="1286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이번엔 </a:t>
            </a:r>
            <a:r>
              <a:rPr lang="ko-KR" altLang="en-US" b="1" dirty="0"/>
              <a:t>클라이언트가 </a:t>
            </a:r>
            <a:r>
              <a:rPr lang="en-US" altLang="ko-KR" b="1" dirty="0"/>
              <a:t>JWT</a:t>
            </a:r>
            <a:r>
              <a:rPr lang="ko-KR" altLang="en-US" b="1" dirty="0"/>
              <a:t>를 받아서 다시 서버에 요청할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Spring Security + JWT </a:t>
            </a:r>
            <a:r>
              <a:rPr lang="ko-KR" altLang="en-US" dirty="0"/>
              <a:t>시스템이 </a:t>
            </a:r>
            <a:r>
              <a:rPr lang="ko-KR" altLang="en-US" b="1" dirty="0"/>
              <a:t>어떻게 이 토큰을 검증하는지</a:t>
            </a:r>
            <a:r>
              <a:rPr lang="ko-KR" altLang="en-US" dirty="0"/>
              <a:t>를</a:t>
            </a:r>
            <a:br>
              <a:rPr lang="ko-KR" altLang="en-US" dirty="0"/>
            </a:br>
            <a:r>
              <a:rPr lang="ko-KR" altLang="en-US" dirty="0"/>
              <a:t>🔍 </a:t>
            </a:r>
            <a:r>
              <a:rPr lang="ko-KR" altLang="en-US" b="1" dirty="0"/>
              <a:t>실제 값 기반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b="1" dirty="0"/>
              <a:t>순서적으로 쭉 따라가며 </a:t>
            </a:r>
            <a:r>
              <a:rPr lang="ko-KR" altLang="en-US" b="1" dirty="0" err="1"/>
              <a:t>설명</a:t>
            </a:r>
            <a:r>
              <a:rPr lang="ko-KR" altLang="en-US" dirty="0" err="1"/>
              <a:t>드릴게요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37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953D-58FE-5CD3-40DF-FF0DA611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AD2B47-6C8E-3828-C9A3-04DFA4A1DB9C}"/>
              </a:ext>
            </a:extLst>
          </p:cNvPr>
          <p:cNvSpPr txBox="1"/>
          <p:nvPr/>
        </p:nvSpPr>
        <p:spPr>
          <a:xfrm>
            <a:off x="1174688" y="80216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✅ 전제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클라이언트가 </a:t>
            </a:r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이미 발급받은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7C1-A8B8-8C7A-10B4-747DC99F42CE}"/>
              </a:ext>
            </a:extLst>
          </p:cNvPr>
          <p:cNvSpPr txBox="1"/>
          <p:nvPr/>
        </p:nvSpPr>
        <p:spPr>
          <a:xfrm>
            <a:off x="1303700" y="1740249"/>
            <a:ext cx="88542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"eyJhbGciOiJSUzI1NiIsInR5cCI6IkpXVCIsImtpZCI6IjEyMyJ9...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.eyJpc3MiOiJzZWxmIiwic3ViIjoiYml0Y29jb21AZW1wYXMuY29tIiwic2NvcGUiOiJST0xFX1VTRVIiLCJpYXQiOjE3MTI1NjE3MDAsImV4cCI6MTcxMjU2NTMwMH0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.RS256서명값..."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C9EE6-9874-FEB3-07F2-F9C1D51D5139}"/>
              </a:ext>
            </a:extLst>
          </p:cNvPr>
          <p:cNvSpPr txBox="1"/>
          <p:nvPr/>
        </p:nvSpPr>
        <p:spPr>
          <a:xfrm>
            <a:off x="1303700" y="3291864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클라이언트는 이제 이 토큰을 가지고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API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요청을 합니다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D6CF8D-260E-6739-7304-B9F9950B3BED}"/>
              </a:ext>
            </a:extLst>
          </p:cNvPr>
          <p:cNvSpPr txBox="1"/>
          <p:nvPr/>
        </p:nvSpPr>
        <p:spPr>
          <a:xfrm>
            <a:off x="1303700" y="3635928"/>
            <a:ext cx="87728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GET /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users</a:t>
            </a:r>
            <a:endParaRPr lang="ko-KR" altLang="en-US" sz="16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Authorization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Bearer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eyJhbGciOiJSUzI1NiIsInR5cCI6IkpXVCJ9...</a:t>
            </a:r>
          </a:p>
        </p:txBody>
      </p:sp>
    </p:spTree>
    <p:extLst>
      <p:ext uri="{BB962C8B-B14F-4D97-AF65-F5344CB8AC3E}">
        <p14:creationId xmlns:p14="http://schemas.microsoft.com/office/powerpoint/2010/main" val="203342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43550D-A360-8B34-821E-A810466E7F32}"/>
              </a:ext>
            </a:extLst>
          </p:cNvPr>
          <p:cNvSpPr txBox="1"/>
          <p:nvPr/>
        </p:nvSpPr>
        <p:spPr>
          <a:xfrm>
            <a:off x="1238062" y="85648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전체 검증 순서 요약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4F1804-59CC-59D2-F89C-B38F8BCA276D}"/>
              </a:ext>
            </a:extLst>
          </p:cNvPr>
          <p:cNvSpPr txBox="1"/>
          <p:nvPr/>
        </p:nvSpPr>
        <p:spPr>
          <a:xfrm>
            <a:off x="1681682" y="1416061"/>
            <a:ext cx="6097508" cy="189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1. 클라이언트가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JWT를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요청 헤더에 실어 보냄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2.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Security가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필터에서 JWT 추출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3. JWT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디코더가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서명, 만료,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발급자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등을 검증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4.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→ 권한으로 변환하여 인증 객체 생성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5.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SecurityFilterChain이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요청 처리 허용 여부 결정</a:t>
            </a:r>
          </a:p>
        </p:txBody>
      </p:sp>
    </p:spTree>
    <p:extLst>
      <p:ext uri="{BB962C8B-B14F-4D97-AF65-F5344CB8AC3E}">
        <p14:creationId xmlns:p14="http://schemas.microsoft.com/office/powerpoint/2010/main" val="8408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21B5A-99CC-054D-FE78-22CC774A061D}"/>
              </a:ext>
            </a:extLst>
          </p:cNvPr>
          <p:cNvSpPr txBox="1"/>
          <p:nvPr/>
        </p:nvSpPr>
        <p:spPr>
          <a:xfrm>
            <a:off x="1174688" y="85648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요청 도착 및 </a:t>
            </a:r>
            <a:r>
              <a:rPr lang="en-US" altLang="ko-KR" dirty="0"/>
              <a:t>JWT </a:t>
            </a:r>
            <a:r>
              <a:rPr lang="ko-KR" altLang="en-US" dirty="0"/>
              <a:t>추출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C4CFFB-84D1-51ED-E68D-87010564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646" y="1409949"/>
            <a:ext cx="6228756" cy="78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Authorization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Bearer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... 헤더가 있는 요청이 오면,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BearerTokenAuthenticationFilter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동작합니다.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008C1-78EF-17E2-B133-94C48B5675BA}"/>
              </a:ext>
            </a:extLst>
          </p:cNvPr>
          <p:cNvSpPr txBox="1"/>
          <p:nvPr/>
        </p:nvSpPr>
        <p:spPr>
          <a:xfrm>
            <a:off x="1294646" y="2463473"/>
            <a:ext cx="7851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Authorization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 </a:t>
            </a:r>
            <a:r>
              <a:rPr lang="ko-KR" altLang="en-US" sz="16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Bearer</a:t>
            </a:r>
            <a:r>
              <a:rPr lang="ko-KR" altLang="en-US" sz="16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eyJhbGciOiJSUzI1NiIsInR5cCI6IkpXVCJ9...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BA422-650D-9B55-2BE3-C6DF9A53600D}"/>
              </a:ext>
            </a:extLst>
          </p:cNvPr>
          <p:cNvSpPr txBox="1"/>
          <p:nvPr/>
        </p:nvSpPr>
        <p:spPr>
          <a:xfrm>
            <a:off x="1294646" y="2913754"/>
            <a:ext cx="77339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필터는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파싱해서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Security Context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에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심을지 말지를 판단합니다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63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04FA0-D85E-7BF3-8F06-9ACF9B349F79}"/>
              </a:ext>
            </a:extLst>
          </p:cNvPr>
          <p:cNvSpPr txBox="1"/>
          <p:nvPr/>
        </p:nvSpPr>
        <p:spPr>
          <a:xfrm>
            <a:off x="1229008" y="79310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en-US" altLang="ko-KR" dirty="0" err="1"/>
              <a:t>JwtDecoder</a:t>
            </a:r>
            <a:r>
              <a:rPr lang="ko-KR" altLang="en-US" dirty="0"/>
              <a:t>를 통한 </a:t>
            </a:r>
            <a:r>
              <a:rPr lang="en-US" altLang="ko-KR" dirty="0"/>
              <a:t>JWT </a:t>
            </a:r>
            <a:r>
              <a:rPr lang="ko-KR" altLang="en-US" dirty="0"/>
              <a:t>검증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8FC19-E267-2A1B-8B6F-DA72FA3D60CD}"/>
              </a:ext>
            </a:extLst>
          </p:cNvPr>
          <p:cNvSpPr txBox="1"/>
          <p:nvPr/>
        </p:nvSpPr>
        <p:spPr>
          <a:xfrm>
            <a:off x="1573041" y="1435903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지금 구성에서는 이 설정이 되어 있죠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467EC-6CC9-41D4-A4C2-D2B3D1C79C84}"/>
              </a:ext>
            </a:extLst>
          </p:cNvPr>
          <p:cNvSpPr txBox="1"/>
          <p:nvPr/>
        </p:nvSpPr>
        <p:spPr>
          <a:xfrm>
            <a:off x="2532709" y="1921172"/>
            <a:ext cx="80123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.oauth2ResourceServer(oauth2 -&gt; oauth2.jwt(</a:t>
            </a:r>
            <a:r>
              <a:rPr lang="ko-KR" altLang="en-US" sz="16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Customizer.withDefaults</a:t>
            </a:r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()))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136F4BB-F8E0-6258-E836-6B3FFCE54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41" y="2502412"/>
            <a:ext cx="7577750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→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JwtDecoder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 구성합니다.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→ 내부적으로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NimbusJwtDecoder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공개키(BBB222)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꺼내어 사용합니다.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9C4A4-269A-C1E1-B9AA-8451F7496F70}"/>
              </a:ext>
            </a:extLst>
          </p:cNvPr>
          <p:cNvSpPr txBox="1"/>
          <p:nvPr/>
        </p:nvSpPr>
        <p:spPr>
          <a:xfrm>
            <a:off x="1573041" y="3446059"/>
            <a:ext cx="15685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실제 검증 절차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5B480CB-D4B4-9AB3-A6A5-B676C007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296" y="3784613"/>
            <a:ext cx="5794217" cy="263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서명 확인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 마지막 부분의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서명값을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공개키(BBB222)로 검증합니다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alg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: RS256 = 비대칭키 서명, 공개키로만 검증 가능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만료 시간 확인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exp"가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현재 시간보다 이전이면 401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Unauthorized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발생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발급자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 → 필요시 설정 가능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기타 클레임 검증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8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537349-3212-2FB9-1CE2-77D05C7F0349}"/>
              </a:ext>
            </a:extLst>
          </p:cNvPr>
          <p:cNvSpPr txBox="1"/>
          <p:nvPr/>
        </p:nvSpPr>
        <p:spPr>
          <a:xfrm>
            <a:off x="1229009" y="78405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scope → </a:t>
            </a:r>
            <a:r>
              <a:rPr lang="ko-KR" altLang="en-US" dirty="0"/>
              <a:t>권한으로 변환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613CE4F-2119-06A8-3F11-5E5A1801D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49" y="1333464"/>
            <a:ext cx="6760184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부분은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JwtAuthenticationConverter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담당합니다.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지금 특별히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커스텀하지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않았다면 기본적으로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→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SCOPE_권한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으로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매핑됩니다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2B0D0-29CD-F8C7-5508-2595B5A3BBC5}"/>
              </a:ext>
            </a:extLst>
          </p:cNvPr>
          <p:cNvSpPr txBox="1"/>
          <p:nvPr/>
        </p:nvSpPr>
        <p:spPr>
          <a:xfrm>
            <a:off x="1654522" y="228693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"</a:t>
            </a:r>
            <a:r>
              <a:rPr lang="ko-KR" altLang="en-US" dirty="0" err="1"/>
              <a:t>scope</a:t>
            </a:r>
            <a:r>
              <a:rPr lang="ko-KR" altLang="en-US" dirty="0"/>
              <a:t>": "ROLE_USER"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2E38-A093-22BD-DE42-CBCA6C1B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249" y="2671455"/>
            <a:ext cx="5297031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→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SimpleGrantedAuthority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SCOPE_ROLE_USER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") 로 변환됨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즉, 최종적으로 인증 객체는 다음과 같아집니다: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2372B-F2E7-69EA-C246-B969605D1FCA}"/>
              </a:ext>
            </a:extLst>
          </p:cNvPr>
          <p:cNvSpPr txBox="1"/>
          <p:nvPr/>
        </p:nvSpPr>
        <p:spPr>
          <a:xfrm>
            <a:off x="3718711" y="4009446"/>
            <a:ext cx="3822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</a:t>
            </a:r>
            <a:r>
              <a:rPr lang="ko-KR" altLang="en-US" dirty="0" err="1"/>
              <a:t>sername</a:t>
            </a:r>
            <a:r>
              <a:rPr lang="ko-KR" altLang="en-US" dirty="0"/>
              <a:t>: bitcocom@empas.com</a:t>
            </a:r>
          </a:p>
          <a:p>
            <a:r>
              <a:rPr lang="en-US" altLang="ko-KR" dirty="0"/>
              <a:t>a</a:t>
            </a:r>
            <a:r>
              <a:rPr lang="ko-KR" altLang="en-US" dirty="0" err="1"/>
              <a:t>uthorities</a:t>
            </a:r>
            <a:r>
              <a:rPr lang="ko-KR" altLang="en-US" dirty="0"/>
              <a:t>: [SCOPE_ROLE_USER]</a:t>
            </a:r>
          </a:p>
        </p:txBody>
      </p:sp>
    </p:spTree>
    <p:extLst>
      <p:ext uri="{BB962C8B-B14F-4D97-AF65-F5344CB8AC3E}">
        <p14:creationId xmlns:p14="http://schemas.microsoft.com/office/powerpoint/2010/main" val="37817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154082-6626-8417-B304-355DB3B11EBF}"/>
              </a:ext>
            </a:extLst>
          </p:cNvPr>
          <p:cNvSpPr txBox="1"/>
          <p:nvPr/>
        </p:nvSpPr>
        <p:spPr>
          <a:xfrm>
            <a:off x="1319543" y="74784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</a:t>
            </a: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en-US" altLang="ko-KR" dirty="0" err="1"/>
              <a:t>SecurityFilterChain</a:t>
            </a:r>
            <a:r>
              <a:rPr lang="ko-KR" altLang="en-US" dirty="0"/>
              <a:t>에서 인가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EBD9D-95D3-3362-5DBE-C57671D6FB5B}"/>
              </a:ext>
            </a:extLst>
          </p:cNvPr>
          <p:cNvSpPr txBox="1"/>
          <p:nvPr/>
        </p:nvSpPr>
        <p:spPr>
          <a:xfrm>
            <a:off x="1627361" y="1478473"/>
            <a:ext cx="8014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.</a:t>
            </a:r>
            <a:r>
              <a:rPr lang="ko-KR" altLang="en-US" dirty="0" err="1"/>
              <a:t>requestMatchers</a:t>
            </a:r>
            <a:r>
              <a:rPr lang="ko-KR" altLang="en-US" dirty="0"/>
              <a:t>("/</a:t>
            </a:r>
            <a:r>
              <a:rPr lang="ko-KR" altLang="en-US" dirty="0" err="1"/>
              <a:t>auth</a:t>
            </a:r>
            <a:r>
              <a:rPr lang="ko-KR" altLang="en-US" dirty="0"/>
              <a:t>/</a:t>
            </a:r>
            <a:r>
              <a:rPr lang="ko-KR" altLang="en-US" dirty="0" err="1"/>
              <a:t>users</a:t>
            </a:r>
            <a:r>
              <a:rPr lang="ko-KR" altLang="en-US" dirty="0"/>
              <a:t>").</a:t>
            </a:r>
            <a:r>
              <a:rPr lang="ko-KR" altLang="en-US" dirty="0" err="1"/>
              <a:t>hasAuthority</a:t>
            </a:r>
            <a:r>
              <a:rPr lang="ko-KR" altLang="en-US" dirty="0"/>
              <a:t>("SCOPE_ROLE_USER")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973AB3-2C78-AE49-CF26-3EED572B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89" y="1932106"/>
            <a:ext cx="5126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→ 현재 사용자가 SCOPE_ROLE_USER 권한을 갖고 있으므로 접근 허용 ✅ </a:t>
            </a:r>
          </a:p>
        </p:txBody>
      </p:sp>
    </p:spTree>
    <p:extLst>
      <p:ext uri="{BB962C8B-B14F-4D97-AF65-F5344CB8AC3E}">
        <p14:creationId xmlns:p14="http://schemas.microsoft.com/office/powerpoint/2010/main" val="2242727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F82389-3B5A-E475-A3AE-A63025E3B18E}"/>
              </a:ext>
            </a:extLst>
          </p:cNvPr>
          <p:cNvSpPr txBox="1"/>
          <p:nvPr/>
        </p:nvSpPr>
        <p:spPr>
          <a:xfrm>
            <a:off x="1247115" y="85648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최종 결과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EAA8FF-D613-E8AD-AB3D-3638A807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677" y="1359348"/>
            <a:ext cx="7613964" cy="226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 Security는 다음을 수행한 후 컨트롤러를 실행시킵니다: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 서명 검증 (공개키 BBB222 사용)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만료 여부 체크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 클레임을 권한으로 변환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요청 경로에 대해 권한 비교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96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38E73-05CB-510D-8774-28A60243E323}"/>
              </a:ext>
            </a:extLst>
          </p:cNvPr>
          <p:cNvSpPr txBox="1"/>
          <p:nvPr/>
        </p:nvSpPr>
        <p:spPr>
          <a:xfrm>
            <a:off x="1319543" y="85648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실제 데이터 기반 예시 흐름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A798-97CE-151F-E394-D659009DEDD4}"/>
              </a:ext>
            </a:extLst>
          </p:cNvPr>
          <p:cNvSpPr txBox="1"/>
          <p:nvPr/>
        </p:nvSpPr>
        <p:spPr>
          <a:xfrm>
            <a:off x="1319543" y="152643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34" charset="-127"/>
                <a:ea typeface="나눔고딕" panose="020D0604000000000000" pitchFamily="34" charset="-127"/>
              </a:rPr>
              <a:t>▶️ JWT Payload 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44473-1AD5-8EEA-4234-9B13CA61357D}"/>
              </a:ext>
            </a:extLst>
          </p:cNvPr>
          <p:cNvSpPr txBox="1"/>
          <p:nvPr/>
        </p:nvSpPr>
        <p:spPr>
          <a:xfrm>
            <a:off x="1410077" y="2261692"/>
            <a:ext cx="38137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iss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self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sub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"ROLE_USER",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iat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1712561700,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exp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": 1712565300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930A2-01E1-19CD-8528-FE6629D6BC3D}"/>
              </a:ext>
            </a:extLst>
          </p:cNvPr>
          <p:cNvSpPr txBox="1"/>
          <p:nvPr/>
        </p:nvSpPr>
        <p:spPr>
          <a:xfrm>
            <a:off x="5610886" y="1526439"/>
            <a:ext cx="3397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고딕" panose="020D0604000000000000" pitchFamily="34" charset="-127"/>
                <a:ea typeface="나눔고딕" panose="020D0604000000000000" pitchFamily="34" charset="-127"/>
              </a:rPr>
              <a:t>▶️ 최종 </a:t>
            </a:r>
            <a:r>
              <a:rPr lang="en-US" altLang="ko-KR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 </a:t>
            </a:r>
            <a:r>
              <a:rPr lang="ko-KR" altLang="en-US">
                <a:latin typeface="나눔고딕" panose="020D0604000000000000" pitchFamily="34" charset="-127"/>
                <a:ea typeface="나눔고딕" panose="020D0604000000000000" pitchFamily="34" charset="-127"/>
              </a:rPr>
              <a:t>객체</a:t>
            </a:r>
            <a:endParaRPr lang="ko-KR" altLang="en-US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85F57-D823-CBAD-7F98-6DDF1506A055}"/>
              </a:ext>
            </a:extLst>
          </p:cNvPr>
          <p:cNvSpPr txBox="1"/>
          <p:nvPr/>
        </p:nvSpPr>
        <p:spPr>
          <a:xfrm>
            <a:off x="5710474" y="2261692"/>
            <a:ext cx="47553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UsernamePasswordAuthenticationToken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</a:t>
            </a:r>
            <a:r>
              <a:rPr lang="ko-KR" altLang="en-US" dirty="0" err="1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principal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bitcocom@empas.com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</a:t>
            </a:r>
            <a:r>
              <a:rPr lang="ko-KR" altLang="en-US" dirty="0" err="1"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authorities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[SCOPE_ROLE_USER]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D6943F0-1D74-6957-7E8A-AB3BE94F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886" y="3827942"/>
            <a:ext cx="54886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이게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SecurityContextHolder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.getContext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getAuthentication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들어갑니다.</a:t>
            </a:r>
          </a:p>
        </p:txBody>
      </p:sp>
    </p:spTree>
    <p:extLst>
      <p:ext uri="{BB962C8B-B14F-4D97-AF65-F5344CB8AC3E}">
        <p14:creationId xmlns:p14="http://schemas.microsoft.com/office/powerpoint/2010/main" val="21668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F0AEF7-728C-5A05-8704-F9EF7AC2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78" y="1625035"/>
            <a:ext cx="9397497" cy="2265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지금 코드에는 회원가입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API가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빠져있지만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, 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같은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엔드포인트에서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사용자 저장을 먼저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해놔야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이후 로그인(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)이 가능해요.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회원가입 시 비밀번호는 반드시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BCryptPasswordEncoder로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암호화해서 저장해야 합니다.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AccountService가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이를 도와줍니다.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PasswordEncoder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주입되어 있음)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15A42-4C40-24F8-EAAD-7A91A88C2C65}"/>
              </a:ext>
            </a:extLst>
          </p:cNvPr>
          <p:cNvSpPr txBox="1"/>
          <p:nvPr/>
        </p:nvSpPr>
        <p:spPr>
          <a:xfrm>
            <a:off x="1249378" y="102849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b="1" dirty="0"/>
              <a:t>회원가입 구현 </a:t>
            </a:r>
            <a:r>
              <a:rPr lang="en-US" altLang="ko-KR" b="1" dirty="0"/>
              <a:t>(</a:t>
            </a:r>
            <a:r>
              <a:rPr lang="ko-KR" altLang="en-US" b="1" dirty="0"/>
              <a:t>선행 작업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558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74299-E7A1-381B-8200-46AEAADDEF90}"/>
              </a:ext>
            </a:extLst>
          </p:cNvPr>
          <p:cNvSpPr txBox="1"/>
          <p:nvPr/>
        </p:nvSpPr>
        <p:spPr>
          <a:xfrm>
            <a:off x="1328596" y="81121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예외 상황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231B170-8C9C-D66C-F72B-9F4BBEE9E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19423"/>
              </p:ext>
            </p:extLst>
          </p:nvPr>
        </p:nvGraphicFramePr>
        <p:xfrm>
          <a:off x="2647950" y="1789589"/>
          <a:ext cx="6543676" cy="2194560"/>
        </p:xfrm>
        <a:graphic>
          <a:graphicData uri="http://schemas.openxmlformats.org/drawingml/2006/table">
            <a:tbl>
              <a:tblPr/>
              <a:tblGrid>
                <a:gridCol w="3271838">
                  <a:extLst>
                    <a:ext uri="{9D8B030D-6E8A-4147-A177-3AD203B41FA5}">
                      <a16:colId xmlns:a16="http://schemas.microsoft.com/office/drawing/2014/main" val="146440148"/>
                    </a:ext>
                  </a:extLst>
                </a:gridCol>
                <a:gridCol w="3271838">
                  <a:extLst>
                    <a:ext uri="{9D8B030D-6E8A-4147-A177-3AD203B41FA5}">
                      <a16:colId xmlns:a16="http://schemas.microsoft.com/office/drawing/2014/main" val="3900320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문제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응답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629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토큰 없음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401 Unauthorized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215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서명 실패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공개키 불일치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401 Unauthorized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84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만료됨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401 Unauthorized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49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scope </a:t>
                      </a:r>
                      <a:r>
                        <a:rPr lang="ko-KR" altLang="en-US"/>
                        <a:t>없음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403 Forbidden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23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권한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403 Forbidden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67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060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4BD7D8-E427-AC1A-513A-7B52FBE2B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344" y="2467908"/>
            <a:ext cx="6724918" cy="134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"클라이언트가 JWT를 서버에 보내면, Spring Security가 자동으로 이 토큰을 파싱하고,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서명은 공개키로 검증하고, 만료됐는지 확인합니다.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그리고 JWT 안에 있는 scope 값을 권한으로 바꿔서 인증 객체를 만들고,</a:t>
            </a:r>
            <a:b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요청한 API가 이 권한으로 접근 가능한지 판단해요."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1B1DB-48CA-058C-71FB-D36AF108466C}"/>
              </a:ext>
            </a:extLst>
          </p:cNvPr>
          <p:cNvSpPr txBox="1"/>
          <p:nvPr/>
        </p:nvSpPr>
        <p:spPr>
          <a:xfrm>
            <a:off x="2134355" y="185236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강의할 때 이렇게 설명하세요</a:t>
            </a:r>
          </a:p>
        </p:txBody>
      </p:sp>
    </p:spTree>
    <p:extLst>
      <p:ext uri="{BB962C8B-B14F-4D97-AF65-F5344CB8AC3E}">
        <p14:creationId xmlns:p14="http://schemas.microsoft.com/office/powerpoint/2010/main" val="2203229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C9E14A6-F1D5-EC6D-779A-AC5339D3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24" y="1693589"/>
            <a:ext cx="9079730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@Bean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){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var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authProvider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DaoAuthenticationProvider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authProvider.setPasswordEncoder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passwordEncoder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authProvider.setUserDetailsService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ProviderManager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authProvider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6516-B017-8FAF-A081-FAC318A0EAEA}"/>
              </a:ext>
            </a:extLst>
          </p:cNvPr>
          <p:cNvSpPr txBox="1"/>
          <p:nvPr/>
        </p:nvSpPr>
        <p:spPr>
          <a:xfrm>
            <a:off x="1104524" y="962427"/>
            <a:ext cx="818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JWT </a:t>
            </a:r>
            <a:r>
              <a:rPr lang="ko-KR" altLang="en-US" dirty="0"/>
              <a:t>인증의 첫 번째 단계인 </a:t>
            </a:r>
            <a:r>
              <a:rPr lang="ko-KR" altLang="en-US" b="1" dirty="0"/>
              <a:t>아이디</a:t>
            </a:r>
            <a:r>
              <a:rPr lang="en-US" altLang="ko-KR" b="1" dirty="0"/>
              <a:t>/</a:t>
            </a:r>
            <a:r>
              <a:rPr lang="ko-KR" altLang="en-US" b="1" dirty="0"/>
              <a:t>비밀번호 기반 로그인 처리</a:t>
            </a:r>
            <a:r>
              <a:rPr lang="ko-KR" altLang="en-US" dirty="0"/>
              <a:t>를 여기서 담당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02B398-09A9-2521-A375-3DC09902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24" y="4086744"/>
            <a:ext cx="10205038" cy="78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코드는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SecurityConfig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클래스에 포함돼 있어요.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Boot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3.x 이후에는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자동으로 안 주입되기 때문에 이렇게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직접 등록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해야 합니다. </a:t>
            </a:r>
          </a:p>
        </p:txBody>
      </p:sp>
    </p:spTree>
    <p:extLst>
      <p:ext uri="{BB962C8B-B14F-4D97-AF65-F5344CB8AC3E}">
        <p14:creationId xmlns:p14="http://schemas.microsoft.com/office/powerpoint/2010/main" val="2129632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7B0BC47-CC5C-A90F-F028-8277FBC7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21" y="826605"/>
            <a:ext cx="35125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1.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DaoAuthenticationProvider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생성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9EFA1-E37E-15F2-460F-BD9087EE7D94}"/>
              </a:ext>
            </a:extLst>
          </p:cNvPr>
          <p:cNvSpPr txBox="1"/>
          <p:nvPr/>
        </p:nvSpPr>
        <p:spPr>
          <a:xfrm>
            <a:off x="1229009" y="130010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var</a:t>
            </a:r>
            <a:r>
              <a:rPr lang="ko-KR" altLang="en-US" dirty="0"/>
              <a:t> </a:t>
            </a:r>
            <a:r>
              <a:rPr lang="ko-KR" altLang="en-US" dirty="0" err="1"/>
              <a:t>authProvider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DaoAuthenticationProvider</a:t>
            </a:r>
            <a:r>
              <a:rPr lang="ko-KR" altLang="en-US" dirty="0"/>
              <a:t>();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C1DB12-E63B-6705-FAE9-103B67B1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09" y="1715966"/>
            <a:ext cx="5519460" cy="102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DB 기반 인증을 처리하는 인증 제공자입니다.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내부적으로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사용해서 사용자 정보를 가져오고,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입력된 비밀번호와 DB 비밀번호를 비교합니다.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49051-3709-73A8-4FF9-ADB72B9295CE}"/>
              </a:ext>
            </a:extLst>
          </p:cNvPr>
          <p:cNvSpPr txBox="1"/>
          <p:nvPr/>
        </p:nvSpPr>
        <p:spPr>
          <a:xfrm>
            <a:off x="968721" y="29749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 인코더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2905E-5C0B-926F-9570-4C4B035AAB2F}"/>
              </a:ext>
            </a:extLst>
          </p:cNvPr>
          <p:cNvSpPr txBox="1"/>
          <p:nvPr/>
        </p:nvSpPr>
        <p:spPr>
          <a:xfrm>
            <a:off x="1229009" y="347332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authProvider.setPasswordEncoder</a:t>
            </a:r>
            <a:r>
              <a:rPr lang="ko-KR" altLang="en-US" dirty="0"/>
              <a:t>(</a:t>
            </a:r>
            <a:r>
              <a:rPr lang="ko-KR" altLang="en-US" dirty="0" err="1"/>
              <a:t>passwordEncoder</a:t>
            </a:r>
            <a:r>
              <a:rPr lang="ko-KR" altLang="en-US" dirty="0"/>
              <a:t>());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E050999-FCCD-C407-F497-E702EEA6C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09" y="3882779"/>
            <a:ext cx="6318653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 설정이 없으면 기본적으로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PlainTextPasswordEncoder를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써서 오류 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실제 저장된 비밀번호가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BCrypt로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암호화되어 있으므로, 반드시 맞춰줘야 해요.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CC6B4-4527-1618-93D8-84623D5E1E16}"/>
              </a:ext>
            </a:extLst>
          </p:cNvPr>
          <p:cNvSpPr txBox="1"/>
          <p:nvPr/>
        </p:nvSpPr>
        <p:spPr>
          <a:xfrm>
            <a:off x="1229009" y="477888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passwordEncoder</a:t>
            </a:r>
            <a:r>
              <a:rPr lang="ko-KR" altLang="en-US" dirty="0"/>
              <a:t>()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BCryptPasswordEncoder</a:t>
            </a:r>
            <a:r>
              <a:rPr lang="ko-KR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2849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75FD3B-2985-A365-09AC-3011EFE9F8E2}"/>
              </a:ext>
            </a:extLst>
          </p:cNvPr>
          <p:cNvSpPr txBox="1"/>
          <p:nvPr/>
        </p:nvSpPr>
        <p:spPr>
          <a:xfrm>
            <a:off x="1075099" y="80216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정보 서비스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CFF10-6C98-5059-E5E4-18386BF0660F}"/>
              </a:ext>
            </a:extLst>
          </p:cNvPr>
          <p:cNvSpPr txBox="1"/>
          <p:nvPr/>
        </p:nvSpPr>
        <p:spPr>
          <a:xfrm>
            <a:off x="1382917" y="131820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authProvider.setUserDetailsService</a:t>
            </a:r>
            <a:r>
              <a:rPr lang="ko-KR" altLang="en-US" dirty="0"/>
              <a:t>(</a:t>
            </a:r>
            <a:r>
              <a:rPr lang="ko-KR" altLang="en-US" dirty="0" err="1"/>
              <a:t>userDetailsService</a:t>
            </a:r>
            <a:r>
              <a:rPr lang="ko-KR" altLang="en-US" dirty="0"/>
              <a:t>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62B12EF-675D-B820-AB31-33B25E868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917" y="1834256"/>
            <a:ext cx="4822154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이건 우리가 만든 AccountService를 말합니다.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즉, 로그인 시 이메일로 DB에서 사용자 찾아오는 그 클래스!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0A7556-0C5A-4F10-439B-3989053FC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004" y="2933344"/>
            <a:ext cx="37176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4. 최종적으로 AuthenticationManager 생성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B75B8-8A71-36AF-CDF4-7F18008454C9}"/>
              </a:ext>
            </a:extLst>
          </p:cNvPr>
          <p:cNvSpPr txBox="1"/>
          <p:nvPr/>
        </p:nvSpPr>
        <p:spPr>
          <a:xfrm>
            <a:off x="1455345" y="345819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ProviderManager</a:t>
            </a:r>
            <a:r>
              <a:rPr lang="ko-KR" altLang="en-US" dirty="0"/>
              <a:t>(</a:t>
            </a:r>
            <a:r>
              <a:rPr lang="ko-KR" altLang="en-US" dirty="0" err="1"/>
              <a:t>authProvider</a:t>
            </a:r>
            <a:r>
              <a:rPr lang="ko-KR" altLang="en-US" dirty="0"/>
              <a:t>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B4AA7DA-6EBD-429E-8F29-A96D456A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497" y="3955394"/>
            <a:ext cx="8568371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ProviderManager는 여러 개의 AuthenticationProvider를 관리하는 매니저입니다.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지금은 1개(DaoAuthenticationProvider)만 등록했지만, 나중에 소셜 로그인, OTP 등을 추가할 수도 있어요.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F0DE7B-70F2-0D3C-B820-E0F538C564A4}"/>
              </a:ext>
            </a:extLst>
          </p:cNvPr>
          <p:cNvSpPr txBox="1"/>
          <p:nvPr/>
        </p:nvSpPr>
        <p:spPr>
          <a:xfrm>
            <a:off x="1690598" y="5056116"/>
            <a:ext cx="9028945" cy="102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  <a:r>
              <a:rPr lang="en-US" altLang="ko-KR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는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'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로그인 성공 여부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'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판단하는 핵심 객체예요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우리는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DB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기반 로그인을 처리하기 위해 </a:t>
            </a:r>
            <a:r>
              <a:rPr lang="en-US" altLang="ko-KR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DaoAuthenticationProvider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만들고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사용자 조회는 </a:t>
            </a:r>
            <a:r>
              <a:rPr lang="en-US" altLang="ko-KR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비밀번호 비교는 </a:t>
            </a:r>
            <a:r>
              <a:rPr lang="en-US" altLang="ko-KR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PasswordEncoder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설정해줬어요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 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 세 가지를 합쳐서 만든 게 바로 </a:t>
            </a:r>
            <a:r>
              <a:rPr lang="en-US" altLang="ko-KR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authManager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입니다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."</a:t>
            </a: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330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9D675A-1E96-AA72-D222-65557DD44262}"/>
              </a:ext>
            </a:extLst>
          </p:cNvPr>
          <p:cNvSpPr txBox="1"/>
          <p:nvPr/>
        </p:nvSpPr>
        <p:spPr>
          <a:xfrm>
            <a:off x="1582094" y="110997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✅ 인증 흐름 요약 </a:t>
            </a:r>
            <a:r>
              <a:rPr lang="en-US" altLang="ko-KR" dirty="0"/>
              <a:t>(Spring Security </a:t>
            </a:r>
            <a:r>
              <a:rPr lang="ko-KR" altLang="en-US" dirty="0"/>
              <a:t>내부에서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8A4FD9-7F67-917E-F689-5E49A0E7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741" y="1755442"/>
            <a:ext cx="4131259" cy="199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클라이언트가 이메일/비밀번호를 보냄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AuthenticationManager.authenticate() 호출됨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내부에서 DaoAuthenticationProvider가 동작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UserDetailsService로 사용자 정보 조회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PasswordEncoder로 비밀번호 비교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일치하면 Authentication 객체 반환</a:t>
            </a:r>
          </a:p>
        </p:txBody>
      </p:sp>
    </p:spTree>
    <p:extLst>
      <p:ext uri="{BB962C8B-B14F-4D97-AF65-F5344CB8AC3E}">
        <p14:creationId xmlns:p14="http://schemas.microsoft.com/office/powerpoint/2010/main" val="180083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6FA22C-6BF4-A07C-3A4D-51777340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28" y="612037"/>
            <a:ext cx="365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3.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설정 -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SecurityConfig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F9E41B-77B8-1BB5-5984-60E136710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882" y="1103240"/>
            <a:ext cx="5359652" cy="102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키 쌍 생성 → JWT 서명 및 검증에 사용됨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JwtEncoder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설정 → JWT 발급 담당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SecurityFilterChain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설정 → 인증이 필요한 API 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BBE36-E816-7F42-B274-5FC00404E8F5}"/>
              </a:ext>
            </a:extLst>
          </p:cNvPr>
          <p:cNvSpPr txBox="1"/>
          <p:nvPr/>
        </p:nvSpPr>
        <p:spPr>
          <a:xfrm>
            <a:off x="2070226" y="2236771"/>
            <a:ext cx="59420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@Bean</a:t>
            </a:r>
          </a:p>
          <a:p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 {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RsaKeyUtil.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generateRsaKeyForJwk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();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// RSA 키 쌍 생성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b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@Bean</a:t>
            </a:r>
          </a:p>
          <a:p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JwtEncoder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jwtEncoder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JWKSource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SecurityContext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 {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NimbusJwtEncoder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jwks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);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// JWT 인코더 구성</a:t>
            </a:r>
          </a:p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8BC4-94A2-0933-E3C2-39E96323404C}"/>
              </a:ext>
            </a:extLst>
          </p:cNvPr>
          <p:cNvSpPr txBox="1"/>
          <p:nvPr/>
        </p:nvSpPr>
        <p:spPr>
          <a:xfrm>
            <a:off x="2998960" y="4357553"/>
            <a:ext cx="7137148" cy="70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requestMatchers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("/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").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permitAll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requestMatchers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("/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users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").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hasAuthority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("SCOPE_ROLE_USER")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B93E2E7-B7FF-99A7-0707-55224DEF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26" y="5169984"/>
            <a:ext cx="699229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로그인 요청이므로 누구나 접근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users는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ROLE_USER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권한을 가진 사용자만 접근 가능</a:t>
            </a:r>
            <a:b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SCOPE_ 접두사는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OAuth2 권한을 표현할 때 붙는 형식입니다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44220-1DA0-4B77-E7D6-66C09C40288D}"/>
              </a:ext>
            </a:extLst>
          </p:cNvPr>
          <p:cNvSpPr txBox="1"/>
          <p:nvPr/>
        </p:nvSpPr>
        <p:spPr>
          <a:xfrm>
            <a:off x="2070226" y="4463302"/>
            <a:ext cx="1007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인가 정책</a:t>
            </a:r>
            <a:r>
              <a:rPr lang="en-US" altLang="ko-KR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:</a:t>
            </a:r>
            <a:endParaRPr lang="ko-KR" altLang="en-US" sz="1400" b="1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1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FFB8D-6DD9-A50E-C68B-B6630E77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539156F-53C3-3396-3289-668C0C069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28" y="612037"/>
            <a:ext cx="365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3.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설정 -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SecurityConfig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A68741-7520-8C92-965A-E45E8D1F4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128" y="1105329"/>
            <a:ext cx="6246890" cy="52629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final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RsaKeyUtil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RsaKeyUtil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 {}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//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 객체 생성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Nimbus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JWT용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generateRsaKeyForJwk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kumimoji="0" lang="ko-KR" altLang="ko-KR" sz="1200" b="1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generateRsaKey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RSAPublicKey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RSAPublicKey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keyPair.getPublic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RSAPrivateKey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RSAPrivateKey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keyPair.getPrivate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RSAKey.Builder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  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privateKey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  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UUID.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randomUUID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   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build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  <a:t>// RSA 공개/개인키 쌍 생성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static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generateRsaKey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KeyPairGenerator.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getInstance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("RSA");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keyPairGenerator.initialize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(2048);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keyPairGenerator.generateKeyPair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}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catch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Exception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{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throw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IllegalStateException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("RSA 키 생성 실패",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ex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}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51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58F10F-92D1-A4CC-BD4A-0A4CEFB7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40" y="654179"/>
            <a:ext cx="5658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4.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구현 -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9106C-0281-3770-9D48-B191E47B6855}"/>
              </a:ext>
            </a:extLst>
          </p:cNvPr>
          <p:cNvSpPr txBox="1"/>
          <p:nvPr/>
        </p:nvSpPr>
        <p:spPr>
          <a:xfrm>
            <a:off x="1283330" y="1162699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로그인 시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이메일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로 사용자 정보를 불러오고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권한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을 설정합니다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9208-A5B8-9EC2-1BEE-86DE14C8FCFB}"/>
              </a:ext>
            </a:extLst>
          </p:cNvPr>
          <p:cNvSpPr txBox="1"/>
          <p:nvPr/>
        </p:nvSpPr>
        <p:spPr>
          <a:xfrm>
            <a:off x="2815628" y="222521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UserDetails</a:t>
            </a:r>
            <a:r>
              <a:rPr lang="ko-KR" altLang="en-US" dirty="0"/>
              <a:t> </a:t>
            </a:r>
            <a:r>
              <a:rPr lang="ko-KR" altLang="en-US" dirty="0" err="1"/>
              <a:t>loadUserByUsername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email</a:t>
            </a:r>
            <a:r>
              <a:rPr lang="ko-KR" altLang="en-US" dirty="0"/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B866FD-C7C2-843A-4F29-40BB8799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194" y="3144136"/>
            <a:ext cx="7215611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로그인 요청이 오면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Spring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Security는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여기서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찾아 인증을 시도합니다.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여기서 지정한 권한(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account.getRole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())은 나중에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 클레임으로 들어갑니다.</a:t>
            </a:r>
          </a:p>
        </p:txBody>
      </p:sp>
    </p:spTree>
    <p:extLst>
      <p:ext uri="{BB962C8B-B14F-4D97-AF65-F5344CB8AC3E}">
        <p14:creationId xmlns:p14="http://schemas.microsoft.com/office/powerpoint/2010/main" val="13380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6D8F5-C7F8-1D58-3613-F2751833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BB75D9D-15E6-21E2-D1A7-A0707EDF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40" y="654179"/>
            <a:ext cx="56584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4.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UserDetailsService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구현 -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747009-ECBC-D78E-9C52-81E89FA42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90" y="1462692"/>
            <a:ext cx="8039477" cy="39326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@Override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UserDetails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loadUserByUsername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throws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UsernameNotFoundException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Optional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optionalAccount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accountRepository.findByEmail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(!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optionalAccount.isPresent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throw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UsernameNotFoundException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found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");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optionalAccount.get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GrantedAuthority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grantedAuthority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ArrayList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&lt;&gt;();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grantedAuthority.add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SimpleGrantedAuthority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account.getRole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account.getEmail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account.getPassword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(),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grantedAuthority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2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0859936-7A60-7D40-9086-912655BD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42" y="770473"/>
            <a:ext cx="82477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5.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 발급 - </a:t>
            </a:r>
            <a:r>
              <a:rPr kumimoji="0" lang="ko-KR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TokenService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8D932-EB7C-740A-5ED9-B72E13D8C14E}"/>
              </a:ext>
            </a:extLst>
          </p:cNvPr>
          <p:cNvSpPr txBox="1"/>
          <p:nvPr/>
        </p:nvSpPr>
        <p:spPr>
          <a:xfrm>
            <a:off x="1247116" y="1254835"/>
            <a:ext cx="6097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34" charset="-127"/>
                <a:ea typeface="나눔고딕" panose="020D0604000000000000" pitchFamily="34" charset="-127"/>
              </a:rPr>
              <a:t>인증이 성공하면 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JWT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를 발급하는 클래스입니다</a:t>
            </a:r>
            <a:r>
              <a:rPr lang="en-US" altLang="ko-KR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.</a:t>
            </a:r>
            <a:endParaRPr lang="ko-KR" altLang="en-US" sz="1400" dirty="0"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79AE8-3066-C894-7DC0-8E1A701FBEAD}"/>
              </a:ext>
            </a:extLst>
          </p:cNvPr>
          <p:cNvSpPr txBox="1"/>
          <p:nvPr/>
        </p:nvSpPr>
        <p:spPr>
          <a:xfrm>
            <a:off x="2560622" y="2250436"/>
            <a:ext cx="6393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JwtClaimsSet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claims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=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JwtClaimsSet.builder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issuer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self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subject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authentication.getName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())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claim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("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", </a:t>
            </a:r>
            <a:r>
              <a:rPr lang="ko-KR" altLang="en-US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scope</a:t>
            </a:r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</a:p>
          <a:p>
            <a:r>
              <a:rPr lang="ko-KR" altLang="en-US" dirty="0">
                <a:latin typeface="나눔고딕" panose="020D0604000000000000" pitchFamily="34" charset="-127"/>
                <a:ea typeface="나눔고딕" panose="020D0604000000000000" pitchFamily="34" charset="-127"/>
              </a:rPr>
              <a:t>    ...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30BA3D3-6FFB-D78F-8AF0-3B6F3AD7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22" y="3933090"/>
            <a:ext cx="60039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발급된 JWT는 1시간 동안 유효하고, "scope"에는 사용자 권한이 포함됩니다. </a:t>
            </a:r>
          </a:p>
        </p:txBody>
      </p:sp>
    </p:spTree>
    <p:extLst>
      <p:ext uri="{BB962C8B-B14F-4D97-AF65-F5344CB8AC3E}">
        <p14:creationId xmlns:p14="http://schemas.microsoft.com/office/powerpoint/2010/main" val="186848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D8B706-072C-F27D-03CB-93AFBA613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07" y="693519"/>
            <a:ext cx="3911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6.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로그인 요청 처리 -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AuthController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9CC265-85D6-811F-F65B-46C52CB7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2" y="1386016"/>
            <a:ext cx="9614780" cy="700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로그인 시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token으로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POST 요청을 보내면, 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UsernamePasswordAuthenticationToken을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만들어 인증을 시도하고, 성공하면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JWT를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응답합니다.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99234-92BE-1006-86D2-005480AA33E7}"/>
              </a:ext>
            </a:extLst>
          </p:cNvPr>
          <p:cNvSpPr txBox="1"/>
          <p:nvPr/>
        </p:nvSpPr>
        <p:spPr>
          <a:xfrm>
            <a:off x="1705069" y="2221244"/>
            <a:ext cx="8624935" cy="37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authenticationManager.authenticate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UsernamePasswordAuthenticationToken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email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, </a:t>
            </a:r>
            <a:r>
              <a:rPr lang="ko-KR" altLang="en-US" sz="1400" dirty="0" err="1">
                <a:latin typeface="나눔고딕" panose="020D0604000000000000" pitchFamily="34" charset="-127"/>
                <a:ea typeface="나눔고딕" panose="020D0604000000000000" pitchFamily="34" charset="-127"/>
              </a:rPr>
              <a:t>password</a:t>
            </a:r>
            <a:r>
              <a:rPr lang="ko-KR" altLang="en-US" sz="1400" dirty="0">
                <a:latin typeface="나눔고딕" panose="020D0604000000000000" pitchFamily="34" charset="-127"/>
                <a:ea typeface="나눔고딕" panose="020D0604000000000000" pitchFamily="34" charset="-127"/>
              </a:rPr>
              <a:t>));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5963962-AFE1-000D-65D2-E47725380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96" y="3110256"/>
            <a:ext cx="9853531" cy="26776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@PostMapping("/token")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@ResponseStatus(HttpStatus.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ResponseEntity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TokenDTO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(@RequestBody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UserLoginDTO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userLogin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throws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authenticationManager.authenticate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UsernamePasswordAuthenticationToken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userLogin.getEmail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(),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userLogin.getPassword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ResponseEntity.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TokenDTO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tokenService.generateToken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authentication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}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log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.debug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AccountError.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TOKEN_GENERATION_ERROR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.toString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()+":"+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e.getMessage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return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ResponseEntity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&lt;&gt;(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new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TokenDTO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null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HttpStatus.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BAD_REQUEST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effectLst/>
                <a:latin typeface="나눔고딕" panose="020D0604000000000000" pitchFamily="34" charset="-127"/>
                <a:ea typeface="나눔고딕" panose="020D0604000000000000" pitchFamily="34" charset="-127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9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2709</Words>
  <Application>Microsoft Office PowerPoint</Application>
  <PresentationFormat>와이드스크린</PresentationFormat>
  <Paragraphs>294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박매일</dc:creator>
  <cp:lastModifiedBy>박매일</cp:lastModifiedBy>
  <cp:revision>16</cp:revision>
  <dcterms:created xsi:type="dcterms:W3CDTF">2025-04-08T07:32:40Z</dcterms:created>
  <dcterms:modified xsi:type="dcterms:W3CDTF">2025-04-08T12:30:54Z</dcterms:modified>
</cp:coreProperties>
</file>