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5"/>
  </p:notesMasterIdLst>
  <p:sldIdLst>
    <p:sldId id="256" r:id="rId3"/>
    <p:sldId id="269" r:id="rId4"/>
    <p:sldId id="259" r:id="rId5"/>
    <p:sldId id="265" r:id="rId6"/>
    <p:sldId id="262" r:id="rId7"/>
    <p:sldId id="270" r:id="rId8"/>
    <p:sldId id="272" r:id="rId9"/>
    <p:sldId id="276" r:id="rId10"/>
    <p:sldId id="273" r:id="rId11"/>
    <p:sldId id="274" r:id="rId12"/>
    <p:sldId id="275" r:id="rId13"/>
    <p:sldId id="267" r:id="rId14"/>
    <p:sldId id="271" r:id="rId15"/>
    <p:sldId id="263" r:id="rId16"/>
    <p:sldId id="261" r:id="rId17"/>
    <p:sldId id="277" r:id="rId18"/>
    <p:sldId id="278" r:id="rId19"/>
    <p:sldId id="260" r:id="rId20"/>
    <p:sldId id="258" r:id="rId21"/>
    <p:sldId id="257" r:id="rId22"/>
    <p:sldId id="268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75B-83D0-4763-A443-D112EBB7BDC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56705-438D-4B6C-A1E0-A7552795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double quotes are usually used to indicate files in the same directory, or in a special header files directory. Sometimes you will have to be more specific about where the file is, or use &lt;&gt; to indicate it’s a class or language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6705-438D-4B6C-A1E0-A75527956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library code is random; none of the other ones are</a:t>
            </a:r>
          </a:p>
          <a:p>
            <a:r>
              <a:rPr lang="en-US" dirty="0"/>
              <a:t>also, this PPT is nearly 900 kB (for perspective)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6705-438D-4B6C-A1E0-A75527956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points if you find one I forgot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56705-438D-4B6C-A1E0-A755279564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none_large.pn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4531" y="1143001"/>
            <a:ext cx="12142941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chap_research_na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330" y="1295400"/>
            <a:ext cx="10257341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3550"/>
            <a:ext cx="10363200" cy="850900"/>
          </a:xfrm>
        </p:spPr>
        <p:txBody>
          <a:bodyPr anchor="t">
            <a:noAutofit/>
          </a:bodyPr>
          <a:lstStyle>
            <a:lvl1pPr algn="ctr">
              <a:defRPr sz="4400" b="1" cap="all"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traight Connector 21"/>
          <p:cNvSpPr>
            <a:spLocks noChangeShapeType="1"/>
          </p:cNvSpPr>
          <p:nvPr/>
        </p:nvSpPr>
        <p:spPr bwMode="auto">
          <a:xfrm>
            <a:off x="84667" y="30480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Straight Connector 22"/>
          <p:cNvSpPr>
            <a:spLocks noChangeShapeType="1"/>
          </p:cNvSpPr>
          <p:nvPr/>
        </p:nvSpPr>
        <p:spPr bwMode="auto">
          <a:xfrm>
            <a:off x="84668" y="2895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Straight Connector 22"/>
          <p:cNvSpPr>
            <a:spLocks noChangeShapeType="1"/>
          </p:cNvSpPr>
          <p:nvPr/>
        </p:nvSpPr>
        <p:spPr bwMode="auto">
          <a:xfrm>
            <a:off x="639236" y="37338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Straight Connector 21"/>
          <p:cNvSpPr>
            <a:spLocks noChangeShapeType="1"/>
          </p:cNvSpPr>
          <p:nvPr/>
        </p:nvSpPr>
        <p:spPr bwMode="auto">
          <a:xfrm>
            <a:off x="2810934" y="38862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031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3550"/>
            <a:ext cx="10363200" cy="850900"/>
          </a:xfrm>
        </p:spPr>
        <p:txBody>
          <a:bodyPr anchor="t">
            <a:noAutofit/>
          </a:bodyPr>
          <a:lstStyle>
            <a:lvl1pPr algn="ctr">
              <a:defRPr sz="4400" b="1" cap="all"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traight Connector 21"/>
          <p:cNvSpPr>
            <a:spLocks noChangeShapeType="1"/>
          </p:cNvSpPr>
          <p:nvPr/>
        </p:nvSpPr>
        <p:spPr bwMode="auto">
          <a:xfrm>
            <a:off x="84667" y="30480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Straight Connector 22"/>
          <p:cNvSpPr>
            <a:spLocks noChangeShapeType="1"/>
          </p:cNvSpPr>
          <p:nvPr/>
        </p:nvSpPr>
        <p:spPr bwMode="auto">
          <a:xfrm>
            <a:off x="84668" y="2895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Straight Connector 22"/>
          <p:cNvSpPr>
            <a:spLocks noChangeShapeType="1"/>
          </p:cNvSpPr>
          <p:nvPr/>
        </p:nvSpPr>
        <p:spPr bwMode="auto">
          <a:xfrm>
            <a:off x="639236" y="37338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Straight Connector 21"/>
          <p:cNvSpPr>
            <a:spLocks noChangeShapeType="1"/>
          </p:cNvSpPr>
          <p:nvPr/>
        </p:nvSpPr>
        <p:spPr bwMode="auto">
          <a:xfrm>
            <a:off x="2810934" y="38862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7655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2E-2ABC-4CC4-8635-A8E4076DBF30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45CB-133E-4C5A-9B00-974C670B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8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5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684000" cy="1143000"/>
          </a:xfrm>
        </p:spPr>
        <p:txBody>
          <a:bodyPr/>
          <a:lstStyle>
            <a:lvl1pPr>
              <a:defRPr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768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745" name="Straight Connector 21"/>
          <p:cNvSpPr>
            <a:spLocks noChangeShapeType="1"/>
          </p:cNvSpPr>
          <p:nvPr/>
        </p:nvSpPr>
        <p:spPr bwMode="auto">
          <a:xfrm>
            <a:off x="2810934" y="67818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746" name="Straight Connector 22"/>
          <p:cNvSpPr>
            <a:spLocks noChangeShapeType="1"/>
          </p:cNvSpPr>
          <p:nvPr/>
        </p:nvSpPr>
        <p:spPr bwMode="auto">
          <a:xfrm>
            <a:off x="639236" y="6324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Straight Connector 22"/>
          <p:cNvSpPr>
            <a:spLocks noChangeShapeType="1"/>
          </p:cNvSpPr>
          <p:nvPr/>
        </p:nvSpPr>
        <p:spPr bwMode="auto">
          <a:xfrm>
            <a:off x="84668" y="762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Straight Connector 21"/>
          <p:cNvSpPr>
            <a:spLocks noChangeShapeType="1"/>
          </p:cNvSpPr>
          <p:nvPr/>
        </p:nvSpPr>
        <p:spPr bwMode="auto">
          <a:xfrm>
            <a:off x="84667" y="2286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4" name="Picture 13" descr="logo_none_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1"/>
            <a:ext cx="1612699" cy="609600"/>
          </a:xfrm>
          <a:prstGeom prst="rect">
            <a:avLst/>
          </a:prstGeom>
        </p:spPr>
      </p:pic>
      <p:sp>
        <p:nvSpPr>
          <p:cNvPr id="26" name="Footer Placeholder 23"/>
          <p:cNvSpPr txBox="1">
            <a:spLocks/>
          </p:cNvSpPr>
          <p:nvPr/>
        </p:nvSpPr>
        <p:spPr>
          <a:xfrm>
            <a:off x="8432800" y="6385323"/>
            <a:ext cx="2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www.ChapResearch.com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2032000" y="6369845"/>
            <a:ext cx="1219200" cy="3651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11480800" y="6369845"/>
            <a:ext cx="609600" cy="3651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23"/>
          <p:cNvSpPr txBox="1">
            <a:spLocks/>
          </p:cNvSpPr>
          <p:nvPr/>
        </p:nvSpPr>
        <p:spPr>
          <a:xfrm>
            <a:off x="4826000" y="6385323"/>
            <a:ext cx="2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2017 – Chap Research</a:t>
            </a:r>
          </a:p>
        </p:txBody>
      </p:sp>
    </p:spTree>
    <p:extLst>
      <p:ext uri="{BB962C8B-B14F-4D97-AF65-F5344CB8AC3E}">
        <p14:creationId xmlns:p14="http://schemas.microsoft.com/office/powerpoint/2010/main" val="40226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802E-2ABC-4CC4-8635-A8E4076DBF30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45CB-133E-4C5A-9B00-974C670B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0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8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3550"/>
            <a:ext cx="10363200" cy="850900"/>
          </a:xfrm>
        </p:spPr>
        <p:txBody>
          <a:bodyPr anchor="t">
            <a:noAutofit/>
          </a:bodyPr>
          <a:lstStyle>
            <a:lvl1pPr algn="ctr">
              <a:defRPr sz="4400" b="1" cap="all"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traight Connector 21"/>
          <p:cNvSpPr>
            <a:spLocks noChangeShapeType="1"/>
          </p:cNvSpPr>
          <p:nvPr/>
        </p:nvSpPr>
        <p:spPr bwMode="auto">
          <a:xfrm>
            <a:off x="84667" y="30480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Straight Connector 22"/>
          <p:cNvSpPr>
            <a:spLocks noChangeShapeType="1"/>
          </p:cNvSpPr>
          <p:nvPr/>
        </p:nvSpPr>
        <p:spPr bwMode="auto">
          <a:xfrm>
            <a:off x="84668" y="2895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Straight Connector 22"/>
          <p:cNvSpPr>
            <a:spLocks noChangeShapeType="1"/>
          </p:cNvSpPr>
          <p:nvPr/>
        </p:nvSpPr>
        <p:spPr bwMode="auto">
          <a:xfrm>
            <a:off x="639236" y="37338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Straight Connector 21"/>
          <p:cNvSpPr>
            <a:spLocks noChangeShapeType="1"/>
          </p:cNvSpPr>
          <p:nvPr/>
        </p:nvSpPr>
        <p:spPr bwMode="auto">
          <a:xfrm>
            <a:off x="2810934" y="38862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966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1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6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6EE4-D48B-4AD0-B82F-55A5DC2FA9BD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BFEC-1E8E-472A-A653-B2B5F4219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Savage@silabs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</a:t>
            </a:r>
            <a:br>
              <a:rPr lang="en-US" dirty="0"/>
            </a:br>
            <a:r>
              <a:rPr lang="en-US" dirty="0"/>
              <a:t>beyond the AP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Gardner</a:t>
            </a:r>
          </a:p>
          <a:p>
            <a:r>
              <a:rPr lang="en-US" dirty="0"/>
              <a:t>Stanford CS Major</a:t>
            </a:r>
          </a:p>
        </p:txBody>
      </p:sp>
    </p:spTree>
    <p:extLst>
      <p:ext uri="{BB962C8B-B14F-4D97-AF65-F5344CB8AC3E}">
        <p14:creationId xmlns:p14="http://schemas.microsoft.com/office/powerpoint/2010/main" val="416346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Linking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1357" y="1199561"/>
            <a:ext cx="1975170" cy="2347103"/>
            <a:chOff x="5426822" y="1630600"/>
            <a:chExt cx="1975170" cy="2347103"/>
          </a:xfrm>
        </p:grpSpPr>
        <p:grpSp>
          <p:nvGrpSpPr>
            <p:cNvPr id="4" name="Group 3"/>
            <p:cNvGrpSpPr/>
            <p:nvPr/>
          </p:nvGrpSpPr>
          <p:grpSpPr>
            <a:xfrm>
              <a:off x="5426822" y="1630600"/>
              <a:ext cx="1975170" cy="2347103"/>
              <a:chOff x="545522" y="2400851"/>
              <a:chExt cx="2183217" cy="173985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5522" y="2410691"/>
                <a:ext cx="2183217" cy="17300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5523" y="2400851"/>
                <a:ext cx="2183216" cy="2540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math.obj</a:t>
                </a: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6824" y="1972922"/>
              <a:ext cx="1975168" cy="200478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96465" y="3792112"/>
            <a:ext cx="1975812" cy="2347103"/>
            <a:chOff x="4509976" y="3692607"/>
            <a:chExt cx="1975812" cy="2347103"/>
          </a:xfrm>
        </p:grpSpPr>
        <p:grpSp>
          <p:nvGrpSpPr>
            <p:cNvPr id="9" name="Group 8"/>
            <p:cNvGrpSpPr/>
            <p:nvPr/>
          </p:nvGrpSpPr>
          <p:grpSpPr>
            <a:xfrm>
              <a:off x="4510618" y="3692607"/>
              <a:ext cx="1975170" cy="2347103"/>
              <a:chOff x="545522" y="2400851"/>
              <a:chExt cx="2183217" cy="17398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45522" y="2410691"/>
                <a:ext cx="2183217" cy="17300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5523" y="2400851"/>
                <a:ext cx="2183216" cy="273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display.obj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9976" y="4061939"/>
              <a:ext cx="1955647" cy="19644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56295" y="2192075"/>
            <a:ext cx="1975172" cy="2849895"/>
            <a:chOff x="9688372" y="2316765"/>
            <a:chExt cx="1975172" cy="2849895"/>
          </a:xfrm>
        </p:grpSpPr>
        <p:grpSp>
          <p:nvGrpSpPr>
            <p:cNvPr id="14" name="Group 13"/>
            <p:cNvGrpSpPr/>
            <p:nvPr/>
          </p:nvGrpSpPr>
          <p:grpSpPr>
            <a:xfrm>
              <a:off x="9688374" y="2316765"/>
              <a:ext cx="1975170" cy="2849895"/>
              <a:chOff x="545522" y="2400851"/>
              <a:chExt cx="2183217" cy="185487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5522" y="2410691"/>
                <a:ext cx="2183217" cy="1845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5523" y="2400851"/>
                <a:ext cx="2183216" cy="2403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mainCode.obj</a:t>
                </a: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372" y="2661785"/>
              <a:ext cx="1975171" cy="2504875"/>
            </a:xfrm>
            <a:prstGeom prst="rect">
              <a:avLst/>
            </a:prstGeom>
          </p:spPr>
        </p:pic>
      </p:grpSp>
      <p:sp>
        <p:nvSpPr>
          <p:cNvPr id="18" name="Cross 17"/>
          <p:cNvSpPr/>
          <p:nvPr/>
        </p:nvSpPr>
        <p:spPr>
          <a:xfrm>
            <a:off x="4665518" y="3148446"/>
            <a:ext cx="753341" cy="696190"/>
          </a:xfrm>
          <a:prstGeom prst="plus">
            <a:avLst>
              <a:gd name="adj" fmla="val 376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576868" y="2207194"/>
            <a:ext cx="1975171" cy="2849895"/>
            <a:chOff x="5862618" y="2293797"/>
            <a:chExt cx="1975171" cy="2849895"/>
          </a:xfrm>
        </p:grpSpPr>
        <p:grpSp>
          <p:nvGrpSpPr>
            <p:cNvPr id="19" name="Group 18"/>
            <p:cNvGrpSpPr/>
            <p:nvPr/>
          </p:nvGrpSpPr>
          <p:grpSpPr>
            <a:xfrm>
              <a:off x="5862619" y="2293797"/>
              <a:ext cx="1975170" cy="2849895"/>
              <a:chOff x="9688374" y="2316765"/>
              <a:chExt cx="1975170" cy="284989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88374" y="2316765"/>
                <a:ext cx="1975170" cy="2849895"/>
                <a:chOff x="545522" y="2400851"/>
                <a:chExt cx="2183217" cy="185487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45522" y="2410691"/>
                  <a:ext cx="2183217" cy="18450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45523" y="2400851"/>
                  <a:ext cx="2183216" cy="24038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ysClr val="windowText" lastClr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[library code]</a:t>
                  </a:r>
                </a:p>
              </p:txBody>
            </p:sp>
          </p:grp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1802" y="2691891"/>
                <a:ext cx="738908" cy="93706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03730" y="2701216"/>
                <a:ext cx="738908" cy="93706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20322" y="3583890"/>
                <a:ext cx="840388" cy="106576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8738" y="2695942"/>
                <a:ext cx="738908" cy="93706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19641" y="3582615"/>
                <a:ext cx="1238707" cy="1570905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1923" y="3084209"/>
              <a:ext cx="1174171" cy="119177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142" y="4094273"/>
              <a:ext cx="940657" cy="94491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618" y="3932187"/>
              <a:ext cx="1174171" cy="119177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4607" y="3181171"/>
              <a:ext cx="940657" cy="944913"/>
            </a:xfrm>
            <a:prstGeom prst="rect">
              <a:avLst/>
            </a:prstGeom>
          </p:spPr>
        </p:pic>
      </p:grpSp>
      <p:sp>
        <p:nvSpPr>
          <p:cNvPr id="33" name="Arrow: Right 32"/>
          <p:cNvSpPr/>
          <p:nvPr/>
        </p:nvSpPr>
        <p:spPr>
          <a:xfrm>
            <a:off x="7736058" y="3164504"/>
            <a:ext cx="1018309" cy="6640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869638" y="2132920"/>
            <a:ext cx="3017562" cy="2772938"/>
            <a:chOff x="8873053" y="1709216"/>
            <a:chExt cx="3017562" cy="2772938"/>
          </a:xfrm>
        </p:grpSpPr>
        <p:grpSp>
          <p:nvGrpSpPr>
            <p:cNvPr id="41" name="Group 40"/>
            <p:cNvGrpSpPr/>
            <p:nvPr/>
          </p:nvGrpSpPr>
          <p:grpSpPr>
            <a:xfrm>
              <a:off x="8873053" y="1709216"/>
              <a:ext cx="3017562" cy="2772938"/>
              <a:chOff x="545523" y="2400851"/>
              <a:chExt cx="2185690" cy="208541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7996" y="2641233"/>
                <a:ext cx="2183217" cy="1845031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5523" y="2400851"/>
                <a:ext cx="2183216" cy="240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output.exe</a:t>
                </a:r>
                <a:endParaRPr kumimoji="0" lang="en-US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78247" y="2035525"/>
              <a:ext cx="3008952" cy="2446629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11461172" y="4967601"/>
            <a:ext cx="60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8.7kB</a:t>
            </a:r>
          </a:p>
        </p:txBody>
      </p:sp>
    </p:spTree>
    <p:extLst>
      <p:ext uri="{BB962C8B-B14F-4D97-AF65-F5344CB8AC3E}">
        <p14:creationId xmlns:p14="http://schemas.microsoft.com/office/powerpoint/2010/main" val="14318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3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Process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7072" y="2668369"/>
            <a:ext cx="7657857" cy="1057550"/>
            <a:chOff x="1863558" y="2668369"/>
            <a:chExt cx="7657857" cy="1057550"/>
          </a:xfrm>
        </p:grpSpPr>
        <p:sp>
          <p:nvSpPr>
            <p:cNvPr id="18" name="Rectangle 17"/>
            <p:cNvSpPr/>
            <p:nvPr/>
          </p:nvSpPr>
          <p:spPr>
            <a:xfrm>
              <a:off x="8642241" y="2668369"/>
              <a:ext cx="879174" cy="10254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64901" y="2700501"/>
              <a:ext cx="763458" cy="10254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336" y="2668369"/>
              <a:ext cx="842327" cy="1025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53529" y="2765081"/>
              <a:ext cx="1413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preprocessor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36260" y="2765081"/>
              <a:ext cx="100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88230" y="2718455"/>
              <a:ext cx="704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linker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10583" y="3005715"/>
              <a:ext cx="78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“.c”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64900" y="3013415"/>
              <a:ext cx="684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obj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77028" y="2996412"/>
              <a:ext cx="609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.exe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63558" y="2668369"/>
              <a:ext cx="1032036" cy="512389"/>
              <a:chOff x="2189881" y="2412058"/>
              <a:chExt cx="856926" cy="102541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89881" y="2412058"/>
                <a:ext cx="856926" cy="10254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6950" y="2587978"/>
                <a:ext cx="682789" cy="6735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.c</a:t>
                </a:r>
              </a:p>
            </p:txBody>
          </p:sp>
        </p:grpSp>
        <p:sp>
          <p:nvSpPr>
            <p:cNvPr id="23" name="Arrow: Right 22"/>
            <p:cNvSpPr/>
            <p:nvPr/>
          </p:nvSpPr>
          <p:spPr>
            <a:xfrm>
              <a:off x="7727424" y="2861832"/>
              <a:ext cx="878181" cy="555914"/>
            </a:xfrm>
            <a:prstGeom prst="rightArrow">
              <a:avLst>
                <a:gd name="adj1" fmla="val 3317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/>
            <p:cNvSpPr/>
            <p:nvPr/>
          </p:nvSpPr>
          <p:spPr>
            <a:xfrm>
              <a:off x="5603623" y="2903121"/>
              <a:ext cx="1174318" cy="555914"/>
            </a:xfrm>
            <a:prstGeom prst="rightArrow">
              <a:avLst>
                <a:gd name="adj1" fmla="val 3317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/>
            <p:cNvSpPr/>
            <p:nvPr/>
          </p:nvSpPr>
          <p:spPr>
            <a:xfrm>
              <a:off x="3035882" y="2912424"/>
              <a:ext cx="1550004" cy="555914"/>
            </a:xfrm>
            <a:prstGeom prst="rightArrow">
              <a:avLst>
                <a:gd name="adj1" fmla="val 3317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863558" y="3180759"/>
              <a:ext cx="1032036" cy="518910"/>
              <a:chOff x="3187485" y="2667186"/>
              <a:chExt cx="818587" cy="102541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187485" y="2667186"/>
                <a:ext cx="818587" cy="10254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38755" y="2776188"/>
                <a:ext cx="516048" cy="8074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.h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8541326" y="4944522"/>
            <a:ext cx="3493338" cy="1176246"/>
            <a:chOff x="541722" y="2406669"/>
            <a:chExt cx="2474743" cy="1029269"/>
          </a:xfrm>
        </p:grpSpPr>
        <p:sp>
          <p:nvSpPr>
            <p:cNvPr id="30" name="Rectangle 29"/>
            <p:cNvSpPr/>
            <p:nvPr/>
          </p:nvSpPr>
          <p:spPr>
            <a:xfrm>
              <a:off x="541722" y="2433431"/>
              <a:ext cx="2474743" cy="1002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722" y="2406669"/>
              <a:ext cx="2474743" cy="32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OUTPUT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520" y="2801873"/>
              <a:ext cx="2470945" cy="56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Integer: 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Circumference: 12.560000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5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Preprocessor</a:t>
            </a:r>
          </a:p>
          <a:p>
            <a:pPr lvl="1"/>
            <a:r>
              <a:rPr lang="en-US" dirty="0"/>
              <a:t>handles “#” directives and removes comments</a:t>
            </a:r>
          </a:p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“compiles” final code into machine code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“links” all object (usually .</a:t>
            </a:r>
            <a:r>
              <a:rPr lang="en-US" dirty="0" err="1"/>
              <a:t>obj</a:t>
            </a:r>
            <a:r>
              <a:rPr lang="en-US" dirty="0"/>
              <a:t>) files together</a:t>
            </a:r>
          </a:p>
          <a:p>
            <a:pPr lvl="1"/>
            <a:r>
              <a:rPr lang="en-US" dirty="0"/>
              <a:t>manages dependencies</a:t>
            </a:r>
          </a:p>
          <a:p>
            <a:r>
              <a:rPr lang="en-US" dirty="0"/>
              <a:t>build system</a:t>
            </a:r>
          </a:p>
          <a:p>
            <a:pPr lvl="1"/>
            <a:r>
              <a:rPr lang="en-US" dirty="0"/>
              <a:t>combination of preprocessor/compiler/linker for your target</a:t>
            </a:r>
          </a:p>
          <a:p>
            <a:r>
              <a:rPr lang="en-US" dirty="0"/>
              <a:t>declaration order is important!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0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8" y="1191491"/>
            <a:ext cx="11339945" cy="4107873"/>
          </a:xfrm>
        </p:spPr>
        <p:txBody>
          <a:bodyPr>
            <a:normAutofit/>
          </a:bodyPr>
          <a:lstStyle/>
          <a:p>
            <a:r>
              <a:rPr lang="en-US" dirty="0"/>
              <a:t>Note: there are different ways of doing this!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1272" y="1921658"/>
            <a:ext cx="4793673" cy="4006418"/>
            <a:chOff x="831272" y="1921658"/>
            <a:chExt cx="4793673" cy="4006418"/>
          </a:xfrm>
        </p:grpSpPr>
        <p:sp>
          <p:nvSpPr>
            <p:cNvPr id="4" name="Rectangle 3"/>
            <p:cNvSpPr/>
            <p:nvPr/>
          </p:nvSpPr>
          <p:spPr>
            <a:xfrm>
              <a:off x="831272" y="2273564"/>
              <a:ext cx="4793673" cy="36545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1272" y="1921658"/>
              <a:ext cx="4793673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mainCode.c</a:t>
              </a:r>
              <a:endParaRPr lang="en-US" sz="2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5348" y="2359712"/>
            <a:ext cx="479367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result) {</a:t>
            </a:r>
          </a:p>
          <a:p>
            <a:pPr lvl="0">
              <a:tabLst>
                <a:tab pos="114300" algn="l"/>
                <a:tab pos="228600" algn="l"/>
              </a:tabLst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("Integer: %d\n", 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14300" algn="l"/>
              </a:tabLst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114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(2,4);</a:t>
            </a:r>
          </a:p>
          <a:p>
            <a:pPr>
              <a:tabLst>
                <a:tab pos="114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lvl="0">
              <a:tabLst>
                <a:tab pos="1143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(“Circumference: ”);</a:t>
            </a:r>
          </a:p>
          <a:p>
            <a:pPr lvl="0">
              <a:tabLst>
                <a:tab pos="114300" algn="l"/>
              </a:tabLst>
              <a:defRPr/>
            </a:pP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sz="16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lang="en-US" sz="16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pPr>
              <a:tabLst>
                <a:tab pos="114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tabLst>
                <a:tab pos="114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78288" y="1921658"/>
            <a:ext cx="5356512" cy="4736691"/>
            <a:chOff x="6378288" y="1921658"/>
            <a:chExt cx="5356512" cy="4736691"/>
          </a:xfrm>
        </p:grpSpPr>
        <p:sp>
          <p:nvSpPr>
            <p:cNvPr id="7" name="Rectangle 6"/>
            <p:cNvSpPr/>
            <p:nvPr/>
          </p:nvSpPr>
          <p:spPr>
            <a:xfrm>
              <a:off x="6378288" y="2273563"/>
              <a:ext cx="4793673" cy="39426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8288" y="1921658"/>
              <a:ext cx="4793673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mainCode.c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63145" y="2349477"/>
              <a:ext cx="5271655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result);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114300" algn="l"/>
                </a:tabLst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main() {</a:t>
              </a:r>
            </a:p>
            <a:p>
              <a:pPr>
                <a:tabLst>
                  <a:tab pos="114300" algn="l"/>
                </a:tabLst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result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(2,4);</a:t>
              </a:r>
            </a:p>
            <a:p>
              <a:pPr>
                <a:tabLst>
                  <a:tab pos="114300" algn="l"/>
                </a:tabLst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(result);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(“Circumference: ”);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(“%d\n”, </a:t>
              </a:r>
              <a:r>
                <a:rPr lang="en-US" sz="16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lang="en-US" sz="16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(2));</a:t>
              </a:r>
            </a:p>
            <a:p>
              <a:pPr>
                <a:tabLst>
                  <a:tab pos="114300" algn="l"/>
                </a:tabLst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return 0;</a:t>
              </a:r>
            </a:p>
            <a:p>
              <a:pPr>
                <a:tabLst>
                  <a:tab pos="114300" algn="l"/>
                </a:tabLst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114300" algn="l"/>
                </a:tabLst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result) {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("Integer: %d\n", x);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114300" algn="l"/>
                </a:tabLst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01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630382"/>
          </a:xfrm>
        </p:spPr>
        <p:txBody>
          <a:bodyPr/>
          <a:lstStyle/>
          <a:p>
            <a:r>
              <a:rPr lang="en-US" dirty="0"/>
              <a:t>C++ objects look weird, but they are a lot like Java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15292" y="1953751"/>
            <a:ext cx="4128653" cy="2954655"/>
            <a:chOff x="1517074" y="2630177"/>
            <a:chExt cx="4128653" cy="2954655"/>
          </a:xfrm>
        </p:grpSpPr>
        <p:sp>
          <p:nvSpPr>
            <p:cNvPr id="4" name="TextBox 3"/>
            <p:cNvSpPr txBox="1"/>
            <p:nvPr/>
          </p:nvSpPr>
          <p:spPr>
            <a:xfrm>
              <a:off x="1517074" y="2999509"/>
              <a:ext cx="4128653" cy="2585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public: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someFunction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private: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void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otherFunction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String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otherVariable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char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someVariable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17074" y="2630177"/>
              <a:ext cx="4128653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customClass.h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26727" y="1953751"/>
            <a:ext cx="5029199" cy="4062651"/>
            <a:chOff x="6428509" y="2417884"/>
            <a:chExt cx="5029199" cy="4062651"/>
          </a:xfrm>
        </p:grpSpPr>
        <p:sp>
          <p:nvSpPr>
            <p:cNvPr id="5" name="TextBox 4"/>
            <p:cNvSpPr txBox="1"/>
            <p:nvPr/>
          </p:nvSpPr>
          <p:spPr>
            <a:xfrm>
              <a:off x="6428509" y="2787216"/>
              <a:ext cx="5029199" cy="36933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customClass.h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// constructor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someFunction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// do something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otherFunction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	// do something else</a:t>
              </a:r>
            </a:p>
            <a:p>
              <a:pPr>
                <a:tabLst>
                  <a:tab pos="228600" algn="l"/>
                  <a:tab pos="457200" algn="l"/>
                </a:tabLst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8509" y="2417884"/>
              <a:ext cx="502919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customClass.cpp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26573" y="5000739"/>
            <a:ext cx="3377045" cy="1015663"/>
            <a:chOff x="1326573" y="5000739"/>
            <a:chExt cx="3377045" cy="1015663"/>
          </a:xfrm>
        </p:grpSpPr>
        <p:sp>
          <p:nvSpPr>
            <p:cNvPr id="10" name="TextBox 9"/>
            <p:cNvSpPr txBox="1"/>
            <p:nvPr/>
          </p:nvSpPr>
          <p:spPr>
            <a:xfrm>
              <a:off x="1326573" y="5370071"/>
              <a:ext cx="3377045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CustomClass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newObj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(4);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newObj.someFunction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6573" y="5000739"/>
              <a:ext cx="3377045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i="1" kern="0" dirty="0">
                  <a:solidFill>
                    <a:prstClr val="black"/>
                  </a:solidFill>
                </a:rPr>
                <a:t>[Calling Code]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77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59628"/>
              </p:ext>
            </p:extLst>
          </p:nvPr>
        </p:nvGraphicFramePr>
        <p:xfrm>
          <a:off x="7411027" y="2229296"/>
          <a:ext cx="2768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845193497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87511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3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0x12345B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8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0x12345E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60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3455" y="2171700"/>
            <a:ext cx="34932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8;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 p;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&amp;number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1473" y="2241191"/>
            <a:ext cx="117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1473" y="2609530"/>
            <a:ext cx="117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p.x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3309" y="2968138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p.y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6899" y="1678683"/>
            <a:ext cx="11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3208" y="1797724"/>
            <a:ext cx="14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C++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0008" y="2241191"/>
            <a:ext cx="44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0008" y="2609530"/>
            <a:ext cx="44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38398" y="2968138"/>
            <a:ext cx="62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8" y="3313227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ptr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5976" y="3347201"/>
            <a:ext cx="1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0x123456</a:t>
            </a:r>
          </a:p>
        </p:txBody>
      </p:sp>
    </p:spTree>
    <p:extLst>
      <p:ext uri="{BB962C8B-B14F-4D97-AF65-F5344CB8AC3E}">
        <p14:creationId xmlns:p14="http://schemas.microsoft.com/office/powerpoint/2010/main" val="32130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&amp;variable</a:t>
            </a:r>
          </a:p>
          <a:p>
            <a:pPr lvl="1"/>
            <a:r>
              <a:rPr lang="en-US" dirty="0"/>
              <a:t>used to give the address for a variable</a:t>
            </a:r>
          </a:p>
          <a:p>
            <a:r>
              <a:rPr lang="en-US" dirty="0"/>
              <a:t>*</a:t>
            </a:r>
          </a:p>
          <a:p>
            <a:pPr lvl="1"/>
            <a:r>
              <a:rPr lang="en-US" dirty="0"/>
              <a:t>*variable</a:t>
            </a:r>
          </a:p>
          <a:p>
            <a:pPr lvl="1"/>
            <a:r>
              <a:rPr lang="en-US" dirty="0"/>
              <a:t>used to dereference a pointer (in order to give its value)</a:t>
            </a:r>
          </a:p>
        </p:txBody>
      </p:sp>
    </p:spTree>
    <p:extLst>
      <p:ext uri="{BB962C8B-B14F-4D97-AF65-F5344CB8AC3E}">
        <p14:creationId xmlns:p14="http://schemas.microsoft.com/office/powerpoint/2010/main" val="1284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(among many others)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7636" y="2576946"/>
            <a:ext cx="216823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Node 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 Node* next;</a:t>
            </a:r>
          </a:p>
          <a:p>
            <a:r>
              <a:rPr lang="en-US" sz="2000" dirty="0"/>
              <a:t>}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985655" y="3415145"/>
            <a:ext cx="1683327" cy="6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68982" y="3171299"/>
            <a:ext cx="216823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Node 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 Node* next;</a:t>
            </a:r>
          </a:p>
          <a:p>
            <a:r>
              <a:rPr lang="en-US" sz="2000" dirty="0"/>
              <a:t>}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6477001" y="4009498"/>
            <a:ext cx="1683327" cy="6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5409" y="3808604"/>
            <a:ext cx="216823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Node 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 Node* next;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35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School CS vs College/Industry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Good code is important!</a:t>
            </a:r>
          </a:p>
          <a:p>
            <a:pPr lvl="1"/>
            <a:r>
              <a:rPr lang="en-US" dirty="0"/>
              <a:t>Style guides are provided</a:t>
            </a:r>
          </a:p>
          <a:p>
            <a:pPr lvl="1"/>
            <a:r>
              <a:rPr lang="en-US" dirty="0"/>
              <a:t>Code reviews are mandatory</a:t>
            </a:r>
          </a:p>
          <a:p>
            <a:r>
              <a:rPr lang="en-US" dirty="0"/>
              <a:t>Starting from scratch</a:t>
            </a:r>
          </a:p>
          <a:p>
            <a:pPr lvl="1"/>
            <a:r>
              <a:rPr lang="en-US" dirty="0"/>
              <a:t>You make design/implementation decisions</a:t>
            </a:r>
          </a:p>
          <a:p>
            <a:r>
              <a:rPr lang="en-US" dirty="0"/>
              <a:t>Working in groups</a:t>
            </a:r>
          </a:p>
          <a:p>
            <a:pPr lvl="1"/>
            <a:r>
              <a:rPr lang="en-US" dirty="0"/>
              <a:t>College classes have partners, industry has whole divisions</a:t>
            </a:r>
          </a:p>
          <a:p>
            <a:r>
              <a:rPr lang="en-US" dirty="0"/>
              <a:t>Large code bases</a:t>
            </a:r>
          </a:p>
          <a:p>
            <a:pPr lvl="1"/>
            <a:r>
              <a:rPr lang="en-US" dirty="0"/>
              <a:t>Source control systems are essential</a:t>
            </a:r>
          </a:p>
        </p:txBody>
      </p:sp>
    </p:spTree>
    <p:extLst>
      <p:ext uri="{BB962C8B-B14F-4D97-AF65-F5344CB8AC3E}">
        <p14:creationId xmlns:p14="http://schemas.microsoft.com/office/powerpoint/2010/main" val="5812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If you don’t get it, keep trying</a:t>
            </a:r>
          </a:p>
          <a:p>
            <a:r>
              <a:rPr lang="en-US" dirty="0"/>
              <a:t>“CS is not a competitive sport”</a:t>
            </a:r>
          </a:p>
          <a:p>
            <a:r>
              <a:rPr lang="en-US" dirty="0"/>
              <a:t>Ready for an internship after taking one CS class</a:t>
            </a:r>
          </a:p>
          <a:p>
            <a:r>
              <a:rPr lang="en-US" dirty="0"/>
              <a:t>Fundamentals are essential</a:t>
            </a:r>
          </a:p>
          <a:p>
            <a:pPr lvl="1"/>
            <a:r>
              <a:rPr lang="en-US" dirty="0"/>
              <a:t>you can get away with only half-understanding them or forgetting them</a:t>
            </a:r>
          </a:p>
          <a:p>
            <a:r>
              <a:rPr lang="en-US" dirty="0"/>
              <a:t>Classes don’t teach you everything anyway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years of Westlake CS</a:t>
            </a:r>
          </a:p>
          <a:p>
            <a:r>
              <a:rPr lang="en-US" dirty="0"/>
              <a:t>Founded Chap Research</a:t>
            </a:r>
          </a:p>
          <a:p>
            <a:r>
              <a:rPr lang="en-US" dirty="0"/>
              <a:t>Interned at Silicon Labs</a:t>
            </a:r>
          </a:p>
          <a:p>
            <a:r>
              <a:rPr lang="en-US" dirty="0"/>
              <a:t>Study Computer Science at Stanford</a:t>
            </a:r>
          </a:p>
        </p:txBody>
      </p:sp>
    </p:spTree>
    <p:extLst>
      <p:ext uri="{BB962C8B-B14F-4D97-AF65-F5344CB8AC3E}">
        <p14:creationId xmlns:p14="http://schemas.microsoft.com/office/powerpoint/2010/main" val="36700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(Some) Areas of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1534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Web development (back-end and front-end)</a:t>
            </a:r>
          </a:p>
          <a:p>
            <a:r>
              <a:rPr lang="en-US" dirty="0"/>
              <a:t>Server management, databases</a:t>
            </a:r>
          </a:p>
          <a:p>
            <a:r>
              <a:rPr lang="en-US" dirty="0"/>
              <a:t>App development</a:t>
            </a:r>
          </a:p>
          <a:p>
            <a:r>
              <a:rPr lang="en-US" dirty="0"/>
              <a:t>Artificial intelligence (including deep learning)</a:t>
            </a:r>
          </a:p>
          <a:p>
            <a:r>
              <a:rPr lang="en-US" dirty="0"/>
              <a:t>Computer vision and graphics</a:t>
            </a:r>
          </a:p>
          <a:p>
            <a:r>
              <a:rPr lang="en-US" dirty="0"/>
              <a:t>Networking</a:t>
            </a:r>
          </a:p>
          <a:p>
            <a:r>
              <a:rPr lang="en-US" dirty="0" err="1"/>
              <a:t>Biocomputation</a:t>
            </a:r>
            <a:endParaRPr lang="en-US" dirty="0"/>
          </a:p>
          <a:p>
            <a:r>
              <a:rPr lang="en-US" dirty="0"/>
              <a:t>Human-Computer Interaction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Cybersecurity and cryptocurrencies</a:t>
            </a:r>
          </a:p>
          <a:p>
            <a:r>
              <a:rPr lang="en-US" dirty="0"/>
              <a:t>Computer engineering</a:t>
            </a:r>
          </a:p>
          <a:p>
            <a:r>
              <a:rPr lang="en-US" dirty="0"/>
              <a:t>Embedded development (</a:t>
            </a:r>
            <a:r>
              <a:rPr lang="en-US" dirty="0" err="1"/>
              <a:t>IoT</a:t>
            </a:r>
            <a:r>
              <a:rPr lang="en-US" dirty="0"/>
              <a:t>, wearables)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PC software</a:t>
            </a:r>
          </a:p>
          <a:p>
            <a:r>
              <a:rPr lang="en-US" dirty="0"/>
              <a:t>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047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Labs: </a:t>
            </a:r>
            <a:r>
              <a:rPr lang="en-US" dirty="0">
                <a:hlinkClick r:id="rId2"/>
              </a:rPr>
              <a:t>Jason.Savage@silabs.com</a:t>
            </a:r>
            <a:r>
              <a:rPr lang="en-US" dirty="0"/>
              <a:t> </a:t>
            </a:r>
            <a:r>
              <a:rPr lang="en-US" dirty="0"/>
              <a:t>&amp; austem.org</a:t>
            </a:r>
          </a:p>
          <a:p>
            <a:r>
              <a:rPr lang="en-US" dirty="0"/>
              <a:t>Start getting your resume out there!</a:t>
            </a:r>
          </a:p>
        </p:txBody>
      </p:sp>
    </p:spTree>
    <p:extLst>
      <p:ext uri="{BB962C8B-B14F-4D97-AF65-F5344CB8AC3E}">
        <p14:creationId xmlns:p14="http://schemas.microsoft.com/office/powerpoint/2010/main" val="90188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me anything!</a:t>
            </a:r>
          </a:p>
        </p:txBody>
      </p:sp>
    </p:spTree>
    <p:extLst>
      <p:ext uri="{BB962C8B-B14F-4D97-AF65-F5344CB8AC3E}">
        <p14:creationId xmlns:p14="http://schemas.microsoft.com/office/powerpoint/2010/main" val="11754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“lower level” than Java (closer to the hardware)</a:t>
            </a:r>
          </a:p>
          <a:p>
            <a:r>
              <a:rPr lang="en-US" dirty="0"/>
              <a:t>C++ is the object-oriented version of C</a:t>
            </a:r>
          </a:p>
          <a:p>
            <a:r>
              <a:rPr lang="en-US" dirty="0"/>
              <a:t>Important when optimizing for speed or memory (esp. embedded systems)</a:t>
            </a:r>
          </a:p>
        </p:txBody>
      </p:sp>
    </p:spTree>
    <p:extLst>
      <p:ext uri="{BB962C8B-B14F-4D97-AF65-F5344CB8AC3E}">
        <p14:creationId xmlns:p14="http://schemas.microsoft.com/office/powerpoint/2010/main" val="246509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60" y="453107"/>
            <a:ext cx="5340926" cy="3042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060" y="87347"/>
            <a:ext cx="5340926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mainCode.c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6086" y="435008"/>
            <a:ext cx="5340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14300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114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(2,4);</a:t>
            </a:r>
          </a:p>
          <a:p>
            <a:pPr>
              <a:tabLst>
                <a:tab pos="114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lvl="0">
              <a:tabLst>
                <a:tab pos="114300" algn="l"/>
              </a:tabLst>
              <a:defRPr/>
            </a:pP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(“Circumference: ”);</a:t>
            </a:r>
          </a:p>
          <a:p>
            <a:pPr lvl="0">
              <a:tabLst>
                <a:tab pos="114300" algn="l"/>
              </a:tabLst>
              <a:defRPr/>
            </a:pP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(“%f\n”, </a:t>
            </a:r>
            <a:r>
              <a:rPr lang="en-US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pPr>
              <a:tabLst>
                <a:tab pos="114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tabLst>
                <a:tab pos="114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9664" y="198180"/>
            <a:ext cx="4983684" cy="2545471"/>
            <a:chOff x="5639664" y="198180"/>
            <a:chExt cx="4983684" cy="2545471"/>
          </a:xfrm>
        </p:grpSpPr>
        <p:sp>
          <p:nvSpPr>
            <p:cNvPr id="9" name="Rectangle 8"/>
            <p:cNvSpPr/>
            <p:nvPr/>
          </p:nvSpPr>
          <p:spPr>
            <a:xfrm>
              <a:off x="5639664" y="198180"/>
              <a:ext cx="4983684" cy="254547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9664" y="199250"/>
              <a:ext cx="498368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math.h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4692" y="610081"/>
              <a:ext cx="49386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APPROX_PI 3.14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returns the sum of two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y);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approximates the circumference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r);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1060" y="3560507"/>
            <a:ext cx="5340924" cy="3225116"/>
            <a:chOff x="161060" y="3703172"/>
            <a:chExt cx="5340924" cy="2912375"/>
          </a:xfrm>
        </p:grpSpPr>
        <p:sp>
          <p:nvSpPr>
            <p:cNvPr id="13" name="Rectangle 12"/>
            <p:cNvSpPr/>
            <p:nvPr/>
          </p:nvSpPr>
          <p:spPr>
            <a:xfrm>
              <a:off x="161060" y="3703172"/>
              <a:ext cx="5340924" cy="29123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1062" y="3704708"/>
              <a:ext cx="5340921" cy="3302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math.c</a:t>
              </a:r>
              <a:endParaRPr lang="en-US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1057" y="4005283"/>
            <a:ext cx="5340926" cy="31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14300" algn="l"/>
                <a:tab pos="2286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y;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114300" algn="l"/>
                <a:tab pos="2286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approximate circumference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radius) {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2*APPROX_PI*radius;</a:t>
            </a:r>
          </a:p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80431" y="4847003"/>
            <a:ext cx="4546331" cy="1017803"/>
            <a:chOff x="545522" y="2410691"/>
            <a:chExt cx="2137046" cy="1017803"/>
          </a:xfrm>
        </p:grpSpPr>
        <p:sp>
          <p:nvSpPr>
            <p:cNvPr id="17" name="Rectangle 16"/>
            <p:cNvSpPr/>
            <p:nvPr/>
          </p:nvSpPr>
          <p:spPr>
            <a:xfrm>
              <a:off x="545523" y="2410691"/>
              <a:ext cx="2095498" cy="10058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5523" y="2411761"/>
              <a:ext cx="2095498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display.h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5522" y="2782163"/>
              <a:ext cx="2137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prints an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the console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x);	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39664" y="2837954"/>
            <a:ext cx="5338821" cy="1929049"/>
            <a:chOff x="6051348" y="3303084"/>
            <a:chExt cx="5338821" cy="1929049"/>
          </a:xfrm>
        </p:grpSpPr>
        <p:sp>
          <p:nvSpPr>
            <p:cNvPr id="21" name="Rectangle 20"/>
            <p:cNvSpPr/>
            <p:nvPr/>
          </p:nvSpPr>
          <p:spPr>
            <a:xfrm>
              <a:off x="6051348" y="3303084"/>
              <a:ext cx="5338821" cy="19290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1350" y="3304186"/>
              <a:ext cx="5338818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display.c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39663" y="3240535"/>
            <a:ext cx="5338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4300" algn="l"/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tabLst>
                <a:tab pos="114300" algn="l"/>
                <a:tab pos="2286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114300" algn="l"/>
                <a:tab pos="228600" algn="l"/>
              </a:tabLst>
              <a:defRPr/>
            </a:pP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displayInt</a:t>
            </a: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lvl="0">
              <a:tabLst>
                <a:tab pos="114300" algn="l"/>
                <a:tab pos="228600" algn="l"/>
              </a:tabLst>
              <a:defRPr/>
            </a:pP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("Integer: %d\n", x);</a:t>
            </a:r>
          </a:p>
          <a:p>
            <a:pPr lvl="0">
              <a:tabLst>
                <a:tab pos="114300" algn="l"/>
                <a:tab pos="228600" algn="l"/>
              </a:tabLst>
              <a:defRPr/>
            </a:pPr>
            <a:r>
              <a:rPr lang="en-US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8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dirty="0"/>
              <a:t>note: no semicolon is used!</a:t>
            </a:r>
          </a:p>
          <a:p>
            <a:pPr lvl="1"/>
            <a:r>
              <a:rPr lang="en-US" dirty="0"/>
              <a:t>used to add header files</a:t>
            </a:r>
          </a:p>
          <a:p>
            <a:r>
              <a:rPr lang="en-US" dirty="0"/>
              <a:t>function prototypes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&amp;arg2);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used to outline what a function will be</a:t>
            </a:r>
          </a:p>
          <a:p>
            <a:r>
              <a:rPr lang="en-US" dirty="0"/>
              <a:t>Why split into .c and .h?</a:t>
            </a:r>
          </a:p>
          <a:p>
            <a:pPr lvl="1"/>
            <a:r>
              <a:rPr lang="en-US" dirty="0"/>
              <a:t>it’s good code! (aka abstraction/decomposition, maintainability)</a:t>
            </a:r>
          </a:p>
        </p:txBody>
      </p:sp>
    </p:spTree>
    <p:extLst>
      <p:ext uri="{BB962C8B-B14F-4D97-AF65-F5344CB8AC3E}">
        <p14:creationId xmlns:p14="http://schemas.microsoft.com/office/powerpoint/2010/main" val="135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SOME_CONSTANT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note: no semicolon, usually all caps</a:t>
            </a:r>
          </a:p>
          <a:p>
            <a:pPr lvl="1"/>
            <a:r>
              <a:rPr lang="en-US" dirty="0"/>
              <a:t>used to set some program-level constant</a:t>
            </a:r>
          </a:p>
          <a:p>
            <a:r>
              <a:rPr lang="en-US" dirty="0"/>
              <a:t>Why not just use a variable?</a:t>
            </a:r>
          </a:p>
          <a:p>
            <a:pPr lvl="1"/>
            <a:r>
              <a:rPr lang="en-US" dirty="0"/>
              <a:t>it only changes with each run of the program, if at all</a:t>
            </a:r>
          </a:p>
        </p:txBody>
      </p:sp>
    </p:spTree>
    <p:extLst>
      <p:ext uri="{BB962C8B-B14F-4D97-AF65-F5344CB8AC3E}">
        <p14:creationId xmlns:p14="http://schemas.microsoft.com/office/powerpoint/2010/main" val="891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Preprocessor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208" y="2723563"/>
            <a:ext cx="2774373" cy="19662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208" y="2724786"/>
            <a:ext cx="2774373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mainCode.c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054" y="3090546"/>
            <a:ext cx="2774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display.h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integerAdd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(2,4);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displayInt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lvl="0"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(“Circumference: ”);</a:t>
            </a:r>
          </a:p>
          <a:p>
            <a:pPr lvl="0">
              <a:tabLst>
                <a:tab pos="114300" algn="l"/>
              </a:tabLst>
              <a:defRPr/>
            </a:pP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pPr lvl="0">
              <a:tabLst>
                <a:tab pos="114300" algn="l"/>
              </a:tabLst>
              <a:defRPr/>
            </a:pP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27319" y="1765507"/>
            <a:ext cx="2519795" cy="160539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7319" y="1766577"/>
            <a:ext cx="2519795" cy="36933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math.h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319" y="2144416"/>
            <a:ext cx="25197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#define APPROX_PI 3.14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returns the sum of two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integerAdd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approximates the circumference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920838" y="4212717"/>
            <a:ext cx="2332760" cy="816349"/>
            <a:chOff x="545522" y="2425615"/>
            <a:chExt cx="2095499" cy="816349"/>
          </a:xfrm>
        </p:grpSpPr>
        <p:sp>
          <p:nvSpPr>
            <p:cNvPr id="25" name="Rectangle 24"/>
            <p:cNvSpPr/>
            <p:nvPr/>
          </p:nvSpPr>
          <p:spPr>
            <a:xfrm>
              <a:off x="545523" y="2794946"/>
              <a:ext cx="2095498" cy="447018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5522" y="2425615"/>
              <a:ext cx="2095498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display.h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522" y="2801873"/>
              <a:ext cx="209549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// prints an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to the console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x);	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152824" y="2494558"/>
            <a:ext cx="2774372" cy="2404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52824" y="2495781"/>
            <a:ext cx="27743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mainCode.c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51667" y="2903997"/>
            <a:ext cx="2774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complicated c source goes here */</a:t>
            </a:r>
          </a:p>
          <a:p>
            <a:pPr lvl="0">
              <a:defRPr/>
            </a:pPr>
            <a:endParaRPr lang="en-US" sz="9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integerAdd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0">
              <a:defRPr/>
            </a:pPr>
            <a:endParaRPr lang="en-US" sz="9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displayInt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x);	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integerAdd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(2,4);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displayInt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lvl="0"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(“Circumference: ”);</a:t>
            </a:r>
          </a:p>
          <a:p>
            <a:pPr lvl="0">
              <a:tabLst>
                <a:tab pos="114300" algn="l"/>
              </a:tabLst>
              <a:defRPr/>
            </a:pP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sz="9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getCircumference</a:t>
            </a:r>
            <a:r>
              <a: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</a:tabLs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9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6740236" y="3370902"/>
            <a:ext cx="1018309" cy="6640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28019" y="5731748"/>
            <a:ext cx="25492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APPROX_PI = 3.14</a:t>
            </a:r>
          </a:p>
        </p:txBody>
      </p:sp>
    </p:spTree>
    <p:extLst>
      <p:ext uri="{BB962C8B-B14F-4D97-AF65-F5344CB8AC3E}">
        <p14:creationId xmlns:p14="http://schemas.microsoft.com/office/powerpoint/2010/main" val="396713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1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19" grpId="1" uiExpand="1" build="allAtOnce"/>
      <p:bldP spid="21" grpId="0" animBg="1"/>
      <p:bldP spid="22" grpId="0" animBg="1"/>
      <p:bldP spid="23" grpId="0"/>
      <p:bldP spid="29" grpId="0" animBg="1"/>
      <p:bldP spid="30" grpId="0" animBg="1"/>
      <p:bldP spid="33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Preprocessor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27319" y="1818097"/>
            <a:ext cx="2519795" cy="1730010"/>
            <a:chOff x="545523" y="2410691"/>
            <a:chExt cx="2095498" cy="1730010"/>
          </a:xfrm>
        </p:grpSpPr>
        <p:sp>
          <p:nvSpPr>
            <p:cNvPr id="21" name="Rectangle 20"/>
            <p:cNvSpPr/>
            <p:nvPr/>
          </p:nvSpPr>
          <p:spPr>
            <a:xfrm>
              <a:off x="545523" y="2410691"/>
              <a:ext cx="2095498" cy="1605395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523" y="2411761"/>
              <a:ext cx="2095498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math.h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5523" y="2801873"/>
              <a:ext cx="209549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#define APPROX_PI 3.14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// returns the sum of two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y);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// approximates the circumference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r);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0838" y="4611298"/>
            <a:ext cx="2332760" cy="816349"/>
            <a:chOff x="545522" y="2425615"/>
            <a:chExt cx="2095499" cy="816349"/>
          </a:xfrm>
        </p:grpSpPr>
        <p:sp>
          <p:nvSpPr>
            <p:cNvPr id="25" name="Rectangle 24"/>
            <p:cNvSpPr/>
            <p:nvPr/>
          </p:nvSpPr>
          <p:spPr>
            <a:xfrm>
              <a:off x="545523" y="2794946"/>
              <a:ext cx="2095498" cy="447018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5522" y="2425615"/>
              <a:ext cx="2095498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display.h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522" y="2801873"/>
              <a:ext cx="209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// prints an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to the console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x);	</a:t>
              </a:r>
            </a:p>
          </p:txBody>
        </p:sp>
      </p:grpSp>
      <p:sp>
        <p:nvSpPr>
          <p:cNvPr id="33" name="Arrow: Right 32"/>
          <p:cNvSpPr/>
          <p:nvPr/>
        </p:nvSpPr>
        <p:spPr>
          <a:xfrm>
            <a:off x="6842414" y="2351065"/>
            <a:ext cx="1018309" cy="6640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6527" y="1570801"/>
            <a:ext cx="2715492" cy="2224602"/>
            <a:chOff x="545522" y="2410691"/>
            <a:chExt cx="2183218" cy="1868510"/>
          </a:xfrm>
        </p:grpSpPr>
        <p:sp>
          <p:nvSpPr>
            <p:cNvPr id="34" name="Rectangle 33"/>
            <p:cNvSpPr/>
            <p:nvPr/>
          </p:nvSpPr>
          <p:spPr>
            <a:xfrm>
              <a:off x="545522" y="2410691"/>
              <a:ext cx="2183217" cy="173001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5523" y="2411761"/>
              <a:ext cx="2183216" cy="30721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math.c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5522" y="2801873"/>
              <a:ext cx="21832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	return x + y;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radius)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	return 2*APPROX_PI*radius;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2337" y="4233308"/>
            <a:ext cx="2774375" cy="1258098"/>
            <a:chOff x="498180" y="2410692"/>
            <a:chExt cx="2230559" cy="738482"/>
          </a:xfrm>
        </p:grpSpPr>
        <p:sp>
          <p:nvSpPr>
            <p:cNvPr id="38" name="Rectangle 37"/>
            <p:cNvSpPr/>
            <p:nvPr/>
          </p:nvSpPr>
          <p:spPr>
            <a:xfrm>
              <a:off x="545522" y="2410692"/>
              <a:ext cx="2183217" cy="738482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5523" y="2411761"/>
              <a:ext cx="2183216" cy="214695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display.c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8180" y="2631549"/>
              <a:ext cx="2183218" cy="46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display.h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x) {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("Integer: %d\n", x);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41" name="Arrow: Right 40"/>
          <p:cNvSpPr/>
          <p:nvPr/>
        </p:nvSpPr>
        <p:spPr>
          <a:xfrm>
            <a:off x="6842413" y="4687435"/>
            <a:ext cx="1018309" cy="6640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714508" y="1578415"/>
            <a:ext cx="2715492" cy="2209374"/>
            <a:chOff x="545521" y="2400851"/>
            <a:chExt cx="2183218" cy="1739850"/>
          </a:xfrm>
        </p:grpSpPr>
        <p:sp>
          <p:nvSpPr>
            <p:cNvPr id="43" name="Rectangle 42"/>
            <p:cNvSpPr/>
            <p:nvPr/>
          </p:nvSpPr>
          <p:spPr>
            <a:xfrm>
              <a:off x="545522" y="2410691"/>
              <a:ext cx="2183217" cy="17300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5523" y="2400851"/>
              <a:ext cx="2183216" cy="2880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“</a:t>
              </a:r>
              <a:r>
                <a:rPr kumimoji="0" lang="en-US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math.c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”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5521" y="2730956"/>
              <a:ext cx="2183218" cy="1272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y);</a:t>
              </a:r>
            </a:p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	return x + y;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radius)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	return 2*3.14*radius;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714509" y="4366924"/>
            <a:ext cx="2715492" cy="1305096"/>
            <a:chOff x="545522" y="2410692"/>
            <a:chExt cx="2183218" cy="1116060"/>
          </a:xfrm>
        </p:grpSpPr>
        <p:sp>
          <p:nvSpPr>
            <p:cNvPr id="47" name="Rectangle 46"/>
            <p:cNvSpPr/>
            <p:nvPr/>
          </p:nvSpPr>
          <p:spPr>
            <a:xfrm>
              <a:off x="545522" y="2410692"/>
              <a:ext cx="2183217" cy="11160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523" y="2411761"/>
              <a:ext cx="2183216" cy="3127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“</a:t>
              </a:r>
              <a:r>
                <a:rPr kumimoji="0" lang="en-US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display.c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”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5522" y="2772254"/>
              <a:ext cx="2183218" cy="67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x);	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x) {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("Integer: %d\n", x);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17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684000" cy="1143000"/>
          </a:xfrm>
        </p:spPr>
        <p:txBody>
          <a:bodyPr/>
          <a:lstStyle/>
          <a:p>
            <a:r>
              <a:rPr lang="en-US" dirty="0"/>
              <a:t>Step 2 - Compilation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9498" y="1351552"/>
            <a:ext cx="2715492" cy="2209374"/>
            <a:chOff x="545522" y="2400851"/>
            <a:chExt cx="2183218" cy="1739850"/>
          </a:xfrm>
        </p:grpSpPr>
        <p:sp>
          <p:nvSpPr>
            <p:cNvPr id="21" name="Rectangle 20"/>
            <p:cNvSpPr/>
            <p:nvPr/>
          </p:nvSpPr>
          <p:spPr>
            <a:xfrm>
              <a:off x="545522" y="2410691"/>
              <a:ext cx="2183217" cy="17300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523" y="2400851"/>
              <a:ext cx="2183216" cy="2880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“</a:t>
              </a:r>
              <a:r>
                <a:rPr kumimoji="0" lang="en-US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math.c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5522" y="2801873"/>
              <a:ext cx="2183218" cy="1272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y);</a:t>
              </a:r>
            </a:p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	return x + y;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radius)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	return 2*3.14*radius;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14300" algn="l"/>
                  <a:tab pos="228600" algn="l"/>
                </a:tabLst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9498" y="4427655"/>
            <a:ext cx="2715492" cy="1242270"/>
            <a:chOff x="545522" y="2410691"/>
            <a:chExt cx="2183218" cy="1062334"/>
          </a:xfrm>
        </p:grpSpPr>
        <p:sp>
          <p:nvSpPr>
            <p:cNvPr id="25" name="Rectangle 24"/>
            <p:cNvSpPr/>
            <p:nvPr/>
          </p:nvSpPr>
          <p:spPr>
            <a:xfrm>
              <a:off x="545522" y="2410691"/>
              <a:ext cx="2183217" cy="10623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5523" y="2411761"/>
              <a:ext cx="2183216" cy="3127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“</a:t>
              </a:r>
              <a:r>
                <a:rPr kumimoji="0" lang="en-US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display.c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522" y="2801873"/>
              <a:ext cx="2183218" cy="67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x);	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x) {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("Integer: %d\n", x);</a:t>
              </a:r>
            </a:p>
            <a:p>
              <a:pPr lvl="0">
                <a:tabLst>
                  <a:tab pos="114300" algn="l"/>
                  <a:tab pos="2286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50806" y="2316765"/>
            <a:ext cx="2808320" cy="2764551"/>
            <a:chOff x="8111949" y="1951243"/>
            <a:chExt cx="2808320" cy="2764551"/>
          </a:xfrm>
        </p:grpSpPr>
        <p:sp>
          <p:nvSpPr>
            <p:cNvPr id="33" name="Rectangle 32"/>
            <p:cNvSpPr/>
            <p:nvPr/>
          </p:nvSpPr>
          <p:spPr>
            <a:xfrm>
              <a:off x="8145897" y="1951243"/>
              <a:ext cx="2774372" cy="26021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45897" y="1952466"/>
              <a:ext cx="2774372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“</a:t>
              </a:r>
              <a:r>
                <a:rPr kumimoji="0" lang="en-US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mainCode.c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”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11949" y="2407470"/>
              <a:ext cx="27743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x,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y);</a:t>
              </a:r>
            </a:p>
            <a:p>
              <a:pPr lvl="0"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r);</a:t>
              </a:r>
            </a:p>
            <a:p>
              <a:pPr lvl="0"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x);	</a:t>
              </a:r>
            </a:p>
            <a:p>
              <a:pPr lvl="0"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complicated c source goes here */</a:t>
              </a:r>
            </a:p>
            <a:p>
              <a:pPr lvl="0">
                <a:defRPr/>
              </a:pPr>
              <a:endParaRPr lang="en-US" sz="9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main() {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 =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integerAdd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(2,4);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displayInt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(result);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(“Circumference: ”);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(“%d\n”, </a:t>
              </a:r>
              <a:r>
                <a:rPr lang="en-US" sz="900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getCircumference</a:t>
              </a: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(2));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return 0;</a:t>
              </a:r>
            </a:p>
            <a:p>
              <a:pPr lvl="0">
                <a:tabLst>
                  <a:tab pos="114300" algn="l"/>
                </a:tabLst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</p:grpSp>
      <p:sp>
        <p:nvSpPr>
          <p:cNvPr id="36" name="Arrow: Right 35"/>
          <p:cNvSpPr/>
          <p:nvPr/>
        </p:nvSpPr>
        <p:spPr>
          <a:xfrm>
            <a:off x="2959969" y="2124202"/>
            <a:ext cx="1018309" cy="6640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/>
          <p:cNvSpPr/>
          <p:nvPr/>
        </p:nvSpPr>
        <p:spPr>
          <a:xfrm>
            <a:off x="3016750" y="4716753"/>
            <a:ext cx="1018309" cy="6640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>
            <a:off x="9034277" y="3285819"/>
            <a:ext cx="1018309" cy="6640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103257" y="1282688"/>
            <a:ext cx="1975170" cy="2347103"/>
            <a:chOff x="5426822" y="1630600"/>
            <a:chExt cx="1975170" cy="2347103"/>
          </a:xfrm>
        </p:grpSpPr>
        <p:grpSp>
          <p:nvGrpSpPr>
            <p:cNvPr id="18" name="Group 17"/>
            <p:cNvGrpSpPr/>
            <p:nvPr/>
          </p:nvGrpSpPr>
          <p:grpSpPr>
            <a:xfrm>
              <a:off x="5426822" y="1630600"/>
              <a:ext cx="1975170" cy="2347103"/>
              <a:chOff x="545522" y="2400851"/>
              <a:chExt cx="2183217" cy="173985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45522" y="2410691"/>
                <a:ext cx="2183217" cy="17300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5523" y="2400851"/>
                <a:ext cx="2183216" cy="2540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math.obj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6824" y="1972922"/>
              <a:ext cx="1975168" cy="200478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068365" y="3875239"/>
            <a:ext cx="1975812" cy="2347103"/>
            <a:chOff x="4509976" y="3692607"/>
            <a:chExt cx="1975812" cy="2347103"/>
          </a:xfrm>
        </p:grpSpPr>
        <p:grpSp>
          <p:nvGrpSpPr>
            <p:cNvPr id="31" name="Group 30"/>
            <p:cNvGrpSpPr/>
            <p:nvPr/>
          </p:nvGrpSpPr>
          <p:grpSpPr>
            <a:xfrm>
              <a:off x="4510618" y="3692607"/>
              <a:ext cx="1975170" cy="2347103"/>
              <a:chOff x="545522" y="2400851"/>
              <a:chExt cx="2183217" cy="173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45522" y="2410691"/>
                <a:ext cx="2183217" cy="17300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45523" y="2400851"/>
                <a:ext cx="2183216" cy="273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display.obj</a:t>
                </a: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976" y="4061939"/>
              <a:ext cx="1955647" cy="1964497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114395" y="2316765"/>
            <a:ext cx="1975172" cy="2849895"/>
            <a:chOff x="9688372" y="2316765"/>
            <a:chExt cx="1975172" cy="2849895"/>
          </a:xfrm>
        </p:grpSpPr>
        <p:grpSp>
          <p:nvGrpSpPr>
            <p:cNvPr id="43" name="Group 42"/>
            <p:cNvGrpSpPr/>
            <p:nvPr/>
          </p:nvGrpSpPr>
          <p:grpSpPr>
            <a:xfrm>
              <a:off x="9688374" y="2316765"/>
              <a:ext cx="1975170" cy="2849895"/>
              <a:chOff x="545522" y="2400851"/>
              <a:chExt cx="2183217" cy="185487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45522" y="2410691"/>
                <a:ext cx="2183217" cy="1845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45523" y="2400851"/>
                <a:ext cx="2183216" cy="2403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mainCode.obj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8372" y="2661785"/>
              <a:ext cx="1975171" cy="25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3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Chap Resea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1264</Words>
  <Application>Microsoft Office PowerPoint</Application>
  <PresentationFormat>Widescreen</PresentationFormat>
  <Paragraphs>389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Courier New</vt:lpstr>
      <vt:lpstr>Segoe UI</vt:lpstr>
      <vt:lpstr>Serpentine ICG</vt:lpstr>
      <vt:lpstr>Chap Research Theme</vt:lpstr>
      <vt:lpstr>Office Theme</vt:lpstr>
      <vt:lpstr>Computer Science  beyond the AP Test</vt:lpstr>
      <vt:lpstr>About Me</vt:lpstr>
      <vt:lpstr>Overview of C/C++</vt:lpstr>
      <vt:lpstr>PowerPoint Presentation</vt:lpstr>
      <vt:lpstr>Recap</vt:lpstr>
      <vt:lpstr>Recap</vt:lpstr>
      <vt:lpstr>Step 1 - Preprocessor</vt:lpstr>
      <vt:lpstr>Step 1 - Preprocessor</vt:lpstr>
      <vt:lpstr>Step 2 - Compilation</vt:lpstr>
      <vt:lpstr>Step 3 - Linking</vt:lpstr>
      <vt:lpstr>Full Process</vt:lpstr>
      <vt:lpstr>Recap</vt:lpstr>
      <vt:lpstr>Recap</vt:lpstr>
      <vt:lpstr>C++ Objects</vt:lpstr>
      <vt:lpstr>Pointers</vt:lpstr>
      <vt:lpstr>Recap</vt:lpstr>
      <vt:lpstr>Use Case</vt:lpstr>
      <vt:lpstr>High School CS vs College/Industry CS</vt:lpstr>
      <vt:lpstr>Is it hard?</vt:lpstr>
      <vt:lpstr>(Some) Areas of CS</vt:lpstr>
      <vt:lpstr>Internships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Gardner</dc:creator>
  <cp:lastModifiedBy>Rachel Gardner</cp:lastModifiedBy>
  <cp:revision>56</cp:revision>
  <dcterms:created xsi:type="dcterms:W3CDTF">2016-12-28T21:25:05Z</dcterms:created>
  <dcterms:modified xsi:type="dcterms:W3CDTF">2017-01-05T21:35:55Z</dcterms:modified>
</cp:coreProperties>
</file>