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5"/>
  </p:notesMasterIdLst>
  <p:sldIdLst>
    <p:sldId id="256" r:id="rId2"/>
    <p:sldId id="298" r:id="rId3"/>
    <p:sldId id="348" r:id="rId4"/>
    <p:sldId id="418" r:id="rId5"/>
    <p:sldId id="423" r:id="rId6"/>
    <p:sldId id="354" r:id="rId7"/>
    <p:sldId id="446" r:id="rId8"/>
    <p:sldId id="426" r:id="rId9"/>
    <p:sldId id="425" r:id="rId10"/>
    <p:sldId id="449" r:id="rId11"/>
    <p:sldId id="424" r:id="rId12"/>
    <p:sldId id="356" r:id="rId13"/>
    <p:sldId id="419" r:id="rId14"/>
    <p:sldId id="358" r:id="rId15"/>
    <p:sldId id="360" r:id="rId16"/>
    <p:sldId id="359" r:id="rId17"/>
    <p:sldId id="450" r:id="rId18"/>
    <p:sldId id="361" r:id="rId19"/>
    <p:sldId id="364" r:id="rId20"/>
    <p:sldId id="362" r:id="rId21"/>
    <p:sldId id="363" r:id="rId22"/>
    <p:sldId id="447" r:id="rId23"/>
    <p:sldId id="457" r:id="rId24"/>
    <p:sldId id="452" r:id="rId25"/>
    <p:sldId id="458" r:id="rId26"/>
    <p:sldId id="459" r:id="rId27"/>
    <p:sldId id="365" r:id="rId28"/>
    <p:sldId id="434" r:id="rId29"/>
    <p:sldId id="435" r:id="rId30"/>
    <p:sldId id="366" r:id="rId31"/>
    <p:sldId id="453" r:id="rId32"/>
    <p:sldId id="368" r:id="rId33"/>
    <p:sldId id="369" r:id="rId34"/>
    <p:sldId id="374" r:id="rId35"/>
    <p:sldId id="436" r:id="rId36"/>
    <p:sldId id="438" r:id="rId37"/>
    <p:sldId id="437" r:id="rId38"/>
    <p:sldId id="443" r:id="rId39"/>
    <p:sldId id="460" r:id="rId40"/>
    <p:sldId id="445" r:id="rId41"/>
    <p:sldId id="454" r:id="rId42"/>
    <p:sldId id="444" r:id="rId43"/>
    <p:sldId id="440" r:id="rId44"/>
    <p:sldId id="441" r:id="rId45"/>
    <p:sldId id="442" r:id="rId46"/>
    <p:sldId id="376" r:id="rId47"/>
    <p:sldId id="375" r:id="rId48"/>
    <p:sldId id="377" r:id="rId49"/>
    <p:sldId id="378" r:id="rId50"/>
    <p:sldId id="380" r:id="rId51"/>
    <p:sldId id="379" r:id="rId52"/>
    <p:sldId id="381" r:id="rId53"/>
    <p:sldId id="382" r:id="rId54"/>
    <p:sldId id="383" r:id="rId55"/>
    <p:sldId id="385" r:id="rId56"/>
    <p:sldId id="384" r:id="rId57"/>
    <p:sldId id="388" r:id="rId58"/>
    <p:sldId id="410" r:id="rId59"/>
    <p:sldId id="411" r:id="rId60"/>
    <p:sldId id="432" r:id="rId61"/>
    <p:sldId id="386" r:id="rId62"/>
    <p:sldId id="387" r:id="rId63"/>
    <p:sldId id="417" r:id="rId64"/>
    <p:sldId id="389" r:id="rId65"/>
    <p:sldId id="390" r:id="rId66"/>
    <p:sldId id="415" r:id="rId67"/>
    <p:sldId id="412" r:id="rId68"/>
    <p:sldId id="413" r:id="rId69"/>
    <p:sldId id="461" r:id="rId70"/>
    <p:sldId id="455" r:id="rId71"/>
    <p:sldId id="414" r:id="rId72"/>
    <p:sldId id="401" r:id="rId73"/>
    <p:sldId id="402" r:id="rId74"/>
    <p:sldId id="403" r:id="rId75"/>
    <p:sldId id="391" r:id="rId76"/>
    <p:sldId id="392" r:id="rId77"/>
    <p:sldId id="393" r:id="rId78"/>
    <p:sldId id="394" r:id="rId79"/>
    <p:sldId id="396" r:id="rId80"/>
    <p:sldId id="395" r:id="rId81"/>
    <p:sldId id="463" r:id="rId82"/>
    <p:sldId id="416" r:id="rId83"/>
    <p:sldId id="404" r:id="rId84"/>
    <p:sldId id="405" r:id="rId85"/>
    <p:sldId id="427" r:id="rId86"/>
    <p:sldId id="428" r:id="rId87"/>
    <p:sldId id="429" r:id="rId88"/>
    <p:sldId id="430" r:id="rId89"/>
    <p:sldId id="431" r:id="rId90"/>
    <p:sldId id="279" r:id="rId91"/>
    <p:sldId id="257" r:id="rId92"/>
    <p:sldId id="258" r:id="rId93"/>
    <p:sldId id="372" r:id="rId94"/>
    <p:sldId id="373" r:id="rId95"/>
    <p:sldId id="259" r:id="rId96"/>
    <p:sldId id="260" r:id="rId97"/>
    <p:sldId id="307" r:id="rId98"/>
    <p:sldId id="262" r:id="rId99"/>
    <p:sldId id="267" r:id="rId100"/>
    <p:sldId id="266" r:id="rId101"/>
    <p:sldId id="264" r:id="rId102"/>
    <p:sldId id="268" r:id="rId103"/>
    <p:sldId id="269" r:id="rId104"/>
    <p:sldId id="270" r:id="rId105"/>
    <p:sldId id="271" r:id="rId106"/>
    <p:sldId id="272" r:id="rId107"/>
    <p:sldId id="273" r:id="rId108"/>
    <p:sldId id="306" r:id="rId109"/>
    <p:sldId id="274" r:id="rId110"/>
    <p:sldId id="263" r:id="rId111"/>
    <p:sldId id="261" r:id="rId112"/>
    <p:sldId id="277" r:id="rId113"/>
    <p:sldId id="408" r:id="rId114"/>
    <p:sldId id="409" r:id="rId115"/>
    <p:sldId id="276" r:id="rId116"/>
    <p:sldId id="281" r:id="rId117"/>
    <p:sldId id="275" r:id="rId118"/>
    <p:sldId id="299" r:id="rId119"/>
    <p:sldId id="302" r:id="rId120"/>
    <p:sldId id="321" r:id="rId121"/>
    <p:sldId id="333" r:id="rId122"/>
    <p:sldId id="325" r:id="rId123"/>
    <p:sldId id="326" r:id="rId124"/>
    <p:sldId id="341" r:id="rId125"/>
    <p:sldId id="342" r:id="rId126"/>
    <p:sldId id="339" r:id="rId127"/>
    <p:sldId id="340" r:id="rId128"/>
    <p:sldId id="346" r:id="rId129"/>
    <p:sldId id="347" r:id="rId130"/>
    <p:sldId id="343" r:id="rId131"/>
    <p:sldId id="422" r:id="rId132"/>
    <p:sldId id="345" r:id="rId133"/>
    <p:sldId id="344" r:id="rId134"/>
    <p:sldId id="327" r:id="rId135"/>
    <p:sldId id="328" r:id="rId136"/>
    <p:sldId id="329" r:id="rId137"/>
    <p:sldId id="462" r:id="rId138"/>
    <p:sldId id="351" r:id="rId139"/>
    <p:sldId id="352" r:id="rId140"/>
    <p:sldId id="305" r:id="rId141"/>
    <p:sldId id="317" r:id="rId142"/>
    <p:sldId id="318" r:id="rId143"/>
    <p:sldId id="357" r:id="rId1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80"/>
    <a:srgbClr val="FFFFFF"/>
    <a:srgbClr val="FFA500"/>
    <a:srgbClr val="FFFF00"/>
    <a:srgbClr val="BCCFE6"/>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0" autoAdjust="0"/>
    <p:restoredTop sz="86322" autoAdjust="0"/>
  </p:normalViewPr>
  <p:slideViewPr>
    <p:cSldViewPr>
      <p:cViewPr varScale="1">
        <p:scale>
          <a:sx n="115" d="100"/>
          <a:sy n="115" d="100"/>
        </p:scale>
        <p:origin x="-156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2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CC6FC7-AC80-47AC-A3C6-7B93A08F74F2}" type="datetimeFigureOut">
              <a:rPr lang="en-US"/>
              <a:pPr>
                <a:defRPr/>
              </a:pPr>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147E487-B583-4EB1-83F6-9CDAA20E8553}" type="slidenum">
              <a:rPr lang="en-US"/>
              <a:pPr>
                <a:defRPr/>
              </a:pPr>
              <a:t>‹#›</a:t>
            </a:fld>
            <a:endParaRPr lang="en-US"/>
          </a:p>
        </p:txBody>
      </p:sp>
    </p:spTree>
    <p:extLst>
      <p:ext uri="{BB962C8B-B14F-4D97-AF65-F5344CB8AC3E}">
        <p14:creationId xmlns:p14="http://schemas.microsoft.com/office/powerpoint/2010/main" val="695177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You may have heard someone say something like "The server is down" or "We're having problems with the e-mail server." A </a:t>
            </a:r>
            <a:r>
              <a:rPr lang="en-US" b="1" smtClean="0"/>
              <a:t>server</a:t>
            </a:r>
            <a:r>
              <a:rPr lang="en-US" smtClean="0"/>
              <a:t> is a computer that "serves" many different computers in a network by </a:t>
            </a:r>
            <a:r>
              <a:rPr lang="en-US" b="1" smtClean="0"/>
              <a:t>running specialized software</a:t>
            </a:r>
            <a:r>
              <a:rPr lang="en-US" smtClean="0"/>
              <a:t> and </a:t>
            </a:r>
            <a:r>
              <a:rPr lang="en-US" b="1" smtClean="0"/>
              <a:t>storing information</a:t>
            </a:r>
            <a:r>
              <a:rPr lang="en-US" smtClean="0"/>
              <a:t>. For example, webpages are stored on servers.</a:t>
            </a:r>
          </a:p>
          <a:p>
            <a:pPr>
              <a:spcBef>
                <a:spcPct val="0"/>
              </a:spcBef>
            </a:pPr>
            <a:r>
              <a:rPr lang="en-US" smtClean="0"/>
              <a:t>When you access a webpage, your computer is acting as a </a:t>
            </a:r>
            <a:r>
              <a:rPr lang="en-US" b="1" smtClean="0"/>
              <a:t>client</a:t>
            </a:r>
            <a:r>
              <a:rPr lang="en-US" smtClean="0"/>
              <a:t>. A client runs familiar software such as </a:t>
            </a:r>
            <a:r>
              <a:rPr lang="en-US" b="1" smtClean="0"/>
              <a:t>web browsers</a:t>
            </a:r>
            <a:r>
              <a:rPr lang="en-US" smtClean="0"/>
              <a:t> or </a:t>
            </a:r>
            <a:r>
              <a:rPr lang="en-US" b="1" smtClean="0"/>
              <a:t>email software</a:t>
            </a:r>
            <a:r>
              <a:rPr lang="en-US" smtClean="0"/>
              <a:t>, and it communicates with the server to get the information it requires.</a:t>
            </a:r>
          </a:p>
          <a:p>
            <a:pPr>
              <a:spcBef>
                <a:spcPct val="0"/>
              </a:spcBef>
            </a:pPr>
            <a:r>
              <a:rPr lang="en-US" smtClean="0"/>
              <a:t>In order for your browser to display a webpage, it </a:t>
            </a:r>
            <a:r>
              <a:rPr lang="en-US" b="1" smtClean="0"/>
              <a:t>requests</a:t>
            </a:r>
            <a:r>
              <a:rPr lang="en-US" smtClean="0"/>
              <a:t> data from the server where the page is stored. The server processes the request, then sends the data to your browser, where it is displayed.</a:t>
            </a:r>
          </a:p>
          <a:p>
            <a:pPr>
              <a:spcBef>
                <a:spcPct val="0"/>
              </a:spcBef>
            </a:pPr>
            <a:endParaRPr lang="en-US"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74775B-E7EE-4041-9146-1FDCD8F6C1CA}"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It can do lots of amazing things, but we’ll be using it for SSH today; walk them through connecting via PuTTY</a:t>
            </a:r>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2C9569-648A-4157-A6AD-E0C777872645}"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Ping is the source of the name for “lag” in video games</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35E739-DB70-453C-9EF0-A269F3419AB3}"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Commands are executed in context of your location within the file system</a:t>
            </a:r>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E4E9DC-055C-45E4-B8A0-D78597DBA2E0}" type="slidenum">
              <a:rPr lang="en-US">
                <a:cs typeface="Arial" charset="0"/>
              </a:rPr>
              <a:pPr fontAlgn="base">
                <a:spcBef>
                  <a:spcPct val="0"/>
                </a:spcBef>
                <a:spcAft>
                  <a:spcPct val="0"/>
                </a:spcAft>
              </a:pPr>
              <a:t>28</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Finite # of types</a:t>
            </a:r>
          </a:p>
        </p:txBody>
      </p:sp>
      <p:sp>
        <p:nvSpPr>
          <p:cNvPr id="839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4434A2-27AC-4FBA-B05E-EB3AC8C203EF}" type="slidenum">
              <a:rPr lang="en-US">
                <a:cs typeface="Arial" charset="0"/>
              </a:rPr>
              <a:pPr fontAlgn="base">
                <a:spcBef>
                  <a:spcPct val="0"/>
                </a:spcBef>
                <a:spcAft>
                  <a:spcPct val="0"/>
                </a:spcAft>
              </a:pPr>
              <a:t>54</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Indent to organize</a:t>
            </a:r>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BBA8C4-ABD9-45B5-92D4-7E84DAE2E83F}" type="slidenum">
              <a:rPr lang="en-US">
                <a:cs typeface="Arial" charset="0"/>
              </a:rPr>
              <a:pPr fontAlgn="base">
                <a:spcBef>
                  <a:spcPct val="0"/>
                </a:spcBef>
                <a:spcAft>
                  <a:spcPct val="0"/>
                </a:spcAft>
              </a:pPr>
              <a:t>55</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A0BFD7-1F1B-45E2-AB6C-C1331BFC510B}" type="slidenum">
              <a:rPr lang="en-US">
                <a:cs typeface="Arial" charset="0"/>
              </a:rPr>
              <a:pPr fontAlgn="base">
                <a:spcBef>
                  <a:spcPct val="0"/>
                </a:spcBef>
                <a:spcAft>
                  <a:spcPct val="0"/>
                </a:spcAft>
              </a:pPr>
              <a:t>61</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Href stands for hypertext reference</a:t>
            </a:r>
          </a:p>
        </p:txBody>
      </p:sp>
      <p:sp>
        <p:nvSpPr>
          <p:cNvPr id="952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0C2F65-D025-42AC-81F4-5AC93B0A3903}" type="slidenum">
              <a:rPr lang="en-US">
                <a:cs typeface="Arial" charset="0"/>
              </a:rPr>
              <a:pPr fontAlgn="base">
                <a:spcBef>
                  <a:spcPct val="0"/>
                </a:spcBef>
                <a:spcAft>
                  <a:spcPct val="0"/>
                </a:spcAft>
              </a:pPr>
              <a:t>62</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Design website so it doesn’t need javascript</a:t>
            </a:r>
          </a:p>
        </p:txBody>
      </p:sp>
      <p:sp>
        <p:nvSpPr>
          <p:cNvPr id="1198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F7CA93-5C8F-4F09-B15A-774EA2E5C6A5}" type="slidenum">
              <a:rPr lang="en-US">
                <a:cs typeface="Arial" charset="0"/>
              </a:rPr>
              <a:pPr fontAlgn="base">
                <a:spcBef>
                  <a:spcPct val="0"/>
                </a:spcBef>
                <a:spcAft>
                  <a:spcPct val="0"/>
                </a:spcAft>
              </a:pPr>
              <a:t>86</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Let me know if you need the password</a:t>
            </a:r>
          </a:p>
        </p:txBody>
      </p:sp>
      <p:sp>
        <p:nvSpPr>
          <p:cNvPr id="1320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52F25E-97AE-4897-9CA2-C1389CFCF220}" type="slidenum">
              <a:rPr lang="en-US">
                <a:cs typeface="Arial" charset="0"/>
              </a:rPr>
              <a:pPr fontAlgn="base">
                <a:spcBef>
                  <a:spcPct val="0"/>
                </a:spcBef>
                <a:spcAft>
                  <a:spcPct val="0"/>
                </a:spcAft>
              </a:pPr>
              <a:t>97</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Brownie points if you know what PHP stands for...it’s actually a recursive abbreviation</a:t>
            </a:r>
          </a:p>
          <a:p>
            <a:pPr>
              <a:spcBef>
                <a:spcPct val="0"/>
              </a:spcBef>
            </a:pPr>
            <a:r>
              <a:rPr lang="en-US" smtClean="0"/>
              <a:t>Where have we heard “hypertext” before?</a:t>
            </a:r>
          </a:p>
          <a:p>
            <a:pPr>
              <a:spcBef>
                <a:spcPct val="0"/>
              </a:spcBef>
            </a:pPr>
            <a:r>
              <a:rPr lang="en-US" smtClean="0"/>
              <a:t>Explain dynamic webpages</a:t>
            </a:r>
          </a:p>
          <a:p>
            <a:pPr>
              <a:spcBef>
                <a:spcPct val="0"/>
              </a:spcBef>
            </a:pPr>
            <a:r>
              <a:rPr lang="en-US" smtClean="0"/>
              <a:t>Where HTML effectively the only “language” to lay out webpages, PHP has several competitiors</a:t>
            </a:r>
          </a:p>
          <a:p>
            <a:pPr>
              <a:spcBef>
                <a:spcPct val="0"/>
              </a:spcBef>
            </a:pPr>
            <a:r>
              <a:rPr lang="en-US" smtClean="0"/>
              <a:t>Explain “server-side”</a:t>
            </a:r>
          </a:p>
        </p:txBody>
      </p:sp>
      <p:sp>
        <p:nvSpPr>
          <p:cNvPr id="156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3F096E-DE39-4DFA-AC2B-2039FB6CCE6D}" type="slidenum">
              <a:rPr lang="en-US">
                <a:cs typeface="Arial" charset="0"/>
              </a:rPr>
              <a:pPr fontAlgn="base">
                <a:spcBef>
                  <a:spcPct val="0"/>
                </a:spcBef>
                <a:spcAft>
                  <a:spcPct val="0"/>
                </a:spcAft>
              </a:pPr>
              <a:t>119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When you navigate to a website, you enter the “url” of the website into your address bar. This “url” is then looked up in the DNS records, which link the “url” to an IP address. Chrome contacts a DNS server to get the IP address</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FBF16D-CD5F-4CC7-8C3B-988B44153970}"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a:t>
            </a:r>
            <a:r>
              <a:rPr lang="en-US" b="1" smtClean="0"/>
              <a:t>TCP - Transmission Control Protocol</a:t>
            </a:r>
            <a:endParaRPr lang="en-US" smtClean="0"/>
          </a:p>
          <a:p>
            <a:pPr>
              <a:spcBef>
                <a:spcPct val="0"/>
              </a:spcBef>
            </a:pPr>
            <a:r>
              <a:rPr lang="en-US" smtClean="0"/>
              <a:t>TCP is responsible for breaking data down into small packets before they can be sent over a network, and for assembling the packets again when they arrive.</a:t>
            </a:r>
          </a:p>
          <a:p>
            <a:pPr>
              <a:spcBef>
                <a:spcPct val="0"/>
              </a:spcBef>
            </a:pPr>
            <a:r>
              <a:rPr lang="en-US" b="1" smtClean="0"/>
              <a:t>IP - Internet Protocol</a:t>
            </a:r>
            <a:endParaRPr lang="en-US" smtClean="0"/>
          </a:p>
          <a:p>
            <a:pPr>
              <a:spcBef>
                <a:spcPct val="0"/>
              </a:spcBef>
            </a:pPr>
            <a:r>
              <a:rPr lang="en-US" smtClean="0"/>
              <a:t>IP takes care of the communication between computers. It is responsible for addressing, sending and receiving the data packets over the Internet.</a:t>
            </a:r>
          </a:p>
          <a:p>
            <a:pPr>
              <a:spcBef>
                <a:spcPct val="0"/>
              </a:spcBef>
            </a:pPr>
            <a:endParaRPr lang="en-US" smtClean="0"/>
          </a:p>
          <a:p>
            <a:pPr>
              <a:spcBef>
                <a:spcPct val="0"/>
              </a:spcBef>
            </a:pPr>
            <a:endParaRPr lang="en-US"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875FD9A-7224-4761-AB6A-4FF5B208F5DE}"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 the header of a packet as sort of an address within the server</a:t>
            </a:r>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A5C117-FDDD-4E24-9F7B-B378C14439EC}"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 the header of a packet as sort of an address within the server; programs called servers running on the server, listening on various ports for the respective protocol of that service</a:t>
            </a: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7502F0-D681-4A0B-9ABF-910EE3A5703A}"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6EFD38-1566-4EF8-AD7C-8CC5E1F2378B}"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Times for all the way thro Linux commands</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542C4A-F321-490E-8983-0122B5A9F768}"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Technically the flavors are called distributions</a:t>
            </a:r>
          </a:p>
          <a:p>
            <a:pPr>
              <a:spcBef>
                <a:spcPct val="0"/>
              </a:spcBef>
            </a:pPr>
            <a:r>
              <a:rPr lang="en-US" smtClean="0"/>
              <a:t>Each distribution has its own die-hard fans</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A04FDA-3A56-466E-88D6-7881032AD199}"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It can do lots of amazing things, but we’ll be using it for SSH today; walk them through connecting via PuTTY</a:t>
            </a: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EFB4E3-A3E5-4079-A03B-DCA738DE7CB7}"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logo_none_large.png"/>
          <p:cNvPicPr>
            <a:picLocks noChangeAspect="1"/>
          </p:cNvPicPr>
          <p:nvPr/>
        </p:nvPicPr>
        <p:blipFill>
          <a:blip r:embed="rId2" cstate="print">
            <a:lum bright="70000" contrast="-70000"/>
          </a:blip>
          <a:srcRect/>
          <a:stretch>
            <a:fillRect/>
          </a:stretch>
        </p:blipFill>
        <p:spPr bwMode="auto">
          <a:xfrm>
            <a:off x="19050" y="1143000"/>
            <a:ext cx="9105900" cy="4572000"/>
          </a:xfrm>
          <a:prstGeom prst="rect">
            <a:avLst/>
          </a:prstGeom>
          <a:noFill/>
          <a:ln w="9525">
            <a:noFill/>
            <a:miter lim="800000"/>
            <a:headEnd/>
            <a:tailEnd/>
          </a:ln>
        </p:spPr>
      </p:pic>
      <p:pic>
        <p:nvPicPr>
          <p:cNvPr id="5" name="Picture 6" descr="chap_research_name.png"/>
          <p:cNvPicPr>
            <a:picLocks noChangeAspect="1"/>
          </p:cNvPicPr>
          <p:nvPr/>
        </p:nvPicPr>
        <p:blipFill>
          <a:blip r:embed="rId3" cstate="print"/>
          <a:srcRect/>
          <a:stretch>
            <a:fillRect/>
          </a:stretch>
        </p:blipFill>
        <p:spPr bwMode="auto">
          <a:xfrm>
            <a:off x="1143000" y="1487488"/>
            <a:ext cx="6858000" cy="919162"/>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defRPr>
                <a:latin typeface="Serpentine ICG" pitchFamily="2" charset="0"/>
                <a:cs typeface="Aharoni" pitchFamily="2" charset="-79"/>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128FF85-627C-44E8-81F6-6E8A683B22CB}" type="datetime1">
              <a:rPr lang="en-US"/>
              <a:pPr>
                <a:defRPr/>
              </a:pPr>
              <a:t>9/3/2015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2015 - Chap Research</a:t>
            </a:r>
          </a:p>
        </p:txBody>
      </p:sp>
      <p:sp>
        <p:nvSpPr>
          <p:cNvPr id="6" name="Slide Number Placeholder 5"/>
          <p:cNvSpPr>
            <a:spLocks noGrp="1"/>
          </p:cNvSpPr>
          <p:nvPr>
            <p:ph type="sldNum" sz="quarter" idx="12"/>
          </p:nvPr>
        </p:nvSpPr>
        <p:spPr/>
        <p:txBody>
          <a:bodyPr/>
          <a:lstStyle>
            <a:lvl1pPr>
              <a:defRPr/>
            </a:lvl1pPr>
          </a:lstStyle>
          <a:p>
            <a:pPr>
              <a:defRPr/>
            </a:pPr>
            <a:fld id="{413C85B0-72DC-464A-981D-298E705B0B4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EB081C-DBAC-4112-94E4-5EF8BF419A84}" type="datetime1">
              <a:rPr lang="en-US"/>
              <a:pPr>
                <a:defRPr/>
              </a:pPr>
              <a:t>9/3/2015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2015 - Chap Research</a:t>
            </a:r>
          </a:p>
        </p:txBody>
      </p:sp>
      <p:sp>
        <p:nvSpPr>
          <p:cNvPr id="6" name="Slide Number Placeholder 5"/>
          <p:cNvSpPr>
            <a:spLocks noGrp="1"/>
          </p:cNvSpPr>
          <p:nvPr>
            <p:ph type="sldNum" sz="quarter" idx="12"/>
          </p:nvPr>
        </p:nvSpPr>
        <p:spPr/>
        <p:txBody>
          <a:bodyPr/>
          <a:lstStyle>
            <a:lvl1pPr>
              <a:defRPr/>
            </a:lvl1pPr>
          </a:lstStyle>
          <a:p>
            <a:pPr>
              <a:defRPr/>
            </a:pPr>
            <a:fld id="{9C7425B0-4A17-4A59-8381-9E2EB54CC88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3" name="Straight Connector 21"/>
          <p:cNvSpPr>
            <a:spLocks noChangeShapeType="1"/>
          </p:cNvSpPr>
          <p:nvPr/>
        </p:nvSpPr>
        <p:spPr bwMode="auto">
          <a:xfrm>
            <a:off x="63500" y="30480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4" name="Straight Connector 22"/>
          <p:cNvSpPr>
            <a:spLocks noChangeShapeType="1"/>
          </p:cNvSpPr>
          <p:nvPr/>
        </p:nvSpPr>
        <p:spPr bwMode="auto">
          <a:xfrm>
            <a:off x="63500" y="28956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5" name="Straight Connector 22"/>
          <p:cNvSpPr>
            <a:spLocks noChangeShapeType="1"/>
          </p:cNvSpPr>
          <p:nvPr/>
        </p:nvSpPr>
        <p:spPr bwMode="auto">
          <a:xfrm>
            <a:off x="479425" y="37338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6" name="Straight Connector 21"/>
          <p:cNvSpPr>
            <a:spLocks noChangeShapeType="1"/>
          </p:cNvSpPr>
          <p:nvPr/>
        </p:nvSpPr>
        <p:spPr bwMode="auto">
          <a:xfrm>
            <a:off x="2108200" y="38862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85800" y="3003550"/>
            <a:ext cx="7772400" cy="850900"/>
          </a:xfrm>
        </p:spPr>
        <p:txBody>
          <a:bodyPr anchor="t">
            <a:noAutofit/>
          </a:bodyPr>
          <a:lstStyle>
            <a:lvl1pPr algn="ctr">
              <a:defRPr sz="4400" b="1" cap="all">
                <a:latin typeface="Serpentine ICG" pitchFamily="2" charset="0"/>
                <a:cs typeface="Aharoni" pitchFamily="2" charset="-79"/>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3" name="Straight Connector 21"/>
          <p:cNvSpPr>
            <a:spLocks noChangeShapeType="1"/>
          </p:cNvSpPr>
          <p:nvPr/>
        </p:nvSpPr>
        <p:spPr bwMode="auto">
          <a:xfrm>
            <a:off x="63500" y="30480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4" name="Straight Connector 22"/>
          <p:cNvSpPr>
            <a:spLocks noChangeShapeType="1"/>
          </p:cNvSpPr>
          <p:nvPr/>
        </p:nvSpPr>
        <p:spPr bwMode="auto">
          <a:xfrm>
            <a:off x="63500" y="28956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5" name="Straight Connector 22"/>
          <p:cNvSpPr>
            <a:spLocks noChangeShapeType="1"/>
          </p:cNvSpPr>
          <p:nvPr/>
        </p:nvSpPr>
        <p:spPr bwMode="auto">
          <a:xfrm>
            <a:off x="479425" y="37338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6" name="Straight Connector 21"/>
          <p:cNvSpPr>
            <a:spLocks noChangeShapeType="1"/>
          </p:cNvSpPr>
          <p:nvPr/>
        </p:nvSpPr>
        <p:spPr bwMode="auto">
          <a:xfrm>
            <a:off x="2108200" y="38862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85800" y="3003550"/>
            <a:ext cx="7772400" cy="850900"/>
          </a:xfrm>
        </p:spPr>
        <p:txBody>
          <a:bodyPr anchor="t">
            <a:noAutofit/>
          </a:bodyPr>
          <a:lstStyle>
            <a:lvl1pPr algn="ctr">
              <a:defRPr sz="4400" b="1" cap="all">
                <a:latin typeface="Serpentine ICG" pitchFamily="2" charset="0"/>
                <a:cs typeface="Aharoni" pitchFamily="2" charset="-79"/>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traight Connector 21"/>
          <p:cNvSpPr>
            <a:spLocks noChangeShapeType="1"/>
          </p:cNvSpPr>
          <p:nvPr/>
        </p:nvSpPr>
        <p:spPr bwMode="auto">
          <a:xfrm>
            <a:off x="2108200" y="67818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5" name="Straight Connector 22"/>
          <p:cNvSpPr>
            <a:spLocks noChangeShapeType="1"/>
          </p:cNvSpPr>
          <p:nvPr/>
        </p:nvSpPr>
        <p:spPr bwMode="auto">
          <a:xfrm>
            <a:off x="479425" y="63246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6" name="Straight Connector 22"/>
          <p:cNvSpPr>
            <a:spLocks noChangeShapeType="1"/>
          </p:cNvSpPr>
          <p:nvPr/>
        </p:nvSpPr>
        <p:spPr bwMode="auto">
          <a:xfrm>
            <a:off x="63500" y="762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7" name="Straight Connector 21"/>
          <p:cNvSpPr>
            <a:spLocks noChangeShapeType="1"/>
          </p:cNvSpPr>
          <p:nvPr/>
        </p:nvSpPr>
        <p:spPr bwMode="auto">
          <a:xfrm>
            <a:off x="63500" y="2286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pic>
        <p:nvPicPr>
          <p:cNvPr id="8" name="Picture 13" descr="logo_none_small.png"/>
          <p:cNvPicPr>
            <a:picLocks noChangeAspect="1"/>
          </p:cNvPicPr>
          <p:nvPr/>
        </p:nvPicPr>
        <p:blipFill>
          <a:blip r:embed="rId2" cstate="print"/>
          <a:srcRect/>
          <a:stretch>
            <a:fillRect/>
          </a:stretch>
        </p:blipFill>
        <p:spPr bwMode="auto">
          <a:xfrm>
            <a:off x="0" y="6248400"/>
            <a:ext cx="1209675" cy="609600"/>
          </a:xfrm>
          <a:prstGeom prst="rect">
            <a:avLst/>
          </a:prstGeom>
          <a:noFill/>
          <a:ln w="9525">
            <a:noFill/>
            <a:miter lim="800000"/>
            <a:headEnd/>
            <a:tailEnd/>
          </a:ln>
        </p:spPr>
      </p:pic>
      <p:sp>
        <p:nvSpPr>
          <p:cNvPr id="9" name="Footer Placeholder 23"/>
          <p:cNvSpPr txBox="1">
            <a:spLocks/>
          </p:cNvSpPr>
          <p:nvPr/>
        </p:nvSpPr>
        <p:spPr>
          <a:xfrm>
            <a:off x="6324600" y="6370638"/>
            <a:ext cx="1905000" cy="365125"/>
          </a:xfrm>
          <a:prstGeom prst="rect">
            <a:avLst/>
          </a:prstGeom>
        </p:spPr>
        <p:txBody>
          <a:bodyPr anchor="ctr"/>
          <a:lstStyle/>
          <a:p>
            <a:pPr algn="ctr" fontAlgn="auto">
              <a:spcBef>
                <a:spcPts val="0"/>
              </a:spcBef>
              <a:spcAft>
                <a:spcPts val="0"/>
              </a:spcAft>
              <a:defRPr/>
            </a:pPr>
            <a:r>
              <a:rPr lang="en-US" sz="1200" dirty="0">
                <a:solidFill>
                  <a:schemeClr val="tx1">
                    <a:tint val="75000"/>
                  </a:schemeClr>
                </a:solidFill>
                <a:latin typeface="Segoe UI" pitchFamily="34" charset="0"/>
                <a:ea typeface="Segoe UI" pitchFamily="34" charset="0"/>
                <a:cs typeface="Segoe UI" pitchFamily="34" charset="0"/>
              </a:rPr>
              <a:t>www.ChapResearch.com</a:t>
            </a:r>
          </a:p>
        </p:txBody>
      </p:sp>
      <p:sp>
        <p:nvSpPr>
          <p:cNvPr id="2" name="Title 1"/>
          <p:cNvSpPr>
            <a:spLocks noGrp="1"/>
          </p:cNvSpPr>
          <p:nvPr>
            <p:ph type="title"/>
          </p:nvPr>
        </p:nvSpPr>
        <p:spPr>
          <a:xfrm>
            <a:off x="152400" y="274638"/>
            <a:ext cx="8763000" cy="1143000"/>
          </a:xfrm>
        </p:spPr>
        <p:txBody>
          <a:bodyPr/>
          <a:lstStyle>
            <a:lvl1pPr>
              <a:defRPr>
                <a:latin typeface="Serpentine ICG" pitchFamily="2" charset="0"/>
                <a:cs typeface="Aharoni" pitchFamily="2" charset="-79"/>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876800"/>
          </a:xfrm>
        </p:spPr>
        <p:txBody>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17"/>
          <p:cNvSpPr>
            <a:spLocks noGrp="1"/>
          </p:cNvSpPr>
          <p:nvPr>
            <p:ph type="dt" sz="half" idx="10"/>
          </p:nvPr>
        </p:nvSpPr>
        <p:spPr>
          <a:xfrm>
            <a:off x="1524000" y="6370638"/>
            <a:ext cx="914400" cy="365125"/>
          </a:xfrm>
        </p:spPr>
        <p:txBody>
          <a:bodyPr wrap="square" numCol="1" anchorCtr="0" compatLnSpc="1">
            <a:prstTxWarp prst="textNoShape">
              <a:avLst/>
            </a:prstTxWarp>
          </a:bodyPr>
          <a:lstStyle>
            <a:lvl1pPr fontAlgn="base">
              <a:spcBef>
                <a:spcPct val="0"/>
              </a:spcBef>
              <a:spcAft>
                <a:spcPct val="0"/>
              </a:spcAft>
              <a:defRPr>
                <a:solidFill>
                  <a:srgbClr val="898989"/>
                </a:solidFill>
                <a:latin typeface="Segoe UI" pitchFamily="34" charset="0"/>
                <a:cs typeface="Segoe UI" pitchFamily="34" charset="0"/>
              </a:defRPr>
            </a:lvl1pPr>
          </a:lstStyle>
          <a:p>
            <a:fld id="{357CA755-F068-4A16-8207-0DE6F41D482E}" type="datetime1">
              <a:rPr lang="en-US"/>
              <a:pPr/>
              <a:t>9/3/2015</a:t>
            </a:fld>
            <a:endParaRPr lang="en-US"/>
          </a:p>
        </p:txBody>
      </p:sp>
      <p:sp>
        <p:nvSpPr>
          <p:cNvPr id="11" name="Slide Number Placeholder 18"/>
          <p:cNvSpPr>
            <a:spLocks noGrp="1"/>
          </p:cNvSpPr>
          <p:nvPr>
            <p:ph type="sldNum" sz="quarter" idx="11"/>
          </p:nvPr>
        </p:nvSpPr>
        <p:spPr>
          <a:xfrm>
            <a:off x="8610600" y="6370638"/>
            <a:ext cx="457200" cy="365125"/>
          </a:xfrm>
        </p:spPr>
        <p:txBody>
          <a:bodyPr wrap="square" numCol="1" anchorCtr="0" compatLnSpc="1">
            <a:prstTxWarp prst="textNoShape">
              <a:avLst/>
            </a:prstTxWarp>
          </a:bodyPr>
          <a:lstStyle>
            <a:lvl1pPr fontAlgn="base">
              <a:spcBef>
                <a:spcPct val="0"/>
              </a:spcBef>
              <a:spcAft>
                <a:spcPct val="0"/>
              </a:spcAft>
              <a:defRPr>
                <a:solidFill>
                  <a:srgbClr val="898989"/>
                </a:solidFill>
                <a:latin typeface="Segoe UI" pitchFamily="34" charset="0"/>
                <a:cs typeface="Segoe UI" pitchFamily="34" charset="0"/>
              </a:defRPr>
            </a:lvl1pPr>
          </a:lstStyle>
          <a:p>
            <a:fld id="{3B2412AA-4804-4001-9631-9EA8926D8B8A}" type="slidenum">
              <a:rPr lang="en-US"/>
              <a:pPr/>
              <a:t>‹#›</a:t>
            </a:fld>
            <a:endParaRPr lang="en-US"/>
          </a:p>
        </p:txBody>
      </p:sp>
      <p:sp>
        <p:nvSpPr>
          <p:cNvPr id="12" name="Footer Placeholder 19"/>
          <p:cNvSpPr>
            <a:spLocks noGrp="1"/>
          </p:cNvSpPr>
          <p:nvPr>
            <p:ph type="ftr" sz="quarter" idx="12"/>
          </p:nvPr>
        </p:nvSpPr>
        <p:spPr>
          <a:xfrm>
            <a:off x="3124200" y="6370638"/>
            <a:ext cx="2895600" cy="365125"/>
          </a:xfrm>
        </p:spPr>
        <p:txBody>
          <a:bodyPr/>
          <a:lstStyle>
            <a:lvl1pPr>
              <a:defRPr/>
            </a:lvl1pPr>
          </a:lstStyle>
          <a:p>
            <a:pPr>
              <a:defRPr/>
            </a:pPr>
            <a:r>
              <a:rPr lang="en-US"/>
              <a:t>© 2015 - Chap Research</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Straight Connector 21"/>
          <p:cNvSpPr>
            <a:spLocks noChangeShapeType="1"/>
          </p:cNvSpPr>
          <p:nvPr/>
        </p:nvSpPr>
        <p:spPr bwMode="auto">
          <a:xfrm>
            <a:off x="63500" y="30480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4" name="Straight Connector 22"/>
          <p:cNvSpPr>
            <a:spLocks noChangeShapeType="1"/>
          </p:cNvSpPr>
          <p:nvPr/>
        </p:nvSpPr>
        <p:spPr bwMode="auto">
          <a:xfrm>
            <a:off x="63500" y="28956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5" name="Straight Connector 22"/>
          <p:cNvSpPr>
            <a:spLocks noChangeShapeType="1"/>
          </p:cNvSpPr>
          <p:nvPr/>
        </p:nvSpPr>
        <p:spPr bwMode="auto">
          <a:xfrm>
            <a:off x="479425" y="3733800"/>
            <a:ext cx="8586788" cy="0"/>
          </a:xfrm>
          <a:prstGeom prst="line">
            <a:avLst/>
          </a:prstGeom>
          <a:noFill/>
          <a:ln w="57150" cap="rnd">
            <a:solidFill>
              <a:srgbClr val="0070C0"/>
            </a:solidFill>
            <a:round/>
            <a:headEnd/>
            <a:tailEnd/>
          </a:ln>
        </p:spPr>
        <p:txBody>
          <a:bodyPr/>
          <a:lstStyle/>
          <a:p>
            <a:pPr fontAlgn="auto">
              <a:spcBef>
                <a:spcPts val="0"/>
              </a:spcBef>
              <a:spcAft>
                <a:spcPts val="0"/>
              </a:spcAft>
              <a:defRPr/>
            </a:pPr>
            <a:endParaRPr lang="en-US">
              <a:latin typeface="+mn-lt"/>
              <a:cs typeface="+mn-cs"/>
            </a:endParaRPr>
          </a:p>
        </p:txBody>
      </p:sp>
      <p:sp>
        <p:nvSpPr>
          <p:cNvPr id="6" name="Straight Connector 21"/>
          <p:cNvSpPr>
            <a:spLocks noChangeShapeType="1"/>
          </p:cNvSpPr>
          <p:nvPr/>
        </p:nvSpPr>
        <p:spPr bwMode="auto">
          <a:xfrm>
            <a:off x="2108200" y="3886200"/>
            <a:ext cx="6958013" cy="0"/>
          </a:xfrm>
          <a:prstGeom prst="line">
            <a:avLst/>
          </a:prstGeom>
          <a:noFill/>
          <a:ln w="57150" cap="rnd">
            <a:solidFill>
              <a:srgbClr val="FF0000"/>
            </a:solidFill>
            <a:round/>
            <a:headEnd/>
            <a:tailEnd/>
          </a:ln>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85800" y="3003550"/>
            <a:ext cx="7772400" cy="850900"/>
          </a:xfrm>
        </p:spPr>
        <p:txBody>
          <a:bodyPr anchor="t">
            <a:noAutofit/>
          </a:bodyPr>
          <a:lstStyle>
            <a:lvl1pPr algn="ctr">
              <a:defRPr sz="4400" b="1" cap="all">
                <a:latin typeface="Serpentine ICG" pitchFamily="2" charset="0"/>
                <a:cs typeface="Aharoni" pitchFamily="2" charset="-79"/>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4351D70-58FB-4DAE-844F-D3C9FBB88662}" type="datetime1">
              <a:rPr lang="en-US"/>
              <a:pPr>
                <a:defRPr/>
              </a:pPr>
              <a:t>9/3/2015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2015 - Chap Research</a:t>
            </a:r>
          </a:p>
        </p:txBody>
      </p:sp>
      <p:sp>
        <p:nvSpPr>
          <p:cNvPr id="7" name="Slide Number Placeholder 5"/>
          <p:cNvSpPr>
            <a:spLocks noGrp="1"/>
          </p:cNvSpPr>
          <p:nvPr>
            <p:ph type="sldNum" sz="quarter" idx="12"/>
          </p:nvPr>
        </p:nvSpPr>
        <p:spPr/>
        <p:txBody>
          <a:bodyPr/>
          <a:lstStyle>
            <a:lvl1pPr>
              <a:defRPr/>
            </a:lvl1pPr>
          </a:lstStyle>
          <a:p>
            <a:pPr>
              <a:defRPr/>
            </a:pPr>
            <a:fld id="{25B80644-01EB-43EC-BB8D-56A62C1FAE2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306DCFD-189C-419D-A086-28CBA923F6D0}" type="datetime1">
              <a:rPr lang="en-US"/>
              <a:pPr>
                <a:defRPr/>
              </a:pPr>
              <a:t>9/3/2015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2015 - Chap Research</a:t>
            </a:r>
          </a:p>
        </p:txBody>
      </p:sp>
      <p:sp>
        <p:nvSpPr>
          <p:cNvPr id="9" name="Slide Number Placeholder 5"/>
          <p:cNvSpPr>
            <a:spLocks noGrp="1"/>
          </p:cNvSpPr>
          <p:nvPr>
            <p:ph type="sldNum" sz="quarter" idx="12"/>
          </p:nvPr>
        </p:nvSpPr>
        <p:spPr/>
        <p:txBody>
          <a:bodyPr/>
          <a:lstStyle>
            <a:lvl1pPr>
              <a:defRPr/>
            </a:lvl1pPr>
          </a:lstStyle>
          <a:p>
            <a:pPr>
              <a:defRPr/>
            </a:pPr>
            <a:fld id="{1F76DB3D-C682-41FC-8767-2F3DD0230C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4335143-D60A-43B1-9CD2-7702A9D872B9}" type="datetime1">
              <a:rPr lang="en-US"/>
              <a:pPr>
                <a:defRPr/>
              </a:pPr>
              <a:t>9/3/2015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 2015 - Chap Research</a:t>
            </a:r>
          </a:p>
        </p:txBody>
      </p:sp>
      <p:sp>
        <p:nvSpPr>
          <p:cNvPr id="5" name="Slide Number Placeholder 5"/>
          <p:cNvSpPr>
            <a:spLocks noGrp="1"/>
          </p:cNvSpPr>
          <p:nvPr>
            <p:ph type="sldNum" sz="quarter" idx="12"/>
          </p:nvPr>
        </p:nvSpPr>
        <p:spPr/>
        <p:txBody>
          <a:bodyPr/>
          <a:lstStyle>
            <a:lvl1pPr>
              <a:defRPr/>
            </a:lvl1pPr>
          </a:lstStyle>
          <a:p>
            <a:pPr>
              <a:defRPr/>
            </a:pPr>
            <a:fld id="{06B52799-C66F-43FB-9ED7-1598BF91F2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858B64-FE63-4258-BDE2-E4F0F17614C7}" type="datetime1">
              <a:rPr lang="en-US"/>
              <a:pPr>
                <a:defRPr/>
              </a:pPr>
              <a:t>9/3/2015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2015 - Chap Research</a:t>
            </a:r>
          </a:p>
        </p:txBody>
      </p:sp>
      <p:sp>
        <p:nvSpPr>
          <p:cNvPr id="7" name="Slide Number Placeholder 5"/>
          <p:cNvSpPr>
            <a:spLocks noGrp="1"/>
          </p:cNvSpPr>
          <p:nvPr>
            <p:ph type="sldNum" sz="quarter" idx="12"/>
          </p:nvPr>
        </p:nvSpPr>
        <p:spPr/>
        <p:txBody>
          <a:bodyPr/>
          <a:lstStyle>
            <a:lvl1pPr>
              <a:defRPr/>
            </a:lvl1pPr>
          </a:lstStyle>
          <a:p>
            <a:pPr>
              <a:defRPr/>
            </a:pPr>
            <a:fld id="{466D03E7-488F-422E-8B31-946EADD580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2DB71F-1B86-4C3D-A55F-8097F038293A}" type="datetime1">
              <a:rPr lang="en-US"/>
              <a:pPr>
                <a:defRPr/>
              </a:pPr>
              <a:t>9/3/2015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2015 - Chap Research</a:t>
            </a:r>
          </a:p>
        </p:txBody>
      </p:sp>
      <p:sp>
        <p:nvSpPr>
          <p:cNvPr id="7" name="Slide Number Placeholder 5"/>
          <p:cNvSpPr>
            <a:spLocks noGrp="1"/>
          </p:cNvSpPr>
          <p:nvPr>
            <p:ph type="sldNum" sz="quarter" idx="12"/>
          </p:nvPr>
        </p:nvSpPr>
        <p:spPr/>
        <p:txBody>
          <a:bodyPr/>
          <a:lstStyle>
            <a:lvl1pPr>
              <a:defRPr/>
            </a:lvl1pPr>
          </a:lstStyle>
          <a:p>
            <a:pPr>
              <a:defRPr/>
            </a:pPr>
            <a:fld id="{E0016AC0-9F32-4876-8733-4E1E8B7F961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E5C5DFE-C7F7-4442-880B-2592D7F9F83D}" type="datetime1">
              <a:rPr lang="en-US"/>
              <a:pPr>
                <a:defRPr/>
              </a:pPr>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 2015 - Chap Research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99BAA28-ED15-4676-B8BD-C4C7637536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67" r:id="rId4"/>
    <p:sldLayoutId id="2147483668" r:id="rId5"/>
    <p:sldLayoutId id="2147483669" r:id="rId6"/>
    <p:sldLayoutId id="2147483677" r:id="rId7"/>
    <p:sldLayoutId id="2147483670" r:id="rId8"/>
    <p:sldLayoutId id="2147483671" r:id="rId9"/>
    <p:sldLayoutId id="2147483672" r:id="rId10"/>
    <p:sldLayoutId id="2147483673" r:id="rId11"/>
    <p:sldLayoutId id="2147483678" r:id="rId12"/>
    <p:sldLayoutId id="2147483679" r:id="rId13"/>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hyperlink" Target="http://computer.howstuffworks.com/internet/basics/internet1.htm" TargetMode="External"/><Relationship Id="rId2" Type="http://schemas.openxmlformats.org/officeDocument/2006/relationships/hyperlink" Target="http://w3schools.com/" TargetMode="External"/><Relationship Id="rId1" Type="http://schemas.openxmlformats.org/officeDocument/2006/relationships/slideLayout" Target="../slideLayouts/slideLayout2.xml"/><Relationship Id="rId6" Type="http://schemas.openxmlformats.org/officeDocument/2006/relationships/hyperlink" Target="http://www.gnu.org/software/emacs/tour/" TargetMode="External"/><Relationship Id="rId5" Type="http://schemas.openxmlformats.org/officeDocument/2006/relationships/hyperlink" Target="http://ryanstutorials.net/linuxtutorial/" TargetMode="External"/><Relationship Id="rId4" Type="http://schemas.openxmlformats.org/officeDocument/2006/relationships/hyperlink" Target="http://computer.howstuffworks.com/internet/basics/internet-infrastructure.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685800" y="2362200"/>
            <a:ext cx="7772400" cy="1470025"/>
          </a:xfrm>
        </p:spPr>
        <p:txBody>
          <a:bodyPr/>
          <a:lstStyle/>
          <a:p>
            <a:r>
              <a:rPr lang="en-US" smtClean="0"/>
              <a:t>Web Development</a:t>
            </a:r>
          </a:p>
        </p:txBody>
      </p:sp>
      <p:sp>
        <p:nvSpPr>
          <p:cNvPr id="3" name="Subtitle 2"/>
          <p:cNvSpPr>
            <a:spLocks noGrp="1"/>
          </p:cNvSpPr>
          <p:nvPr>
            <p:ph type="subTitle" idx="1"/>
          </p:nvPr>
        </p:nvSpPr>
        <p:spPr>
          <a:xfrm>
            <a:off x="1371600" y="3505200"/>
            <a:ext cx="6400800" cy="1752600"/>
          </a:xfrm>
        </p:spPr>
        <p:txBody>
          <a:bodyPr rtlCol="0">
            <a:normAutofit/>
          </a:bodyPr>
          <a:lstStyle/>
          <a:p>
            <a:pPr fontAlgn="auto">
              <a:spcAft>
                <a:spcPts val="0"/>
              </a:spcAft>
              <a:buFont typeface="Arial" pitchFamily="34" charset="0"/>
              <a:buNone/>
              <a:defRPr/>
            </a:pPr>
            <a:r>
              <a:rPr lang="en-US" dirty="0" smtClean="0"/>
              <a:t>Seminar by Rachel Gardner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Better Packet Structure</a:t>
            </a:r>
          </a:p>
        </p:txBody>
      </p:sp>
      <p:sp>
        <p:nvSpPr>
          <p:cNvPr id="4" name="Date Placeholder 3"/>
          <p:cNvSpPr>
            <a:spLocks noGrp="1"/>
          </p:cNvSpPr>
          <p:nvPr>
            <p:ph type="dt" sz="quarter" idx="10"/>
          </p:nvPr>
        </p:nvSpPr>
        <p:spPr/>
        <p:txBody>
          <a:bodyPr/>
          <a:lstStyle/>
          <a:p>
            <a:fld id="{C414B472-E381-4F6E-812E-190CFA716D1D}" type="datetime1">
              <a:rPr lang="en-US"/>
              <a:pPr/>
              <a:t>9/3/2015</a:t>
            </a:fld>
            <a:endParaRPr lang="en-US"/>
          </a:p>
        </p:txBody>
      </p:sp>
      <p:sp>
        <p:nvSpPr>
          <p:cNvPr id="5" name="Slide Number Placeholder 4"/>
          <p:cNvSpPr>
            <a:spLocks noGrp="1"/>
          </p:cNvSpPr>
          <p:nvPr>
            <p:ph type="sldNum" sz="quarter" idx="11"/>
          </p:nvPr>
        </p:nvSpPr>
        <p:spPr/>
        <p:txBody>
          <a:bodyPr/>
          <a:lstStyle/>
          <a:p>
            <a:fld id="{7DC99311-60F3-4FA7-A90C-351A3702B801}" type="slidenum">
              <a:rPr lang="en-US"/>
              <a:pPr/>
              <a:t>10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28677" name="Picture 2" descr="http://s.hswstatic.com/gif/question525-packet.gif"/>
          <p:cNvPicPr>
            <a:picLocks noChangeAspect="1" noChangeArrowheads="1"/>
          </p:cNvPicPr>
          <p:nvPr/>
        </p:nvPicPr>
        <p:blipFill>
          <a:blip r:embed="rId3" cstate="print"/>
          <a:srcRect t="48441" b="35526"/>
          <a:stretch>
            <a:fillRect/>
          </a:stretch>
        </p:blipFill>
        <p:spPr bwMode="auto">
          <a:xfrm>
            <a:off x="901700" y="3649663"/>
            <a:ext cx="7458075" cy="685800"/>
          </a:xfrm>
          <a:prstGeom prst="rect">
            <a:avLst/>
          </a:prstGeom>
          <a:noFill/>
          <a:ln w="9525">
            <a:noFill/>
            <a:miter lim="800000"/>
            <a:headEnd/>
            <a:tailEnd/>
          </a:ln>
        </p:spPr>
      </p:pic>
      <p:pic>
        <p:nvPicPr>
          <p:cNvPr id="28678" name="Picture 2" descr="http://s.hswstatic.com/gif/question525-packet.gif"/>
          <p:cNvPicPr>
            <a:picLocks noChangeAspect="1" noChangeArrowheads="1"/>
          </p:cNvPicPr>
          <p:nvPr/>
        </p:nvPicPr>
        <p:blipFill>
          <a:blip r:embed="rId3" cstate="print"/>
          <a:srcRect t="64474"/>
          <a:stretch>
            <a:fillRect/>
          </a:stretch>
        </p:blipFill>
        <p:spPr bwMode="auto">
          <a:xfrm>
            <a:off x="901700" y="4338638"/>
            <a:ext cx="7458075" cy="1519237"/>
          </a:xfrm>
          <a:prstGeom prst="rect">
            <a:avLst/>
          </a:prstGeom>
          <a:noFill/>
          <a:ln w="9525">
            <a:noFill/>
            <a:miter lim="800000"/>
            <a:headEnd/>
            <a:tailEnd/>
          </a:ln>
        </p:spPr>
      </p:pic>
      <p:pic>
        <p:nvPicPr>
          <p:cNvPr id="28679" name="Picture 2" descr="http://s.hswstatic.com/gif/question525-packet.gif"/>
          <p:cNvPicPr>
            <a:picLocks noChangeAspect="1" noChangeArrowheads="1"/>
          </p:cNvPicPr>
          <p:nvPr/>
        </p:nvPicPr>
        <p:blipFill>
          <a:blip r:embed="rId3" cstate="print"/>
          <a:srcRect b="69374"/>
          <a:stretch>
            <a:fillRect/>
          </a:stretch>
        </p:blipFill>
        <p:spPr bwMode="auto">
          <a:xfrm>
            <a:off x="901700" y="1673225"/>
            <a:ext cx="7458075" cy="1309688"/>
          </a:xfrm>
          <a:prstGeom prst="rect">
            <a:avLst/>
          </a:prstGeom>
          <a:noFill/>
          <a:ln w="9525">
            <a:noFill/>
            <a:miter lim="800000"/>
            <a:headEnd/>
            <a:tailEnd/>
          </a:ln>
        </p:spPr>
      </p:pic>
      <p:pic>
        <p:nvPicPr>
          <p:cNvPr id="10" name="Picture 2" descr="http://s.hswstatic.com/gif/question525-packet.gif"/>
          <p:cNvPicPr>
            <a:picLocks noChangeAspect="1" noChangeArrowheads="1"/>
          </p:cNvPicPr>
          <p:nvPr/>
        </p:nvPicPr>
        <p:blipFill>
          <a:blip r:embed="rId3" cstate="print"/>
          <a:srcRect t="30135" b="60959"/>
          <a:stretch>
            <a:fillRect/>
          </a:stretch>
        </p:blipFill>
        <p:spPr bwMode="auto">
          <a:xfrm>
            <a:off x="904875" y="2962275"/>
            <a:ext cx="7458075" cy="381000"/>
          </a:xfrm>
          <a:prstGeom prst="rect">
            <a:avLst/>
          </a:prstGeom>
          <a:noFill/>
          <a:ln w="9525">
            <a:noFill/>
            <a:miter lim="800000"/>
            <a:headEnd/>
            <a:tailEnd/>
          </a:ln>
        </p:spPr>
      </p:pic>
      <p:pic>
        <p:nvPicPr>
          <p:cNvPr id="28681" name="Picture 2" descr="http://s.hswstatic.com/gif/question525-packet.gif"/>
          <p:cNvPicPr>
            <a:picLocks noChangeAspect="1" noChangeArrowheads="1"/>
          </p:cNvPicPr>
          <p:nvPr/>
        </p:nvPicPr>
        <p:blipFill>
          <a:blip r:embed="rId3" cstate="print"/>
          <a:srcRect t="39041" b="53833"/>
          <a:stretch>
            <a:fillRect/>
          </a:stretch>
        </p:blipFill>
        <p:spPr bwMode="auto">
          <a:xfrm>
            <a:off x="904875" y="3340100"/>
            <a:ext cx="7458075"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smtClean="0"/>
              <a:t>The Quick Edit Menu</a:t>
            </a:r>
          </a:p>
        </p:txBody>
      </p:sp>
      <p:sp>
        <p:nvSpPr>
          <p:cNvPr id="4" name="Date Placeholder 3"/>
          <p:cNvSpPr>
            <a:spLocks noGrp="1"/>
          </p:cNvSpPr>
          <p:nvPr>
            <p:ph type="dt" sz="quarter" idx="10"/>
          </p:nvPr>
        </p:nvSpPr>
        <p:spPr/>
        <p:txBody>
          <a:bodyPr/>
          <a:lstStyle/>
          <a:p>
            <a:fld id="{E051BE6E-AA9D-4531-8955-48A475A27AF5}" type="datetime1">
              <a:rPr lang="en-US"/>
              <a:pPr/>
              <a:t>9/3/2015</a:t>
            </a:fld>
            <a:endParaRPr lang="en-US"/>
          </a:p>
        </p:txBody>
      </p:sp>
      <p:sp>
        <p:nvSpPr>
          <p:cNvPr id="5" name="Slide Number Placeholder 4"/>
          <p:cNvSpPr>
            <a:spLocks noGrp="1"/>
          </p:cNvSpPr>
          <p:nvPr>
            <p:ph type="sldNum" sz="quarter" idx="11"/>
          </p:nvPr>
        </p:nvSpPr>
        <p:spPr/>
        <p:txBody>
          <a:bodyPr/>
          <a:lstStyle/>
          <a:p>
            <a:fld id="{AC16F8CB-020D-4F5C-90E6-8F189F4BD043}" type="slidenum">
              <a:rPr lang="en-US"/>
              <a:pPr/>
              <a:t>100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Grp="1" noChangeAspect="1" noChangeArrowheads="1"/>
          </p:cNvPicPr>
          <p:nvPr>
            <p:ph idx="1"/>
          </p:nvPr>
        </p:nvPicPr>
        <p:blipFill>
          <a:blip r:embed="rId2" cstate="print"/>
          <a:srcRect/>
          <a:stretch>
            <a:fillRect/>
          </a:stretch>
        </p:blipFill>
        <p:spPr>
          <a:xfrm>
            <a:off x="228600" y="3549650"/>
            <a:ext cx="8686800" cy="1222375"/>
          </a:xfrm>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9091" t="21549" r="46257" b="62765"/>
          <a:stretch>
            <a:fillRect/>
          </a:stretch>
        </p:blipFill>
        <p:spPr bwMode="auto">
          <a:xfrm>
            <a:off x="774700" y="1573213"/>
            <a:ext cx="7594600" cy="1501775"/>
          </a:xfrm>
          <a:prstGeom prst="rect">
            <a:avLst/>
          </a:prstGeom>
          <a:ln>
            <a:noFill/>
          </a:ln>
          <a:effectLst>
            <a:outerShdw blurRad="190500" algn="tl" rotWithShape="0">
              <a:srgbClr val="000000">
                <a:alpha val="70000"/>
              </a:srgbClr>
            </a:outerShdw>
          </a:effectLst>
        </p:spPr>
      </p:pic>
      <p:sp>
        <p:nvSpPr>
          <p:cNvPr id="9" name="Frame 8"/>
          <p:cNvSpPr/>
          <p:nvPr/>
        </p:nvSpPr>
        <p:spPr>
          <a:xfrm>
            <a:off x="246063" y="3854450"/>
            <a:ext cx="247650" cy="17462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Frame 9"/>
          <p:cNvSpPr/>
          <p:nvPr/>
        </p:nvSpPr>
        <p:spPr>
          <a:xfrm>
            <a:off x="265113" y="4006850"/>
            <a:ext cx="246062" cy="17462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 name="Frame 10"/>
          <p:cNvSpPr/>
          <p:nvPr/>
        </p:nvSpPr>
        <p:spPr>
          <a:xfrm>
            <a:off x="228600" y="4360863"/>
            <a:ext cx="4572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 name="TextBox 12"/>
          <p:cNvSpPr txBox="1">
            <a:spLocks noChangeArrowheads="1"/>
          </p:cNvSpPr>
          <p:nvPr/>
        </p:nvSpPr>
        <p:spPr bwMode="auto">
          <a:xfrm>
            <a:off x="685800" y="3124200"/>
            <a:ext cx="2736850" cy="369888"/>
          </a:xfrm>
          <a:prstGeom prst="rect">
            <a:avLst/>
          </a:prstGeom>
          <a:noFill/>
          <a:ln w="9525">
            <a:noFill/>
            <a:miter lim="800000"/>
            <a:headEnd/>
            <a:tailEnd/>
          </a:ln>
        </p:spPr>
        <p:txBody>
          <a:bodyPr wrap="none">
            <a:spAutoFit/>
          </a:bodyPr>
          <a:lstStyle/>
          <a:p>
            <a:r>
              <a:rPr lang="en-US">
                <a:latin typeface="Calibri" pitchFamily="34" charset="0"/>
              </a:rPr>
              <a:t>URL-friendly name of page </a:t>
            </a:r>
          </a:p>
        </p:txBody>
      </p:sp>
      <p:cxnSp>
        <p:nvCxnSpPr>
          <p:cNvPr id="15" name="Straight Arrow Connector 14"/>
          <p:cNvCxnSpPr/>
          <p:nvPr/>
        </p:nvCxnSpPr>
        <p:spPr>
          <a:xfrm flipH="1">
            <a:off x="533400" y="3429000"/>
            <a:ext cx="228600" cy="3810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4" cstate="print"/>
          <a:srcRect/>
          <a:stretch>
            <a:fillRect/>
          </a:stretch>
        </p:blipFill>
        <p:spPr bwMode="auto">
          <a:xfrm>
            <a:off x="4419600" y="3200400"/>
            <a:ext cx="3328988" cy="2924175"/>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smtClean="0"/>
              <a:t>Visibility</a:t>
            </a:r>
          </a:p>
        </p:txBody>
      </p:sp>
      <p:sp>
        <p:nvSpPr>
          <p:cNvPr id="3" name="Content Placeholder 2"/>
          <p:cNvSpPr>
            <a:spLocks noGrp="1"/>
          </p:cNvSpPr>
          <p:nvPr>
            <p:ph idx="1"/>
          </p:nvPr>
        </p:nvSpPr>
        <p:spPr/>
        <p:txBody>
          <a:bodyPr/>
          <a:lstStyle/>
          <a:p>
            <a:r>
              <a:rPr lang="en-US" smtClean="0"/>
              <a:t>Private</a:t>
            </a:r>
          </a:p>
          <a:p>
            <a:pPr lvl="1"/>
            <a:r>
              <a:rPr lang="en-US" smtClean="0"/>
              <a:t>Automatically “publishes” the page</a:t>
            </a:r>
          </a:p>
          <a:p>
            <a:pPr lvl="1"/>
            <a:r>
              <a:rPr lang="en-US" smtClean="0"/>
              <a:t>Only visible on the site by users logged into WordPress</a:t>
            </a:r>
          </a:p>
          <a:p>
            <a:r>
              <a:rPr lang="en-US" smtClean="0"/>
              <a:t>Password-Protected</a:t>
            </a:r>
          </a:p>
          <a:p>
            <a:pPr lvl="1"/>
            <a:r>
              <a:rPr lang="en-US" smtClean="0"/>
              <a:t>Works for drafts and published pages</a:t>
            </a:r>
          </a:p>
          <a:p>
            <a:pPr lvl="1"/>
            <a:r>
              <a:rPr lang="en-US" smtClean="0"/>
              <a:t>Requires a password to view</a:t>
            </a:r>
          </a:p>
        </p:txBody>
      </p:sp>
      <p:sp>
        <p:nvSpPr>
          <p:cNvPr id="4" name="Date Placeholder 3"/>
          <p:cNvSpPr>
            <a:spLocks noGrp="1"/>
          </p:cNvSpPr>
          <p:nvPr>
            <p:ph type="dt" sz="quarter" idx="10"/>
          </p:nvPr>
        </p:nvSpPr>
        <p:spPr/>
        <p:txBody>
          <a:bodyPr/>
          <a:lstStyle/>
          <a:p>
            <a:fld id="{6EB0E69A-87D9-4650-A348-A63C851E54BB}" type="datetime1">
              <a:rPr lang="en-US"/>
              <a:pPr/>
              <a:t>9/3/2015</a:t>
            </a:fld>
            <a:endParaRPr lang="en-US"/>
          </a:p>
        </p:txBody>
      </p:sp>
      <p:sp>
        <p:nvSpPr>
          <p:cNvPr id="5" name="Slide Number Placeholder 4"/>
          <p:cNvSpPr>
            <a:spLocks noGrp="1"/>
          </p:cNvSpPr>
          <p:nvPr>
            <p:ph type="sldNum" sz="quarter" idx="11"/>
          </p:nvPr>
        </p:nvSpPr>
        <p:spPr/>
        <p:txBody>
          <a:bodyPr/>
          <a:lstStyle/>
          <a:p>
            <a:fld id="{0B5DDB9A-ECB2-4E94-BAEC-BB7251238878}" type="slidenum">
              <a:rPr lang="en-US"/>
              <a:pPr/>
              <a:t>101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en-US" smtClean="0"/>
              <a:t>The Quick Edit Menu: Pages</a:t>
            </a:r>
          </a:p>
        </p:txBody>
      </p:sp>
      <p:sp>
        <p:nvSpPr>
          <p:cNvPr id="4" name="Date Placeholder 3"/>
          <p:cNvSpPr>
            <a:spLocks noGrp="1"/>
          </p:cNvSpPr>
          <p:nvPr>
            <p:ph type="dt" sz="quarter" idx="10"/>
          </p:nvPr>
        </p:nvSpPr>
        <p:spPr/>
        <p:txBody>
          <a:bodyPr/>
          <a:lstStyle/>
          <a:p>
            <a:fld id="{F58D5A73-5E3A-4725-B43C-3E3EDBAB1A4D}" type="datetime1">
              <a:rPr lang="en-US"/>
              <a:pPr/>
              <a:t>9/3/2015</a:t>
            </a:fld>
            <a:endParaRPr lang="en-US"/>
          </a:p>
        </p:txBody>
      </p:sp>
      <p:sp>
        <p:nvSpPr>
          <p:cNvPr id="5" name="Slide Number Placeholder 4"/>
          <p:cNvSpPr>
            <a:spLocks noGrp="1"/>
          </p:cNvSpPr>
          <p:nvPr>
            <p:ph type="sldNum" sz="quarter" idx="11"/>
          </p:nvPr>
        </p:nvSpPr>
        <p:spPr/>
        <p:txBody>
          <a:bodyPr/>
          <a:lstStyle/>
          <a:p>
            <a:fld id="{94102B55-4F3D-4093-B5B7-E48C8E682F1E}" type="slidenum">
              <a:rPr lang="en-US"/>
              <a:pPr/>
              <a:t>102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Grp="1" noChangeAspect="1" noChangeArrowheads="1"/>
          </p:cNvPicPr>
          <p:nvPr>
            <p:ph idx="1"/>
          </p:nvPr>
        </p:nvPicPr>
        <p:blipFill>
          <a:blip r:embed="rId2" cstate="print"/>
          <a:srcRect/>
          <a:stretch>
            <a:fillRect/>
          </a:stretch>
        </p:blipFill>
        <p:spPr>
          <a:xfrm>
            <a:off x="228600" y="3549650"/>
            <a:ext cx="8686800" cy="1222375"/>
          </a:xfrm>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9091" t="21549" r="46257" b="62765"/>
          <a:stretch>
            <a:fillRect/>
          </a:stretch>
        </p:blipFill>
        <p:spPr bwMode="auto">
          <a:xfrm>
            <a:off x="774700" y="1573213"/>
            <a:ext cx="7594600" cy="1501775"/>
          </a:xfrm>
          <a:prstGeom prst="rect">
            <a:avLst/>
          </a:prstGeom>
          <a:ln>
            <a:noFill/>
          </a:ln>
          <a:effectLst>
            <a:outerShdw blurRad="190500" algn="tl" rotWithShape="0">
              <a:srgbClr val="000000">
                <a:alpha val="70000"/>
              </a:srgbClr>
            </a:outerShdw>
          </a:effectLst>
        </p:spPr>
      </p:pic>
      <p:sp>
        <p:nvSpPr>
          <p:cNvPr id="11" name="Frame 10"/>
          <p:cNvSpPr/>
          <p:nvPr/>
        </p:nvSpPr>
        <p:spPr>
          <a:xfrm>
            <a:off x="4505325" y="3706813"/>
            <a:ext cx="3810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smtClean="0"/>
              <a:t>Parent Structure</a:t>
            </a:r>
          </a:p>
        </p:txBody>
      </p:sp>
      <p:sp>
        <p:nvSpPr>
          <p:cNvPr id="138242" name="Content Placeholder 2"/>
          <p:cNvSpPr>
            <a:spLocks noGrp="1"/>
          </p:cNvSpPr>
          <p:nvPr>
            <p:ph idx="1"/>
          </p:nvPr>
        </p:nvSpPr>
        <p:spPr/>
        <p:txBody>
          <a:bodyPr/>
          <a:lstStyle/>
          <a:p>
            <a:r>
              <a:rPr lang="en-US" smtClean="0"/>
              <a:t>Pages and subpages allow you to organize pages</a:t>
            </a:r>
          </a:p>
          <a:p>
            <a:endParaRPr lang="en-US" smtClean="0"/>
          </a:p>
        </p:txBody>
      </p:sp>
      <p:sp>
        <p:nvSpPr>
          <p:cNvPr id="4" name="Date Placeholder 3"/>
          <p:cNvSpPr>
            <a:spLocks noGrp="1"/>
          </p:cNvSpPr>
          <p:nvPr>
            <p:ph type="dt" sz="quarter" idx="10"/>
          </p:nvPr>
        </p:nvSpPr>
        <p:spPr/>
        <p:txBody>
          <a:bodyPr/>
          <a:lstStyle/>
          <a:p>
            <a:fld id="{AF7A4CDB-2F23-4CF0-8863-DF803EE774F6}" type="datetime1">
              <a:rPr lang="en-US"/>
              <a:pPr/>
              <a:t>9/3/2015</a:t>
            </a:fld>
            <a:endParaRPr lang="en-US"/>
          </a:p>
        </p:txBody>
      </p:sp>
      <p:sp>
        <p:nvSpPr>
          <p:cNvPr id="5" name="Slide Number Placeholder 4"/>
          <p:cNvSpPr>
            <a:spLocks noGrp="1"/>
          </p:cNvSpPr>
          <p:nvPr>
            <p:ph type="sldNum" sz="quarter" idx="11"/>
          </p:nvPr>
        </p:nvSpPr>
        <p:spPr/>
        <p:txBody>
          <a:bodyPr/>
          <a:lstStyle/>
          <a:p>
            <a:fld id="{9D026D92-8757-4F7C-B1FB-C3CC1EFF44F5}" type="slidenum">
              <a:rPr lang="en-US"/>
              <a:pPr/>
              <a:t>103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38246" name="Picture 1"/>
          <p:cNvPicPr>
            <a:picLocks noChangeAspect="1" noChangeArrowheads="1"/>
          </p:cNvPicPr>
          <p:nvPr/>
        </p:nvPicPr>
        <p:blipFill>
          <a:blip r:embed="rId2" cstate="print"/>
          <a:srcRect/>
          <a:stretch>
            <a:fillRect/>
          </a:stretch>
        </p:blipFill>
        <p:spPr bwMode="auto">
          <a:xfrm>
            <a:off x="2286000" y="2057400"/>
            <a:ext cx="5311775" cy="4189413"/>
          </a:xfrm>
          <a:prstGeom prst="rect">
            <a:avLst/>
          </a:prstGeom>
          <a:noFill/>
          <a:ln w="9525">
            <a:noFill/>
            <a:miter lim="800000"/>
            <a:headEnd/>
            <a:tailEnd/>
          </a:ln>
        </p:spPr>
      </p:pic>
      <p:sp>
        <p:nvSpPr>
          <p:cNvPr id="8" name="Frame 7"/>
          <p:cNvSpPr/>
          <p:nvPr/>
        </p:nvSpPr>
        <p:spPr>
          <a:xfrm>
            <a:off x="5791200" y="2743200"/>
            <a:ext cx="1752600" cy="685800"/>
          </a:xfrm>
          <a:prstGeom prst="frame">
            <a:avLst>
              <a:gd name="adj1" fmla="val 4545"/>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smtClean="0"/>
              <a:t>The Quick Edit Menu</a:t>
            </a:r>
          </a:p>
        </p:txBody>
      </p:sp>
      <p:sp>
        <p:nvSpPr>
          <p:cNvPr id="4" name="Date Placeholder 3"/>
          <p:cNvSpPr>
            <a:spLocks noGrp="1"/>
          </p:cNvSpPr>
          <p:nvPr>
            <p:ph type="dt" sz="quarter" idx="10"/>
          </p:nvPr>
        </p:nvSpPr>
        <p:spPr/>
        <p:txBody>
          <a:bodyPr/>
          <a:lstStyle/>
          <a:p>
            <a:fld id="{0AEF1003-A6D9-45D6-A38F-EC7C86943724}" type="datetime1">
              <a:rPr lang="en-US"/>
              <a:pPr/>
              <a:t>9/3/2015</a:t>
            </a:fld>
            <a:endParaRPr lang="en-US"/>
          </a:p>
        </p:txBody>
      </p:sp>
      <p:sp>
        <p:nvSpPr>
          <p:cNvPr id="5" name="Slide Number Placeholder 4"/>
          <p:cNvSpPr>
            <a:spLocks noGrp="1"/>
          </p:cNvSpPr>
          <p:nvPr>
            <p:ph type="sldNum" sz="quarter" idx="11"/>
          </p:nvPr>
        </p:nvSpPr>
        <p:spPr/>
        <p:txBody>
          <a:bodyPr/>
          <a:lstStyle/>
          <a:p>
            <a:fld id="{8D317F54-1657-4D66-880E-12125202F982}" type="slidenum">
              <a:rPr lang="en-US"/>
              <a:pPr/>
              <a:t>104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Grp="1" noChangeAspect="1" noChangeArrowheads="1"/>
          </p:cNvPicPr>
          <p:nvPr>
            <p:ph idx="1"/>
          </p:nvPr>
        </p:nvPicPr>
        <p:blipFill>
          <a:blip r:embed="rId2" cstate="print"/>
          <a:srcRect/>
          <a:stretch>
            <a:fillRect/>
          </a:stretch>
        </p:blipFill>
        <p:spPr>
          <a:xfrm>
            <a:off x="228600" y="3549650"/>
            <a:ext cx="8686800" cy="1222375"/>
          </a:xfrm>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9091" t="21549" r="46257" b="62765"/>
          <a:stretch>
            <a:fillRect/>
          </a:stretch>
        </p:blipFill>
        <p:spPr bwMode="auto">
          <a:xfrm>
            <a:off x="774700" y="1573213"/>
            <a:ext cx="7594600" cy="1501775"/>
          </a:xfrm>
          <a:prstGeom prst="rect">
            <a:avLst/>
          </a:prstGeom>
          <a:ln>
            <a:noFill/>
          </a:ln>
          <a:effectLst>
            <a:outerShdw blurRad="190500" algn="tl" rotWithShape="0">
              <a:srgbClr val="000000">
                <a:alpha val="70000"/>
              </a:srgbClr>
            </a:outerShdw>
          </a:effectLst>
        </p:spPr>
      </p:pic>
      <p:sp>
        <p:nvSpPr>
          <p:cNvPr id="11" name="Frame 10"/>
          <p:cNvSpPr/>
          <p:nvPr/>
        </p:nvSpPr>
        <p:spPr>
          <a:xfrm>
            <a:off x="4505325" y="3868738"/>
            <a:ext cx="3810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mtClean="0"/>
              <a:t>Order</a:t>
            </a:r>
          </a:p>
        </p:txBody>
      </p:sp>
      <p:sp>
        <p:nvSpPr>
          <p:cNvPr id="3" name="Content Placeholder 2"/>
          <p:cNvSpPr>
            <a:spLocks noGrp="1"/>
          </p:cNvSpPr>
          <p:nvPr>
            <p:ph idx="1"/>
          </p:nvPr>
        </p:nvSpPr>
        <p:spPr/>
        <p:txBody>
          <a:bodyPr/>
          <a:lstStyle/>
          <a:p>
            <a:r>
              <a:rPr lang="en-US" smtClean="0"/>
              <a:t>Used to list pages in a particular order (as opposed to alphabetically)</a:t>
            </a:r>
          </a:p>
          <a:p>
            <a:r>
              <a:rPr lang="en-US" smtClean="0"/>
              <a:t>Enter 1,2,3,4 etc.</a:t>
            </a:r>
          </a:p>
        </p:txBody>
      </p:sp>
      <p:sp>
        <p:nvSpPr>
          <p:cNvPr id="4" name="Date Placeholder 3"/>
          <p:cNvSpPr>
            <a:spLocks noGrp="1"/>
          </p:cNvSpPr>
          <p:nvPr>
            <p:ph type="dt" sz="quarter" idx="10"/>
          </p:nvPr>
        </p:nvSpPr>
        <p:spPr/>
        <p:txBody>
          <a:bodyPr/>
          <a:lstStyle/>
          <a:p>
            <a:fld id="{E115F3F7-FEF6-4806-9D5E-3625165496CF}" type="datetime1">
              <a:rPr lang="en-US"/>
              <a:pPr/>
              <a:t>9/3/2015</a:t>
            </a:fld>
            <a:endParaRPr lang="en-US"/>
          </a:p>
        </p:txBody>
      </p:sp>
      <p:sp>
        <p:nvSpPr>
          <p:cNvPr id="5" name="Slide Number Placeholder 4"/>
          <p:cNvSpPr>
            <a:spLocks noGrp="1"/>
          </p:cNvSpPr>
          <p:nvPr>
            <p:ph type="sldNum" sz="quarter" idx="11"/>
          </p:nvPr>
        </p:nvSpPr>
        <p:spPr/>
        <p:txBody>
          <a:bodyPr/>
          <a:lstStyle/>
          <a:p>
            <a:fld id="{A9A27435-91A7-4109-A3EE-29C2F83B7D70}" type="slidenum">
              <a:rPr lang="en-US"/>
              <a:pPr/>
              <a:t>105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7" name="Picture 3"/>
          <p:cNvPicPr>
            <a:picLocks noChangeAspect="1" noChangeArrowheads="1"/>
          </p:cNvPicPr>
          <p:nvPr/>
        </p:nvPicPr>
        <p:blipFill>
          <a:blip r:embed="rId2" cstate="print"/>
          <a:srcRect b="23105"/>
          <a:stretch>
            <a:fillRect/>
          </a:stretch>
        </p:blipFill>
        <p:spPr bwMode="auto">
          <a:xfrm>
            <a:off x="6172200" y="2057400"/>
            <a:ext cx="1920875" cy="3962400"/>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r>
              <a:rPr lang="en-US" smtClean="0"/>
              <a:t>The Quick Edit Menu</a:t>
            </a:r>
          </a:p>
        </p:txBody>
      </p:sp>
      <p:sp>
        <p:nvSpPr>
          <p:cNvPr id="4" name="Date Placeholder 3"/>
          <p:cNvSpPr>
            <a:spLocks noGrp="1"/>
          </p:cNvSpPr>
          <p:nvPr>
            <p:ph type="dt" sz="quarter" idx="10"/>
          </p:nvPr>
        </p:nvSpPr>
        <p:spPr/>
        <p:txBody>
          <a:bodyPr/>
          <a:lstStyle/>
          <a:p>
            <a:fld id="{F4C190B2-E02B-4890-9DBA-BE88BD73CDD6}" type="datetime1">
              <a:rPr lang="en-US"/>
              <a:pPr/>
              <a:t>9/3/2015</a:t>
            </a:fld>
            <a:endParaRPr lang="en-US"/>
          </a:p>
        </p:txBody>
      </p:sp>
      <p:sp>
        <p:nvSpPr>
          <p:cNvPr id="5" name="Slide Number Placeholder 4"/>
          <p:cNvSpPr>
            <a:spLocks noGrp="1"/>
          </p:cNvSpPr>
          <p:nvPr>
            <p:ph type="sldNum" sz="quarter" idx="11"/>
          </p:nvPr>
        </p:nvSpPr>
        <p:spPr/>
        <p:txBody>
          <a:bodyPr/>
          <a:lstStyle/>
          <a:p>
            <a:fld id="{0F8328D2-7471-4D08-8149-9BBF3C9CDBE3}" type="slidenum">
              <a:rPr lang="en-US"/>
              <a:pPr/>
              <a:t>106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Grp="1" noChangeAspect="1" noChangeArrowheads="1"/>
          </p:cNvPicPr>
          <p:nvPr>
            <p:ph idx="1"/>
          </p:nvPr>
        </p:nvPicPr>
        <p:blipFill>
          <a:blip r:embed="rId2" cstate="print"/>
          <a:srcRect/>
          <a:stretch>
            <a:fillRect/>
          </a:stretch>
        </p:blipFill>
        <p:spPr>
          <a:xfrm>
            <a:off x="228600" y="3549650"/>
            <a:ext cx="8686800" cy="1222375"/>
          </a:xfrm>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9091" t="21549" r="46257" b="62765"/>
          <a:stretch>
            <a:fillRect/>
          </a:stretch>
        </p:blipFill>
        <p:spPr bwMode="auto">
          <a:xfrm>
            <a:off x="774700" y="1573213"/>
            <a:ext cx="7594600" cy="1501775"/>
          </a:xfrm>
          <a:prstGeom prst="rect">
            <a:avLst/>
          </a:prstGeom>
          <a:ln>
            <a:noFill/>
          </a:ln>
          <a:effectLst>
            <a:outerShdw blurRad="190500" algn="tl" rotWithShape="0">
              <a:srgbClr val="000000">
                <a:alpha val="70000"/>
              </a:srgbClr>
            </a:outerShdw>
          </a:effectLst>
        </p:spPr>
      </p:pic>
      <p:sp>
        <p:nvSpPr>
          <p:cNvPr id="11" name="Frame 10"/>
          <p:cNvSpPr/>
          <p:nvPr/>
        </p:nvSpPr>
        <p:spPr>
          <a:xfrm>
            <a:off x="4532313" y="4029075"/>
            <a:ext cx="3810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smtClean="0"/>
              <a:t>Templates</a:t>
            </a:r>
          </a:p>
        </p:txBody>
      </p:sp>
      <p:sp>
        <p:nvSpPr>
          <p:cNvPr id="3" name="Content Placeholder 2"/>
          <p:cNvSpPr>
            <a:spLocks noGrp="1"/>
          </p:cNvSpPr>
          <p:nvPr>
            <p:ph idx="1"/>
          </p:nvPr>
        </p:nvSpPr>
        <p:spPr/>
        <p:txBody>
          <a:bodyPr/>
          <a:lstStyle/>
          <a:p>
            <a:r>
              <a:rPr lang="en-US" smtClean="0"/>
              <a:t>Used to set the general format the content will follow</a:t>
            </a:r>
          </a:p>
          <a:p>
            <a:r>
              <a:rPr lang="en-US" smtClean="0"/>
              <a:t>Custom templates allow you to do cool stuff</a:t>
            </a:r>
          </a:p>
          <a:p>
            <a:r>
              <a:rPr lang="en-US" smtClean="0"/>
              <a:t>Editable from Appearance-&gt;Editor</a:t>
            </a:r>
          </a:p>
        </p:txBody>
      </p:sp>
      <p:sp>
        <p:nvSpPr>
          <p:cNvPr id="4" name="Date Placeholder 3"/>
          <p:cNvSpPr>
            <a:spLocks noGrp="1"/>
          </p:cNvSpPr>
          <p:nvPr>
            <p:ph type="dt" sz="quarter" idx="10"/>
          </p:nvPr>
        </p:nvSpPr>
        <p:spPr/>
        <p:txBody>
          <a:bodyPr/>
          <a:lstStyle/>
          <a:p>
            <a:fld id="{B2AC6C57-5B7A-448F-B946-2E9CC30FCFC4}" type="datetime1">
              <a:rPr lang="en-US"/>
              <a:pPr/>
              <a:t>9/3/2015</a:t>
            </a:fld>
            <a:endParaRPr lang="en-US"/>
          </a:p>
        </p:txBody>
      </p:sp>
      <p:sp>
        <p:nvSpPr>
          <p:cNvPr id="5" name="Slide Number Placeholder 4"/>
          <p:cNvSpPr>
            <a:spLocks noGrp="1"/>
          </p:cNvSpPr>
          <p:nvPr>
            <p:ph type="sldNum" sz="quarter" idx="11"/>
          </p:nvPr>
        </p:nvSpPr>
        <p:spPr/>
        <p:txBody>
          <a:bodyPr/>
          <a:lstStyle/>
          <a:p>
            <a:fld id="{8589DB72-27AB-438C-81C5-660ED300740E}" type="slidenum">
              <a:rPr lang="en-US"/>
              <a:pPr/>
              <a:t>107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4098" name="Picture 2"/>
          <p:cNvPicPr>
            <a:picLocks noChangeAspect="1" noChangeArrowheads="1"/>
          </p:cNvPicPr>
          <p:nvPr/>
        </p:nvPicPr>
        <p:blipFill>
          <a:blip r:embed="rId2" cstate="print"/>
          <a:srcRect/>
          <a:stretch>
            <a:fillRect/>
          </a:stretch>
        </p:blipFill>
        <p:spPr bwMode="auto">
          <a:xfrm>
            <a:off x="2971800" y="4481513"/>
            <a:ext cx="3200400" cy="1323975"/>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fld id="{FEC049C3-FA26-47CF-A125-5E4EAECE89A3}" type="datetime1">
              <a:rPr lang="en-US"/>
              <a:pPr/>
              <a:t>9/3/2015</a:t>
            </a:fld>
            <a:endParaRPr lang="en-US"/>
          </a:p>
        </p:txBody>
      </p:sp>
      <p:sp>
        <p:nvSpPr>
          <p:cNvPr id="5" name="Slide Number Placeholder 4"/>
          <p:cNvSpPr>
            <a:spLocks noGrp="1"/>
          </p:cNvSpPr>
          <p:nvPr>
            <p:ph type="sldNum" sz="quarter" idx="11"/>
          </p:nvPr>
        </p:nvSpPr>
        <p:spPr/>
        <p:txBody>
          <a:bodyPr/>
          <a:lstStyle/>
          <a:p>
            <a:fld id="{63098E38-BF1E-432E-8165-B4F7A74213B9}" type="slidenum">
              <a:rPr lang="en-US"/>
              <a:pPr/>
              <a:t>108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43364" name="Picture 1"/>
          <p:cNvPicPr>
            <a:picLocks noChangeAspect="1" noChangeArrowheads="1"/>
          </p:cNvPicPr>
          <p:nvPr/>
        </p:nvPicPr>
        <p:blipFill>
          <a:blip r:embed="rId2" cstate="print"/>
          <a:srcRect t="2245"/>
          <a:stretch>
            <a:fillRect/>
          </a:stretch>
        </p:blipFill>
        <p:spPr bwMode="auto">
          <a:xfrm>
            <a:off x="3175" y="381000"/>
            <a:ext cx="9188450" cy="3314700"/>
          </a:xfrm>
          <a:prstGeom prst="rect">
            <a:avLst/>
          </a:prstGeom>
          <a:noFill/>
          <a:ln w="9525">
            <a:noFill/>
            <a:miter lim="800000"/>
            <a:headEnd/>
            <a:tailEnd/>
          </a:ln>
        </p:spPr>
      </p:pic>
      <p:sp>
        <p:nvSpPr>
          <p:cNvPr id="143365" name="TextBox 7"/>
          <p:cNvSpPr txBox="1">
            <a:spLocks noChangeArrowheads="1"/>
          </p:cNvSpPr>
          <p:nvPr/>
        </p:nvSpPr>
        <p:spPr bwMode="auto">
          <a:xfrm>
            <a:off x="457200" y="4514850"/>
            <a:ext cx="8064500" cy="1200150"/>
          </a:xfrm>
          <a:prstGeom prst="rect">
            <a:avLst/>
          </a:prstGeom>
          <a:noFill/>
          <a:ln w="9525">
            <a:noFill/>
            <a:miter lim="800000"/>
            <a:headEnd/>
            <a:tailEnd/>
          </a:ln>
        </p:spPr>
        <p:txBody>
          <a:bodyPr wrap="none">
            <a:spAutoFit/>
          </a:bodyPr>
          <a:lstStyle/>
          <a:p>
            <a:r>
              <a:rPr lang="en-US">
                <a:latin typeface="Calibri" pitchFamily="34" charset="0"/>
              </a:rPr>
              <a:t>To add custom templates, copy an existing custom template and edit it to your liking</a:t>
            </a:r>
          </a:p>
          <a:p>
            <a:r>
              <a:rPr lang="en-US">
                <a:latin typeface="Calibri" pitchFamily="34" charset="0"/>
              </a:rPr>
              <a:t>To copy a file in Linux: cp [current location/name] [destination location/name]</a:t>
            </a:r>
          </a:p>
          <a:p>
            <a:r>
              <a:rPr lang="en-US">
                <a:latin typeface="Calibri" pitchFamily="34" charset="0"/>
              </a:rPr>
              <a:t>Ex: cp folder/file.php newfile.php</a:t>
            </a:r>
          </a:p>
          <a:p>
            <a:r>
              <a:rPr lang="en-US">
                <a:latin typeface="Calibri" pitchFamily="34" charset="0"/>
              </a:rPr>
              <a:t>Ex: cp sprocketr.php example.php</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smtClean="0"/>
              <a:t>The Quick Edit Menu</a:t>
            </a:r>
          </a:p>
        </p:txBody>
      </p:sp>
      <p:sp>
        <p:nvSpPr>
          <p:cNvPr id="4" name="Date Placeholder 3"/>
          <p:cNvSpPr>
            <a:spLocks noGrp="1"/>
          </p:cNvSpPr>
          <p:nvPr>
            <p:ph type="dt" sz="quarter" idx="10"/>
          </p:nvPr>
        </p:nvSpPr>
        <p:spPr/>
        <p:txBody>
          <a:bodyPr/>
          <a:lstStyle/>
          <a:p>
            <a:fld id="{B4AA51D3-384C-4620-ABDD-A7DDF3C1E165}" type="datetime1">
              <a:rPr lang="en-US"/>
              <a:pPr/>
              <a:t>9/3/2015</a:t>
            </a:fld>
            <a:endParaRPr lang="en-US"/>
          </a:p>
        </p:txBody>
      </p:sp>
      <p:sp>
        <p:nvSpPr>
          <p:cNvPr id="5" name="Slide Number Placeholder 4"/>
          <p:cNvSpPr>
            <a:spLocks noGrp="1"/>
          </p:cNvSpPr>
          <p:nvPr>
            <p:ph type="sldNum" sz="quarter" idx="11"/>
          </p:nvPr>
        </p:nvSpPr>
        <p:spPr/>
        <p:txBody>
          <a:bodyPr/>
          <a:lstStyle/>
          <a:p>
            <a:fld id="{8312479C-DFA1-45F1-82AC-DD748EF1FDEE}" type="slidenum">
              <a:rPr lang="en-US"/>
              <a:pPr/>
              <a:t>109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Grp="1" noChangeAspect="1" noChangeArrowheads="1"/>
          </p:cNvPicPr>
          <p:nvPr>
            <p:ph idx="1"/>
          </p:nvPr>
        </p:nvPicPr>
        <p:blipFill>
          <a:blip r:embed="rId2" cstate="print"/>
          <a:srcRect/>
          <a:stretch>
            <a:fillRect/>
          </a:stretch>
        </p:blipFill>
        <p:spPr>
          <a:xfrm>
            <a:off x="228600" y="3549650"/>
            <a:ext cx="8686800" cy="1222375"/>
          </a:xfrm>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9091" t="21549" r="46257" b="62765"/>
          <a:stretch>
            <a:fillRect/>
          </a:stretch>
        </p:blipFill>
        <p:spPr bwMode="auto">
          <a:xfrm>
            <a:off x="774700" y="1573213"/>
            <a:ext cx="7594600" cy="1501775"/>
          </a:xfrm>
          <a:prstGeom prst="rect">
            <a:avLst/>
          </a:prstGeom>
          <a:ln>
            <a:noFill/>
          </a:ln>
          <a:effectLst>
            <a:outerShdw blurRad="190500" algn="tl" rotWithShape="0">
              <a:srgbClr val="000000">
                <a:alpha val="70000"/>
              </a:srgbClr>
            </a:outerShdw>
          </a:effectLst>
        </p:spPr>
      </p:pic>
      <p:sp>
        <p:nvSpPr>
          <p:cNvPr id="11" name="Frame 10"/>
          <p:cNvSpPr/>
          <p:nvPr/>
        </p:nvSpPr>
        <p:spPr>
          <a:xfrm>
            <a:off x="4532313" y="4208463"/>
            <a:ext cx="725487" cy="1444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Frame 8"/>
          <p:cNvSpPr/>
          <p:nvPr/>
        </p:nvSpPr>
        <p:spPr>
          <a:xfrm>
            <a:off x="4522788" y="4352925"/>
            <a:ext cx="344487" cy="1333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Server Ports</a:t>
            </a:r>
          </a:p>
        </p:txBody>
      </p:sp>
      <p:sp>
        <p:nvSpPr>
          <p:cNvPr id="3" name="Content Placeholder 2"/>
          <p:cNvSpPr>
            <a:spLocks noGrp="1"/>
          </p:cNvSpPr>
          <p:nvPr>
            <p:ph idx="1"/>
          </p:nvPr>
        </p:nvSpPr>
        <p:spPr/>
        <p:txBody>
          <a:bodyPr>
            <a:normAutofit/>
          </a:bodyPr>
          <a:lstStyle/>
          <a:p>
            <a:r>
              <a:rPr lang="en-US" smtClean="0"/>
              <a:t>Services accessible by referencing different ports, or protocols</a:t>
            </a:r>
          </a:p>
          <a:p>
            <a:pPr lvl="1"/>
            <a:r>
              <a:rPr lang="en-US" smtClean="0"/>
              <a:t>Default is HTTP</a:t>
            </a:r>
          </a:p>
          <a:p>
            <a:pPr lvl="2"/>
            <a:r>
              <a:rPr lang="en-US" b="1" smtClean="0"/>
              <a:t>H</a:t>
            </a:r>
            <a:r>
              <a:rPr lang="en-US" smtClean="0"/>
              <a:t>yper</a:t>
            </a:r>
            <a:r>
              <a:rPr lang="en-US" b="1" smtClean="0"/>
              <a:t>T</a:t>
            </a:r>
            <a:r>
              <a:rPr lang="en-US" smtClean="0"/>
              <a:t>ext </a:t>
            </a:r>
            <a:r>
              <a:rPr lang="en-US" b="1" smtClean="0"/>
              <a:t>T</a:t>
            </a:r>
            <a:r>
              <a:rPr lang="en-US" smtClean="0"/>
              <a:t>ransfer </a:t>
            </a:r>
            <a:r>
              <a:rPr lang="en-US" b="1" smtClean="0"/>
              <a:t>P</a:t>
            </a:r>
            <a:r>
              <a:rPr lang="en-US" smtClean="0"/>
              <a:t>rotocol</a:t>
            </a:r>
          </a:p>
          <a:p>
            <a:pPr lvl="2"/>
            <a:r>
              <a:rPr lang="en-US" smtClean="0"/>
              <a:t>Port 80</a:t>
            </a:r>
          </a:p>
          <a:p>
            <a:pPr lvl="2"/>
            <a:r>
              <a:rPr lang="en-US" smtClean="0"/>
              <a:t>Apache</a:t>
            </a:r>
          </a:p>
          <a:p>
            <a:pPr lvl="1"/>
            <a:r>
              <a:rPr lang="en-US" smtClean="0"/>
              <a:t>Email</a:t>
            </a:r>
          </a:p>
          <a:p>
            <a:pPr lvl="2"/>
            <a:r>
              <a:rPr lang="en-US" smtClean="0"/>
              <a:t>SendMail (Email programs talk to this) </a:t>
            </a:r>
          </a:p>
          <a:p>
            <a:pPr lvl="2"/>
            <a:r>
              <a:rPr lang="en-US" smtClean="0"/>
              <a:t>Port 25</a:t>
            </a:r>
          </a:p>
          <a:p>
            <a:pPr lvl="1">
              <a:buFont typeface="Arial" charset="0"/>
              <a:buNone/>
            </a:pPr>
            <a:endParaRPr lang="en-US" smtClean="0"/>
          </a:p>
        </p:txBody>
      </p:sp>
      <p:sp>
        <p:nvSpPr>
          <p:cNvPr id="4" name="Date Placeholder 3"/>
          <p:cNvSpPr>
            <a:spLocks noGrp="1"/>
          </p:cNvSpPr>
          <p:nvPr>
            <p:ph type="dt" sz="quarter" idx="10"/>
          </p:nvPr>
        </p:nvSpPr>
        <p:spPr/>
        <p:txBody>
          <a:bodyPr/>
          <a:lstStyle/>
          <a:p>
            <a:fld id="{B242E5E8-F9F6-4657-BA62-ECFC7D6DC60C}" type="datetime1">
              <a:rPr lang="en-US"/>
              <a:pPr/>
              <a:t>9/3/2015</a:t>
            </a:fld>
            <a:endParaRPr lang="en-US"/>
          </a:p>
        </p:txBody>
      </p:sp>
      <p:sp>
        <p:nvSpPr>
          <p:cNvPr id="5" name="Slide Number Placeholder 4"/>
          <p:cNvSpPr>
            <a:spLocks noGrp="1"/>
          </p:cNvSpPr>
          <p:nvPr>
            <p:ph type="sldNum" sz="quarter" idx="11"/>
          </p:nvPr>
        </p:nvSpPr>
        <p:spPr/>
        <p:txBody>
          <a:bodyPr/>
          <a:lstStyle/>
          <a:p>
            <a:fld id="{82D25F3A-0696-4BE4-A89D-572905096FF7}" type="slidenum">
              <a:rPr lang="en-US"/>
              <a:pPr/>
              <a:t>11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2050" name="Picture 2"/>
          <p:cNvPicPr>
            <a:picLocks noChangeAspect="1" noChangeArrowheads="1"/>
          </p:cNvPicPr>
          <p:nvPr/>
        </p:nvPicPr>
        <p:blipFill rotWithShape="1">
          <a:blip r:embed="rId3" cstate="print"/>
          <a:srcRect b="12727"/>
          <a:stretch/>
        </p:blipFill>
        <p:spPr bwMode="auto">
          <a:xfrm>
            <a:off x="4495800" y="2189163"/>
            <a:ext cx="2819400" cy="569912"/>
          </a:xfrm>
          <a:prstGeom prst="rect">
            <a:avLst/>
          </a:prstGeom>
          <a:ln>
            <a:noFill/>
          </a:ln>
          <a:effectLst>
            <a:outerShdw blurRad="190500" algn="tl" rotWithShape="0">
              <a:srgbClr val="000000">
                <a:alpha val="70000"/>
              </a:srgbClr>
            </a:outerShdw>
          </a:effectLst>
          <a:extLst/>
        </p:spPr>
      </p:pic>
      <p:pic>
        <p:nvPicPr>
          <p:cNvPr id="2051" name="Picture 3"/>
          <p:cNvPicPr>
            <a:picLocks noChangeAspect="1" noChangeArrowheads="1"/>
          </p:cNvPicPr>
          <p:nvPr/>
        </p:nvPicPr>
        <p:blipFill>
          <a:blip r:embed="rId4" cstate="print"/>
          <a:srcRect/>
          <a:stretch>
            <a:fillRect/>
          </a:stretch>
        </p:blipFill>
        <p:spPr bwMode="auto">
          <a:xfrm>
            <a:off x="6011863" y="2759075"/>
            <a:ext cx="2590800" cy="598488"/>
          </a:xfrm>
          <a:prstGeom prst="rect">
            <a:avLst/>
          </a:prstGeom>
          <a:ln>
            <a:noFill/>
          </a:ln>
          <a:effectLst>
            <a:outerShdw blurRad="190500" algn="tl" rotWithShape="0">
              <a:srgbClr val="000000">
                <a:alpha val="70000"/>
              </a:srgbClr>
            </a:outerShdw>
          </a:effectLs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fade">
                                      <p:cBhvr>
                                        <p:cTn id="32" dur="500"/>
                                        <p:tgtEl>
                                          <p:spTgt spid="205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smtClean="0"/>
              <a:t>Statuses</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Published</a:t>
            </a:r>
          </a:p>
          <a:p>
            <a:pPr lvl="1" fontAlgn="auto">
              <a:spcAft>
                <a:spcPts val="0"/>
              </a:spcAft>
              <a:buFont typeface="Arial" pitchFamily="34" charset="0"/>
              <a:buChar char="–"/>
              <a:defRPr/>
            </a:pPr>
            <a:r>
              <a:rPr lang="en-US" dirty="0" smtClean="0"/>
              <a:t>Visible to anyone on the site itself</a:t>
            </a:r>
          </a:p>
          <a:p>
            <a:pPr fontAlgn="auto">
              <a:spcAft>
                <a:spcPts val="0"/>
              </a:spcAft>
              <a:buFont typeface="Arial" pitchFamily="34" charset="0"/>
              <a:buChar char="•"/>
              <a:defRPr/>
            </a:pPr>
            <a:r>
              <a:rPr lang="en-US" dirty="0" smtClean="0"/>
              <a:t>Draft</a:t>
            </a:r>
          </a:p>
          <a:p>
            <a:pPr lvl="1" fontAlgn="auto">
              <a:spcAft>
                <a:spcPts val="0"/>
              </a:spcAft>
              <a:buFont typeface="Arial" pitchFamily="34" charset="0"/>
              <a:buChar char="–"/>
              <a:defRPr/>
            </a:pPr>
            <a:r>
              <a:rPr lang="en-US" dirty="0" smtClean="0"/>
              <a:t>Visible only to authorized users logged into </a:t>
            </a:r>
            <a:r>
              <a:rPr lang="en-US" dirty="0" err="1" smtClean="0"/>
              <a:t>WordPress</a:t>
            </a:r>
            <a:endParaRPr lang="en-US" dirty="0" smtClean="0"/>
          </a:p>
          <a:p>
            <a:pPr lvl="1" fontAlgn="auto">
              <a:spcAft>
                <a:spcPts val="0"/>
              </a:spcAft>
              <a:buFont typeface="Arial" pitchFamily="34" charset="0"/>
              <a:buChar char="–"/>
              <a:defRPr/>
            </a:pPr>
            <a:r>
              <a:rPr lang="en-US" dirty="0" smtClean="0"/>
              <a:t>Seen behind the scenes</a:t>
            </a:r>
          </a:p>
          <a:p>
            <a:pPr lvl="1" fontAlgn="auto">
              <a:spcAft>
                <a:spcPts val="0"/>
              </a:spcAft>
              <a:buFont typeface="Arial" pitchFamily="34" charset="0"/>
              <a:buChar char="–"/>
              <a:defRPr/>
            </a:pPr>
            <a:r>
              <a:rPr lang="en-US" dirty="0" smtClean="0"/>
              <a:t>For unfinished posts/pages</a:t>
            </a:r>
          </a:p>
          <a:p>
            <a:pPr fontAlgn="auto">
              <a:spcAft>
                <a:spcPts val="0"/>
              </a:spcAft>
              <a:buFont typeface="Arial" pitchFamily="34" charset="0"/>
              <a:buChar char="•"/>
              <a:defRPr/>
            </a:pPr>
            <a:r>
              <a:rPr lang="en-US" dirty="0" smtClean="0"/>
              <a:t>Pending Review</a:t>
            </a:r>
          </a:p>
          <a:p>
            <a:pPr lvl="1" fontAlgn="auto">
              <a:spcAft>
                <a:spcPts val="0"/>
              </a:spcAft>
              <a:buFont typeface="Arial" pitchFamily="34" charset="0"/>
              <a:buChar char="–"/>
              <a:defRPr/>
            </a:pPr>
            <a:r>
              <a:rPr lang="en-US" dirty="0" smtClean="0"/>
              <a:t>Draft with a “pending review” flag visible from the admin area</a:t>
            </a:r>
            <a:endParaRPr lang="en-US" dirty="0"/>
          </a:p>
        </p:txBody>
      </p:sp>
      <p:sp>
        <p:nvSpPr>
          <p:cNvPr id="4" name="Date Placeholder 3"/>
          <p:cNvSpPr>
            <a:spLocks noGrp="1"/>
          </p:cNvSpPr>
          <p:nvPr>
            <p:ph type="dt" sz="quarter" idx="10"/>
          </p:nvPr>
        </p:nvSpPr>
        <p:spPr/>
        <p:txBody>
          <a:bodyPr/>
          <a:lstStyle/>
          <a:p>
            <a:fld id="{AA964F42-AE7F-4965-8719-F0E3AEC8E878}" type="datetime1">
              <a:rPr lang="en-US"/>
              <a:pPr/>
              <a:t>9/3/2015</a:t>
            </a:fld>
            <a:endParaRPr lang="en-US"/>
          </a:p>
        </p:txBody>
      </p:sp>
      <p:sp>
        <p:nvSpPr>
          <p:cNvPr id="5" name="Slide Number Placeholder 4"/>
          <p:cNvSpPr>
            <a:spLocks noGrp="1"/>
          </p:cNvSpPr>
          <p:nvPr>
            <p:ph type="sldNum" sz="quarter" idx="11"/>
          </p:nvPr>
        </p:nvSpPr>
        <p:spPr/>
        <p:txBody>
          <a:bodyPr/>
          <a:lstStyle/>
          <a:p>
            <a:fld id="{E486C4B1-CCD6-4A3B-AF87-2B75D1E78D03}" type="slidenum">
              <a:rPr lang="en-US"/>
              <a:pPr/>
              <a:t>110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6433" name="Picture 2"/>
          <p:cNvPicPr>
            <a:picLocks noGrp="1" noChangeAspect="1" noChangeArrowheads="1"/>
          </p:cNvPicPr>
          <p:nvPr>
            <p:ph idx="1"/>
          </p:nvPr>
        </p:nvPicPr>
        <p:blipFill>
          <a:blip r:embed="rId2" cstate="print"/>
          <a:srcRect/>
          <a:stretch>
            <a:fillRect/>
          </a:stretch>
        </p:blipFill>
        <p:spPr>
          <a:xfrm>
            <a:off x="457200" y="1882775"/>
            <a:ext cx="8229600" cy="3854450"/>
          </a:xfrm>
        </p:spPr>
      </p:pic>
      <p:sp>
        <p:nvSpPr>
          <p:cNvPr id="146434" name="Title 1"/>
          <p:cNvSpPr>
            <a:spLocks noGrp="1"/>
          </p:cNvSpPr>
          <p:nvPr>
            <p:ph type="title"/>
          </p:nvPr>
        </p:nvSpPr>
        <p:spPr/>
        <p:txBody>
          <a:bodyPr/>
          <a:lstStyle/>
          <a:p>
            <a:r>
              <a:rPr lang="en-US" smtClean="0"/>
              <a:t>Editing &amp; Creating Pages</a:t>
            </a:r>
          </a:p>
        </p:txBody>
      </p:sp>
      <p:sp>
        <p:nvSpPr>
          <p:cNvPr id="4" name="Date Placeholder 3"/>
          <p:cNvSpPr>
            <a:spLocks noGrp="1"/>
          </p:cNvSpPr>
          <p:nvPr>
            <p:ph type="dt" sz="quarter" idx="10"/>
          </p:nvPr>
        </p:nvSpPr>
        <p:spPr/>
        <p:txBody>
          <a:bodyPr/>
          <a:lstStyle/>
          <a:p>
            <a:fld id="{8C832BCB-126F-45A6-8209-07B0F5AA8353}" type="datetime1">
              <a:rPr lang="en-US"/>
              <a:pPr/>
              <a:t>9/3/2015</a:t>
            </a:fld>
            <a:endParaRPr lang="en-US"/>
          </a:p>
        </p:txBody>
      </p:sp>
      <p:sp>
        <p:nvSpPr>
          <p:cNvPr id="5" name="Slide Number Placeholder 4"/>
          <p:cNvSpPr>
            <a:spLocks noGrp="1"/>
          </p:cNvSpPr>
          <p:nvPr>
            <p:ph type="sldNum" sz="quarter" idx="11"/>
          </p:nvPr>
        </p:nvSpPr>
        <p:spPr/>
        <p:txBody>
          <a:bodyPr/>
          <a:lstStyle/>
          <a:p>
            <a:fld id="{53D5D3B6-5FD3-418D-9CB1-32E5DE9460DD}" type="slidenum">
              <a:rPr lang="en-US"/>
              <a:pPr/>
              <a:t>111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Frame 6"/>
          <p:cNvSpPr/>
          <p:nvPr/>
        </p:nvSpPr>
        <p:spPr>
          <a:xfrm>
            <a:off x="7396163" y="2057400"/>
            <a:ext cx="1317625" cy="1093788"/>
          </a:xfrm>
          <a:prstGeom prst="frame">
            <a:avLst>
              <a:gd name="adj1" fmla="val 1972"/>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 name="Frame 7"/>
          <p:cNvSpPr/>
          <p:nvPr/>
        </p:nvSpPr>
        <p:spPr>
          <a:xfrm>
            <a:off x="7364413" y="3087688"/>
            <a:ext cx="1371600" cy="1587500"/>
          </a:xfrm>
          <a:prstGeom prst="frame">
            <a:avLst>
              <a:gd name="adj1" fmla="val 2533"/>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Frame 8"/>
          <p:cNvSpPr/>
          <p:nvPr/>
        </p:nvSpPr>
        <p:spPr>
          <a:xfrm>
            <a:off x="7423150" y="4648200"/>
            <a:ext cx="1295400" cy="381000"/>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Frame 9"/>
          <p:cNvSpPr/>
          <p:nvPr/>
        </p:nvSpPr>
        <p:spPr>
          <a:xfrm>
            <a:off x="6943725" y="2487613"/>
            <a:ext cx="430213" cy="142875"/>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Frame 11"/>
          <p:cNvSpPr/>
          <p:nvPr/>
        </p:nvSpPr>
        <p:spPr>
          <a:xfrm>
            <a:off x="2286000" y="2590800"/>
            <a:ext cx="228600" cy="201613"/>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 name="Frame 12"/>
          <p:cNvSpPr/>
          <p:nvPr/>
        </p:nvSpPr>
        <p:spPr>
          <a:xfrm>
            <a:off x="474663" y="4383088"/>
            <a:ext cx="2743200" cy="1371600"/>
          </a:xfrm>
          <a:prstGeom prst="frame">
            <a:avLst>
              <a:gd name="adj1" fmla="val 3840"/>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r>
              <a:rPr lang="en-US" smtClean="0"/>
              <a:t>Visual vs Text</a:t>
            </a:r>
          </a:p>
        </p:txBody>
      </p:sp>
      <p:sp>
        <p:nvSpPr>
          <p:cNvPr id="3" name="Content Placeholder 2"/>
          <p:cNvSpPr>
            <a:spLocks noGrp="1"/>
          </p:cNvSpPr>
          <p:nvPr>
            <p:ph idx="1"/>
          </p:nvPr>
        </p:nvSpPr>
        <p:spPr/>
        <p:txBody>
          <a:bodyPr/>
          <a:lstStyle/>
          <a:p>
            <a:r>
              <a:rPr lang="en-US" smtClean="0"/>
              <a:t>Visual</a:t>
            </a:r>
          </a:p>
          <a:p>
            <a:pPr lvl="1"/>
            <a:r>
              <a:rPr lang="en-US" smtClean="0"/>
              <a:t>A rough idea of what the page will look like</a:t>
            </a:r>
          </a:p>
          <a:p>
            <a:pPr lvl="1"/>
            <a:r>
              <a:rPr lang="en-US" smtClean="0"/>
              <a:t>View the actual page to be sure!</a:t>
            </a:r>
          </a:p>
          <a:p>
            <a:r>
              <a:rPr lang="en-US" smtClean="0"/>
              <a:t>Text</a:t>
            </a:r>
          </a:p>
          <a:p>
            <a:pPr lvl="1"/>
            <a:r>
              <a:rPr lang="en-US" smtClean="0"/>
              <a:t>The HTML of the website</a:t>
            </a:r>
          </a:p>
          <a:p>
            <a:pPr lvl="1"/>
            <a:r>
              <a:rPr lang="en-US" smtClean="0"/>
              <a:t>Automatically generated by the “visual tab”</a:t>
            </a:r>
          </a:p>
          <a:p>
            <a:pPr lvl="1"/>
            <a:r>
              <a:rPr lang="en-US" smtClean="0"/>
              <a:t>Should be overwritten if you want to do anything complicated</a:t>
            </a:r>
          </a:p>
        </p:txBody>
      </p:sp>
      <p:sp>
        <p:nvSpPr>
          <p:cNvPr id="4" name="Date Placeholder 3"/>
          <p:cNvSpPr>
            <a:spLocks noGrp="1"/>
          </p:cNvSpPr>
          <p:nvPr>
            <p:ph type="dt" sz="quarter" idx="10"/>
          </p:nvPr>
        </p:nvSpPr>
        <p:spPr/>
        <p:txBody>
          <a:bodyPr/>
          <a:lstStyle/>
          <a:p>
            <a:fld id="{73FE30E0-634E-46D2-8052-1B94E58FA774}" type="datetime1">
              <a:rPr lang="en-US"/>
              <a:pPr/>
              <a:t>9/3/2015</a:t>
            </a:fld>
            <a:endParaRPr lang="en-US"/>
          </a:p>
        </p:txBody>
      </p:sp>
      <p:sp>
        <p:nvSpPr>
          <p:cNvPr id="5" name="Slide Number Placeholder 4"/>
          <p:cNvSpPr>
            <a:spLocks noGrp="1"/>
          </p:cNvSpPr>
          <p:nvPr>
            <p:ph type="sldNum" sz="quarter" idx="11"/>
          </p:nvPr>
        </p:nvSpPr>
        <p:spPr/>
        <p:txBody>
          <a:bodyPr/>
          <a:lstStyle/>
          <a:p>
            <a:fld id="{9DA75382-3C1E-4B22-99A1-30081D3780F0}" type="slidenum">
              <a:rPr lang="en-US"/>
              <a:pPr/>
              <a:t>112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9505" name="Picture 4"/>
          <p:cNvPicPr>
            <a:picLocks noChangeAspect="1" noChangeArrowheads="1"/>
          </p:cNvPicPr>
          <p:nvPr/>
        </p:nvPicPr>
        <p:blipFill>
          <a:blip r:embed="rId2" cstate="print"/>
          <a:srcRect/>
          <a:stretch>
            <a:fillRect/>
          </a:stretch>
        </p:blipFill>
        <p:spPr bwMode="auto">
          <a:xfrm>
            <a:off x="274638" y="1600200"/>
            <a:ext cx="8594725" cy="3962400"/>
          </a:xfrm>
          <a:prstGeom prst="rect">
            <a:avLst/>
          </a:prstGeom>
          <a:noFill/>
          <a:ln w="9525">
            <a:noFill/>
            <a:miter lim="800000"/>
            <a:headEnd/>
            <a:tailEnd/>
          </a:ln>
        </p:spPr>
      </p:pic>
      <p:sp>
        <p:nvSpPr>
          <p:cNvPr id="149506" name="Title 1"/>
          <p:cNvSpPr>
            <a:spLocks noGrp="1"/>
          </p:cNvSpPr>
          <p:nvPr>
            <p:ph type="title"/>
          </p:nvPr>
        </p:nvSpPr>
        <p:spPr/>
        <p:txBody>
          <a:bodyPr/>
          <a:lstStyle/>
          <a:p>
            <a:r>
              <a:rPr lang="en-US" smtClean="0"/>
              <a:t>Why do I care?</a:t>
            </a:r>
          </a:p>
        </p:txBody>
      </p:sp>
      <p:sp>
        <p:nvSpPr>
          <p:cNvPr id="4" name="Date Placeholder 3"/>
          <p:cNvSpPr>
            <a:spLocks noGrp="1"/>
          </p:cNvSpPr>
          <p:nvPr>
            <p:ph type="dt" sz="quarter" idx="10"/>
          </p:nvPr>
        </p:nvSpPr>
        <p:spPr/>
        <p:txBody>
          <a:bodyPr/>
          <a:lstStyle/>
          <a:p>
            <a:fld id="{1B14E88E-2C44-4EED-B4B4-422D494221CC}" type="datetime1">
              <a:rPr lang="en-US"/>
              <a:pPr/>
              <a:t>9/3/2015</a:t>
            </a:fld>
            <a:endParaRPr lang="en-US"/>
          </a:p>
        </p:txBody>
      </p:sp>
      <p:sp>
        <p:nvSpPr>
          <p:cNvPr id="5" name="Slide Number Placeholder 4"/>
          <p:cNvSpPr>
            <a:spLocks noGrp="1"/>
          </p:cNvSpPr>
          <p:nvPr>
            <p:ph type="sldNum" sz="quarter" idx="11"/>
          </p:nvPr>
        </p:nvSpPr>
        <p:spPr/>
        <p:txBody>
          <a:bodyPr/>
          <a:lstStyle/>
          <a:p>
            <a:fld id="{9D65474D-A0BB-4A4B-A369-93C7B2F27DBA}" type="slidenum">
              <a:rPr lang="en-US"/>
              <a:pPr/>
              <a:t>113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8" name="Frame 7"/>
          <p:cNvSpPr/>
          <p:nvPr/>
        </p:nvSpPr>
        <p:spPr>
          <a:xfrm>
            <a:off x="7696200" y="2027238"/>
            <a:ext cx="173038" cy="3322637"/>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Frame 8"/>
          <p:cNvSpPr/>
          <p:nvPr/>
        </p:nvSpPr>
        <p:spPr>
          <a:xfrm>
            <a:off x="930275" y="1866900"/>
            <a:ext cx="1455738" cy="152400"/>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 name="Frame 12"/>
          <p:cNvSpPr/>
          <p:nvPr/>
        </p:nvSpPr>
        <p:spPr>
          <a:xfrm>
            <a:off x="228600" y="3124200"/>
            <a:ext cx="304800" cy="152400"/>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smtClean="0"/>
              <a:t>CSS Snippets</a:t>
            </a:r>
          </a:p>
        </p:txBody>
      </p:sp>
      <p:sp>
        <p:nvSpPr>
          <p:cNvPr id="4" name="Date Placeholder 3"/>
          <p:cNvSpPr>
            <a:spLocks noGrp="1"/>
          </p:cNvSpPr>
          <p:nvPr>
            <p:ph type="dt" sz="quarter" idx="10"/>
          </p:nvPr>
        </p:nvSpPr>
        <p:spPr/>
        <p:txBody>
          <a:bodyPr/>
          <a:lstStyle/>
          <a:p>
            <a:fld id="{C435061F-206A-496A-9EF5-8D13083B8B08}" type="datetime1">
              <a:rPr lang="en-US"/>
              <a:pPr/>
              <a:t>9/3/2015</a:t>
            </a:fld>
            <a:endParaRPr lang="en-US"/>
          </a:p>
        </p:txBody>
      </p:sp>
      <p:sp>
        <p:nvSpPr>
          <p:cNvPr id="5" name="Slide Number Placeholder 4"/>
          <p:cNvSpPr>
            <a:spLocks noGrp="1"/>
          </p:cNvSpPr>
          <p:nvPr>
            <p:ph type="sldNum" sz="quarter" idx="11"/>
          </p:nvPr>
        </p:nvSpPr>
        <p:spPr/>
        <p:txBody>
          <a:bodyPr/>
          <a:lstStyle/>
          <a:p>
            <a:fld id="{DB83ABDE-411F-4E74-8909-D35E6AFE40F0}" type="slidenum">
              <a:rPr lang="en-US"/>
              <a:pPr/>
              <a:t>114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50180" name="Picture 4"/>
          <p:cNvPicPr>
            <a:picLocks noChangeAspect="1" noChangeArrowheads="1"/>
          </p:cNvPicPr>
          <p:nvPr/>
        </p:nvPicPr>
        <p:blipFill>
          <a:blip r:embed="rId2" cstate="print"/>
          <a:srcRect/>
          <a:stretch>
            <a:fillRect/>
          </a:stretch>
        </p:blipFill>
        <p:spPr bwMode="auto">
          <a:xfrm>
            <a:off x="1600200" y="4343400"/>
            <a:ext cx="4870450" cy="1676400"/>
          </a:xfrm>
          <a:prstGeom prst="rect">
            <a:avLst/>
          </a:prstGeom>
          <a:ln>
            <a:noFill/>
          </a:ln>
          <a:effectLst>
            <a:outerShdw blurRad="190500" algn="tl" rotWithShape="0">
              <a:srgbClr val="000000">
                <a:alpha val="70000"/>
              </a:srgbClr>
            </a:outerShdw>
          </a:effectLst>
        </p:spPr>
      </p:pic>
      <p:pic>
        <p:nvPicPr>
          <p:cNvPr id="50181" name="Picture 5"/>
          <p:cNvPicPr>
            <a:picLocks noChangeAspect="1" noChangeArrowheads="1"/>
          </p:cNvPicPr>
          <p:nvPr/>
        </p:nvPicPr>
        <p:blipFill>
          <a:blip r:embed="rId3" cstate="print"/>
          <a:srcRect/>
          <a:stretch>
            <a:fillRect/>
          </a:stretch>
        </p:blipFill>
        <p:spPr bwMode="auto">
          <a:xfrm>
            <a:off x="1106488" y="1905000"/>
            <a:ext cx="5522912" cy="1981200"/>
          </a:xfrm>
          <a:prstGeom prst="rect">
            <a:avLst/>
          </a:prstGeom>
          <a:ln>
            <a:noFill/>
          </a:ln>
          <a:effectLst>
            <a:outerShdw blurRad="190500" algn="tl" rotWithShape="0">
              <a:srgbClr val="000000">
                <a:alpha val="70000"/>
              </a:srgbClr>
            </a:outerShdw>
          </a:effectLst>
        </p:spPr>
      </p:pic>
      <p:pic>
        <p:nvPicPr>
          <p:cNvPr id="50179" name="Picture 3"/>
          <p:cNvPicPr>
            <a:picLocks noChangeAspect="1" noChangeArrowheads="1"/>
          </p:cNvPicPr>
          <p:nvPr/>
        </p:nvPicPr>
        <p:blipFill>
          <a:blip r:embed="rId4" cstate="print"/>
          <a:srcRect l="637"/>
          <a:stretch>
            <a:fillRect/>
          </a:stretch>
        </p:blipFill>
        <p:spPr bwMode="auto">
          <a:xfrm>
            <a:off x="4267200" y="2895600"/>
            <a:ext cx="4384675" cy="1670050"/>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fade">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500"/>
                                        <p:tgtEl>
                                          <p:spTgt spid="501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179"/>
                                        </p:tgtEl>
                                        <p:attrNameLst>
                                          <p:attrName>style.visibility</p:attrName>
                                        </p:attrNameLst>
                                      </p:cBhvr>
                                      <p:to>
                                        <p:strVal val="visible"/>
                                      </p:to>
                                    </p:set>
                                    <p:animEffect transition="in" filter="fade">
                                      <p:cBhvr>
                                        <p:cTn id="1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Log in to </a:t>
            </a:r>
            <a:r>
              <a:rPr lang="en-US" dirty="0" err="1" smtClean="0"/>
              <a:t>WordPress</a:t>
            </a:r>
            <a:endParaRPr lang="en-US" dirty="0" smtClean="0"/>
          </a:p>
          <a:p>
            <a:pPr fontAlgn="auto">
              <a:spcAft>
                <a:spcPts val="0"/>
              </a:spcAft>
              <a:buFont typeface="Arial" pitchFamily="34" charset="0"/>
              <a:buChar char="•"/>
              <a:defRPr/>
            </a:pPr>
            <a:r>
              <a:rPr lang="en-US" dirty="0" smtClean="0"/>
              <a:t>Create a new page</a:t>
            </a:r>
          </a:p>
          <a:p>
            <a:pPr fontAlgn="auto">
              <a:spcAft>
                <a:spcPts val="0"/>
              </a:spcAft>
              <a:buFont typeface="Arial" pitchFamily="34" charset="0"/>
              <a:buChar char="•"/>
              <a:defRPr/>
            </a:pPr>
            <a:r>
              <a:rPr lang="en-US" dirty="0" smtClean="0"/>
              <a:t>Title it your name</a:t>
            </a:r>
          </a:p>
          <a:p>
            <a:pPr fontAlgn="auto">
              <a:spcAft>
                <a:spcPts val="0"/>
              </a:spcAft>
              <a:buFont typeface="Arial" pitchFamily="34" charset="0"/>
              <a:buChar char="•"/>
              <a:defRPr/>
            </a:pPr>
            <a:r>
              <a:rPr lang="en-US" dirty="0" smtClean="0"/>
              <a:t>Add a picture of yourself</a:t>
            </a:r>
          </a:p>
          <a:p>
            <a:pPr fontAlgn="auto">
              <a:spcAft>
                <a:spcPts val="0"/>
              </a:spcAft>
              <a:buFont typeface="Arial" pitchFamily="34" charset="0"/>
              <a:buChar char="•"/>
              <a:defRPr/>
            </a:pPr>
            <a:r>
              <a:rPr lang="en-US" dirty="0" smtClean="0"/>
              <a:t>Remove the sidebar from the final webpage</a:t>
            </a:r>
          </a:p>
          <a:p>
            <a:pPr fontAlgn="auto">
              <a:spcAft>
                <a:spcPts val="0"/>
              </a:spcAft>
              <a:buFont typeface="Arial" pitchFamily="34" charset="0"/>
              <a:buChar char="•"/>
              <a:defRPr/>
            </a:pPr>
            <a:r>
              <a:rPr lang="en-US" dirty="0" smtClean="0"/>
              <a:t>Link to a random page on our website (hint: see existing content section)</a:t>
            </a:r>
          </a:p>
          <a:p>
            <a:pPr fontAlgn="auto">
              <a:spcAft>
                <a:spcPts val="0"/>
              </a:spcAft>
              <a:buFont typeface="Arial" pitchFamily="34" charset="0"/>
              <a:buChar char="•"/>
              <a:defRPr/>
            </a:pPr>
            <a:r>
              <a:rPr lang="en-US" dirty="0" smtClean="0"/>
              <a:t>Publish and view the page</a:t>
            </a:r>
          </a:p>
          <a:p>
            <a:pPr fontAlgn="auto">
              <a:spcAft>
                <a:spcPts val="0"/>
              </a:spcAft>
              <a:buFont typeface="Arial" pitchFamily="34" charset="0"/>
              <a:buChar char="•"/>
              <a:defRPr/>
            </a:pPr>
            <a:r>
              <a:rPr lang="en-US" dirty="0" smtClean="0"/>
              <a:t>Leave the page on your screen and help those around you</a:t>
            </a:r>
            <a:endParaRPr lang="en-US" dirty="0"/>
          </a:p>
        </p:txBody>
      </p:sp>
      <p:sp>
        <p:nvSpPr>
          <p:cNvPr id="4" name="Date Placeholder 3"/>
          <p:cNvSpPr>
            <a:spLocks noGrp="1"/>
          </p:cNvSpPr>
          <p:nvPr>
            <p:ph type="dt" sz="quarter" idx="10"/>
          </p:nvPr>
        </p:nvSpPr>
        <p:spPr/>
        <p:txBody>
          <a:bodyPr/>
          <a:lstStyle/>
          <a:p>
            <a:fld id="{023DF204-2352-4634-B53A-72A345876340}" type="datetime1">
              <a:rPr lang="en-US"/>
              <a:pPr/>
              <a:t>9/3/2015</a:t>
            </a:fld>
            <a:endParaRPr lang="en-US"/>
          </a:p>
        </p:txBody>
      </p:sp>
      <p:sp>
        <p:nvSpPr>
          <p:cNvPr id="5" name="Slide Number Placeholder 4"/>
          <p:cNvSpPr>
            <a:spLocks noGrp="1"/>
          </p:cNvSpPr>
          <p:nvPr>
            <p:ph type="sldNum" sz="quarter" idx="11"/>
          </p:nvPr>
        </p:nvSpPr>
        <p:spPr/>
        <p:txBody>
          <a:bodyPr/>
          <a:lstStyle/>
          <a:p>
            <a:fld id="{F802A6E5-7BBF-46FC-85EE-47647E08208B}" type="slidenum">
              <a:rPr lang="en-US"/>
              <a:pPr/>
              <a:t>116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r>
              <a:rPr lang="en-US" smtClean="0"/>
              <a:t>Logging In</a:t>
            </a:r>
          </a:p>
        </p:txBody>
      </p:sp>
      <p:sp>
        <p:nvSpPr>
          <p:cNvPr id="153602" name="Content Placeholder 2"/>
          <p:cNvSpPr>
            <a:spLocks noGrp="1"/>
          </p:cNvSpPr>
          <p:nvPr>
            <p:ph idx="1"/>
          </p:nvPr>
        </p:nvSpPr>
        <p:spPr/>
        <p:txBody>
          <a:bodyPr/>
          <a:lstStyle/>
          <a:p>
            <a:r>
              <a:rPr lang="en-US" smtClean="0"/>
              <a:t>Navigate to [yourwebsite]/wp-admin</a:t>
            </a:r>
          </a:p>
        </p:txBody>
      </p:sp>
      <p:sp>
        <p:nvSpPr>
          <p:cNvPr id="4" name="Date Placeholder 3"/>
          <p:cNvSpPr>
            <a:spLocks noGrp="1"/>
          </p:cNvSpPr>
          <p:nvPr>
            <p:ph type="dt" sz="quarter" idx="10"/>
          </p:nvPr>
        </p:nvSpPr>
        <p:spPr/>
        <p:txBody>
          <a:bodyPr/>
          <a:lstStyle/>
          <a:p>
            <a:fld id="{80FD5D25-B925-4EED-9C53-ECB12E38B2D8}" type="datetime1">
              <a:rPr lang="en-US"/>
              <a:pPr/>
              <a:t>9/3/2015</a:t>
            </a:fld>
            <a:endParaRPr lang="en-US"/>
          </a:p>
        </p:txBody>
      </p:sp>
      <p:sp>
        <p:nvSpPr>
          <p:cNvPr id="5" name="Slide Number Placeholder 4"/>
          <p:cNvSpPr>
            <a:spLocks noGrp="1"/>
          </p:cNvSpPr>
          <p:nvPr>
            <p:ph type="sldNum" sz="quarter" idx="11"/>
          </p:nvPr>
        </p:nvSpPr>
        <p:spPr/>
        <p:txBody>
          <a:bodyPr/>
          <a:lstStyle/>
          <a:p>
            <a:fld id="{2758303E-462B-45E9-8592-2E4F46EF8222}" type="slidenum">
              <a:rPr lang="en-US"/>
              <a:pPr/>
              <a:t>117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53606" name="Picture 2"/>
          <p:cNvPicPr>
            <a:picLocks noChangeAspect="1" noChangeArrowheads="1"/>
          </p:cNvPicPr>
          <p:nvPr/>
        </p:nvPicPr>
        <p:blipFill>
          <a:blip r:embed="rId2" cstate="print"/>
          <a:srcRect/>
          <a:stretch>
            <a:fillRect/>
          </a:stretch>
        </p:blipFill>
        <p:spPr bwMode="auto">
          <a:xfrm>
            <a:off x="762000" y="2209800"/>
            <a:ext cx="3162300" cy="3695700"/>
          </a:xfrm>
          <a:prstGeom prst="rect">
            <a:avLst/>
          </a:prstGeom>
          <a:noFill/>
          <a:ln w="9525">
            <a:noFill/>
            <a:miter lim="800000"/>
            <a:headEnd/>
            <a:tailEnd/>
          </a:ln>
        </p:spPr>
      </p:pic>
      <p:sp>
        <p:nvSpPr>
          <p:cNvPr id="153607" name="Content Placeholder 2"/>
          <p:cNvSpPr txBox="1">
            <a:spLocks/>
          </p:cNvSpPr>
          <p:nvPr/>
        </p:nvSpPr>
        <p:spPr bwMode="auto">
          <a:xfrm>
            <a:off x="4191000" y="2514600"/>
            <a:ext cx="4495800" cy="3276600"/>
          </a:xfrm>
          <a:prstGeom prst="rect">
            <a:avLst/>
          </a:prstGeom>
          <a:noFill/>
          <a:ln w="9525">
            <a:noFill/>
            <a:miter lim="800000"/>
            <a:headEnd/>
            <a:tailEnd/>
          </a:ln>
        </p:spPr>
        <p:txBody>
          <a:bodyPr/>
          <a:lstStyle/>
          <a:p>
            <a:pPr marL="342900" indent="-342900">
              <a:spcBef>
                <a:spcPct val="20000"/>
              </a:spcBef>
            </a:pPr>
            <a:endParaRPr lang="en-US" sz="2000" b="1">
              <a:latin typeface="Segoe UI" pitchFamily="34" charset="0"/>
              <a:cs typeface="Segoe UI" pitchFamily="34" charset="0"/>
            </a:endParaRPr>
          </a:p>
          <a:p>
            <a:pPr marL="342900" indent="-342900">
              <a:spcBef>
                <a:spcPct val="20000"/>
              </a:spcBef>
            </a:pPr>
            <a:r>
              <a:rPr lang="en-US" sz="2000" b="1">
                <a:latin typeface="Segoe UI" pitchFamily="34" charset="0"/>
                <a:cs typeface="Segoe UI" pitchFamily="34" charset="0"/>
              </a:rPr>
              <a:t>Chap Research Members:</a:t>
            </a:r>
          </a:p>
          <a:p>
            <a:pPr marL="342900" indent="-342900">
              <a:spcBef>
                <a:spcPct val="20000"/>
              </a:spcBef>
            </a:pPr>
            <a:r>
              <a:rPr lang="en-US" sz="2000">
                <a:latin typeface="Segoe UI" pitchFamily="34" charset="0"/>
                <a:cs typeface="Segoe UI" pitchFamily="34" charset="0"/>
              </a:rPr>
              <a:t>Username: [your lowercase firstname]</a:t>
            </a:r>
          </a:p>
          <a:p>
            <a:pPr marL="342900" indent="-342900">
              <a:spcBef>
                <a:spcPct val="20000"/>
              </a:spcBef>
            </a:pPr>
            <a:r>
              <a:rPr lang="en-US" sz="2000">
                <a:latin typeface="Segoe UI" pitchFamily="34" charset="0"/>
                <a:cs typeface="Segoe UI" pitchFamily="34" charset="0"/>
              </a:rPr>
              <a:t>Password: [same as username]</a:t>
            </a:r>
          </a:p>
          <a:p>
            <a:pPr marL="342900" indent="-342900">
              <a:spcBef>
                <a:spcPct val="20000"/>
              </a:spcBef>
            </a:pPr>
            <a:endParaRPr lang="en-US" sz="2000" b="1">
              <a:latin typeface="Segoe UI" pitchFamily="34" charset="0"/>
              <a:cs typeface="Segoe UI" pitchFamily="34" charset="0"/>
            </a:endParaRPr>
          </a:p>
          <a:p>
            <a:pPr marL="342900" indent="-342900">
              <a:spcBef>
                <a:spcPct val="20000"/>
              </a:spcBef>
            </a:pPr>
            <a:r>
              <a:rPr lang="en-US" sz="2000" b="1">
                <a:latin typeface="Segoe UI" pitchFamily="34" charset="0"/>
                <a:cs typeface="Segoe UI" pitchFamily="34" charset="0"/>
              </a:rPr>
              <a:t>Others:</a:t>
            </a:r>
          </a:p>
          <a:p>
            <a:pPr marL="342900" indent="-342900">
              <a:spcBef>
                <a:spcPct val="20000"/>
              </a:spcBef>
            </a:pPr>
            <a:r>
              <a:rPr lang="en-US" sz="2000">
                <a:latin typeface="Segoe UI" pitchFamily="34" charset="0"/>
                <a:cs typeface="Segoe UI" pitchFamily="34" charset="0"/>
              </a:rPr>
              <a:t>Username: guest</a:t>
            </a:r>
          </a:p>
          <a:p>
            <a:pPr marL="342900" indent="-342900">
              <a:spcBef>
                <a:spcPct val="20000"/>
              </a:spcBef>
            </a:pPr>
            <a:r>
              <a:rPr lang="en-US" sz="2000">
                <a:latin typeface="Segoe UI" pitchFamily="34" charset="0"/>
                <a:cs typeface="Segoe UI" pitchFamily="34" charset="0"/>
              </a:rPr>
              <a:t>Password:  guest</a:t>
            </a:r>
          </a:p>
        </p:txBody>
      </p:sp>
      <p:sp>
        <p:nvSpPr>
          <p:cNvPr id="153608" name="TextBox 8"/>
          <p:cNvSpPr txBox="1">
            <a:spLocks noChangeArrowheads="1"/>
          </p:cNvSpPr>
          <p:nvPr/>
        </p:nvSpPr>
        <p:spPr bwMode="auto">
          <a:xfrm>
            <a:off x="5668963" y="5954713"/>
            <a:ext cx="3475037" cy="369887"/>
          </a:xfrm>
          <a:prstGeom prst="rect">
            <a:avLst/>
          </a:prstGeom>
          <a:noFill/>
          <a:ln w="9525">
            <a:noFill/>
            <a:miter lim="800000"/>
            <a:headEnd/>
            <a:tailEnd/>
          </a:ln>
        </p:spPr>
        <p:txBody>
          <a:bodyPr wrap="none">
            <a:spAutoFit/>
          </a:bodyPr>
          <a:lstStyle/>
          <a:p>
            <a:r>
              <a:rPr lang="en-US">
                <a:latin typeface="Calibri" pitchFamily="34" charset="0"/>
              </a:rPr>
              <a:t>*don’t forget to check for caps lock</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PHP</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r>
              <a:rPr lang="en-US" smtClean="0"/>
              <a:t>PHP</a:t>
            </a:r>
          </a:p>
        </p:txBody>
      </p:sp>
      <p:sp>
        <p:nvSpPr>
          <p:cNvPr id="3" name="Content Placeholder 2"/>
          <p:cNvSpPr>
            <a:spLocks noGrp="1"/>
          </p:cNvSpPr>
          <p:nvPr>
            <p:ph idx="1"/>
          </p:nvPr>
        </p:nvSpPr>
        <p:spPr/>
        <p:txBody>
          <a:bodyPr/>
          <a:lstStyle/>
          <a:p>
            <a:r>
              <a:rPr lang="en-US" smtClean="0"/>
              <a:t>PHP</a:t>
            </a:r>
          </a:p>
          <a:p>
            <a:pPr lvl="1"/>
            <a:r>
              <a:rPr lang="en-US" b="1" smtClean="0"/>
              <a:t>P</a:t>
            </a:r>
            <a:r>
              <a:rPr lang="en-US" smtClean="0"/>
              <a:t>HP </a:t>
            </a:r>
            <a:r>
              <a:rPr lang="en-US" b="1" smtClean="0"/>
              <a:t>H</a:t>
            </a:r>
            <a:r>
              <a:rPr lang="en-US" smtClean="0"/>
              <a:t>ypertext </a:t>
            </a:r>
            <a:r>
              <a:rPr lang="en-US" b="1" smtClean="0"/>
              <a:t>P</a:t>
            </a:r>
            <a:r>
              <a:rPr lang="en-US" smtClean="0"/>
              <a:t>reprocessor</a:t>
            </a:r>
          </a:p>
          <a:p>
            <a:pPr lvl="1"/>
            <a:r>
              <a:rPr lang="en-US" smtClean="0"/>
              <a:t>Used to generate HTML in dynamic web pages</a:t>
            </a:r>
          </a:p>
          <a:p>
            <a:pPr lvl="1"/>
            <a:r>
              <a:rPr lang="en-US" smtClean="0"/>
              <a:t>Alternative to other languages like Ruby </a:t>
            </a:r>
          </a:p>
          <a:p>
            <a:pPr lvl="1"/>
            <a:r>
              <a:rPr lang="en-US" smtClean="0"/>
              <a:t>Operates “server-side”</a:t>
            </a:r>
          </a:p>
          <a:p>
            <a:endParaRPr lang="en-US" smtClean="0"/>
          </a:p>
        </p:txBody>
      </p:sp>
      <p:sp>
        <p:nvSpPr>
          <p:cNvPr id="4" name="Date Placeholder 3"/>
          <p:cNvSpPr>
            <a:spLocks noGrp="1"/>
          </p:cNvSpPr>
          <p:nvPr>
            <p:ph type="dt" sz="quarter" idx="10"/>
          </p:nvPr>
        </p:nvSpPr>
        <p:spPr/>
        <p:txBody>
          <a:bodyPr/>
          <a:lstStyle/>
          <a:p>
            <a:fld id="{A5E4ADF1-204D-4EF9-9851-D19EF66269EA}" type="datetime1">
              <a:rPr lang="en-US"/>
              <a:pPr/>
              <a:t>9/3/2015</a:t>
            </a:fld>
            <a:endParaRPr lang="en-US"/>
          </a:p>
        </p:txBody>
      </p:sp>
      <p:sp>
        <p:nvSpPr>
          <p:cNvPr id="5" name="Slide Number Placeholder 4"/>
          <p:cNvSpPr>
            <a:spLocks noGrp="1"/>
          </p:cNvSpPr>
          <p:nvPr>
            <p:ph type="sldNum" sz="quarter" idx="11"/>
          </p:nvPr>
        </p:nvSpPr>
        <p:spPr/>
        <p:txBody>
          <a:bodyPr/>
          <a:lstStyle/>
          <a:p>
            <a:fld id="{419CD2FE-E0B6-431C-851E-9D7DC3581718}" type="slidenum">
              <a:rPr lang="en-US"/>
              <a:pPr/>
              <a:t>119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What is Apache?</a:t>
            </a:r>
          </a:p>
        </p:txBody>
      </p:sp>
      <p:sp>
        <p:nvSpPr>
          <p:cNvPr id="3" name="Content Placeholder 2"/>
          <p:cNvSpPr>
            <a:spLocks noGrp="1"/>
          </p:cNvSpPr>
          <p:nvPr>
            <p:ph idx="1"/>
          </p:nvPr>
        </p:nvSpPr>
        <p:spPr/>
        <p:txBody>
          <a:bodyPr/>
          <a:lstStyle/>
          <a:p>
            <a:r>
              <a:rPr lang="en-US" smtClean="0"/>
              <a:t>An open-source (and free) Web server software</a:t>
            </a:r>
          </a:p>
          <a:p>
            <a:r>
              <a:rPr lang="en-US" smtClean="0"/>
              <a:t>Listens on port 80 and returns HTML to client</a:t>
            </a:r>
          </a:p>
        </p:txBody>
      </p:sp>
      <p:sp>
        <p:nvSpPr>
          <p:cNvPr id="4" name="Date Placeholder 3"/>
          <p:cNvSpPr>
            <a:spLocks noGrp="1"/>
          </p:cNvSpPr>
          <p:nvPr>
            <p:ph type="dt" sz="quarter" idx="10"/>
          </p:nvPr>
        </p:nvSpPr>
        <p:spPr/>
        <p:txBody>
          <a:bodyPr/>
          <a:lstStyle/>
          <a:p>
            <a:fld id="{8C851FE0-0A64-458B-9C7A-5498DBE51B02}" type="datetime1">
              <a:rPr lang="en-US"/>
              <a:pPr/>
              <a:t>9/3/2015</a:t>
            </a:fld>
            <a:endParaRPr lang="en-US"/>
          </a:p>
        </p:txBody>
      </p:sp>
      <p:sp>
        <p:nvSpPr>
          <p:cNvPr id="5" name="Slide Number Placeholder 4"/>
          <p:cNvSpPr>
            <a:spLocks noGrp="1"/>
          </p:cNvSpPr>
          <p:nvPr>
            <p:ph type="sldNum" sz="quarter" idx="11"/>
          </p:nvPr>
        </p:nvSpPr>
        <p:spPr/>
        <p:txBody>
          <a:bodyPr/>
          <a:lstStyle/>
          <a:p>
            <a:fld id="{0714511E-0054-457A-9CEE-51DFBBB0C118}" type="slidenum">
              <a:rPr lang="en-US"/>
              <a:pPr/>
              <a:t>12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32774" name="Picture 4" descr="Feather"/>
          <p:cNvPicPr>
            <a:picLocks noChangeAspect="1" noChangeArrowheads="1"/>
          </p:cNvPicPr>
          <p:nvPr/>
        </p:nvPicPr>
        <p:blipFill>
          <a:blip r:embed="rId2" cstate="print"/>
          <a:srcRect/>
          <a:stretch>
            <a:fillRect/>
          </a:stretch>
        </p:blipFill>
        <p:spPr bwMode="auto">
          <a:xfrm>
            <a:off x="2895600" y="4191000"/>
            <a:ext cx="3200400" cy="962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fade">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smtClean="0"/>
              <a:t>What does it look like?</a:t>
            </a:r>
          </a:p>
        </p:txBody>
      </p:sp>
      <p:sp>
        <p:nvSpPr>
          <p:cNvPr id="3" name="Content Placeholder 2"/>
          <p:cNvSpPr>
            <a:spLocks noGrp="1"/>
          </p:cNvSpPr>
          <p:nvPr>
            <p:ph idx="1"/>
          </p:nvPr>
        </p:nvSpPr>
        <p:spPr/>
        <p:txBody>
          <a:bodyPr/>
          <a:lstStyle/>
          <a:p>
            <a:pPr>
              <a:buFont typeface="Arial" charset="0"/>
              <a:buNone/>
            </a:pPr>
            <a:r>
              <a:rPr lang="en-US" dirty="0" smtClean="0"/>
              <a:t>&lt;?</a:t>
            </a:r>
            <a:r>
              <a:rPr lang="en-US" dirty="0" err="1" smtClean="0"/>
              <a:t>php</a:t>
            </a:r>
            <a:endParaRPr lang="en-US" dirty="0" smtClean="0"/>
          </a:p>
          <a:p>
            <a:pPr>
              <a:buFont typeface="Arial" charset="0"/>
              <a:buNone/>
            </a:pPr>
            <a:r>
              <a:rPr lang="en-US" dirty="0" smtClean="0"/>
              <a:t>$variable = </a:t>
            </a:r>
            <a:r>
              <a:rPr lang="en-US" dirty="0" err="1" smtClean="0"/>
              <a:t>return_method</a:t>
            </a:r>
            <a:r>
              <a:rPr lang="en-US" dirty="0" smtClean="0"/>
              <a:t>();</a:t>
            </a:r>
          </a:p>
          <a:p>
            <a:pPr>
              <a:buFont typeface="Arial" charset="0"/>
              <a:buNone/>
            </a:pPr>
            <a:r>
              <a:rPr lang="en-US" dirty="0" smtClean="0"/>
              <a:t>if ($variable == value){</a:t>
            </a:r>
          </a:p>
          <a:p>
            <a:pPr>
              <a:buFont typeface="Arial" charset="0"/>
              <a:buNone/>
            </a:pPr>
            <a:r>
              <a:rPr lang="en-US" dirty="0" smtClean="0"/>
              <a:t>	echo(“hi”);</a:t>
            </a:r>
          </a:p>
          <a:p>
            <a:pPr>
              <a:buFont typeface="Arial" charset="0"/>
              <a:buNone/>
            </a:pPr>
            <a:r>
              <a:rPr lang="en-US" dirty="0" smtClean="0"/>
              <a:t>} else {</a:t>
            </a:r>
          </a:p>
          <a:p>
            <a:pPr>
              <a:buFont typeface="Arial" charset="0"/>
              <a:buNone/>
            </a:pPr>
            <a:r>
              <a:rPr lang="en-US" dirty="0" smtClean="0"/>
              <a:t>	echo(“bye”);</a:t>
            </a:r>
          </a:p>
          <a:p>
            <a:pPr>
              <a:buFont typeface="Arial" charset="0"/>
              <a:buNone/>
            </a:pPr>
            <a:r>
              <a:rPr lang="en-US" dirty="0" smtClean="0"/>
              <a:t>}</a:t>
            </a:r>
          </a:p>
          <a:p>
            <a:pPr>
              <a:buFont typeface="Arial" charset="0"/>
              <a:buNone/>
            </a:pPr>
            <a:r>
              <a:rPr lang="en-US" dirty="0" smtClean="0"/>
              <a:t>?&gt;</a:t>
            </a:r>
          </a:p>
        </p:txBody>
      </p:sp>
      <p:sp>
        <p:nvSpPr>
          <p:cNvPr id="4" name="Date Placeholder 3"/>
          <p:cNvSpPr>
            <a:spLocks noGrp="1"/>
          </p:cNvSpPr>
          <p:nvPr>
            <p:ph type="dt" sz="quarter" idx="10"/>
          </p:nvPr>
        </p:nvSpPr>
        <p:spPr/>
        <p:txBody>
          <a:bodyPr/>
          <a:lstStyle/>
          <a:p>
            <a:fld id="{8447D44F-A461-41F5-80CE-7AAB413CCEA8}" type="datetime1">
              <a:rPr lang="en-US"/>
              <a:pPr/>
              <a:t>9/3/2015</a:t>
            </a:fld>
            <a:endParaRPr lang="en-US"/>
          </a:p>
        </p:txBody>
      </p:sp>
      <p:sp>
        <p:nvSpPr>
          <p:cNvPr id="5" name="Slide Number Placeholder 4"/>
          <p:cNvSpPr>
            <a:spLocks noGrp="1"/>
          </p:cNvSpPr>
          <p:nvPr>
            <p:ph type="sldNum" sz="quarter" idx="11"/>
          </p:nvPr>
        </p:nvSpPr>
        <p:spPr/>
        <p:txBody>
          <a:bodyPr/>
          <a:lstStyle/>
          <a:p>
            <a:fld id="{FC7F4FA5-44F8-4CF0-A7E0-42D2F68055CE}" type="slidenum">
              <a:rPr lang="en-US"/>
              <a:pPr/>
              <a:t>120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mtClean="0"/>
              <a:t>How do I check it?</a:t>
            </a:r>
          </a:p>
        </p:txBody>
      </p:sp>
      <p:sp>
        <p:nvSpPr>
          <p:cNvPr id="3" name="Content Placeholder 2"/>
          <p:cNvSpPr>
            <a:spLocks noGrp="1"/>
          </p:cNvSpPr>
          <p:nvPr>
            <p:ph idx="1"/>
          </p:nvPr>
        </p:nvSpPr>
        <p:spPr/>
        <p:txBody>
          <a:bodyPr/>
          <a:lstStyle/>
          <a:p>
            <a:r>
              <a:rPr lang="en-US" smtClean="0"/>
              <a:t>HTML Source</a:t>
            </a:r>
          </a:p>
          <a:p>
            <a:pPr lvl="1"/>
            <a:r>
              <a:rPr lang="en-US" smtClean="0"/>
              <a:t>Allows you to check/debug the HTML you generate</a:t>
            </a:r>
          </a:p>
          <a:p>
            <a:pPr lvl="1"/>
            <a:r>
              <a:rPr lang="en-US" smtClean="0"/>
              <a:t>[Ctrl]-F is your friend!</a:t>
            </a:r>
          </a:p>
          <a:p>
            <a:endParaRPr lang="en-US" smtClean="0"/>
          </a:p>
        </p:txBody>
      </p:sp>
      <p:sp>
        <p:nvSpPr>
          <p:cNvPr id="4" name="Date Placeholder 3"/>
          <p:cNvSpPr>
            <a:spLocks noGrp="1"/>
          </p:cNvSpPr>
          <p:nvPr>
            <p:ph type="dt" sz="quarter" idx="10"/>
          </p:nvPr>
        </p:nvSpPr>
        <p:spPr/>
        <p:txBody>
          <a:bodyPr/>
          <a:lstStyle/>
          <a:p>
            <a:fld id="{44E8D32D-CB63-4F2E-85C3-07C60D1D03C1}" type="datetime1">
              <a:rPr lang="en-US"/>
              <a:pPr/>
              <a:t>9/3/2015</a:t>
            </a:fld>
            <a:endParaRPr lang="en-US"/>
          </a:p>
        </p:txBody>
      </p:sp>
      <p:sp>
        <p:nvSpPr>
          <p:cNvPr id="5" name="Slide Number Placeholder 4"/>
          <p:cNvSpPr>
            <a:spLocks noGrp="1"/>
          </p:cNvSpPr>
          <p:nvPr>
            <p:ph type="sldNum" sz="quarter" idx="11"/>
          </p:nvPr>
        </p:nvSpPr>
        <p:spPr/>
        <p:txBody>
          <a:bodyPr/>
          <a:lstStyle/>
          <a:p>
            <a:fld id="{D4D78D1F-9EF3-4869-837E-8A253EA62970}" type="slidenum">
              <a:rPr lang="en-US"/>
              <a:pPr/>
              <a:t>121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6146" name="Picture 2"/>
          <p:cNvPicPr>
            <a:picLocks noChangeAspect="1" noChangeArrowheads="1"/>
          </p:cNvPicPr>
          <p:nvPr/>
        </p:nvPicPr>
        <p:blipFill>
          <a:blip r:embed="rId2" cstate="print"/>
          <a:srcRect r="38462"/>
          <a:stretch>
            <a:fillRect/>
          </a:stretch>
        </p:blipFill>
        <p:spPr bwMode="auto">
          <a:xfrm>
            <a:off x="1524000" y="4038600"/>
            <a:ext cx="6096000" cy="17176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fade">
                                      <p:cBhvr>
                                        <p:cTn id="2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smtClean="0"/>
              <a:t>Objectives</a:t>
            </a:r>
          </a:p>
        </p:txBody>
      </p:sp>
      <p:sp>
        <p:nvSpPr>
          <p:cNvPr id="160770" name="Content Placeholder 2"/>
          <p:cNvSpPr>
            <a:spLocks noGrp="1"/>
          </p:cNvSpPr>
          <p:nvPr>
            <p:ph idx="1"/>
          </p:nvPr>
        </p:nvSpPr>
        <p:spPr/>
        <p:txBody>
          <a:bodyPr/>
          <a:lstStyle/>
          <a:p>
            <a:r>
              <a:rPr lang="en-US" dirty="0" smtClean="0"/>
              <a:t>Create a PHP program to generate a “random” phrase based on either the time or a random number generator</a:t>
            </a:r>
          </a:p>
          <a:p>
            <a:r>
              <a:rPr lang="en-US" dirty="0" smtClean="0"/>
              <a:t>Leave the program on your screen and help others</a:t>
            </a:r>
          </a:p>
        </p:txBody>
      </p:sp>
      <p:sp>
        <p:nvSpPr>
          <p:cNvPr id="4" name="Date Placeholder 3"/>
          <p:cNvSpPr>
            <a:spLocks noGrp="1"/>
          </p:cNvSpPr>
          <p:nvPr>
            <p:ph type="dt" sz="quarter" idx="10"/>
          </p:nvPr>
        </p:nvSpPr>
        <p:spPr/>
        <p:txBody>
          <a:bodyPr/>
          <a:lstStyle/>
          <a:p>
            <a:fld id="{F109AEB7-A92A-4651-904B-98A05A68AE08}" type="datetime1">
              <a:rPr lang="en-US"/>
              <a:pPr/>
              <a:t>9/3/2015</a:t>
            </a:fld>
            <a:endParaRPr lang="en-US"/>
          </a:p>
        </p:txBody>
      </p:sp>
      <p:sp>
        <p:nvSpPr>
          <p:cNvPr id="5" name="Slide Number Placeholder 4"/>
          <p:cNvSpPr>
            <a:spLocks noGrp="1"/>
          </p:cNvSpPr>
          <p:nvPr>
            <p:ph type="sldNum" sz="quarter" idx="11"/>
          </p:nvPr>
        </p:nvSpPr>
        <p:spPr/>
        <p:txBody>
          <a:bodyPr/>
          <a:lstStyle/>
          <a:p>
            <a:fld id="{DA080117-F505-4637-A6F4-D3FA32589516}" type="slidenum">
              <a:rPr lang="en-US"/>
              <a:pPr/>
              <a:t>123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HTML Forms</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p:cNvSpPr>
            <a:spLocks noGrp="1"/>
          </p:cNvSpPr>
          <p:nvPr>
            <p:ph type="title"/>
          </p:nvPr>
        </p:nvSpPr>
        <p:spPr/>
        <p:txBody>
          <a:bodyPr/>
          <a:lstStyle/>
          <a:p>
            <a:r>
              <a:rPr lang="en-US" smtClean="0"/>
              <a:t>General Structure: HTML</a:t>
            </a:r>
          </a:p>
        </p:txBody>
      </p:sp>
      <p:sp>
        <p:nvSpPr>
          <p:cNvPr id="3" name="Content Placeholder 2"/>
          <p:cNvSpPr>
            <a:spLocks noGrp="1"/>
          </p:cNvSpPr>
          <p:nvPr>
            <p:ph idx="1"/>
          </p:nvPr>
        </p:nvSpPr>
        <p:spPr>
          <a:xfrm>
            <a:off x="304800" y="1371600"/>
            <a:ext cx="8610600" cy="4876800"/>
          </a:xfrm>
        </p:spPr>
        <p:txBody>
          <a:bodyPr>
            <a:normAutofit/>
          </a:bodyPr>
          <a:lstStyle/>
          <a:p>
            <a:pPr>
              <a:lnSpc>
                <a:spcPct val="90000"/>
              </a:lnSpc>
              <a:buFont typeface="Arial" charset="0"/>
              <a:buNone/>
            </a:pPr>
            <a:r>
              <a:rPr lang="en-US" sz="1800" dirty="0" smtClean="0"/>
              <a:t>&lt;form action=“” method=“get”&gt;</a:t>
            </a:r>
          </a:p>
          <a:p>
            <a:pPr>
              <a:lnSpc>
                <a:spcPct val="90000"/>
              </a:lnSpc>
              <a:buFont typeface="Arial" charset="0"/>
              <a:buNone/>
            </a:pPr>
            <a:r>
              <a:rPr lang="en-US" sz="1800" dirty="0" smtClean="0"/>
              <a:t>	&lt;table frame=“void”&gt;</a:t>
            </a:r>
          </a:p>
          <a:p>
            <a:pPr>
              <a:lnSpc>
                <a:spcPct val="90000"/>
              </a:lnSpc>
              <a:buFont typeface="Arial" charset="0"/>
              <a:buNone/>
            </a:pPr>
            <a:r>
              <a:rPr lang="en-US" sz="1800" dirty="0" smtClean="0"/>
              <a:t>		&lt;</a:t>
            </a:r>
            <a:r>
              <a:rPr lang="en-US" sz="1800" dirty="0" err="1" smtClean="0"/>
              <a:t>tr</a:t>
            </a:r>
            <a:r>
              <a:rPr lang="en-US" sz="1800" dirty="0" smtClean="0"/>
              <a:t>&gt;</a:t>
            </a:r>
          </a:p>
          <a:p>
            <a:pPr>
              <a:lnSpc>
                <a:spcPct val="90000"/>
              </a:lnSpc>
              <a:buFont typeface="Arial" charset="0"/>
              <a:buNone/>
            </a:pPr>
            <a:r>
              <a:rPr lang="en-US" sz="1800" dirty="0" smtClean="0"/>
              <a:t>			&lt;td&gt;&lt;p&gt;Some prompt text&lt;/p&gt;&lt;/td&gt;</a:t>
            </a:r>
          </a:p>
          <a:p>
            <a:pPr>
              <a:lnSpc>
                <a:spcPct val="90000"/>
              </a:lnSpc>
              <a:buFont typeface="Arial" charset="0"/>
              <a:buNone/>
            </a:pPr>
            <a:r>
              <a:rPr lang="en-US" sz="1800" dirty="0" smtClean="0"/>
              <a:t>			&lt;td&gt;&lt;input type=“[</a:t>
            </a:r>
            <a:r>
              <a:rPr lang="en-US" sz="1800" dirty="0" err="1" smtClean="0"/>
              <a:t>someType</a:t>
            </a:r>
            <a:r>
              <a:rPr lang="en-US" sz="1800" dirty="0" smtClean="0"/>
              <a:t>]” name=“[</a:t>
            </a:r>
            <a:r>
              <a:rPr lang="en-US" sz="1800" dirty="0" err="1" smtClean="0"/>
              <a:t>variableName</a:t>
            </a:r>
            <a:r>
              <a:rPr lang="en-US" sz="1800" dirty="0" smtClean="0"/>
              <a:t>]”&gt;&lt;/td&gt;</a:t>
            </a:r>
          </a:p>
          <a:p>
            <a:pPr>
              <a:lnSpc>
                <a:spcPct val="90000"/>
              </a:lnSpc>
              <a:buFont typeface="Arial" charset="0"/>
              <a:buNone/>
            </a:pPr>
            <a:r>
              <a:rPr lang="en-US" sz="1800" dirty="0" smtClean="0"/>
              <a:t>		&lt;/</a:t>
            </a:r>
            <a:r>
              <a:rPr lang="en-US" sz="1800" dirty="0" err="1" smtClean="0"/>
              <a:t>tr</a:t>
            </a:r>
            <a:r>
              <a:rPr lang="en-US" sz="1800" dirty="0" smtClean="0"/>
              <a:t>&gt;</a:t>
            </a:r>
          </a:p>
          <a:p>
            <a:pPr>
              <a:lnSpc>
                <a:spcPct val="90000"/>
              </a:lnSpc>
              <a:buFont typeface="Arial" charset="0"/>
              <a:buNone/>
            </a:pPr>
            <a:r>
              <a:rPr lang="en-US" sz="1800" dirty="0" smtClean="0"/>
              <a:t>		&lt;</a:t>
            </a:r>
            <a:r>
              <a:rPr lang="en-US" sz="1800" dirty="0" err="1" smtClean="0"/>
              <a:t>tr</a:t>
            </a:r>
            <a:r>
              <a:rPr lang="en-US" sz="1800" dirty="0" smtClean="0"/>
              <a:t>&gt;</a:t>
            </a:r>
          </a:p>
          <a:p>
            <a:pPr>
              <a:lnSpc>
                <a:spcPct val="90000"/>
              </a:lnSpc>
              <a:buFont typeface="Arial" charset="0"/>
              <a:buNone/>
            </a:pPr>
            <a:r>
              <a:rPr lang="en-US" sz="1800" dirty="0" smtClean="0"/>
              <a:t>			&lt;td&gt;&lt;p&gt;Other prompt text&lt;/p&gt;&lt;/td&gt;</a:t>
            </a:r>
          </a:p>
          <a:p>
            <a:pPr>
              <a:lnSpc>
                <a:spcPct val="90000"/>
              </a:lnSpc>
              <a:buFont typeface="Arial" charset="0"/>
              <a:buNone/>
            </a:pPr>
            <a:r>
              <a:rPr lang="en-US" sz="1800" dirty="0" smtClean="0"/>
              <a:t>			&lt;td&gt;&lt;input type=“[</a:t>
            </a:r>
            <a:r>
              <a:rPr lang="en-US" sz="1800" dirty="0" err="1" smtClean="0"/>
              <a:t>otherType</a:t>
            </a:r>
            <a:r>
              <a:rPr lang="en-US" sz="1800" dirty="0" smtClean="0"/>
              <a:t>]” name=“[</a:t>
            </a:r>
            <a:r>
              <a:rPr lang="en-US" sz="1800" dirty="0" err="1" smtClean="0"/>
              <a:t>otherName</a:t>
            </a:r>
            <a:r>
              <a:rPr lang="en-US" sz="1800" dirty="0" smtClean="0"/>
              <a:t>]”&gt;&lt;/td&gt;</a:t>
            </a:r>
          </a:p>
          <a:p>
            <a:pPr>
              <a:lnSpc>
                <a:spcPct val="90000"/>
              </a:lnSpc>
              <a:buFont typeface="Arial" charset="0"/>
              <a:buNone/>
            </a:pPr>
            <a:r>
              <a:rPr lang="en-US" sz="1800" dirty="0" smtClean="0"/>
              <a:t>		&lt;/</a:t>
            </a:r>
            <a:r>
              <a:rPr lang="en-US" sz="1800" dirty="0" err="1" smtClean="0"/>
              <a:t>tr</a:t>
            </a:r>
            <a:r>
              <a:rPr lang="en-US" sz="1800" dirty="0" smtClean="0"/>
              <a:t>&gt;</a:t>
            </a:r>
          </a:p>
          <a:p>
            <a:pPr>
              <a:lnSpc>
                <a:spcPct val="90000"/>
              </a:lnSpc>
              <a:buFont typeface="Arial" charset="0"/>
              <a:buNone/>
            </a:pPr>
            <a:r>
              <a:rPr lang="en-US" sz="1800" dirty="0" smtClean="0"/>
              <a:t>	&lt;/table&gt;</a:t>
            </a:r>
          </a:p>
          <a:p>
            <a:pPr>
              <a:lnSpc>
                <a:spcPct val="90000"/>
              </a:lnSpc>
              <a:buFont typeface="Arial" charset="0"/>
              <a:buNone/>
            </a:pPr>
            <a:r>
              <a:rPr lang="en-US" sz="1800" dirty="0" smtClean="0"/>
              <a:t>	&lt;input type=“hidden” name=“[</a:t>
            </a:r>
            <a:r>
              <a:rPr lang="en-US" sz="1800" dirty="0" err="1" smtClean="0"/>
              <a:t>formName</a:t>
            </a:r>
            <a:r>
              <a:rPr lang="en-US" sz="1800" dirty="0" smtClean="0"/>
              <a:t>]”&gt;&lt;/input&gt;</a:t>
            </a:r>
          </a:p>
          <a:p>
            <a:pPr>
              <a:lnSpc>
                <a:spcPct val="90000"/>
              </a:lnSpc>
              <a:buFont typeface="Arial" charset="0"/>
              <a:buNone/>
            </a:pPr>
            <a:r>
              <a:rPr lang="en-US" sz="1800" dirty="0" smtClean="0"/>
              <a:t>	&lt;input type=“submit” value=“Submit!”&gt;</a:t>
            </a:r>
          </a:p>
          <a:p>
            <a:pPr>
              <a:lnSpc>
                <a:spcPct val="90000"/>
              </a:lnSpc>
              <a:buFont typeface="Arial" charset="0"/>
              <a:buNone/>
            </a:pPr>
            <a:r>
              <a:rPr lang="en-US" sz="1800" dirty="0" smtClean="0"/>
              <a:t>&lt;/form&gt;</a:t>
            </a:r>
          </a:p>
        </p:txBody>
      </p:sp>
      <p:sp>
        <p:nvSpPr>
          <p:cNvPr id="4" name="Date Placeholder 3"/>
          <p:cNvSpPr>
            <a:spLocks noGrp="1"/>
          </p:cNvSpPr>
          <p:nvPr>
            <p:ph type="dt" sz="quarter" idx="10"/>
          </p:nvPr>
        </p:nvSpPr>
        <p:spPr/>
        <p:txBody>
          <a:bodyPr/>
          <a:lstStyle/>
          <a:p>
            <a:fld id="{E8301D33-DF1E-40A0-B4DC-A6C81A2B724B}" type="datetime1">
              <a:rPr lang="en-US"/>
              <a:pPr/>
              <a:t>9/3/2015</a:t>
            </a:fld>
            <a:endParaRPr lang="en-US"/>
          </a:p>
        </p:txBody>
      </p:sp>
      <p:sp>
        <p:nvSpPr>
          <p:cNvPr id="5" name="Slide Number Placeholder 4"/>
          <p:cNvSpPr>
            <a:spLocks noGrp="1"/>
          </p:cNvSpPr>
          <p:nvPr>
            <p:ph type="sldNum" sz="quarter" idx="11"/>
          </p:nvPr>
        </p:nvSpPr>
        <p:spPr/>
        <p:txBody>
          <a:bodyPr/>
          <a:lstStyle/>
          <a:p>
            <a:fld id="{79316B08-344E-47A1-8188-5000CF9473AD}" type="slidenum">
              <a:rPr lang="en-US"/>
              <a:pPr/>
              <a:t>125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fade">
                                      <p:cBhvr>
                                        <p:cTn id="10" dur="500"/>
                                        <p:tgtEl>
                                          <p:spTgt spid="3">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smtClean="0"/>
              <a:t>Objectives</a:t>
            </a:r>
          </a:p>
        </p:txBody>
      </p:sp>
      <p:sp>
        <p:nvSpPr>
          <p:cNvPr id="166914" name="Content Placeholder 2"/>
          <p:cNvSpPr>
            <a:spLocks noGrp="1"/>
          </p:cNvSpPr>
          <p:nvPr>
            <p:ph idx="1"/>
          </p:nvPr>
        </p:nvSpPr>
        <p:spPr/>
        <p:txBody>
          <a:bodyPr/>
          <a:lstStyle/>
          <a:p>
            <a:pPr>
              <a:buFont typeface="Arial" charset="0"/>
              <a:buNone/>
            </a:pPr>
            <a:r>
              <a:rPr lang="en-US" dirty="0" smtClean="0"/>
              <a:t>Create an HTML web form with the following in a table...</a:t>
            </a:r>
          </a:p>
          <a:p>
            <a:r>
              <a:rPr lang="en-US" dirty="0" smtClean="0"/>
              <a:t>Text field (with prompt)</a:t>
            </a:r>
          </a:p>
          <a:p>
            <a:r>
              <a:rPr lang="en-US" dirty="0" smtClean="0"/>
              <a:t>A drop-down menu</a:t>
            </a:r>
          </a:p>
          <a:p>
            <a:r>
              <a:rPr lang="en-US" dirty="0" smtClean="0"/>
              <a:t>Submit button</a:t>
            </a:r>
          </a:p>
          <a:p>
            <a:pPr>
              <a:buFont typeface="Arial" charset="0"/>
              <a:buNone/>
            </a:pPr>
            <a:r>
              <a:rPr lang="en-US" dirty="0" smtClean="0"/>
              <a:t>*Bonus:</a:t>
            </a:r>
          </a:p>
          <a:p>
            <a:pPr lvl="1"/>
            <a:r>
              <a:rPr lang="en-US" dirty="0" smtClean="0"/>
              <a:t>Change text colors</a:t>
            </a:r>
          </a:p>
          <a:p>
            <a:pPr lvl="1"/>
            <a:r>
              <a:rPr lang="en-US" dirty="0" smtClean="0"/>
              <a:t>Remove the border of the table</a:t>
            </a:r>
          </a:p>
          <a:p>
            <a:pPr lvl="1"/>
            <a:r>
              <a:rPr lang="en-US" dirty="0" smtClean="0"/>
              <a:t>Add checkboxes</a:t>
            </a:r>
          </a:p>
        </p:txBody>
      </p:sp>
      <p:sp>
        <p:nvSpPr>
          <p:cNvPr id="4" name="Date Placeholder 3"/>
          <p:cNvSpPr>
            <a:spLocks noGrp="1"/>
          </p:cNvSpPr>
          <p:nvPr>
            <p:ph type="dt" sz="quarter" idx="10"/>
          </p:nvPr>
        </p:nvSpPr>
        <p:spPr/>
        <p:txBody>
          <a:bodyPr/>
          <a:lstStyle/>
          <a:p>
            <a:fld id="{1711D305-A5BA-44CA-945B-1147F7DA6AE1}" type="datetime1">
              <a:rPr lang="en-US"/>
              <a:pPr/>
              <a:t>9/3/2015</a:t>
            </a:fld>
            <a:endParaRPr lang="en-US"/>
          </a:p>
        </p:txBody>
      </p:sp>
      <p:sp>
        <p:nvSpPr>
          <p:cNvPr id="5" name="Slide Number Placeholder 4"/>
          <p:cNvSpPr>
            <a:spLocks noGrp="1"/>
          </p:cNvSpPr>
          <p:nvPr>
            <p:ph type="sldNum" sz="quarter" idx="11"/>
          </p:nvPr>
        </p:nvSpPr>
        <p:spPr/>
        <p:txBody>
          <a:bodyPr/>
          <a:lstStyle/>
          <a:p>
            <a:fld id="{6FE9EF85-B5C7-49F8-9116-578F856CC6F2}" type="slidenum">
              <a:rPr lang="en-US"/>
              <a:pPr/>
              <a:t>127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PHP form processing</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mtClean="0"/>
              <a:t>How does a form work?</a:t>
            </a:r>
          </a:p>
        </p:txBody>
      </p:sp>
      <p:sp>
        <p:nvSpPr>
          <p:cNvPr id="3" name="Content Placeholder 2"/>
          <p:cNvSpPr>
            <a:spLocks noGrp="1"/>
          </p:cNvSpPr>
          <p:nvPr>
            <p:ph idx="1"/>
          </p:nvPr>
        </p:nvSpPr>
        <p:spPr/>
        <p:txBody>
          <a:bodyPr/>
          <a:lstStyle/>
          <a:p>
            <a:r>
              <a:rPr lang="en-US" sz="2400" smtClean="0"/>
              <a:t>“Action”</a:t>
            </a:r>
          </a:p>
          <a:p>
            <a:pPr lvl="1"/>
            <a:r>
              <a:rPr lang="en-US" sz="2400" smtClean="0"/>
              <a:t>Determines where the form returns to</a:t>
            </a:r>
          </a:p>
          <a:p>
            <a:pPr lvl="1"/>
            <a:r>
              <a:rPr lang="en-US" sz="2400" smtClean="0"/>
              <a:t>“” means to return to current page</a:t>
            </a:r>
          </a:p>
          <a:p>
            <a:pPr lvl="1"/>
            <a:r>
              <a:rPr lang="en-US" sz="2400" smtClean="0"/>
              <a:t>A different file path or website will send the form’s data to that “landing page”</a:t>
            </a:r>
          </a:p>
          <a:p>
            <a:r>
              <a:rPr lang="en-US" sz="2400" smtClean="0"/>
              <a:t>$_GET array</a:t>
            </a:r>
          </a:p>
          <a:p>
            <a:pPr lvl="1"/>
            <a:r>
              <a:rPr lang="en-US" sz="2400" smtClean="0"/>
              <a:t>PHP array to store the values inputted</a:t>
            </a:r>
          </a:p>
          <a:p>
            <a:pPr lvl="1"/>
            <a:r>
              <a:rPr lang="en-US" sz="2400" smtClean="0"/>
              <a:t>Each value is stored under the name of the input</a:t>
            </a:r>
          </a:p>
          <a:p>
            <a:pPr lvl="1"/>
            <a:r>
              <a:rPr lang="en-US" sz="2400" smtClean="0"/>
              <a:t>Appears in the address bar when submitted</a:t>
            </a:r>
          </a:p>
          <a:p>
            <a:endParaRPr lang="en-US" sz="2400" smtClean="0"/>
          </a:p>
        </p:txBody>
      </p:sp>
      <p:sp>
        <p:nvSpPr>
          <p:cNvPr id="4" name="Date Placeholder 3"/>
          <p:cNvSpPr>
            <a:spLocks noGrp="1"/>
          </p:cNvSpPr>
          <p:nvPr>
            <p:ph type="dt" sz="quarter" idx="10"/>
          </p:nvPr>
        </p:nvSpPr>
        <p:spPr/>
        <p:txBody>
          <a:bodyPr/>
          <a:lstStyle/>
          <a:p>
            <a:fld id="{FEB0C4BA-6754-4C9F-AC98-42681C2901FF}" type="datetime1">
              <a:rPr lang="en-US"/>
              <a:pPr/>
              <a:t>9/3/2015</a:t>
            </a:fld>
            <a:endParaRPr lang="en-US"/>
          </a:p>
        </p:txBody>
      </p:sp>
      <p:sp>
        <p:nvSpPr>
          <p:cNvPr id="5" name="Slide Number Placeholder 4"/>
          <p:cNvSpPr>
            <a:spLocks noGrp="1"/>
          </p:cNvSpPr>
          <p:nvPr>
            <p:ph type="sldNum" sz="quarter" idx="11"/>
          </p:nvPr>
        </p:nvSpPr>
        <p:spPr/>
        <p:txBody>
          <a:bodyPr/>
          <a:lstStyle/>
          <a:p>
            <a:fld id="{32E0482C-B479-4A23-BC89-0A034718C592}" type="slidenum">
              <a:rPr lang="en-US"/>
              <a:pPr/>
              <a:t>129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ChangeAspect="1" noChangeArrowheads="1"/>
          </p:cNvPicPr>
          <p:nvPr/>
        </p:nvPicPr>
        <p:blipFill>
          <a:blip r:embed="rId2" cstate="print"/>
          <a:srcRect/>
          <a:stretch>
            <a:fillRect/>
          </a:stretch>
        </p:blipFill>
        <p:spPr bwMode="auto">
          <a:xfrm>
            <a:off x="495300" y="5410200"/>
            <a:ext cx="7048500" cy="323850"/>
          </a:xfrm>
          <a:prstGeom prst="rect">
            <a:avLst/>
          </a:prstGeom>
          <a:ln>
            <a:noFill/>
          </a:ln>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cstate="print"/>
          <a:srcRect l="82024" t="2540" r="1548" b="94286"/>
          <a:stretch>
            <a:fillRect/>
          </a:stretch>
        </p:blipFill>
        <p:spPr bwMode="auto">
          <a:xfrm>
            <a:off x="5638800" y="5840413"/>
            <a:ext cx="3048000" cy="33178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Some Common Acronyms</a:t>
            </a:r>
          </a:p>
        </p:txBody>
      </p:sp>
      <p:sp>
        <p:nvSpPr>
          <p:cNvPr id="33794" name="Content Placeholder 2"/>
          <p:cNvSpPr>
            <a:spLocks noGrp="1"/>
          </p:cNvSpPr>
          <p:nvPr>
            <p:ph idx="1"/>
          </p:nvPr>
        </p:nvSpPr>
        <p:spPr/>
        <p:txBody>
          <a:bodyPr/>
          <a:lstStyle/>
          <a:p>
            <a:r>
              <a:rPr lang="en-US" smtClean="0"/>
              <a:t>UDP</a:t>
            </a:r>
          </a:p>
          <a:p>
            <a:pPr lvl="1"/>
            <a:r>
              <a:rPr lang="en-US" b="1" smtClean="0"/>
              <a:t>U</a:t>
            </a:r>
            <a:r>
              <a:rPr lang="en-US" smtClean="0"/>
              <a:t>ser </a:t>
            </a:r>
            <a:r>
              <a:rPr lang="en-US" b="1" smtClean="0"/>
              <a:t>D</a:t>
            </a:r>
            <a:r>
              <a:rPr lang="en-US" smtClean="0"/>
              <a:t>ata </a:t>
            </a:r>
            <a:r>
              <a:rPr lang="en-US" b="1" smtClean="0"/>
              <a:t>P</a:t>
            </a:r>
            <a:r>
              <a:rPr lang="en-US" smtClean="0"/>
              <a:t>rotocol</a:t>
            </a:r>
          </a:p>
          <a:p>
            <a:r>
              <a:rPr lang="en-US" smtClean="0"/>
              <a:t>FTP</a:t>
            </a:r>
          </a:p>
          <a:p>
            <a:pPr lvl="1"/>
            <a:r>
              <a:rPr lang="en-US" b="1" smtClean="0"/>
              <a:t>F</a:t>
            </a:r>
            <a:r>
              <a:rPr lang="en-US" smtClean="0"/>
              <a:t>ile </a:t>
            </a:r>
            <a:r>
              <a:rPr lang="en-US" b="1" smtClean="0"/>
              <a:t>T</a:t>
            </a:r>
            <a:r>
              <a:rPr lang="en-US" smtClean="0"/>
              <a:t>ransfer </a:t>
            </a:r>
            <a:r>
              <a:rPr lang="en-US" b="1" smtClean="0"/>
              <a:t>P</a:t>
            </a:r>
            <a:r>
              <a:rPr lang="en-US" smtClean="0"/>
              <a:t>rotocol</a:t>
            </a:r>
          </a:p>
        </p:txBody>
      </p:sp>
      <p:sp>
        <p:nvSpPr>
          <p:cNvPr id="4" name="Date Placeholder 3"/>
          <p:cNvSpPr>
            <a:spLocks noGrp="1"/>
          </p:cNvSpPr>
          <p:nvPr>
            <p:ph type="dt" sz="quarter" idx="10"/>
          </p:nvPr>
        </p:nvSpPr>
        <p:spPr/>
        <p:txBody>
          <a:bodyPr/>
          <a:lstStyle/>
          <a:p>
            <a:fld id="{4397DF61-69DF-4E47-A55E-9465726ACE20}" type="datetime1">
              <a:rPr lang="en-US"/>
              <a:pPr/>
              <a:t>9/3/2015</a:t>
            </a:fld>
            <a:endParaRPr lang="en-US"/>
          </a:p>
        </p:txBody>
      </p:sp>
      <p:sp>
        <p:nvSpPr>
          <p:cNvPr id="5" name="Slide Number Placeholder 4"/>
          <p:cNvSpPr>
            <a:spLocks noGrp="1"/>
          </p:cNvSpPr>
          <p:nvPr>
            <p:ph type="sldNum" sz="quarter" idx="11"/>
          </p:nvPr>
        </p:nvSpPr>
        <p:spPr/>
        <p:txBody>
          <a:bodyPr/>
          <a:lstStyle/>
          <a:p>
            <a:fld id="{D13341CC-6CE8-4B86-B85B-6D20ACB9B48B}" type="slidenum">
              <a:rPr lang="en-US"/>
              <a:pPr/>
              <a:t>13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r>
              <a:rPr lang="en-US" smtClean="0"/>
              <a:t>General Structure: PHP</a:t>
            </a:r>
          </a:p>
        </p:txBody>
      </p:sp>
      <p:sp>
        <p:nvSpPr>
          <p:cNvPr id="3" name="Content Placeholder 2"/>
          <p:cNvSpPr>
            <a:spLocks noGrp="1"/>
          </p:cNvSpPr>
          <p:nvPr>
            <p:ph idx="1"/>
          </p:nvPr>
        </p:nvSpPr>
        <p:spPr/>
        <p:txBody>
          <a:bodyPr/>
          <a:lstStyle/>
          <a:p>
            <a:pPr>
              <a:buFont typeface="Arial" charset="0"/>
              <a:buNone/>
            </a:pPr>
            <a:r>
              <a:rPr lang="en-US" sz="1400" dirty="0" smtClean="0"/>
              <a:t>&lt;?</a:t>
            </a:r>
            <a:r>
              <a:rPr lang="en-US" sz="1400" dirty="0" err="1" smtClean="0"/>
              <a:t>php</a:t>
            </a:r>
            <a:endParaRPr lang="en-US" sz="1400" dirty="0" smtClean="0"/>
          </a:p>
          <a:p>
            <a:pPr>
              <a:buFont typeface="Arial" charset="0"/>
              <a:buNone/>
            </a:pPr>
            <a:r>
              <a:rPr lang="en-US" sz="1400" dirty="0" smtClean="0"/>
              <a:t>	function </a:t>
            </a:r>
            <a:r>
              <a:rPr lang="en-US" sz="1400" dirty="0" err="1" smtClean="0"/>
              <a:t>displayForm</a:t>
            </a:r>
            <a:r>
              <a:rPr lang="en-US" sz="1400" dirty="0" smtClean="0"/>
              <a:t>()</a:t>
            </a:r>
          </a:p>
          <a:p>
            <a:pPr>
              <a:buFont typeface="Arial" charset="0"/>
              <a:buNone/>
            </a:pPr>
            <a:r>
              <a:rPr lang="en-US" sz="1400" dirty="0" smtClean="0"/>
              <a:t>	{</a:t>
            </a:r>
          </a:p>
          <a:p>
            <a:pPr>
              <a:buFont typeface="Arial" charset="0"/>
              <a:buNone/>
            </a:pPr>
            <a:r>
              <a:rPr lang="en-US" sz="1400" dirty="0" smtClean="0"/>
              <a:t>		echo(“[HTML to generate here]”);</a:t>
            </a:r>
          </a:p>
          <a:p>
            <a:pPr>
              <a:buFont typeface="Arial" charset="0"/>
              <a:buNone/>
            </a:pPr>
            <a:r>
              <a:rPr lang="en-US" sz="1400" dirty="0" smtClean="0"/>
              <a:t>	}	</a:t>
            </a:r>
          </a:p>
          <a:p>
            <a:pPr>
              <a:buFont typeface="Arial" charset="0"/>
              <a:buNone/>
            </a:pPr>
            <a:endParaRPr lang="en-US" sz="1400" dirty="0" smtClean="0"/>
          </a:p>
          <a:p>
            <a:pPr>
              <a:buFont typeface="Arial" charset="0"/>
              <a:buNone/>
            </a:pPr>
            <a:r>
              <a:rPr lang="en-US" sz="1400" dirty="0" smtClean="0"/>
              <a:t>	function </a:t>
            </a:r>
            <a:r>
              <a:rPr lang="en-US" sz="1400" dirty="0" err="1" smtClean="0"/>
              <a:t>displayValues</a:t>
            </a:r>
            <a:r>
              <a:rPr lang="en-US" sz="1400" dirty="0" smtClean="0"/>
              <a:t>()</a:t>
            </a:r>
          </a:p>
          <a:p>
            <a:pPr>
              <a:buFont typeface="Arial" charset="0"/>
              <a:buNone/>
            </a:pPr>
            <a:r>
              <a:rPr lang="en-US" sz="1400" dirty="0" smtClean="0"/>
              <a:t>	{</a:t>
            </a:r>
          </a:p>
          <a:p>
            <a:pPr>
              <a:buFont typeface="Arial" charset="0"/>
              <a:buNone/>
            </a:pPr>
            <a:r>
              <a:rPr lang="en-US" sz="1400" dirty="0" smtClean="0"/>
              <a:t>		// this is a comment</a:t>
            </a:r>
          </a:p>
          <a:p>
            <a:pPr>
              <a:buFont typeface="Arial" charset="0"/>
              <a:buNone/>
            </a:pPr>
            <a:r>
              <a:rPr lang="en-US" sz="1400" dirty="0" smtClean="0"/>
              <a:t>	}</a:t>
            </a:r>
          </a:p>
          <a:p>
            <a:pPr>
              <a:buFont typeface="Arial" charset="0"/>
              <a:buNone/>
            </a:pPr>
            <a:endParaRPr lang="en-US" sz="1400" dirty="0" smtClean="0"/>
          </a:p>
          <a:p>
            <a:pPr>
              <a:buFont typeface="Arial" charset="0"/>
              <a:buNone/>
            </a:pPr>
            <a:r>
              <a:rPr lang="en-US" sz="1400" dirty="0" smtClean="0"/>
              <a:t>	if ($_GET[“</a:t>
            </a:r>
            <a:r>
              <a:rPr lang="en-US" sz="1400" dirty="0" err="1" smtClean="0"/>
              <a:t>FormName</a:t>
            </a:r>
            <a:r>
              <a:rPr lang="en-US" sz="1400" dirty="0" smtClean="0"/>
              <a:t>”]){</a:t>
            </a:r>
          </a:p>
          <a:p>
            <a:pPr>
              <a:buFont typeface="Arial" charset="0"/>
              <a:buNone/>
            </a:pPr>
            <a:r>
              <a:rPr lang="en-US" sz="1400" dirty="0" smtClean="0"/>
              <a:t>		</a:t>
            </a:r>
            <a:r>
              <a:rPr lang="en-US" sz="1400" dirty="0" err="1" smtClean="0"/>
              <a:t>displayValues</a:t>
            </a:r>
            <a:r>
              <a:rPr lang="en-US" sz="1400" dirty="0" smtClean="0"/>
              <a:t>();</a:t>
            </a:r>
          </a:p>
          <a:p>
            <a:pPr>
              <a:buFont typeface="Arial" charset="0"/>
              <a:buNone/>
            </a:pPr>
            <a:r>
              <a:rPr lang="en-US" sz="1400" dirty="0" smtClean="0"/>
              <a:t>	} else {</a:t>
            </a:r>
          </a:p>
          <a:p>
            <a:pPr>
              <a:buFont typeface="Arial" charset="0"/>
              <a:buNone/>
            </a:pPr>
            <a:r>
              <a:rPr lang="en-US" sz="1400" dirty="0" smtClean="0"/>
              <a:t>		</a:t>
            </a:r>
            <a:r>
              <a:rPr lang="en-US" sz="1400" dirty="0" err="1" smtClean="0"/>
              <a:t>displayForm</a:t>
            </a:r>
            <a:r>
              <a:rPr lang="en-US" sz="1400" dirty="0" smtClean="0"/>
              <a:t>();</a:t>
            </a:r>
          </a:p>
          <a:p>
            <a:pPr>
              <a:buFont typeface="Arial" charset="0"/>
              <a:buNone/>
            </a:pPr>
            <a:r>
              <a:rPr lang="en-US" sz="1400" dirty="0" smtClean="0"/>
              <a:t>	}</a:t>
            </a:r>
          </a:p>
          <a:p>
            <a:pPr>
              <a:buFont typeface="Arial" charset="0"/>
              <a:buNone/>
            </a:pPr>
            <a:r>
              <a:rPr lang="en-US" sz="1400" dirty="0" smtClean="0"/>
              <a:t>?&gt;</a:t>
            </a:r>
          </a:p>
        </p:txBody>
      </p:sp>
      <p:sp>
        <p:nvSpPr>
          <p:cNvPr id="4" name="Date Placeholder 3"/>
          <p:cNvSpPr>
            <a:spLocks noGrp="1"/>
          </p:cNvSpPr>
          <p:nvPr>
            <p:ph type="dt" sz="quarter" idx="10"/>
          </p:nvPr>
        </p:nvSpPr>
        <p:spPr/>
        <p:txBody>
          <a:bodyPr/>
          <a:lstStyle/>
          <a:p>
            <a:fld id="{C376D859-B215-45B6-8B9D-E7B329D57EEC}" type="datetime1">
              <a:rPr lang="en-US"/>
              <a:pPr/>
              <a:t>9/3/2015</a:t>
            </a:fld>
            <a:endParaRPr lang="en-US"/>
          </a:p>
        </p:txBody>
      </p:sp>
      <p:sp>
        <p:nvSpPr>
          <p:cNvPr id="5" name="Slide Number Placeholder 4"/>
          <p:cNvSpPr>
            <a:spLocks noGrp="1"/>
          </p:cNvSpPr>
          <p:nvPr>
            <p:ph type="sldNum" sz="quarter" idx="11"/>
          </p:nvPr>
        </p:nvSpPr>
        <p:spPr/>
        <p:txBody>
          <a:bodyPr/>
          <a:lstStyle/>
          <a:p>
            <a:fld id="{1DA6E349-BE5E-489C-8F9E-99FAFE16EA16}" type="slidenum">
              <a:rPr lang="en-US"/>
              <a:pPr/>
              <a:t>130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6" end="16"/>
                                            </p:txEl>
                                          </p:spTgt>
                                        </p:tgtEl>
                                        <p:attrNameLst>
                                          <p:attrName>style.visibility</p:attrName>
                                        </p:attrNameLst>
                                      </p:cBhvr>
                                      <p:to>
                                        <p:strVal val="visible"/>
                                      </p:to>
                                    </p:set>
                                    <p:animEffect transition="in" filter="fade">
                                      <p:cBhvr>
                                        <p:cTn id="10" dur="500"/>
                                        <p:tgtEl>
                                          <p:spTgt spid="3">
                                            <p:txEl>
                                              <p:pRg st="16"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fade">
                                      <p:cBhvr>
                                        <p:cTn id="53" dur="500"/>
                                        <p:tgtEl>
                                          <p:spTgt spid="3">
                                            <p:txEl>
                                              <p:pRg st="15" end="1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500"/>
                                        <p:tgtEl>
                                          <p:spTgt spid="3">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smtClean="0"/>
              <a:t>Single vs Double Quotes</a:t>
            </a:r>
          </a:p>
        </p:txBody>
      </p:sp>
      <p:sp>
        <p:nvSpPr>
          <p:cNvPr id="3" name="Content Placeholder 2"/>
          <p:cNvSpPr>
            <a:spLocks noGrp="1"/>
          </p:cNvSpPr>
          <p:nvPr>
            <p:ph idx="1"/>
          </p:nvPr>
        </p:nvSpPr>
        <p:spPr/>
        <p:txBody>
          <a:bodyPr/>
          <a:lstStyle/>
          <a:p>
            <a:r>
              <a:rPr lang="en-US" smtClean="0"/>
              <a:t>Single quote ( ‘ )</a:t>
            </a:r>
          </a:p>
          <a:p>
            <a:pPr lvl="1"/>
            <a:r>
              <a:rPr lang="en-US" smtClean="0"/>
              <a:t>Does not “parse”</a:t>
            </a:r>
          </a:p>
          <a:p>
            <a:pPr lvl="1"/>
            <a:r>
              <a:rPr lang="en-US" smtClean="0"/>
              <a:t>Variables ($variableName) are not replaced by value</a:t>
            </a:r>
          </a:p>
          <a:p>
            <a:r>
              <a:rPr lang="en-US" smtClean="0"/>
              <a:t>Double quote ( “ )</a:t>
            </a:r>
          </a:p>
          <a:p>
            <a:pPr lvl="1"/>
            <a:r>
              <a:rPr lang="en-US" smtClean="0"/>
              <a:t>Does “parse”</a:t>
            </a:r>
          </a:p>
          <a:p>
            <a:pPr lvl="1"/>
            <a:r>
              <a:rPr lang="en-US" smtClean="0"/>
              <a:t>Other double quotes must be “escaped” </a:t>
            </a:r>
          </a:p>
        </p:txBody>
      </p:sp>
      <p:sp>
        <p:nvSpPr>
          <p:cNvPr id="4" name="Date Placeholder 3"/>
          <p:cNvSpPr>
            <a:spLocks noGrp="1"/>
          </p:cNvSpPr>
          <p:nvPr>
            <p:ph type="dt" sz="quarter" idx="10"/>
          </p:nvPr>
        </p:nvSpPr>
        <p:spPr/>
        <p:txBody>
          <a:bodyPr/>
          <a:lstStyle/>
          <a:p>
            <a:fld id="{4D0356D0-FEBF-40DB-9A5C-43F795D105CB}" type="datetime1">
              <a:rPr lang="en-US"/>
              <a:pPr/>
              <a:t>9/3/2015</a:t>
            </a:fld>
            <a:endParaRPr lang="en-US"/>
          </a:p>
        </p:txBody>
      </p:sp>
      <p:sp>
        <p:nvSpPr>
          <p:cNvPr id="5" name="Slide Number Placeholder 4"/>
          <p:cNvSpPr>
            <a:spLocks noGrp="1"/>
          </p:cNvSpPr>
          <p:nvPr>
            <p:ph type="sldNum" sz="quarter" idx="11"/>
          </p:nvPr>
        </p:nvSpPr>
        <p:spPr/>
        <p:txBody>
          <a:bodyPr/>
          <a:lstStyle/>
          <a:p>
            <a:fld id="{2BC8FD9F-AD8B-4CEC-8438-B13919BE943A}" type="slidenum">
              <a:rPr lang="en-US"/>
              <a:pPr/>
              <a:t>131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Explosion 1 6"/>
          <p:cNvSpPr/>
          <p:nvPr/>
        </p:nvSpPr>
        <p:spPr>
          <a:xfrm rot="19305188">
            <a:off x="7137400" y="3182938"/>
            <a:ext cx="2057400" cy="112236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Same in the shell!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1"/>
          <p:cNvSpPr>
            <a:spLocks noGrp="1"/>
          </p:cNvSpPr>
          <p:nvPr>
            <p:ph type="title"/>
          </p:nvPr>
        </p:nvSpPr>
        <p:spPr/>
        <p:txBody>
          <a:bodyPr/>
          <a:lstStyle/>
          <a:p>
            <a:r>
              <a:rPr lang="en-US" smtClean="0"/>
              <a:t>Objectives</a:t>
            </a:r>
          </a:p>
        </p:txBody>
      </p:sp>
      <p:sp>
        <p:nvSpPr>
          <p:cNvPr id="173058" name="Content Placeholder 2"/>
          <p:cNvSpPr>
            <a:spLocks noGrp="1"/>
          </p:cNvSpPr>
          <p:nvPr>
            <p:ph idx="1"/>
          </p:nvPr>
        </p:nvSpPr>
        <p:spPr/>
        <p:txBody>
          <a:bodyPr/>
          <a:lstStyle/>
          <a:p>
            <a:pPr>
              <a:buFont typeface="Arial" charset="0"/>
              <a:buNone/>
            </a:pPr>
            <a:r>
              <a:rPr lang="en-US" smtClean="0"/>
              <a:t>Create a landing page to show the data inputted (with text to explain)</a:t>
            </a:r>
          </a:p>
          <a:p>
            <a:pPr>
              <a:buFont typeface="Arial" charset="0"/>
              <a:buNone/>
            </a:pPr>
            <a:r>
              <a:rPr lang="en-US" smtClean="0"/>
              <a:t>*Add more kinds of inputs or some CSS if you get bored!</a:t>
            </a:r>
          </a:p>
        </p:txBody>
      </p:sp>
      <p:sp>
        <p:nvSpPr>
          <p:cNvPr id="4" name="Date Placeholder 3"/>
          <p:cNvSpPr>
            <a:spLocks noGrp="1"/>
          </p:cNvSpPr>
          <p:nvPr>
            <p:ph type="dt" sz="quarter" idx="10"/>
          </p:nvPr>
        </p:nvSpPr>
        <p:spPr/>
        <p:txBody>
          <a:bodyPr/>
          <a:lstStyle/>
          <a:p>
            <a:fld id="{9306D39C-9963-4729-BE23-52CA64051218}" type="datetime1">
              <a:rPr lang="en-US"/>
              <a:pPr/>
              <a:t>9/3/2015</a:t>
            </a:fld>
            <a:endParaRPr lang="en-US"/>
          </a:p>
        </p:txBody>
      </p:sp>
      <p:sp>
        <p:nvSpPr>
          <p:cNvPr id="5" name="Slide Number Placeholder 4"/>
          <p:cNvSpPr>
            <a:spLocks noGrp="1"/>
          </p:cNvSpPr>
          <p:nvPr>
            <p:ph type="sldNum" sz="quarter" idx="11"/>
          </p:nvPr>
        </p:nvSpPr>
        <p:spPr/>
        <p:txBody>
          <a:bodyPr/>
          <a:lstStyle/>
          <a:p>
            <a:fld id="{8DFB04F5-45BC-42E1-866D-B9F740F0AE5C}" type="slidenum">
              <a:rPr lang="en-US"/>
              <a:pPr/>
              <a:t>133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Explosion 1 6"/>
          <p:cNvSpPr/>
          <p:nvPr/>
        </p:nvSpPr>
        <p:spPr>
          <a:xfrm>
            <a:off x="5334000" y="4419600"/>
            <a:ext cx="20574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=&gt;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MORE LINUX!!!</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mtClean="0"/>
              <a:t>File Information</a:t>
            </a:r>
          </a:p>
        </p:txBody>
      </p:sp>
      <p:sp>
        <p:nvSpPr>
          <p:cNvPr id="4" name="Date Placeholder 3"/>
          <p:cNvSpPr>
            <a:spLocks noGrp="1"/>
          </p:cNvSpPr>
          <p:nvPr>
            <p:ph type="dt" sz="quarter" idx="10"/>
          </p:nvPr>
        </p:nvSpPr>
        <p:spPr/>
        <p:txBody>
          <a:bodyPr/>
          <a:lstStyle/>
          <a:p>
            <a:fld id="{82F68D81-197A-44C8-9982-A5C838156CA9}" type="datetime1">
              <a:rPr lang="en-US"/>
              <a:pPr/>
              <a:t>9/3/2015</a:t>
            </a:fld>
            <a:endParaRPr lang="en-US"/>
          </a:p>
        </p:txBody>
      </p:sp>
      <p:sp>
        <p:nvSpPr>
          <p:cNvPr id="5" name="Slide Number Placeholder 4"/>
          <p:cNvSpPr>
            <a:spLocks noGrp="1"/>
          </p:cNvSpPr>
          <p:nvPr>
            <p:ph type="sldNum" sz="quarter" idx="11"/>
          </p:nvPr>
        </p:nvSpPr>
        <p:spPr/>
        <p:txBody>
          <a:bodyPr/>
          <a:lstStyle/>
          <a:p>
            <a:fld id="{3C8418FE-1A0F-4B73-8CF0-EE2A6D0A447F}" type="slidenum">
              <a:rPr lang="en-US"/>
              <a:pPr/>
              <a:t>135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75109" name="Picture 2"/>
          <p:cNvPicPr>
            <a:picLocks noChangeAspect="1" noChangeArrowheads="1"/>
          </p:cNvPicPr>
          <p:nvPr/>
        </p:nvPicPr>
        <p:blipFill>
          <a:blip r:embed="rId2" cstate="print"/>
          <a:srcRect/>
          <a:stretch>
            <a:fillRect/>
          </a:stretch>
        </p:blipFill>
        <p:spPr bwMode="auto">
          <a:xfrm>
            <a:off x="1766888" y="3363913"/>
            <a:ext cx="5776912" cy="381000"/>
          </a:xfrm>
          <a:prstGeom prst="rect">
            <a:avLst/>
          </a:prstGeom>
          <a:noFill/>
          <a:ln w="9525">
            <a:noFill/>
            <a:miter lim="800000"/>
            <a:headEnd/>
            <a:tailEnd/>
          </a:ln>
        </p:spPr>
      </p:pic>
      <p:cxnSp>
        <p:nvCxnSpPr>
          <p:cNvPr id="8" name="Straight Arrow Connector 7"/>
          <p:cNvCxnSpPr/>
          <p:nvPr/>
        </p:nvCxnSpPr>
        <p:spPr>
          <a:xfrm flipV="1">
            <a:off x="2243138" y="3744913"/>
            <a:ext cx="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1595438" y="4572000"/>
            <a:ext cx="1296987" cy="369888"/>
          </a:xfrm>
          <a:prstGeom prst="rect">
            <a:avLst/>
          </a:prstGeom>
          <a:noFill/>
          <a:ln w="9525">
            <a:noFill/>
            <a:miter lim="800000"/>
            <a:headEnd/>
            <a:tailEnd/>
          </a:ln>
        </p:spPr>
        <p:txBody>
          <a:bodyPr wrap="none">
            <a:spAutoFit/>
          </a:bodyPr>
          <a:lstStyle/>
          <a:p>
            <a:r>
              <a:rPr lang="en-US">
                <a:latin typeface="Calibri" pitchFamily="34" charset="0"/>
              </a:rPr>
              <a:t>Permissions</a:t>
            </a:r>
          </a:p>
        </p:txBody>
      </p:sp>
      <p:cxnSp>
        <p:nvCxnSpPr>
          <p:cNvPr id="22" name="Straight Arrow Connector 21"/>
          <p:cNvCxnSpPr/>
          <p:nvPr/>
        </p:nvCxnSpPr>
        <p:spPr>
          <a:xfrm flipV="1">
            <a:off x="3995738" y="3744913"/>
            <a:ext cx="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3605213" y="4583113"/>
            <a:ext cx="771525" cy="369887"/>
          </a:xfrm>
          <a:prstGeom prst="rect">
            <a:avLst/>
          </a:prstGeom>
          <a:noFill/>
          <a:ln w="9525">
            <a:noFill/>
            <a:miter lim="800000"/>
            <a:headEnd/>
            <a:tailEnd/>
          </a:ln>
        </p:spPr>
        <p:txBody>
          <a:bodyPr wrap="none">
            <a:spAutoFit/>
          </a:bodyPr>
          <a:lstStyle/>
          <a:p>
            <a:pPr algn="ctr"/>
            <a:r>
              <a:rPr lang="en-US">
                <a:latin typeface="Calibri" pitchFamily="34" charset="0"/>
              </a:rPr>
              <a:t>Group</a:t>
            </a:r>
          </a:p>
        </p:txBody>
      </p:sp>
      <p:cxnSp>
        <p:nvCxnSpPr>
          <p:cNvPr id="24" name="Straight Arrow Connector 23"/>
          <p:cNvCxnSpPr/>
          <p:nvPr/>
        </p:nvCxnSpPr>
        <p:spPr>
          <a:xfrm>
            <a:off x="3462338" y="2449513"/>
            <a:ext cx="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814638" y="2081213"/>
            <a:ext cx="1296987" cy="368300"/>
          </a:xfrm>
          <a:prstGeom prst="rect">
            <a:avLst/>
          </a:prstGeom>
          <a:noFill/>
          <a:ln w="9525">
            <a:noFill/>
            <a:miter lim="800000"/>
            <a:headEnd/>
            <a:tailEnd/>
          </a:ln>
        </p:spPr>
        <p:txBody>
          <a:bodyPr>
            <a:spAutoFit/>
          </a:bodyPr>
          <a:lstStyle/>
          <a:p>
            <a:pPr algn="ctr"/>
            <a:r>
              <a:rPr lang="en-US">
                <a:latin typeface="Calibri" pitchFamily="34" charset="0"/>
              </a:rPr>
              <a:t>Owner</a:t>
            </a:r>
          </a:p>
        </p:txBody>
      </p:sp>
      <p:cxnSp>
        <p:nvCxnSpPr>
          <p:cNvPr id="27" name="Straight Arrow Connector 26"/>
          <p:cNvCxnSpPr/>
          <p:nvPr/>
        </p:nvCxnSpPr>
        <p:spPr>
          <a:xfrm>
            <a:off x="4605338" y="2438400"/>
            <a:ext cx="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3957638" y="2068513"/>
            <a:ext cx="1296987" cy="369887"/>
          </a:xfrm>
          <a:prstGeom prst="rect">
            <a:avLst/>
          </a:prstGeom>
          <a:noFill/>
          <a:ln w="9525">
            <a:noFill/>
            <a:miter lim="800000"/>
            <a:headEnd/>
            <a:tailEnd/>
          </a:ln>
        </p:spPr>
        <p:txBody>
          <a:bodyPr>
            <a:spAutoFit/>
          </a:bodyPr>
          <a:lstStyle/>
          <a:p>
            <a:pPr algn="ctr"/>
            <a:r>
              <a:rPr lang="en-US">
                <a:latin typeface="Calibri" pitchFamily="34" charset="0"/>
              </a:rPr>
              <a:t>Size</a:t>
            </a:r>
          </a:p>
        </p:txBody>
      </p:sp>
      <p:cxnSp>
        <p:nvCxnSpPr>
          <p:cNvPr id="29" name="Straight Arrow Connector 28"/>
          <p:cNvCxnSpPr/>
          <p:nvPr/>
        </p:nvCxnSpPr>
        <p:spPr>
          <a:xfrm flipV="1">
            <a:off x="5557838" y="3744913"/>
            <a:ext cx="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4786313" y="4583113"/>
            <a:ext cx="1531937" cy="369887"/>
          </a:xfrm>
          <a:prstGeom prst="rect">
            <a:avLst/>
          </a:prstGeom>
          <a:noFill/>
          <a:ln w="9525">
            <a:noFill/>
            <a:miter lim="800000"/>
            <a:headEnd/>
            <a:tailEnd/>
          </a:ln>
        </p:spPr>
        <p:txBody>
          <a:bodyPr wrap="none">
            <a:spAutoFit/>
          </a:bodyPr>
          <a:lstStyle/>
          <a:p>
            <a:pPr algn="ctr"/>
            <a:r>
              <a:rPr lang="en-US">
                <a:latin typeface="Calibri" pitchFamily="34" charset="0"/>
              </a:rPr>
              <a:t>Date Modified</a:t>
            </a:r>
          </a:p>
        </p:txBody>
      </p:sp>
      <p:cxnSp>
        <p:nvCxnSpPr>
          <p:cNvPr id="31" name="Straight Arrow Connector 30"/>
          <p:cNvCxnSpPr/>
          <p:nvPr/>
        </p:nvCxnSpPr>
        <p:spPr>
          <a:xfrm>
            <a:off x="6815138" y="2438400"/>
            <a:ext cx="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6167438" y="2068513"/>
            <a:ext cx="1296987" cy="369887"/>
          </a:xfrm>
          <a:prstGeom prst="rect">
            <a:avLst/>
          </a:prstGeom>
          <a:noFill/>
          <a:ln w="9525">
            <a:noFill/>
            <a:miter lim="800000"/>
            <a:headEnd/>
            <a:tailEnd/>
          </a:ln>
        </p:spPr>
        <p:txBody>
          <a:bodyPr>
            <a:spAutoFit/>
          </a:bodyPr>
          <a:lstStyle/>
          <a:p>
            <a:pPr algn="ctr"/>
            <a:r>
              <a:rPr lang="en-US">
                <a:latin typeface="Calibri" pitchFamily="34" charset="0"/>
              </a:rPr>
              <a:t>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5" grpId="0"/>
      <p:bldP spid="28" grpId="0"/>
      <p:bldP spid="30" grpId="0"/>
      <p:bldP spid="32"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r>
              <a:rPr lang="en-US" smtClean="0"/>
              <a:t>Permissions</a:t>
            </a:r>
          </a:p>
        </p:txBody>
      </p:sp>
      <p:sp>
        <p:nvSpPr>
          <p:cNvPr id="3" name="Content Placeholder 2"/>
          <p:cNvSpPr>
            <a:spLocks noGrp="1"/>
          </p:cNvSpPr>
          <p:nvPr>
            <p:ph idx="1"/>
          </p:nvPr>
        </p:nvSpPr>
        <p:spPr/>
        <p:txBody>
          <a:bodyPr/>
          <a:lstStyle/>
          <a:p>
            <a:r>
              <a:rPr lang="en-US" smtClean="0"/>
              <a:t>chmod [permissions] [file name]</a:t>
            </a:r>
          </a:p>
          <a:p>
            <a:pPr lvl="1"/>
            <a:r>
              <a:rPr lang="en-US" smtClean="0"/>
              <a:t>Change mode</a:t>
            </a:r>
          </a:p>
          <a:p>
            <a:pPr lvl="1"/>
            <a:r>
              <a:rPr lang="en-US" smtClean="0"/>
              <a:t>Ex: chmod 666 sprocketr.php</a:t>
            </a:r>
          </a:p>
          <a:p>
            <a:r>
              <a:rPr lang="en-US" smtClean="0"/>
              <a:t>What are those numbers?!</a:t>
            </a:r>
          </a:p>
          <a:p>
            <a:r>
              <a:rPr lang="en-US" smtClean="0"/>
              <a:t>Octal numbers</a:t>
            </a:r>
          </a:p>
          <a:p>
            <a:pPr lvl="1"/>
            <a:r>
              <a:rPr lang="en-US" smtClean="0"/>
              <a:t>A number system based on 8, remember?</a:t>
            </a:r>
          </a:p>
        </p:txBody>
      </p:sp>
      <p:sp>
        <p:nvSpPr>
          <p:cNvPr id="4" name="Date Placeholder 3"/>
          <p:cNvSpPr>
            <a:spLocks noGrp="1"/>
          </p:cNvSpPr>
          <p:nvPr>
            <p:ph type="dt" sz="quarter" idx="10"/>
          </p:nvPr>
        </p:nvSpPr>
        <p:spPr/>
        <p:txBody>
          <a:bodyPr/>
          <a:lstStyle/>
          <a:p>
            <a:fld id="{3EC92B7A-007C-4093-BECE-43DFA4233329}" type="datetime1">
              <a:rPr lang="en-US"/>
              <a:pPr/>
              <a:t>9/3/2015</a:t>
            </a:fld>
            <a:endParaRPr lang="en-US"/>
          </a:p>
        </p:txBody>
      </p:sp>
      <p:sp>
        <p:nvSpPr>
          <p:cNvPr id="5" name="Slide Number Placeholder 4"/>
          <p:cNvSpPr>
            <a:spLocks noGrp="1"/>
          </p:cNvSpPr>
          <p:nvPr>
            <p:ph type="sldNum" sz="quarter" idx="11"/>
          </p:nvPr>
        </p:nvSpPr>
        <p:spPr/>
        <p:txBody>
          <a:bodyPr/>
          <a:lstStyle/>
          <a:p>
            <a:fld id="{B5586CFA-5CB2-4A94-B8EB-296A044E9610}" type="slidenum">
              <a:rPr lang="en-US"/>
              <a:pPr/>
              <a:t>136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p:nvPr>
        </p:nvSpPr>
        <p:spPr/>
        <p:txBody>
          <a:bodyPr/>
          <a:lstStyle/>
          <a:p>
            <a:r>
              <a:rPr lang="en-US" smtClean="0"/>
              <a:t>Practice</a:t>
            </a:r>
          </a:p>
        </p:txBody>
      </p:sp>
      <p:sp>
        <p:nvSpPr>
          <p:cNvPr id="4" name="Date Placeholder 3"/>
          <p:cNvSpPr>
            <a:spLocks noGrp="1"/>
          </p:cNvSpPr>
          <p:nvPr>
            <p:ph type="dt" sz="quarter" idx="10"/>
          </p:nvPr>
        </p:nvSpPr>
        <p:spPr/>
        <p:txBody>
          <a:bodyPr/>
          <a:lstStyle/>
          <a:p>
            <a:fld id="{2F21E0FE-9E85-421B-9846-90E47F5D3931}" type="datetime1">
              <a:rPr lang="en-US"/>
              <a:pPr/>
              <a:t>9/3/2015</a:t>
            </a:fld>
            <a:endParaRPr lang="en-US"/>
          </a:p>
        </p:txBody>
      </p:sp>
      <p:sp>
        <p:nvSpPr>
          <p:cNvPr id="5" name="Slide Number Placeholder 4"/>
          <p:cNvSpPr>
            <a:spLocks noGrp="1"/>
          </p:cNvSpPr>
          <p:nvPr>
            <p:ph type="sldNum" sz="quarter" idx="11"/>
          </p:nvPr>
        </p:nvSpPr>
        <p:spPr/>
        <p:txBody>
          <a:bodyPr/>
          <a:lstStyle/>
          <a:p>
            <a:fld id="{2113A278-B1D8-438B-96D5-38713806206E}" type="slidenum">
              <a:rPr lang="en-US"/>
              <a:pPr/>
              <a:t>137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graphicFrame>
        <p:nvGraphicFramePr>
          <p:cNvPr id="7" name="Content Placeholder 6"/>
          <p:cNvGraphicFramePr>
            <a:graphicFrameLocks noGrp="1"/>
          </p:cNvGraphicFramePr>
          <p:nvPr>
            <p:ph idx="1"/>
          </p:nvPr>
        </p:nvGraphicFramePr>
        <p:xfrm>
          <a:off x="862013" y="2198688"/>
          <a:ext cx="7315200" cy="2011681"/>
        </p:xfrm>
        <a:graphic>
          <a:graphicData uri="http://schemas.openxmlformats.org/drawingml/2006/table">
            <a:tbl>
              <a:tblPr firstRow="1" bandRow="1">
                <a:tableStyleId>{2D5ABB26-0587-4C30-8999-92F81FD0307C}</a:tableStyleId>
              </a:tblPr>
              <a:tblGrid>
                <a:gridCol w="2110044"/>
                <a:gridCol w="3289270"/>
                <a:gridCol w="1915886"/>
              </a:tblGrid>
              <a:tr h="437322">
                <a:tc>
                  <a:txBody>
                    <a:bodyPr/>
                    <a:lstStyle/>
                    <a:p>
                      <a:pPr algn="ctr"/>
                      <a:r>
                        <a:rPr lang="en-US" sz="1200" b="1" dirty="0" smtClean="0"/>
                        <a:t>Permissions</a:t>
                      </a:r>
                      <a:endParaRPr lang="en-US" sz="1200" b="1"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Binary</a:t>
                      </a:r>
                      <a:endParaRPr lang="en-US" sz="1200" b="1"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Octal</a:t>
                      </a:r>
                      <a:endParaRPr lang="en-US" sz="1200" b="1"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322">
                <a:tc>
                  <a:txBody>
                    <a:bodyPr/>
                    <a:lstStyle/>
                    <a:p>
                      <a:r>
                        <a:rPr lang="en-US" sz="1200" dirty="0" smtClean="0"/>
                        <a:t>All permissions</a:t>
                      </a:r>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322">
                <a:tc>
                  <a:txBody>
                    <a:bodyPr/>
                    <a:lstStyle/>
                    <a:p>
                      <a:r>
                        <a:rPr lang="en-US" sz="1200" dirty="0" smtClean="0"/>
                        <a:t>Full permissions for owner only</a:t>
                      </a:r>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9715">
                <a:tc>
                  <a:txBody>
                    <a:bodyPr/>
                    <a:lstStyle/>
                    <a:p>
                      <a:r>
                        <a:rPr lang="en-US" sz="1200" dirty="0" smtClean="0"/>
                        <a:t>Only read</a:t>
                      </a:r>
                      <a:r>
                        <a:rPr lang="en-US" sz="1200" baseline="0" dirty="0" smtClean="0"/>
                        <a:t> permissions for owner, group and everyone else</a:t>
                      </a:r>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a:spLocks noChangeArrowheads="1"/>
          </p:cNvSpPr>
          <p:nvPr/>
        </p:nvSpPr>
        <p:spPr bwMode="auto">
          <a:xfrm>
            <a:off x="3810000" y="2640013"/>
            <a:ext cx="1343025" cy="368300"/>
          </a:xfrm>
          <a:prstGeom prst="rect">
            <a:avLst/>
          </a:prstGeom>
          <a:noFill/>
          <a:ln w="9525">
            <a:noFill/>
            <a:miter lim="800000"/>
            <a:headEnd/>
            <a:tailEnd/>
          </a:ln>
        </p:spPr>
        <p:txBody>
          <a:bodyPr wrap="none">
            <a:spAutoFit/>
          </a:bodyPr>
          <a:lstStyle/>
          <a:p>
            <a:r>
              <a:rPr lang="en-US">
                <a:latin typeface="Calibri" pitchFamily="34" charset="0"/>
              </a:rPr>
              <a:t>111 111 111</a:t>
            </a:r>
          </a:p>
        </p:txBody>
      </p:sp>
      <p:sp>
        <p:nvSpPr>
          <p:cNvPr id="11" name="TextBox 10"/>
          <p:cNvSpPr txBox="1">
            <a:spLocks noChangeArrowheads="1"/>
          </p:cNvSpPr>
          <p:nvPr/>
        </p:nvSpPr>
        <p:spPr bwMode="auto">
          <a:xfrm>
            <a:off x="7008813" y="2643188"/>
            <a:ext cx="534987" cy="369887"/>
          </a:xfrm>
          <a:prstGeom prst="rect">
            <a:avLst/>
          </a:prstGeom>
          <a:noFill/>
          <a:ln w="9525">
            <a:noFill/>
            <a:miter lim="800000"/>
            <a:headEnd/>
            <a:tailEnd/>
          </a:ln>
        </p:spPr>
        <p:txBody>
          <a:bodyPr wrap="none">
            <a:spAutoFit/>
          </a:bodyPr>
          <a:lstStyle/>
          <a:p>
            <a:r>
              <a:rPr lang="en-US">
                <a:latin typeface="Calibri" pitchFamily="34" charset="0"/>
              </a:rPr>
              <a:t>777</a:t>
            </a:r>
          </a:p>
        </p:txBody>
      </p:sp>
      <p:sp>
        <p:nvSpPr>
          <p:cNvPr id="13" name="TextBox 12"/>
          <p:cNvSpPr txBox="1">
            <a:spLocks noChangeArrowheads="1"/>
          </p:cNvSpPr>
          <p:nvPr/>
        </p:nvSpPr>
        <p:spPr bwMode="auto">
          <a:xfrm>
            <a:off x="3810000" y="3154363"/>
            <a:ext cx="1343025" cy="369887"/>
          </a:xfrm>
          <a:prstGeom prst="rect">
            <a:avLst/>
          </a:prstGeom>
          <a:noFill/>
          <a:ln w="9525">
            <a:noFill/>
            <a:miter lim="800000"/>
            <a:headEnd/>
            <a:tailEnd/>
          </a:ln>
        </p:spPr>
        <p:txBody>
          <a:bodyPr wrap="none">
            <a:spAutoFit/>
          </a:bodyPr>
          <a:lstStyle/>
          <a:p>
            <a:r>
              <a:rPr lang="en-US">
                <a:latin typeface="Calibri" pitchFamily="34" charset="0"/>
              </a:rPr>
              <a:t>111 000 000</a:t>
            </a:r>
          </a:p>
        </p:txBody>
      </p:sp>
      <p:sp>
        <p:nvSpPr>
          <p:cNvPr id="14" name="TextBox 13"/>
          <p:cNvSpPr txBox="1">
            <a:spLocks noChangeArrowheads="1"/>
          </p:cNvSpPr>
          <p:nvPr/>
        </p:nvSpPr>
        <p:spPr bwMode="auto">
          <a:xfrm>
            <a:off x="7008813" y="3138488"/>
            <a:ext cx="534987" cy="368300"/>
          </a:xfrm>
          <a:prstGeom prst="rect">
            <a:avLst/>
          </a:prstGeom>
          <a:noFill/>
          <a:ln w="9525">
            <a:noFill/>
            <a:miter lim="800000"/>
            <a:headEnd/>
            <a:tailEnd/>
          </a:ln>
        </p:spPr>
        <p:txBody>
          <a:bodyPr wrap="none">
            <a:spAutoFit/>
          </a:bodyPr>
          <a:lstStyle/>
          <a:p>
            <a:r>
              <a:rPr lang="en-US">
                <a:latin typeface="Calibri" pitchFamily="34" charset="0"/>
              </a:rPr>
              <a:t>700</a:t>
            </a:r>
          </a:p>
        </p:txBody>
      </p:sp>
      <p:sp>
        <p:nvSpPr>
          <p:cNvPr id="15" name="TextBox 14"/>
          <p:cNvSpPr txBox="1">
            <a:spLocks noChangeArrowheads="1"/>
          </p:cNvSpPr>
          <p:nvPr/>
        </p:nvSpPr>
        <p:spPr bwMode="auto">
          <a:xfrm>
            <a:off x="3810000" y="3668713"/>
            <a:ext cx="1343025" cy="369887"/>
          </a:xfrm>
          <a:prstGeom prst="rect">
            <a:avLst/>
          </a:prstGeom>
          <a:noFill/>
          <a:ln w="9525">
            <a:noFill/>
            <a:miter lim="800000"/>
            <a:headEnd/>
            <a:tailEnd/>
          </a:ln>
        </p:spPr>
        <p:txBody>
          <a:bodyPr wrap="none">
            <a:spAutoFit/>
          </a:bodyPr>
          <a:lstStyle/>
          <a:p>
            <a:r>
              <a:rPr lang="en-US">
                <a:latin typeface="Calibri" pitchFamily="34" charset="0"/>
              </a:rPr>
              <a:t>100 100 100</a:t>
            </a:r>
          </a:p>
        </p:txBody>
      </p:sp>
      <p:sp>
        <p:nvSpPr>
          <p:cNvPr id="16" name="TextBox 15"/>
          <p:cNvSpPr txBox="1">
            <a:spLocks noChangeArrowheads="1"/>
          </p:cNvSpPr>
          <p:nvPr/>
        </p:nvSpPr>
        <p:spPr bwMode="auto">
          <a:xfrm>
            <a:off x="7008813" y="3683000"/>
            <a:ext cx="534987" cy="368300"/>
          </a:xfrm>
          <a:prstGeom prst="rect">
            <a:avLst/>
          </a:prstGeom>
          <a:noFill/>
          <a:ln w="9525">
            <a:noFill/>
            <a:miter lim="800000"/>
            <a:headEnd/>
            <a:tailEnd/>
          </a:ln>
        </p:spPr>
        <p:txBody>
          <a:bodyPr wrap="none">
            <a:spAutoFit/>
          </a:bodyPr>
          <a:lstStyle/>
          <a:p>
            <a:r>
              <a:rPr lang="en-US">
                <a:latin typeface="Calibri" pitchFamily="34" charset="0"/>
              </a:rPr>
              <a:t>444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p:txBody>
          <a:bodyPr/>
          <a:lstStyle/>
          <a:p>
            <a:r>
              <a:rPr lang="en-US" smtClean="0"/>
              <a:t>Objectives</a:t>
            </a:r>
          </a:p>
        </p:txBody>
      </p:sp>
      <p:sp>
        <p:nvSpPr>
          <p:cNvPr id="179202" name="Content Placeholder 2"/>
          <p:cNvSpPr>
            <a:spLocks noGrp="1"/>
          </p:cNvSpPr>
          <p:nvPr>
            <p:ph idx="1"/>
          </p:nvPr>
        </p:nvSpPr>
        <p:spPr/>
        <p:txBody>
          <a:bodyPr/>
          <a:lstStyle/>
          <a:p>
            <a:r>
              <a:rPr lang="en-US" dirty="0" smtClean="0"/>
              <a:t>Log into the server</a:t>
            </a:r>
          </a:p>
          <a:p>
            <a:r>
              <a:rPr lang="en-US" dirty="0" smtClean="0"/>
              <a:t>Change the permissions of your file so “everyone else” can’t read, write or execute it (but don’t change the permissions for any other user)</a:t>
            </a:r>
          </a:p>
          <a:p>
            <a:r>
              <a:rPr lang="en-US" dirty="0" smtClean="0"/>
              <a:t>Navigate to your page and verify that nothing appears now</a:t>
            </a:r>
          </a:p>
        </p:txBody>
      </p:sp>
      <p:sp>
        <p:nvSpPr>
          <p:cNvPr id="4" name="Date Placeholder 3"/>
          <p:cNvSpPr>
            <a:spLocks noGrp="1"/>
          </p:cNvSpPr>
          <p:nvPr>
            <p:ph type="dt" sz="quarter" idx="10"/>
          </p:nvPr>
        </p:nvSpPr>
        <p:spPr/>
        <p:txBody>
          <a:bodyPr/>
          <a:lstStyle/>
          <a:p>
            <a:fld id="{E0BFC4B7-8CFB-424A-8F32-3D01D5CA0E51}" type="datetime1">
              <a:rPr lang="en-US"/>
              <a:pPr/>
              <a:t>9/3/2015</a:t>
            </a:fld>
            <a:endParaRPr lang="en-US"/>
          </a:p>
        </p:txBody>
      </p:sp>
      <p:sp>
        <p:nvSpPr>
          <p:cNvPr id="5" name="Slide Number Placeholder 4"/>
          <p:cNvSpPr>
            <a:spLocks noGrp="1"/>
          </p:cNvSpPr>
          <p:nvPr>
            <p:ph type="sldNum" sz="quarter" idx="11"/>
          </p:nvPr>
        </p:nvSpPr>
        <p:spPr/>
        <p:txBody>
          <a:bodyPr/>
          <a:lstStyle/>
          <a:p>
            <a:fld id="{8D15019F-CE30-4218-A88B-350F387C25A3}" type="slidenum">
              <a:rPr lang="en-US"/>
              <a:pPr/>
              <a:t>139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2" name="Explosion 1 1"/>
          <p:cNvSpPr/>
          <p:nvPr/>
        </p:nvSpPr>
        <p:spPr>
          <a:xfrm rot="20725428">
            <a:off x="4892423" y="4481341"/>
            <a:ext cx="4328675"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Hint: this only takes one command (or so)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Linux VPS</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cap="none" dirty="0" err="1" smtClean="0"/>
              <a:t>my</a:t>
            </a:r>
            <a:r>
              <a:rPr lang="en-US" dirty="0" err="1" smtClean="0"/>
              <a:t>SQL</a:t>
            </a:r>
            <a:endParaRPr lang="en-US" dirty="0"/>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p:txBody>
          <a:bodyPr/>
          <a:lstStyle/>
          <a:p>
            <a:r>
              <a:rPr lang="en-US" smtClean="0"/>
              <a:t>What is mySQL?</a:t>
            </a:r>
          </a:p>
        </p:txBody>
      </p:sp>
      <p:sp>
        <p:nvSpPr>
          <p:cNvPr id="3" name="Content Placeholder 2"/>
          <p:cNvSpPr>
            <a:spLocks noGrp="1"/>
          </p:cNvSpPr>
          <p:nvPr>
            <p:ph idx="1"/>
          </p:nvPr>
        </p:nvSpPr>
        <p:spPr/>
        <p:txBody>
          <a:bodyPr/>
          <a:lstStyle/>
          <a:p>
            <a:r>
              <a:rPr lang="en-US" smtClean="0"/>
              <a:t>An open-source language for creating databases (a Relational Database Management System)</a:t>
            </a:r>
          </a:p>
          <a:p>
            <a:r>
              <a:rPr lang="en-US" smtClean="0"/>
              <a:t>Runs SQL (Structured Query Language)</a:t>
            </a:r>
          </a:p>
          <a:p>
            <a:r>
              <a:rPr lang="en-US" smtClean="0"/>
              <a:t>The language we run our databases in</a:t>
            </a:r>
          </a:p>
          <a:p>
            <a:r>
              <a:rPr lang="en-US" smtClean="0"/>
              <a:t>A separate process running on our server</a:t>
            </a:r>
          </a:p>
        </p:txBody>
      </p:sp>
      <p:sp>
        <p:nvSpPr>
          <p:cNvPr id="4" name="Date Placeholder 3"/>
          <p:cNvSpPr>
            <a:spLocks noGrp="1"/>
          </p:cNvSpPr>
          <p:nvPr>
            <p:ph type="dt" sz="quarter" idx="10"/>
          </p:nvPr>
        </p:nvSpPr>
        <p:spPr/>
        <p:txBody>
          <a:bodyPr/>
          <a:lstStyle/>
          <a:p>
            <a:fld id="{6093470D-5868-47E2-8A1B-5370E51B0A96}" type="datetime1">
              <a:rPr lang="en-US"/>
              <a:pPr/>
              <a:t>9/3/2015</a:t>
            </a:fld>
            <a:endParaRPr lang="en-US"/>
          </a:p>
        </p:txBody>
      </p:sp>
      <p:sp>
        <p:nvSpPr>
          <p:cNvPr id="5" name="Slide Number Placeholder 4"/>
          <p:cNvSpPr>
            <a:spLocks noGrp="1"/>
          </p:cNvSpPr>
          <p:nvPr>
            <p:ph type="sldNum" sz="quarter" idx="11"/>
          </p:nvPr>
        </p:nvSpPr>
        <p:spPr/>
        <p:txBody>
          <a:bodyPr/>
          <a:lstStyle/>
          <a:p>
            <a:fld id="{1BE1EABD-CED4-486D-A89A-3FA4C59295E7}" type="slidenum">
              <a:rPr lang="en-US"/>
              <a:pPr/>
              <a:t>141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The grand Tour</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p:cNvSpPr>
          <p:nvPr>
            <p:ph type="title"/>
          </p:nvPr>
        </p:nvSpPr>
        <p:spPr/>
        <p:txBody>
          <a:bodyPr/>
          <a:lstStyle/>
          <a:p>
            <a:r>
              <a:rPr lang="en-US" smtClean="0"/>
              <a:t>Resources</a:t>
            </a:r>
          </a:p>
        </p:txBody>
      </p:sp>
      <p:sp>
        <p:nvSpPr>
          <p:cNvPr id="3" name="Content Placeholder 2"/>
          <p:cNvSpPr>
            <a:spLocks noGrp="1"/>
          </p:cNvSpPr>
          <p:nvPr>
            <p:ph idx="1"/>
          </p:nvPr>
        </p:nvSpPr>
        <p:spPr/>
        <p:txBody>
          <a:bodyPr/>
          <a:lstStyle/>
          <a:p>
            <a:r>
              <a:rPr lang="en-US" sz="1600" smtClean="0">
                <a:latin typeface="Calibri" pitchFamily="34" charset="0"/>
                <a:hlinkClick r:id="rId2"/>
              </a:rPr>
              <a:t>w3schools.com</a:t>
            </a:r>
            <a:r>
              <a:rPr lang="en-US" sz="1600" smtClean="0">
                <a:latin typeface="Calibri" pitchFamily="34" charset="0"/>
              </a:rPr>
              <a:t> - tutorials in HTML, CSS, PHP and JavaScript</a:t>
            </a:r>
            <a:endParaRPr lang="en-US" sz="1600" smtClean="0">
              <a:latin typeface="Calibri" pitchFamily="34" charset="0"/>
              <a:hlinkClick r:id="rId3"/>
            </a:endParaRPr>
          </a:p>
          <a:p>
            <a:r>
              <a:rPr lang="en-US" sz="1600" smtClean="0">
                <a:latin typeface="Calibri" pitchFamily="34" charset="0"/>
                <a:hlinkClick r:id="rId3"/>
              </a:rPr>
              <a:t>http://computer.howstuffworks.com/internet/basics/internet1.htm</a:t>
            </a:r>
            <a:r>
              <a:rPr lang="en-US" sz="1600" smtClean="0">
                <a:latin typeface="Calibri" pitchFamily="34" charset="0"/>
              </a:rPr>
              <a:t> - how the internet works</a:t>
            </a:r>
            <a:endParaRPr lang="en-US" sz="1600" smtClean="0">
              <a:latin typeface="Calibri" pitchFamily="34" charset="0"/>
              <a:hlinkClick r:id="rId4"/>
            </a:endParaRPr>
          </a:p>
          <a:p>
            <a:r>
              <a:rPr lang="en-US" sz="1600" smtClean="0">
                <a:latin typeface="Calibri" pitchFamily="34" charset="0"/>
                <a:hlinkClick r:id="rId4"/>
              </a:rPr>
              <a:t>http://computer.howstuffworks.com/internet/basics/internet-infrastructure.htm</a:t>
            </a:r>
            <a:r>
              <a:rPr lang="en-US" sz="1600" smtClean="0">
                <a:latin typeface="Calibri" pitchFamily="34" charset="0"/>
              </a:rPr>
              <a:t> - the infrastructure of the internet</a:t>
            </a:r>
            <a:endParaRPr lang="en-US" sz="1600" smtClean="0">
              <a:latin typeface="Calibri" pitchFamily="34" charset="0"/>
              <a:hlinkClick r:id="rId5"/>
            </a:endParaRPr>
          </a:p>
          <a:p>
            <a:r>
              <a:rPr lang="en-US" sz="1600" smtClean="0">
                <a:latin typeface="Calibri" pitchFamily="34" charset="0"/>
                <a:hlinkClick r:id="rId5"/>
              </a:rPr>
              <a:t>http://ryanstutorials.net/linuxtutorial/</a:t>
            </a:r>
            <a:r>
              <a:rPr lang="en-US" sz="1600" smtClean="0">
                <a:latin typeface="Calibri" pitchFamily="34" charset="0"/>
              </a:rPr>
              <a:t> - ignore that part about that nasty editor called VI</a:t>
            </a:r>
            <a:endParaRPr lang="en-US" sz="1600" smtClean="0">
              <a:latin typeface="Calibri" pitchFamily="34" charset="0"/>
              <a:hlinkClick r:id="rId6"/>
            </a:endParaRPr>
          </a:p>
          <a:p>
            <a:r>
              <a:rPr lang="en-US" sz="1600" smtClean="0">
                <a:latin typeface="Calibri" pitchFamily="34" charset="0"/>
                <a:hlinkClick r:id="rId6"/>
              </a:rPr>
              <a:t>http://www.gnu.org/software/emacs/tour/</a:t>
            </a:r>
            <a:r>
              <a:rPr lang="en-US" sz="1600" smtClean="0">
                <a:latin typeface="Calibri" pitchFamily="34" charset="0"/>
              </a:rPr>
              <a:t> - some more about Emacs (note: if you install Emacs on windows, you can get to the built-in tutorial)</a:t>
            </a:r>
          </a:p>
        </p:txBody>
      </p:sp>
      <p:sp>
        <p:nvSpPr>
          <p:cNvPr id="4" name="Date Placeholder 3"/>
          <p:cNvSpPr>
            <a:spLocks noGrp="1"/>
          </p:cNvSpPr>
          <p:nvPr>
            <p:ph type="dt" sz="quarter" idx="10"/>
          </p:nvPr>
        </p:nvSpPr>
        <p:spPr/>
        <p:txBody>
          <a:bodyPr/>
          <a:lstStyle/>
          <a:p>
            <a:fld id="{32E98C78-6E5D-4BBB-B298-B50DBAC9B4F5}" type="datetime1">
              <a:rPr lang="en-US"/>
              <a:pPr/>
              <a:t>9/3/2015</a:t>
            </a:fld>
            <a:endParaRPr lang="en-US"/>
          </a:p>
        </p:txBody>
      </p:sp>
      <p:sp>
        <p:nvSpPr>
          <p:cNvPr id="5" name="Slide Number Placeholder 4"/>
          <p:cNvSpPr>
            <a:spLocks noGrp="1"/>
          </p:cNvSpPr>
          <p:nvPr>
            <p:ph type="sldNum" sz="quarter" idx="11"/>
          </p:nvPr>
        </p:nvSpPr>
        <p:spPr/>
        <p:txBody>
          <a:bodyPr/>
          <a:lstStyle/>
          <a:p>
            <a:fld id="{9C90CB65-7125-4CAB-A933-6D9EE735B779}" type="slidenum">
              <a:rPr lang="en-US"/>
              <a:pPr/>
              <a:t>143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What is a VPS?</a:t>
            </a:r>
          </a:p>
        </p:txBody>
      </p:sp>
      <p:sp>
        <p:nvSpPr>
          <p:cNvPr id="3" name="Content Placeholder 2"/>
          <p:cNvSpPr>
            <a:spLocks noGrp="1"/>
          </p:cNvSpPr>
          <p:nvPr>
            <p:ph idx="1"/>
          </p:nvPr>
        </p:nvSpPr>
        <p:spPr/>
        <p:txBody>
          <a:bodyPr/>
          <a:lstStyle/>
          <a:p>
            <a:r>
              <a:rPr lang="en-US" smtClean="0"/>
              <a:t>VPS stands for...</a:t>
            </a:r>
          </a:p>
          <a:p>
            <a:pPr lvl="1"/>
            <a:r>
              <a:rPr lang="en-US" b="1" smtClean="0"/>
              <a:t>V</a:t>
            </a:r>
            <a:r>
              <a:rPr lang="en-US" smtClean="0"/>
              <a:t>irtual </a:t>
            </a:r>
            <a:r>
              <a:rPr lang="en-US" b="1" smtClean="0"/>
              <a:t>P</a:t>
            </a:r>
            <a:r>
              <a:rPr lang="en-US" smtClean="0"/>
              <a:t>rivate </a:t>
            </a:r>
            <a:r>
              <a:rPr lang="en-US" b="1" smtClean="0"/>
              <a:t>S</a:t>
            </a:r>
            <a:r>
              <a:rPr lang="en-US" smtClean="0"/>
              <a:t>erver</a:t>
            </a:r>
          </a:p>
          <a:p>
            <a:r>
              <a:rPr lang="en-US" smtClean="0"/>
              <a:t>Ours runs using myhosting.com</a:t>
            </a:r>
          </a:p>
          <a:p>
            <a:pPr lvl="1"/>
            <a:r>
              <a:rPr lang="en-US" smtClean="0"/>
              <a:t>Costs ~$30/month</a:t>
            </a:r>
          </a:p>
        </p:txBody>
      </p:sp>
      <p:sp>
        <p:nvSpPr>
          <p:cNvPr id="4" name="Date Placeholder 3"/>
          <p:cNvSpPr>
            <a:spLocks noGrp="1"/>
          </p:cNvSpPr>
          <p:nvPr>
            <p:ph type="dt" sz="quarter" idx="10"/>
          </p:nvPr>
        </p:nvSpPr>
        <p:spPr/>
        <p:txBody>
          <a:bodyPr/>
          <a:lstStyle/>
          <a:p>
            <a:fld id="{92821601-8025-4AA5-AE2F-E901FEB78A8D}" type="datetime1">
              <a:rPr lang="en-US"/>
              <a:pPr/>
              <a:t>9/3/2015</a:t>
            </a:fld>
            <a:endParaRPr lang="en-US"/>
          </a:p>
        </p:txBody>
      </p:sp>
      <p:sp>
        <p:nvSpPr>
          <p:cNvPr id="5" name="Slide Number Placeholder 4"/>
          <p:cNvSpPr>
            <a:spLocks noGrp="1"/>
          </p:cNvSpPr>
          <p:nvPr>
            <p:ph type="sldNum" sz="quarter" idx="11"/>
          </p:nvPr>
        </p:nvSpPr>
        <p:spPr/>
        <p:txBody>
          <a:bodyPr/>
          <a:lstStyle/>
          <a:p>
            <a:fld id="{C7575310-F303-4942-AC52-3189CA9318A8}" type="slidenum">
              <a:rPr lang="en-US"/>
              <a:pPr/>
              <a:t>15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What is Linux?</a:t>
            </a:r>
          </a:p>
        </p:txBody>
      </p:sp>
      <p:sp>
        <p:nvSpPr>
          <p:cNvPr id="3" name="Content Placeholder 2"/>
          <p:cNvSpPr>
            <a:spLocks noGrp="1"/>
          </p:cNvSpPr>
          <p:nvPr>
            <p:ph idx="1"/>
          </p:nvPr>
        </p:nvSpPr>
        <p:spPr/>
        <p:txBody>
          <a:bodyPr/>
          <a:lstStyle/>
          <a:p>
            <a:r>
              <a:rPr lang="en-US" smtClean="0"/>
              <a:t>A free, open-source operating system </a:t>
            </a:r>
            <a:br>
              <a:rPr lang="en-US" smtClean="0"/>
            </a:br>
            <a:r>
              <a:rPr lang="en-US" smtClean="0"/>
              <a:t>(like Windows)</a:t>
            </a:r>
          </a:p>
          <a:p>
            <a:pPr lvl="1"/>
            <a:r>
              <a:rPr lang="en-US" smtClean="0"/>
              <a:t>Often used for development</a:t>
            </a:r>
          </a:p>
          <a:p>
            <a:r>
              <a:rPr lang="en-US" smtClean="0"/>
              <a:t>Small, low profile OS that can be used without a GUI</a:t>
            </a:r>
          </a:p>
          <a:p>
            <a:pPr lvl="1"/>
            <a:r>
              <a:rPr lang="en-US" smtClean="0"/>
              <a:t>Very important for a server!</a:t>
            </a:r>
          </a:p>
          <a:p>
            <a:pPr lvl="1"/>
            <a:r>
              <a:rPr lang="en-US" smtClean="0"/>
              <a:t>Predominant “Internet-facing” OS</a:t>
            </a:r>
          </a:p>
          <a:p>
            <a:r>
              <a:rPr lang="en-US" smtClean="0"/>
              <a:t>An OS of many flavors: Ubuntu, Mint, Debian etc.</a:t>
            </a:r>
          </a:p>
          <a:p>
            <a:endParaRPr lang="en-US" smtClean="0"/>
          </a:p>
        </p:txBody>
      </p:sp>
      <p:sp>
        <p:nvSpPr>
          <p:cNvPr id="4" name="Date Placeholder 3"/>
          <p:cNvSpPr>
            <a:spLocks noGrp="1"/>
          </p:cNvSpPr>
          <p:nvPr>
            <p:ph type="dt" sz="quarter" idx="10"/>
          </p:nvPr>
        </p:nvSpPr>
        <p:spPr/>
        <p:txBody>
          <a:bodyPr/>
          <a:lstStyle/>
          <a:p>
            <a:fld id="{1C67A731-4DE8-472F-8A4A-855E4D2F8D3A}" type="datetime1">
              <a:rPr lang="en-US"/>
              <a:pPr/>
              <a:t>9/3/2015</a:t>
            </a:fld>
            <a:endParaRPr lang="en-US"/>
          </a:p>
        </p:txBody>
      </p:sp>
      <p:sp>
        <p:nvSpPr>
          <p:cNvPr id="5" name="Slide Number Placeholder 4"/>
          <p:cNvSpPr>
            <a:spLocks noGrp="1"/>
          </p:cNvSpPr>
          <p:nvPr>
            <p:ph type="sldNum" sz="quarter" idx="11"/>
          </p:nvPr>
        </p:nvSpPr>
        <p:spPr/>
        <p:txBody>
          <a:bodyPr/>
          <a:lstStyle/>
          <a:p>
            <a:fld id="{13D804FA-CF7F-485B-8A8A-FA228E29419B}" type="slidenum">
              <a:rPr lang="en-US"/>
              <a:pPr/>
              <a:t>16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How do I talk to it?</a:t>
            </a:r>
          </a:p>
        </p:txBody>
      </p:sp>
      <p:sp>
        <p:nvSpPr>
          <p:cNvPr id="3" name="Content Placeholder 2"/>
          <p:cNvSpPr>
            <a:spLocks noGrp="1"/>
          </p:cNvSpPr>
          <p:nvPr>
            <p:ph idx="1"/>
          </p:nvPr>
        </p:nvSpPr>
        <p:spPr/>
        <p:txBody>
          <a:bodyPr/>
          <a:lstStyle/>
          <a:p>
            <a:r>
              <a:rPr lang="en-US" smtClean="0"/>
              <a:t>Command line</a:t>
            </a:r>
          </a:p>
          <a:p>
            <a:pPr lvl="1"/>
            <a:r>
              <a:rPr lang="en-US" smtClean="0"/>
              <a:t>A program to take commands from the keyboard and give them to the OS</a:t>
            </a:r>
          </a:p>
          <a:p>
            <a:pPr lvl="1"/>
            <a:r>
              <a:rPr lang="en-US" smtClean="0"/>
              <a:t>Sort of like the Windows command line</a:t>
            </a:r>
          </a:p>
          <a:p>
            <a:pPr lvl="1"/>
            <a:r>
              <a:rPr lang="en-US" smtClean="0"/>
              <a:t>The magic window that will appear once you connect to the server</a:t>
            </a:r>
          </a:p>
          <a:p>
            <a:endParaRPr lang="en-US" smtClean="0"/>
          </a:p>
        </p:txBody>
      </p:sp>
      <p:sp>
        <p:nvSpPr>
          <p:cNvPr id="4" name="Date Placeholder 3"/>
          <p:cNvSpPr>
            <a:spLocks noGrp="1"/>
          </p:cNvSpPr>
          <p:nvPr>
            <p:ph type="dt" sz="quarter" idx="10"/>
          </p:nvPr>
        </p:nvSpPr>
        <p:spPr/>
        <p:txBody>
          <a:bodyPr/>
          <a:lstStyle/>
          <a:p>
            <a:fld id="{0F489FF1-91BE-4B91-8C16-88FABE3A782E}" type="datetime1">
              <a:rPr lang="en-US"/>
              <a:pPr/>
              <a:t>9/3/2015</a:t>
            </a:fld>
            <a:endParaRPr lang="en-US"/>
          </a:p>
        </p:txBody>
      </p:sp>
      <p:sp>
        <p:nvSpPr>
          <p:cNvPr id="5" name="Slide Number Placeholder 4"/>
          <p:cNvSpPr>
            <a:spLocks noGrp="1"/>
          </p:cNvSpPr>
          <p:nvPr>
            <p:ph type="sldNum" sz="quarter" idx="11"/>
          </p:nvPr>
        </p:nvSpPr>
        <p:spPr/>
        <p:txBody>
          <a:bodyPr/>
          <a:lstStyle/>
          <a:p>
            <a:fld id="{05D0086C-46D8-4639-AD0D-48BCD1F39EEE}" type="slidenum">
              <a:rPr lang="en-US"/>
              <a:pPr/>
              <a:t>17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40966" name="Picture 2"/>
          <p:cNvPicPr>
            <a:picLocks noChangeAspect="1" noChangeArrowheads="1"/>
          </p:cNvPicPr>
          <p:nvPr/>
        </p:nvPicPr>
        <p:blipFill>
          <a:blip r:embed="rId2" cstate="print"/>
          <a:srcRect r="1144"/>
          <a:stretch>
            <a:fillRect/>
          </a:stretch>
        </p:blipFill>
        <p:spPr bwMode="auto">
          <a:xfrm>
            <a:off x="1266825" y="4648200"/>
            <a:ext cx="6581775" cy="129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66"/>
                                        </p:tgtEl>
                                        <p:attrNameLst>
                                          <p:attrName>style.visibility</p:attrName>
                                        </p:attrNameLst>
                                      </p:cBhvr>
                                      <p:to>
                                        <p:strVal val="visible"/>
                                      </p:to>
                                    </p:set>
                                    <p:animEffect transition="in" filter="fade">
                                      <p:cBhvr>
                                        <p:cTn id="20" dur="500"/>
                                        <p:tgtEl>
                                          <p:spTgt spid="409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t>Connecting to the Server</a:t>
            </a:r>
          </a:p>
        </p:txBody>
      </p:sp>
      <p:sp>
        <p:nvSpPr>
          <p:cNvPr id="3" name="Content Placeholder 2"/>
          <p:cNvSpPr>
            <a:spLocks noGrp="1"/>
          </p:cNvSpPr>
          <p:nvPr>
            <p:ph idx="1"/>
          </p:nvPr>
        </p:nvSpPr>
        <p:spPr/>
        <p:txBody>
          <a:bodyPr/>
          <a:lstStyle/>
          <a:p>
            <a:r>
              <a:rPr lang="en-US" smtClean="0"/>
              <a:t>A “virtual” terminal or terminal emulator</a:t>
            </a:r>
          </a:p>
          <a:p>
            <a:pPr lvl="1"/>
            <a:r>
              <a:rPr lang="en-US" smtClean="0"/>
              <a:t>A “physical” terminal</a:t>
            </a:r>
          </a:p>
          <a:p>
            <a:r>
              <a:rPr lang="en-US" smtClean="0"/>
              <a:t>A way of interacting with the shell</a:t>
            </a:r>
          </a:p>
          <a:p>
            <a:r>
              <a:rPr lang="en-US" smtClean="0"/>
              <a:t>What is a shell?</a:t>
            </a:r>
          </a:p>
          <a:p>
            <a:pPr lvl="1"/>
            <a:r>
              <a:rPr lang="en-US" smtClean="0"/>
              <a:t>An interface to start other programs</a:t>
            </a:r>
          </a:p>
          <a:p>
            <a:pPr lvl="1"/>
            <a:r>
              <a:rPr lang="en-US" smtClean="0"/>
              <a:t>Provides the command line “service” to talk to the OS</a:t>
            </a:r>
          </a:p>
          <a:p>
            <a:pPr lvl="1"/>
            <a:r>
              <a:rPr lang="en-US" smtClean="0"/>
              <a:t>In Linux, the “shell” actually refers to a command line shell</a:t>
            </a:r>
          </a:p>
        </p:txBody>
      </p:sp>
      <p:sp>
        <p:nvSpPr>
          <p:cNvPr id="4" name="Date Placeholder 3"/>
          <p:cNvSpPr>
            <a:spLocks noGrp="1"/>
          </p:cNvSpPr>
          <p:nvPr>
            <p:ph type="dt" sz="quarter" idx="10"/>
          </p:nvPr>
        </p:nvSpPr>
        <p:spPr/>
        <p:txBody>
          <a:bodyPr/>
          <a:lstStyle/>
          <a:p>
            <a:fld id="{A6107197-5DE4-4BF2-90DB-FDA69A5B8996}" type="datetime1">
              <a:rPr lang="en-US"/>
              <a:pPr/>
              <a:t>9/3/2015</a:t>
            </a:fld>
            <a:endParaRPr lang="en-US"/>
          </a:p>
        </p:txBody>
      </p:sp>
      <p:sp>
        <p:nvSpPr>
          <p:cNvPr id="5" name="Slide Number Placeholder 4"/>
          <p:cNvSpPr>
            <a:spLocks noGrp="1"/>
          </p:cNvSpPr>
          <p:nvPr>
            <p:ph type="sldNum" sz="quarter" idx="11"/>
          </p:nvPr>
        </p:nvSpPr>
        <p:spPr/>
        <p:txBody>
          <a:bodyPr/>
          <a:lstStyle/>
          <a:p>
            <a:fld id="{E103C2D6-06CB-4761-B137-C76CA5793337}" type="slidenum">
              <a:rPr lang="en-US"/>
              <a:pPr/>
              <a:t>18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23906" name="Picture 2" descr="http://upload.wikimedia.org/wikipedia/commons/8/87/Televideo925Terminal.jpg"/>
          <p:cNvPicPr>
            <a:picLocks noChangeAspect="1" noChangeArrowheads="1"/>
          </p:cNvPicPr>
          <p:nvPr/>
        </p:nvPicPr>
        <p:blipFill>
          <a:blip r:embed="rId2" cstate="print">
            <a:grayscl/>
          </a:blip>
          <a:srcRect/>
          <a:stretch>
            <a:fillRect/>
          </a:stretch>
        </p:blipFill>
        <p:spPr bwMode="auto">
          <a:xfrm>
            <a:off x="7239000" y="1981200"/>
            <a:ext cx="1524000" cy="1263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3906"/>
                                        </p:tgtEl>
                                        <p:attrNameLst>
                                          <p:attrName>style.visibility</p:attrName>
                                        </p:attrNameLst>
                                      </p:cBhvr>
                                      <p:to>
                                        <p:strVal val="visible"/>
                                      </p:to>
                                    </p:set>
                                    <p:animEffect transition="in" filter="fade">
                                      <p:cBhvr>
                                        <p:cTn id="15" dur="500"/>
                                        <p:tgtEl>
                                          <p:spTgt spid="1239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SSH</a:t>
            </a:r>
          </a:p>
        </p:txBody>
      </p:sp>
      <p:sp>
        <p:nvSpPr>
          <p:cNvPr id="3" name="Content Placeholder 2"/>
          <p:cNvSpPr>
            <a:spLocks noGrp="1"/>
          </p:cNvSpPr>
          <p:nvPr>
            <p:ph idx="1"/>
          </p:nvPr>
        </p:nvSpPr>
        <p:spPr/>
        <p:txBody>
          <a:bodyPr/>
          <a:lstStyle/>
          <a:p>
            <a:r>
              <a:rPr lang="en-US" smtClean="0"/>
              <a:t>SSH</a:t>
            </a:r>
          </a:p>
          <a:p>
            <a:pPr lvl="1"/>
            <a:r>
              <a:rPr lang="en-US" b="1" smtClean="0"/>
              <a:t>S</a:t>
            </a:r>
            <a:r>
              <a:rPr lang="en-US" smtClean="0"/>
              <a:t>ecure </a:t>
            </a:r>
            <a:r>
              <a:rPr lang="en-US" b="1" smtClean="0"/>
              <a:t>Sh</a:t>
            </a:r>
            <a:r>
              <a:rPr lang="en-US" smtClean="0"/>
              <a:t>ell (though actually it’s a protocol)</a:t>
            </a:r>
          </a:p>
          <a:p>
            <a:pPr lvl="1"/>
            <a:r>
              <a:rPr lang="en-US" smtClean="0"/>
              <a:t>A means by which to connect remotely to another computer</a:t>
            </a:r>
          </a:p>
          <a:p>
            <a:pPr lvl="1"/>
            <a:r>
              <a:rPr lang="en-US" smtClean="0"/>
              <a:t>A protocol (not a shell) for how to “talk” to the server </a:t>
            </a:r>
            <a:br>
              <a:rPr lang="en-US" smtClean="0"/>
            </a:br>
            <a:r>
              <a:rPr lang="en-US" smtClean="0"/>
              <a:t>(port 22)</a:t>
            </a:r>
          </a:p>
        </p:txBody>
      </p:sp>
      <p:sp>
        <p:nvSpPr>
          <p:cNvPr id="4" name="Date Placeholder 3"/>
          <p:cNvSpPr>
            <a:spLocks noGrp="1"/>
          </p:cNvSpPr>
          <p:nvPr>
            <p:ph type="dt" sz="quarter" idx="10"/>
          </p:nvPr>
        </p:nvSpPr>
        <p:spPr/>
        <p:txBody>
          <a:bodyPr/>
          <a:lstStyle/>
          <a:p>
            <a:fld id="{13884ACC-4004-4AA7-9311-C58C2440DCC0}" type="datetime1">
              <a:rPr lang="en-US"/>
              <a:pPr/>
              <a:t>9/3/2015</a:t>
            </a:fld>
            <a:endParaRPr lang="en-US"/>
          </a:p>
        </p:txBody>
      </p:sp>
      <p:sp>
        <p:nvSpPr>
          <p:cNvPr id="5" name="Slide Number Placeholder 4"/>
          <p:cNvSpPr>
            <a:spLocks noGrp="1"/>
          </p:cNvSpPr>
          <p:nvPr>
            <p:ph type="sldNum" sz="quarter" idx="11"/>
          </p:nvPr>
        </p:nvSpPr>
        <p:spPr/>
        <p:txBody>
          <a:bodyPr/>
          <a:lstStyle/>
          <a:p>
            <a:fld id="{A3BAEA69-AC00-4F87-88A0-3AA702FEA299}" type="slidenum">
              <a:rPr lang="en-US"/>
              <a:pPr/>
              <a:t>19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t>Before we begin...</a:t>
            </a:r>
          </a:p>
        </p:txBody>
      </p:sp>
      <p:sp>
        <p:nvSpPr>
          <p:cNvPr id="3" name="Content Placeholder 2"/>
          <p:cNvSpPr>
            <a:spLocks noGrp="1"/>
          </p:cNvSpPr>
          <p:nvPr>
            <p:ph idx="1"/>
          </p:nvPr>
        </p:nvSpPr>
        <p:spPr/>
        <p:txBody>
          <a:bodyPr/>
          <a:lstStyle/>
          <a:p>
            <a:r>
              <a:rPr lang="en-US" dirty="0" smtClean="0"/>
              <a:t>Basics of a lot of topics</a:t>
            </a:r>
          </a:p>
          <a:p>
            <a:r>
              <a:rPr lang="en-US" dirty="0" smtClean="0"/>
              <a:t>Ask questions!</a:t>
            </a:r>
          </a:p>
          <a:p>
            <a:r>
              <a:rPr lang="en-US" dirty="0" smtClean="0"/>
              <a:t>Video and PPT will be online</a:t>
            </a:r>
          </a:p>
          <a:p>
            <a:r>
              <a:rPr lang="en-US" dirty="0" smtClean="0"/>
              <a:t>Keep computer closed during instruction</a:t>
            </a:r>
          </a:p>
          <a:p>
            <a:r>
              <a:rPr lang="en-US" dirty="0" smtClean="0"/>
              <a:t>Don’t panic; I’ve given you code outlines</a:t>
            </a:r>
          </a:p>
          <a:p>
            <a:r>
              <a:rPr lang="en-US" dirty="0" smtClean="0"/>
              <a:t>Stick to the silly hand-raising thing to ask/answer (possibly trick) questions</a:t>
            </a:r>
          </a:p>
          <a:p>
            <a:r>
              <a:rPr lang="en-US" dirty="0" smtClean="0"/>
              <a:t>Help each other!</a:t>
            </a:r>
          </a:p>
          <a:p>
            <a:endParaRPr lang="en-US" dirty="0" smtClean="0"/>
          </a:p>
        </p:txBody>
      </p:sp>
      <p:sp>
        <p:nvSpPr>
          <p:cNvPr id="4" name="Date Placeholder 3"/>
          <p:cNvSpPr>
            <a:spLocks noGrp="1"/>
          </p:cNvSpPr>
          <p:nvPr>
            <p:ph type="dt" sz="quarter" idx="10"/>
          </p:nvPr>
        </p:nvSpPr>
        <p:spPr/>
        <p:txBody>
          <a:bodyPr/>
          <a:lstStyle/>
          <a:p>
            <a:fld id="{0FE1A7D4-E1F9-4963-8B95-EDF3D5BCDCB6}" type="datetime1">
              <a:rPr lang="en-US"/>
              <a:pPr/>
              <a:t>9/3/2015</a:t>
            </a:fld>
            <a:endParaRPr lang="en-US"/>
          </a:p>
        </p:txBody>
      </p:sp>
      <p:sp>
        <p:nvSpPr>
          <p:cNvPr id="5" name="Slide Number Placeholder 4"/>
          <p:cNvSpPr>
            <a:spLocks noGrp="1"/>
          </p:cNvSpPr>
          <p:nvPr>
            <p:ph type="sldNum" sz="quarter" idx="11"/>
          </p:nvPr>
        </p:nvSpPr>
        <p:spPr/>
        <p:txBody>
          <a:bodyPr/>
          <a:lstStyle/>
          <a:p>
            <a:fld id="{BDB95BF3-2430-4D48-9CF8-B9F506F2F756}" type="slidenum">
              <a:rPr lang="en-US"/>
              <a:pPr/>
              <a:t>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err="1" smtClean="0"/>
              <a:t>P</a:t>
            </a:r>
            <a:r>
              <a:rPr lang="en-US" cap="none" dirty="0" err="1" smtClean="0"/>
              <a:t>u</a:t>
            </a:r>
            <a:r>
              <a:rPr lang="en-US" dirty="0" err="1" smtClean="0"/>
              <a:t>TTY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PuTTY</a:t>
            </a:r>
          </a:p>
        </p:txBody>
      </p:sp>
      <p:sp>
        <p:nvSpPr>
          <p:cNvPr id="3" name="Content Placeholder 2"/>
          <p:cNvSpPr>
            <a:spLocks noGrp="1"/>
          </p:cNvSpPr>
          <p:nvPr>
            <p:ph idx="1"/>
          </p:nvPr>
        </p:nvSpPr>
        <p:spPr/>
        <p:txBody>
          <a:bodyPr/>
          <a:lstStyle/>
          <a:p>
            <a:r>
              <a:rPr lang="en-US" smtClean="0"/>
              <a:t>Free, open-source, amazing</a:t>
            </a:r>
          </a:p>
          <a:p>
            <a:r>
              <a:rPr lang="en-US" smtClean="0"/>
              <a:t>Terminal emulator for SSHing into servers</a:t>
            </a:r>
          </a:p>
          <a:p>
            <a:endParaRPr lang="en-US" smtClean="0"/>
          </a:p>
          <a:p>
            <a:endParaRPr lang="en-US" smtClean="0"/>
          </a:p>
        </p:txBody>
      </p:sp>
      <p:sp>
        <p:nvSpPr>
          <p:cNvPr id="4" name="Date Placeholder 3"/>
          <p:cNvSpPr>
            <a:spLocks noGrp="1"/>
          </p:cNvSpPr>
          <p:nvPr>
            <p:ph type="dt" sz="quarter" idx="10"/>
          </p:nvPr>
        </p:nvSpPr>
        <p:spPr/>
        <p:txBody>
          <a:bodyPr/>
          <a:lstStyle/>
          <a:p>
            <a:fld id="{2B557FAC-1C31-4DDF-B13C-E287F906704F}" type="datetime1">
              <a:rPr lang="en-US"/>
              <a:pPr/>
              <a:t>9/3/2015</a:t>
            </a:fld>
            <a:endParaRPr lang="en-US"/>
          </a:p>
        </p:txBody>
      </p:sp>
      <p:sp>
        <p:nvSpPr>
          <p:cNvPr id="5" name="Slide Number Placeholder 4"/>
          <p:cNvSpPr>
            <a:spLocks noGrp="1"/>
          </p:cNvSpPr>
          <p:nvPr>
            <p:ph type="sldNum" sz="quarter" idx="11"/>
          </p:nvPr>
        </p:nvSpPr>
        <p:spPr/>
        <p:txBody>
          <a:bodyPr/>
          <a:lstStyle/>
          <a:p>
            <a:fld id="{9705ACA2-7B3B-442E-A352-060CC437BD46}" type="slidenum">
              <a:rPr lang="en-US"/>
              <a:pPr/>
              <a:t>21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59395" name="Picture 3"/>
          <p:cNvPicPr>
            <a:picLocks noChangeAspect="1" noChangeArrowheads="1"/>
          </p:cNvPicPr>
          <p:nvPr/>
        </p:nvPicPr>
        <p:blipFill>
          <a:blip r:embed="rId3" cstate="print"/>
          <a:srcRect/>
          <a:stretch>
            <a:fillRect/>
          </a:stretch>
        </p:blipFill>
        <p:spPr bwMode="auto">
          <a:xfrm>
            <a:off x="2673350" y="2562225"/>
            <a:ext cx="3797300" cy="3648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395"/>
                                        </p:tgtEl>
                                        <p:attrNameLst>
                                          <p:attrName>style.visibility</p:attrName>
                                        </p:attrNameLst>
                                      </p:cBhvr>
                                      <p:to>
                                        <p:strVal val="visible"/>
                                      </p:to>
                                    </p:set>
                                    <p:animEffect transition="in" filter="fade">
                                      <p:cBhvr>
                                        <p:cTn id="1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Objectives</a:t>
            </a:r>
          </a:p>
        </p:txBody>
      </p:sp>
      <p:sp>
        <p:nvSpPr>
          <p:cNvPr id="48130" name="Content Placeholder 2"/>
          <p:cNvSpPr>
            <a:spLocks noGrp="1"/>
          </p:cNvSpPr>
          <p:nvPr>
            <p:ph idx="1"/>
          </p:nvPr>
        </p:nvSpPr>
        <p:spPr/>
        <p:txBody>
          <a:bodyPr/>
          <a:lstStyle/>
          <a:p>
            <a:r>
              <a:rPr lang="en-US" smtClean="0"/>
              <a:t>Start PuTTY</a:t>
            </a:r>
          </a:p>
          <a:p>
            <a:r>
              <a:rPr lang="en-US" smtClean="0"/>
              <a:t>Enter chapresearch.com as the host name</a:t>
            </a:r>
          </a:p>
        </p:txBody>
      </p:sp>
      <p:sp>
        <p:nvSpPr>
          <p:cNvPr id="4" name="Date Placeholder 3"/>
          <p:cNvSpPr>
            <a:spLocks noGrp="1"/>
          </p:cNvSpPr>
          <p:nvPr>
            <p:ph type="dt" sz="quarter" idx="10"/>
          </p:nvPr>
        </p:nvSpPr>
        <p:spPr/>
        <p:txBody>
          <a:bodyPr/>
          <a:lstStyle/>
          <a:p>
            <a:fld id="{D7BE476A-D8A2-4252-BCF0-4FB273BC2941}" type="datetime1">
              <a:rPr lang="en-US"/>
              <a:pPr/>
              <a:t>9/3/2015</a:t>
            </a:fld>
            <a:endParaRPr lang="en-US"/>
          </a:p>
        </p:txBody>
      </p:sp>
      <p:sp>
        <p:nvSpPr>
          <p:cNvPr id="5" name="Slide Number Placeholder 4"/>
          <p:cNvSpPr>
            <a:spLocks noGrp="1"/>
          </p:cNvSpPr>
          <p:nvPr>
            <p:ph type="sldNum" sz="quarter" idx="11"/>
          </p:nvPr>
        </p:nvSpPr>
        <p:spPr/>
        <p:txBody>
          <a:bodyPr/>
          <a:lstStyle/>
          <a:p>
            <a:fld id="{9F7D154F-04CC-43B2-ABD6-03C0857039FB}" type="slidenum">
              <a:rPr lang="en-US"/>
              <a:pPr/>
              <a:t>23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48134" name="Picture 3"/>
          <p:cNvPicPr>
            <a:picLocks noChangeAspect="1" noChangeArrowheads="1"/>
          </p:cNvPicPr>
          <p:nvPr/>
        </p:nvPicPr>
        <p:blipFill>
          <a:blip r:embed="rId3" cstate="print"/>
          <a:srcRect/>
          <a:stretch>
            <a:fillRect/>
          </a:stretch>
        </p:blipFill>
        <p:spPr bwMode="auto">
          <a:xfrm>
            <a:off x="2673350" y="2574925"/>
            <a:ext cx="3797300" cy="3648075"/>
          </a:xfrm>
          <a:prstGeom prst="rect">
            <a:avLst/>
          </a:prstGeom>
          <a:noFill/>
          <a:ln w="9525">
            <a:noFill/>
            <a:miter lim="800000"/>
            <a:headEnd/>
            <a:tailEnd/>
          </a:ln>
        </p:spPr>
      </p:pic>
      <p:sp>
        <p:nvSpPr>
          <p:cNvPr id="9" name="Frame 8"/>
          <p:cNvSpPr/>
          <p:nvPr/>
        </p:nvSpPr>
        <p:spPr>
          <a:xfrm>
            <a:off x="4057650" y="3336925"/>
            <a:ext cx="1085850" cy="219075"/>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Frame 9"/>
          <p:cNvSpPr/>
          <p:nvPr/>
        </p:nvSpPr>
        <p:spPr>
          <a:xfrm>
            <a:off x="5638800" y="3336925"/>
            <a:ext cx="304800" cy="228600"/>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 name="Frame 10"/>
          <p:cNvSpPr/>
          <p:nvPr/>
        </p:nvSpPr>
        <p:spPr>
          <a:xfrm>
            <a:off x="5314950" y="3717925"/>
            <a:ext cx="457200" cy="304800"/>
          </a:xfrm>
          <a:prstGeom prst="frame">
            <a:avLst>
              <a:gd name="adj1" fmla="val 5147"/>
            </a:avLst>
          </a:prstGeom>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Objectives</a:t>
            </a:r>
          </a:p>
        </p:txBody>
      </p:sp>
      <p:sp>
        <p:nvSpPr>
          <p:cNvPr id="50178" name="Content Placeholder 2"/>
          <p:cNvSpPr>
            <a:spLocks noGrp="1"/>
          </p:cNvSpPr>
          <p:nvPr>
            <p:ph idx="1"/>
          </p:nvPr>
        </p:nvSpPr>
        <p:spPr/>
        <p:txBody>
          <a:bodyPr/>
          <a:lstStyle/>
          <a:p>
            <a:r>
              <a:rPr lang="en-US" smtClean="0"/>
              <a:t>Log in as yourself</a:t>
            </a:r>
          </a:p>
          <a:p>
            <a:pPr lvl="1"/>
            <a:r>
              <a:rPr lang="en-US" smtClean="0"/>
              <a:t>Username: [your lowercase first name]</a:t>
            </a:r>
          </a:p>
          <a:p>
            <a:pPr lvl="1"/>
            <a:r>
              <a:rPr lang="en-US" smtClean="0"/>
              <a:t>Password: [your lowercase first name]</a:t>
            </a:r>
          </a:p>
          <a:p>
            <a:endParaRPr lang="en-US" smtClean="0"/>
          </a:p>
        </p:txBody>
      </p:sp>
      <p:sp>
        <p:nvSpPr>
          <p:cNvPr id="4" name="Date Placeholder 3"/>
          <p:cNvSpPr>
            <a:spLocks noGrp="1"/>
          </p:cNvSpPr>
          <p:nvPr>
            <p:ph type="dt" sz="quarter" idx="10"/>
          </p:nvPr>
        </p:nvSpPr>
        <p:spPr/>
        <p:txBody>
          <a:bodyPr/>
          <a:lstStyle/>
          <a:p>
            <a:fld id="{19A87003-EFA2-4357-8FDB-94A2980D029F}" type="datetime1">
              <a:rPr lang="en-US"/>
              <a:pPr/>
              <a:t>9/3/2015</a:t>
            </a:fld>
            <a:endParaRPr lang="en-US"/>
          </a:p>
        </p:txBody>
      </p:sp>
      <p:sp>
        <p:nvSpPr>
          <p:cNvPr id="5" name="Slide Number Placeholder 4"/>
          <p:cNvSpPr>
            <a:spLocks noGrp="1"/>
          </p:cNvSpPr>
          <p:nvPr>
            <p:ph type="sldNum" sz="quarter" idx="11"/>
          </p:nvPr>
        </p:nvSpPr>
        <p:spPr/>
        <p:txBody>
          <a:bodyPr/>
          <a:lstStyle/>
          <a:p>
            <a:fld id="{819F200A-2AF3-4230-92B6-24C1C859AE9A}" type="slidenum">
              <a:rPr lang="en-US"/>
              <a:pPr/>
              <a:t>24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69985" name="Picture 1"/>
          <p:cNvPicPr>
            <a:picLocks noChangeAspect="1" noChangeArrowheads="1"/>
          </p:cNvPicPr>
          <p:nvPr/>
        </p:nvPicPr>
        <p:blipFill>
          <a:blip r:embed="rId3" cstate="print"/>
          <a:srcRect/>
          <a:stretch>
            <a:fillRect/>
          </a:stretch>
        </p:blipFill>
        <p:spPr bwMode="auto">
          <a:xfrm>
            <a:off x="762000" y="3276600"/>
            <a:ext cx="2667000" cy="771525"/>
          </a:xfrm>
          <a:prstGeom prst="rect">
            <a:avLst/>
          </a:prstGeom>
          <a:ln>
            <a:noFill/>
          </a:ln>
          <a:effectLst>
            <a:outerShdw blurRad="190500" algn="tl" rotWithShape="0">
              <a:srgbClr val="000000">
                <a:alpha val="70000"/>
              </a:srgbClr>
            </a:outerShdw>
          </a:effectLst>
        </p:spPr>
      </p:pic>
      <p:pic>
        <p:nvPicPr>
          <p:cNvPr id="169986" name="Picture 2"/>
          <p:cNvPicPr>
            <a:picLocks noChangeAspect="1" noChangeArrowheads="1"/>
          </p:cNvPicPr>
          <p:nvPr/>
        </p:nvPicPr>
        <p:blipFill>
          <a:blip r:embed="rId4" cstate="print"/>
          <a:srcRect/>
          <a:stretch>
            <a:fillRect/>
          </a:stretch>
        </p:blipFill>
        <p:spPr bwMode="auto">
          <a:xfrm>
            <a:off x="1981200" y="3886200"/>
            <a:ext cx="6534150" cy="172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985"/>
                                        </p:tgtEl>
                                        <p:attrNameLst>
                                          <p:attrName>style.visibility</p:attrName>
                                        </p:attrNameLst>
                                      </p:cBhvr>
                                      <p:to>
                                        <p:strVal val="visible"/>
                                      </p:to>
                                    </p:set>
                                    <p:animEffect transition="in" filter="fade">
                                      <p:cBhvr>
                                        <p:cTn id="7" dur="500"/>
                                        <p:tgtEl>
                                          <p:spTgt spid="1699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986"/>
                                        </p:tgtEl>
                                        <p:attrNameLst>
                                          <p:attrName>style.visibility</p:attrName>
                                        </p:attrNameLst>
                                      </p:cBhvr>
                                      <p:to>
                                        <p:strVal val="visible"/>
                                      </p:to>
                                    </p:set>
                                    <p:animEffect transition="in" filter="fade">
                                      <p:cBhvr>
                                        <p:cTn id="12" dur="500"/>
                                        <p:tgtEl>
                                          <p:spTgt spid="169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lstStyle/>
          <a:p>
            <a:r>
              <a:rPr lang="en-US" smtClean="0"/>
              <a:t>Type in: ping google.com</a:t>
            </a:r>
          </a:p>
          <a:p>
            <a:r>
              <a:rPr lang="en-US" smtClean="0"/>
              <a:t>Watch what happens</a:t>
            </a:r>
          </a:p>
          <a:p>
            <a:r>
              <a:rPr lang="en-US" smtClean="0"/>
              <a:t>Hit [Ctrl]-C when finished</a:t>
            </a:r>
          </a:p>
          <a:p>
            <a:pPr lvl="1"/>
            <a:r>
              <a:rPr lang="en-US" smtClean="0"/>
              <a:t>Notated as ^C in the shell</a:t>
            </a:r>
          </a:p>
          <a:p>
            <a:r>
              <a:rPr lang="en-US" smtClean="0"/>
              <a:t>What just happened? </a:t>
            </a:r>
          </a:p>
          <a:p>
            <a:r>
              <a:rPr lang="en-US" smtClean="0"/>
              <a:t>What is the IP address of google.com?</a:t>
            </a:r>
          </a:p>
          <a:p>
            <a:r>
              <a:rPr lang="en-US" smtClean="0"/>
              <a:t>How long did it take?</a:t>
            </a:r>
          </a:p>
          <a:p>
            <a:endParaRPr lang="en-US" smtClean="0"/>
          </a:p>
        </p:txBody>
      </p:sp>
      <p:sp>
        <p:nvSpPr>
          <p:cNvPr id="4" name="Date Placeholder 3"/>
          <p:cNvSpPr>
            <a:spLocks noGrp="1"/>
          </p:cNvSpPr>
          <p:nvPr>
            <p:ph type="dt" sz="quarter" idx="10"/>
          </p:nvPr>
        </p:nvSpPr>
        <p:spPr/>
        <p:txBody>
          <a:bodyPr/>
          <a:lstStyle/>
          <a:p>
            <a:fld id="{86440285-5158-4C3C-8B2A-9164A0F8A22D}" type="datetime1">
              <a:rPr lang="en-US"/>
              <a:pPr/>
              <a:t>9/3/2015</a:t>
            </a:fld>
            <a:endParaRPr lang="en-US"/>
          </a:p>
        </p:txBody>
      </p:sp>
      <p:sp>
        <p:nvSpPr>
          <p:cNvPr id="5" name="Slide Number Placeholder 4"/>
          <p:cNvSpPr>
            <a:spLocks noGrp="1"/>
          </p:cNvSpPr>
          <p:nvPr>
            <p:ph type="sldNum" sz="quarter" idx="11"/>
          </p:nvPr>
        </p:nvSpPr>
        <p:spPr/>
        <p:txBody>
          <a:bodyPr/>
          <a:lstStyle/>
          <a:p>
            <a:fld id="{69F3A9D4-A325-4CC0-9ACC-FFD27B40DDDC}" type="slidenum">
              <a:rPr lang="en-US"/>
              <a:pPr/>
              <a:t>25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lstStyle/>
          <a:p>
            <a:r>
              <a:rPr lang="en-US" smtClean="0"/>
              <a:t>Type in: traceroute google.com</a:t>
            </a:r>
          </a:p>
          <a:p>
            <a:r>
              <a:rPr lang="en-US" smtClean="0"/>
              <a:t>What just happened?</a:t>
            </a:r>
          </a:p>
          <a:p>
            <a:r>
              <a:rPr lang="en-US" smtClean="0"/>
              <a:t>Any questions?</a:t>
            </a:r>
          </a:p>
        </p:txBody>
      </p:sp>
      <p:sp>
        <p:nvSpPr>
          <p:cNvPr id="4" name="Date Placeholder 3"/>
          <p:cNvSpPr>
            <a:spLocks noGrp="1"/>
          </p:cNvSpPr>
          <p:nvPr>
            <p:ph type="dt" sz="quarter" idx="10"/>
          </p:nvPr>
        </p:nvSpPr>
        <p:spPr/>
        <p:txBody>
          <a:bodyPr/>
          <a:lstStyle/>
          <a:p>
            <a:fld id="{6626CC74-8C63-4B46-8C11-3E34B620113A}" type="datetime1">
              <a:rPr lang="en-US"/>
              <a:pPr/>
              <a:t>9/3/2015</a:t>
            </a:fld>
            <a:endParaRPr lang="en-US"/>
          </a:p>
        </p:txBody>
      </p:sp>
      <p:sp>
        <p:nvSpPr>
          <p:cNvPr id="5" name="Slide Number Placeholder 4"/>
          <p:cNvSpPr>
            <a:spLocks noGrp="1"/>
          </p:cNvSpPr>
          <p:nvPr>
            <p:ph type="sldNum" sz="quarter" idx="11"/>
          </p:nvPr>
        </p:nvSpPr>
        <p:spPr/>
        <p:txBody>
          <a:bodyPr/>
          <a:lstStyle/>
          <a:p>
            <a:fld id="{D1A48CA0-4965-4CCA-9656-CD0E3519F69D}" type="slidenum">
              <a:rPr lang="en-US"/>
              <a:pPr/>
              <a:t>26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Basic Linux</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The Basics</a:t>
            </a:r>
          </a:p>
        </p:txBody>
      </p:sp>
      <p:sp>
        <p:nvSpPr>
          <p:cNvPr id="3" name="Content Placeholder 2"/>
          <p:cNvSpPr>
            <a:spLocks noGrp="1"/>
          </p:cNvSpPr>
          <p:nvPr>
            <p:ph idx="1"/>
          </p:nvPr>
        </p:nvSpPr>
        <p:spPr>
          <a:xfrm>
            <a:off x="238125" y="1371600"/>
            <a:ext cx="8686800" cy="4876800"/>
          </a:xfrm>
        </p:spPr>
        <p:txBody>
          <a:bodyPr/>
          <a:lstStyle/>
          <a:p>
            <a:r>
              <a:rPr lang="en-US" smtClean="0"/>
              <a:t>Each person has a “user”</a:t>
            </a:r>
          </a:p>
          <a:p>
            <a:pPr lvl="1"/>
            <a:r>
              <a:rPr lang="en-US" smtClean="0"/>
              <a:t>Various levels of permission</a:t>
            </a:r>
          </a:p>
          <a:p>
            <a:pPr lvl="1"/>
            <a:r>
              <a:rPr lang="en-US" smtClean="0"/>
              <a:t>Tracks who screwed everything up</a:t>
            </a:r>
          </a:p>
          <a:p>
            <a:r>
              <a:rPr lang="en-US" smtClean="0"/>
              <a:t>Some commands executed based on location</a:t>
            </a:r>
          </a:p>
          <a:p>
            <a:pPr lvl="1"/>
            <a:r>
              <a:rPr lang="en-US" smtClean="0"/>
              <a:t>Always have a “current directory”</a:t>
            </a:r>
          </a:p>
          <a:p>
            <a:endParaRPr lang="en-US" smtClean="0"/>
          </a:p>
          <a:p>
            <a:pPr lvl="1"/>
            <a:endParaRPr lang="en-US" smtClean="0"/>
          </a:p>
        </p:txBody>
      </p:sp>
      <p:sp>
        <p:nvSpPr>
          <p:cNvPr id="4" name="Date Placeholder 3"/>
          <p:cNvSpPr>
            <a:spLocks noGrp="1"/>
          </p:cNvSpPr>
          <p:nvPr>
            <p:ph type="dt" sz="quarter" idx="10"/>
          </p:nvPr>
        </p:nvSpPr>
        <p:spPr/>
        <p:txBody>
          <a:bodyPr/>
          <a:lstStyle/>
          <a:p>
            <a:fld id="{419FA589-46D1-43F3-8273-5E2604AF2DD7}" type="datetime1">
              <a:rPr lang="en-US"/>
              <a:pPr/>
              <a:t>9/3/2015</a:t>
            </a:fld>
            <a:endParaRPr lang="en-US"/>
          </a:p>
        </p:txBody>
      </p:sp>
      <p:sp>
        <p:nvSpPr>
          <p:cNvPr id="5" name="Slide Number Placeholder 4"/>
          <p:cNvSpPr>
            <a:spLocks noGrp="1"/>
          </p:cNvSpPr>
          <p:nvPr>
            <p:ph type="sldNum" sz="quarter" idx="11"/>
          </p:nvPr>
        </p:nvSpPr>
        <p:spPr/>
        <p:txBody>
          <a:bodyPr/>
          <a:lstStyle/>
          <a:p>
            <a:fld id="{A6DDEA3A-D84C-42AD-8941-44ECF4B407BF}" type="slidenum">
              <a:rPr lang="en-US"/>
              <a:pPr/>
              <a:t>28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60770" name="Picture 2"/>
          <p:cNvPicPr>
            <a:picLocks noChangeAspect="1" noChangeArrowheads="1"/>
          </p:cNvPicPr>
          <p:nvPr/>
        </p:nvPicPr>
        <p:blipFill>
          <a:blip r:embed="rId3" cstate="print"/>
          <a:srcRect/>
          <a:stretch>
            <a:fillRect/>
          </a:stretch>
        </p:blipFill>
        <p:spPr bwMode="auto">
          <a:xfrm>
            <a:off x="1871663" y="5303838"/>
            <a:ext cx="5341937" cy="304800"/>
          </a:xfrm>
          <a:prstGeom prst="rect">
            <a:avLst/>
          </a:prstGeom>
          <a:noFill/>
          <a:ln w="9525">
            <a:noFill/>
            <a:miter lim="800000"/>
            <a:headEnd/>
            <a:tailEnd/>
          </a:ln>
        </p:spPr>
      </p:pic>
      <p:sp>
        <p:nvSpPr>
          <p:cNvPr id="9" name="Right Brace 8"/>
          <p:cNvSpPr/>
          <p:nvPr/>
        </p:nvSpPr>
        <p:spPr>
          <a:xfrm rot="16200000">
            <a:off x="2130425" y="4846638"/>
            <a:ext cx="304800" cy="6096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Right Brace 9"/>
          <p:cNvSpPr/>
          <p:nvPr/>
        </p:nvSpPr>
        <p:spPr>
          <a:xfrm rot="16200000">
            <a:off x="3319463" y="4465638"/>
            <a:ext cx="304800" cy="13716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Right Brace 10"/>
          <p:cNvSpPr/>
          <p:nvPr/>
        </p:nvSpPr>
        <p:spPr>
          <a:xfrm rot="16200000">
            <a:off x="5338763" y="3970338"/>
            <a:ext cx="304800" cy="23622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TextBox 11"/>
          <p:cNvSpPr txBox="1">
            <a:spLocks noChangeArrowheads="1"/>
          </p:cNvSpPr>
          <p:nvPr/>
        </p:nvSpPr>
        <p:spPr bwMode="auto">
          <a:xfrm>
            <a:off x="2024063" y="4618038"/>
            <a:ext cx="592137" cy="369887"/>
          </a:xfrm>
          <a:prstGeom prst="rect">
            <a:avLst/>
          </a:prstGeom>
          <a:noFill/>
          <a:ln w="9525">
            <a:noFill/>
            <a:miter lim="800000"/>
            <a:headEnd/>
            <a:tailEnd/>
          </a:ln>
        </p:spPr>
        <p:txBody>
          <a:bodyPr wrap="none">
            <a:spAutoFit/>
          </a:bodyPr>
          <a:lstStyle/>
          <a:p>
            <a:r>
              <a:rPr lang="en-US">
                <a:latin typeface="Calibri" pitchFamily="34" charset="0"/>
              </a:rPr>
              <a:t>user</a:t>
            </a:r>
          </a:p>
        </p:txBody>
      </p:sp>
      <p:sp>
        <p:nvSpPr>
          <p:cNvPr id="13" name="TextBox 12"/>
          <p:cNvSpPr txBox="1">
            <a:spLocks noChangeArrowheads="1"/>
          </p:cNvSpPr>
          <p:nvPr/>
        </p:nvSpPr>
        <p:spPr bwMode="auto">
          <a:xfrm>
            <a:off x="2798763" y="4618038"/>
            <a:ext cx="1371600" cy="369887"/>
          </a:xfrm>
          <a:prstGeom prst="rect">
            <a:avLst/>
          </a:prstGeom>
          <a:noFill/>
          <a:ln w="9525">
            <a:noFill/>
            <a:miter lim="800000"/>
            <a:headEnd/>
            <a:tailEnd/>
          </a:ln>
        </p:spPr>
        <p:txBody>
          <a:bodyPr wrap="none">
            <a:spAutoFit/>
          </a:bodyPr>
          <a:lstStyle/>
          <a:p>
            <a:r>
              <a:rPr lang="en-US">
                <a:latin typeface="Calibri" pitchFamily="34" charset="0"/>
              </a:rPr>
              <a:t>server name</a:t>
            </a:r>
          </a:p>
        </p:txBody>
      </p:sp>
      <p:sp>
        <p:nvSpPr>
          <p:cNvPr id="14" name="TextBox 13"/>
          <p:cNvSpPr txBox="1">
            <a:spLocks noChangeArrowheads="1"/>
          </p:cNvSpPr>
          <p:nvPr/>
        </p:nvSpPr>
        <p:spPr bwMode="auto">
          <a:xfrm>
            <a:off x="4621213" y="4618038"/>
            <a:ext cx="1800225" cy="369887"/>
          </a:xfrm>
          <a:prstGeom prst="rect">
            <a:avLst/>
          </a:prstGeom>
          <a:noFill/>
          <a:ln w="9525">
            <a:noFill/>
            <a:miter lim="800000"/>
            <a:headEnd/>
            <a:tailEnd/>
          </a:ln>
        </p:spPr>
        <p:txBody>
          <a:bodyPr wrap="none">
            <a:spAutoFit/>
          </a:bodyPr>
          <a:lstStyle/>
          <a:p>
            <a:r>
              <a:rPr lang="en-US">
                <a:latin typeface="Calibri" pitchFamily="34" charset="0"/>
              </a:rPr>
              <a:t>current directory</a:t>
            </a:r>
          </a:p>
        </p:txBody>
      </p:sp>
      <p:sp>
        <p:nvSpPr>
          <p:cNvPr id="17" name="Right Brace 16"/>
          <p:cNvSpPr/>
          <p:nvPr/>
        </p:nvSpPr>
        <p:spPr>
          <a:xfrm rot="5400000">
            <a:off x="4191000" y="3352800"/>
            <a:ext cx="304800" cy="48768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8" name="TextBox 17"/>
          <p:cNvSpPr txBox="1">
            <a:spLocks noChangeArrowheads="1"/>
          </p:cNvSpPr>
          <p:nvPr/>
        </p:nvSpPr>
        <p:spPr bwMode="auto">
          <a:xfrm>
            <a:off x="3152775" y="5916613"/>
            <a:ext cx="2303463" cy="369887"/>
          </a:xfrm>
          <a:prstGeom prst="rect">
            <a:avLst/>
          </a:prstGeom>
          <a:noFill/>
          <a:ln w="9525">
            <a:noFill/>
            <a:miter lim="800000"/>
            <a:headEnd/>
            <a:tailEnd/>
          </a:ln>
        </p:spPr>
        <p:txBody>
          <a:bodyPr wrap="none">
            <a:spAutoFit/>
          </a:bodyPr>
          <a:lstStyle/>
          <a:p>
            <a:r>
              <a:rPr lang="en-US">
                <a:latin typeface="Calibri" pitchFamily="34" charset="0"/>
              </a:rPr>
              <a:t>command line prompt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0770"/>
                                        </p:tgtEl>
                                        <p:attrNameLst>
                                          <p:attrName>style.visibility</p:attrName>
                                        </p:attrNameLst>
                                      </p:cBhvr>
                                      <p:to>
                                        <p:strVal val="visible"/>
                                      </p:to>
                                    </p:set>
                                    <p:animEffect transition="in" filter="fade">
                                      <p:cBhvr>
                                        <p:cTn id="32" dur="500"/>
                                        <p:tgtEl>
                                          <p:spTgt spid="1607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7" grpId="0" animBg="1"/>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t>Filepaths</a:t>
            </a:r>
          </a:p>
        </p:txBody>
      </p:sp>
      <p:sp>
        <p:nvSpPr>
          <p:cNvPr id="3" name="Content Placeholder 2"/>
          <p:cNvSpPr>
            <a:spLocks noGrp="1"/>
          </p:cNvSpPr>
          <p:nvPr>
            <p:ph idx="1"/>
          </p:nvPr>
        </p:nvSpPr>
        <p:spPr/>
        <p:txBody>
          <a:bodyPr/>
          <a:lstStyle/>
          <a:p>
            <a:r>
              <a:rPr lang="en-US" smtClean="0"/>
              <a:t>Absolute</a:t>
            </a:r>
          </a:p>
          <a:p>
            <a:pPr lvl="1"/>
            <a:r>
              <a:rPr lang="en-US" smtClean="0"/>
              <a:t>Referenced from the base directory</a:t>
            </a:r>
          </a:p>
          <a:p>
            <a:pPr lvl="1"/>
            <a:r>
              <a:rPr lang="en-US" smtClean="0"/>
              <a:t>Begin with a forward slash (/)</a:t>
            </a:r>
          </a:p>
          <a:p>
            <a:r>
              <a:rPr lang="en-US" smtClean="0"/>
              <a:t>Relative</a:t>
            </a:r>
          </a:p>
          <a:p>
            <a:pPr lvl="1"/>
            <a:r>
              <a:rPr lang="en-US" smtClean="0"/>
              <a:t>Referenced from current directory</a:t>
            </a:r>
          </a:p>
          <a:p>
            <a:pPr lvl="1"/>
            <a:r>
              <a:rPr lang="en-US" smtClean="0"/>
              <a:t>No starting forward slash (/)</a:t>
            </a:r>
          </a:p>
          <a:p>
            <a:r>
              <a:rPr lang="en-US" smtClean="0"/>
              <a:t>Current directory =&gt; .</a:t>
            </a:r>
          </a:p>
          <a:p>
            <a:r>
              <a:rPr lang="en-US" smtClean="0"/>
              <a:t>Move up a directory =&gt; ..</a:t>
            </a:r>
          </a:p>
        </p:txBody>
      </p:sp>
      <p:sp>
        <p:nvSpPr>
          <p:cNvPr id="4" name="Date Placeholder 3"/>
          <p:cNvSpPr>
            <a:spLocks noGrp="1"/>
          </p:cNvSpPr>
          <p:nvPr>
            <p:ph type="dt" sz="quarter" idx="10"/>
          </p:nvPr>
        </p:nvSpPr>
        <p:spPr/>
        <p:txBody>
          <a:bodyPr/>
          <a:lstStyle/>
          <a:p>
            <a:fld id="{28BC510F-2C0B-4B79-9239-4FAFE69937F3}" type="datetime1">
              <a:rPr lang="en-US"/>
              <a:pPr/>
              <a:t>9/3/2015</a:t>
            </a:fld>
            <a:endParaRPr lang="en-US"/>
          </a:p>
        </p:txBody>
      </p:sp>
      <p:sp>
        <p:nvSpPr>
          <p:cNvPr id="5" name="Slide Number Placeholder 4"/>
          <p:cNvSpPr>
            <a:spLocks noGrp="1"/>
          </p:cNvSpPr>
          <p:nvPr>
            <p:ph type="sldNum" sz="quarter" idx="11"/>
          </p:nvPr>
        </p:nvSpPr>
        <p:spPr/>
        <p:txBody>
          <a:bodyPr/>
          <a:lstStyle/>
          <a:p>
            <a:fld id="{9F20CF83-AFFC-4564-AF07-CDA230A55C39}" type="slidenum">
              <a:rPr lang="en-US"/>
              <a:pPr/>
              <a:t>29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The Big picture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Basic Commands</a:t>
            </a:r>
          </a:p>
        </p:txBody>
      </p:sp>
      <p:sp>
        <p:nvSpPr>
          <p:cNvPr id="3" name="Content Placeholder 2"/>
          <p:cNvSpPr>
            <a:spLocks noGrp="1"/>
          </p:cNvSpPr>
          <p:nvPr>
            <p:ph idx="1"/>
          </p:nvPr>
        </p:nvSpPr>
        <p:spPr/>
        <p:txBody>
          <a:bodyPr/>
          <a:lstStyle/>
          <a:p>
            <a:r>
              <a:rPr lang="en-US" smtClean="0"/>
              <a:t>cd [directory name or filepath]</a:t>
            </a:r>
          </a:p>
          <a:p>
            <a:pPr lvl="1"/>
            <a:r>
              <a:rPr lang="en-US" smtClean="0"/>
              <a:t>Change directory</a:t>
            </a:r>
          </a:p>
          <a:p>
            <a:pPr lvl="1"/>
            <a:r>
              <a:rPr lang="en-US" smtClean="0"/>
              <a:t>Ex: cd /var/www-chapresearch</a:t>
            </a:r>
          </a:p>
          <a:p>
            <a:pPr lvl="1"/>
            <a:r>
              <a:rPr lang="en-US" smtClean="0"/>
              <a:t>Ex: cd usr</a:t>
            </a:r>
          </a:p>
          <a:p>
            <a:pPr lvl="1"/>
            <a:r>
              <a:rPr lang="en-US" smtClean="0"/>
              <a:t>Ex: cd ..</a:t>
            </a:r>
          </a:p>
          <a:p>
            <a:r>
              <a:rPr lang="en-US" smtClean="0"/>
              <a:t>ls ([location])</a:t>
            </a:r>
          </a:p>
          <a:p>
            <a:pPr lvl="1"/>
            <a:r>
              <a:rPr lang="en-US" smtClean="0"/>
              <a:t>List files and directories in a location</a:t>
            </a:r>
          </a:p>
          <a:p>
            <a:pPr lvl="1"/>
            <a:r>
              <a:rPr lang="en-US" smtClean="0"/>
              <a:t>Ex: ls</a:t>
            </a:r>
          </a:p>
          <a:p>
            <a:pPr lvl="1"/>
            <a:r>
              <a:rPr lang="en-US" smtClean="0"/>
              <a:t>Ex: ls /tmp</a:t>
            </a:r>
          </a:p>
        </p:txBody>
      </p:sp>
      <p:sp>
        <p:nvSpPr>
          <p:cNvPr id="4" name="Date Placeholder 3"/>
          <p:cNvSpPr>
            <a:spLocks noGrp="1"/>
          </p:cNvSpPr>
          <p:nvPr>
            <p:ph type="dt" sz="quarter" idx="10"/>
          </p:nvPr>
        </p:nvSpPr>
        <p:spPr/>
        <p:txBody>
          <a:bodyPr/>
          <a:lstStyle/>
          <a:p>
            <a:fld id="{8385D2AF-F3D8-4A7C-9B1C-58B3B4EF9AAE}" type="datetime1">
              <a:rPr lang="en-US"/>
              <a:pPr/>
              <a:t>9/3/2015</a:t>
            </a:fld>
            <a:endParaRPr lang="en-US"/>
          </a:p>
        </p:txBody>
      </p:sp>
      <p:sp>
        <p:nvSpPr>
          <p:cNvPr id="5" name="Slide Number Placeholder 4"/>
          <p:cNvSpPr>
            <a:spLocks noGrp="1"/>
          </p:cNvSpPr>
          <p:nvPr>
            <p:ph type="sldNum" sz="quarter" idx="11"/>
          </p:nvPr>
        </p:nvSpPr>
        <p:spPr/>
        <p:txBody>
          <a:bodyPr/>
          <a:lstStyle/>
          <a:p>
            <a:fld id="{53A7EDD6-D14F-4E7F-97ED-7434C4E08A57}" type="slidenum">
              <a:rPr lang="en-US"/>
              <a:pPr/>
              <a:t>30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More Commands!</a:t>
            </a:r>
          </a:p>
        </p:txBody>
      </p:sp>
      <p:sp>
        <p:nvSpPr>
          <p:cNvPr id="3" name="Content Placeholder 2"/>
          <p:cNvSpPr>
            <a:spLocks noGrp="1"/>
          </p:cNvSpPr>
          <p:nvPr>
            <p:ph idx="1"/>
          </p:nvPr>
        </p:nvSpPr>
        <p:spPr/>
        <p:txBody>
          <a:bodyPr/>
          <a:lstStyle/>
          <a:p>
            <a:r>
              <a:rPr lang="en-US" smtClean="0"/>
              <a:t>man [name of command]</a:t>
            </a:r>
          </a:p>
          <a:p>
            <a:pPr lvl="1"/>
            <a:r>
              <a:rPr lang="en-US" smtClean="0"/>
              <a:t>“</a:t>
            </a:r>
            <a:r>
              <a:rPr lang="en-US" b="1" smtClean="0"/>
              <a:t>man</a:t>
            </a:r>
            <a:r>
              <a:rPr lang="en-US" smtClean="0"/>
              <a:t>ual page”</a:t>
            </a:r>
          </a:p>
          <a:p>
            <a:pPr lvl="1"/>
            <a:r>
              <a:rPr lang="en-US" smtClean="0"/>
              <a:t>Shows a page of helpful info about the command</a:t>
            </a:r>
          </a:p>
        </p:txBody>
      </p:sp>
      <p:sp>
        <p:nvSpPr>
          <p:cNvPr id="4" name="Date Placeholder 3"/>
          <p:cNvSpPr>
            <a:spLocks noGrp="1"/>
          </p:cNvSpPr>
          <p:nvPr>
            <p:ph type="dt" sz="quarter" idx="10"/>
          </p:nvPr>
        </p:nvSpPr>
        <p:spPr/>
        <p:txBody>
          <a:bodyPr/>
          <a:lstStyle/>
          <a:p>
            <a:fld id="{EF35C697-00C6-485B-8D0B-C18CE00EF3E6}" type="datetime1">
              <a:rPr lang="en-US"/>
              <a:pPr/>
              <a:t>9/3/2015</a:t>
            </a:fld>
            <a:endParaRPr lang="en-US"/>
          </a:p>
        </p:txBody>
      </p:sp>
      <p:sp>
        <p:nvSpPr>
          <p:cNvPr id="5" name="Slide Number Placeholder 4"/>
          <p:cNvSpPr>
            <a:spLocks noGrp="1"/>
          </p:cNvSpPr>
          <p:nvPr>
            <p:ph type="sldNum" sz="quarter" idx="11"/>
          </p:nvPr>
        </p:nvSpPr>
        <p:spPr/>
        <p:txBody>
          <a:bodyPr/>
          <a:lstStyle/>
          <a:p>
            <a:fld id="{23731550-776F-41FA-823B-0A1915F7190A}" type="slidenum">
              <a:rPr lang="en-US"/>
              <a:pPr/>
              <a:t>31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normAutofit/>
          </a:bodyPr>
          <a:lstStyle/>
          <a:p>
            <a:r>
              <a:rPr lang="en-US" sz="3000" smtClean="0"/>
              <a:t>Use PuTTY to SSH into the Chap Research server</a:t>
            </a:r>
          </a:p>
          <a:p>
            <a:r>
              <a:rPr lang="en-US" sz="3000" smtClean="0"/>
              <a:t>Log in</a:t>
            </a:r>
          </a:p>
          <a:p>
            <a:r>
              <a:rPr lang="en-US" sz="3000" smtClean="0"/>
              <a:t>Move “up” in folders until you find one containing “var”, then move into “var”</a:t>
            </a:r>
          </a:p>
          <a:p>
            <a:r>
              <a:rPr lang="en-US" sz="3000" smtClean="0"/>
              <a:t>Find the Chap Research website’s folder within that directory</a:t>
            </a:r>
          </a:p>
          <a:p>
            <a:r>
              <a:rPr lang="en-US" sz="3000" smtClean="0"/>
              <a:t>Go to the “Seminar” folder, then your folder</a:t>
            </a:r>
          </a:p>
          <a:p>
            <a:r>
              <a:rPr lang="en-US" sz="3000" smtClean="0"/>
              <a:t>Verify that it contains files named after you</a:t>
            </a:r>
          </a:p>
        </p:txBody>
      </p:sp>
      <p:sp>
        <p:nvSpPr>
          <p:cNvPr id="4" name="Date Placeholder 3"/>
          <p:cNvSpPr>
            <a:spLocks noGrp="1"/>
          </p:cNvSpPr>
          <p:nvPr>
            <p:ph type="dt" sz="quarter" idx="10"/>
          </p:nvPr>
        </p:nvSpPr>
        <p:spPr/>
        <p:txBody>
          <a:bodyPr/>
          <a:lstStyle/>
          <a:p>
            <a:fld id="{A2918820-DF93-4C82-931C-0D9CDCC632C8}" type="datetime1">
              <a:rPr lang="en-US"/>
              <a:pPr/>
              <a:t>9/3/2015</a:t>
            </a:fld>
            <a:endParaRPr lang="en-US"/>
          </a:p>
        </p:txBody>
      </p:sp>
      <p:sp>
        <p:nvSpPr>
          <p:cNvPr id="5" name="Slide Number Placeholder 4"/>
          <p:cNvSpPr>
            <a:spLocks noGrp="1"/>
          </p:cNvSpPr>
          <p:nvPr>
            <p:ph type="sldNum" sz="quarter" idx="11"/>
          </p:nvPr>
        </p:nvSpPr>
        <p:spPr/>
        <p:txBody>
          <a:bodyPr/>
          <a:lstStyle/>
          <a:p>
            <a:fld id="{53C15CB4-7429-463B-8C54-CF33D890FE54}" type="slidenum">
              <a:rPr lang="en-US"/>
              <a:pPr/>
              <a:t>33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Objectives</a:t>
            </a:r>
          </a:p>
        </p:txBody>
      </p:sp>
      <p:sp>
        <p:nvSpPr>
          <p:cNvPr id="62466" name="Content Placeholder 2"/>
          <p:cNvSpPr>
            <a:spLocks noGrp="1"/>
          </p:cNvSpPr>
          <p:nvPr>
            <p:ph idx="1"/>
          </p:nvPr>
        </p:nvSpPr>
        <p:spPr/>
        <p:txBody>
          <a:bodyPr/>
          <a:lstStyle/>
          <a:p>
            <a:r>
              <a:rPr lang="en-US" smtClean="0"/>
              <a:t>Navigate to your webpage from the browser</a:t>
            </a:r>
          </a:p>
        </p:txBody>
      </p:sp>
      <p:sp>
        <p:nvSpPr>
          <p:cNvPr id="4" name="Date Placeholder 3"/>
          <p:cNvSpPr>
            <a:spLocks noGrp="1"/>
          </p:cNvSpPr>
          <p:nvPr>
            <p:ph type="dt" sz="quarter" idx="10"/>
          </p:nvPr>
        </p:nvSpPr>
        <p:spPr/>
        <p:txBody>
          <a:bodyPr/>
          <a:lstStyle/>
          <a:p>
            <a:fld id="{6D526A81-1350-4D9F-80F5-DA4D6D8C4571}" type="datetime1">
              <a:rPr lang="en-US"/>
              <a:pPr/>
              <a:t>9/3/2015</a:t>
            </a:fld>
            <a:endParaRPr lang="en-US"/>
          </a:p>
        </p:txBody>
      </p:sp>
      <p:sp>
        <p:nvSpPr>
          <p:cNvPr id="5" name="Slide Number Placeholder 4"/>
          <p:cNvSpPr>
            <a:spLocks noGrp="1"/>
          </p:cNvSpPr>
          <p:nvPr>
            <p:ph type="sldNum" sz="quarter" idx="11"/>
          </p:nvPr>
        </p:nvSpPr>
        <p:spPr/>
        <p:txBody>
          <a:bodyPr/>
          <a:lstStyle/>
          <a:p>
            <a:fld id="{7434D652-4AAF-4680-9E55-951EB9F284F7}" type="slidenum">
              <a:rPr lang="en-US"/>
              <a:pPr/>
              <a:t>34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Back to </a:t>
            </a:r>
            <a:r>
              <a:rPr lang="en-US" dirty="0" err="1" smtClean="0"/>
              <a:t>linux</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Command Syntax</a:t>
            </a:r>
          </a:p>
        </p:txBody>
      </p:sp>
      <p:sp>
        <p:nvSpPr>
          <p:cNvPr id="4" name="Date Placeholder 3"/>
          <p:cNvSpPr>
            <a:spLocks noGrp="1"/>
          </p:cNvSpPr>
          <p:nvPr>
            <p:ph type="dt" sz="quarter" idx="10"/>
          </p:nvPr>
        </p:nvSpPr>
        <p:spPr/>
        <p:txBody>
          <a:bodyPr/>
          <a:lstStyle/>
          <a:p>
            <a:fld id="{44F7DEB4-E2C1-461D-BD16-814FF31CE516}" type="datetime1">
              <a:rPr lang="en-US"/>
              <a:pPr/>
              <a:t>9/3/2015</a:t>
            </a:fld>
            <a:endParaRPr lang="en-US"/>
          </a:p>
        </p:txBody>
      </p:sp>
      <p:sp>
        <p:nvSpPr>
          <p:cNvPr id="5" name="Slide Number Placeholder 4"/>
          <p:cNvSpPr>
            <a:spLocks noGrp="1"/>
          </p:cNvSpPr>
          <p:nvPr>
            <p:ph type="sldNum" sz="quarter" idx="11"/>
          </p:nvPr>
        </p:nvSpPr>
        <p:spPr/>
        <p:txBody>
          <a:bodyPr/>
          <a:lstStyle/>
          <a:p>
            <a:fld id="{AF53BDC7-9485-4423-A3EF-F60D3C783636}" type="slidenum">
              <a:rPr lang="en-US"/>
              <a:pPr/>
              <a:t>36</a:t>
            </a:fld>
            <a:endParaRPr lang="en-US"/>
          </a:p>
        </p:txBody>
      </p:sp>
      <p:sp>
        <p:nvSpPr>
          <p:cNvPr id="6" name="Footer Placeholder 5"/>
          <p:cNvSpPr>
            <a:spLocks noGrp="1"/>
          </p:cNvSpPr>
          <p:nvPr>
            <p:ph type="ftr" sz="quarter" idx="12"/>
          </p:nvPr>
        </p:nvSpPr>
        <p:spPr/>
        <p:txBody>
          <a:bodyPr/>
          <a:lstStyle/>
          <a:p>
            <a:pPr>
              <a:defRPr/>
            </a:pPr>
            <a:r>
              <a:rPr lang="en-US" dirty="0"/>
              <a:t>© 2015 - Chap Research</a:t>
            </a:r>
          </a:p>
        </p:txBody>
      </p:sp>
      <p:sp>
        <p:nvSpPr>
          <p:cNvPr id="9" name="Right Brace 8"/>
          <p:cNvSpPr/>
          <p:nvPr/>
        </p:nvSpPr>
        <p:spPr>
          <a:xfrm rot="16200000">
            <a:off x="3878263" y="2344738"/>
            <a:ext cx="304800" cy="5334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Right Brace 9"/>
          <p:cNvSpPr/>
          <p:nvPr/>
        </p:nvSpPr>
        <p:spPr>
          <a:xfrm rot="16200000">
            <a:off x="4862513" y="2308225"/>
            <a:ext cx="304800" cy="533400"/>
          </a:xfrm>
          <a:prstGeom prst="rightBrace">
            <a:avLst>
              <a:gd name="adj1" fmla="val 40625"/>
              <a:gd name="adj2" fmla="val 510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TextBox 10"/>
          <p:cNvSpPr txBox="1">
            <a:spLocks noChangeArrowheads="1"/>
          </p:cNvSpPr>
          <p:nvPr/>
        </p:nvSpPr>
        <p:spPr bwMode="auto">
          <a:xfrm>
            <a:off x="3478213" y="2057400"/>
            <a:ext cx="1125537" cy="369888"/>
          </a:xfrm>
          <a:prstGeom prst="rect">
            <a:avLst/>
          </a:prstGeom>
          <a:noFill/>
          <a:ln w="9525">
            <a:noFill/>
            <a:miter lim="800000"/>
            <a:headEnd/>
            <a:tailEnd/>
          </a:ln>
        </p:spPr>
        <p:txBody>
          <a:bodyPr wrap="none">
            <a:spAutoFit/>
          </a:bodyPr>
          <a:lstStyle/>
          <a:p>
            <a:r>
              <a:rPr lang="en-US">
                <a:latin typeface="Calibri" pitchFamily="34" charset="0"/>
              </a:rPr>
              <a:t>command</a:t>
            </a:r>
          </a:p>
        </p:txBody>
      </p:sp>
      <p:sp>
        <p:nvSpPr>
          <p:cNvPr id="12" name="TextBox 11"/>
          <p:cNvSpPr txBox="1">
            <a:spLocks noChangeArrowheads="1"/>
          </p:cNvSpPr>
          <p:nvPr/>
        </p:nvSpPr>
        <p:spPr bwMode="auto">
          <a:xfrm>
            <a:off x="4459288" y="2062163"/>
            <a:ext cx="1100137" cy="369887"/>
          </a:xfrm>
          <a:prstGeom prst="rect">
            <a:avLst/>
          </a:prstGeom>
          <a:noFill/>
          <a:ln w="9525">
            <a:noFill/>
            <a:miter lim="800000"/>
            <a:headEnd/>
            <a:tailEnd/>
          </a:ln>
        </p:spPr>
        <p:txBody>
          <a:bodyPr wrap="none">
            <a:spAutoFit/>
          </a:bodyPr>
          <a:lstStyle/>
          <a:p>
            <a:r>
              <a:rPr lang="en-US">
                <a:latin typeface="Calibri" pitchFamily="34" charset="0"/>
              </a:rPr>
              <a:t>argument</a:t>
            </a:r>
          </a:p>
        </p:txBody>
      </p:sp>
      <p:sp>
        <p:nvSpPr>
          <p:cNvPr id="64521" name="TextBox 6"/>
          <p:cNvSpPr txBox="1">
            <a:spLocks noChangeArrowheads="1"/>
          </p:cNvSpPr>
          <p:nvPr/>
        </p:nvSpPr>
        <p:spPr bwMode="auto">
          <a:xfrm>
            <a:off x="3760788" y="2568575"/>
            <a:ext cx="1622425" cy="769938"/>
          </a:xfrm>
          <a:prstGeom prst="rect">
            <a:avLst/>
          </a:prstGeom>
          <a:noFill/>
          <a:ln w="9525">
            <a:noFill/>
            <a:miter lim="800000"/>
            <a:headEnd/>
            <a:tailEnd/>
          </a:ln>
        </p:spPr>
        <p:txBody>
          <a:bodyPr wrap="none">
            <a:spAutoFit/>
          </a:bodyPr>
          <a:lstStyle/>
          <a:p>
            <a:r>
              <a:rPr lang="en-US" sz="4400">
                <a:latin typeface="Calibri" pitchFamily="34" charset="0"/>
              </a:rPr>
              <a:t>ls    -la</a:t>
            </a:r>
          </a:p>
        </p:txBody>
      </p:sp>
      <p:sp>
        <p:nvSpPr>
          <p:cNvPr id="13" name="TextBox 12"/>
          <p:cNvSpPr txBox="1">
            <a:spLocks noChangeArrowheads="1"/>
          </p:cNvSpPr>
          <p:nvPr/>
        </p:nvSpPr>
        <p:spPr bwMode="auto">
          <a:xfrm>
            <a:off x="3802063" y="3519488"/>
            <a:ext cx="1539875" cy="769937"/>
          </a:xfrm>
          <a:prstGeom prst="rect">
            <a:avLst/>
          </a:prstGeom>
          <a:noFill/>
          <a:ln w="9525">
            <a:noFill/>
            <a:miter lim="800000"/>
            <a:headEnd/>
            <a:tailEnd/>
          </a:ln>
        </p:spPr>
        <p:txBody>
          <a:bodyPr wrap="none">
            <a:spAutoFit/>
          </a:bodyPr>
          <a:lstStyle/>
          <a:p>
            <a:r>
              <a:rPr lang="en-US" sz="4400">
                <a:latin typeface="Calibri" pitchFamily="34" charset="0"/>
              </a:rPr>
              <a:t>ls -l -a</a:t>
            </a:r>
          </a:p>
        </p:txBody>
      </p:sp>
      <p:sp>
        <p:nvSpPr>
          <p:cNvPr id="15" name="TextBox 14"/>
          <p:cNvSpPr txBox="1">
            <a:spLocks noChangeArrowheads="1"/>
          </p:cNvSpPr>
          <p:nvPr/>
        </p:nvSpPr>
        <p:spPr bwMode="auto">
          <a:xfrm>
            <a:off x="5922963" y="2103438"/>
            <a:ext cx="2592387" cy="646112"/>
          </a:xfrm>
          <a:prstGeom prst="rect">
            <a:avLst/>
          </a:prstGeom>
          <a:noFill/>
          <a:ln w="9525">
            <a:noFill/>
            <a:miter lim="800000"/>
            <a:headEnd/>
            <a:tailEnd/>
          </a:ln>
        </p:spPr>
        <p:txBody>
          <a:bodyPr wrap="none">
            <a:spAutoFit/>
          </a:bodyPr>
          <a:lstStyle/>
          <a:p>
            <a:r>
              <a:rPr lang="en-US">
                <a:latin typeface="Calibri" pitchFamily="34" charset="0"/>
              </a:rPr>
              <a:t>l: “long listing”</a:t>
            </a:r>
          </a:p>
          <a:p>
            <a:r>
              <a:rPr lang="en-US">
                <a:latin typeface="Calibri" pitchFamily="34" charset="0"/>
              </a:rPr>
              <a:t>a: “all” (including hidden)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Processes</a:t>
            </a:r>
          </a:p>
        </p:txBody>
      </p:sp>
      <p:sp>
        <p:nvSpPr>
          <p:cNvPr id="3" name="Content Placeholder 2"/>
          <p:cNvSpPr>
            <a:spLocks noGrp="1"/>
          </p:cNvSpPr>
          <p:nvPr>
            <p:ph idx="1"/>
          </p:nvPr>
        </p:nvSpPr>
        <p:spPr/>
        <p:txBody>
          <a:bodyPr/>
          <a:lstStyle/>
          <a:p>
            <a:r>
              <a:rPr lang="en-US" smtClean="0"/>
              <a:t>Programs running (in the background or otherwise)</a:t>
            </a:r>
          </a:p>
          <a:p>
            <a:r>
              <a:rPr lang="en-US" smtClean="0"/>
              <a:t>Remember this?</a:t>
            </a:r>
          </a:p>
          <a:p>
            <a:r>
              <a:rPr lang="en-US" smtClean="0"/>
              <a:t>ps</a:t>
            </a:r>
          </a:p>
          <a:p>
            <a:pPr lvl="1"/>
            <a:r>
              <a:rPr lang="en-US" smtClean="0"/>
              <a:t>“processes”</a:t>
            </a:r>
          </a:p>
          <a:p>
            <a:pPr lvl="1"/>
            <a:r>
              <a:rPr lang="en-US" smtClean="0"/>
              <a:t>Displays currently running processes</a:t>
            </a:r>
          </a:p>
          <a:p>
            <a:r>
              <a:rPr lang="en-US" smtClean="0"/>
              <a:t>ps -ef</a:t>
            </a:r>
          </a:p>
          <a:p>
            <a:pPr lvl="1"/>
            <a:r>
              <a:rPr lang="en-US" smtClean="0"/>
              <a:t>Displays more processes</a:t>
            </a:r>
          </a:p>
          <a:p>
            <a:pPr lvl="1"/>
            <a:r>
              <a:rPr lang="en-US" smtClean="0"/>
              <a:t>e: list all f: full-format</a:t>
            </a:r>
          </a:p>
        </p:txBody>
      </p:sp>
      <p:sp>
        <p:nvSpPr>
          <p:cNvPr id="4" name="Date Placeholder 3"/>
          <p:cNvSpPr>
            <a:spLocks noGrp="1"/>
          </p:cNvSpPr>
          <p:nvPr>
            <p:ph type="dt" sz="quarter" idx="10"/>
          </p:nvPr>
        </p:nvSpPr>
        <p:spPr/>
        <p:txBody>
          <a:bodyPr/>
          <a:lstStyle/>
          <a:p>
            <a:fld id="{0D4DAB3D-2EB7-4881-8E95-7117697326D6}" type="datetime1">
              <a:rPr lang="en-US"/>
              <a:pPr/>
              <a:t>9/3/2015</a:t>
            </a:fld>
            <a:endParaRPr lang="en-US"/>
          </a:p>
        </p:txBody>
      </p:sp>
      <p:sp>
        <p:nvSpPr>
          <p:cNvPr id="5" name="Slide Number Placeholder 4"/>
          <p:cNvSpPr>
            <a:spLocks noGrp="1"/>
          </p:cNvSpPr>
          <p:nvPr>
            <p:ph type="sldNum" sz="quarter" idx="11"/>
          </p:nvPr>
        </p:nvSpPr>
        <p:spPr/>
        <p:txBody>
          <a:bodyPr/>
          <a:lstStyle/>
          <a:p>
            <a:fld id="{FFF44EED-5974-40C3-91FD-B58C4FB2F1B2}" type="slidenum">
              <a:rPr lang="en-US"/>
              <a:pPr/>
              <a:t>37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61794" name="Picture 2"/>
          <p:cNvPicPr>
            <a:picLocks noChangeAspect="1" noChangeArrowheads="1"/>
          </p:cNvPicPr>
          <p:nvPr/>
        </p:nvPicPr>
        <p:blipFill>
          <a:blip r:embed="rId2" cstate="print"/>
          <a:srcRect/>
          <a:stretch>
            <a:fillRect/>
          </a:stretch>
        </p:blipFill>
        <p:spPr bwMode="auto">
          <a:xfrm>
            <a:off x="3886200" y="2057400"/>
            <a:ext cx="5086350" cy="20478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1794"/>
                                        </p:tgtEl>
                                        <p:attrNameLst>
                                          <p:attrName>style.visibility</p:attrName>
                                        </p:attrNameLst>
                                      </p:cBhvr>
                                      <p:to>
                                        <p:strVal val="visible"/>
                                      </p:to>
                                    </p:set>
                                    <p:animEffect transition="in" filter="fade">
                                      <p:cBhvr>
                                        <p:cTn id="15" dur="500"/>
                                        <p:tgtEl>
                                          <p:spTgt spid="1617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More Commands</a:t>
            </a:r>
          </a:p>
        </p:txBody>
      </p:sp>
      <p:sp>
        <p:nvSpPr>
          <p:cNvPr id="3" name="Content Placeholder 2"/>
          <p:cNvSpPr>
            <a:spLocks noGrp="1"/>
          </p:cNvSpPr>
          <p:nvPr>
            <p:ph idx="1"/>
          </p:nvPr>
        </p:nvSpPr>
        <p:spPr/>
        <p:txBody>
          <a:bodyPr>
            <a:normAutofit/>
          </a:bodyPr>
          <a:lstStyle/>
          <a:p>
            <a:pPr>
              <a:lnSpc>
                <a:spcPct val="80000"/>
              </a:lnSpc>
            </a:pPr>
            <a:r>
              <a:rPr lang="en-US" sz="3000" smtClean="0"/>
              <a:t>grep</a:t>
            </a:r>
          </a:p>
          <a:p>
            <a:pPr lvl="1">
              <a:lnSpc>
                <a:spcPct val="80000"/>
              </a:lnSpc>
            </a:pPr>
            <a:r>
              <a:rPr lang="en-US" sz="2600" b="1" smtClean="0"/>
              <a:t>g</a:t>
            </a:r>
            <a:r>
              <a:rPr lang="en-US" sz="2600" smtClean="0"/>
              <a:t>lobal </a:t>
            </a:r>
            <a:r>
              <a:rPr lang="en-US" sz="2600" b="1" smtClean="0"/>
              <a:t>r</a:t>
            </a:r>
            <a:r>
              <a:rPr lang="en-US" sz="2600" smtClean="0"/>
              <a:t>egular </a:t>
            </a:r>
            <a:r>
              <a:rPr lang="en-US" sz="2600" b="1" smtClean="0"/>
              <a:t>e</a:t>
            </a:r>
            <a:r>
              <a:rPr lang="en-US" sz="2600" smtClean="0"/>
              <a:t>xpression </a:t>
            </a:r>
            <a:r>
              <a:rPr lang="en-US" sz="2600" b="1" smtClean="0"/>
              <a:t>p</a:t>
            </a:r>
            <a:r>
              <a:rPr lang="en-US" sz="2600" smtClean="0"/>
              <a:t>rint</a:t>
            </a:r>
          </a:p>
          <a:p>
            <a:pPr lvl="1">
              <a:lnSpc>
                <a:spcPct val="80000"/>
              </a:lnSpc>
            </a:pPr>
            <a:r>
              <a:rPr lang="en-US" sz="2600" smtClean="0"/>
              <a:t>A search function, returning everything that matches the given regular expression</a:t>
            </a:r>
          </a:p>
          <a:p>
            <a:pPr lvl="1">
              <a:lnSpc>
                <a:spcPct val="80000"/>
              </a:lnSpc>
            </a:pPr>
            <a:r>
              <a:rPr lang="en-US" sz="2600" smtClean="0"/>
              <a:t>But usually you’ll just look for words</a:t>
            </a:r>
          </a:p>
          <a:p>
            <a:pPr lvl="1">
              <a:lnSpc>
                <a:spcPct val="80000"/>
              </a:lnSpc>
            </a:pPr>
            <a:r>
              <a:rPr lang="en-US" sz="2600" smtClean="0"/>
              <a:t>Ex: grep “chap” file.txt</a:t>
            </a:r>
          </a:p>
          <a:p>
            <a:pPr lvl="1">
              <a:lnSpc>
                <a:spcPct val="80000"/>
              </a:lnSpc>
            </a:pPr>
            <a:r>
              <a:rPr lang="en-US" sz="2600" smtClean="0"/>
              <a:t>Ex: grep “magic” *</a:t>
            </a:r>
          </a:p>
          <a:p>
            <a:pPr>
              <a:lnSpc>
                <a:spcPct val="80000"/>
              </a:lnSpc>
            </a:pPr>
            <a:r>
              <a:rPr lang="en-US" sz="3000" smtClean="0"/>
              <a:t>cat</a:t>
            </a:r>
          </a:p>
          <a:p>
            <a:pPr lvl="1">
              <a:lnSpc>
                <a:spcPct val="80000"/>
              </a:lnSpc>
            </a:pPr>
            <a:r>
              <a:rPr lang="en-US" sz="2600" smtClean="0"/>
              <a:t>“con</a:t>
            </a:r>
            <a:r>
              <a:rPr lang="en-US" sz="2600" b="1" smtClean="0"/>
              <a:t>cat</a:t>
            </a:r>
            <a:r>
              <a:rPr lang="en-US" sz="2600" smtClean="0"/>
              <a:t>enate”, meaning to join together</a:t>
            </a:r>
          </a:p>
          <a:p>
            <a:pPr lvl="1">
              <a:lnSpc>
                <a:spcPct val="80000"/>
              </a:lnSpc>
            </a:pPr>
            <a:r>
              <a:rPr lang="en-US" sz="2600" smtClean="0"/>
              <a:t>Reads files (if one arg) or joins/displays the contents of multiple files</a:t>
            </a:r>
          </a:p>
          <a:p>
            <a:pPr lvl="1">
              <a:lnSpc>
                <a:spcPct val="80000"/>
              </a:lnSpc>
            </a:pPr>
            <a:r>
              <a:rPr lang="en-US" sz="2600" smtClean="0"/>
              <a:t>Ex: cat file-one file-two</a:t>
            </a:r>
          </a:p>
          <a:p>
            <a:pPr>
              <a:lnSpc>
                <a:spcPct val="80000"/>
              </a:lnSpc>
            </a:pPr>
            <a:endParaRPr lang="en-US" sz="3000" smtClean="0"/>
          </a:p>
        </p:txBody>
      </p:sp>
      <p:sp>
        <p:nvSpPr>
          <p:cNvPr id="4" name="Date Placeholder 3"/>
          <p:cNvSpPr>
            <a:spLocks noGrp="1"/>
          </p:cNvSpPr>
          <p:nvPr>
            <p:ph type="dt" sz="quarter" idx="10"/>
          </p:nvPr>
        </p:nvSpPr>
        <p:spPr/>
        <p:txBody>
          <a:bodyPr/>
          <a:lstStyle/>
          <a:p>
            <a:fld id="{0F4FF85F-0EC9-4F58-A551-F07D38B55028}" type="datetime1">
              <a:rPr lang="en-US"/>
              <a:pPr/>
              <a:t>9/3/2015</a:t>
            </a:fld>
            <a:endParaRPr lang="en-US"/>
          </a:p>
        </p:txBody>
      </p:sp>
      <p:sp>
        <p:nvSpPr>
          <p:cNvPr id="5" name="Slide Number Placeholder 4"/>
          <p:cNvSpPr>
            <a:spLocks noGrp="1"/>
          </p:cNvSpPr>
          <p:nvPr>
            <p:ph type="sldNum" sz="quarter" idx="11"/>
          </p:nvPr>
        </p:nvSpPr>
        <p:spPr/>
        <p:txBody>
          <a:bodyPr/>
          <a:lstStyle/>
          <a:p>
            <a:fld id="{128B3FFD-41AB-4B71-BE61-D83B6AE4EF7E}" type="slidenum">
              <a:rPr lang="en-US"/>
              <a:pPr/>
              <a:t>38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How to Escape</a:t>
            </a:r>
          </a:p>
        </p:txBody>
      </p:sp>
      <p:sp>
        <p:nvSpPr>
          <p:cNvPr id="3" name="Content Placeholder 2"/>
          <p:cNvSpPr>
            <a:spLocks noGrp="1"/>
          </p:cNvSpPr>
          <p:nvPr>
            <p:ph idx="1"/>
          </p:nvPr>
        </p:nvSpPr>
        <p:spPr/>
        <p:txBody>
          <a:bodyPr/>
          <a:lstStyle/>
          <a:p>
            <a:r>
              <a:rPr lang="en-US" smtClean="0"/>
              <a:t>[ctrl]-c</a:t>
            </a:r>
          </a:p>
          <a:p>
            <a:pPr lvl="1"/>
            <a:r>
              <a:rPr lang="en-US" smtClean="0"/>
              <a:t>Interrupts the signal</a:t>
            </a:r>
          </a:p>
          <a:p>
            <a:r>
              <a:rPr lang="en-US" smtClean="0"/>
              <a:t>q</a:t>
            </a:r>
          </a:p>
          <a:p>
            <a:pPr lvl="1"/>
            <a:r>
              <a:rPr lang="en-US" smtClean="0"/>
              <a:t>“quit”</a:t>
            </a:r>
          </a:p>
          <a:p>
            <a:r>
              <a:rPr lang="en-US" smtClean="0"/>
              <a:t>[ctrl]-d</a:t>
            </a:r>
          </a:p>
          <a:p>
            <a:pPr lvl="1"/>
            <a:r>
              <a:rPr lang="en-US" smtClean="0"/>
              <a:t>Indicates “end of file”</a:t>
            </a:r>
          </a:p>
          <a:p>
            <a:pPr lvl="1"/>
            <a:r>
              <a:rPr lang="en-US" smtClean="0"/>
              <a:t>Also closes PuTTY!</a:t>
            </a:r>
          </a:p>
          <a:p>
            <a:pPr lvl="1"/>
            <a:endParaRPr lang="en-US" smtClean="0"/>
          </a:p>
        </p:txBody>
      </p:sp>
      <p:sp>
        <p:nvSpPr>
          <p:cNvPr id="4" name="Date Placeholder 3"/>
          <p:cNvSpPr>
            <a:spLocks noGrp="1"/>
          </p:cNvSpPr>
          <p:nvPr>
            <p:ph type="dt" sz="quarter" idx="10"/>
          </p:nvPr>
        </p:nvSpPr>
        <p:spPr/>
        <p:txBody>
          <a:bodyPr/>
          <a:lstStyle/>
          <a:p>
            <a:fld id="{20D3DDBD-AE9C-4186-8A05-1C189185DAF4}" type="datetime1">
              <a:rPr lang="en-US"/>
              <a:pPr/>
              <a:t>9/3/2015</a:t>
            </a:fld>
            <a:endParaRPr lang="en-US"/>
          </a:p>
        </p:txBody>
      </p:sp>
      <p:sp>
        <p:nvSpPr>
          <p:cNvPr id="5" name="Slide Number Placeholder 4"/>
          <p:cNvSpPr>
            <a:spLocks noGrp="1"/>
          </p:cNvSpPr>
          <p:nvPr>
            <p:ph type="sldNum" sz="quarter" idx="11"/>
          </p:nvPr>
        </p:nvSpPr>
        <p:spPr/>
        <p:txBody>
          <a:bodyPr/>
          <a:lstStyle/>
          <a:p>
            <a:fld id="{7C38E4D0-FECC-4D8E-A877-AFFD70F88AE9}" type="slidenum">
              <a:rPr lang="en-US"/>
              <a:pPr/>
              <a:t>39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What is the Internet?</a:t>
            </a:r>
          </a:p>
        </p:txBody>
      </p:sp>
      <p:sp>
        <p:nvSpPr>
          <p:cNvPr id="3" name="Content Placeholder 2"/>
          <p:cNvSpPr>
            <a:spLocks noGrp="1"/>
          </p:cNvSpPr>
          <p:nvPr>
            <p:ph idx="1"/>
          </p:nvPr>
        </p:nvSpPr>
        <p:spPr/>
        <p:txBody>
          <a:bodyPr/>
          <a:lstStyle/>
          <a:p>
            <a:r>
              <a:rPr lang="en-US" dirty="0" smtClean="0"/>
              <a:t>The physical network of computers all over the world</a:t>
            </a:r>
          </a:p>
          <a:p>
            <a:r>
              <a:rPr lang="en-US" dirty="0" smtClean="0"/>
              <a:t>Not the World Wide Web</a:t>
            </a:r>
          </a:p>
          <a:p>
            <a:pPr lvl="1"/>
            <a:r>
              <a:rPr lang="en-US" dirty="0" smtClean="0"/>
              <a:t>The virtual network of websites</a:t>
            </a:r>
          </a:p>
          <a:p>
            <a:pPr lvl="1"/>
            <a:r>
              <a:rPr lang="en-US" dirty="0"/>
              <a:t>Connected by </a:t>
            </a:r>
            <a:r>
              <a:rPr lang="en-US" dirty="0" smtClean="0"/>
              <a:t>hyperlinks</a:t>
            </a:r>
          </a:p>
          <a:p>
            <a:pPr lvl="1"/>
            <a:r>
              <a:rPr lang="en-US" dirty="0" smtClean="0"/>
              <a:t>Websites are stored on servers</a:t>
            </a:r>
          </a:p>
          <a:p>
            <a:pPr lvl="2"/>
            <a:r>
              <a:rPr lang="en-US" dirty="0" smtClean="0"/>
              <a:t>Servers are computers that “serve” others by running specialized software and storing webpages</a:t>
            </a:r>
          </a:p>
          <a:p>
            <a:pPr lvl="1"/>
            <a:endParaRPr lang="en-US" dirty="0" smtClean="0"/>
          </a:p>
        </p:txBody>
      </p:sp>
      <p:sp>
        <p:nvSpPr>
          <p:cNvPr id="4" name="Date Placeholder 3"/>
          <p:cNvSpPr>
            <a:spLocks noGrp="1"/>
          </p:cNvSpPr>
          <p:nvPr>
            <p:ph type="dt" sz="quarter" idx="10"/>
          </p:nvPr>
        </p:nvSpPr>
        <p:spPr/>
        <p:txBody>
          <a:bodyPr/>
          <a:lstStyle/>
          <a:p>
            <a:fld id="{A818EB89-7CBA-45C9-B749-FEFFE1084D81}" type="datetime1">
              <a:rPr lang="en-US"/>
              <a:pPr/>
              <a:t>9/3/2015</a:t>
            </a:fld>
            <a:endParaRPr lang="en-US"/>
          </a:p>
        </p:txBody>
      </p:sp>
      <p:sp>
        <p:nvSpPr>
          <p:cNvPr id="5" name="Slide Number Placeholder 4"/>
          <p:cNvSpPr>
            <a:spLocks noGrp="1"/>
          </p:cNvSpPr>
          <p:nvPr>
            <p:ph type="sldNum" sz="quarter" idx="11"/>
          </p:nvPr>
        </p:nvSpPr>
        <p:spPr/>
        <p:txBody>
          <a:bodyPr/>
          <a:lstStyle/>
          <a:p>
            <a:fld id="{0668C36E-DDE3-49BE-BD85-7D514B6D55EB}" type="slidenum">
              <a:rPr lang="en-US"/>
              <a:pPr/>
              <a:t>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To make it more complicated...</a:t>
            </a:r>
            <a:endParaRPr lang="en-US" dirty="0"/>
          </a:p>
        </p:txBody>
      </p:sp>
      <p:sp>
        <p:nvSpPr>
          <p:cNvPr id="3" name="Content Placeholder 2"/>
          <p:cNvSpPr>
            <a:spLocks noGrp="1"/>
          </p:cNvSpPr>
          <p:nvPr>
            <p:ph idx="1"/>
          </p:nvPr>
        </p:nvSpPr>
        <p:spPr/>
        <p:txBody>
          <a:bodyPr/>
          <a:lstStyle/>
          <a:p>
            <a:r>
              <a:rPr lang="en-US" dirty="0" smtClean="0"/>
              <a:t>&gt;</a:t>
            </a:r>
          </a:p>
          <a:p>
            <a:pPr lvl="1"/>
            <a:r>
              <a:rPr lang="en-US" dirty="0" smtClean="0"/>
              <a:t>“Greater than”, “output redirection”</a:t>
            </a:r>
          </a:p>
          <a:p>
            <a:pPr lvl="1"/>
            <a:r>
              <a:rPr lang="en-US" dirty="0" smtClean="0"/>
              <a:t>Ex: traceroute google.com &gt; file.txt</a:t>
            </a:r>
          </a:p>
          <a:p>
            <a:r>
              <a:rPr lang="en-US" dirty="0" smtClean="0"/>
              <a:t>|</a:t>
            </a:r>
          </a:p>
          <a:p>
            <a:pPr lvl="1"/>
            <a:r>
              <a:rPr lang="en-US" dirty="0" smtClean="0"/>
              <a:t>“Pipe”</a:t>
            </a:r>
          </a:p>
          <a:p>
            <a:pPr lvl="1"/>
            <a:r>
              <a:rPr lang="en-US" dirty="0" smtClean="0"/>
              <a:t>Makes the output of a command the input of the next command</a:t>
            </a:r>
          </a:p>
          <a:p>
            <a:pPr lvl="1"/>
            <a:r>
              <a:rPr lang="en-US" dirty="0" smtClean="0"/>
              <a:t>Ex: </a:t>
            </a:r>
            <a:r>
              <a:rPr lang="en-US" dirty="0" err="1" smtClean="0"/>
              <a:t>ps</a:t>
            </a:r>
            <a:r>
              <a:rPr lang="en-US" dirty="0" smtClean="0"/>
              <a:t> -</a:t>
            </a:r>
            <a:r>
              <a:rPr lang="en-US" dirty="0" err="1" smtClean="0"/>
              <a:t>ef</a:t>
            </a:r>
            <a:r>
              <a:rPr lang="en-US" dirty="0" smtClean="0"/>
              <a:t> | </a:t>
            </a:r>
            <a:r>
              <a:rPr lang="en-US" dirty="0" err="1" smtClean="0"/>
              <a:t>grep</a:t>
            </a:r>
            <a:r>
              <a:rPr lang="en-US" dirty="0" smtClean="0"/>
              <a:t> apache</a:t>
            </a:r>
          </a:p>
          <a:p>
            <a:pPr lvl="1"/>
            <a:endParaRPr lang="en-US" dirty="0" smtClean="0"/>
          </a:p>
        </p:txBody>
      </p:sp>
      <p:sp>
        <p:nvSpPr>
          <p:cNvPr id="4" name="Date Placeholder 3"/>
          <p:cNvSpPr>
            <a:spLocks noGrp="1"/>
          </p:cNvSpPr>
          <p:nvPr>
            <p:ph type="dt" sz="quarter" idx="10"/>
          </p:nvPr>
        </p:nvSpPr>
        <p:spPr/>
        <p:txBody>
          <a:bodyPr/>
          <a:lstStyle/>
          <a:p>
            <a:fld id="{9216D66A-6E3E-4B91-A35C-EDDF265BD249}" type="datetime1">
              <a:rPr lang="en-US"/>
              <a:pPr/>
              <a:t>9/3/2015</a:t>
            </a:fld>
            <a:endParaRPr lang="en-US"/>
          </a:p>
        </p:txBody>
      </p:sp>
      <p:sp>
        <p:nvSpPr>
          <p:cNvPr id="5" name="Slide Number Placeholder 4"/>
          <p:cNvSpPr>
            <a:spLocks noGrp="1"/>
          </p:cNvSpPr>
          <p:nvPr>
            <p:ph type="sldNum" sz="quarter" idx="11"/>
          </p:nvPr>
        </p:nvSpPr>
        <p:spPr/>
        <p:txBody>
          <a:bodyPr/>
          <a:lstStyle/>
          <a:p>
            <a:fld id="{C07CE0AF-8663-4A57-A5A2-9170EB5AB61C}" type="slidenum">
              <a:rPr lang="en-US"/>
              <a:pPr/>
              <a:t>40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Examples</a:t>
            </a:r>
          </a:p>
        </p:txBody>
      </p:sp>
      <p:sp>
        <p:nvSpPr>
          <p:cNvPr id="3" name="Content Placeholder 2"/>
          <p:cNvSpPr>
            <a:spLocks noGrp="1"/>
          </p:cNvSpPr>
          <p:nvPr>
            <p:ph idx="1"/>
          </p:nvPr>
        </p:nvSpPr>
        <p:spPr/>
        <p:txBody>
          <a:bodyPr/>
          <a:lstStyle/>
          <a:p>
            <a:r>
              <a:rPr lang="en-US" smtClean="0"/>
              <a:t>cat file1.txt file2.txt &gt; file3.txt</a:t>
            </a:r>
          </a:p>
          <a:p>
            <a:r>
              <a:rPr lang="en-US" smtClean="0"/>
              <a:t>grep “someWord” *</a:t>
            </a:r>
          </a:p>
          <a:p>
            <a:r>
              <a:rPr lang="en-US" smtClean="0"/>
              <a:t>cat &gt; file.txt</a:t>
            </a:r>
          </a:p>
          <a:p>
            <a:r>
              <a:rPr lang="en-US" smtClean="0"/>
              <a:t>cat file &gt; grep “66”</a:t>
            </a:r>
          </a:p>
          <a:p>
            <a:pPr lvl="1"/>
            <a:r>
              <a:rPr lang="en-US" smtClean="0"/>
              <a:t>what should this be instead?</a:t>
            </a:r>
          </a:p>
          <a:p>
            <a:r>
              <a:rPr lang="en-US" smtClean="0"/>
              <a:t>cat randomFile.txt | grep “someWord”</a:t>
            </a:r>
          </a:p>
          <a:p>
            <a:pPr lvl="1"/>
            <a:r>
              <a:rPr lang="en-US" smtClean="0"/>
              <a:t>how can this be done better?</a:t>
            </a:r>
          </a:p>
          <a:p>
            <a:pPr lvl="1"/>
            <a:endParaRPr lang="en-US" smtClean="0"/>
          </a:p>
          <a:p>
            <a:endParaRPr lang="en-US" smtClean="0"/>
          </a:p>
        </p:txBody>
      </p:sp>
      <p:sp>
        <p:nvSpPr>
          <p:cNvPr id="4" name="Date Placeholder 3"/>
          <p:cNvSpPr>
            <a:spLocks noGrp="1"/>
          </p:cNvSpPr>
          <p:nvPr>
            <p:ph type="dt" sz="quarter" idx="10"/>
          </p:nvPr>
        </p:nvSpPr>
        <p:spPr/>
        <p:txBody>
          <a:bodyPr/>
          <a:lstStyle/>
          <a:p>
            <a:fld id="{4000B465-C511-4564-9994-E759FD332591}" type="datetime1">
              <a:rPr lang="en-US"/>
              <a:pPr/>
              <a:t>9/3/2015</a:t>
            </a:fld>
            <a:endParaRPr lang="en-US"/>
          </a:p>
        </p:txBody>
      </p:sp>
      <p:sp>
        <p:nvSpPr>
          <p:cNvPr id="5" name="Slide Number Placeholder 4"/>
          <p:cNvSpPr>
            <a:spLocks noGrp="1"/>
          </p:cNvSpPr>
          <p:nvPr>
            <p:ph type="sldNum" sz="quarter" idx="11"/>
          </p:nvPr>
        </p:nvSpPr>
        <p:spPr/>
        <p:txBody>
          <a:bodyPr/>
          <a:lstStyle/>
          <a:p>
            <a:fld id="{D871C6BD-F9D4-4B61-A549-87B050C8D063}" type="slidenum">
              <a:rPr lang="en-US"/>
              <a:pPr/>
              <a:t>41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mtClean="0"/>
              <a:t>Files</a:t>
            </a:r>
          </a:p>
        </p:txBody>
      </p:sp>
      <p:sp>
        <p:nvSpPr>
          <p:cNvPr id="70658" name="Content Placeholder 2"/>
          <p:cNvSpPr>
            <a:spLocks noGrp="1"/>
          </p:cNvSpPr>
          <p:nvPr>
            <p:ph idx="1"/>
          </p:nvPr>
        </p:nvSpPr>
        <p:spPr/>
        <p:txBody>
          <a:bodyPr/>
          <a:lstStyle/>
          <a:p>
            <a:r>
              <a:rPr lang="en-US" smtClean="0"/>
              <a:t>Everything in Linux is treated as a file</a:t>
            </a:r>
          </a:p>
          <a:p>
            <a:pPr lvl="1"/>
            <a:r>
              <a:rPr lang="en-US" smtClean="0"/>
              <a:t>Keyboards, USBs, printers etc.</a:t>
            </a:r>
          </a:p>
          <a:p>
            <a:pPr lvl="1"/>
            <a:r>
              <a:rPr lang="en-US" smtClean="0"/>
              <a:t>File descriptors</a:t>
            </a:r>
          </a:p>
          <a:p>
            <a:pPr lvl="2"/>
            <a:r>
              <a:rPr lang="en-US" smtClean="0"/>
              <a:t>A number referring to a file</a:t>
            </a:r>
          </a:p>
        </p:txBody>
      </p:sp>
      <p:sp>
        <p:nvSpPr>
          <p:cNvPr id="4" name="Date Placeholder 3"/>
          <p:cNvSpPr>
            <a:spLocks noGrp="1"/>
          </p:cNvSpPr>
          <p:nvPr>
            <p:ph type="dt" sz="quarter" idx="10"/>
          </p:nvPr>
        </p:nvSpPr>
        <p:spPr/>
        <p:txBody>
          <a:bodyPr/>
          <a:lstStyle/>
          <a:p>
            <a:fld id="{F728C965-6483-497A-9768-808F09A707CD}" type="datetime1">
              <a:rPr lang="en-US"/>
              <a:pPr/>
              <a:t>9/3/2015</a:t>
            </a:fld>
            <a:endParaRPr lang="en-US"/>
          </a:p>
        </p:txBody>
      </p:sp>
      <p:sp>
        <p:nvSpPr>
          <p:cNvPr id="5" name="Slide Number Placeholder 4"/>
          <p:cNvSpPr>
            <a:spLocks noGrp="1"/>
          </p:cNvSpPr>
          <p:nvPr>
            <p:ph type="sldNum" sz="quarter" idx="11"/>
          </p:nvPr>
        </p:nvSpPr>
        <p:spPr/>
        <p:txBody>
          <a:bodyPr/>
          <a:lstStyle/>
          <a:p>
            <a:fld id="{E5380E33-F19D-4A89-9A3F-6A8CBEFFDF65}" type="slidenum">
              <a:rPr lang="en-US"/>
              <a:pPr/>
              <a:t>42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mtClean="0"/>
              <a:t>I/O</a:t>
            </a:r>
          </a:p>
        </p:txBody>
      </p:sp>
      <p:sp>
        <p:nvSpPr>
          <p:cNvPr id="71682" name="Content Placeholder 2"/>
          <p:cNvSpPr>
            <a:spLocks noGrp="1"/>
          </p:cNvSpPr>
          <p:nvPr>
            <p:ph idx="1"/>
          </p:nvPr>
        </p:nvSpPr>
        <p:spPr/>
        <p:txBody>
          <a:bodyPr/>
          <a:lstStyle/>
          <a:p>
            <a:r>
              <a:rPr lang="en-US" smtClean="0"/>
              <a:t>Inputs/Outputs</a:t>
            </a:r>
          </a:p>
          <a:p>
            <a:pPr lvl="1"/>
            <a:r>
              <a:rPr lang="en-US" smtClean="0"/>
              <a:t>stdin</a:t>
            </a:r>
          </a:p>
          <a:p>
            <a:pPr lvl="2"/>
            <a:r>
              <a:rPr lang="en-US" smtClean="0"/>
              <a:t>“standard in”, aka the keyboard (fd = 0)</a:t>
            </a:r>
          </a:p>
          <a:p>
            <a:pPr lvl="1"/>
            <a:r>
              <a:rPr lang="en-US" smtClean="0"/>
              <a:t>stdout</a:t>
            </a:r>
          </a:p>
          <a:p>
            <a:pPr lvl="2"/>
            <a:r>
              <a:rPr lang="en-US" smtClean="0"/>
              <a:t>“standard out”, aka the screen (fd = 1)</a:t>
            </a:r>
          </a:p>
          <a:p>
            <a:pPr lvl="1"/>
            <a:r>
              <a:rPr lang="en-US" smtClean="0"/>
              <a:t>stderr</a:t>
            </a:r>
          </a:p>
          <a:p>
            <a:pPr lvl="2"/>
            <a:r>
              <a:rPr lang="en-US" smtClean="0"/>
              <a:t>“standard error”, aka error messages to the screen (fd = 2)</a:t>
            </a:r>
          </a:p>
          <a:p>
            <a:endParaRPr lang="en-US" smtClean="0"/>
          </a:p>
          <a:p>
            <a:pPr lvl="1"/>
            <a:endParaRPr lang="en-US" smtClean="0"/>
          </a:p>
        </p:txBody>
      </p:sp>
      <p:sp>
        <p:nvSpPr>
          <p:cNvPr id="4" name="Date Placeholder 3"/>
          <p:cNvSpPr>
            <a:spLocks noGrp="1"/>
          </p:cNvSpPr>
          <p:nvPr>
            <p:ph type="dt" sz="quarter" idx="10"/>
          </p:nvPr>
        </p:nvSpPr>
        <p:spPr/>
        <p:txBody>
          <a:bodyPr/>
          <a:lstStyle/>
          <a:p>
            <a:fld id="{A1F9E85E-3FFB-4FA3-ACBC-CA24D309AA45}" type="datetime1">
              <a:rPr lang="en-US"/>
              <a:pPr/>
              <a:t>9/3/2015</a:t>
            </a:fld>
            <a:endParaRPr lang="en-US"/>
          </a:p>
        </p:txBody>
      </p:sp>
      <p:sp>
        <p:nvSpPr>
          <p:cNvPr id="5" name="Slide Number Placeholder 4"/>
          <p:cNvSpPr>
            <a:spLocks noGrp="1"/>
          </p:cNvSpPr>
          <p:nvPr>
            <p:ph type="sldNum" sz="quarter" idx="11"/>
          </p:nvPr>
        </p:nvSpPr>
        <p:spPr/>
        <p:txBody>
          <a:bodyPr/>
          <a:lstStyle/>
          <a:p>
            <a:fld id="{8F8737BF-9165-4F80-9298-419FC4B96BF0}" type="slidenum">
              <a:rPr lang="en-US"/>
              <a:pPr/>
              <a:t>43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normAutofit/>
          </a:bodyPr>
          <a:lstStyle/>
          <a:p>
            <a:r>
              <a:rPr lang="en-US" dirty="0" smtClean="0"/>
              <a:t>Go to “</a:t>
            </a:r>
            <a:r>
              <a:rPr lang="en-US" dirty="0" err="1" smtClean="0"/>
              <a:t>ScavengerHunt</a:t>
            </a:r>
            <a:r>
              <a:rPr lang="en-US" dirty="0" smtClean="0"/>
              <a:t>” (in “Seminar”) </a:t>
            </a:r>
            <a:br>
              <a:rPr lang="en-US" dirty="0" smtClean="0"/>
            </a:br>
            <a:r>
              <a:rPr lang="en-US" dirty="0" smtClean="0"/>
              <a:t>to read FirstClue.txt</a:t>
            </a:r>
          </a:p>
          <a:p>
            <a:r>
              <a:rPr lang="en-US" dirty="0" smtClean="0"/>
              <a:t>Get to the end of the scavenger hunt </a:t>
            </a:r>
          </a:p>
          <a:p>
            <a:pPr lvl="1"/>
            <a:r>
              <a:rPr lang="en-US" dirty="0" smtClean="0"/>
              <a:t>Use Linux commands/info</a:t>
            </a:r>
          </a:p>
          <a:p>
            <a:pPr lvl="1"/>
            <a:r>
              <a:rPr lang="en-US" dirty="0" smtClean="0"/>
              <a:t>Don’t cheat</a:t>
            </a:r>
          </a:p>
          <a:p>
            <a:pPr lvl="1"/>
            <a:r>
              <a:rPr lang="en-US" dirty="0" smtClean="0"/>
              <a:t>Don’t use the Internet </a:t>
            </a:r>
          </a:p>
          <a:p>
            <a:pPr lvl="1"/>
            <a:r>
              <a:rPr lang="en-US" dirty="0" smtClean="0"/>
              <a:t>No looking at other people’s screens</a:t>
            </a:r>
          </a:p>
          <a:p>
            <a:r>
              <a:rPr lang="en-US" dirty="0" smtClean="0"/>
              <a:t>When you’re done, give cryptic hints to those around you</a:t>
            </a:r>
          </a:p>
          <a:p>
            <a:endParaRPr lang="en-US" dirty="0" smtClean="0"/>
          </a:p>
        </p:txBody>
      </p:sp>
      <p:sp>
        <p:nvSpPr>
          <p:cNvPr id="4" name="Date Placeholder 3"/>
          <p:cNvSpPr>
            <a:spLocks noGrp="1"/>
          </p:cNvSpPr>
          <p:nvPr>
            <p:ph type="dt" sz="quarter" idx="10"/>
          </p:nvPr>
        </p:nvSpPr>
        <p:spPr/>
        <p:txBody>
          <a:bodyPr/>
          <a:lstStyle/>
          <a:p>
            <a:fld id="{827E45FC-3FAA-4EA5-95C7-CD221A1C548B}" type="datetime1">
              <a:rPr lang="en-US"/>
              <a:pPr/>
              <a:t>9/3/2015</a:t>
            </a:fld>
            <a:endParaRPr lang="en-US"/>
          </a:p>
        </p:txBody>
      </p:sp>
      <p:sp>
        <p:nvSpPr>
          <p:cNvPr id="5" name="Slide Number Placeholder 4"/>
          <p:cNvSpPr>
            <a:spLocks noGrp="1"/>
          </p:cNvSpPr>
          <p:nvPr>
            <p:ph type="sldNum" sz="quarter" idx="11"/>
          </p:nvPr>
        </p:nvSpPr>
        <p:spPr/>
        <p:txBody>
          <a:bodyPr/>
          <a:lstStyle/>
          <a:p>
            <a:fld id="{AE6AB1D7-0899-4F41-B085-A0D308C8CBCA}" type="slidenum">
              <a:rPr lang="en-US"/>
              <a:pPr/>
              <a:t>45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EMACS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t>Emacs</a:t>
            </a:r>
          </a:p>
        </p:txBody>
      </p:sp>
      <p:sp>
        <p:nvSpPr>
          <p:cNvPr id="3" name="Content Placeholder 2"/>
          <p:cNvSpPr>
            <a:spLocks noGrp="1"/>
          </p:cNvSpPr>
          <p:nvPr>
            <p:ph idx="1"/>
          </p:nvPr>
        </p:nvSpPr>
        <p:spPr/>
        <p:txBody>
          <a:bodyPr/>
          <a:lstStyle/>
          <a:p>
            <a:r>
              <a:rPr lang="en-US" smtClean="0"/>
              <a:t>A text editor used in Linux</a:t>
            </a:r>
          </a:p>
          <a:p>
            <a:pPr lvl="1"/>
            <a:r>
              <a:rPr lang="en-US" smtClean="0"/>
              <a:t>Created in the mid-1970’s</a:t>
            </a:r>
          </a:p>
          <a:p>
            <a:pPr lvl="1"/>
            <a:r>
              <a:rPr lang="en-US" smtClean="0"/>
              <a:t>Designed to keep both hands on the keyboard</a:t>
            </a:r>
          </a:p>
          <a:p>
            <a:pPr lvl="1"/>
            <a:r>
              <a:rPr lang="en-US" smtClean="0"/>
              <a:t>“Extensible/Customizable”</a:t>
            </a:r>
          </a:p>
          <a:p>
            <a:r>
              <a:rPr lang="en-US" smtClean="0"/>
              <a:t>The competitor to VI</a:t>
            </a:r>
          </a:p>
          <a:p>
            <a:r>
              <a:rPr lang="en-US" smtClean="0"/>
              <a:t>Run from the terminal like any program</a:t>
            </a:r>
          </a:p>
          <a:p>
            <a:pPr lvl="1"/>
            <a:r>
              <a:rPr lang="en-US" smtClean="0"/>
              <a:t>emacs ([filename])</a:t>
            </a:r>
          </a:p>
          <a:p>
            <a:pPr lvl="1"/>
            <a:r>
              <a:rPr lang="en-US" smtClean="0"/>
              <a:t>Can be independent of the directory</a:t>
            </a:r>
          </a:p>
        </p:txBody>
      </p:sp>
      <p:sp>
        <p:nvSpPr>
          <p:cNvPr id="4" name="Date Placeholder 3"/>
          <p:cNvSpPr>
            <a:spLocks noGrp="1"/>
          </p:cNvSpPr>
          <p:nvPr>
            <p:ph type="dt" sz="quarter" idx="10"/>
          </p:nvPr>
        </p:nvSpPr>
        <p:spPr/>
        <p:txBody>
          <a:bodyPr/>
          <a:lstStyle/>
          <a:p>
            <a:fld id="{663CCAF9-C1B3-4E97-9789-1921A46498F1}" type="datetime1">
              <a:rPr lang="en-US"/>
              <a:pPr/>
              <a:t>9/3/2015</a:t>
            </a:fld>
            <a:endParaRPr lang="en-US"/>
          </a:p>
        </p:txBody>
      </p:sp>
      <p:sp>
        <p:nvSpPr>
          <p:cNvPr id="5" name="Slide Number Placeholder 4"/>
          <p:cNvSpPr>
            <a:spLocks noGrp="1"/>
          </p:cNvSpPr>
          <p:nvPr>
            <p:ph type="sldNum" sz="quarter" idx="11"/>
          </p:nvPr>
        </p:nvSpPr>
        <p:spPr/>
        <p:txBody>
          <a:bodyPr/>
          <a:lstStyle/>
          <a:p>
            <a:fld id="{AB1783C8-C37A-4529-B8F7-E5A242B1E5E6}" type="slidenum">
              <a:rPr lang="en-US"/>
              <a:pPr/>
              <a:t>47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Navigation Commands</a:t>
            </a:r>
          </a:p>
        </p:txBody>
      </p:sp>
      <p:sp>
        <p:nvSpPr>
          <p:cNvPr id="3" name="Content Placeholder 2"/>
          <p:cNvSpPr>
            <a:spLocks noGrp="1"/>
          </p:cNvSpPr>
          <p:nvPr>
            <p:ph idx="1"/>
          </p:nvPr>
        </p:nvSpPr>
        <p:spPr/>
        <p:txBody>
          <a:bodyPr/>
          <a:lstStyle/>
          <a:p>
            <a:r>
              <a:rPr lang="en-US" smtClean="0"/>
              <a:t>[ctrl]-f</a:t>
            </a:r>
          </a:p>
          <a:p>
            <a:pPr lvl="1"/>
            <a:r>
              <a:rPr lang="en-US" smtClean="0"/>
              <a:t>Forward (aka to the right)</a:t>
            </a:r>
          </a:p>
          <a:p>
            <a:r>
              <a:rPr lang="en-US" smtClean="0"/>
              <a:t>[ctrl]-b</a:t>
            </a:r>
          </a:p>
          <a:p>
            <a:pPr lvl="1"/>
            <a:r>
              <a:rPr lang="en-US" smtClean="0"/>
              <a:t>Backward (aka to the left)</a:t>
            </a:r>
          </a:p>
          <a:p>
            <a:r>
              <a:rPr lang="en-US" smtClean="0"/>
              <a:t>[ctrl]-p</a:t>
            </a:r>
          </a:p>
          <a:p>
            <a:pPr lvl="1"/>
            <a:r>
              <a:rPr lang="en-US" smtClean="0"/>
              <a:t>Previous line (aka up)</a:t>
            </a:r>
          </a:p>
          <a:p>
            <a:r>
              <a:rPr lang="en-US" smtClean="0"/>
              <a:t>[ctrl]-n</a:t>
            </a:r>
          </a:p>
          <a:p>
            <a:pPr lvl="1"/>
            <a:r>
              <a:rPr lang="en-US" smtClean="0"/>
              <a:t>Next line (aka down)</a:t>
            </a:r>
          </a:p>
        </p:txBody>
      </p:sp>
      <p:sp>
        <p:nvSpPr>
          <p:cNvPr id="4" name="Date Placeholder 3"/>
          <p:cNvSpPr>
            <a:spLocks noGrp="1"/>
          </p:cNvSpPr>
          <p:nvPr>
            <p:ph type="dt" sz="quarter" idx="10"/>
          </p:nvPr>
        </p:nvSpPr>
        <p:spPr/>
        <p:txBody>
          <a:bodyPr/>
          <a:lstStyle/>
          <a:p>
            <a:fld id="{3F4258AB-5A1D-4677-B3F7-DB4BB8631370}" type="datetime1">
              <a:rPr lang="en-US"/>
              <a:pPr/>
              <a:t>9/3/2015</a:t>
            </a:fld>
            <a:endParaRPr lang="en-US"/>
          </a:p>
        </p:txBody>
      </p:sp>
      <p:sp>
        <p:nvSpPr>
          <p:cNvPr id="5" name="Slide Number Placeholder 4"/>
          <p:cNvSpPr>
            <a:spLocks noGrp="1"/>
          </p:cNvSpPr>
          <p:nvPr>
            <p:ph type="sldNum" sz="quarter" idx="11"/>
          </p:nvPr>
        </p:nvSpPr>
        <p:spPr/>
        <p:txBody>
          <a:bodyPr/>
          <a:lstStyle/>
          <a:p>
            <a:fld id="{5A70F153-FEE6-45E8-B32C-6A34EBF09B20}" type="slidenum">
              <a:rPr lang="en-US"/>
              <a:pPr/>
              <a:t>48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Explosion 1 6"/>
          <p:cNvSpPr/>
          <p:nvPr/>
        </p:nvSpPr>
        <p:spPr>
          <a:xfrm rot="19496633">
            <a:off x="5473700" y="2341563"/>
            <a:ext cx="2819400" cy="2438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Cool kids have two control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smtClean="0"/>
              <a:t>Basic Commands</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[ctrl]-x [ctrl]-s</a:t>
            </a:r>
          </a:p>
          <a:p>
            <a:pPr lvl="1" fontAlgn="auto">
              <a:spcAft>
                <a:spcPts val="0"/>
              </a:spcAft>
              <a:buFont typeface="Arial" pitchFamily="34" charset="0"/>
              <a:buChar char="–"/>
              <a:defRPr/>
            </a:pPr>
            <a:r>
              <a:rPr lang="en-US" dirty="0" smtClean="0"/>
              <a:t>Saves the file</a:t>
            </a:r>
          </a:p>
          <a:p>
            <a:pPr fontAlgn="auto">
              <a:spcAft>
                <a:spcPts val="0"/>
              </a:spcAft>
              <a:buFont typeface="Arial" pitchFamily="34" charset="0"/>
              <a:buChar char="•"/>
              <a:defRPr/>
            </a:pPr>
            <a:r>
              <a:rPr lang="en-US" dirty="0" smtClean="0"/>
              <a:t>[ctrl]-x [ctrl]-c</a:t>
            </a:r>
          </a:p>
          <a:p>
            <a:pPr lvl="1" fontAlgn="auto">
              <a:spcAft>
                <a:spcPts val="0"/>
              </a:spcAft>
              <a:buFont typeface="Arial" pitchFamily="34" charset="0"/>
              <a:buChar char="–"/>
              <a:defRPr/>
            </a:pPr>
            <a:r>
              <a:rPr lang="en-US" dirty="0" smtClean="0"/>
              <a:t>Closes </a:t>
            </a:r>
            <a:r>
              <a:rPr lang="en-US" dirty="0" err="1" smtClean="0"/>
              <a:t>Emacs</a:t>
            </a:r>
            <a:endParaRPr lang="en-US" dirty="0" smtClean="0"/>
          </a:p>
          <a:p>
            <a:pPr fontAlgn="auto">
              <a:spcAft>
                <a:spcPts val="0"/>
              </a:spcAft>
              <a:buFont typeface="Arial" pitchFamily="34" charset="0"/>
              <a:buChar char="•"/>
              <a:defRPr/>
            </a:pPr>
            <a:r>
              <a:rPr lang="en-US" dirty="0" smtClean="0"/>
              <a:t>[ctrl]-x [ctrl]-f</a:t>
            </a:r>
          </a:p>
          <a:p>
            <a:pPr lvl="1" fontAlgn="auto">
              <a:spcAft>
                <a:spcPts val="0"/>
              </a:spcAft>
              <a:buFont typeface="Arial" pitchFamily="34" charset="0"/>
              <a:buChar char="–"/>
              <a:defRPr/>
            </a:pPr>
            <a:r>
              <a:rPr lang="en-US" dirty="0" smtClean="0"/>
              <a:t>Open another file</a:t>
            </a:r>
          </a:p>
          <a:p>
            <a:pPr fontAlgn="auto">
              <a:spcAft>
                <a:spcPts val="0"/>
              </a:spcAft>
              <a:buFont typeface="Arial" pitchFamily="34" charset="0"/>
              <a:buChar char="•"/>
              <a:defRPr/>
            </a:pPr>
            <a:r>
              <a:rPr lang="en-US" dirty="0" smtClean="0"/>
              <a:t>[ctrl]-g</a:t>
            </a:r>
          </a:p>
          <a:p>
            <a:pPr lvl="1" fontAlgn="auto">
              <a:spcAft>
                <a:spcPts val="0"/>
              </a:spcAft>
              <a:buFont typeface="Arial" pitchFamily="34" charset="0"/>
              <a:buChar char="–"/>
              <a:defRPr/>
            </a:pPr>
            <a:r>
              <a:rPr lang="en-US" dirty="0" smtClean="0"/>
              <a:t>Abort command</a:t>
            </a:r>
          </a:p>
          <a:p>
            <a:pPr fontAlgn="auto">
              <a:spcAft>
                <a:spcPts val="0"/>
              </a:spcAft>
              <a:buFont typeface="Arial" pitchFamily="34" charset="0"/>
              <a:buChar char="•"/>
              <a:defRPr/>
            </a:pPr>
            <a:r>
              <a:rPr lang="en-US" dirty="0" smtClean="0"/>
              <a:t>[ctrl]-?</a:t>
            </a:r>
          </a:p>
          <a:p>
            <a:pPr lvl="1" fontAlgn="auto">
              <a:spcAft>
                <a:spcPts val="0"/>
              </a:spcAft>
              <a:buFont typeface="Arial" pitchFamily="34" charset="0"/>
              <a:buChar char="–"/>
              <a:defRPr/>
            </a:pPr>
            <a:r>
              <a:rPr lang="en-US" dirty="0" smtClean="0"/>
              <a:t>Undo</a:t>
            </a:r>
            <a:endParaRPr lang="en-US" dirty="0"/>
          </a:p>
        </p:txBody>
      </p:sp>
      <p:sp>
        <p:nvSpPr>
          <p:cNvPr id="4" name="Date Placeholder 3"/>
          <p:cNvSpPr>
            <a:spLocks noGrp="1"/>
          </p:cNvSpPr>
          <p:nvPr>
            <p:ph type="dt" sz="quarter" idx="10"/>
          </p:nvPr>
        </p:nvSpPr>
        <p:spPr/>
        <p:txBody>
          <a:bodyPr/>
          <a:lstStyle/>
          <a:p>
            <a:fld id="{DA1FF6AF-817E-4FE2-979D-963A2CA52549}" type="datetime1">
              <a:rPr lang="en-US"/>
              <a:pPr/>
              <a:t>9/3/2015</a:t>
            </a:fld>
            <a:endParaRPr lang="en-US"/>
          </a:p>
        </p:txBody>
      </p:sp>
      <p:sp>
        <p:nvSpPr>
          <p:cNvPr id="5" name="Slide Number Placeholder 4"/>
          <p:cNvSpPr>
            <a:spLocks noGrp="1"/>
          </p:cNvSpPr>
          <p:nvPr>
            <p:ph type="sldNum" sz="quarter" idx="11"/>
          </p:nvPr>
        </p:nvSpPr>
        <p:spPr/>
        <p:txBody>
          <a:bodyPr/>
          <a:lstStyle/>
          <a:p>
            <a:fld id="{B8FD58C9-EC0C-4C83-88E0-8C05A61469F2}" type="slidenum">
              <a:rPr lang="en-US"/>
              <a:pPr/>
              <a:t>49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ChangeAspect="1" noChangeArrowheads="1"/>
          </p:cNvPicPr>
          <p:nvPr/>
        </p:nvPicPr>
        <p:blipFill>
          <a:blip r:embed="rId2" cstate="print"/>
          <a:srcRect r="80662"/>
          <a:stretch>
            <a:fillRect/>
          </a:stretch>
        </p:blipFill>
        <p:spPr bwMode="auto">
          <a:xfrm>
            <a:off x="3695700" y="2951163"/>
            <a:ext cx="5257800" cy="457200"/>
          </a:xfrm>
          <a:prstGeom prst="rect">
            <a:avLst/>
          </a:prstGeom>
          <a:ln>
            <a:noFill/>
          </a:ln>
          <a:effectLst>
            <a:outerShdw blurRad="190500" algn="tl" rotWithShape="0">
              <a:srgbClr val="000000">
                <a:alpha val="70000"/>
              </a:srgbClr>
            </a:outerShdw>
          </a:effectLst>
        </p:spPr>
      </p:pic>
      <p:sp>
        <p:nvSpPr>
          <p:cNvPr id="9" name="Frame 8"/>
          <p:cNvSpPr/>
          <p:nvPr/>
        </p:nvSpPr>
        <p:spPr>
          <a:xfrm>
            <a:off x="4246563" y="2847975"/>
            <a:ext cx="381000" cy="65722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 name="Frame 9"/>
          <p:cNvSpPr/>
          <p:nvPr/>
        </p:nvSpPr>
        <p:spPr>
          <a:xfrm>
            <a:off x="5105400" y="2960688"/>
            <a:ext cx="1493838" cy="4381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 name="Frame 10"/>
          <p:cNvSpPr/>
          <p:nvPr/>
        </p:nvSpPr>
        <p:spPr>
          <a:xfrm>
            <a:off x="8140700" y="2960688"/>
            <a:ext cx="820738" cy="4381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pic>
        <p:nvPicPr>
          <p:cNvPr id="1028" name="Picture 4"/>
          <p:cNvPicPr>
            <a:picLocks noChangeAspect="1" noChangeArrowheads="1"/>
          </p:cNvPicPr>
          <p:nvPr/>
        </p:nvPicPr>
        <p:blipFill>
          <a:blip r:embed="rId3" cstate="print"/>
          <a:srcRect/>
          <a:stretch>
            <a:fillRect/>
          </a:stretch>
        </p:blipFill>
        <p:spPr bwMode="auto">
          <a:xfrm>
            <a:off x="5214938" y="3962400"/>
            <a:ext cx="2171700" cy="781050"/>
          </a:xfrm>
          <a:prstGeom prst="rect">
            <a:avLst/>
          </a:prstGeom>
          <a:ln>
            <a:noFill/>
          </a:ln>
          <a:effectLst>
            <a:outerShdw blurRad="190500" algn="tl" rotWithShape="0">
              <a:srgbClr val="000000">
                <a:alpha val="70000"/>
              </a:srgbClr>
            </a:outerShdw>
          </a:effectLst>
        </p:spPr>
      </p:pic>
      <p:sp>
        <p:nvSpPr>
          <p:cNvPr id="14" name="Frame 13"/>
          <p:cNvSpPr/>
          <p:nvPr/>
        </p:nvSpPr>
        <p:spPr>
          <a:xfrm>
            <a:off x="5181600" y="4113213"/>
            <a:ext cx="2286000" cy="5000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animEffect transition="in" filter="fade">
                                      <p:cBhvr>
                                        <p:cTn id="67" dur="500"/>
                                        <p:tgtEl>
                                          <p:spTgt spid="10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500"/>
                                        <p:tgtEl>
                                          <p:spTgt spid="3">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9" end="9"/>
                                            </p:txEl>
                                          </p:spTgt>
                                        </p:tgtEl>
                                        <p:attrNameLst>
                                          <p:attrName>style.visibility</p:attrName>
                                        </p:attrNameLst>
                                      </p:cBhvr>
                                      <p:to>
                                        <p:strVal val="visible"/>
                                      </p:to>
                                    </p:set>
                                    <p:animEffect transition="in" filter="fade">
                                      <p:cBhvr>
                                        <p:cTn id="8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Servers and Clients</a:t>
            </a:r>
          </a:p>
        </p:txBody>
      </p:sp>
      <p:sp>
        <p:nvSpPr>
          <p:cNvPr id="3" name="Content Placeholder 2"/>
          <p:cNvSpPr>
            <a:spLocks noGrp="1"/>
          </p:cNvSpPr>
          <p:nvPr>
            <p:ph idx="1"/>
          </p:nvPr>
        </p:nvSpPr>
        <p:spPr/>
        <p:txBody>
          <a:bodyPr/>
          <a:lstStyle/>
          <a:p>
            <a:r>
              <a:rPr lang="en-US" smtClean="0"/>
              <a:t>Server</a:t>
            </a:r>
          </a:p>
          <a:p>
            <a:pPr lvl="1"/>
            <a:r>
              <a:rPr lang="en-US" smtClean="0"/>
              <a:t>A specialized computer that provides a variety of services</a:t>
            </a:r>
          </a:p>
          <a:p>
            <a:r>
              <a:rPr lang="en-US" smtClean="0"/>
              <a:t>Client</a:t>
            </a:r>
          </a:p>
          <a:p>
            <a:pPr lvl="1"/>
            <a:r>
              <a:rPr lang="en-US" smtClean="0"/>
              <a:t>A computer (or something) running a web browser or email software (or something)</a:t>
            </a:r>
          </a:p>
          <a:p>
            <a:pPr lvl="1"/>
            <a:r>
              <a:rPr lang="en-US" smtClean="0"/>
              <a:t>Connects to the server to access the info it needs</a:t>
            </a:r>
          </a:p>
        </p:txBody>
      </p:sp>
      <p:sp>
        <p:nvSpPr>
          <p:cNvPr id="4" name="Date Placeholder 3"/>
          <p:cNvSpPr>
            <a:spLocks noGrp="1"/>
          </p:cNvSpPr>
          <p:nvPr>
            <p:ph type="dt" sz="quarter" idx="10"/>
          </p:nvPr>
        </p:nvSpPr>
        <p:spPr/>
        <p:txBody>
          <a:bodyPr/>
          <a:lstStyle/>
          <a:p>
            <a:fld id="{83CF3C9D-D669-4D1C-93E4-7F462D7516FC}" type="datetime1">
              <a:rPr lang="en-US"/>
              <a:pPr/>
              <a:t>9/3/2015</a:t>
            </a:fld>
            <a:endParaRPr lang="en-US"/>
          </a:p>
        </p:txBody>
      </p:sp>
      <p:sp>
        <p:nvSpPr>
          <p:cNvPr id="5" name="Slide Number Placeholder 4"/>
          <p:cNvSpPr>
            <a:spLocks noGrp="1"/>
          </p:cNvSpPr>
          <p:nvPr>
            <p:ph type="sldNum" sz="quarter" idx="11"/>
          </p:nvPr>
        </p:nvSpPr>
        <p:spPr/>
        <p:txBody>
          <a:bodyPr/>
          <a:lstStyle/>
          <a:p>
            <a:fld id="{18EC240D-F5B1-4F6B-81CF-03B5A6C63D75}" type="slidenum">
              <a:rPr lang="en-US"/>
              <a:pPr/>
              <a:t>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smtClean="0"/>
              <a:t>Objectives</a:t>
            </a:r>
          </a:p>
        </p:txBody>
      </p:sp>
      <p:sp>
        <p:nvSpPr>
          <p:cNvPr id="79874" name="Content Placeholder 2"/>
          <p:cNvSpPr>
            <a:spLocks noGrp="1"/>
          </p:cNvSpPr>
          <p:nvPr>
            <p:ph idx="1"/>
          </p:nvPr>
        </p:nvSpPr>
        <p:spPr/>
        <p:txBody>
          <a:bodyPr/>
          <a:lstStyle/>
          <a:p>
            <a:r>
              <a:rPr lang="en-US" smtClean="0"/>
              <a:t>Edit [your name].html to print out a message of your choice </a:t>
            </a:r>
          </a:p>
          <a:p>
            <a:pPr lvl="1"/>
            <a:r>
              <a:rPr lang="en-US" smtClean="0"/>
              <a:t>use “Hello World” if you are uncreative or sentimental</a:t>
            </a:r>
          </a:p>
          <a:p>
            <a:r>
              <a:rPr lang="en-US" smtClean="0"/>
              <a:t>Navigate to your webpage again to see it change</a:t>
            </a:r>
          </a:p>
          <a:p>
            <a:pPr lvl="1"/>
            <a:r>
              <a:rPr lang="en-US" smtClean="0"/>
              <a:t>Hint: remember to refresh ([ctrl]-F5)</a:t>
            </a:r>
          </a:p>
          <a:p>
            <a:r>
              <a:rPr lang="en-US" smtClean="0"/>
              <a:t>Bonus: open another person’s file in Emacs to spy on them</a:t>
            </a:r>
          </a:p>
          <a:p>
            <a:endParaRPr lang="en-US" smtClean="0"/>
          </a:p>
        </p:txBody>
      </p:sp>
      <p:sp>
        <p:nvSpPr>
          <p:cNvPr id="4" name="Date Placeholder 3"/>
          <p:cNvSpPr>
            <a:spLocks noGrp="1"/>
          </p:cNvSpPr>
          <p:nvPr>
            <p:ph type="dt" sz="quarter" idx="10"/>
          </p:nvPr>
        </p:nvSpPr>
        <p:spPr/>
        <p:txBody>
          <a:bodyPr/>
          <a:lstStyle/>
          <a:p>
            <a:fld id="{64A271A9-0F5C-46DD-96CF-CAA11E1B44B8}" type="datetime1">
              <a:rPr lang="en-US"/>
              <a:pPr/>
              <a:t>9/3/2015</a:t>
            </a:fld>
            <a:endParaRPr lang="en-US"/>
          </a:p>
        </p:txBody>
      </p:sp>
      <p:sp>
        <p:nvSpPr>
          <p:cNvPr id="5" name="Slide Number Placeholder 4"/>
          <p:cNvSpPr>
            <a:spLocks noGrp="1"/>
          </p:cNvSpPr>
          <p:nvPr>
            <p:ph type="sldNum" sz="quarter" idx="11"/>
          </p:nvPr>
        </p:nvSpPr>
        <p:spPr/>
        <p:txBody>
          <a:bodyPr/>
          <a:lstStyle/>
          <a:p>
            <a:fld id="{18747895-A37E-40D4-A63D-4460B172E5D8}" type="slidenum">
              <a:rPr lang="en-US"/>
              <a:pPr/>
              <a:t>51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HTML</a:t>
            </a:r>
            <a:endParaRPr lang="en-US" dirty="0"/>
          </a:p>
        </p:txBody>
      </p:sp>
      <p:sp>
        <p:nvSpPr>
          <p:cNvPr id="80898" name="TextBox 2"/>
          <p:cNvSpPr txBox="1">
            <a:spLocks noChangeArrowheads="1"/>
          </p:cNvSpPr>
          <p:nvPr/>
        </p:nvSpPr>
        <p:spPr bwMode="auto">
          <a:xfrm>
            <a:off x="5778500" y="6378575"/>
            <a:ext cx="3332163" cy="369888"/>
          </a:xfrm>
          <a:prstGeom prst="rect">
            <a:avLst/>
          </a:prstGeom>
          <a:noFill/>
          <a:ln w="9525">
            <a:noFill/>
            <a:miter lim="800000"/>
            <a:headEnd/>
            <a:tailEnd/>
          </a:ln>
        </p:spPr>
        <p:txBody>
          <a:bodyPr wrap="none">
            <a:spAutoFit/>
          </a:bodyPr>
          <a:lstStyle/>
          <a:p>
            <a:r>
              <a:rPr lang="en-US">
                <a:latin typeface="Calibri" pitchFamily="34" charset="0"/>
              </a:rPr>
              <a:t>Special thanks to w3schools.com!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smtClean="0"/>
              <a:t>What is HTML?</a:t>
            </a:r>
          </a:p>
        </p:txBody>
      </p:sp>
      <p:sp>
        <p:nvSpPr>
          <p:cNvPr id="3" name="Content Placeholder 2"/>
          <p:cNvSpPr>
            <a:spLocks noGrp="1"/>
          </p:cNvSpPr>
          <p:nvPr>
            <p:ph idx="1"/>
          </p:nvPr>
        </p:nvSpPr>
        <p:spPr/>
        <p:txBody>
          <a:bodyPr/>
          <a:lstStyle/>
          <a:p>
            <a:r>
              <a:rPr lang="en-US" b="1" smtClean="0"/>
              <a:t>H</a:t>
            </a:r>
            <a:r>
              <a:rPr lang="en-US" smtClean="0"/>
              <a:t>yper</a:t>
            </a:r>
            <a:r>
              <a:rPr lang="en-US" b="1" smtClean="0"/>
              <a:t>T</a:t>
            </a:r>
            <a:r>
              <a:rPr lang="en-US" smtClean="0"/>
              <a:t>ext </a:t>
            </a:r>
            <a:r>
              <a:rPr lang="en-US" b="1" smtClean="0"/>
              <a:t>M</a:t>
            </a:r>
            <a:r>
              <a:rPr lang="en-US" smtClean="0"/>
              <a:t>ark-up </a:t>
            </a:r>
            <a:r>
              <a:rPr lang="en-US" b="1" smtClean="0"/>
              <a:t>L</a:t>
            </a:r>
            <a:r>
              <a:rPr lang="en-US" smtClean="0"/>
              <a:t>anguage</a:t>
            </a:r>
          </a:p>
          <a:p>
            <a:r>
              <a:rPr lang="en-US" smtClean="0"/>
              <a:t>A “language” for formatting web pages</a:t>
            </a:r>
          </a:p>
          <a:p>
            <a:r>
              <a:rPr lang="en-US" smtClean="0"/>
              <a:t>Interpreted by your browser</a:t>
            </a:r>
          </a:p>
          <a:p>
            <a:r>
              <a:rPr lang="en-US" smtClean="0"/>
              <a:t>Based on “tags”</a:t>
            </a:r>
          </a:p>
          <a:p>
            <a:pPr lvl="1"/>
            <a:r>
              <a:rPr lang="en-US" smtClean="0"/>
              <a:t>Lowercase text between angle brackets (&lt;&gt;)</a:t>
            </a:r>
          </a:p>
        </p:txBody>
      </p:sp>
      <p:sp>
        <p:nvSpPr>
          <p:cNvPr id="4" name="Date Placeholder 3"/>
          <p:cNvSpPr>
            <a:spLocks noGrp="1"/>
          </p:cNvSpPr>
          <p:nvPr>
            <p:ph type="dt" sz="quarter" idx="10"/>
          </p:nvPr>
        </p:nvSpPr>
        <p:spPr/>
        <p:txBody>
          <a:bodyPr/>
          <a:lstStyle/>
          <a:p>
            <a:fld id="{B0414645-9373-4F17-AAF2-C53128E871DA}" type="datetime1">
              <a:rPr lang="en-US"/>
              <a:pPr/>
              <a:t>9/3/2015</a:t>
            </a:fld>
            <a:endParaRPr lang="en-US"/>
          </a:p>
        </p:txBody>
      </p:sp>
      <p:sp>
        <p:nvSpPr>
          <p:cNvPr id="5" name="Slide Number Placeholder 4"/>
          <p:cNvSpPr>
            <a:spLocks noGrp="1"/>
          </p:cNvSpPr>
          <p:nvPr>
            <p:ph type="sldNum" sz="quarter" idx="11"/>
          </p:nvPr>
        </p:nvSpPr>
        <p:spPr/>
        <p:txBody>
          <a:bodyPr/>
          <a:lstStyle/>
          <a:p>
            <a:fld id="{955BA197-4CE1-4825-9A3B-61DB2427EF05}" type="slidenum">
              <a:rPr lang="en-US"/>
              <a:pPr/>
              <a:t>53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smtClean="0"/>
              <a:t>The Anatomy of a “Tag”</a:t>
            </a:r>
          </a:p>
        </p:txBody>
      </p:sp>
      <p:sp>
        <p:nvSpPr>
          <p:cNvPr id="3" name="Content Placeholder 2"/>
          <p:cNvSpPr>
            <a:spLocks noGrp="1"/>
          </p:cNvSpPr>
          <p:nvPr>
            <p:ph idx="1"/>
          </p:nvPr>
        </p:nvSpPr>
        <p:spPr>
          <a:xfrm>
            <a:off x="457200" y="1371600"/>
            <a:ext cx="8382000" cy="4876800"/>
          </a:xfrm>
        </p:spPr>
        <p:txBody>
          <a:bodyPr>
            <a:normAutofit/>
          </a:bodyPr>
          <a:lstStyle/>
          <a:p>
            <a:pPr>
              <a:buFont typeface="Arial" charset="0"/>
              <a:buNone/>
            </a:pPr>
            <a:r>
              <a:rPr lang="en-US" sz="3000" smtClean="0"/>
              <a:t>Opening tag:</a:t>
            </a:r>
          </a:p>
          <a:p>
            <a:pPr lvl="1">
              <a:buFont typeface="Arial" charset="0"/>
              <a:buNone/>
            </a:pPr>
            <a:r>
              <a:rPr lang="en-US" sz="3000" smtClean="0"/>
              <a:t>&lt;[type of tag] [attribute]=“value”&gt;</a:t>
            </a:r>
          </a:p>
          <a:p>
            <a:pPr>
              <a:buFont typeface="Arial" charset="0"/>
              <a:buNone/>
            </a:pPr>
            <a:r>
              <a:rPr lang="en-US" sz="3000" smtClean="0"/>
              <a:t>Closing tag:</a:t>
            </a:r>
          </a:p>
          <a:p>
            <a:pPr>
              <a:buFont typeface="Arial" charset="0"/>
              <a:buNone/>
            </a:pPr>
            <a:r>
              <a:rPr lang="en-US" sz="3000" smtClean="0"/>
              <a:t>	&lt;/[type of tag]&gt;</a:t>
            </a:r>
          </a:p>
          <a:p>
            <a:pPr>
              <a:buFont typeface="Arial" charset="0"/>
              <a:buNone/>
            </a:pPr>
            <a:endParaRPr lang="en-US" sz="3000" smtClean="0"/>
          </a:p>
          <a:p>
            <a:pPr>
              <a:buFont typeface="Arial" charset="0"/>
              <a:buNone/>
            </a:pPr>
            <a:r>
              <a:rPr lang="en-US" sz="3000" smtClean="0"/>
              <a:t>Ex: </a:t>
            </a:r>
          </a:p>
          <a:p>
            <a:pPr>
              <a:buFont typeface="Arial" charset="0"/>
              <a:buNone/>
            </a:pPr>
            <a:r>
              <a:rPr lang="en-US" sz="2800" smtClean="0"/>
              <a:t>	&lt;form action="demo_form.asp" method="get"&gt;</a:t>
            </a:r>
          </a:p>
          <a:p>
            <a:pPr>
              <a:buFont typeface="Arial" charset="0"/>
              <a:buNone/>
            </a:pPr>
            <a:r>
              <a:rPr lang="en-US" sz="2800" smtClean="0"/>
              <a:t>	...magic...</a:t>
            </a:r>
          </a:p>
          <a:p>
            <a:pPr>
              <a:buFont typeface="Arial" charset="0"/>
              <a:buNone/>
            </a:pPr>
            <a:r>
              <a:rPr lang="en-US" sz="2800" smtClean="0"/>
              <a:t>	&lt;/form&gt;</a:t>
            </a:r>
          </a:p>
        </p:txBody>
      </p:sp>
      <p:sp>
        <p:nvSpPr>
          <p:cNvPr id="4" name="Date Placeholder 3"/>
          <p:cNvSpPr>
            <a:spLocks noGrp="1"/>
          </p:cNvSpPr>
          <p:nvPr>
            <p:ph type="dt" sz="quarter" idx="10"/>
          </p:nvPr>
        </p:nvSpPr>
        <p:spPr/>
        <p:txBody>
          <a:bodyPr/>
          <a:lstStyle/>
          <a:p>
            <a:fld id="{96FCA82C-C2FC-4BC5-9AF7-EFC0BC8DB9F0}" type="datetime1">
              <a:rPr lang="en-US"/>
              <a:pPr/>
              <a:t>9/3/2015</a:t>
            </a:fld>
            <a:endParaRPr lang="en-US"/>
          </a:p>
        </p:txBody>
      </p:sp>
      <p:sp>
        <p:nvSpPr>
          <p:cNvPr id="5" name="Slide Number Placeholder 4"/>
          <p:cNvSpPr>
            <a:spLocks noGrp="1"/>
          </p:cNvSpPr>
          <p:nvPr>
            <p:ph type="sldNum" sz="quarter" idx="11"/>
          </p:nvPr>
        </p:nvSpPr>
        <p:spPr/>
        <p:txBody>
          <a:bodyPr/>
          <a:lstStyle/>
          <a:p>
            <a:fld id="{E615D667-D36A-45A4-AEF3-3CA43A819E11}" type="slidenum">
              <a:rPr lang="en-US"/>
              <a:pPr/>
              <a:t>54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smtClean="0"/>
              <a:t>HTML General Example</a:t>
            </a:r>
          </a:p>
        </p:txBody>
      </p:sp>
      <p:sp>
        <p:nvSpPr>
          <p:cNvPr id="3" name="Content Placeholder 2"/>
          <p:cNvSpPr>
            <a:spLocks noGrp="1"/>
          </p:cNvSpPr>
          <p:nvPr>
            <p:ph idx="1"/>
          </p:nvPr>
        </p:nvSpPr>
        <p:spPr/>
        <p:txBody>
          <a:bodyPr>
            <a:normAutofit/>
          </a:bodyPr>
          <a:lstStyle/>
          <a:p>
            <a:pPr>
              <a:lnSpc>
                <a:spcPct val="80000"/>
              </a:lnSpc>
              <a:buFont typeface="Arial" charset="0"/>
              <a:buNone/>
            </a:pPr>
            <a:r>
              <a:rPr lang="en-US" sz="2200" dirty="0" smtClean="0"/>
              <a:t>&lt;!DOCTYPE html&gt;</a:t>
            </a:r>
          </a:p>
          <a:p>
            <a:pPr>
              <a:lnSpc>
                <a:spcPct val="80000"/>
              </a:lnSpc>
              <a:buFont typeface="Arial" charset="0"/>
              <a:buNone/>
            </a:pPr>
            <a:r>
              <a:rPr lang="en-US" sz="2200" dirty="0" smtClean="0"/>
              <a:t>&lt;html&gt;</a:t>
            </a:r>
          </a:p>
          <a:p>
            <a:pPr>
              <a:lnSpc>
                <a:spcPct val="80000"/>
              </a:lnSpc>
              <a:buFont typeface="Arial" charset="0"/>
              <a:buNone/>
            </a:pPr>
            <a:endParaRPr lang="en-US" sz="2200" dirty="0" smtClean="0"/>
          </a:p>
          <a:p>
            <a:pPr>
              <a:lnSpc>
                <a:spcPct val="80000"/>
              </a:lnSpc>
              <a:buFont typeface="Arial" charset="0"/>
              <a:buNone/>
            </a:pPr>
            <a:r>
              <a:rPr lang="en-US" sz="2200" dirty="0" smtClean="0"/>
              <a:t>	&lt;head&gt;</a:t>
            </a:r>
          </a:p>
          <a:p>
            <a:pPr>
              <a:lnSpc>
                <a:spcPct val="80000"/>
              </a:lnSpc>
              <a:buFont typeface="Arial" charset="0"/>
              <a:buNone/>
            </a:pPr>
            <a:r>
              <a:rPr lang="en-US" sz="2200" dirty="0" smtClean="0"/>
              <a:t>		&lt;title&gt;HTML Tutorial&lt;/title&gt;</a:t>
            </a:r>
          </a:p>
          <a:p>
            <a:pPr>
              <a:lnSpc>
                <a:spcPct val="80000"/>
              </a:lnSpc>
              <a:buFont typeface="Arial" charset="0"/>
              <a:buNone/>
            </a:pPr>
            <a:r>
              <a:rPr lang="en-US" sz="2200" dirty="0" smtClean="0"/>
              <a:t>	&lt;/head&gt;</a:t>
            </a:r>
          </a:p>
          <a:p>
            <a:pPr>
              <a:lnSpc>
                <a:spcPct val="80000"/>
              </a:lnSpc>
              <a:buFont typeface="Arial" charset="0"/>
              <a:buNone/>
            </a:pPr>
            <a:endParaRPr lang="en-US" sz="2200" dirty="0" smtClean="0"/>
          </a:p>
          <a:p>
            <a:pPr>
              <a:lnSpc>
                <a:spcPct val="80000"/>
              </a:lnSpc>
              <a:buFont typeface="Arial" charset="0"/>
              <a:buNone/>
            </a:pPr>
            <a:r>
              <a:rPr lang="en-US" sz="2200" dirty="0" smtClean="0"/>
              <a:t>	&lt;body&gt;</a:t>
            </a:r>
            <a:br>
              <a:rPr lang="en-US" sz="2200" dirty="0" smtClean="0"/>
            </a:br>
            <a:endParaRPr lang="en-US" sz="2200" dirty="0" smtClean="0"/>
          </a:p>
          <a:p>
            <a:pPr>
              <a:lnSpc>
                <a:spcPct val="80000"/>
              </a:lnSpc>
              <a:buFont typeface="Arial" charset="0"/>
              <a:buNone/>
            </a:pPr>
            <a:r>
              <a:rPr lang="en-US" sz="2200" dirty="0" smtClean="0">
                <a:sym typeface="Wingdings" pitchFamily="2" charset="2"/>
              </a:rPr>
              <a:t>		&lt;!-- this is a comment--&gt;</a:t>
            </a:r>
            <a:r>
              <a:rPr lang="en-US" sz="2200" dirty="0" smtClean="0"/>
              <a:t/>
            </a:r>
            <a:br>
              <a:rPr lang="en-US" sz="2200" dirty="0" smtClean="0"/>
            </a:br>
            <a:endParaRPr lang="en-US" sz="2200" dirty="0" smtClean="0"/>
          </a:p>
          <a:p>
            <a:pPr>
              <a:lnSpc>
                <a:spcPct val="80000"/>
              </a:lnSpc>
              <a:buFont typeface="Arial" charset="0"/>
              <a:buNone/>
            </a:pPr>
            <a:r>
              <a:rPr lang="en-US" sz="2200" dirty="0" smtClean="0"/>
              <a:t>	&lt;/body&gt;</a:t>
            </a:r>
          </a:p>
          <a:p>
            <a:pPr>
              <a:lnSpc>
                <a:spcPct val="80000"/>
              </a:lnSpc>
              <a:buFont typeface="Arial" charset="0"/>
              <a:buNone/>
            </a:pPr>
            <a:endParaRPr lang="en-US" sz="2200" dirty="0" smtClean="0"/>
          </a:p>
          <a:p>
            <a:pPr>
              <a:lnSpc>
                <a:spcPct val="80000"/>
              </a:lnSpc>
              <a:buFont typeface="Arial" charset="0"/>
              <a:buNone/>
            </a:pPr>
            <a:r>
              <a:rPr lang="en-US" sz="2200" dirty="0" smtClean="0"/>
              <a:t>&lt;/html&gt;</a:t>
            </a:r>
          </a:p>
        </p:txBody>
      </p:sp>
      <p:sp>
        <p:nvSpPr>
          <p:cNvPr id="4" name="Date Placeholder 3"/>
          <p:cNvSpPr>
            <a:spLocks noGrp="1"/>
          </p:cNvSpPr>
          <p:nvPr>
            <p:ph type="dt" sz="quarter" idx="10"/>
          </p:nvPr>
        </p:nvSpPr>
        <p:spPr/>
        <p:txBody>
          <a:bodyPr/>
          <a:lstStyle/>
          <a:p>
            <a:fld id="{FB87FDB4-AC17-4221-8752-D97C02DA8530}" type="datetime1">
              <a:rPr lang="en-US"/>
              <a:pPr/>
              <a:t>9/3/2015</a:t>
            </a:fld>
            <a:endParaRPr lang="en-US"/>
          </a:p>
        </p:txBody>
      </p:sp>
      <p:sp>
        <p:nvSpPr>
          <p:cNvPr id="5" name="Slide Number Placeholder 4"/>
          <p:cNvSpPr>
            <a:spLocks noGrp="1"/>
          </p:cNvSpPr>
          <p:nvPr>
            <p:ph type="sldNum" sz="quarter" idx="11"/>
          </p:nvPr>
        </p:nvSpPr>
        <p:spPr/>
        <p:txBody>
          <a:bodyPr/>
          <a:lstStyle/>
          <a:p>
            <a:fld id="{C8C156E1-164C-4DB9-B632-0F92F323761A}" type="slidenum">
              <a:rPr lang="en-US"/>
              <a:pPr/>
              <a:t>55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smtClean="0"/>
              <a:t>Basic HTML Tags</a:t>
            </a:r>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itchFamily="34" charset="0"/>
              <a:buChar char="•"/>
              <a:defRPr/>
            </a:pPr>
            <a:r>
              <a:rPr lang="en-US" dirty="0" smtClean="0"/>
              <a:t>&lt;b&gt;</a:t>
            </a:r>
          </a:p>
          <a:p>
            <a:pPr lvl="1" fontAlgn="auto">
              <a:spcAft>
                <a:spcPts val="0"/>
              </a:spcAft>
              <a:buFont typeface="Arial" pitchFamily="34" charset="0"/>
              <a:buChar char="–"/>
              <a:defRPr/>
            </a:pPr>
            <a:r>
              <a:rPr lang="en-US" dirty="0" smtClean="0"/>
              <a:t>Bold</a:t>
            </a:r>
          </a:p>
          <a:p>
            <a:pPr lvl="1" fontAlgn="auto">
              <a:spcAft>
                <a:spcPts val="0"/>
              </a:spcAft>
              <a:buFont typeface="Arial" pitchFamily="34" charset="0"/>
              <a:buChar char="–"/>
              <a:defRPr/>
            </a:pPr>
            <a:r>
              <a:rPr lang="en-US" dirty="0" smtClean="0"/>
              <a:t>&lt;b&gt;Example text&lt;/b&gt;</a:t>
            </a:r>
          </a:p>
          <a:p>
            <a:pPr fontAlgn="auto">
              <a:spcAft>
                <a:spcPts val="0"/>
              </a:spcAft>
              <a:buFont typeface="Arial" pitchFamily="34" charset="0"/>
              <a:buChar char="•"/>
              <a:defRPr/>
            </a:pPr>
            <a:r>
              <a:rPr lang="en-US" dirty="0" smtClean="0"/>
              <a:t>&lt;h1&gt;</a:t>
            </a:r>
          </a:p>
          <a:p>
            <a:pPr lvl="1" fontAlgn="auto">
              <a:spcAft>
                <a:spcPts val="0"/>
              </a:spcAft>
              <a:buFont typeface="Arial" pitchFamily="34" charset="0"/>
              <a:buChar char="–"/>
              <a:defRPr/>
            </a:pPr>
            <a:r>
              <a:rPr lang="en-US" dirty="0" smtClean="0"/>
              <a:t>Heading 1</a:t>
            </a:r>
          </a:p>
          <a:p>
            <a:pPr lvl="1" fontAlgn="auto">
              <a:spcAft>
                <a:spcPts val="0"/>
              </a:spcAft>
              <a:buFont typeface="Arial" pitchFamily="34" charset="0"/>
              <a:buChar char="–"/>
              <a:defRPr/>
            </a:pPr>
            <a:r>
              <a:rPr lang="en-US" dirty="0" smtClean="0"/>
              <a:t>&lt;h1&gt;Example text&lt;/h1&gt;</a:t>
            </a:r>
          </a:p>
          <a:p>
            <a:pPr fontAlgn="auto">
              <a:spcAft>
                <a:spcPts val="0"/>
              </a:spcAft>
              <a:buFont typeface="Arial" pitchFamily="34" charset="0"/>
              <a:buChar char="•"/>
              <a:defRPr/>
            </a:pPr>
            <a:r>
              <a:rPr lang="en-US" dirty="0" smtClean="0"/>
              <a:t>&lt;p&gt;</a:t>
            </a:r>
          </a:p>
          <a:p>
            <a:pPr lvl="1" fontAlgn="auto">
              <a:spcAft>
                <a:spcPts val="0"/>
              </a:spcAft>
              <a:buFont typeface="Arial" pitchFamily="34" charset="0"/>
              <a:buChar char="–"/>
              <a:defRPr/>
            </a:pPr>
            <a:r>
              <a:rPr lang="en-US" dirty="0" smtClean="0"/>
              <a:t>Paragraph</a:t>
            </a:r>
          </a:p>
          <a:p>
            <a:pPr lvl="1" fontAlgn="auto">
              <a:spcAft>
                <a:spcPts val="0"/>
              </a:spcAft>
              <a:buFont typeface="Arial" pitchFamily="34" charset="0"/>
              <a:buChar char="–"/>
              <a:defRPr/>
            </a:pPr>
            <a:r>
              <a:rPr lang="en-US" dirty="0" smtClean="0"/>
              <a:t>&lt;p&gt; Example text &lt;/p&gt;</a:t>
            </a:r>
          </a:p>
          <a:p>
            <a:pPr fontAlgn="auto">
              <a:spcAft>
                <a:spcPts val="0"/>
              </a:spcAft>
              <a:buFont typeface="Arial" pitchFamily="34" charset="0"/>
              <a:buChar char="•"/>
              <a:defRPr/>
            </a:pPr>
            <a:r>
              <a:rPr lang="en-US" dirty="0" smtClean="0"/>
              <a:t>&lt;</a:t>
            </a:r>
            <a:r>
              <a:rPr lang="en-US" dirty="0" err="1" smtClean="0"/>
              <a:t>br</a:t>
            </a:r>
            <a:r>
              <a:rPr lang="en-US" dirty="0" smtClean="0"/>
              <a:t>&gt;</a:t>
            </a:r>
          </a:p>
          <a:p>
            <a:pPr lvl="1" fontAlgn="auto">
              <a:spcAft>
                <a:spcPts val="0"/>
              </a:spcAft>
              <a:buFont typeface="Arial" pitchFamily="34" charset="0"/>
              <a:buChar char="–"/>
              <a:defRPr/>
            </a:pPr>
            <a:r>
              <a:rPr lang="en-US" dirty="0" smtClean="0"/>
              <a:t>Break</a:t>
            </a:r>
          </a:p>
          <a:p>
            <a:pPr lvl="1" fontAlgn="auto">
              <a:spcAft>
                <a:spcPts val="0"/>
              </a:spcAft>
              <a:buFont typeface="Arial" pitchFamily="34" charset="0"/>
              <a:buChar char="–"/>
              <a:defRPr/>
            </a:pPr>
            <a:r>
              <a:rPr lang="en-US" dirty="0" smtClean="0"/>
              <a:t>First line &lt;</a:t>
            </a:r>
            <a:r>
              <a:rPr lang="en-US" dirty="0" err="1" smtClean="0"/>
              <a:t>br</a:t>
            </a:r>
            <a:r>
              <a:rPr lang="en-US" dirty="0" smtClean="0"/>
              <a:t>&gt; Second line</a:t>
            </a:r>
          </a:p>
        </p:txBody>
      </p:sp>
      <p:sp>
        <p:nvSpPr>
          <p:cNvPr id="4" name="Date Placeholder 3"/>
          <p:cNvSpPr>
            <a:spLocks noGrp="1"/>
          </p:cNvSpPr>
          <p:nvPr>
            <p:ph type="dt" sz="quarter" idx="10"/>
          </p:nvPr>
        </p:nvSpPr>
        <p:spPr/>
        <p:txBody>
          <a:bodyPr/>
          <a:lstStyle/>
          <a:p>
            <a:fld id="{430DE36D-BFCC-4EF9-BF2D-0F29FF65015A}" type="datetime1">
              <a:rPr lang="en-US"/>
              <a:pPr/>
              <a:t>9/3/2015</a:t>
            </a:fld>
            <a:endParaRPr lang="en-US"/>
          </a:p>
        </p:txBody>
      </p:sp>
      <p:sp>
        <p:nvSpPr>
          <p:cNvPr id="5" name="Slide Number Placeholder 4"/>
          <p:cNvSpPr>
            <a:spLocks noGrp="1"/>
          </p:cNvSpPr>
          <p:nvPr>
            <p:ph type="sldNum" sz="quarter" idx="11"/>
          </p:nvPr>
        </p:nvSpPr>
        <p:spPr/>
        <p:txBody>
          <a:bodyPr/>
          <a:lstStyle/>
          <a:p>
            <a:fld id="{4ADABE9B-03A4-4247-80BF-81BAEC74E846}" type="slidenum">
              <a:rPr lang="en-US"/>
              <a:pPr/>
              <a:t>56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smtClean="0"/>
              <a:t>Learning Other Tags</a:t>
            </a:r>
          </a:p>
        </p:txBody>
      </p:sp>
      <p:sp>
        <p:nvSpPr>
          <p:cNvPr id="3" name="Content Placeholder 2"/>
          <p:cNvSpPr>
            <a:spLocks noGrp="1"/>
          </p:cNvSpPr>
          <p:nvPr>
            <p:ph idx="1"/>
          </p:nvPr>
        </p:nvSpPr>
        <p:spPr>
          <a:xfrm>
            <a:off x="457200" y="1371600"/>
            <a:ext cx="5715000" cy="4876800"/>
          </a:xfrm>
        </p:spPr>
        <p:txBody>
          <a:bodyPr/>
          <a:lstStyle/>
          <a:p>
            <a:r>
              <a:rPr lang="en-US" smtClean="0"/>
              <a:t>Go to w3schools.com</a:t>
            </a:r>
          </a:p>
          <a:p>
            <a:r>
              <a:rPr lang="en-US" smtClean="0"/>
              <a:t>Explore existing web pages</a:t>
            </a:r>
          </a:p>
          <a:p>
            <a:pPr lvl="1"/>
            <a:r>
              <a:rPr lang="en-US" smtClean="0"/>
              <a:t>Right click and select “view page source”</a:t>
            </a:r>
          </a:p>
          <a:p>
            <a:pPr lvl="1">
              <a:buFont typeface="Arial" charset="0"/>
              <a:buNone/>
            </a:pPr>
            <a:endParaRPr lang="en-US" smtClean="0"/>
          </a:p>
          <a:p>
            <a:r>
              <a:rPr lang="en-US" smtClean="0"/>
              <a:t>Examine existing “elements”</a:t>
            </a:r>
          </a:p>
          <a:p>
            <a:pPr lvl="1"/>
            <a:r>
              <a:rPr lang="en-US" smtClean="0"/>
              <a:t>Right click and select “inspect element”</a:t>
            </a:r>
          </a:p>
        </p:txBody>
      </p:sp>
      <p:sp>
        <p:nvSpPr>
          <p:cNvPr id="4" name="Date Placeholder 3"/>
          <p:cNvSpPr>
            <a:spLocks noGrp="1"/>
          </p:cNvSpPr>
          <p:nvPr>
            <p:ph type="dt" sz="quarter" idx="10"/>
          </p:nvPr>
        </p:nvSpPr>
        <p:spPr/>
        <p:txBody>
          <a:bodyPr/>
          <a:lstStyle/>
          <a:p>
            <a:fld id="{1B0A3A48-9350-43EB-B376-B0880DB1FED7}" type="datetime1">
              <a:rPr lang="en-US"/>
              <a:pPr/>
              <a:t>9/3/2015</a:t>
            </a:fld>
            <a:endParaRPr lang="en-US"/>
          </a:p>
        </p:txBody>
      </p:sp>
      <p:sp>
        <p:nvSpPr>
          <p:cNvPr id="5" name="Slide Number Placeholder 4"/>
          <p:cNvSpPr>
            <a:spLocks noGrp="1"/>
          </p:cNvSpPr>
          <p:nvPr>
            <p:ph type="sldNum" sz="quarter" idx="11"/>
          </p:nvPr>
        </p:nvSpPr>
        <p:spPr/>
        <p:txBody>
          <a:bodyPr/>
          <a:lstStyle/>
          <a:p>
            <a:fld id="{ECE62E6A-10EB-4353-B1E2-A455D9A53A24}" type="slidenum">
              <a:rPr lang="en-US"/>
              <a:pPr/>
              <a:t>57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5122" name="Picture 2"/>
          <p:cNvPicPr>
            <a:picLocks noChangeAspect="1" noChangeArrowheads="1"/>
          </p:cNvPicPr>
          <p:nvPr/>
        </p:nvPicPr>
        <p:blipFill>
          <a:blip r:embed="rId2" cstate="print"/>
          <a:srcRect l="52939" t="33510" r="29076" b="39767"/>
          <a:stretch>
            <a:fillRect/>
          </a:stretch>
        </p:blipFill>
        <p:spPr bwMode="auto">
          <a:xfrm>
            <a:off x="6400800" y="1752600"/>
            <a:ext cx="2370138" cy="1981200"/>
          </a:xfrm>
          <a:prstGeom prst="rect">
            <a:avLst/>
          </a:prstGeom>
          <a:ln>
            <a:noFill/>
          </a:ln>
          <a:effectLst>
            <a:outerShdw blurRad="190500" algn="tl" rotWithShape="0">
              <a:srgbClr val="000000">
                <a:alpha val="70000"/>
              </a:srgbClr>
            </a:outerShdw>
          </a:effectLst>
        </p:spPr>
      </p:pic>
      <p:pic>
        <p:nvPicPr>
          <p:cNvPr id="5123" name="Picture 3"/>
          <p:cNvPicPr>
            <a:picLocks noChangeAspect="1" noChangeArrowheads="1"/>
          </p:cNvPicPr>
          <p:nvPr/>
        </p:nvPicPr>
        <p:blipFill>
          <a:blip r:embed="rId3" cstate="print"/>
          <a:srcRect l="23106" t="23370" r="59557" b="58268"/>
          <a:stretch>
            <a:fillRect/>
          </a:stretch>
        </p:blipFill>
        <p:spPr bwMode="auto">
          <a:xfrm>
            <a:off x="6172200" y="4267200"/>
            <a:ext cx="2667000" cy="158908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123"/>
                                        </p:tgtEl>
                                        <p:attrNameLst>
                                          <p:attrName>style.visibility</p:attrName>
                                        </p:attrNameLst>
                                      </p:cBhvr>
                                      <p:to>
                                        <p:strVal val="visible"/>
                                      </p:to>
                                    </p:set>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smtClean="0"/>
              <a:t>Objectives</a:t>
            </a:r>
          </a:p>
        </p:txBody>
      </p:sp>
      <p:sp>
        <p:nvSpPr>
          <p:cNvPr id="90114" name="Content Placeholder 2"/>
          <p:cNvSpPr>
            <a:spLocks noGrp="1"/>
          </p:cNvSpPr>
          <p:nvPr>
            <p:ph idx="1"/>
          </p:nvPr>
        </p:nvSpPr>
        <p:spPr/>
        <p:txBody>
          <a:bodyPr/>
          <a:lstStyle/>
          <a:p>
            <a:pPr>
              <a:buFont typeface="Arial" charset="0"/>
              <a:buNone/>
            </a:pPr>
            <a:r>
              <a:rPr lang="en-US" dirty="0" smtClean="0"/>
              <a:t>Use </a:t>
            </a:r>
            <a:r>
              <a:rPr lang="en-US" dirty="0" err="1" smtClean="0"/>
              <a:t>Emacs</a:t>
            </a:r>
            <a:r>
              <a:rPr lang="en-US" dirty="0" smtClean="0"/>
              <a:t> and [your name]-1.html on the server to...</a:t>
            </a:r>
          </a:p>
          <a:p>
            <a:r>
              <a:rPr lang="en-US" dirty="0" smtClean="0"/>
              <a:t>Write something in bold</a:t>
            </a:r>
          </a:p>
          <a:p>
            <a:r>
              <a:rPr lang="en-US" dirty="0" smtClean="0"/>
              <a:t>Add a heading and a paragraph (background info)</a:t>
            </a:r>
          </a:p>
          <a:p>
            <a:pPr>
              <a:buFont typeface="Arial" charset="0"/>
              <a:buNone/>
            </a:pPr>
            <a:r>
              <a:rPr lang="en-US" dirty="0" smtClean="0"/>
              <a:t>Use the resulting page to...</a:t>
            </a:r>
          </a:p>
          <a:p>
            <a:r>
              <a:rPr lang="en-US" dirty="0" smtClean="0"/>
              <a:t>Examine HTML source page</a:t>
            </a:r>
          </a:p>
          <a:p>
            <a:r>
              <a:rPr lang="en-US" dirty="0" smtClean="0"/>
              <a:t>Look at styling of individual elements</a:t>
            </a:r>
          </a:p>
          <a:p>
            <a:endParaRPr lang="en-US" dirty="0" smtClean="0"/>
          </a:p>
          <a:p>
            <a:pPr lvl="1"/>
            <a:endParaRPr lang="en-US" dirty="0" smtClean="0"/>
          </a:p>
        </p:txBody>
      </p:sp>
      <p:sp>
        <p:nvSpPr>
          <p:cNvPr id="4" name="Date Placeholder 3"/>
          <p:cNvSpPr>
            <a:spLocks noGrp="1"/>
          </p:cNvSpPr>
          <p:nvPr>
            <p:ph type="dt" sz="quarter" idx="10"/>
          </p:nvPr>
        </p:nvSpPr>
        <p:spPr/>
        <p:txBody>
          <a:bodyPr/>
          <a:lstStyle/>
          <a:p>
            <a:fld id="{B1ED2E3A-A0A9-47E4-AF36-073B250FA301}" type="datetime1">
              <a:rPr lang="en-US"/>
              <a:pPr/>
              <a:t>9/3/2015</a:t>
            </a:fld>
            <a:endParaRPr lang="en-US"/>
          </a:p>
        </p:txBody>
      </p:sp>
      <p:sp>
        <p:nvSpPr>
          <p:cNvPr id="5" name="Slide Number Placeholder 4"/>
          <p:cNvSpPr>
            <a:spLocks noGrp="1"/>
          </p:cNvSpPr>
          <p:nvPr>
            <p:ph type="sldNum" sz="quarter" idx="11"/>
          </p:nvPr>
        </p:nvSpPr>
        <p:spPr/>
        <p:txBody>
          <a:bodyPr/>
          <a:lstStyle/>
          <a:p>
            <a:fld id="{FCCE6F64-C0F0-49F3-A67E-1CE60B6C366F}" type="slidenum">
              <a:rPr lang="en-US"/>
              <a:pPr/>
              <a:t>59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t>Making a Connection</a:t>
            </a:r>
          </a:p>
        </p:txBody>
      </p:sp>
      <p:sp>
        <p:nvSpPr>
          <p:cNvPr id="3" name="Content Placeholder 2"/>
          <p:cNvSpPr>
            <a:spLocks noGrp="1"/>
          </p:cNvSpPr>
          <p:nvPr>
            <p:ph idx="1"/>
          </p:nvPr>
        </p:nvSpPr>
        <p:spPr>
          <a:xfrm>
            <a:off x="457200" y="1600200"/>
            <a:ext cx="8229600" cy="4876800"/>
          </a:xfrm>
        </p:spPr>
        <p:txBody>
          <a:bodyPr/>
          <a:lstStyle/>
          <a:p>
            <a:r>
              <a:rPr lang="en-US" smtClean="0"/>
              <a:t>URL</a:t>
            </a:r>
          </a:p>
          <a:p>
            <a:pPr lvl="1"/>
            <a:r>
              <a:rPr lang="en-US" b="1" smtClean="0"/>
              <a:t>U</a:t>
            </a:r>
            <a:r>
              <a:rPr lang="en-US" smtClean="0"/>
              <a:t>niform </a:t>
            </a:r>
            <a:r>
              <a:rPr lang="en-US" b="1" smtClean="0"/>
              <a:t>R</a:t>
            </a:r>
            <a:r>
              <a:rPr lang="en-US" smtClean="0"/>
              <a:t>esource </a:t>
            </a:r>
            <a:r>
              <a:rPr lang="en-US" b="1" smtClean="0"/>
              <a:t>L</a:t>
            </a:r>
            <a:r>
              <a:rPr lang="en-US" smtClean="0"/>
              <a:t>ocator</a:t>
            </a:r>
          </a:p>
          <a:p>
            <a:r>
              <a:rPr lang="en-US" smtClean="0"/>
              <a:t>DNS</a:t>
            </a:r>
          </a:p>
          <a:p>
            <a:pPr lvl="1"/>
            <a:r>
              <a:rPr lang="en-US" b="1" smtClean="0"/>
              <a:t>D</a:t>
            </a:r>
            <a:r>
              <a:rPr lang="en-US" smtClean="0"/>
              <a:t>omain </a:t>
            </a:r>
            <a:r>
              <a:rPr lang="en-US" b="1" smtClean="0"/>
              <a:t>N</a:t>
            </a:r>
            <a:r>
              <a:rPr lang="en-US" smtClean="0"/>
              <a:t>ame </a:t>
            </a:r>
            <a:r>
              <a:rPr lang="en-US" b="1" smtClean="0"/>
              <a:t>S</a:t>
            </a:r>
            <a:r>
              <a:rPr lang="en-US" smtClean="0"/>
              <a:t>ervice</a:t>
            </a:r>
            <a:endParaRPr lang="en-US" b="1" smtClean="0"/>
          </a:p>
          <a:p>
            <a:r>
              <a:rPr lang="en-US" smtClean="0"/>
              <a:t>IP Address</a:t>
            </a:r>
          </a:p>
          <a:p>
            <a:pPr lvl="1"/>
            <a:r>
              <a:rPr lang="en-US" b="1" smtClean="0"/>
              <a:t>I</a:t>
            </a:r>
            <a:r>
              <a:rPr lang="en-US" smtClean="0"/>
              <a:t>nternet </a:t>
            </a:r>
            <a:r>
              <a:rPr lang="en-US" b="1" smtClean="0"/>
              <a:t>P</a:t>
            </a:r>
            <a:r>
              <a:rPr lang="en-US" smtClean="0"/>
              <a:t>rotocol Address</a:t>
            </a:r>
          </a:p>
        </p:txBody>
      </p:sp>
      <p:sp>
        <p:nvSpPr>
          <p:cNvPr id="4" name="Date Placeholder 3"/>
          <p:cNvSpPr>
            <a:spLocks noGrp="1"/>
          </p:cNvSpPr>
          <p:nvPr>
            <p:ph type="dt" sz="quarter" idx="10"/>
          </p:nvPr>
        </p:nvSpPr>
        <p:spPr/>
        <p:txBody>
          <a:bodyPr/>
          <a:lstStyle/>
          <a:p>
            <a:fld id="{34F55D83-22DA-40CB-9197-D104CC2FA7A0}" type="datetime1">
              <a:rPr lang="en-US"/>
              <a:pPr/>
              <a:t>9/3/2015</a:t>
            </a:fld>
            <a:endParaRPr lang="en-US"/>
          </a:p>
        </p:txBody>
      </p:sp>
      <p:sp>
        <p:nvSpPr>
          <p:cNvPr id="5" name="Slide Number Placeholder 4"/>
          <p:cNvSpPr>
            <a:spLocks noGrp="1"/>
          </p:cNvSpPr>
          <p:nvPr>
            <p:ph type="sldNum" sz="quarter" idx="11"/>
          </p:nvPr>
        </p:nvSpPr>
        <p:spPr/>
        <p:txBody>
          <a:bodyPr/>
          <a:lstStyle/>
          <a:p>
            <a:fld id="{CD49F4D2-E2A1-4CAB-AC79-66D9478D888D}" type="slidenum">
              <a:rPr lang="en-US"/>
              <a:pPr/>
              <a:t>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ChangeAspect="1" noChangeArrowheads="1"/>
          </p:cNvPicPr>
          <p:nvPr/>
        </p:nvPicPr>
        <p:blipFill>
          <a:blip r:embed="rId3" cstate="print"/>
          <a:srcRect b="13043"/>
          <a:stretch>
            <a:fillRect/>
          </a:stretch>
        </p:blipFill>
        <p:spPr bwMode="auto">
          <a:xfrm>
            <a:off x="4784725" y="1219200"/>
            <a:ext cx="3810000" cy="7620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cstate="print"/>
          <a:srcRect/>
          <a:stretch>
            <a:fillRect/>
          </a:stretch>
        </p:blipFill>
        <p:spPr bwMode="auto">
          <a:xfrm>
            <a:off x="5943600" y="3962400"/>
            <a:ext cx="2362200" cy="9048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27"/>
                                        </p:tgtEl>
                                        <p:attrNameLst>
                                          <p:attrName>style.visibility</p:attrName>
                                        </p:attrNameLst>
                                      </p:cBhvr>
                                      <p:to>
                                        <p:strVal val="visible"/>
                                      </p:to>
                                    </p:set>
                                    <p:animEffect transition="in" filter="fade">
                                      <p:cBhvr>
                                        <p:cTn id="3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More HTML</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smtClean="0"/>
              <a:t>Tables</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None/>
              <a:defRPr/>
            </a:pPr>
            <a:r>
              <a:rPr lang="en-US" dirty="0" smtClean="0"/>
              <a:t>&lt;table&gt;</a:t>
            </a:r>
          </a:p>
          <a:p>
            <a:pPr fontAlgn="auto">
              <a:spcAft>
                <a:spcPts val="0"/>
              </a:spcAft>
              <a:buFont typeface="Arial" pitchFamily="34" charset="0"/>
              <a:buNone/>
              <a:defRPr/>
            </a:pPr>
            <a:r>
              <a:rPr lang="en-US" dirty="0" smtClean="0"/>
              <a:t>	&lt;</a:t>
            </a:r>
            <a:r>
              <a:rPr lang="en-US" dirty="0" err="1" smtClean="0"/>
              <a:t>tr</a:t>
            </a:r>
            <a:r>
              <a:rPr lang="en-US" dirty="0" smtClean="0"/>
              <a:t>&gt;</a:t>
            </a:r>
          </a:p>
          <a:p>
            <a:pPr fontAlgn="auto">
              <a:spcAft>
                <a:spcPts val="0"/>
              </a:spcAft>
              <a:buFont typeface="Arial" pitchFamily="34" charset="0"/>
              <a:buNone/>
              <a:defRPr/>
            </a:pPr>
            <a:r>
              <a:rPr lang="en-US" dirty="0" smtClean="0"/>
              <a:t>		&lt;</a:t>
            </a:r>
            <a:r>
              <a:rPr lang="en-US" dirty="0" err="1" smtClean="0"/>
              <a:t>th</a:t>
            </a:r>
            <a:r>
              <a:rPr lang="en-US" dirty="0" smtClean="0"/>
              <a:t>&gt;1&lt;/</a:t>
            </a:r>
            <a:r>
              <a:rPr lang="en-US" dirty="0" err="1" smtClean="0"/>
              <a:t>th</a:t>
            </a:r>
            <a:r>
              <a:rPr lang="en-US" dirty="0" smtClean="0"/>
              <a:t>&gt;</a:t>
            </a:r>
          </a:p>
          <a:p>
            <a:pPr fontAlgn="auto">
              <a:spcAft>
                <a:spcPts val="0"/>
              </a:spcAft>
              <a:buFont typeface="Arial" pitchFamily="34" charset="0"/>
              <a:buNone/>
              <a:defRPr/>
            </a:pPr>
            <a:r>
              <a:rPr lang="en-US" dirty="0" smtClean="0"/>
              <a:t>		&lt;</a:t>
            </a:r>
            <a:r>
              <a:rPr lang="en-US" dirty="0" err="1" smtClean="0"/>
              <a:t>th</a:t>
            </a:r>
            <a:r>
              <a:rPr lang="en-US" dirty="0" smtClean="0"/>
              <a:t>&gt;2&lt;/</a:t>
            </a:r>
            <a:r>
              <a:rPr lang="en-US" dirty="0" err="1" smtClean="0"/>
              <a:t>th</a:t>
            </a:r>
            <a:r>
              <a:rPr lang="en-US" dirty="0" smtClean="0"/>
              <a:t>&gt;</a:t>
            </a:r>
          </a:p>
          <a:p>
            <a:pPr fontAlgn="auto">
              <a:spcAft>
                <a:spcPts val="0"/>
              </a:spcAft>
              <a:buFont typeface="Arial" pitchFamily="34" charset="0"/>
              <a:buNone/>
              <a:defRPr/>
            </a:pPr>
            <a:r>
              <a:rPr lang="en-US" dirty="0" smtClean="0"/>
              <a:t>	&lt;/</a:t>
            </a:r>
            <a:r>
              <a:rPr lang="en-US" dirty="0" err="1" smtClean="0"/>
              <a:t>tr</a:t>
            </a:r>
            <a:r>
              <a:rPr lang="en-US" dirty="0" smtClean="0"/>
              <a:t>&gt;</a:t>
            </a:r>
          </a:p>
          <a:p>
            <a:pPr fontAlgn="auto">
              <a:spcAft>
                <a:spcPts val="0"/>
              </a:spcAft>
              <a:buFont typeface="Arial" pitchFamily="34" charset="0"/>
              <a:buNone/>
              <a:defRPr/>
            </a:pPr>
            <a:r>
              <a:rPr lang="en-US" dirty="0" smtClean="0"/>
              <a:t>   &lt;</a:t>
            </a:r>
            <a:r>
              <a:rPr lang="en-US" dirty="0" err="1" smtClean="0"/>
              <a:t>tr</a:t>
            </a:r>
            <a:r>
              <a:rPr lang="en-US" dirty="0" smtClean="0"/>
              <a:t>&gt;</a:t>
            </a:r>
          </a:p>
          <a:p>
            <a:pPr fontAlgn="auto">
              <a:spcAft>
                <a:spcPts val="0"/>
              </a:spcAft>
              <a:buFont typeface="Arial" pitchFamily="34" charset="0"/>
              <a:buNone/>
              <a:defRPr/>
            </a:pPr>
            <a:r>
              <a:rPr lang="en-US" dirty="0" smtClean="0"/>
              <a:t>	     &lt;td&gt;a&lt;/td&gt;</a:t>
            </a:r>
          </a:p>
          <a:p>
            <a:pPr fontAlgn="auto">
              <a:spcAft>
                <a:spcPts val="0"/>
              </a:spcAft>
              <a:buFont typeface="Arial" pitchFamily="34" charset="0"/>
              <a:buNone/>
              <a:defRPr/>
            </a:pPr>
            <a:r>
              <a:rPr lang="en-US" dirty="0" smtClean="0"/>
              <a:t>	     &lt;td&gt;b&lt;/td&gt;</a:t>
            </a:r>
          </a:p>
          <a:p>
            <a:pPr fontAlgn="auto">
              <a:spcAft>
                <a:spcPts val="0"/>
              </a:spcAft>
              <a:buFont typeface="Arial" pitchFamily="34" charset="0"/>
              <a:buNone/>
              <a:defRPr/>
            </a:pPr>
            <a:r>
              <a:rPr lang="en-US" dirty="0" smtClean="0"/>
              <a:t>	&lt;/</a:t>
            </a:r>
            <a:r>
              <a:rPr lang="en-US" dirty="0" err="1" smtClean="0"/>
              <a:t>tr</a:t>
            </a:r>
            <a:r>
              <a:rPr lang="en-US" dirty="0" smtClean="0"/>
              <a:t>&gt;</a:t>
            </a:r>
          </a:p>
          <a:p>
            <a:pPr fontAlgn="auto">
              <a:spcAft>
                <a:spcPts val="0"/>
              </a:spcAft>
              <a:buFont typeface="Arial" pitchFamily="34" charset="0"/>
              <a:buNone/>
              <a:defRPr/>
            </a:pPr>
            <a:r>
              <a:rPr lang="en-US" dirty="0" smtClean="0"/>
              <a:t>&lt;/table&gt;</a:t>
            </a:r>
            <a:endParaRPr lang="en-US" dirty="0"/>
          </a:p>
        </p:txBody>
      </p:sp>
      <p:sp>
        <p:nvSpPr>
          <p:cNvPr id="4" name="Date Placeholder 3"/>
          <p:cNvSpPr>
            <a:spLocks noGrp="1"/>
          </p:cNvSpPr>
          <p:nvPr>
            <p:ph type="dt" sz="quarter" idx="10"/>
          </p:nvPr>
        </p:nvSpPr>
        <p:spPr/>
        <p:txBody>
          <a:bodyPr/>
          <a:lstStyle/>
          <a:p>
            <a:fld id="{8B81ED34-1679-432F-AF88-DD758DE2C7FF}" type="datetime1">
              <a:rPr lang="en-US"/>
              <a:pPr/>
              <a:t>9/3/2015</a:t>
            </a:fld>
            <a:endParaRPr lang="en-US"/>
          </a:p>
        </p:txBody>
      </p:sp>
      <p:sp>
        <p:nvSpPr>
          <p:cNvPr id="5" name="Slide Number Placeholder 4"/>
          <p:cNvSpPr>
            <a:spLocks noGrp="1"/>
          </p:cNvSpPr>
          <p:nvPr>
            <p:ph type="sldNum" sz="quarter" idx="11"/>
          </p:nvPr>
        </p:nvSpPr>
        <p:spPr/>
        <p:txBody>
          <a:bodyPr/>
          <a:lstStyle/>
          <a:p>
            <a:fld id="{24D690C2-A8F1-4C82-91B7-B2005A3218CB}" type="slidenum">
              <a:rPr lang="en-US"/>
              <a:pPr/>
              <a:t>61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graphicFrame>
        <p:nvGraphicFramePr>
          <p:cNvPr id="7" name="Table 6"/>
          <p:cNvGraphicFramePr>
            <a:graphicFrameLocks noGrp="1"/>
          </p:cNvGraphicFramePr>
          <p:nvPr/>
        </p:nvGraphicFramePr>
        <p:xfrm>
          <a:off x="5713413" y="2895600"/>
          <a:ext cx="952500" cy="640080"/>
        </p:xfrm>
        <a:graphic>
          <a:graphicData uri="http://schemas.openxmlformats.org/drawingml/2006/table">
            <a:tbl>
              <a:tblPr/>
              <a:tblGrid>
                <a:gridCol w="952500"/>
              </a:tblGrid>
              <a:tr h="563880">
                <a:tc>
                  <a:txBody>
                    <a:bodyPr/>
                    <a:lstStyle/>
                    <a:p>
                      <a:r>
                        <a:rPr lang="en-US" sz="3600" dirty="0"/>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667500" y="2895600"/>
          <a:ext cx="952500" cy="640080"/>
        </p:xfrm>
        <a:graphic>
          <a:graphicData uri="http://schemas.openxmlformats.org/drawingml/2006/table">
            <a:tbl>
              <a:tblPr/>
              <a:tblGrid>
                <a:gridCol w="952500"/>
              </a:tblGrid>
              <a:tr h="563880">
                <a:tc>
                  <a:txBody>
                    <a:bodyPr/>
                    <a:lstStyle/>
                    <a:p>
                      <a:r>
                        <a:rPr lang="en-US" sz="3600" dirty="0" smtClean="0"/>
                        <a:t>2</a:t>
                      </a:r>
                      <a:endParaRPr lang="en-US" sz="36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5713413" y="3532188"/>
          <a:ext cx="952500" cy="640080"/>
        </p:xfrm>
        <a:graphic>
          <a:graphicData uri="http://schemas.openxmlformats.org/drawingml/2006/table">
            <a:tbl>
              <a:tblPr/>
              <a:tblGrid>
                <a:gridCol w="952500"/>
              </a:tblGrid>
              <a:tr h="563880">
                <a:tc>
                  <a:txBody>
                    <a:bodyPr/>
                    <a:lstStyle/>
                    <a:p>
                      <a:r>
                        <a:rPr lang="en-US" sz="3600" dirty="0" smtClean="0"/>
                        <a:t>a</a:t>
                      </a:r>
                      <a:endParaRPr lang="en-US" sz="36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6662738" y="3536950"/>
          <a:ext cx="952500" cy="640080"/>
        </p:xfrm>
        <a:graphic>
          <a:graphicData uri="http://schemas.openxmlformats.org/drawingml/2006/table">
            <a:tbl>
              <a:tblPr/>
              <a:tblGrid>
                <a:gridCol w="952500"/>
              </a:tblGrid>
              <a:tr h="563880">
                <a:tc>
                  <a:txBody>
                    <a:bodyPr/>
                    <a:lstStyle/>
                    <a:p>
                      <a:r>
                        <a:rPr lang="en-US" sz="3600" dirty="0" smtClean="0"/>
                        <a:t>b</a:t>
                      </a:r>
                      <a:endParaRPr lang="en-US" sz="36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2" name="TextBox 11"/>
          <p:cNvSpPr txBox="1">
            <a:spLocks noChangeArrowheads="1"/>
          </p:cNvSpPr>
          <p:nvPr/>
        </p:nvSpPr>
        <p:spPr bwMode="auto">
          <a:xfrm>
            <a:off x="6781800" y="5715000"/>
            <a:ext cx="2098675" cy="369888"/>
          </a:xfrm>
          <a:prstGeom prst="rect">
            <a:avLst/>
          </a:prstGeom>
          <a:noFill/>
          <a:ln w="9525">
            <a:noFill/>
            <a:miter lim="800000"/>
            <a:headEnd/>
            <a:tailEnd/>
          </a:ln>
        </p:spPr>
        <p:txBody>
          <a:bodyPr wrap="none">
            <a:spAutoFit/>
          </a:bodyPr>
          <a:lstStyle/>
          <a:p>
            <a:r>
              <a:rPr lang="en-US">
                <a:latin typeface="Calibri" pitchFamily="34" charset="0"/>
              </a:rPr>
              <a:t>*not always uniform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smtClean="0"/>
              <a:t>Links</a:t>
            </a:r>
          </a:p>
        </p:txBody>
      </p:sp>
      <p:sp>
        <p:nvSpPr>
          <p:cNvPr id="3" name="Content Placeholder 2"/>
          <p:cNvSpPr>
            <a:spLocks noGrp="1"/>
          </p:cNvSpPr>
          <p:nvPr>
            <p:ph idx="1"/>
          </p:nvPr>
        </p:nvSpPr>
        <p:spPr/>
        <p:txBody>
          <a:bodyPr/>
          <a:lstStyle/>
          <a:p>
            <a:r>
              <a:rPr lang="en-US" smtClean="0"/>
              <a:t>&lt;a&gt;</a:t>
            </a:r>
          </a:p>
          <a:p>
            <a:pPr lvl="1"/>
            <a:r>
              <a:rPr lang="en-US" smtClean="0"/>
              <a:t>Anchor</a:t>
            </a:r>
          </a:p>
          <a:p>
            <a:pPr lvl="1"/>
            <a:r>
              <a:rPr lang="en-US" smtClean="0"/>
              <a:t>&lt;a href="http://www.w3schools.com"&gt;Visit W3Schools.com!&lt;/a&gt;</a:t>
            </a:r>
          </a:p>
          <a:p>
            <a:r>
              <a:rPr lang="en-US" smtClean="0"/>
              <a:t>&lt;img&gt;</a:t>
            </a:r>
          </a:p>
          <a:p>
            <a:pPr lvl="1"/>
            <a:r>
              <a:rPr lang="en-US" smtClean="0"/>
              <a:t>Image</a:t>
            </a:r>
          </a:p>
          <a:p>
            <a:pPr lvl="1"/>
            <a:r>
              <a:rPr lang="en-US" smtClean="0"/>
              <a:t>&lt;img src="smiley.gif" alt="Smiley face" height="42" width="42"&gt;</a:t>
            </a:r>
          </a:p>
          <a:p>
            <a:pPr lvl="1"/>
            <a:r>
              <a:rPr lang="en-US" smtClean="0"/>
              <a:t>No closing tag!</a:t>
            </a:r>
          </a:p>
        </p:txBody>
      </p:sp>
      <p:sp>
        <p:nvSpPr>
          <p:cNvPr id="4" name="Date Placeholder 3"/>
          <p:cNvSpPr>
            <a:spLocks noGrp="1"/>
          </p:cNvSpPr>
          <p:nvPr>
            <p:ph type="dt" sz="quarter" idx="10"/>
          </p:nvPr>
        </p:nvSpPr>
        <p:spPr/>
        <p:txBody>
          <a:bodyPr/>
          <a:lstStyle/>
          <a:p>
            <a:fld id="{4AD8D249-9EFA-4F8A-8817-A46D6639CAB6}" type="datetime1">
              <a:rPr lang="en-US"/>
              <a:pPr/>
              <a:t>9/3/2015</a:t>
            </a:fld>
            <a:endParaRPr lang="en-US"/>
          </a:p>
        </p:txBody>
      </p:sp>
      <p:sp>
        <p:nvSpPr>
          <p:cNvPr id="5" name="Slide Number Placeholder 4"/>
          <p:cNvSpPr>
            <a:spLocks noGrp="1"/>
          </p:cNvSpPr>
          <p:nvPr>
            <p:ph type="sldNum" sz="quarter" idx="11"/>
          </p:nvPr>
        </p:nvSpPr>
        <p:spPr/>
        <p:txBody>
          <a:bodyPr/>
          <a:lstStyle/>
          <a:p>
            <a:fld id="{65DD19A0-388D-4110-8206-BC0FA317DE86}" type="slidenum">
              <a:rPr lang="en-US"/>
              <a:pPr/>
              <a:t>62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smtClean="0"/>
              <a:t>More Emacs Commands!</a:t>
            </a:r>
          </a:p>
        </p:txBody>
      </p:sp>
      <p:sp>
        <p:nvSpPr>
          <p:cNvPr id="3" name="Content Placeholder 2"/>
          <p:cNvSpPr>
            <a:spLocks noGrp="1"/>
          </p:cNvSpPr>
          <p:nvPr>
            <p:ph idx="1"/>
          </p:nvPr>
        </p:nvSpPr>
        <p:spPr/>
        <p:txBody>
          <a:bodyPr>
            <a:normAutofit/>
          </a:bodyPr>
          <a:lstStyle/>
          <a:p>
            <a:pPr>
              <a:lnSpc>
                <a:spcPct val="90000"/>
              </a:lnSpc>
            </a:pPr>
            <a:r>
              <a:rPr lang="en-US" sz="3000" smtClean="0"/>
              <a:t>[Ctrl]-k</a:t>
            </a:r>
          </a:p>
          <a:p>
            <a:pPr lvl="1">
              <a:lnSpc>
                <a:spcPct val="90000"/>
              </a:lnSpc>
            </a:pPr>
            <a:r>
              <a:rPr lang="en-US" sz="2600" smtClean="0"/>
              <a:t>“Kill” a line of text (cut)</a:t>
            </a:r>
          </a:p>
          <a:p>
            <a:pPr>
              <a:lnSpc>
                <a:spcPct val="90000"/>
              </a:lnSpc>
            </a:pPr>
            <a:r>
              <a:rPr lang="en-US" sz="3000" smtClean="0"/>
              <a:t>[Ctrl]-y</a:t>
            </a:r>
          </a:p>
          <a:p>
            <a:pPr lvl="1">
              <a:lnSpc>
                <a:spcPct val="90000"/>
              </a:lnSpc>
            </a:pPr>
            <a:r>
              <a:rPr lang="en-US" sz="2600" smtClean="0"/>
              <a:t>“Yank” a line of text (paste)</a:t>
            </a:r>
          </a:p>
          <a:p>
            <a:pPr>
              <a:lnSpc>
                <a:spcPct val="90000"/>
              </a:lnSpc>
            </a:pPr>
            <a:r>
              <a:rPr lang="en-US" sz="3000" smtClean="0"/>
              <a:t>[Ctrl]-a</a:t>
            </a:r>
          </a:p>
          <a:p>
            <a:pPr lvl="1">
              <a:lnSpc>
                <a:spcPct val="90000"/>
              </a:lnSpc>
            </a:pPr>
            <a:r>
              <a:rPr lang="en-US" sz="2600" smtClean="0"/>
              <a:t>Move to the beginning of the line</a:t>
            </a:r>
          </a:p>
          <a:p>
            <a:pPr>
              <a:lnSpc>
                <a:spcPct val="90000"/>
              </a:lnSpc>
            </a:pPr>
            <a:r>
              <a:rPr lang="en-US" sz="3000" smtClean="0"/>
              <a:t>[Ctrl]-e</a:t>
            </a:r>
          </a:p>
          <a:p>
            <a:pPr lvl="1">
              <a:lnSpc>
                <a:spcPct val="90000"/>
              </a:lnSpc>
            </a:pPr>
            <a:r>
              <a:rPr lang="en-US" sz="2600" smtClean="0"/>
              <a:t>Move to the end of the line</a:t>
            </a:r>
          </a:p>
          <a:p>
            <a:pPr lvl="1">
              <a:lnSpc>
                <a:spcPct val="90000"/>
              </a:lnSpc>
            </a:pPr>
            <a:endParaRPr lang="en-US" sz="2600" smtClean="0"/>
          </a:p>
          <a:p>
            <a:pPr>
              <a:lnSpc>
                <a:spcPct val="90000"/>
              </a:lnSpc>
              <a:buFont typeface="Arial" charset="0"/>
              <a:buNone/>
            </a:pPr>
            <a:r>
              <a:rPr lang="en-US" sz="3000" smtClean="0"/>
              <a:t>...do the Emacs tutorial for the rest!</a:t>
            </a:r>
          </a:p>
        </p:txBody>
      </p:sp>
      <p:sp>
        <p:nvSpPr>
          <p:cNvPr id="4" name="Date Placeholder 3"/>
          <p:cNvSpPr>
            <a:spLocks noGrp="1"/>
          </p:cNvSpPr>
          <p:nvPr>
            <p:ph type="dt" sz="quarter" idx="10"/>
          </p:nvPr>
        </p:nvSpPr>
        <p:spPr/>
        <p:txBody>
          <a:bodyPr/>
          <a:lstStyle/>
          <a:p>
            <a:fld id="{25C489E5-8715-4659-A4A7-EB371E793F4B}" type="datetime1">
              <a:rPr lang="en-US"/>
              <a:pPr/>
              <a:t>9/3/2015</a:t>
            </a:fld>
            <a:endParaRPr lang="en-US"/>
          </a:p>
        </p:txBody>
      </p:sp>
      <p:sp>
        <p:nvSpPr>
          <p:cNvPr id="5" name="Slide Number Placeholder 4"/>
          <p:cNvSpPr>
            <a:spLocks noGrp="1"/>
          </p:cNvSpPr>
          <p:nvPr>
            <p:ph type="sldNum" sz="quarter" idx="11"/>
          </p:nvPr>
        </p:nvSpPr>
        <p:spPr/>
        <p:txBody>
          <a:bodyPr/>
          <a:lstStyle/>
          <a:p>
            <a:fld id="{3823528F-6374-4EF9-B05A-1F68370833C3}" type="slidenum">
              <a:rPr lang="en-US"/>
              <a:pPr/>
              <a:t>63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smtClean="0"/>
              <a:t>Objectives</a:t>
            </a:r>
          </a:p>
        </p:txBody>
      </p:sp>
      <p:sp>
        <p:nvSpPr>
          <p:cNvPr id="98306" name="Content Placeholder 2"/>
          <p:cNvSpPr>
            <a:spLocks noGrp="1"/>
          </p:cNvSpPr>
          <p:nvPr>
            <p:ph idx="1"/>
          </p:nvPr>
        </p:nvSpPr>
        <p:spPr/>
        <p:txBody>
          <a:bodyPr/>
          <a:lstStyle/>
          <a:p>
            <a:pPr>
              <a:buFont typeface="Arial" charset="0"/>
              <a:buNone/>
            </a:pPr>
            <a:r>
              <a:rPr lang="en-US" dirty="0" smtClean="0"/>
              <a:t>Use </a:t>
            </a:r>
            <a:r>
              <a:rPr lang="en-US" dirty="0" err="1" smtClean="0"/>
              <a:t>Emacs</a:t>
            </a:r>
            <a:r>
              <a:rPr lang="en-US" dirty="0" smtClean="0"/>
              <a:t> and your server webpage to...</a:t>
            </a:r>
          </a:p>
          <a:p>
            <a:r>
              <a:rPr lang="en-US" dirty="0" smtClean="0"/>
              <a:t>Create a 2x2 table</a:t>
            </a:r>
          </a:p>
          <a:p>
            <a:r>
              <a:rPr lang="en-US" dirty="0" smtClean="0"/>
              <a:t>Link to something</a:t>
            </a:r>
          </a:p>
          <a:p>
            <a:r>
              <a:rPr lang="en-US" dirty="0" smtClean="0"/>
              <a:t>Add a picture from another website</a:t>
            </a:r>
          </a:p>
          <a:p>
            <a:pPr lvl="1"/>
            <a:endParaRPr lang="en-US" dirty="0" smtClean="0"/>
          </a:p>
        </p:txBody>
      </p:sp>
      <p:sp>
        <p:nvSpPr>
          <p:cNvPr id="4" name="Date Placeholder 3"/>
          <p:cNvSpPr>
            <a:spLocks noGrp="1"/>
          </p:cNvSpPr>
          <p:nvPr>
            <p:ph type="dt" sz="quarter" idx="10"/>
          </p:nvPr>
        </p:nvSpPr>
        <p:spPr/>
        <p:txBody>
          <a:bodyPr/>
          <a:lstStyle/>
          <a:p>
            <a:fld id="{AD2732BC-E032-4D55-BA68-BD4EB49997AF}" type="datetime1">
              <a:rPr lang="en-US"/>
              <a:pPr/>
              <a:t>9/3/2015</a:t>
            </a:fld>
            <a:endParaRPr lang="en-US"/>
          </a:p>
        </p:txBody>
      </p:sp>
      <p:sp>
        <p:nvSpPr>
          <p:cNvPr id="5" name="Slide Number Placeholder 4"/>
          <p:cNvSpPr>
            <a:spLocks noGrp="1"/>
          </p:cNvSpPr>
          <p:nvPr>
            <p:ph type="sldNum" sz="quarter" idx="11"/>
          </p:nvPr>
        </p:nvSpPr>
        <p:spPr/>
        <p:txBody>
          <a:bodyPr/>
          <a:lstStyle/>
          <a:p>
            <a:fld id="{44289D95-122E-456A-81DC-3D522EB6A4FD}" type="slidenum">
              <a:rPr lang="en-US"/>
              <a:pPr/>
              <a:t>65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2" name="Explosion 1 1"/>
          <p:cNvSpPr/>
          <p:nvPr/>
        </p:nvSpPr>
        <p:spPr>
          <a:xfrm rot="20360850">
            <a:off x="5220277" y="3648887"/>
            <a:ext cx="3810000" cy="2209800"/>
          </a:xfrm>
          <a:prstGeom prst="irregularSeal1">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 click in </a:t>
            </a:r>
            <a:r>
              <a:rPr lang="en-US" dirty="0" err="1" smtClean="0">
                <a:solidFill>
                  <a:schemeClr val="tx1"/>
                </a:solidFill>
              </a:rPr>
              <a:t>PuTTY</a:t>
            </a:r>
            <a:r>
              <a:rPr lang="en-US" dirty="0" smtClean="0">
                <a:solidFill>
                  <a:schemeClr val="tx1"/>
                </a:solidFill>
              </a:rPr>
              <a:t> to paste text!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 systems (&amp; colors)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smtClean="0"/>
              <a:t>Common Systems</a:t>
            </a:r>
          </a:p>
        </p:txBody>
      </p:sp>
      <p:sp>
        <p:nvSpPr>
          <p:cNvPr id="3" name="Content Placeholder 2"/>
          <p:cNvSpPr>
            <a:spLocks noGrp="1"/>
          </p:cNvSpPr>
          <p:nvPr>
            <p:ph idx="1"/>
          </p:nvPr>
        </p:nvSpPr>
        <p:spPr/>
        <p:txBody>
          <a:bodyPr/>
          <a:lstStyle/>
          <a:p>
            <a:r>
              <a:rPr lang="en-US" smtClean="0"/>
              <a:t>Binary</a:t>
            </a:r>
          </a:p>
          <a:p>
            <a:pPr lvl="1"/>
            <a:r>
              <a:rPr lang="en-US" smtClean="0"/>
              <a:t>Based on 2</a:t>
            </a:r>
          </a:p>
          <a:p>
            <a:r>
              <a:rPr lang="en-US" smtClean="0"/>
              <a:t>Octal</a:t>
            </a:r>
          </a:p>
          <a:p>
            <a:pPr lvl="1"/>
            <a:r>
              <a:rPr lang="en-US" smtClean="0"/>
              <a:t>Based on 8</a:t>
            </a:r>
          </a:p>
          <a:p>
            <a:r>
              <a:rPr lang="en-US" smtClean="0"/>
              <a:t>Decimal</a:t>
            </a:r>
          </a:p>
          <a:p>
            <a:pPr lvl="1"/>
            <a:r>
              <a:rPr lang="en-US" smtClean="0"/>
              <a:t>Based on 10</a:t>
            </a:r>
          </a:p>
          <a:p>
            <a:r>
              <a:rPr lang="en-US" smtClean="0"/>
              <a:t>Hexadecimal</a:t>
            </a:r>
          </a:p>
          <a:p>
            <a:pPr lvl="1"/>
            <a:r>
              <a:rPr lang="en-US" smtClean="0"/>
              <a:t>Based on 16</a:t>
            </a:r>
          </a:p>
        </p:txBody>
      </p:sp>
      <p:sp>
        <p:nvSpPr>
          <p:cNvPr id="4" name="Date Placeholder 3"/>
          <p:cNvSpPr>
            <a:spLocks noGrp="1"/>
          </p:cNvSpPr>
          <p:nvPr>
            <p:ph type="dt" sz="quarter" idx="10"/>
          </p:nvPr>
        </p:nvSpPr>
        <p:spPr/>
        <p:txBody>
          <a:bodyPr/>
          <a:lstStyle/>
          <a:p>
            <a:fld id="{463961F8-8193-4686-B085-2813612304FB}" type="datetime1">
              <a:rPr lang="en-US"/>
              <a:pPr/>
              <a:t>9/3/2015</a:t>
            </a:fld>
            <a:endParaRPr lang="en-US"/>
          </a:p>
        </p:txBody>
      </p:sp>
      <p:sp>
        <p:nvSpPr>
          <p:cNvPr id="5" name="Slide Number Placeholder 4"/>
          <p:cNvSpPr>
            <a:spLocks noGrp="1"/>
          </p:cNvSpPr>
          <p:nvPr>
            <p:ph type="sldNum" sz="quarter" idx="11"/>
          </p:nvPr>
        </p:nvSpPr>
        <p:spPr/>
        <p:txBody>
          <a:bodyPr/>
          <a:lstStyle/>
          <a:p>
            <a:fld id="{06614466-8DA7-47C3-9436-34F0156BE4BB}" type="slidenum">
              <a:rPr lang="en-US"/>
              <a:pPr/>
              <a:t>67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smtClean="0"/>
              <a:t>Example Conversions</a:t>
            </a:r>
          </a:p>
        </p:txBody>
      </p:sp>
      <p:graphicFrame>
        <p:nvGraphicFramePr>
          <p:cNvPr id="7" name="Content Placeholder 6"/>
          <p:cNvGraphicFramePr>
            <a:graphicFrameLocks noGrp="1"/>
          </p:cNvGraphicFramePr>
          <p:nvPr>
            <p:ph idx="1"/>
          </p:nvPr>
        </p:nvGraphicFramePr>
        <p:xfrm>
          <a:off x="533400" y="2840038"/>
          <a:ext cx="6172200" cy="742950"/>
        </p:xfrm>
        <a:graphic>
          <a:graphicData uri="http://schemas.openxmlformats.org/drawingml/2006/table">
            <a:tbl>
              <a:tblPr/>
              <a:tblGrid>
                <a:gridCol w="1028700"/>
                <a:gridCol w="1028700"/>
                <a:gridCol w="1028700"/>
                <a:gridCol w="1028700"/>
                <a:gridCol w="1028700"/>
                <a:gridCol w="10287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5</a:t>
                      </a:r>
                      <a:r>
                        <a:rPr kumimoji="0" lang="en-US" sz="1800" b="0" i="0" u="none" strike="noStrike" cap="none" normalizeH="0" baseline="0" smtClean="0">
                          <a:ln>
                            <a:noFill/>
                          </a:ln>
                          <a:solidFill>
                            <a:schemeClr val="tx1"/>
                          </a:solidFill>
                          <a:effectLst/>
                          <a:latin typeface="Calibri" pitchFamily="34" charset="0"/>
                          <a:cs typeface="Arial" charset="0"/>
                        </a:rPr>
                        <a:t>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4</a:t>
                      </a:r>
                      <a:r>
                        <a:rPr kumimoji="0" lang="en-US" sz="1800" b="0" i="0" u="none" strike="noStrike" cap="none" normalizeH="0" baseline="0" smtClean="0">
                          <a:ln>
                            <a:noFill/>
                          </a:ln>
                          <a:solidFill>
                            <a:schemeClr val="tx1"/>
                          </a:solidFill>
                          <a:effectLst/>
                          <a:latin typeface="Calibri" pitchFamily="34" charset="0"/>
                          <a:cs typeface="Arial" charset="0"/>
                        </a:rPr>
                        <a:t> = 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3</a:t>
                      </a:r>
                      <a:r>
                        <a:rPr kumimoji="0" lang="en-US" sz="1800" b="0" i="0" u="none" strike="noStrike" cap="none" normalizeH="0" baseline="0" smtClean="0">
                          <a:ln>
                            <a:noFill/>
                          </a:ln>
                          <a:solidFill>
                            <a:schemeClr val="tx1"/>
                          </a:solidFill>
                          <a:effectLst/>
                          <a:latin typeface="Calibri" pitchFamily="34" charset="0"/>
                          <a:cs typeface="Arial" charset="0"/>
                        </a:rPr>
                        <a:t>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2</a:t>
                      </a:r>
                      <a:r>
                        <a:rPr kumimoji="0" lang="en-US" sz="1800" b="0" i="0" u="none" strike="noStrike" cap="none" normalizeH="0" baseline="0" smtClean="0">
                          <a:ln>
                            <a:noFill/>
                          </a:ln>
                          <a:solidFill>
                            <a:schemeClr val="tx1"/>
                          </a:solidFill>
                          <a:effectLst/>
                          <a:latin typeface="Calibri" pitchFamily="34" charset="0"/>
                          <a:cs typeface="Arial" charset="0"/>
                        </a:rPr>
                        <a:t> =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1</a:t>
                      </a:r>
                      <a:r>
                        <a:rPr kumimoji="0" lang="en-US" sz="1800" b="0" i="0" u="none" strike="noStrike" cap="none" normalizeH="0" baseline="0" smtClean="0">
                          <a:ln>
                            <a:noFill/>
                          </a:ln>
                          <a:solidFill>
                            <a:schemeClr val="tx1"/>
                          </a:solidFill>
                          <a:effectLst/>
                          <a:latin typeface="Calibri" pitchFamily="34" charset="0"/>
                          <a:cs typeface="Arial" charset="0"/>
                        </a:rPr>
                        <a:t>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2</a:t>
                      </a:r>
                      <a:r>
                        <a:rPr kumimoji="0" lang="en-US" sz="1800" b="0" i="0" u="none" strike="noStrike" cap="none" normalizeH="0" baseline="30000" smtClean="0">
                          <a:ln>
                            <a:noFill/>
                          </a:ln>
                          <a:solidFill>
                            <a:schemeClr val="tx1"/>
                          </a:solidFill>
                          <a:effectLst/>
                          <a:latin typeface="Calibri" pitchFamily="34" charset="0"/>
                          <a:cs typeface="Arial" charset="0"/>
                        </a:rPr>
                        <a:t>0</a:t>
                      </a:r>
                      <a:r>
                        <a:rPr kumimoji="0" lang="en-US" sz="1800" b="0" i="0" u="none" strike="noStrike" cap="none" normalizeH="0" baseline="0" smtClean="0">
                          <a:ln>
                            <a:noFill/>
                          </a:ln>
                          <a:solidFill>
                            <a:schemeClr val="tx1"/>
                          </a:solidFill>
                          <a:effectLst/>
                          <a:latin typeface="Calibri" pitchFamily="34" charset="0"/>
                          <a:cs typeface="Arial" charset="0"/>
                        </a:rPr>
                        <a:t>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Date Placeholder 3"/>
          <p:cNvSpPr>
            <a:spLocks noGrp="1"/>
          </p:cNvSpPr>
          <p:nvPr>
            <p:ph type="dt" sz="quarter" idx="10"/>
          </p:nvPr>
        </p:nvSpPr>
        <p:spPr/>
        <p:txBody>
          <a:bodyPr/>
          <a:lstStyle/>
          <a:p>
            <a:fld id="{2D3E949B-FD89-467B-965D-D97336B3F7FA}" type="datetime1">
              <a:rPr lang="en-US"/>
              <a:pPr/>
              <a:t>9/3/2015</a:t>
            </a:fld>
            <a:endParaRPr lang="en-US"/>
          </a:p>
        </p:txBody>
      </p:sp>
      <p:sp>
        <p:nvSpPr>
          <p:cNvPr id="5" name="Slide Number Placeholder 4"/>
          <p:cNvSpPr>
            <a:spLocks noGrp="1"/>
          </p:cNvSpPr>
          <p:nvPr>
            <p:ph type="sldNum" sz="quarter" idx="11"/>
          </p:nvPr>
        </p:nvSpPr>
        <p:spPr/>
        <p:txBody>
          <a:bodyPr/>
          <a:lstStyle/>
          <a:p>
            <a:fld id="{5728F810-08C5-4DC5-8218-F1EC3BBB7A6A}" type="slidenum">
              <a:rPr lang="en-US"/>
              <a:pPr/>
              <a:t>68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graphicFrame>
        <p:nvGraphicFramePr>
          <p:cNvPr id="8" name="Content Placeholder 6"/>
          <p:cNvGraphicFramePr>
            <a:graphicFrameLocks/>
          </p:cNvGraphicFramePr>
          <p:nvPr/>
        </p:nvGraphicFramePr>
        <p:xfrm>
          <a:off x="533400" y="3962400"/>
          <a:ext cx="2057400" cy="741680"/>
        </p:xfrm>
        <a:graphic>
          <a:graphicData uri="http://schemas.openxmlformats.org/drawingml/2006/table">
            <a:tbl>
              <a:tblPr firstRow="1" bandRow="1">
                <a:tableStyleId>{2D5ABB26-0587-4C30-8999-92F81FD0307C}</a:tableStyleId>
              </a:tblPr>
              <a:tblGrid>
                <a:gridCol w="1028700"/>
                <a:gridCol w="1028700"/>
              </a:tblGrid>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a:t>
                      </a:r>
                      <a:r>
                        <a:rPr lang="en-US" baseline="30000" dirty="0" smtClean="0"/>
                        <a:t>1</a:t>
                      </a:r>
                      <a:r>
                        <a:rPr lang="en-US" baseline="0" dirty="0" smtClean="0"/>
                        <a:t> = 8</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r>
                        <a:rPr lang="en-US" baseline="30000" dirty="0" smtClean="0"/>
                        <a:t>0</a:t>
                      </a:r>
                      <a:r>
                        <a:rPr lang="en-US" baseline="0" dirty="0" smtClean="0"/>
                        <a:t> =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Content Placeholder 6"/>
          <p:cNvGraphicFramePr>
            <a:graphicFrameLocks noGrp="1"/>
          </p:cNvGraphicFramePr>
          <p:nvPr/>
        </p:nvGraphicFramePr>
        <p:xfrm>
          <a:off x="533400" y="1676400"/>
          <a:ext cx="2057400" cy="742950"/>
        </p:xfrm>
        <a:graphic>
          <a:graphicData uri="http://schemas.openxmlformats.org/drawingml/2006/table">
            <a:tbl>
              <a:tblPr/>
              <a:tblGrid>
                <a:gridCol w="1028700"/>
                <a:gridCol w="10287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10</a:t>
                      </a:r>
                      <a:r>
                        <a:rPr kumimoji="0" lang="en-US" sz="1800" b="0" i="0" u="none" strike="noStrike" cap="none" normalizeH="0" baseline="30000" smtClean="0">
                          <a:ln>
                            <a:noFill/>
                          </a:ln>
                          <a:solidFill>
                            <a:schemeClr val="tx1"/>
                          </a:solidFill>
                          <a:effectLst/>
                          <a:latin typeface="Calibri" pitchFamily="34" charset="0"/>
                          <a:cs typeface="Arial" charset="0"/>
                        </a:rPr>
                        <a:t>1</a:t>
                      </a:r>
                      <a:r>
                        <a:rPr kumimoji="0" lang="en-US" sz="1800" b="0" i="0" u="none" strike="noStrike" cap="none" normalizeH="0" baseline="0" smtClean="0">
                          <a:ln>
                            <a:noFill/>
                          </a:ln>
                          <a:solidFill>
                            <a:schemeClr val="tx1"/>
                          </a:solidFill>
                          <a:effectLst/>
                          <a:latin typeface="Calibri" pitchFamily="34" charset="0"/>
                          <a:cs typeface="Arial" charset="0"/>
                        </a:rPr>
                        <a:t> =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10</a:t>
                      </a:r>
                      <a:r>
                        <a:rPr kumimoji="0" lang="en-US" sz="1800" b="0" i="0" u="none" strike="noStrike" cap="none" normalizeH="0" baseline="30000" smtClean="0">
                          <a:ln>
                            <a:noFill/>
                          </a:ln>
                          <a:solidFill>
                            <a:schemeClr val="tx1"/>
                          </a:solidFill>
                          <a:effectLst/>
                          <a:latin typeface="Calibri" pitchFamily="34" charset="0"/>
                          <a:cs typeface="Arial" charset="0"/>
                        </a:rPr>
                        <a:t>0</a:t>
                      </a:r>
                      <a:r>
                        <a:rPr kumimoji="0" lang="en-US" sz="1800" b="0" i="0" u="none" strike="noStrike" cap="none" normalizeH="0" baseline="0" smtClean="0">
                          <a:ln>
                            <a:noFill/>
                          </a:ln>
                          <a:solidFill>
                            <a:schemeClr val="tx1"/>
                          </a:solidFill>
                          <a:effectLst/>
                          <a:latin typeface="Calibri" pitchFamily="34" charset="0"/>
                          <a:cs typeface="Arial" charset="0"/>
                        </a:rPr>
                        <a:t>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Content Placeholder 6"/>
          <p:cNvGraphicFramePr>
            <a:graphicFrameLocks/>
          </p:cNvGraphicFramePr>
          <p:nvPr/>
        </p:nvGraphicFramePr>
        <p:xfrm>
          <a:off x="533400" y="5049838"/>
          <a:ext cx="2057400" cy="741680"/>
        </p:xfrm>
        <a:graphic>
          <a:graphicData uri="http://schemas.openxmlformats.org/drawingml/2006/table">
            <a:tbl>
              <a:tblPr firstRow="1" bandRow="1">
                <a:tableStyleId>{2D5ABB26-0587-4C30-8999-92F81FD0307C}</a:tableStyleId>
              </a:tblPr>
              <a:tblGrid>
                <a:gridCol w="1028700"/>
                <a:gridCol w="1028700"/>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a:t>
                      </a:r>
                      <a:r>
                        <a:rPr lang="en-US" baseline="30000" dirty="0" smtClean="0"/>
                        <a:t>1</a:t>
                      </a:r>
                      <a:r>
                        <a:rPr lang="en-US" baseline="0" dirty="0" smtClean="0"/>
                        <a:t> = 16</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16</a:t>
                      </a:r>
                      <a:r>
                        <a:rPr lang="en-US" baseline="30000" dirty="0" smtClean="0"/>
                        <a:t>0</a:t>
                      </a:r>
                      <a:r>
                        <a:rPr lang="en-US" baseline="0" dirty="0" smtClean="0"/>
                        <a:t> =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en-US" smtClean="0"/>
              <a:t>Another Pretty Picture</a:t>
            </a:r>
          </a:p>
        </p:txBody>
      </p:sp>
      <p:sp>
        <p:nvSpPr>
          <p:cNvPr id="4" name="Date Placeholder 3"/>
          <p:cNvSpPr>
            <a:spLocks noGrp="1"/>
          </p:cNvSpPr>
          <p:nvPr>
            <p:ph type="dt" sz="quarter" idx="10"/>
          </p:nvPr>
        </p:nvSpPr>
        <p:spPr/>
        <p:txBody>
          <a:bodyPr/>
          <a:lstStyle/>
          <a:p>
            <a:fld id="{980293A1-3570-42F8-A167-EEDA89DB2ABF}" type="datetime1">
              <a:rPr lang="en-US"/>
              <a:pPr/>
              <a:t>9/3/2015</a:t>
            </a:fld>
            <a:endParaRPr lang="en-US"/>
          </a:p>
        </p:txBody>
      </p:sp>
      <p:sp>
        <p:nvSpPr>
          <p:cNvPr id="5" name="Slide Number Placeholder 4"/>
          <p:cNvSpPr>
            <a:spLocks noGrp="1"/>
          </p:cNvSpPr>
          <p:nvPr>
            <p:ph type="sldNum" sz="quarter" idx="11"/>
          </p:nvPr>
        </p:nvSpPr>
        <p:spPr/>
        <p:txBody>
          <a:bodyPr/>
          <a:lstStyle/>
          <a:p>
            <a:fld id="{45C8811A-3892-488F-9D5F-528861CCA033}" type="slidenum">
              <a:rPr lang="en-US"/>
              <a:pPr/>
              <a:t>69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405" name="Picture 2" descr="http://www.unm.edu/%7Etbeach/terms/images/base2.gif"/>
          <p:cNvPicPr>
            <a:picLocks noChangeAspect="1" noChangeArrowheads="1"/>
          </p:cNvPicPr>
          <p:nvPr/>
        </p:nvPicPr>
        <p:blipFill>
          <a:blip r:embed="rId2" cstate="print"/>
          <a:srcRect/>
          <a:stretch>
            <a:fillRect/>
          </a:stretch>
        </p:blipFill>
        <p:spPr bwMode="auto">
          <a:xfrm>
            <a:off x="2286000" y="1676400"/>
            <a:ext cx="4191000" cy="40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Packet Structure</a:t>
            </a:r>
          </a:p>
        </p:txBody>
      </p:sp>
      <p:sp>
        <p:nvSpPr>
          <p:cNvPr id="4" name="Date Placeholder 3"/>
          <p:cNvSpPr>
            <a:spLocks noGrp="1"/>
          </p:cNvSpPr>
          <p:nvPr>
            <p:ph type="dt" sz="quarter" idx="10"/>
          </p:nvPr>
        </p:nvSpPr>
        <p:spPr/>
        <p:txBody>
          <a:bodyPr/>
          <a:lstStyle/>
          <a:p>
            <a:fld id="{C4C2C3EF-6E0C-4733-BBDF-B77235567C6D}" type="datetime1">
              <a:rPr lang="en-US"/>
              <a:pPr/>
              <a:t>9/3/2015</a:t>
            </a:fld>
            <a:endParaRPr lang="en-US"/>
          </a:p>
        </p:txBody>
      </p:sp>
      <p:sp>
        <p:nvSpPr>
          <p:cNvPr id="5" name="Slide Number Placeholder 4"/>
          <p:cNvSpPr>
            <a:spLocks noGrp="1"/>
          </p:cNvSpPr>
          <p:nvPr>
            <p:ph type="sldNum" sz="quarter" idx="11"/>
          </p:nvPr>
        </p:nvSpPr>
        <p:spPr/>
        <p:txBody>
          <a:bodyPr/>
          <a:lstStyle/>
          <a:p>
            <a:fld id="{68F0E56E-BE75-4723-B477-A4B5EDE54B9C}" type="slidenum">
              <a:rPr lang="en-US"/>
              <a:pPr/>
              <a:t>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9" name="Picture 2" descr="http://s.hswstatic.com/gif/question525-packet.gif"/>
          <p:cNvPicPr>
            <a:picLocks noChangeAspect="1" noChangeArrowheads="1"/>
          </p:cNvPicPr>
          <p:nvPr/>
        </p:nvPicPr>
        <p:blipFill>
          <a:blip r:embed="rId2" cstate="print"/>
          <a:srcRect t="48441" b="35526"/>
          <a:stretch>
            <a:fillRect/>
          </a:stretch>
        </p:blipFill>
        <p:spPr bwMode="auto">
          <a:xfrm>
            <a:off x="901700" y="3513138"/>
            <a:ext cx="7458075" cy="685800"/>
          </a:xfrm>
          <a:prstGeom prst="rect">
            <a:avLst/>
          </a:prstGeom>
          <a:noFill/>
          <a:ln w="9525">
            <a:noFill/>
            <a:miter lim="800000"/>
            <a:headEnd/>
            <a:tailEnd/>
          </a:ln>
        </p:spPr>
      </p:pic>
      <p:pic>
        <p:nvPicPr>
          <p:cNvPr id="10" name="Picture 2" descr="http://s.hswstatic.com/gif/question525-packet.gif"/>
          <p:cNvPicPr>
            <a:picLocks noChangeAspect="1" noChangeArrowheads="1"/>
          </p:cNvPicPr>
          <p:nvPr/>
        </p:nvPicPr>
        <p:blipFill>
          <a:blip r:embed="rId2" cstate="print"/>
          <a:srcRect t="64474"/>
          <a:stretch>
            <a:fillRect/>
          </a:stretch>
        </p:blipFill>
        <p:spPr bwMode="auto">
          <a:xfrm>
            <a:off x="901700" y="4192588"/>
            <a:ext cx="7458075" cy="1519237"/>
          </a:xfrm>
          <a:prstGeom prst="rect">
            <a:avLst/>
          </a:prstGeom>
          <a:noFill/>
          <a:ln w="9525">
            <a:noFill/>
            <a:miter lim="800000"/>
            <a:headEnd/>
            <a:tailEnd/>
          </a:ln>
        </p:spPr>
      </p:pic>
      <p:grpSp>
        <p:nvGrpSpPr>
          <p:cNvPr id="12" name="Group 11"/>
          <p:cNvGrpSpPr>
            <a:grpSpLocks/>
          </p:cNvGrpSpPr>
          <p:nvPr/>
        </p:nvGrpSpPr>
        <p:grpSpPr bwMode="auto">
          <a:xfrm>
            <a:off x="901700" y="1911350"/>
            <a:ext cx="7459663" cy="1606550"/>
            <a:chOff x="901564" y="1911598"/>
            <a:chExt cx="7460558" cy="1606856"/>
          </a:xfrm>
        </p:grpSpPr>
        <p:pic>
          <p:nvPicPr>
            <p:cNvPr id="24584" name="Picture 2" descr="http://s.hswstatic.com/gif/question525-packet.gif"/>
            <p:cNvPicPr>
              <a:picLocks noChangeAspect="1" noChangeArrowheads="1"/>
            </p:cNvPicPr>
            <p:nvPr/>
          </p:nvPicPr>
          <p:blipFill>
            <a:blip r:embed="rId2" cstate="print"/>
            <a:srcRect b="69374"/>
            <a:stretch>
              <a:fillRect/>
            </a:stretch>
          </p:blipFill>
          <p:spPr bwMode="auto">
            <a:xfrm>
              <a:off x="901564" y="1911598"/>
              <a:ext cx="7458076" cy="1309905"/>
            </a:xfrm>
            <a:prstGeom prst="rect">
              <a:avLst/>
            </a:prstGeom>
            <a:noFill/>
            <a:ln w="9525">
              <a:noFill/>
              <a:miter lim="800000"/>
              <a:headEnd/>
              <a:tailEnd/>
            </a:ln>
          </p:spPr>
        </p:pic>
        <p:pic>
          <p:nvPicPr>
            <p:cNvPr id="24585" name="Picture 2" descr="http://s.hswstatic.com/gif/question525-packet.gif"/>
            <p:cNvPicPr>
              <a:picLocks noChangeAspect="1" noChangeArrowheads="1"/>
            </p:cNvPicPr>
            <p:nvPr/>
          </p:nvPicPr>
          <p:blipFill>
            <a:blip r:embed="rId2" cstate="print"/>
            <a:srcRect t="39041" b="53833"/>
            <a:stretch>
              <a:fillRect/>
            </a:stretch>
          </p:blipFill>
          <p:spPr bwMode="auto">
            <a:xfrm>
              <a:off x="904046" y="3213654"/>
              <a:ext cx="7458076" cy="3048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smtClean="0"/>
              <a:t>Quick Practice</a:t>
            </a:r>
          </a:p>
        </p:txBody>
      </p:sp>
      <p:sp>
        <p:nvSpPr>
          <p:cNvPr id="4" name="Date Placeholder 3"/>
          <p:cNvSpPr>
            <a:spLocks noGrp="1"/>
          </p:cNvSpPr>
          <p:nvPr>
            <p:ph type="dt" sz="quarter" idx="10"/>
          </p:nvPr>
        </p:nvSpPr>
        <p:spPr/>
        <p:txBody>
          <a:bodyPr/>
          <a:lstStyle/>
          <a:p>
            <a:fld id="{3856DEC8-CDBC-4162-80DA-7BF4832BDFFE}" type="datetime1">
              <a:rPr lang="en-US"/>
              <a:pPr/>
              <a:t>9/3/2015</a:t>
            </a:fld>
            <a:endParaRPr lang="en-US"/>
          </a:p>
        </p:txBody>
      </p:sp>
      <p:sp>
        <p:nvSpPr>
          <p:cNvPr id="5" name="Slide Number Placeholder 4"/>
          <p:cNvSpPr>
            <a:spLocks noGrp="1"/>
          </p:cNvSpPr>
          <p:nvPr>
            <p:ph type="sldNum" sz="quarter" idx="11"/>
          </p:nvPr>
        </p:nvSpPr>
        <p:spPr/>
        <p:txBody>
          <a:bodyPr/>
          <a:lstStyle/>
          <a:p>
            <a:fld id="{65C85850-F2CC-4546-AACE-0255957E4778}" type="slidenum">
              <a:rPr lang="en-US"/>
              <a:pPr/>
              <a:t>70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graphicFrame>
        <p:nvGraphicFramePr>
          <p:cNvPr id="8" name="Table 7"/>
          <p:cNvGraphicFramePr>
            <a:graphicFrameLocks noGrp="1"/>
          </p:cNvGraphicFramePr>
          <p:nvPr/>
        </p:nvGraphicFramePr>
        <p:xfrm>
          <a:off x="1536700" y="2219325"/>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 System</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r>
                        <a:rPr lang="en-US" baseline="0" dirty="0" smtClean="0"/>
                        <a:t> System</a:t>
                      </a:r>
                      <a:endParaRPr lang="en-US" dirty="0"/>
                    </a:p>
                  </a:txBody>
                  <a:tcPr/>
                </a:tc>
                <a:tc>
                  <a:txBody>
                    <a:bodyPr/>
                    <a:lstStyle/>
                    <a:p>
                      <a:pPr algn="ctr"/>
                      <a:r>
                        <a:rPr lang="en-US" dirty="0" smtClean="0"/>
                        <a:t>#</a:t>
                      </a:r>
                      <a:endParaRPr lang="en-US" dirty="0"/>
                    </a:p>
                  </a:txBody>
                  <a:tcPr/>
                </a:tc>
              </a:tr>
            </a:tbl>
          </a:graphicData>
        </a:graphic>
      </p:graphicFrame>
      <p:graphicFrame>
        <p:nvGraphicFramePr>
          <p:cNvPr id="10" name="Table 9"/>
          <p:cNvGraphicFramePr>
            <a:graphicFrameLocks noGrp="1"/>
          </p:cNvGraphicFramePr>
          <p:nvPr/>
        </p:nvGraphicFramePr>
        <p:xfrm>
          <a:off x="1536700" y="2587625"/>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Hexadecimal</a:t>
                      </a:r>
                      <a:endParaRPr lang="en-US" dirty="0"/>
                    </a:p>
                  </a:txBody>
                  <a:tcPr/>
                </a:tc>
                <a:tc>
                  <a:txBody>
                    <a:bodyPr/>
                    <a:lstStyle/>
                    <a:p>
                      <a:pPr algn="ctr"/>
                      <a:r>
                        <a:rPr lang="en-US" dirty="0" smtClean="0"/>
                        <a:t>A</a:t>
                      </a:r>
                      <a:endParaRPr lang="en-US" dirty="0"/>
                    </a:p>
                  </a:txBody>
                  <a:tcPr/>
                </a:tc>
                <a:tc>
                  <a:txBody>
                    <a:bodyPr/>
                    <a:lstStyle/>
                    <a:p>
                      <a:pPr algn="ctr"/>
                      <a:r>
                        <a:rPr lang="en-US" dirty="0" smtClean="0"/>
                        <a:t>Decimal</a:t>
                      </a:r>
                      <a:endParaRPr lang="en-US" dirty="0"/>
                    </a:p>
                  </a:txBody>
                  <a:tcPr/>
                </a:tc>
                <a:tc>
                  <a:txBody>
                    <a:bodyPr/>
                    <a:lstStyle/>
                    <a:p>
                      <a:pPr algn="ctr"/>
                      <a:endParaRPr lang="en-US" dirty="0"/>
                    </a:p>
                  </a:txBody>
                  <a:tcPr/>
                </a:tc>
              </a:tr>
            </a:tbl>
          </a:graphicData>
        </a:graphic>
      </p:graphicFrame>
      <p:graphicFrame>
        <p:nvGraphicFramePr>
          <p:cNvPr id="11" name="Table 10"/>
          <p:cNvGraphicFramePr>
            <a:graphicFrameLocks noGrp="1"/>
          </p:cNvGraphicFramePr>
          <p:nvPr/>
        </p:nvGraphicFramePr>
        <p:xfrm>
          <a:off x="1536700" y="2952750"/>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Decimal</a:t>
                      </a:r>
                      <a:endParaRPr lang="en-US" dirty="0"/>
                    </a:p>
                  </a:txBody>
                  <a:tcPr/>
                </a:tc>
                <a:tc>
                  <a:txBody>
                    <a:bodyPr/>
                    <a:lstStyle/>
                    <a:p>
                      <a:pPr algn="ctr"/>
                      <a:r>
                        <a:rPr lang="en-US" dirty="0" smtClean="0"/>
                        <a:t>7</a:t>
                      </a:r>
                      <a:endParaRPr lang="en-US" dirty="0"/>
                    </a:p>
                  </a:txBody>
                  <a:tcPr/>
                </a:tc>
                <a:tc>
                  <a:txBody>
                    <a:bodyPr/>
                    <a:lstStyle/>
                    <a:p>
                      <a:pPr algn="ctr"/>
                      <a:r>
                        <a:rPr lang="en-US" dirty="0" smtClean="0"/>
                        <a:t>Binary</a:t>
                      </a: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1536700" y="3319463"/>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Binary</a:t>
                      </a:r>
                      <a:endParaRPr lang="en-US" dirty="0"/>
                    </a:p>
                  </a:txBody>
                  <a:tcPr/>
                </a:tc>
                <a:tc>
                  <a:txBody>
                    <a:bodyPr/>
                    <a:lstStyle/>
                    <a:p>
                      <a:pPr algn="ctr"/>
                      <a:r>
                        <a:rPr lang="en-US" dirty="0" smtClean="0"/>
                        <a:t>111</a:t>
                      </a:r>
                      <a:endParaRPr lang="en-US" dirty="0"/>
                    </a:p>
                  </a:txBody>
                  <a:tcPr/>
                </a:tc>
                <a:tc>
                  <a:txBody>
                    <a:bodyPr/>
                    <a:lstStyle/>
                    <a:p>
                      <a:pPr algn="ctr"/>
                      <a:r>
                        <a:rPr lang="en-US" dirty="0" smtClean="0"/>
                        <a:t>Octal</a:t>
                      </a:r>
                      <a:endParaRPr lang="en-US" dirty="0"/>
                    </a:p>
                  </a:txBody>
                  <a:tcPr/>
                </a:tc>
                <a:tc>
                  <a:txBody>
                    <a:bodyPr/>
                    <a:lstStyle/>
                    <a:p>
                      <a:pPr algn="ctr"/>
                      <a:endParaRPr lang="en-US" dirty="0"/>
                    </a:p>
                  </a:txBody>
                  <a:tcPr/>
                </a:tc>
              </a:tr>
            </a:tbl>
          </a:graphicData>
        </a:graphic>
      </p:graphicFrame>
      <p:sp>
        <p:nvSpPr>
          <p:cNvPr id="13" name="TextBox 12"/>
          <p:cNvSpPr txBox="1">
            <a:spLocks noChangeArrowheads="1"/>
          </p:cNvSpPr>
          <p:nvPr/>
        </p:nvSpPr>
        <p:spPr bwMode="auto">
          <a:xfrm>
            <a:off x="6667500" y="2600325"/>
            <a:ext cx="417513" cy="369888"/>
          </a:xfrm>
          <a:prstGeom prst="rect">
            <a:avLst/>
          </a:prstGeom>
          <a:noFill/>
          <a:ln w="9525">
            <a:noFill/>
            <a:miter lim="800000"/>
            <a:headEnd/>
            <a:tailEnd/>
          </a:ln>
        </p:spPr>
        <p:txBody>
          <a:bodyPr wrap="none">
            <a:spAutoFit/>
          </a:bodyPr>
          <a:lstStyle/>
          <a:p>
            <a:r>
              <a:rPr lang="en-US">
                <a:latin typeface="Calibri" pitchFamily="34" charset="0"/>
              </a:rPr>
              <a:t>10</a:t>
            </a:r>
          </a:p>
        </p:txBody>
      </p:sp>
      <p:sp>
        <p:nvSpPr>
          <p:cNvPr id="14" name="TextBox 13"/>
          <p:cNvSpPr txBox="1">
            <a:spLocks noChangeArrowheads="1"/>
          </p:cNvSpPr>
          <p:nvPr/>
        </p:nvSpPr>
        <p:spPr bwMode="auto">
          <a:xfrm>
            <a:off x="6608763" y="2946400"/>
            <a:ext cx="534987" cy="369888"/>
          </a:xfrm>
          <a:prstGeom prst="rect">
            <a:avLst/>
          </a:prstGeom>
          <a:noFill/>
          <a:ln w="9525">
            <a:noFill/>
            <a:miter lim="800000"/>
            <a:headEnd/>
            <a:tailEnd/>
          </a:ln>
        </p:spPr>
        <p:txBody>
          <a:bodyPr wrap="none">
            <a:spAutoFit/>
          </a:bodyPr>
          <a:lstStyle/>
          <a:p>
            <a:r>
              <a:rPr lang="en-US">
                <a:latin typeface="Calibri" pitchFamily="34" charset="0"/>
              </a:rPr>
              <a:t>111</a:t>
            </a:r>
          </a:p>
        </p:txBody>
      </p:sp>
      <p:sp>
        <p:nvSpPr>
          <p:cNvPr id="15" name="TextBox 14"/>
          <p:cNvSpPr txBox="1">
            <a:spLocks noChangeArrowheads="1"/>
          </p:cNvSpPr>
          <p:nvPr/>
        </p:nvSpPr>
        <p:spPr bwMode="auto">
          <a:xfrm>
            <a:off x="6724650" y="3286125"/>
            <a:ext cx="301625" cy="369888"/>
          </a:xfrm>
          <a:prstGeom prst="rect">
            <a:avLst/>
          </a:prstGeom>
          <a:noFill/>
          <a:ln w="9525">
            <a:noFill/>
            <a:miter lim="800000"/>
            <a:headEnd/>
            <a:tailEnd/>
          </a:ln>
        </p:spPr>
        <p:txBody>
          <a:bodyPr wrap="none">
            <a:spAutoFit/>
          </a:bodyPr>
          <a:lstStyle/>
          <a:p>
            <a:r>
              <a:rPr lang="en-US">
                <a:latin typeface="Calibri" pitchFamily="34" charset="0"/>
              </a:rPr>
              <a:t>7</a:t>
            </a:r>
          </a:p>
        </p:txBody>
      </p:sp>
      <p:graphicFrame>
        <p:nvGraphicFramePr>
          <p:cNvPr id="16" name="Table 15"/>
          <p:cNvGraphicFramePr>
            <a:graphicFrameLocks noGrp="1"/>
          </p:cNvGraphicFramePr>
          <p:nvPr/>
        </p:nvGraphicFramePr>
        <p:xfrm>
          <a:off x="1539875" y="3690938"/>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Hexadecimal</a:t>
                      </a:r>
                      <a:endParaRPr lang="en-US" dirty="0"/>
                    </a:p>
                  </a:txBody>
                  <a:tcPr/>
                </a:tc>
                <a:tc>
                  <a:txBody>
                    <a:bodyPr/>
                    <a:lstStyle/>
                    <a:p>
                      <a:pPr algn="ctr"/>
                      <a:r>
                        <a:rPr lang="en-US" dirty="0" smtClean="0"/>
                        <a:t>1B</a:t>
                      </a:r>
                      <a:endParaRPr lang="en-US" dirty="0"/>
                    </a:p>
                  </a:txBody>
                  <a:tcPr/>
                </a:tc>
                <a:tc>
                  <a:txBody>
                    <a:bodyPr/>
                    <a:lstStyle/>
                    <a:p>
                      <a:pPr algn="ctr"/>
                      <a:r>
                        <a:rPr lang="en-US" dirty="0" smtClean="0"/>
                        <a:t>Decimal</a:t>
                      </a:r>
                      <a:endParaRPr lang="en-US" dirty="0"/>
                    </a:p>
                  </a:txBody>
                  <a:tcPr/>
                </a:tc>
                <a:tc>
                  <a:txBody>
                    <a:bodyPr/>
                    <a:lstStyle/>
                    <a:p>
                      <a:pPr algn="ctr"/>
                      <a:endParaRPr lang="en-US" dirty="0"/>
                    </a:p>
                  </a:txBody>
                  <a:tcPr/>
                </a:tc>
              </a:tr>
            </a:tbl>
          </a:graphicData>
        </a:graphic>
      </p:graphicFrame>
      <p:graphicFrame>
        <p:nvGraphicFramePr>
          <p:cNvPr id="17" name="Table 16"/>
          <p:cNvGraphicFramePr>
            <a:graphicFrameLocks noGrp="1"/>
          </p:cNvGraphicFramePr>
          <p:nvPr/>
        </p:nvGraphicFramePr>
        <p:xfrm>
          <a:off x="1539875" y="4059238"/>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Octal</a:t>
                      </a:r>
                      <a:endParaRPr lang="en-US" dirty="0"/>
                    </a:p>
                  </a:txBody>
                  <a:tcPr/>
                </a:tc>
                <a:tc>
                  <a:txBody>
                    <a:bodyPr/>
                    <a:lstStyle/>
                    <a:p>
                      <a:pPr algn="ctr"/>
                      <a:r>
                        <a:rPr lang="en-US" dirty="0" smtClean="0"/>
                        <a:t>8</a:t>
                      </a:r>
                      <a:endParaRPr lang="en-US" dirty="0"/>
                    </a:p>
                  </a:txBody>
                  <a:tcPr/>
                </a:tc>
                <a:tc>
                  <a:txBody>
                    <a:bodyPr/>
                    <a:lstStyle/>
                    <a:p>
                      <a:pPr algn="ctr"/>
                      <a:r>
                        <a:rPr lang="en-US" dirty="0" smtClean="0"/>
                        <a:t>Binary</a:t>
                      </a:r>
                      <a:endParaRPr lang="en-US" dirty="0"/>
                    </a:p>
                  </a:txBody>
                  <a:tcPr/>
                </a:tc>
                <a:tc>
                  <a:txBody>
                    <a:bodyPr/>
                    <a:lstStyle/>
                    <a:p>
                      <a:pPr algn="ctr"/>
                      <a:endParaRPr lang="en-US" dirty="0"/>
                    </a:p>
                  </a:txBody>
                  <a:tcPr/>
                </a:tc>
              </a:tr>
            </a:tbl>
          </a:graphicData>
        </a:graphic>
      </p:graphicFrame>
      <p:sp>
        <p:nvSpPr>
          <p:cNvPr id="18" name="TextBox 17"/>
          <p:cNvSpPr txBox="1">
            <a:spLocks noChangeArrowheads="1"/>
          </p:cNvSpPr>
          <p:nvPr/>
        </p:nvSpPr>
        <p:spPr bwMode="auto">
          <a:xfrm>
            <a:off x="6667500" y="3667125"/>
            <a:ext cx="417513" cy="369888"/>
          </a:xfrm>
          <a:prstGeom prst="rect">
            <a:avLst/>
          </a:prstGeom>
          <a:noFill/>
          <a:ln w="9525">
            <a:noFill/>
            <a:miter lim="800000"/>
            <a:headEnd/>
            <a:tailEnd/>
          </a:ln>
        </p:spPr>
        <p:txBody>
          <a:bodyPr wrap="none">
            <a:spAutoFit/>
          </a:bodyPr>
          <a:lstStyle/>
          <a:p>
            <a:r>
              <a:rPr lang="en-US">
                <a:latin typeface="Calibri" pitchFamily="34" charset="0"/>
              </a:rPr>
              <a:t>27</a:t>
            </a:r>
          </a:p>
        </p:txBody>
      </p:sp>
      <p:sp>
        <p:nvSpPr>
          <p:cNvPr id="19" name="TextBox 18"/>
          <p:cNvSpPr txBox="1">
            <a:spLocks noChangeArrowheads="1"/>
          </p:cNvSpPr>
          <p:nvPr/>
        </p:nvSpPr>
        <p:spPr bwMode="auto">
          <a:xfrm>
            <a:off x="6478588" y="4048125"/>
            <a:ext cx="795337" cy="369888"/>
          </a:xfrm>
          <a:prstGeom prst="rect">
            <a:avLst/>
          </a:prstGeom>
          <a:noFill/>
          <a:ln w="9525">
            <a:noFill/>
            <a:miter lim="800000"/>
            <a:headEnd/>
            <a:tailEnd/>
          </a:ln>
        </p:spPr>
        <p:txBody>
          <a:bodyPr wrap="none">
            <a:spAutoFit/>
          </a:bodyPr>
          <a:lstStyle/>
          <a:p>
            <a:r>
              <a:rPr lang="en-US">
                <a:latin typeface="Calibri" pitchFamily="34" charset="0"/>
              </a:rPr>
              <a:t>invalid</a:t>
            </a:r>
          </a:p>
        </p:txBody>
      </p:sp>
      <p:graphicFrame>
        <p:nvGraphicFramePr>
          <p:cNvPr id="20" name="Table 19"/>
          <p:cNvGraphicFramePr>
            <a:graphicFrameLocks noGrp="1"/>
          </p:cNvGraphicFramePr>
          <p:nvPr/>
        </p:nvGraphicFramePr>
        <p:xfrm>
          <a:off x="1544638" y="4429125"/>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en-US" dirty="0" smtClean="0"/>
                        <a:t>Binary</a:t>
                      </a:r>
                      <a:endParaRPr lang="en-US" dirty="0"/>
                    </a:p>
                  </a:txBody>
                  <a:tcPr/>
                </a:tc>
                <a:tc>
                  <a:txBody>
                    <a:bodyPr/>
                    <a:lstStyle/>
                    <a:p>
                      <a:pPr algn="ctr"/>
                      <a:r>
                        <a:rPr lang="en-US" dirty="0" smtClean="0"/>
                        <a:t>1111</a:t>
                      </a:r>
                      <a:endParaRPr lang="en-US" dirty="0"/>
                    </a:p>
                  </a:txBody>
                  <a:tcPr/>
                </a:tc>
                <a:tc>
                  <a:txBody>
                    <a:bodyPr/>
                    <a:lstStyle/>
                    <a:p>
                      <a:pPr algn="ctr"/>
                      <a:r>
                        <a:rPr lang="en-US" dirty="0" smtClean="0"/>
                        <a:t>Hexadecimal</a:t>
                      </a:r>
                      <a:endParaRPr lang="en-US" dirty="0"/>
                    </a:p>
                  </a:txBody>
                  <a:tcPr/>
                </a:tc>
                <a:tc>
                  <a:txBody>
                    <a:bodyPr/>
                    <a:lstStyle/>
                    <a:p>
                      <a:pPr algn="ctr"/>
                      <a:endParaRPr lang="en-US" dirty="0"/>
                    </a:p>
                  </a:txBody>
                  <a:tcPr/>
                </a:tc>
              </a:tr>
            </a:tbl>
          </a:graphicData>
        </a:graphic>
      </p:graphicFrame>
      <p:sp>
        <p:nvSpPr>
          <p:cNvPr id="21" name="TextBox 20"/>
          <p:cNvSpPr txBox="1">
            <a:spLocks noChangeArrowheads="1"/>
          </p:cNvSpPr>
          <p:nvPr/>
        </p:nvSpPr>
        <p:spPr bwMode="auto">
          <a:xfrm>
            <a:off x="6731000" y="4429125"/>
            <a:ext cx="290513" cy="369888"/>
          </a:xfrm>
          <a:prstGeom prst="rect">
            <a:avLst/>
          </a:prstGeom>
          <a:noFill/>
          <a:ln w="9525">
            <a:noFill/>
            <a:miter lim="800000"/>
            <a:headEnd/>
            <a:tailEnd/>
          </a:ln>
        </p:spPr>
        <p:txBody>
          <a:bodyPr wrap="none">
            <a:spAutoFit/>
          </a:bodyPr>
          <a:lstStyle/>
          <a:p>
            <a:r>
              <a:rPr lang="en-US">
                <a:latin typeface="Calibri" pitchFamily="34" charset="0"/>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P spid="2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smtClean="0"/>
              <a:t>Important Notes</a:t>
            </a:r>
          </a:p>
        </p:txBody>
      </p:sp>
      <p:sp>
        <p:nvSpPr>
          <p:cNvPr id="4" name="Date Placeholder 3"/>
          <p:cNvSpPr>
            <a:spLocks noGrp="1"/>
          </p:cNvSpPr>
          <p:nvPr>
            <p:ph type="dt" sz="quarter" idx="10"/>
          </p:nvPr>
        </p:nvSpPr>
        <p:spPr/>
        <p:txBody>
          <a:bodyPr/>
          <a:lstStyle/>
          <a:p>
            <a:fld id="{098915B5-64B7-4A01-A2AF-BF8B9CDDC254}" type="datetime1">
              <a:rPr lang="en-US"/>
              <a:pPr/>
              <a:t>9/3/2015</a:t>
            </a:fld>
            <a:endParaRPr lang="en-US"/>
          </a:p>
        </p:txBody>
      </p:sp>
      <p:sp>
        <p:nvSpPr>
          <p:cNvPr id="5" name="Slide Number Placeholder 4"/>
          <p:cNvSpPr>
            <a:spLocks noGrp="1"/>
          </p:cNvSpPr>
          <p:nvPr>
            <p:ph type="sldNum" sz="quarter" idx="11"/>
          </p:nvPr>
        </p:nvSpPr>
        <p:spPr/>
        <p:txBody>
          <a:bodyPr/>
          <a:lstStyle/>
          <a:p>
            <a:fld id="{609267DA-8FEF-470E-91B6-5955D1C20ABE}" type="slidenum">
              <a:rPr lang="en-US"/>
              <a:pPr/>
              <a:t>71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graphicFrame>
        <p:nvGraphicFramePr>
          <p:cNvPr id="7" name="Content Placeholder 6"/>
          <p:cNvGraphicFramePr>
            <a:graphicFrameLocks/>
          </p:cNvGraphicFramePr>
          <p:nvPr/>
        </p:nvGraphicFramePr>
        <p:xfrm>
          <a:off x="1447800" y="3063875"/>
          <a:ext cx="6172200" cy="741680"/>
        </p:xfrm>
        <a:graphic>
          <a:graphicData uri="http://schemas.openxmlformats.org/drawingml/2006/table">
            <a:tbl>
              <a:tblPr firstRow="1" bandRow="1">
                <a:tableStyleId>{2D5ABB26-0587-4C30-8999-92F81FD0307C}</a:tableStyleId>
              </a:tblPr>
              <a:tblGrid>
                <a:gridCol w="1028700"/>
                <a:gridCol w="1028700"/>
                <a:gridCol w="1028700"/>
                <a:gridCol w="1028700"/>
                <a:gridCol w="1028700"/>
                <a:gridCol w="1028700"/>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5</a:t>
                      </a:r>
                      <a:r>
                        <a:rPr lang="en-US" baseline="0" dirty="0" smtClean="0"/>
                        <a:t> = 32</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4</a:t>
                      </a:r>
                      <a:r>
                        <a:rPr lang="en-US" baseline="0" dirty="0" smtClean="0"/>
                        <a:t> = 16</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3</a:t>
                      </a:r>
                      <a:r>
                        <a:rPr lang="en-US" baseline="0" dirty="0" smtClean="0"/>
                        <a:t> = 8</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2</a:t>
                      </a:r>
                      <a:r>
                        <a:rPr lang="en-US" baseline="0" dirty="0" smtClean="0"/>
                        <a:t> = 4</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a:t>
                      </a:r>
                      <a:r>
                        <a:rPr lang="en-US" baseline="0" dirty="0" smtClean="0"/>
                        <a:t> = 2</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r>
                        <a:rPr lang="en-US" baseline="30000" dirty="0" smtClean="0"/>
                        <a:t>0</a:t>
                      </a:r>
                      <a:r>
                        <a:rPr lang="en-US" baseline="0" dirty="0" smtClean="0"/>
                        <a:t> =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Left Brace 7"/>
          <p:cNvSpPr/>
          <p:nvPr/>
        </p:nvSpPr>
        <p:spPr>
          <a:xfrm rot="16200000">
            <a:off x="5334000" y="2073275"/>
            <a:ext cx="457200" cy="4114800"/>
          </a:xfrm>
          <a:prstGeom prst="leftBrace">
            <a:avLst>
              <a:gd name="adj1" fmla="val 1270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TextBox 9"/>
          <p:cNvSpPr txBox="1">
            <a:spLocks noChangeArrowheads="1"/>
          </p:cNvSpPr>
          <p:nvPr/>
        </p:nvSpPr>
        <p:spPr bwMode="auto">
          <a:xfrm>
            <a:off x="5788025" y="2144713"/>
            <a:ext cx="639763" cy="369887"/>
          </a:xfrm>
          <a:prstGeom prst="rect">
            <a:avLst/>
          </a:prstGeom>
          <a:noFill/>
          <a:ln w="9525">
            <a:noFill/>
            <a:miter lim="800000"/>
            <a:headEnd/>
            <a:tailEnd/>
          </a:ln>
        </p:spPr>
        <p:txBody>
          <a:bodyPr wrap="none">
            <a:spAutoFit/>
          </a:bodyPr>
          <a:lstStyle/>
          <a:p>
            <a:r>
              <a:rPr lang="en-US">
                <a:latin typeface="Calibri" pitchFamily="34" charset="0"/>
              </a:rPr>
              <a:t>0 – 7</a:t>
            </a:r>
          </a:p>
        </p:txBody>
      </p:sp>
      <p:sp>
        <p:nvSpPr>
          <p:cNvPr id="11" name="TextBox 10"/>
          <p:cNvSpPr txBox="1">
            <a:spLocks noChangeArrowheads="1"/>
          </p:cNvSpPr>
          <p:nvPr/>
        </p:nvSpPr>
        <p:spPr bwMode="auto">
          <a:xfrm>
            <a:off x="5770563" y="1828800"/>
            <a:ext cx="673100" cy="369888"/>
          </a:xfrm>
          <a:prstGeom prst="rect">
            <a:avLst/>
          </a:prstGeom>
          <a:noFill/>
          <a:ln w="9525">
            <a:noFill/>
            <a:miter lim="800000"/>
            <a:headEnd/>
            <a:tailEnd/>
          </a:ln>
        </p:spPr>
        <p:txBody>
          <a:bodyPr wrap="none">
            <a:spAutoFit/>
          </a:bodyPr>
          <a:lstStyle/>
          <a:p>
            <a:r>
              <a:rPr lang="en-US">
                <a:latin typeface="Calibri" pitchFamily="34" charset="0"/>
              </a:rPr>
              <a:t>Octal</a:t>
            </a:r>
          </a:p>
        </p:txBody>
      </p:sp>
      <p:sp>
        <p:nvSpPr>
          <p:cNvPr id="12" name="Left Brace 11"/>
          <p:cNvSpPr/>
          <p:nvPr/>
        </p:nvSpPr>
        <p:spPr>
          <a:xfrm rot="5400000">
            <a:off x="5867400" y="1265238"/>
            <a:ext cx="457200" cy="3048000"/>
          </a:xfrm>
          <a:prstGeom prst="leftBrace">
            <a:avLst>
              <a:gd name="adj1" fmla="val 12708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3" name="TextBox 12"/>
          <p:cNvSpPr txBox="1">
            <a:spLocks noChangeArrowheads="1"/>
          </p:cNvSpPr>
          <p:nvPr/>
        </p:nvSpPr>
        <p:spPr bwMode="auto">
          <a:xfrm>
            <a:off x="4886325" y="4676775"/>
            <a:ext cx="1382713" cy="368300"/>
          </a:xfrm>
          <a:prstGeom prst="rect">
            <a:avLst/>
          </a:prstGeom>
          <a:noFill/>
          <a:ln w="9525">
            <a:noFill/>
            <a:miter lim="800000"/>
            <a:headEnd/>
            <a:tailEnd/>
          </a:ln>
        </p:spPr>
        <p:txBody>
          <a:bodyPr wrap="none">
            <a:spAutoFit/>
          </a:bodyPr>
          <a:lstStyle/>
          <a:p>
            <a:r>
              <a:rPr lang="en-US">
                <a:latin typeface="Calibri" pitchFamily="34" charset="0"/>
              </a:rPr>
              <a:t>Hexadecimal</a:t>
            </a:r>
          </a:p>
        </p:txBody>
      </p:sp>
      <p:sp>
        <p:nvSpPr>
          <p:cNvPr id="14" name="TextBox 13"/>
          <p:cNvSpPr txBox="1">
            <a:spLocks noChangeArrowheads="1"/>
          </p:cNvSpPr>
          <p:nvPr/>
        </p:nvSpPr>
        <p:spPr bwMode="auto">
          <a:xfrm>
            <a:off x="5221288" y="4359275"/>
            <a:ext cx="712787" cy="369888"/>
          </a:xfrm>
          <a:prstGeom prst="rect">
            <a:avLst/>
          </a:prstGeom>
          <a:noFill/>
          <a:ln w="9525">
            <a:noFill/>
            <a:miter lim="800000"/>
            <a:headEnd/>
            <a:tailEnd/>
          </a:ln>
        </p:spPr>
        <p:txBody>
          <a:bodyPr wrap="none">
            <a:spAutoFit/>
          </a:bodyPr>
          <a:lstStyle/>
          <a:p>
            <a:r>
              <a:rPr lang="en-US">
                <a:latin typeface="Calibri" pitchFamily="34" charset="0"/>
              </a:rPr>
              <a:t>0 - 15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animBg="1"/>
      <p:bldP spid="13"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How do numbers make colors? </a:t>
            </a:r>
            <a:endParaRPr lang="en-US" dirty="0"/>
          </a:p>
        </p:txBody>
      </p:sp>
      <p:sp>
        <p:nvSpPr>
          <p:cNvPr id="3" name="Content Placeholder 2"/>
          <p:cNvSpPr>
            <a:spLocks noGrp="1"/>
          </p:cNvSpPr>
          <p:nvPr>
            <p:ph idx="1"/>
          </p:nvPr>
        </p:nvSpPr>
        <p:spPr/>
        <p:txBody>
          <a:bodyPr/>
          <a:lstStyle/>
          <a:p>
            <a:r>
              <a:rPr lang="en-US" smtClean="0"/>
              <a:t>Hexadecimal</a:t>
            </a:r>
          </a:p>
          <a:p>
            <a:pPr lvl="1"/>
            <a:r>
              <a:rPr lang="en-US" smtClean="0"/>
              <a:t>a number system based on 16</a:t>
            </a:r>
          </a:p>
          <a:p>
            <a:pPr lvl="1"/>
            <a:r>
              <a:rPr lang="en-US" smtClean="0"/>
              <a:t>Uses two hexadecimal digits (0 – F) to represent each part of the RGB value</a:t>
            </a:r>
          </a:p>
          <a:p>
            <a:r>
              <a:rPr lang="en-US" smtClean="0"/>
              <a:t>RGB</a:t>
            </a:r>
          </a:p>
          <a:p>
            <a:pPr lvl="1"/>
            <a:r>
              <a:rPr lang="en-US" smtClean="0"/>
              <a:t>Red, green, blue</a:t>
            </a:r>
          </a:p>
          <a:p>
            <a:pPr lvl="1"/>
            <a:r>
              <a:rPr lang="en-US" smtClean="0"/>
              <a:t>The additive primary colors </a:t>
            </a:r>
          </a:p>
        </p:txBody>
      </p:sp>
      <p:sp>
        <p:nvSpPr>
          <p:cNvPr id="4" name="Date Placeholder 3"/>
          <p:cNvSpPr>
            <a:spLocks noGrp="1"/>
          </p:cNvSpPr>
          <p:nvPr>
            <p:ph type="dt" sz="quarter" idx="10"/>
          </p:nvPr>
        </p:nvSpPr>
        <p:spPr/>
        <p:txBody>
          <a:bodyPr/>
          <a:lstStyle/>
          <a:p>
            <a:fld id="{B400A816-E197-47B9-B9B1-03C168B8FA28}" type="datetime1">
              <a:rPr lang="en-US"/>
              <a:pPr/>
              <a:t>9/3/2015</a:t>
            </a:fld>
            <a:endParaRPr lang="en-US"/>
          </a:p>
        </p:txBody>
      </p:sp>
      <p:sp>
        <p:nvSpPr>
          <p:cNvPr id="5" name="Slide Number Placeholder 4"/>
          <p:cNvSpPr>
            <a:spLocks noGrp="1"/>
          </p:cNvSpPr>
          <p:nvPr>
            <p:ph type="sldNum" sz="quarter" idx="11"/>
          </p:nvPr>
        </p:nvSpPr>
        <p:spPr/>
        <p:txBody>
          <a:bodyPr/>
          <a:lstStyle/>
          <a:p>
            <a:fld id="{CBC081D4-7D5C-49E6-ADA8-E78EC6CC722E}" type="slidenum">
              <a:rPr lang="en-US"/>
              <a:pPr/>
              <a:t>72</a:t>
            </a:fld>
            <a:endParaRPr lang="en-US"/>
          </a:p>
        </p:txBody>
      </p:sp>
      <p:sp>
        <p:nvSpPr>
          <p:cNvPr id="6" name="Footer Placeholder 5"/>
          <p:cNvSpPr>
            <a:spLocks noGrp="1"/>
          </p:cNvSpPr>
          <p:nvPr>
            <p:ph type="ftr" sz="quarter" idx="12"/>
          </p:nvPr>
        </p:nvSpPr>
        <p:spPr/>
        <p:txBody>
          <a:bodyPr/>
          <a:lstStyle/>
          <a:p>
            <a:pPr>
              <a:defRPr/>
            </a:pPr>
            <a:r>
              <a:rPr lang="en-US" dirty="0"/>
              <a:t>© 2015 - Chap Research</a:t>
            </a:r>
          </a:p>
        </p:txBody>
      </p:sp>
      <p:sp>
        <p:nvSpPr>
          <p:cNvPr id="7" name="TextBox 6"/>
          <p:cNvSpPr txBox="1">
            <a:spLocks noChangeArrowheads="1"/>
          </p:cNvSpPr>
          <p:nvPr/>
        </p:nvSpPr>
        <p:spPr bwMode="auto">
          <a:xfrm>
            <a:off x="1143000" y="5334000"/>
            <a:ext cx="1709738" cy="584200"/>
          </a:xfrm>
          <a:prstGeom prst="rect">
            <a:avLst/>
          </a:prstGeom>
          <a:noFill/>
          <a:ln w="9525">
            <a:noFill/>
            <a:miter lim="800000"/>
            <a:headEnd/>
            <a:tailEnd/>
          </a:ln>
        </p:spPr>
        <p:txBody>
          <a:bodyPr wrap="none">
            <a:spAutoFit/>
          </a:bodyPr>
          <a:lstStyle/>
          <a:p>
            <a:r>
              <a:rPr lang="en-US" sz="3200">
                <a:latin typeface="Calibri" pitchFamily="34" charset="0"/>
              </a:rPr>
              <a:t>#</a:t>
            </a:r>
            <a:r>
              <a:rPr lang="en-US" sz="3200" b="1">
                <a:solidFill>
                  <a:srgbClr val="FF0000"/>
                </a:solidFill>
                <a:latin typeface="Calibri" pitchFamily="34" charset="0"/>
              </a:rPr>
              <a:t>DC</a:t>
            </a:r>
            <a:r>
              <a:rPr lang="en-US" sz="3200" b="1">
                <a:solidFill>
                  <a:srgbClr val="00FF00"/>
                </a:solidFill>
                <a:latin typeface="Calibri" pitchFamily="34" charset="0"/>
              </a:rPr>
              <a:t>14</a:t>
            </a:r>
            <a:r>
              <a:rPr lang="en-US" sz="3200" b="1">
                <a:solidFill>
                  <a:srgbClr val="0000FF"/>
                </a:solidFill>
                <a:latin typeface="Calibri" pitchFamily="34" charset="0"/>
              </a:rPr>
              <a:t>3C</a:t>
            </a:r>
            <a:endParaRPr lang="en-US" sz="3200">
              <a:solidFill>
                <a:srgbClr val="0000FF"/>
              </a:solidFill>
              <a:latin typeface="Calibri" pitchFamily="34" charset="0"/>
            </a:endParaRPr>
          </a:p>
        </p:txBody>
      </p:sp>
      <p:pic>
        <p:nvPicPr>
          <p:cNvPr id="105479" name="Picture 2" descr="Subtractive Colors"/>
          <p:cNvPicPr>
            <a:picLocks noChangeAspect="1" noChangeArrowheads="1"/>
          </p:cNvPicPr>
          <p:nvPr/>
        </p:nvPicPr>
        <p:blipFill>
          <a:blip r:embed="rId2"/>
          <a:srcRect/>
          <a:stretch>
            <a:fillRect/>
          </a:stretch>
        </p:blipFill>
        <p:spPr bwMode="auto">
          <a:xfrm>
            <a:off x="155575" y="-136525"/>
            <a:ext cx="9525" cy="9525"/>
          </a:xfrm>
          <a:prstGeom prst="rect">
            <a:avLst/>
          </a:prstGeom>
          <a:noFill/>
          <a:ln w="9525">
            <a:noFill/>
            <a:miter lim="800000"/>
            <a:headEnd/>
            <a:tailEnd/>
          </a:ln>
        </p:spPr>
      </p:pic>
      <p:pic>
        <p:nvPicPr>
          <p:cNvPr id="105480" name="Picture 4" descr="Subtractive Colors"/>
          <p:cNvPicPr>
            <a:picLocks noChangeAspect="1" noChangeArrowheads="1"/>
          </p:cNvPicPr>
          <p:nvPr/>
        </p:nvPicPr>
        <p:blipFill>
          <a:blip r:embed="rId2"/>
          <a:srcRect/>
          <a:stretch>
            <a:fillRect/>
          </a:stretch>
        </p:blipFill>
        <p:spPr bwMode="auto">
          <a:xfrm>
            <a:off x="155575" y="-136525"/>
            <a:ext cx="9525" cy="9525"/>
          </a:xfrm>
          <a:prstGeom prst="rect">
            <a:avLst/>
          </a:prstGeom>
          <a:noFill/>
          <a:ln w="9525">
            <a:noFill/>
            <a:miter lim="800000"/>
            <a:headEnd/>
            <a:tailEnd/>
          </a:ln>
        </p:spPr>
      </p:pic>
      <p:pic>
        <p:nvPicPr>
          <p:cNvPr id="105481" name="Picture 6" descr="Subtractive Colors"/>
          <p:cNvPicPr>
            <a:picLocks noChangeAspect="1" noChangeArrowheads="1"/>
          </p:cNvPicPr>
          <p:nvPr/>
        </p:nvPicPr>
        <p:blipFill>
          <a:blip r:embed="rId2"/>
          <a:srcRect/>
          <a:stretch>
            <a:fillRect/>
          </a:stretch>
        </p:blipFill>
        <p:spPr bwMode="auto">
          <a:xfrm>
            <a:off x="155575" y="-136525"/>
            <a:ext cx="9525" cy="9525"/>
          </a:xfrm>
          <a:prstGeom prst="rect">
            <a:avLst/>
          </a:prstGeom>
          <a:noFill/>
          <a:ln w="9525">
            <a:noFill/>
            <a:miter lim="800000"/>
            <a:headEnd/>
            <a:tailEnd/>
          </a:ln>
        </p:spPr>
      </p:pic>
      <p:pic>
        <p:nvPicPr>
          <p:cNvPr id="105482" name="Picture 8" descr="Subtractive Colors"/>
          <p:cNvPicPr>
            <a:picLocks noChangeAspect="1" noChangeArrowheads="1"/>
          </p:cNvPicPr>
          <p:nvPr/>
        </p:nvPicPr>
        <p:blipFill>
          <a:blip r:embed="rId2"/>
          <a:srcRect/>
          <a:stretch>
            <a:fillRect/>
          </a:stretch>
        </p:blipFill>
        <p:spPr bwMode="auto">
          <a:xfrm>
            <a:off x="155575" y="-136525"/>
            <a:ext cx="9525" cy="9525"/>
          </a:xfrm>
          <a:prstGeom prst="rect">
            <a:avLst/>
          </a:prstGeom>
          <a:noFill/>
          <a:ln w="9525">
            <a:noFill/>
            <a:miter lim="800000"/>
            <a:headEnd/>
            <a:tailEnd/>
          </a:ln>
        </p:spPr>
      </p:pic>
      <p:pic>
        <p:nvPicPr>
          <p:cNvPr id="41993" name="Picture 9"/>
          <p:cNvPicPr>
            <a:picLocks noChangeAspect="1" noChangeArrowheads="1"/>
          </p:cNvPicPr>
          <p:nvPr/>
        </p:nvPicPr>
        <p:blipFill>
          <a:blip r:embed="rId3" cstate="print"/>
          <a:srcRect/>
          <a:stretch>
            <a:fillRect/>
          </a:stretch>
        </p:blipFill>
        <p:spPr bwMode="auto">
          <a:xfrm>
            <a:off x="6096000" y="3733800"/>
            <a:ext cx="2524125" cy="2276475"/>
          </a:xfrm>
          <a:prstGeom prst="rect">
            <a:avLst/>
          </a:prstGeom>
          <a:noFill/>
          <a:ln w="9525">
            <a:noFill/>
            <a:miter lim="800000"/>
            <a:headEnd/>
            <a:tailEnd/>
          </a:ln>
        </p:spPr>
      </p:pic>
      <p:sp>
        <p:nvSpPr>
          <p:cNvPr id="14" name="TextBox 13"/>
          <p:cNvSpPr txBox="1">
            <a:spLocks noChangeArrowheads="1"/>
          </p:cNvSpPr>
          <p:nvPr/>
        </p:nvSpPr>
        <p:spPr bwMode="auto">
          <a:xfrm>
            <a:off x="3276600" y="5405438"/>
            <a:ext cx="1939925" cy="461962"/>
          </a:xfrm>
          <a:prstGeom prst="rect">
            <a:avLst/>
          </a:prstGeom>
          <a:noFill/>
          <a:ln w="9525">
            <a:noFill/>
            <a:miter lim="800000"/>
            <a:headEnd/>
            <a:tailEnd/>
          </a:ln>
        </p:spPr>
        <p:txBody>
          <a:bodyPr wrap="none">
            <a:spAutoFit/>
          </a:bodyPr>
          <a:lstStyle/>
          <a:p>
            <a:r>
              <a:rPr lang="en-US" sz="2400">
                <a:solidFill>
                  <a:srgbClr val="DC0E3C"/>
                </a:solidFill>
                <a:latin typeface="Calibri" pitchFamily="34" charset="0"/>
              </a:rPr>
              <a:t>Example color</a:t>
            </a:r>
          </a:p>
        </p:txBody>
      </p:sp>
      <p:cxnSp>
        <p:nvCxnSpPr>
          <p:cNvPr id="16" name="Straight Arrow Connector 15"/>
          <p:cNvCxnSpPr>
            <a:endCxn id="14" idx="1"/>
          </p:cNvCxnSpPr>
          <p:nvPr/>
        </p:nvCxnSpPr>
        <p:spPr>
          <a:xfrm>
            <a:off x="2778125" y="5634038"/>
            <a:ext cx="498475"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993"/>
                                        </p:tgtEl>
                                        <p:attrNameLst>
                                          <p:attrName>style.visibility</p:attrName>
                                        </p:attrNameLst>
                                      </p:cBhvr>
                                      <p:to>
                                        <p:strVal val="visible"/>
                                      </p:to>
                                    </p:set>
                                    <p:animEffect transition="in" filter="fade">
                                      <p:cBhvr>
                                        <p:cTn id="20" dur="500"/>
                                        <p:tgtEl>
                                          <p:spTgt spid="4199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smtClean="0"/>
              <a:t>Additive vs. Subtractive</a:t>
            </a:r>
          </a:p>
        </p:txBody>
      </p:sp>
      <p:sp>
        <p:nvSpPr>
          <p:cNvPr id="3" name="Content Placeholder 2"/>
          <p:cNvSpPr>
            <a:spLocks noGrp="1"/>
          </p:cNvSpPr>
          <p:nvPr>
            <p:ph idx="1"/>
          </p:nvPr>
        </p:nvSpPr>
        <p:spPr/>
        <p:txBody>
          <a:bodyPr>
            <a:normAutofit/>
          </a:bodyPr>
          <a:lstStyle/>
          <a:p>
            <a:pPr>
              <a:lnSpc>
                <a:spcPct val="80000"/>
              </a:lnSpc>
            </a:pPr>
            <a:r>
              <a:rPr lang="en-US" sz="3000" smtClean="0"/>
              <a:t>Additive Colors</a:t>
            </a:r>
          </a:p>
          <a:p>
            <a:pPr lvl="1">
              <a:lnSpc>
                <a:spcPct val="80000"/>
              </a:lnSpc>
            </a:pPr>
            <a:r>
              <a:rPr lang="en-US" sz="2600" smtClean="0"/>
              <a:t>Made by adding color (emission of color)</a:t>
            </a:r>
          </a:p>
          <a:p>
            <a:pPr lvl="1">
              <a:lnSpc>
                <a:spcPct val="80000"/>
              </a:lnSpc>
            </a:pPr>
            <a:r>
              <a:rPr lang="en-US" sz="2600" smtClean="0"/>
              <a:t>Ex: colored lights (aka anything using pixels)</a:t>
            </a:r>
          </a:p>
          <a:p>
            <a:pPr lvl="1">
              <a:lnSpc>
                <a:spcPct val="80000"/>
              </a:lnSpc>
            </a:pPr>
            <a:r>
              <a:rPr lang="en-US" sz="2600" smtClean="0"/>
              <a:t>Red + Blue + Green = White</a:t>
            </a:r>
          </a:p>
          <a:p>
            <a:pPr lvl="1">
              <a:lnSpc>
                <a:spcPct val="80000"/>
              </a:lnSpc>
            </a:pPr>
            <a:r>
              <a:rPr lang="en-US" sz="2600" smtClean="0"/>
              <a:t>RGB system</a:t>
            </a:r>
          </a:p>
          <a:p>
            <a:pPr>
              <a:lnSpc>
                <a:spcPct val="80000"/>
              </a:lnSpc>
            </a:pPr>
            <a:r>
              <a:rPr lang="en-US" sz="3000" smtClean="0"/>
              <a:t>Subtractive Colors</a:t>
            </a:r>
          </a:p>
          <a:p>
            <a:pPr lvl="1">
              <a:lnSpc>
                <a:spcPct val="80000"/>
              </a:lnSpc>
            </a:pPr>
            <a:r>
              <a:rPr lang="en-US" sz="2600" smtClean="0"/>
              <a:t>Made by subtracting colors (absorption/reflection)</a:t>
            </a:r>
          </a:p>
          <a:p>
            <a:pPr lvl="1">
              <a:lnSpc>
                <a:spcPct val="80000"/>
              </a:lnSpc>
            </a:pPr>
            <a:r>
              <a:rPr lang="en-US" sz="2600" smtClean="0"/>
              <a:t>Ex: painting, printing (aka anything “real”)</a:t>
            </a:r>
          </a:p>
          <a:p>
            <a:pPr lvl="1">
              <a:lnSpc>
                <a:spcPct val="80000"/>
              </a:lnSpc>
            </a:pPr>
            <a:r>
              <a:rPr lang="en-US" sz="2600" smtClean="0"/>
              <a:t>Cyan + Magenta + Yellow = Black</a:t>
            </a:r>
          </a:p>
          <a:p>
            <a:pPr lvl="1">
              <a:lnSpc>
                <a:spcPct val="80000"/>
              </a:lnSpc>
            </a:pPr>
            <a:r>
              <a:rPr lang="en-US" sz="2600" smtClean="0"/>
              <a:t>CMYK system (K stands for key, which means black because of how it’s used in printing)</a:t>
            </a:r>
          </a:p>
          <a:p>
            <a:pPr lvl="1">
              <a:lnSpc>
                <a:spcPct val="80000"/>
              </a:lnSpc>
            </a:pPr>
            <a:endParaRPr lang="en-US" sz="2600" smtClean="0"/>
          </a:p>
        </p:txBody>
      </p:sp>
      <p:sp>
        <p:nvSpPr>
          <p:cNvPr id="4" name="Date Placeholder 3"/>
          <p:cNvSpPr>
            <a:spLocks noGrp="1"/>
          </p:cNvSpPr>
          <p:nvPr>
            <p:ph type="dt" sz="quarter" idx="10"/>
          </p:nvPr>
        </p:nvSpPr>
        <p:spPr/>
        <p:txBody>
          <a:bodyPr/>
          <a:lstStyle/>
          <a:p>
            <a:fld id="{2F444429-6276-4B6C-91D5-4E2265F5CE3F}" type="datetime1">
              <a:rPr lang="en-US"/>
              <a:pPr/>
              <a:t>9/3/2015</a:t>
            </a:fld>
            <a:endParaRPr lang="en-US"/>
          </a:p>
        </p:txBody>
      </p:sp>
      <p:sp>
        <p:nvSpPr>
          <p:cNvPr id="5" name="Slide Number Placeholder 4"/>
          <p:cNvSpPr>
            <a:spLocks noGrp="1"/>
          </p:cNvSpPr>
          <p:nvPr>
            <p:ph type="sldNum" sz="quarter" idx="11"/>
          </p:nvPr>
        </p:nvSpPr>
        <p:spPr/>
        <p:txBody>
          <a:bodyPr/>
          <a:lstStyle/>
          <a:p>
            <a:fld id="{2560C410-173B-4C19-B7F3-202EDAEB9DE4}" type="slidenum">
              <a:rPr lang="en-US"/>
              <a:pPr/>
              <a:t>73</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smtClean="0"/>
              <a:t>Color Practice</a:t>
            </a:r>
          </a:p>
        </p:txBody>
      </p:sp>
      <p:sp>
        <p:nvSpPr>
          <p:cNvPr id="3" name="Content Placeholder 2"/>
          <p:cNvSpPr>
            <a:spLocks noGrp="1"/>
          </p:cNvSpPr>
          <p:nvPr>
            <p:ph idx="1"/>
          </p:nvPr>
        </p:nvSpPr>
        <p:spPr>
          <a:xfrm>
            <a:off x="685800" y="1747838"/>
            <a:ext cx="1752600" cy="609600"/>
          </a:xfrm>
        </p:spPr>
        <p:txBody>
          <a:bodyPr/>
          <a:lstStyle/>
          <a:p>
            <a:pPr>
              <a:buFont typeface="Arial" charset="0"/>
              <a:buNone/>
            </a:pPr>
            <a:r>
              <a:rPr lang="en-US" smtClean="0"/>
              <a:t>#</a:t>
            </a:r>
            <a:r>
              <a:rPr lang="en-US" smtClean="0">
                <a:solidFill>
                  <a:srgbClr val="FF0000"/>
                </a:solidFill>
              </a:rPr>
              <a:t>00</a:t>
            </a:r>
            <a:r>
              <a:rPr lang="en-US" smtClean="0">
                <a:solidFill>
                  <a:srgbClr val="00FF00"/>
                </a:solidFill>
              </a:rPr>
              <a:t>00</a:t>
            </a:r>
            <a:r>
              <a:rPr lang="en-US" smtClean="0">
                <a:solidFill>
                  <a:srgbClr val="0000FF"/>
                </a:solidFill>
              </a:rPr>
              <a:t>00</a:t>
            </a:r>
          </a:p>
          <a:p>
            <a:pPr>
              <a:buFont typeface="Arial" charset="0"/>
              <a:buNone/>
            </a:pPr>
            <a:endParaRPr lang="en-US" smtClean="0">
              <a:solidFill>
                <a:srgbClr val="0000FF"/>
              </a:solidFill>
            </a:endParaRPr>
          </a:p>
          <a:p>
            <a:pPr>
              <a:buFont typeface="Arial" charset="0"/>
              <a:buNone/>
            </a:pPr>
            <a:endParaRPr lang="en-US" smtClean="0">
              <a:solidFill>
                <a:srgbClr val="0000FF"/>
              </a:solidFill>
            </a:endParaRPr>
          </a:p>
        </p:txBody>
      </p:sp>
      <p:sp>
        <p:nvSpPr>
          <p:cNvPr id="4" name="Date Placeholder 3"/>
          <p:cNvSpPr>
            <a:spLocks noGrp="1"/>
          </p:cNvSpPr>
          <p:nvPr>
            <p:ph type="dt" sz="quarter" idx="10"/>
          </p:nvPr>
        </p:nvSpPr>
        <p:spPr/>
        <p:txBody>
          <a:bodyPr/>
          <a:lstStyle/>
          <a:p>
            <a:fld id="{551CEA9E-E499-44AC-98BC-13A6FB1B4010}" type="datetime1">
              <a:rPr lang="en-US"/>
              <a:pPr/>
              <a:t>9/3/2015</a:t>
            </a:fld>
            <a:endParaRPr lang="en-US"/>
          </a:p>
        </p:txBody>
      </p:sp>
      <p:sp>
        <p:nvSpPr>
          <p:cNvPr id="5" name="Slide Number Placeholder 4"/>
          <p:cNvSpPr>
            <a:spLocks noGrp="1"/>
          </p:cNvSpPr>
          <p:nvPr>
            <p:ph type="sldNum" sz="quarter" idx="11"/>
          </p:nvPr>
        </p:nvSpPr>
        <p:spPr/>
        <p:txBody>
          <a:bodyPr/>
          <a:lstStyle/>
          <a:p>
            <a:fld id="{E163B035-9DB5-4305-B6F8-16DC42369437}" type="slidenum">
              <a:rPr lang="en-US"/>
              <a:pPr/>
              <a:t>74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TextBox 6"/>
          <p:cNvSpPr txBox="1">
            <a:spLocks noChangeArrowheads="1"/>
          </p:cNvSpPr>
          <p:nvPr/>
        </p:nvSpPr>
        <p:spPr bwMode="auto">
          <a:xfrm>
            <a:off x="4729163" y="1820863"/>
            <a:ext cx="833437" cy="461962"/>
          </a:xfrm>
          <a:prstGeom prst="rect">
            <a:avLst/>
          </a:prstGeom>
          <a:noFill/>
          <a:ln w="9525">
            <a:noFill/>
            <a:miter lim="800000"/>
            <a:headEnd/>
            <a:tailEnd/>
          </a:ln>
        </p:spPr>
        <p:txBody>
          <a:bodyPr wrap="none">
            <a:spAutoFit/>
          </a:bodyPr>
          <a:lstStyle/>
          <a:p>
            <a:r>
              <a:rPr lang="en-US" sz="2400">
                <a:latin typeface="Calibri" pitchFamily="34" charset="0"/>
              </a:rPr>
              <a:t>black</a:t>
            </a:r>
          </a:p>
        </p:txBody>
      </p:sp>
      <p:cxnSp>
        <p:nvCxnSpPr>
          <p:cNvPr id="9" name="Straight Arrow Connector 8"/>
          <p:cNvCxnSpPr/>
          <p:nvPr/>
        </p:nvCxnSpPr>
        <p:spPr>
          <a:xfrm>
            <a:off x="2819400" y="2052638"/>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19400" y="2763838"/>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4567238" y="2532063"/>
            <a:ext cx="995362" cy="461962"/>
          </a:xfrm>
          <a:prstGeom prst="rect">
            <a:avLst/>
          </a:prstGeom>
          <a:solidFill>
            <a:schemeClr val="tx1"/>
          </a:solidFill>
          <a:ln w="9525">
            <a:noFill/>
            <a:miter lim="800000"/>
            <a:headEnd/>
            <a:tailEnd/>
          </a:ln>
        </p:spPr>
        <p:txBody>
          <a:bodyPr wrap="none">
            <a:spAutoFit/>
          </a:bodyPr>
          <a:lstStyle/>
          <a:p>
            <a:r>
              <a:rPr lang="en-US" sz="2400">
                <a:solidFill>
                  <a:srgbClr val="FFFF00"/>
                </a:solidFill>
                <a:latin typeface="Calibri" pitchFamily="34" charset="0"/>
              </a:rPr>
              <a:t>yellow</a:t>
            </a:r>
          </a:p>
        </p:txBody>
      </p:sp>
      <p:sp>
        <p:nvSpPr>
          <p:cNvPr id="23" name="TextBox 22"/>
          <p:cNvSpPr txBox="1">
            <a:spLocks noChangeArrowheads="1"/>
          </p:cNvSpPr>
          <p:nvPr/>
        </p:nvSpPr>
        <p:spPr bwMode="auto">
          <a:xfrm>
            <a:off x="685800" y="2471738"/>
            <a:ext cx="1563688" cy="584200"/>
          </a:xfrm>
          <a:prstGeom prst="rect">
            <a:avLst/>
          </a:prstGeom>
          <a:noFill/>
          <a:ln w="9525">
            <a:noFill/>
            <a:miter lim="800000"/>
            <a:headEnd/>
            <a:tailEnd/>
          </a:ln>
        </p:spPr>
        <p:txBody>
          <a:bodyPr wrap="none">
            <a:spAutoFit/>
          </a:bodyPr>
          <a:lstStyle/>
          <a:p>
            <a:r>
              <a:rPr lang="en-US" sz="3200">
                <a:latin typeface="Calibri" pitchFamily="34" charset="0"/>
              </a:rPr>
              <a:t>#</a:t>
            </a:r>
            <a:r>
              <a:rPr lang="en-US" sz="3200">
                <a:solidFill>
                  <a:srgbClr val="FF0000"/>
                </a:solidFill>
                <a:latin typeface="Calibri" pitchFamily="34" charset="0"/>
              </a:rPr>
              <a:t>FF</a:t>
            </a:r>
            <a:r>
              <a:rPr lang="en-US" sz="3200">
                <a:solidFill>
                  <a:srgbClr val="00FF00"/>
                </a:solidFill>
                <a:latin typeface="Calibri" pitchFamily="34" charset="0"/>
              </a:rPr>
              <a:t>FF</a:t>
            </a:r>
            <a:r>
              <a:rPr lang="en-US" sz="3200">
                <a:solidFill>
                  <a:srgbClr val="0000FF"/>
                </a:solidFill>
                <a:latin typeface="Calibri" pitchFamily="34" charset="0"/>
              </a:rPr>
              <a:t>00</a:t>
            </a:r>
            <a:endParaRPr lang="en-US" sz="3200">
              <a:latin typeface="Calibri" pitchFamily="34" charset="0"/>
            </a:endParaRPr>
          </a:p>
        </p:txBody>
      </p:sp>
      <p:cxnSp>
        <p:nvCxnSpPr>
          <p:cNvPr id="11" name="Straight Arrow Connector 10"/>
          <p:cNvCxnSpPr/>
          <p:nvPr/>
        </p:nvCxnSpPr>
        <p:spPr>
          <a:xfrm>
            <a:off x="2819400" y="3648075"/>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4510088" y="3417888"/>
            <a:ext cx="1052512" cy="460375"/>
          </a:xfrm>
          <a:prstGeom prst="rect">
            <a:avLst/>
          </a:prstGeom>
          <a:solidFill>
            <a:schemeClr val="tx1"/>
          </a:solidFill>
          <a:ln w="9525">
            <a:noFill/>
            <a:miter lim="800000"/>
            <a:headEnd/>
            <a:tailEnd/>
          </a:ln>
        </p:spPr>
        <p:txBody>
          <a:bodyPr wrap="none">
            <a:spAutoFit/>
          </a:bodyPr>
          <a:lstStyle/>
          <a:p>
            <a:r>
              <a:rPr lang="en-US" sz="2400">
                <a:solidFill>
                  <a:srgbClr val="FFA500"/>
                </a:solidFill>
                <a:latin typeface="Calibri" pitchFamily="34" charset="0"/>
              </a:rPr>
              <a:t>orange</a:t>
            </a:r>
          </a:p>
        </p:txBody>
      </p:sp>
      <p:sp>
        <p:nvSpPr>
          <p:cNvPr id="24" name="TextBox 23"/>
          <p:cNvSpPr txBox="1">
            <a:spLocks noChangeArrowheads="1"/>
          </p:cNvSpPr>
          <p:nvPr/>
        </p:nvSpPr>
        <p:spPr bwMode="auto">
          <a:xfrm>
            <a:off x="685800" y="3355975"/>
            <a:ext cx="1608138" cy="584200"/>
          </a:xfrm>
          <a:prstGeom prst="rect">
            <a:avLst/>
          </a:prstGeom>
          <a:noFill/>
          <a:ln w="9525">
            <a:noFill/>
            <a:miter lim="800000"/>
            <a:headEnd/>
            <a:tailEnd/>
          </a:ln>
        </p:spPr>
        <p:txBody>
          <a:bodyPr wrap="none">
            <a:spAutoFit/>
          </a:bodyPr>
          <a:lstStyle/>
          <a:p>
            <a:r>
              <a:rPr lang="en-US" sz="3200">
                <a:latin typeface="Calibri" pitchFamily="34" charset="0"/>
              </a:rPr>
              <a:t>#</a:t>
            </a:r>
            <a:r>
              <a:rPr lang="en-US" sz="3200">
                <a:solidFill>
                  <a:srgbClr val="FF0000"/>
                </a:solidFill>
                <a:latin typeface="Calibri" pitchFamily="34" charset="0"/>
              </a:rPr>
              <a:t>FF</a:t>
            </a:r>
            <a:r>
              <a:rPr lang="en-US" sz="3200">
                <a:solidFill>
                  <a:srgbClr val="00FF00"/>
                </a:solidFill>
                <a:latin typeface="Calibri" pitchFamily="34" charset="0"/>
              </a:rPr>
              <a:t>A5</a:t>
            </a:r>
            <a:r>
              <a:rPr lang="en-US" sz="3200">
                <a:solidFill>
                  <a:srgbClr val="0000FF"/>
                </a:solidFill>
                <a:latin typeface="Calibri" pitchFamily="34" charset="0"/>
              </a:rPr>
              <a:t>00</a:t>
            </a:r>
          </a:p>
        </p:txBody>
      </p:sp>
      <p:cxnSp>
        <p:nvCxnSpPr>
          <p:cNvPr id="13" name="Straight Arrow Connector 12"/>
          <p:cNvCxnSpPr/>
          <p:nvPr/>
        </p:nvCxnSpPr>
        <p:spPr>
          <a:xfrm>
            <a:off x="2819400" y="5418138"/>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560888" y="5186363"/>
            <a:ext cx="1001712" cy="461962"/>
          </a:xfrm>
          <a:prstGeom prst="rect">
            <a:avLst/>
          </a:prstGeom>
          <a:noFill/>
          <a:ln w="9525">
            <a:noFill/>
            <a:miter lim="800000"/>
            <a:headEnd/>
            <a:tailEnd/>
          </a:ln>
        </p:spPr>
        <p:txBody>
          <a:bodyPr wrap="none">
            <a:spAutoFit/>
          </a:bodyPr>
          <a:lstStyle/>
          <a:p>
            <a:r>
              <a:rPr lang="en-US" sz="2400">
                <a:solidFill>
                  <a:srgbClr val="800080"/>
                </a:solidFill>
                <a:latin typeface="Calibri" pitchFamily="34" charset="0"/>
              </a:rPr>
              <a:t>purple</a:t>
            </a:r>
          </a:p>
        </p:txBody>
      </p:sp>
      <p:sp>
        <p:nvSpPr>
          <p:cNvPr id="25" name="TextBox 24"/>
          <p:cNvSpPr txBox="1">
            <a:spLocks noChangeArrowheads="1"/>
          </p:cNvSpPr>
          <p:nvPr/>
        </p:nvSpPr>
        <p:spPr bwMode="auto">
          <a:xfrm>
            <a:off x="685800" y="5124450"/>
            <a:ext cx="1639888" cy="585788"/>
          </a:xfrm>
          <a:prstGeom prst="rect">
            <a:avLst/>
          </a:prstGeom>
          <a:noFill/>
          <a:ln w="9525">
            <a:noFill/>
            <a:miter lim="800000"/>
            <a:headEnd/>
            <a:tailEnd/>
          </a:ln>
        </p:spPr>
        <p:txBody>
          <a:bodyPr wrap="none">
            <a:spAutoFit/>
          </a:bodyPr>
          <a:lstStyle/>
          <a:p>
            <a:r>
              <a:rPr lang="en-US" sz="3200">
                <a:latin typeface="Calibri" pitchFamily="34" charset="0"/>
              </a:rPr>
              <a:t>#</a:t>
            </a:r>
            <a:r>
              <a:rPr lang="en-US" sz="3200">
                <a:solidFill>
                  <a:srgbClr val="FF0000"/>
                </a:solidFill>
                <a:latin typeface="Calibri" pitchFamily="34" charset="0"/>
              </a:rPr>
              <a:t>80</a:t>
            </a:r>
            <a:r>
              <a:rPr lang="en-US" sz="3200">
                <a:solidFill>
                  <a:srgbClr val="00FF00"/>
                </a:solidFill>
                <a:latin typeface="Calibri" pitchFamily="34" charset="0"/>
              </a:rPr>
              <a:t>00</a:t>
            </a:r>
            <a:r>
              <a:rPr lang="en-US" sz="3200">
                <a:solidFill>
                  <a:srgbClr val="0000FF"/>
                </a:solidFill>
                <a:latin typeface="Calibri" pitchFamily="34" charset="0"/>
              </a:rPr>
              <a:t>80</a:t>
            </a:r>
          </a:p>
        </p:txBody>
      </p:sp>
      <p:cxnSp>
        <p:nvCxnSpPr>
          <p:cNvPr id="12" name="Straight Arrow Connector 11"/>
          <p:cNvCxnSpPr/>
          <p:nvPr/>
        </p:nvCxnSpPr>
        <p:spPr>
          <a:xfrm>
            <a:off x="2819400" y="4532313"/>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4672013" y="4302125"/>
            <a:ext cx="890587" cy="461963"/>
          </a:xfrm>
          <a:prstGeom prst="rect">
            <a:avLst/>
          </a:prstGeom>
          <a:solidFill>
            <a:schemeClr val="tx1"/>
          </a:solidFill>
          <a:ln w="9525">
            <a:noFill/>
            <a:miter lim="800000"/>
            <a:headEnd/>
            <a:tailEnd/>
          </a:ln>
        </p:spPr>
        <p:txBody>
          <a:bodyPr wrap="none">
            <a:spAutoFit/>
          </a:bodyPr>
          <a:lstStyle/>
          <a:p>
            <a:r>
              <a:rPr lang="en-US" sz="2400">
                <a:solidFill>
                  <a:srgbClr val="FFFFFF"/>
                </a:solidFill>
                <a:latin typeface="Calibri" pitchFamily="34" charset="0"/>
              </a:rPr>
              <a:t>white</a:t>
            </a:r>
          </a:p>
        </p:txBody>
      </p:sp>
      <p:sp>
        <p:nvSpPr>
          <p:cNvPr id="26" name="TextBox 25"/>
          <p:cNvSpPr txBox="1">
            <a:spLocks noChangeArrowheads="1"/>
          </p:cNvSpPr>
          <p:nvPr/>
        </p:nvSpPr>
        <p:spPr bwMode="auto">
          <a:xfrm>
            <a:off x="685800" y="4240213"/>
            <a:ext cx="1524000" cy="584200"/>
          </a:xfrm>
          <a:prstGeom prst="rect">
            <a:avLst/>
          </a:prstGeom>
          <a:noFill/>
          <a:ln w="9525">
            <a:noFill/>
            <a:miter lim="800000"/>
            <a:headEnd/>
            <a:tailEnd/>
          </a:ln>
        </p:spPr>
        <p:txBody>
          <a:bodyPr wrap="none">
            <a:spAutoFit/>
          </a:bodyPr>
          <a:lstStyle/>
          <a:p>
            <a:r>
              <a:rPr lang="en-US" sz="3200">
                <a:latin typeface="Calibri" pitchFamily="34" charset="0"/>
              </a:rPr>
              <a:t>#</a:t>
            </a:r>
            <a:r>
              <a:rPr lang="en-US" sz="3200">
                <a:solidFill>
                  <a:srgbClr val="FF0000"/>
                </a:solidFill>
                <a:latin typeface="Calibri" pitchFamily="34" charset="0"/>
              </a:rPr>
              <a:t>FF</a:t>
            </a:r>
            <a:r>
              <a:rPr lang="en-US" sz="3200">
                <a:solidFill>
                  <a:srgbClr val="00FF00"/>
                </a:solidFill>
                <a:latin typeface="Calibri" pitchFamily="34" charset="0"/>
              </a:rPr>
              <a:t>FF</a:t>
            </a:r>
            <a:r>
              <a:rPr lang="en-US" sz="3200">
                <a:solidFill>
                  <a:srgbClr val="0000FF"/>
                </a:solidFill>
                <a:latin typeface="Calibri" pitchFamily="34" charset="0"/>
              </a:rPr>
              <a:t>FF</a:t>
            </a:r>
          </a:p>
        </p:txBody>
      </p:sp>
      <p:pic>
        <p:nvPicPr>
          <p:cNvPr id="80897" name="Picture 1"/>
          <p:cNvPicPr>
            <a:picLocks noChangeAspect="1" noChangeArrowheads="1"/>
          </p:cNvPicPr>
          <p:nvPr/>
        </p:nvPicPr>
        <p:blipFill>
          <a:blip r:embed="rId2" cstate="print"/>
          <a:srcRect/>
          <a:stretch>
            <a:fillRect/>
          </a:stretch>
        </p:blipFill>
        <p:spPr bwMode="auto">
          <a:xfrm>
            <a:off x="6524625" y="1752600"/>
            <a:ext cx="1857375" cy="371475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0897"/>
                                        </p:tgtEl>
                                        <p:attrNameLst>
                                          <p:attrName>style.visibility</p:attrName>
                                        </p:attrNameLst>
                                      </p:cBhvr>
                                      <p:to>
                                        <p:strVal val="visible"/>
                                      </p:to>
                                    </p:set>
                                    <p:animEffect transition="in" filter="fade">
                                      <p:cBhvr>
                                        <p:cTn id="82" dur="500"/>
                                        <p:tgtEl>
                                          <p:spTgt spid="8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6" grpId="0" animBg="1"/>
      <p:bldP spid="23" grpId="0"/>
      <p:bldP spid="17" grpId="0" animBg="1"/>
      <p:bldP spid="24" grpId="0"/>
      <p:bldP spid="21" grpId="0"/>
      <p:bldP spid="25" grpId="0"/>
      <p:bldP spid="18" grpId="0" animBg="1"/>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CSS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smtClean="0"/>
              <a:t>Pretty Colors!</a:t>
            </a:r>
          </a:p>
        </p:txBody>
      </p:sp>
      <p:sp>
        <p:nvSpPr>
          <p:cNvPr id="3" name="Content Placeholder 2"/>
          <p:cNvSpPr>
            <a:spLocks noGrp="1"/>
          </p:cNvSpPr>
          <p:nvPr>
            <p:ph idx="1"/>
          </p:nvPr>
        </p:nvSpPr>
        <p:spPr/>
        <p:txBody>
          <a:bodyPr/>
          <a:lstStyle/>
          <a:p>
            <a:r>
              <a:rPr lang="en-US" smtClean="0"/>
              <a:t>CSS</a:t>
            </a:r>
          </a:p>
          <a:p>
            <a:pPr lvl="1"/>
            <a:r>
              <a:rPr lang="en-US" smtClean="0"/>
              <a:t>Cascading Style Sheets</a:t>
            </a:r>
          </a:p>
          <a:p>
            <a:r>
              <a:rPr lang="en-US" smtClean="0"/>
              <a:t>Styling can be added to web pages in 3 ways:</a:t>
            </a:r>
          </a:p>
          <a:p>
            <a:pPr lvl="1"/>
            <a:r>
              <a:rPr lang="en-US" smtClean="0"/>
              <a:t>Inline</a:t>
            </a:r>
          </a:p>
          <a:p>
            <a:pPr lvl="1"/>
            <a:r>
              <a:rPr lang="en-US" smtClean="0"/>
              <a:t>Internal</a:t>
            </a:r>
          </a:p>
          <a:p>
            <a:pPr lvl="1"/>
            <a:r>
              <a:rPr lang="en-US" smtClean="0"/>
              <a:t>External (will be covered later)</a:t>
            </a:r>
          </a:p>
          <a:p>
            <a:r>
              <a:rPr lang="en-US" smtClean="0"/>
              <a:t>Why?</a:t>
            </a:r>
          </a:p>
          <a:p>
            <a:pPr lvl="1"/>
            <a:r>
              <a:rPr lang="en-US" smtClean="0"/>
              <a:t>Separate content from style</a:t>
            </a:r>
          </a:p>
          <a:p>
            <a:endParaRPr lang="en-US" smtClean="0"/>
          </a:p>
        </p:txBody>
      </p:sp>
      <p:sp>
        <p:nvSpPr>
          <p:cNvPr id="4" name="Date Placeholder 3"/>
          <p:cNvSpPr>
            <a:spLocks noGrp="1"/>
          </p:cNvSpPr>
          <p:nvPr>
            <p:ph type="dt" sz="quarter" idx="10"/>
          </p:nvPr>
        </p:nvSpPr>
        <p:spPr/>
        <p:txBody>
          <a:bodyPr/>
          <a:lstStyle/>
          <a:p>
            <a:fld id="{DDE18937-CB8D-49CE-9AF6-19284C3F63AE}" type="datetime1">
              <a:rPr lang="en-US"/>
              <a:pPr/>
              <a:t>9/3/2015</a:t>
            </a:fld>
            <a:endParaRPr lang="en-US"/>
          </a:p>
        </p:txBody>
      </p:sp>
      <p:sp>
        <p:nvSpPr>
          <p:cNvPr id="5" name="Slide Number Placeholder 4"/>
          <p:cNvSpPr>
            <a:spLocks noGrp="1"/>
          </p:cNvSpPr>
          <p:nvPr>
            <p:ph type="sldNum" sz="quarter" idx="11"/>
          </p:nvPr>
        </p:nvSpPr>
        <p:spPr/>
        <p:txBody>
          <a:bodyPr/>
          <a:lstStyle/>
          <a:p>
            <a:fld id="{BFE0FDE1-4A77-4E35-B0DB-F3BB14125AE6}" type="slidenum">
              <a:rPr lang="en-US"/>
              <a:pPr/>
              <a:t>76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smtClean="0"/>
              <a:t>Inline Styling</a:t>
            </a:r>
          </a:p>
        </p:txBody>
      </p:sp>
      <p:sp>
        <p:nvSpPr>
          <p:cNvPr id="3" name="Content Placeholder 2"/>
          <p:cNvSpPr>
            <a:spLocks noGrp="1"/>
          </p:cNvSpPr>
          <p:nvPr>
            <p:ph idx="1"/>
          </p:nvPr>
        </p:nvSpPr>
        <p:spPr/>
        <p:txBody>
          <a:bodyPr/>
          <a:lstStyle/>
          <a:p>
            <a:r>
              <a:rPr lang="en-US" smtClean="0"/>
              <a:t>Only affects the tag it is written within</a:t>
            </a:r>
          </a:p>
          <a:p>
            <a:r>
              <a:rPr lang="en-US" smtClean="0"/>
              <a:t>Utilizes the </a:t>
            </a:r>
            <a:r>
              <a:rPr lang="en-US" b="1" smtClean="0"/>
              <a:t>“style” </a:t>
            </a:r>
            <a:r>
              <a:rPr lang="en-US" smtClean="0"/>
              <a:t>attribute</a:t>
            </a:r>
          </a:p>
          <a:p>
            <a:pPr>
              <a:buFont typeface="Arial" charset="0"/>
              <a:buNone/>
            </a:pPr>
            <a:endParaRPr lang="en-US" smtClean="0"/>
          </a:p>
          <a:p>
            <a:pPr>
              <a:buFont typeface="Arial" charset="0"/>
              <a:buNone/>
            </a:pPr>
            <a:endParaRPr lang="en-US" smtClean="0"/>
          </a:p>
          <a:p>
            <a:pPr algn="ctr">
              <a:buFont typeface="Arial" charset="0"/>
              <a:buNone/>
            </a:pPr>
            <a:r>
              <a:rPr lang="en-US" smtClean="0"/>
              <a:t>&lt;h1 style="color:blue"&gt;example&lt;/h1&gt;</a:t>
            </a:r>
          </a:p>
        </p:txBody>
      </p:sp>
      <p:sp>
        <p:nvSpPr>
          <p:cNvPr id="4" name="Date Placeholder 3"/>
          <p:cNvSpPr>
            <a:spLocks noGrp="1"/>
          </p:cNvSpPr>
          <p:nvPr>
            <p:ph type="dt" sz="quarter" idx="10"/>
          </p:nvPr>
        </p:nvSpPr>
        <p:spPr/>
        <p:txBody>
          <a:bodyPr/>
          <a:lstStyle/>
          <a:p>
            <a:fld id="{4741AB32-69F6-4154-BD35-807EB87A0987}" type="datetime1">
              <a:rPr lang="en-US"/>
              <a:pPr/>
              <a:t>9/3/2015</a:t>
            </a:fld>
            <a:endParaRPr lang="en-US"/>
          </a:p>
        </p:txBody>
      </p:sp>
      <p:sp>
        <p:nvSpPr>
          <p:cNvPr id="5" name="Slide Number Placeholder 4"/>
          <p:cNvSpPr>
            <a:spLocks noGrp="1"/>
          </p:cNvSpPr>
          <p:nvPr>
            <p:ph type="sldNum" sz="quarter" idx="11"/>
          </p:nvPr>
        </p:nvSpPr>
        <p:spPr/>
        <p:txBody>
          <a:bodyPr/>
          <a:lstStyle/>
          <a:p>
            <a:fld id="{02E475DC-DE6E-437E-96E0-04FDB0C62A27}" type="slidenum">
              <a:rPr lang="en-US"/>
              <a:pPr/>
              <a:t>77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smtClean="0"/>
              <a:t>CSS Syntax</a:t>
            </a:r>
          </a:p>
        </p:txBody>
      </p:sp>
      <p:sp>
        <p:nvSpPr>
          <p:cNvPr id="4" name="Date Placeholder 3"/>
          <p:cNvSpPr>
            <a:spLocks noGrp="1"/>
          </p:cNvSpPr>
          <p:nvPr>
            <p:ph type="dt" sz="quarter" idx="10"/>
          </p:nvPr>
        </p:nvSpPr>
        <p:spPr/>
        <p:txBody>
          <a:bodyPr/>
          <a:lstStyle/>
          <a:p>
            <a:fld id="{0AA9A546-EE40-482F-B420-61660AF9EC56}" type="datetime1">
              <a:rPr lang="en-US"/>
              <a:pPr/>
              <a:t>9/3/2015</a:t>
            </a:fld>
            <a:endParaRPr lang="en-US"/>
          </a:p>
        </p:txBody>
      </p:sp>
      <p:sp>
        <p:nvSpPr>
          <p:cNvPr id="5" name="Slide Number Placeholder 4"/>
          <p:cNvSpPr>
            <a:spLocks noGrp="1"/>
          </p:cNvSpPr>
          <p:nvPr>
            <p:ph type="sldNum" sz="quarter" idx="11"/>
          </p:nvPr>
        </p:nvSpPr>
        <p:spPr/>
        <p:txBody>
          <a:bodyPr/>
          <a:lstStyle/>
          <a:p>
            <a:fld id="{F90FC726-09F2-4832-BA57-E8246E121423}" type="slidenum">
              <a:rPr lang="en-US"/>
              <a:pPr/>
              <a:t>78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11621" name="Picture 2" descr="CSS selector"/>
          <p:cNvPicPr>
            <a:picLocks noChangeAspect="1" noChangeArrowheads="1"/>
          </p:cNvPicPr>
          <p:nvPr/>
        </p:nvPicPr>
        <p:blipFill>
          <a:blip r:embed="rId2" cstate="print"/>
          <a:srcRect/>
          <a:stretch>
            <a:fillRect/>
          </a:stretch>
        </p:blipFill>
        <p:spPr bwMode="auto">
          <a:xfrm>
            <a:off x="563563" y="1828800"/>
            <a:ext cx="8016875" cy="1676400"/>
          </a:xfrm>
          <a:prstGeom prst="rect">
            <a:avLst/>
          </a:prstGeom>
          <a:noFill/>
          <a:ln w="9525">
            <a:noFill/>
            <a:miter lim="800000"/>
            <a:headEnd/>
            <a:tailEnd/>
          </a:ln>
        </p:spPr>
      </p:pic>
      <p:sp>
        <p:nvSpPr>
          <p:cNvPr id="111622" name="TextBox 8"/>
          <p:cNvSpPr txBox="1">
            <a:spLocks noChangeArrowheads="1"/>
          </p:cNvSpPr>
          <p:nvPr/>
        </p:nvSpPr>
        <p:spPr bwMode="auto">
          <a:xfrm>
            <a:off x="563563" y="4267200"/>
            <a:ext cx="5410200" cy="1323975"/>
          </a:xfrm>
          <a:prstGeom prst="rect">
            <a:avLst/>
          </a:prstGeom>
          <a:noFill/>
          <a:ln w="9525">
            <a:noFill/>
            <a:miter lim="800000"/>
            <a:headEnd/>
            <a:tailEnd/>
          </a:ln>
        </p:spPr>
        <p:txBody>
          <a:bodyPr>
            <a:spAutoFit/>
          </a:bodyPr>
          <a:lstStyle/>
          <a:p>
            <a:r>
              <a:rPr lang="en-US" sz="2000">
                <a:latin typeface="Segoe UI" pitchFamily="34" charset="0"/>
                <a:cs typeface="Segoe UI" pitchFamily="34" charset="0"/>
              </a:rPr>
              <a:t>Selectors:</a:t>
            </a:r>
          </a:p>
          <a:p>
            <a:r>
              <a:rPr lang="en-US" sz="2000">
                <a:latin typeface="Segoe UI" pitchFamily="34" charset="0"/>
                <a:cs typeface="Segoe UI" pitchFamily="34" charset="0"/>
              </a:rPr>
              <a:t>Tag name –write the name (as above)</a:t>
            </a:r>
          </a:p>
          <a:p>
            <a:r>
              <a:rPr lang="en-US" sz="2000">
                <a:latin typeface="Segoe UI" pitchFamily="34" charset="0"/>
                <a:cs typeface="Segoe UI" pitchFamily="34" charset="0"/>
              </a:rPr>
              <a:t>ID - #id</a:t>
            </a:r>
          </a:p>
          <a:p>
            <a:r>
              <a:rPr lang="en-US" sz="2000">
                <a:latin typeface="Segoe UI" pitchFamily="34" charset="0"/>
                <a:cs typeface="Segoe UI" pitchFamily="34" charset="0"/>
              </a:rPr>
              <a:t>Class - .class</a:t>
            </a:r>
          </a:p>
        </p:txBody>
      </p:sp>
      <p:sp>
        <p:nvSpPr>
          <p:cNvPr id="10" name="Explosion 1 9"/>
          <p:cNvSpPr/>
          <p:nvPr/>
        </p:nvSpPr>
        <p:spPr>
          <a:xfrm rot="20492014">
            <a:off x="5605463" y="3979863"/>
            <a:ext cx="3486150" cy="20129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Never start a class name with a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smtClean="0"/>
              <a:t>Classes vs ID’s</a:t>
            </a:r>
          </a:p>
        </p:txBody>
      </p:sp>
      <p:sp>
        <p:nvSpPr>
          <p:cNvPr id="3" name="Content Placeholder 2"/>
          <p:cNvSpPr>
            <a:spLocks noGrp="1"/>
          </p:cNvSpPr>
          <p:nvPr>
            <p:ph idx="1"/>
          </p:nvPr>
        </p:nvSpPr>
        <p:spPr/>
        <p:txBody>
          <a:bodyPr/>
          <a:lstStyle/>
          <a:p>
            <a:r>
              <a:rPr lang="en-US" smtClean="0"/>
              <a:t>Class</a:t>
            </a:r>
          </a:p>
          <a:p>
            <a:pPr lvl="1"/>
            <a:r>
              <a:rPr lang="en-US" smtClean="0"/>
              <a:t>Used to give multiple elements the same style</a:t>
            </a:r>
          </a:p>
          <a:p>
            <a:pPr lvl="1"/>
            <a:r>
              <a:rPr lang="en-US" smtClean="0"/>
              <a:t>Many elements will have a single class</a:t>
            </a:r>
          </a:p>
          <a:p>
            <a:r>
              <a:rPr lang="en-US" smtClean="0"/>
              <a:t>ID’s</a:t>
            </a:r>
          </a:p>
          <a:p>
            <a:pPr lvl="1"/>
            <a:r>
              <a:rPr lang="en-US" smtClean="0"/>
              <a:t>Used to give a single element a style</a:t>
            </a:r>
          </a:p>
          <a:p>
            <a:pPr lvl="1"/>
            <a:r>
              <a:rPr lang="en-US" smtClean="0"/>
              <a:t>Must all be unique</a:t>
            </a:r>
          </a:p>
        </p:txBody>
      </p:sp>
      <p:sp>
        <p:nvSpPr>
          <p:cNvPr id="4" name="Date Placeholder 3"/>
          <p:cNvSpPr>
            <a:spLocks noGrp="1"/>
          </p:cNvSpPr>
          <p:nvPr>
            <p:ph type="dt" sz="quarter" idx="10"/>
          </p:nvPr>
        </p:nvSpPr>
        <p:spPr/>
        <p:txBody>
          <a:bodyPr/>
          <a:lstStyle/>
          <a:p>
            <a:fld id="{56AEF5BA-2E06-477C-AED0-02B1AA73536F}" type="datetime1">
              <a:rPr lang="en-US"/>
              <a:pPr/>
              <a:t>9/3/2015</a:t>
            </a:fld>
            <a:endParaRPr lang="en-US"/>
          </a:p>
        </p:txBody>
      </p:sp>
      <p:sp>
        <p:nvSpPr>
          <p:cNvPr id="5" name="Slide Number Placeholder 4"/>
          <p:cNvSpPr>
            <a:spLocks noGrp="1"/>
          </p:cNvSpPr>
          <p:nvPr>
            <p:ph type="sldNum" sz="quarter" idx="11"/>
          </p:nvPr>
        </p:nvSpPr>
        <p:spPr/>
        <p:txBody>
          <a:bodyPr/>
          <a:lstStyle/>
          <a:p>
            <a:fld id="{7AE2CA1B-2DAF-4A77-B36D-15027382A294}" type="slidenum">
              <a:rPr lang="en-US"/>
              <a:pPr/>
              <a:t>79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Packet Contents</a:t>
            </a:r>
          </a:p>
        </p:txBody>
      </p:sp>
      <p:sp>
        <p:nvSpPr>
          <p:cNvPr id="3" name="Content Placeholder 2"/>
          <p:cNvSpPr>
            <a:spLocks noGrp="1"/>
          </p:cNvSpPr>
          <p:nvPr>
            <p:ph idx="1"/>
          </p:nvPr>
        </p:nvSpPr>
        <p:spPr/>
        <p:txBody>
          <a:bodyPr/>
          <a:lstStyle/>
          <a:p>
            <a:r>
              <a:rPr lang="en-US" smtClean="0"/>
              <a:t>HTML</a:t>
            </a:r>
          </a:p>
          <a:p>
            <a:pPr lvl="1"/>
            <a:r>
              <a:rPr lang="en-US" b="1" smtClean="0"/>
              <a:t>H</a:t>
            </a:r>
            <a:r>
              <a:rPr lang="en-US" smtClean="0"/>
              <a:t>yper</a:t>
            </a:r>
            <a:r>
              <a:rPr lang="en-US" b="1" smtClean="0"/>
              <a:t>T</a:t>
            </a:r>
            <a:r>
              <a:rPr lang="en-US" smtClean="0"/>
              <a:t>ext </a:t>
            </a:r>
            <a:r>
              <a:rPr lang="en-US" b="1" smtClean="0"/>
              <a:t>M</a:t>
            </a:r>
            <a:r>
              <a:rPr lang="en-US" smtClean="0"/>
              <a:t>ark-Up </a:t>
            </a:r>
            <a:r>
              <a:rPr lang="en-US" b="1" smtClean="0"/>
              <a:t>L</a:t>
            </a:r>
            <a:r>
              <a:rPr lang="en-US" smtClean="0"/>
              <a:t>anguage</a:t>
            </a:r>
          </a:p>
          <a:p>
            <a:pPr lvl="1"/>
            <a:r>
              <a:rPr lang="en-US" smtClean="0"/>
              <a:t>Interpreted by the client’s browser</a:t>
            </a:r>
          </a:p>
          <a:p>
            <a:pPr lvl="1"/>
            <a:r>
              <a:rPr lang="en-US" smtClean="0"/>
              <a:t>Either static or dynamic</a:t>
            </a:r>
          </a:p>
          <a:p>
            <a:pPr lvl="1"/>
            <a:r>
              <a:rPr lang="en-US" smtClean="0"/>
              <a:t>Easy to write!</a:t>
            </a:r>
          </a:p>
          <a:p>
            <a:r>
              <a:rPr lang="en-US" smtClean="0"/>
              <a:t>TCP/IP</a:t>
            </a:r>
          </a:p>
          <a:p>
            <a:pPr lvl="1"/>
            <a:r>
              <a:rPr lang="en-US" b="1" smtClean="0"/>
              <a:t>T</a:t>
            </a:r>
            <a:r>
              <a:rPr lang="en-US" smtClean="0"/>
              <a:t>ransmission </a:t>
            </a:r>
            <a:r>
              <a:rPr lang="en-US" b="1" smtClean="0"/>
              <a:t>C</a:t>
            </a:r>
            <a:r>
              <a:rPr lang="en-US" smtClean="0"/>
              <a:t>ontrol </a:t>
            </a:r>
            <a:r>
              <a:rPr lang="en-US" b="1" smtClean="0"/>
              <a:t>P</a:t>
            </a:r>
            <a:r>
              <a:rPr lang="en-US" smtClean="0"/>
              <a:t>rotocol/</a:t>
            </a:r>
            <a:r>
              <a:rPr lang="en-US" b="1" smtClean="0"/>
              <a:t>I</a:t>
            </a:r>
            <a:r>
              <a:rPr lang="en-US" smtClean="0"/>
              <a:t>nternet </a:t>
            </a:r>
            <a:r>
              <a:rPr lang="en-US" b="1" smtClean="0"/>
              <a:t>P</a:t>
            </a:r>
            <a:r>
              <a:rPr lang="en-US" smtClean="0"/>
              <a:t>rotocol</a:t>
            </a:r>
            <a:endParaRPr lang="en-US" b="1" smtClean="0"/>
          </a:p>
          <a:p>
            <a:pPr lvl="1"/>
            <a:endParaRPr lang="en-US" smtClean="0"/>
          </a:p>
          <a:p>
            <a:endParaRPr lang="en-US" smtClean="0"/>
          </a:p>
        </p:txBody>
      </p:sp>
      <p:sp>
        <p:nvSpPr>
          <p:cNvPr id="4" name="Date Placeholder 3"/>
          <p:cNvSpPr>
            <a:spLocks noGrp="1"/>
          </p:cNvSpPr>
          <p:nvPr>
            <p:ph type="dt" sz="quarter" idx="10"/>
          </p:nvPr>
        </p:nvSpPr>
        <p:spPr/>
        <p:txBody>
          <a:bodyPr/>
          <a:lstStyle/>
          <a:p>
            <a:fld id="{627E46CA-22FC-4829-8309-1AF6C0F72B4B}" type="datetime1">
              <a:rPr lang="en-US"/>
              <a:pPr/>
              <a:t>9/3/2015</a:t>
            </a:fld>
            <a:endParaRPr lang="en-US"/>
          </a:p>
        </p:txBody>
      </p:sp>
      <p:sp>
        <p:nvSpPr>
          <p:cNvPr id="5" name="Slide Number Placeholder 4"/>
          <p:cNvSpPr>
            <a:spLocks noGrp="1"/>
          </p:cNvSpPr>
          <p:nvPr>
            <p:ph type="sldNum" sz="quarter" idx="11"/>
          </p:nvPr>
        </p:nvSpPr>
        <p:spPr/>
        <p:txBody>
          <a:bodyPr/>
          <a:lstStyle/>
          <a:p>
            <a:fld id="{FF0A2E07-E55B-48A0-9E11-08C18BA11D18}" type="slidenum">
              <a:rPr lang="en-US"/>
              <a:pPr/>
              <a:t>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smtClean="0"/>
              <a:t>Internal Styling</a:t>
            </a:r>
          </a:p>
        </p:txBody>
      </p:sp>
      <p:sp>
        <p:nvSpPr>
          <p:cNvPr id="3" name="Content Placeholder 2"/>
          <p:cNvSpPr>
            <a:spLocks noGrp="1"/>
          </p:cNvSpPr>
          <p:nvPr>
            <p:ph idx="1"/>
          </p:nvPr>
        </p:nvSpPr>
        <p:spPr/>
        <p:txBody>
          <a:bodyPr>
            <a:normAutofit/>
          </a:bodyPr>
          <a:lstStyle/>
          <a:p>
            <a:pPr>
              <a:lnSpc>
                <a:spcPct val="80000"/>
              </a:lnSpc>
            </a:pPr>
            <a:r>
              <a:rPr lang="en-US" sz="3000" smtClean="0"/>
              <a:t>Affects the entire HTML document</a:t>
            </a:r>
          </a:p>
          <a:p>
            <a:pPr>
              <a:lnSpc>
                <a:spcPct val="80000"/>
              </a:lnSpc>
            </a:pPr>
            <a:r>
              <a:rPr lang="en-US" sz="3000" smtClean="0"/>
              <a:t>Uses a </a:t>
            </a:r>
            <a:r>
              <a:rPr lang="en-US" sz="3000" b="1" smtClean="0"/>
              <a:t>&lt;style&gt; </a:t>
            </a:r>
            <a:r>
              <a:rPr lang="en-US" sz="3000" smtClean="0"/>
              <a:t>element in the HTML &lt;head&gt; section</a:t>
            </a:r>
          </a:p>
          <a:p>
            <a:pPr>
              <a:lnSpc>
                <a:spcPct val="80000"/>
              </a:lnSpc>
            </a:pPr>
            <a:endParaRPr lang="en-US" sz="3000" smtClean="0"/>
          </a:p>
          <a:p>
            <a:pPr>
              <a:lnSpc>
                <a:spcPct val="80000"/>
              </a:lnSpc>
              <a:buFont typeface="Arial" charset="0"/>
              <a:buNone/>
            </a:pPr>
            <a:r>
              <a:rPr lang="en-US" sz="3000" smtClean="0"/>
              <a:t>&lt;head&gt;</a:t>
            </a:r>
            <a:br>
              <a:rPr lang="en-US" sz="3000" smtClean="0"/>
            </a:br>
            <a:r>
              <a:rPr lang="en-US" sz="3000" smtClean="0"/>
              <a:t>&lt;style&gt;</a:t>
            </a:r>
            <a:br>
              <a:rPr lang="en-US" sz="3000" smtClean="0"/>
            </a:br>
            <a:r>
              <a:rPr lang="en-US" sz="3000" smtClean="0"/>
              <a:t>body {background-color:lightgrey}</a:t>
            </a:r>
            <a:br>
              <a:rPr lang="en-US" sz="3000" smtClean="0"/>
            </a:br>
            <a:r>
              <a:rPr lang="en-US" sz="3000" smtClean="0"/>
              <a:t>.fields   {color:blue}</a:t>
            </a:r>
            <a:br>
              <a:rPr lang="en-US" sz="3000" smtClean="0"/>
            </a:br>
            <a:r>
              <a:rPr lang="en-US" sz="3000" smtClean="0"/>
              <a:t>#firstname    {color:green}</a:t>
            </a:r>
            <a:br>
              <a:rPr lang="en-US" sz="3000" smtClean="0"/>
            </a:br>
            <a:r>
              <a:rPr lang="en-US" sz="3000" smtClean="0"/>
              <a:t>&lt;/style&gt;</a:t>
            </a:r>
          </a:p>
          <a:p>
            <a:pPr>
              <a:lnSpc>
                <a:spcPct val="80000"/>
              </a:lnSpc>
              <a:buFont typeface="Arial" charset="0"/>
              <a:buNone/>
            </a:pPr>
            <a:r>
              <a:rPr lang="en-US" sz="3000" smtClean="0"/>
              <a:t>&lt;/head&gt;</a:t>
            </a:r>
          </a:p>
        </p:txBody>
      </p:sp>
      <p:sp>
        <p:nvSpPr>
          <p:cNvPr id="4" name="Date Placeholder 3"/>
          <p:cNvSpPr>
            <a:spLocks noGrp="1"/>
          </p:cNvSpPr>
          <p:nvPr>
            <p:ph type="dt" sz="quarter" idx="10"/>
          </p:nvPr>
        </p:nvSpPr>
        <p:spPr/>
        <p:txBody>
          <a:bodyPr/>
          <a:lstStyle/>
          <a:p>
            <a:fld id="{FFFE8490-F530-4B6C-92BE-389A20838215}" type="datetime1">
              <a:rPr lang="en-US"/>
              <a:pPr/>
              <a:t>9/3/2015</a:t>
            </a:fld>
            <a:endParaRPr lang="en-US"/>
          </a:p>
        </p:txBody>
      </p:sp>
      <p:sp>
        <p:nvSpPr>
          <p:cNvPr id="5" name="Slide Number Placeholder 4"/>
          <p:cNvSpPr>
            <a:spLocks noGrp="1"/>
          </p:cNvSpPr>
          <p:nvPr>
            <p:ph type="sldNum" sz="quarter" idx="11"/>
          </p:nvPr>
        </p:nvSpPr>
        <p:spPr/>
        <p:txBody>
          <a:bodyPr/>
          <a:lstStyle/>
          <a:p>
            <a:fld id="{2B98F2BA-C5C3-4AD3-B7F3-5821DE598584}" type="slidenum">
              <a:rPr lang="en-US"/>
              <a:pPr/>
              <a:t>80</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smtClean="0"/>
              <a:t>External Styling</a:t>
            </a:r>
          </a:p>
        </p:txBody>
      </p:sp>
      <p:sp>
        <p:nvSpPr>
          <p:cNvPr id="148482" name="Content Placeholder 2"/>
          <p:cNvSpPr>
            <a:spLocks noGrp="1"/>
          </p:cNvSpPr>
          <p:nvPr>
            <p:ph idx="1"/>
          </p:nvPr>
        </p:nvSpPr>
        <p:spPr/>
        <p:txBody>
          <a:bodyPr/>
          <a:lstStyle/>
          <a:p>
            <a:r>
              <a:rPr lang="en-US" smtClean="0"/>
              <a:t>Affects all pages that link to that stylesheet</a:t>
            </a:r>
          </a:p>
          <a:p>
            <a:endParaRPr lang="en-US" smtClean="0"/>
          </a:p>
          <a:p>
            <a:endParaRPr lang="en-US" smtClean="0"/>
          </a:p>
          <a:p>
            <a:pPr>
              <a:buFont typeface="Arial" charset="0"/>
              <a:buNone/>
            </a:pPr>
            <a:r>
              <a:rPr lang="en-US" smtClean="0"/>
              <a:t>&lt;head&gt;</a:t>
            </a:r>
            <a:br>
              <a:rPr lang="en-US" smtClean="0"/>
            </a:br>
            <a:r>
              <a:rPr lang="en-US" smtClean="0"/>
              <a:t>  &lt;link rel="stylesheet" href="styles.css"&gt;</a:t>
            </a:r>
          </a:p>
          <a:p>
            <a:pPr>
              <a:buFont typeface="Arial" charset="0"/>
              <a:buNone/>
            </a:pPr>
            <a:r>
              <a:rPr lang="en-US" smtClean="0"/>
              <a:t>&lt;/head&gt;</a:t>
            </a:r>
          </a:p>
        </p:txBody>
      </p:sp>
      <p:sp>
        <p:nvSpPr>
          <p:cNvPr id="4" name="Date Placeholder 3"/>
          <p:cNvSpPr>
            <a:spLocks noGrp="1"/>
          </p:cNvSpPr>
          <p:nvPr>
            <p:ph type="dt" sz="quarter" idx="10"/>
          </p:nvPr>
        </p:nvSpPr>
        <p:spPr/>
        <p:txBody>
          <a:bodyPr/>
          <a:lstStyle/>
          <a:p>
            <a:fld id="{1C5C98A0-CF5B-49DE-A7EB-5213757CA78F}" type="datetime1">
              <a:rPr lang="en-US"/>
              <a:pPr/>
              <a:t>9/3/2015</a:t>
            </a:fld>
            <a:endParaRPr lang="en-US"/>
          </a:p>
        </p:txBody>
      </p:sp>
      <p:sp>
        <p:nvSpPr>
          <p:cNvPr id="5" name="Slide Number Placeholder 4"/>
          <p:cNvSpPr>
            <a:spLocks noGrp="1"/>
          </p:cNvSpPr>
          <p:nvPr>
            <p:ph type="sldNum" sz="quarter" idx="11"/>
          </p:nvPr>
        </p:nvSpPr>
        <p:spPr/>
        <p:txBody>
          <a:bodyPr/>
          <a:lstStyle/>
          <a:p>
            <a:fld id="{55306714-1D23-4951-AE4B-A3BF3EB50AE7}" type="slidenum">
              <a:rPr lang="en-US"/>
              <a:pPr/>
              <a:t>81</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smtClean="0"/>
              <a:t>What about contradictions?</a:t>
            </a:r>
          </a:p>
        </p:txBody>
      </p:sp>
      <p:sp>
        <p:nvSpPr>
          <p:cNvPr id="3" name="Content Placeholder 2"/>
          <p:cNvSpPr>
            <a:spLocks noGrp="1"/>
          </p:cNvSpPr>
          <p:nvPr>
            <p:ph idx="1"/>
          </p:nvPr>
        </p:nvSpPr>
        <p:spPr/>
        <p:txBody>
          <a:bodyPr/>
          <a:lstStyle/>
          <a:p>
            <a:r>
              <a:rPr lang="en-US" smtClean="0"/>
              <a:t>Cascading</a:t>
            </a:r>
          </a:p>
          <a:p>
            <a:pPr lvl="1"/>
            <a:r>
              <a:rPr lang="en-US" smtClean="0"/>
              <a:t>Refers to “layers” of rules</a:t>
            </a:r>
          </a:p>
          <a:p>
            <a:pPr lvl="1"/>
            <a:r>
              <a:rPr lang="en-US" smtClean="0"/>
              <a:t>External, Internal, In-Line</a:t>
            </a:r>
          </a:p>
          <a:p>
            <a:pPr lvl="1"/>
            <a:r>
              <a:rPr lang="en-US" smtClean="0"/>
              <a:t>Specific rules trump general ones</a:t>
            </a:r>
          </a:p>
        </p:txBody>
      </p:sp>
      <p:sp>
        <p:nvSpPr>
          <p:cNvPr id="4" name="Date Placeholder 3"/>
          <p:cNvSpPr>
            <a:spLocks noGrp="1"/>
          </p:cNvSpPr>
          <p:nvPr>
            <p:ph type="dt" sz="quarter" idx="10"/>
          </p:nvPr>
        </p:nvSpPr>
        <p:spPr/>
        <p:txBody>
          <a:bodyPr/>
          <a:lstStyle/>
          <a:p>
            <a:fld id="{827D711C-3360-4C92-AC6E-1D71082D72B6}" type="datetime1">
              <a:rPr lang="en-US"/>
              <a:pPr/>
              <a:t>9/3/2015</a:t>
            </a:fld>
            <a:endParaRPr lang="en-US"/>
          </a:p>
        </p:txBody>
      </p:sp>
      <p:sp>
        <p:nvSpPr>
          <p:cNvPr id="5" name="Slide Number Placeholder 4"/>
          <p:cNvSpPr>
            <a:spLocks noGrp="1"/>
          </p:cNvSpPr>
          <p:nvPr>
            <p:ph type="sldNum" sz="quarter" idx="11"/>
          </p:nvPr>
        </p:nvSpPr>
        <p:spPr/>
        <p:txBody>
          <a:bodyPr/>
          <a:lstStyle/>
          <a:p>
            <a:fld id="{9B8F040A-F34E-4FD3-8C54-F44220896065}" type="slidenum">
              <a:rPr lang="en-US"/>
              <a:pPr/>
              <a:t>82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smtClean="0"/>
              <a:t>Objectives</a:t>
            </a:r>
          </a:p>
        </p:txBody>
      </p:sp>
      <p:sp>
        <p:nvSpPr>
          <p:cNvPr id="116738" name="Content Placeholder 2"/>
          <p:cNvSpPr>
            <a:spLocks noGrp="1"/>
          </p:cNvSpPr>
          <p:nvPr>
            <p:ph idx="1"/>
          </p:nvPr>
        </p:nvSpPr>
        <p:spPr/>
        <p:txBody>
          <a:bodyPr/>
          <a:lstStyle/>
          <a:p>
            <a:r>
              <a:rPr lang="en-US" smtClean="0"/>
              <a:t>Write the text in another color</a:t>
            </a:r>
          </a:p>
          <a:p>
            <a:r>
              <a:rPr lang="en-US" smtClean="0"/>
              <a:t>Set the background color of an element</a:t>
            </a:r>
          </a:p>
          <a:p>
            <a:r>
              <a:rPr lang="en-US" smtClean="0"/>
              <a:t>Change the font of the text</a:t>
            </a:r>
          </a:p>
          <a:p>
            <a:endParaRPr lang="en-US" smtClean="0"/>
          </a:p>
        </p:txBody>
      </p:sp>
      <p:sp>
        <p:nvSpPr>
          <p:cNvPr id="4" name="Date Placeholder 3"/>
          <p:cNvSpPr>
            <a:spLocks noGrp="1"/>
          </p:cNvSpPr>
          <p:nvPr>
            <p:ph type="dt" sz="quarter" idx="10"/>
          </p:nvPr>
        </p:nvSpPr>
        <p:spPr/>
        <p:txBody>
          <a:bodyPr/>
          <a:lstStyle/>
          <a:p>
            <a:fld id="{37F8DF9B-7419-4539-BD18-C26768E99153}" type="datetime1">
              <a:rPr lang="en-US"/>
              <a:pPr/>
              <a:t>9/3/2015</a:t>
            </a:fld>
            <a:endParaRPr lang="en-US"/>
          </a:p>
        </p:txBody>
      </p:sp>
      <p:sp>
        <p:nvSpPr>
          <p:cNvPr id="5" name="Slide Number Placeholder 4"/>
          <p:cNvSpPr>
            <a:spLocks noGrp="1"/>
          </p:cNvSpPr>
          <p:nvPr>
            <p:ph type="sldNum" sz="quarter" idx="11"/>
          </p:nvPr>
        </p:nvSpPr>
        <p:spPr/>
        <p:txBody>
          <a:bodyPr/>
          <a:lstStyle/>
          <a:p>
            <a:fld id="{B1CBDBEC-A7E2-4CB2-BABD-D78703186CFD}" type="slidenum">
              <a:rPr lang="en-US"/>
              <a:pPr/>
              <a:t>84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err="1" smtClean="0"/>
              <a:t>Javascript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smtClean="0"/>
              <a:t>What is JavaScript?</a:t>
            </a:r>
          </a:p>
        </p:txBody>
      </p:sp>
      <p:sp>
        <p:nvSpPr>
          <p:cNvPr id="3" name="Content Placeholder 2"/>
          <p:cNvSpPr>
            <a:spLocks noGrp="1"/>
          </p:cNvSpPr>
          <p:nvPr>
            <p:ph idx="1"/>
          </p:nvPr>
        </p:nvSpPr>
        <p:spPr/>
        <p:txBody>
          <a:bodyPr>
            <a:normAutofit/>
          </a:bodyPr>
          <a:lstStyle/>
          <a:p>
            <a:pPr>
              <a:lnSpc>
                <a:spcPct val="80000"/>
              </a:lnSpc>
            </a:pPr>
            <a:r>
              <a:rPr lang="en-US" sz="3000" smtClean="0"/>
              <a:t>An extremely popular language for changing website content</a:t>
            </a:r>
          </a:p>
          <a:p>
            <a:pPr>
              <a:lnSpc>
                <a:spcPct val="80000"/>
              </a:lnSpc>
            </a:pPr>
            <a:r>
              <a:rPr lang="en-US" sz="3000" smtClean="0"/>
              <a:t>Not Java</a:t>
            </a:r>
          </a:p>
          <a:p>
            <a:pPr lvl="1">
              <a:lnSpc>
                <a:spcPct val="80000"/>
              </a:lnSpc>
            </a:pPr>
            <a:r>
              <a:rPr lang="en-US" sz="2600" smtClean="0"/>
              <a:t>Client-side scripting language</a:t>
            </a:r>
          </a:p>
          <a:p>
            <a:pPr lvl="1">
              <a:lnSpc>
                <a:spcPct val="80000"/>
              </a:lnSpc>
            </a:pPr>
            <a:r>
              <a:rPr lang="en-US" sz="2600" smtClean="0"/>
              <a:t>Similar syntax though</a:t>
            </a:r>
          </a:p>
          <a:p>
            <a:pPr>
              <a:lnSpc>
                <a:spcPct val="80000"/>
              </a:lnSpc>
            </a:pPr>
            <a:r>
              <a:rPr lang="en-US" sz="3000" smtClean="0"/>
              <a:t>Used for…</a:t>
            </a:r>
          </a:p>
          <a:p>
            <a:pPr lvl="1">
              <a:lnSpc>
                <a:spcPct val="80000"/>
              </a:lnSpc>
            </a:pPr>
            <a:r>
              <a:rPr lang="en-US" sz="2600" smtClean="0"/>
              <a:t>Makes websites more dynamic/interactive</a:t>
            </a:r>
          </a:p>
          <a:p>
            <a:pPr lvl="1">
              <a:lnSpc>
                <a:spcPct val="80000"/>
              </a:lnSpc>
            </a:pPr>
            <a:r>
              <a:rPr lang="en-US" sz="2600" smtClean="0"/>
              <a:t>Changing HTML without reloading a page</a:t>
            </a:r>
          </a:p>
          <a:p>
            <a:pPr lvl="1">
              <a:lnSpc>
                <a:spcPct val="80000"/>
              </a:lnSpc>
            </a:pPr>
            <a:r>
              <a:rPr lang="en-US" sz="2600" smtClean="0"/>
              <a:t>Changing CSS without reloading a page</a:t>
            </a:r>
          </a:p>
          <a:p>
            <a:pPr lvl="1">
              <a:lnSpc>
                <a:spcPct val="80000"/>
              </a:lnSpc>
            </a:pPr>
            <a:r>
              <a:rPr lang="en-US" sz="2600" smtClean="0"/>
              <a:t>Form validation</a:t>
            </a:r>
          </a:p>
          <a:p>
            <a:pPr lvl="1">
              <a:lnSpc>
                <a:spcPct val="80000"/>
              </a:lnSpc>
            </a:pPr>
            <a:r>
              <a:rPr lang="en-US" sz="2600" smtClean="0"/>
              <a:t>Random other cool stuff</a:t>
            </a:r>
          </a:p>
          <a:p>
            <a:pPr lvl="1">
              <a:lnSpc>
                <a:spcPct val="80000"/>
              </a:lnSpc>
            </a:pPr>
            <a:endParaRPr lang="en-US" sz="2600" smtClean="0"/>
          </a:p>
        </p:txBody>
      </p:sp>
      <p:sp>
        <p:nvSpPr>
          <p:cNvPr id="4" name="Date Placeholder 3"/>
          <p:cNvSpPr>
            <a:spLocks noGrp="1"/>
          </p:cNvSpPr>
          <p:nvPr>
            <p:ph type="dt" sz="quarter" idx="10"/>
          </p:nvPr>
        </p:nvSpPr>
        <p:spPr/>
        <p:txBody>
          <a:bodyPr/>
          <a:lstStyle/>
          <a:p>
            <a:fld id="{E507722A-A910-4DCE-9856-8FDEB0EA2FDF}" type="datetime1">
              <a:rPr lang="en-US"/>
              <a:pPr/>
              <a:t>9/3/2015</a:t>
            </a:fld>
            <a:endParaRPr lang="en-US"/>
          </a:p>
        </p:txBody>
      </p:sp>
      <p:sp>
        <p:nvSpPr>
          <p:cNvPr id="5" name="Slide Number Placeholder 4"/>
          <p:cNvSpPr>
            <a:spLocks noGrp="1"/>
          </p:cNvSpPr>
          <p:nvPr>
            <p:ph type="sldNum" sz="quarter" idx="11"/>
          </p:nvPr>
        </p:nvSpPr>
        <p:spPr/>
        <p:txBody>
          <a:bodyPr/>
          <a:lstStyle/>
          <a:p>
            <a:fld id="{80B9E76D-6AEB-454A-A3E4-00A0A611A808}" type="slidenum">
              <a:rPr lang="en-US"/>
              <a:pPr/>
              <a:t>86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r>
              <a:rPr lang="en-US" smtClean="0"/>
              <a:t>How to Use</a:t>
            </a:r>
          </a:p>
        </p:txBody>
      </p:sp>
      <p:sp>
        <p:nvSpPr>
          <p:cNvPr id="3" name="Content Placeholder 2"/>
          <p:cNvSpPr>
            <a:spLocks noGrp="1"/>
          </p:cNvSpPr>
          <p:nvPr>
            <p:ph idx="1"/>
          </p:nvPr>
        </p:nvSpPr>
        <p:spPr/>
        <p:txBody>
          <a:bodyPr/>
          <a:lstStyle/>
          <a:p>
            <a:r>
              <a:rPr lang="en-US" smtClean="0"/>
              <a:t>Insert a function between &lt;script&gt;tags</a:t>
            </a:r>
          </a:p>
          <a:p>
            <a:pPr lvl="1"/>
            <a:r>
              <a:rPr lang="en-US" smtClean="0"/>
              <a:t>head, body, external</a:t>
            </a:r>
          </a:p>
        </p:txBody>
      </p:sp>
      <p:sp>
        <p:nvSpPr>
          <p:cNvPr id="4" name="Date Placeholder 3"/>
          <p:cNvSpPr>
            <a:spLocks noGrp="1"/>
          </p:cNvSpPr>
          <p:nvPr>
            <p:ph type="dt" sz="quarter" idx="10"/>
          </p:nvPr>
        </p:nvSpPr>
        <p:spPr/>
        <p:txBody>
          <a:bodyPr/>
          <a:lstStyle/>
          <a:p>
            <a:fld id="{0547C497-E19E-4290-8BB9-DCD205197A77}" type="datetime1">
              <a:rPr lang="en-US"/>
              <a:pPr/>
              <a:t>9/3/2015</a:t>
            </a:fld>
            <a:endParaRPr lang="en-US"/>
          </a:p>
        </p:txBody>
      </p:sp>
      <p:sp>
        <p:nvSpPr>
          <p:cNvPr id="5" name="Slide Number Placeholder 4"/>
          <p:cNvSpPr>
            <a:spLocks noGrp="1"/>
          </p:cNvSpPr>
          <p:nvPr>
            <p:ph type="sldNum" sz="quarter" idx="11"/>
          </p:nvPr>
        </p:nvSpPr>
        <p:spPr/>
        <p:txBody>
          <a:bodyPr/>
          <a:lstStyle/>
          <a:p>
            <a:fld id="{87F6E7B9-F461-47A9-8394-B4F826756921}" type="slidenum">
              <a:rPr lang="en-US"/>
              <a:pPr/>
              <a:t>87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
        <p:nvSpPr>
          <p:cNvPr id="7" name="Rectangle 6"/>
          <p:cNvSpPr>
            <a:spLocks noChangeArrowheads="1"/>
          </p:cNvSpPr>
          <p:nvPr/>
        </p:nvSpPr>
        <p:spPr bwMode="auto">
          <a:xfrm>
            <a:off x="914400" y="2819400"/>
            <a:ext cx="7315200" cy="2586038"/>
          </a:xfrm>
          <a:prstGeom prst="rect">
            <a:avLst/>
          </a:prstGeom>
          <a:solidFill>
            <a:schemeClr val="accent1">
              <a:alpha val="14902"/>
            </a:schemeClr>
          </a:solidFill>
          <a:ln w="9525">
            <a:noFill/>
            <a:miter lim="800000"/>
            <a:headEnd/>
            <a:tailEnd/>
          </a:ln>
        </p:spPr>
        <p:txBody>
          <a:bodyPr>
            <a:spAutoFit/>
          </a:bodyPr>
          <a:lstStyle/>
          <a:p>
            <a:r>
              <a:rPr lang="en-US">
                <a:latin typeface="Calibri" pitchFamily="34" charset="0"/>
              </a:rPr>
              <a:t>&lt;p id="demo"&gt;A Paragraph&lt;/p&gt;</a:t>
            </a:r>
            <a:br>
              <a:rPr lang="en-US">
                <a:latin typeface="Calibri" pitchFamily="34" charset="0"/>
              </a:rPr>
            </a:br>
            <a:endParaRPr lang="en-US">
              <a:latin typeface="Calibri" pitchFamily="34" charset="0"/>
            </a:endParaRPr>
          </a:p>
          <a:p>
            <a:r>
              <a:rPr lang="en-US">
                <a:latin typeface="Calibri" pitchFamily="34" charset="0"/>
              </a:rPr>
              <a:t>&lt;button type="button" onclick="myFunction()"&gt;Try it&lt;/button&gt;</a:t>
            </a:r>
            <a:br>
              <a:rPr lang="en-US">
                <a:latin typeface="Calibri" pitchFamily="34" charset="0"/>
              </a:rPr>
            </a:br>
            <a:endParaRPr lang="en-US">
              <a:latin typeface="Calibri" pitchFamily="34" charset="0"/>
            </a:endParaRPr>
          </a:p>
          <a:p>
            <a:r>
              <a:rPr lang="en-US">
                <a:latin typeface="Calibri" pitchFamily="34" charset="0"/>
              </a:rPr>
              <a:t>&lt;script&gt;</a:t>
            </a:r>
          </a:p>
          <a:p>
            <a:r>
              <a:rPr lang="en-US">
                <a:latin typeface="Calibri" pitchFamily="34" charset="0"/>
              </a:rPr>
              <a:t>function myFunction() {</a:t>
            </a:r>
          </a:p>
          <a:p>
            <a:r>
              <a:rPr lang="en-US">
                <a:latin typeface="Calibri" pitchFamily="34" charset="0"/>
              </a:rPr>
              <a:t>    document.getElementById("demo").innerHTML = "Paragraph changed.";</a:t>
            </a:r>
          </a:p>
          <a:p>
            <a:r>
              <a:rPr lang="en-US">
                <a:latin typeface="Calibri" pitchFamily="34" charset="0"/>
              </a:rPr>
              <a:t>}</a:t>
            </a:r>
          </a:p>
          <a:p>
            <a:r>
              <a:rPr lang="en-US">
                <a:latin typeface="Calibri" pitchFamily="34" charset="0"/>
              </a:rPr>
              <a:t>&lt;/script&gt;</a:t>
            </a:r>
          </a:p>
        </p:txBody>
      </p:sp>
      <p:sp>
        <p:nvSpPr>
          <p:cNvPr id="8" name="Rectangle 7"/>
          <p:cNvSpPr>
            <a:spLocks noChangeArrowheads="1"/>
          </p:cNvSpPr>
          <p:nvPr/>
        </p:nvSpPr>
        <p:spPr bwMode="auto">
          <a:xfrm>
            <a:off x="914400" y="5624513"/>
            <a:ext cx="3406775" cy="369887"/>
          </a:xfrm>
          <a:prstGeom prst="rect">
            <a:avLst/>
          </a:prstGeom>
          <a:solidFill>
            <a:schemeClr val="accent2">
              <a:alpha val="14902"/>
            </a:schemeClr>
          </a:solidFill>
          <a:ln w="9525">
            <a:noFill/>
            <a:miter lim="800000"/>
            <a:headEnd/>
            <a:tailEnd/>
          </a:ln>
        </p:spPr>
        <p:txBody>
          <a:bodyPr wrap="none">
            <a:spAutoFit/>
          </a:bodyPr>
          <a:lstStyle/>
          <a:p>
            <a:r>
              <a:rPr lang="en-US">
                <a:latin typeface="Calibri" pitchFamily="34" charset="0"/>
              </a:rPr>
              <a:t>&lt;script src="myScript.js"&gt;&lt;/script&gt;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500"/>
                                        <p:tgtEl>
                                          <p:spTgt spid="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Effect transition="in" filter="fade">
                                      <p:cBhvr>
                                        <p:cTn id="43" dur="500"/>
                                        <p:tgtEl>
                                          <p:spTgt spid="7">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smtClean="0"/>
              <a:t>Objectives</a:t>
            </a:r>
          </a:p>
        </p:txBody>
      </p:sp>
      <p:sp>
        <p:nvSpPr>
          <p:cNvPr id="122882" name="Content Placeholder 2"/>
          <p:cNvSpPr>
            <a:spLocks noGrp="1"/>
          </p:cNvSpPr>
          <p:nvPr>
            <p:ph idx="1"/>
          </p:nvPr>
        </p:nvSpPr>
        <p:spPr/>
        <p:txBody>
          <a:bodyPr/>
          <a:lstStyle/>
          <a:p>
            <a:r>
              <a:rPr lang="en-US" smtClean="0"/>
              <a:t>Make something happen on your HTML page with the click of a button</a:t>
            </a:r>
          </a:p>
          <a:p>
            <a:r>
              <a:rPr lang="en-US" smtClean="0"/>
              <a:t>Use your imagination and the internet!</a:t>
            </a:r>
          </a:p>
        </p:txBody>
      </p:sp>
      <p:sp>
        <p:nvSpPr>
          <p:cNvPr id="4" name="Date Placeholder 3"/>
          <p:cNvSpPr>
            <a:spLocks noGrp="1"/>
          </p:cNvSpPr>
          <p:nvPr>
            <p:ph type="dt" sz="quarter" idx="10"/>
          </p:nvPr>
        </p:nvSpPr>
        <p:spPr/>
        <p:txBody>
          <a:bodyPr/>
          <a:lstStyle/>
          <a:p>
            <a:fld id="{6FC448B8-FB76-4E3C-9C6D-02A69A986F7E}" type="datetime1">
              <a:rPr lang="en-US"/>
              <a:pPr/>
              <a:t>9/3/2015</a:t>
            </a:fld>
            <a:endParaRPr lang="en-US"/>
          </a:p>
        </p:txBody>
      </p:sp>
      <p:sp>
        <p:nvSpPr>
          <p:cNvPr id="5" name="Slide Number Placeholder 4"/>
          <p:cNvSpPr>
            <a:spLocks noGrp="1"/>
          </p:cNvSpPr>
          <p:nvPr>
            <p:ph type="sldNum" sz="quarter" idx="11"/>
          </p:nvPr>
        </p:nvSpPr>
        <p:spPr/>
        <p:txBody>
          <a:bodyPr/>
          <a:lstStyle/>
          <a:p>
            <a:fld id="{6EBD197E-E977-4A78-8DA3-E723996BE01B}" type="slidenum">
              <a:rPr lang="en-US"/>
              <a:pPr/>
              <a:t>89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The Path of the Packets</a:t>
            </a:r>
          </a:p>
        </p:txBody>
      </p:sp>
      <p:sp>
        <p:nvSpPr>
          <p:cNvPr id="3" name="Content Placeholder 2"/>
          <p:cNvSpPr>
            <a:spLocks noGrp="1"/>
          </p:cNvSpPr>
          <p:nvPr>
            <p:ph idx="1"/>
          </p:nvPr>
        </p:nvSpPr>
        <p:spPr>
          <a:xfrm>
            <a:off x="457200" y="1371600"/>
            <a:ext cx="4191000" cy="4876800"/>
          </a:xfrm>
        </p:spPr>
        <p:txBody>
          <a:bodyPr rtlCol="0">
            <a:normAutofit lnSpcReduction="10000"/>
          </a:bodyPr>
          <a:lstStyle/>
          <a:p>
            <a:pPr fontAlgn="auto">
              <a:spcAft>
                <a:spcPts val="0"/>
              </a:spcAft>
              <a:buFont typeface="Arial" pitchFamily="34" charset="0"/>
              <a:buChar char="•"/>
              <a:defRPr/>
            </a:pPr>
            <a:r>
              <a:rPr lang="en-US" dirty="0" smtClean="0"/>
              <a:t>Packets</a:t>
            </a:r>
          </a:p>
          <a:p>
            <a:pPr lvl="1" fontAlgn="auto">
              <a:spcAft>
                <a:spcPts val="0"/>
              </a:spcAft>
              <a:buFont typeface="Arial" pitchFamily="34" charset="0"/>
              <a:buChar char="–"/>
              <a:defRPr/>
            </a:pPr>
            <a:r>
              <a:rPr lang="en-US" dirty="0" smtClean="0"/>
              <a:t>“containers” of information</a:t>
            </a:r>
          </a:p>
          <a:p>
            <a:pPr lvl="1" fontAlgn="auto">
              <a:spcAft>
                <a:spcPts val="0"/>
              </a:spcAft>
              <a:buFont typeface="Arial" pitchFamily="34" charset="0"/>
              <a:buChar char="–"/>
              <a:defRPr/>
            </a:pPr>
            <a:r>
              <a:rPr lang="en-US" dirty="0" smtClean="0"/>
              <a:t>Header info gives destination, return address etc.</a:t>
            </a:r>
          </a:p>
          <a:p>
            <a:pPr fontAlgn="auto">
              <a:spcAft>
                <a:spcPts val="0"/>
              </a:spcAft>
              <a:buFont typeface="Arial" pitchFamily="34" charset="0"/>
              <a:buChar char="•"/>
              <a:defRPr/>
            </a:pPr>
            <a:r>
              <a:rPr lang="en-US" dirty="0" smtClean="0"/>
              <a:t>Routes</a:t>
            </a:r>
          </a:p>
          <a:p>
            <a:pPr lvl="1" fontAlgn="auto">
              <a:spcAft>
                <a:spcPts val="0"/>
              </a:spcAft>
              <a:buFont typeface="Arial" pitchFamily="34" charset="0"/>
              <a:buChar char="–"/>
              <a:defRPr/>
            </a:pPr>
            <a:r>
              <a:rPr lang="en-US" dirty="0" smtClean="0"/>
              <a:t>Vary by packet (even if the packets are going to the same place)</a:t>
            </a:r>
            <a:endParaRPr lang="en-US" dirty="0"/>
          </a:p>
        </p:txBody>
      </p:sp>
      <p:sp>
        <p:nvSpPr>
          <p:cNvPr id="4" name="Date Placeholder 3"/>
          <p:cNvSpPr>
            <a:spLocks noGrp="1"/>
          </p:cNvSpPr>
          <p:nvPr>
            <p:ph type="dt" sz="quarter" idx="10"/>
          </p:nvPr>
        </p:nvSpPr>
        <p:spPr/>
        <p:txBody>
          <a:bodyPr/>
          <a:lstStyle/>
          <a:p>
            <a:fld id="{0778AF5B-7B26-456E-A673-0779537DC327}" type="datetime1">
              <a:rPr lang="en-US"/>
              <a:pPr/>
              <a:t>9/3/2015</a:t>
            </a:fld>
            <a:endParaRPr lang="en-US"/>
          </a:p>
        </p:txBody>
      </p:sp>
      <p:sp>
        <p:nvSpPr>
          <p:cNvPr id="5" name="Slide Number Placeholder 4"/>
          <p:cNvSpPr>
            <a:spLocks noGrp="1"/>
          </p:cNvSpPr>
          <p:nvPr>
            <p:ph type="sldNum" sz="quarter" idx="11"/>
          </p:nvPr>
        </p:nvSpPr>
        <p:spPr/>
        <p:txBody>
          <a:bodyPr/>
          <a:lstStyle/>
          <a:p>
            <a:fld id="{62957BEE-794C-476F-B4C0-979F35E5D558}" type="slidenum">
              <a:rPr lang="en-US"/>
              <a:pPr/>
              <a:t>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026" name="Picture 2"/>
          <p:cNvPicPr>
            <a:picLocks noChangeAspect="1" noChangeArrowheads="1"/>
          </p:cNvPicPr>
          <p:nvPr/>
        </p:nvPicPr>
        <p:blipFill>
          <a:blip r:embed="rId2" cstate="print">
            <a:clrChange>
              <a:clrFrom>
                <a:srgbClr val="000000"/>
              </a:clrFrom>
              <a:clrTo>
                <a:srgbClr val="000000">
                  <a:alpha val="0"/>
                </a:srgbClr>
              </a:clrTo>
            </a:clrChange>
          </a:blip>
          <a:srcRect l="2284" t="8936" r="19058" b="4416"/>
          <a:stretch>
            <a:fillRect/>
          </a:stretch>
        </p:blipFill>
        <p:spPr bwMode="auto">
          <a:xfrm>
            <a:off x="4648200" y="1954213"/>
            <a:ext cx="4324350" cy="3082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err="1" smtClean="0"/>
              <a:t>WordPress</a:t>
            </a:r>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smtClean="0"/>
              <a:t>What is WordPress?</a:t>
            </a:r>
          </a:p>
        </p:txBody>
      </p:sp>
      <p:sp>
        <p:nvSpPr>
          <p:cNvPr id="3" name="Content Placeholder 2"/>
          <p:cNvSpPr>
            <a:spLocks noGrp="1"/>
          </p:cNvSpPr>
          <p:nvPr>
            <p:ph idx="1"/>
          </p:nvPr>
        </p:nvSpPr>
        <p:spPr/>
        <p:txBody>
          <a:bodyPr/>
          <a:lstStyle/>
          <a:p>
            <a:r>
              <a:rPr lang="en-US" smtClean="0"/>
              <a:t>A blog-oriented platform for website development</a:t>
            </a:r>
          </a:p>
        </p:txBody>
      </p:sp>
      <p:sp>
        <p:nvSpPr>
          <p:cNvPr id="4" name="Date Placeholder 3"/>
          <p:cNvSpPr>
            <a:spLocks noGrp="1"/>
          </p:cNvSpPr>
          <p:nvPr>
            <p:ph type="dt" sz="quarter" idx="10"/>
          </p:nvPr>
        </p:nvSpPr>
        <p:spPr/>
        <p:txBody>
          <a:bodyPr/>
          <a:lstStyle/>
          <a:p>
            <a:fld id="{06AF955E-DA96-4050-AD76-A917EE2F8CDD}" type="datetime1">
              <a:rPr lang="en-US"/>
              <a:pPr/>
              <a:t>9/3/2015</a:t>
            </a:fld>
            <a:endParaRPr lang="en-US"/>
          </a:p>
        </p:txBody>
      </p:sp>
      <p:sp>
        <p:nvSpPr>
          <p:cNvPr id="5" name="Slide Number Placeholder 4"/>
          <p:cNvSpPr>
            <a:spLocks noGrp="1"/>
          </p:cNvSpPr>
          <p:nvPr>
            <p:ph type="sldNum" sz="quarter" idx="11"/>
          </p:nvPr>
        </p:nvSpPr>
        <p:spPr/>
        <p:txBody>
          <a:bodyPr/>
          <a:lstStyle/>
          <a:p>
            <a:fld id="{5CF9E688-23C5-4391-ADF0-7287631FD3A9}" type="slidenum">
              <a:rPr lang="en-US"/>
              <a:pPr/>
              <a:t>91</a:t>
            </a:fld>
            <a:endParaRPr lang="en-US"/>
          </a:p>
        </p:txBody>
      </p:sp>
      <p:sp>
        <p:nvSpPr>
          <p:cNvPr id="6" name="Footer Placeholder 5"/>
          <p:cNvSpPr>
            <a:spLocks noGrp="1"/>
          </p:cNvSpPr>
          <p:nvPr>
            <p:ph type="ftr" sz="quarter" idx="12"/>
          </p:nvPr>
        </p:nvSpPr>
        <p:spPr/>
        <p:txBody>
          <a:bodyPr/>
          <a:lstStyle/>
          <a:p>
            <a:pPr>
              <a:defRPr/>
            </a:pPr>
            <a:r>
              <a:rPr lang="en-US" dirty="0"/>
              <a:t>© 2015 - Chap Research</a:t>
            </a:r>
          </a:p>
        </p:txBody>
      </p:sp>
      <p:pic>
        <p:nvPicPr>
          <p:cNvPr id="1026" name="Picture 2"/>
          <p:cNvPicPr>
            <a:picLocks noChangeAspect="1" noChangeArrowheads="1"/>
          </p:cNvPicPr>
          <p:nvPr/>
        </p:nvPicPr>
        <p:blipFill>
          <a:blip r:embed="rId2" cstate="print"/>
          <a:srcRect/>
          <a:stretch>
            <a:fillRect/>
          </a:stretch>
        </p:blipFill>
        <p:spPr bwMode="auto">
          <a:xfrm>
            <a:off x="2743200" y="4489450"/>
            <a:ext cx="3810000" cy="822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smtClean="0"/>
              <a:t>Why WordPress?</a:t>
            </a:r>
          </a:p>
        </p:txBody>
      </p:sp>
      <p:sp>
        <p:nvSpPr>
          <p:cNvPr id="3" name="Content Placeholder 2"/>
          <p:cNvSpPr>
            <a:spLocks noGrp="1"/>
          </p:cNvSpPr>
          <p:nvPr>
            <p:ph idx="1"/>
          </p:nvPr>
        </p:nvSpPr>
        <p:spPr/>
        <p:txBody>
          <a:bodyPr/>
          <a:lstStyle/>
          <a:p>
            <a:r>
              <a:rPr lang="en-US" smtClean="0"/>
              <a:t>Easy to use</a:t>
            </a:r>
          </a:p>
          <a:p>
            <a:r>
              <a:rPr lang="en-US" smtClean="0"/>
              <a:t>Customizable</a:t>
            </a:r>
          </a:p>
          <a:p>
            <a:pPr lvl="1"/>
            <a:r>
              <a:rPr lang="en-US" smtClean="0"/>
              <a:t>Integrates well with user code</a:t>
            </a:r>
          </a:p>
          <a:p>
            <a:pPr lvl="1"/>
            <a:r>
              <a:rPr lang="en-US" smtClean="0"/>
              <a:t>Lots of plug-ins available</a:t>
            </a:r>
          </a:p>
          <a:p>
            <a:r>
              <a:rPr lang="en-US" smtClean="0"/>
              <a:t>Well documented</a:t>
            </a:r>
          </a:p>
          <a:p>
            <a:pPr lvl="1"/>
            <a:r>
              <a:rPr lang="en-US" smtClean="0"/>
              <a:t>Runs a lot of websites</a:t>
            </a:r>
          </a:p>
        </p:txBody>
      </p:sp>
      <p:sp>
        <p:nvSpPr>
          <p:cNvPr id="4" name="Date Placeholder 3"/>
          <p:cNvSpPr>
            <a:spLocks noGrp="1"/>
          </p:cNvSpPr>
          <p:nvPr>
            <p:ph type="dt" sz="quarter" idx="10"/>
          </p:nvPr>
        </p:nvSpPr>
        <p:spPr/>
        <p:txBody>
          <a:bodyPr/>
          <a:lstStyle/>
          <a:p>
            <a:fld id="{ED2308B1-0D47-45B4-8611-EF75B5747DB3}" type="datetime1">
              <a:rPr lang="en-US"/>
              <a:pPr/>
              <a:t>9/3/2015</a:t>
            </a:fld>
            <a:endParaRPr lang="en-US"/>
          </a:p>
        </p:txBody>
      </p:sp>
      <p:sp>
        <p:nvSpPr>
          <p:cNvPr id="5" name="Slide Number Placeholder 4"/>
          <p:cNvSpPr>
            <a:spLocks noGrp="1"/>
          </p:cNvSpPr>
          <p:nvPr>
            <p:ph type="sldNum" sz="quarter" idx="11"/>
          </p:nvPr>
        </p:nvSpPr>
        <p:spPr/>
        <p:txBody>
          <a:bodyPr/>
          <a:lstStyle/>
          <a:p>
            <a:fld id="{CFB9E895-DDF3-4C14-A443-7D7FDC206797}" type="slidenum">
              <a:rPr lang="en-US"/>
              <a:pPr/>
              <a:t>92</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Your Turn</a:t>
            </a:r>
            <a:endParaRPr lang="en-US"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smtClean="0"/>
              <a:t>Objectives</a:t>
            </a:r>
          </a:p>
        </p:txBody>
      </p:sp>
      <p:sp>
        <p:nvSpPr>
          <p:cNvPr id="128002" name="Content Placeholder 2"/>
          <p:cNvSpPr>
            <a:spLocks noGrp="1"/>
          </p:cNvSpPr>
          <p:nvPr>
            <p:ph idx="1"/>
          </p:nvPr>
        </p:nvSpPr>
        <p:spPr/>
        <p:txBody>
          <a:bodyPr/>
          <a:lstStyle/>
          <a:p>
            <a:r>
              <a:rPr lang="en-US" smtClean="0"/>
              <a:t>Navigate to the folder containing sprocketr.php (hint: start with cd /var)</a:t>
            </a:r>
          </a:p>
          <a:p>
            <a:r>
              <a:rPr lang="en-US" smtClean="0"/>
              <a:t>Show the detailed contents of the folder</a:t>
            </a:r>
          </a:p>
          <a:p>
            <a:endParaRPr lang="en-US" smtClean="0"/>
          </a:p>
        </p:txBody>
      </p:sp>
      <p:sp>
        <p:nvSpPr>
          <p:cNvPr id="4" name="Date Placeholder 3"/>
          <p:cNvSpPr>
            <a:spLocks noGrp="1"/>
          </p:cNvSpPr>
          <p:nvPr>
            <p:ph type="dt" sz="quarter" idx="10"/>
          </p:nvPr>
        </p:nvSpPr>
        <p:spPr/>
        <p:txBody>
          <a:bodyPr/>
          <a:lstStyle/>
          <a:p>
            <a:fld id="{F7640D2E-F029-4351-B4AD-2D9863E74654}" type="datetime1">
              <a:rPr lang="en-US"/>
              <a:pPr/>
              <a:t>9/3/2015</a:t>
            </a:fld>
            <a:endParaRPr lang="en-US"/>
          </a:p>
        </p:txBody>
      </p:sp>
      <p:sp>
        <p:nvSpPr>
          <p:cNvPr id="5" name="Slide Number Placeholder 4"/>
          <p:cNvSpPr>
            <a:spLocks noGrp="1"/>
          </p:cNvSpPr>
          <p:nvPr>
            <p:ph type="sldNum" sz="quarter" idx="11"/>
          </p:nvPr>
        </p:nvSpPr>
        <p:spPr/>
        <p:txBody>
          <a:bodyPr/>
          <a:lstStyle/>
          <a:p>
            <a:fld id="{7C392466-F828-4EA5-BF15-2052BFD46CE4}" type="slidenum">
              <a:rPr lang="en-US"/>
              <a:pPr/>
              <a:t>94</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en-US" smtClean="0"/>
              <a:t>Basic Use</a:t>
            </a:r>
          </a:p>
        </p:txBody>
      </p:sp>
      <p:sp>
        <p:nvSpPr>
          <p:cNvPr id="3" name="Content Placeholder 2"/>
          <p:cNvSpPr>
            <a:spLocks noGrp="1"/>
          </p:cNvSpPr>
          <p:nvPr>
            <p:ph idx="1"/>
          </p:nvPr>
        </p:nvSpPr>
        <p:spPr/>
        <p:txBody>
          <a:bodyPr/>
          <a:lstStyle/>
          <a:p>
            <a:r>
              <a:rPr lang="en-US" smtClean="0"/>
              <a:t>Navigate to [yourwebsite]/wp-admin</a:t>
            </a:r>
          </a:p>
        </p:txBody>
      </p:sp>
      <p:sp>
        <p:nvSpPr>
          <p:cNvPr id="4" name="Date Placeholder 3"/>
          <p:cNvSpPr>
            <a:spLocks noGrp="1"/>
          </p:cNvSpPr>
          <p:nvPr>
            <p:ph type="dt" sz="quarter" idx="10"/>
          </p:nvPr>
        </p:nvSpPr>
        <p:spPr/>
        <p:txBody>
          <a:bodyPr/>
          <a:lstStyle/>
          <a:p>
            <a:fld id="{0AA6E5DA-5CD3-4104-BD34-A22187B71FDE}" type="datetime1">
              <a:rPr lang="en-US"/>
              <a:pPr/>
              <a:t>9/3/2015</a:t>
            </a:fld>
            <a:endParaRPr lang="en-US"/>
          </a:p>
        </p:txBody>
      </p:sp>
      <p:sp>
        <p:nvSpPr>
          <p:cNvPr id="5" name="Slide Number Placeholder 4"/>
          <p:cNvSpPr>
            <a:spLocks noGrp="1"/>
          </p:cNvSpPr>
          <p:nvPr>
            <p:ph type="sldNum" sz="quarter" idx="11"/>
          </p:nvPr>
        </p:nvSpPr>
        <p:spPr/>
        <p:txBody>
          <a:bodyPr/>
          <a:lstStyle/>
          <a:p>
            <a:fld id="{55BBE04E-90A1-4F59-8E32-A25B4A65ACA5}" type="slidenum">
              <a:rPr lang="en-US"/>
              <a:pPr/>
              <a:t>95</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2050" name="Picture 2"/>
          <p:cNvPicPr>
            <a:picLocks noChangeAspect="1" noChangeArrowheads="1"/>
          </p:cNvPicPr>
          <p:nvPr/>
        </p:nvPicPr>
        <p:blipFill>
          <a:blip r:embed="rId2" cstate="print"/>
          <a:srcRect/>
          <a:stretch>
            <a:fillRect/>
          </a:stretch>
        </p:blipFill>
        <p:spPr bwMode="auto">
          <a:xfrm>
            <a:off x="2990850" y="2286000"/>
            <a:ext cx="3162300" cy="3695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smtClean="0"/>
              <a:t>Basic Use</a:t>
            </a:r>
          </a:p>
        </p:txBody>
      </p:sp>
      <p:sp>
        <p:nvSpPr>
          <p:cNvPr id="4" name="Date Placeholder 3"/>
          <p:cNvSpPr>
            <a:spLocks noGrp="1"/>
          </p:cNvSpPr>
          <p:nvPr>
            <p:ph type="dt" sz="quarter" idx="10"/>
          </p:nvPr>
        </p:nvSpPr>
        <p:spPr/>
        <p:txBody>
          <a:bodyPr/>
          <a:lstStyle/>
          <a:p>
            <a:fld id="{7AC877B1-2C6D-48AF-83A4-5F2F666AAEA2}" type="datetime1">
              <a:rPr lang="en-US"/>
              <a:pPr/>
              <a:t>9/3/2015</a:t>
            </a:fld>
            <a:endParaRPr lang="en-US"/>
          </a:p>
        </p:txBody>
      </p:sp>
      <p:sp>
        <p:nvSpPr>
          <p:cNvPr id="5" name="Slide Number Placeholder 4"/>
          <p:cNvSpPr>
            <a:spLocks noGrp="1"/>
          </p:cNvSpPr>
          <p:nvPr>
            <p:ph type="sldNum" sz="quarter" idx="11"/>
          </p:nvPr>
        </p:nvSpPr>
        <p:spPr/>
        <p:txBody>
          <a:bodyPr/>
          <a:lstStyle/>
          <a:p>
            <a:fld id="{3E7172E0-00E9-4E02-ADAB-0A8D95702440}" type="slidenum">
              <a:rPr lang="en-US"/>
              <a:pPr/>
              <a:t>96</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30053" name="Picture 2"/>
          <p:cNvPicPr>
            <a:picLocks noGrp="1" noChangeAspect="1" noChangeArrowheads="1"/>
          </p:cNvPicPr>
          <p:nvPr>
            <p:ph idx="1"/>
          </p:nvPr>
        </p:nvPicPr>
        <p:blipFill>
          <a:blip r:embed="rId2" cstate="print"/>
          <a:srcRect/>
          <a:stretch>
            <a:fillRect/>
          </a:stretch>
        </p:blipFill>
        <p:spPr>
          <a:xfrm>
            <a:off x="457200" y="1757363"/>
            <a:ext cx="8229600" cy="4105275"/>
          </a:xfrm>
        </p:spPr>
      </p:pic>
      <p:sp>
        <p:nvSpPr>
          <p:cNvPr id="11" name="Frame 10"/>
          <p:cNvSpPr/>
          <p:nvPr/>
        </p:nvSpPr>
        <p:spPr>
          <a:xfrm>
            <a:off x="673100" y="1758950"/>
            <a:ext cx="5334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Frame 11"/>
          <p:cNvSpPr/>
          <p:nvPr/>
        </p:nvSpPr>
        <p:spPr>
          <a:xfrm>
            <a:off x="457200" y="3228975"/>
            <a:ext cx="5334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2000"/>
                                        <p:tgtEl>
                                          <p:spTgt spid="11"/>
                                        </p:tgtEl>
                                      </p:cBhvr>
                                    </p:animEffect>
                                    <p:set>
                                      <p:cBhvr>
                                        <p:cTn id="11" dur="1" fill="hold">
                                          <p:stCondLst>
                                            <p:cond delay="1999"/>
                                          </p:stCondLst>
                                        </p:cTn>
                                        <p:tgtEl>
                                          <p:spTgt spid="11"/>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smtClean="0"/>
              <a:t>Plug-Ins</a:t>
            </a:r>
          </a:p>
        </p:txBody>
      </p:sp>
      <p:sp>
        <p:nvSpPr>
          <p:cNvPr id="4" name="Date Placeholder 3"/>
          <p:cNvSpPr>
            <a:spLocks noGrp="1"/>
          </p:cNvSpPr>
          <p:nvPr>
            <p:ph type="dt" sz="quarter" idx="10"/>
          </p:nvPr>
        </p:nvSpPr>
        <p:spPr/>
        <p:txBody>
          <a:bodyPr/>
          <a:lstStyle/>
          <a:p>
            <a:fld id="{B11EA828-3C7D-474B-8E26-74A0E972776F}" type="datetime1">
              <a:rPr lang="en-US"/>
              <a:pPr/>
              <a:t>9/3/2015</a:t>
            </a:fld>
            <a:endParaRPr lang="en-US"/>
          </a:p>
        </p:txBody>
      </p:sp>
      <p:sp>
        <p:nvSpPr>
          <p:cNvPr id="5" name="Slide Number Placeholder 4"/>
          <p:cNvSpPr>
            <a:spLocks noGrp="1"/>
          </p:cNvSpPr>
          <p:nvPr>
            <p:ph type="sldNum" sz="quarter" idx="11"/>
          </p:nvPr>
        </p:nvSpPr>
        <p:spPr/>
        <p:txBody>
          <a:bodyPr/>
          <a:lstStyle/>
          <a:p>
            <a:fld id="{AA76AF67-0C9F-40BC-B0C6-52260A358CBF}" type="slidenum">
              <a:rPr lang="en-US"/>
              <a:pPr/>
              <a:t>97</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58370" name="Picture 2"/>
          <p:cNvPicPr>
            <a:picLocks noGrp="1" noChangeAspect="1" noChangeArrowheads="1"/>
          </p:cNvPicPr>
          <p:nvPr>
            <p:ph idx="1"/>
          </p:nvPr>
        </p:nvPicPr>
        <p:blipFill>
          <a:blip r:embed="rId3" cstate="print"/>
          <a:srcRect/>
          <a:stretch>
            <a:fillRect/>
          </a:stretch>
        </p:blipFill>
        <p:spPr>
          <a:xfrm>
            <a:off x="457200" y="3778250"/>
            <a:ext cx="8229600" cy="2470150"/>
          </a:xfrm>
        </p:spPr>
      </p:pic>
      <p:sp>
        <p:nvSpPr>
          <p:cNvPr id="8" name="Content Placeholder 2"/>
          <p:cNvSpPr txBox="1">
            <a:spLocks/>
          </p:cNvSpPr>
          <p:nvPr/>
        </p:nvSpPr>
        <p:spPr bwMode="auto">
          <a:xfrm>
            <a:off x="457200" y="1143000"/>
            <a:ext cx="8458200" cy="4876800"/>
          </a:xfrm>
          <a:prstGeom prst="rect">
            <a:avLst/>
          </a:prstGeom>
          <a:noFill/>
          <a:ln w="9525">
            <a:noFill/>
            <a:miter lim="800000"/>
            <a:headEnd/>
            <a:tailEnd/>
          </a:ln>
        </p:spPr>
        <p:txBody>
          <a:bodyPr/>
          <a:lstStyle/>
          <a:p>
            <a:pPr marL="342900" indent="-342900">
              <a:spcBef>
                <a:spcPct val="20000"/>
              </a:spcBef>
              <a:buFont typeface="Arial" charset="0"/>
              <a:buChar char="•"/>
            </a:pPr>
            <a:r>
              <a:rPr lang="en-US" sz="2400">
                <a:latin typeface="Segoe UI" pitchFamily="34" charset="0"/>
                <a:cs typeface="Segoe UI" pitchFamily="34" charset="0"/>
              </a:rPr>
              <a:t>Allow for nearly infinite added functionality</a:t>
            </a:r>
          </a:p>
          <a:p>
            <a:pPr marL="800100" lvl="1" indent="-342900">
              <a:spcBef>
                <a:spcPct val="20000"/>
              </a:spcBef>
              <a:buFont typeface="Arial" charset="0"/>
              <a:buChar char="•"/>
            </a:pPr>
            <a:r>
              <a:rPr lang="en-US" sz="2400">
                <a:latin typeface="Segoe UI" pitchFamily="34" charset="0"/>
                <a:cs typeface="Segoe UI" pitchFamily="34" charset="0"/>
              </a:rPr>
              <a:t>Search Engine Optimization (SEO)</a:t>
            </a:r>
          </a:p>
          <a:p>
            <a:pPr marL="800100" lvl="1" indent="-342900">
              <a:spcBef>
                <a:spcPct val="20000"/>
              </a:spcBef>
              <a:buFont typeface="Arial" charset="0"/>
              <a:buChar char="•"/>
            </a:pPr>
            <a:r>
              <a:rPr lang="en-US" sz="2400">
                <a:latin typeface="Segoe UI" pitchFamily="34" charset="0"/>
                <a:cs typeface="Segoe UI" pitchFamily="34" charset="0"/>
              </a:rPr>
              <a:t>Forums</a:t>
            </a:r>
          </a:p>
          <a:p>
            <a:pPr marL="800100" lvl="1" indent="-342900">
              <a:spcBef>
                <a:spcPct val="20000"/>
              </a:spcBef>
              <a:buFont typeface="Arial" charset="0"/>
              <a:buChar char="•"/>
            </a:pPr>
            <a:r>
              <a:rPr lang="en-US" sz="2400">
                <a:latin typeface="Segoe UI" pitchFamily="34" charset="0"/>
                <a:cs typeface="Segoe UI" pitchFamily="34" charset="0"/>
              </a:rPr>
              <a:t>Automatic contact forms</a:t>
            </a:r>
          </a:p>
          <a:p>
            <a:pPr marL="800100" lvl="1" indent="-342900">
              <a:spcBef>
                <a:spcPct val="20000"/>
              </a:spcBef>
              <a:buFont typeface="Arial" charset="0"/>
              <a:buChar char="•"/>
            </a:pPr>
            <a:r>
              <a:rPr lang="en-US" sz="2400">
                <a:latin typeface="Segoe UI" pitchFamily="34" charset="0"/>
                <a:cs typeface="Segoe UI" pitchFamily="34" charset="0"/>
              </a:rPr>
              <a:t>Site analytics</a:t>
            </a:r>
          </a:p>
          <a:p>
            <a:pPr marL="800100" lvl="1" indent="-342900">
              <a:spcBef>
                <a:spcPct val="20000"/>
              </a:spcBef>
              <a:buFont typeface="Arial" charset="0"/>
              <a:buChar char="•"/>
            </a:pPr>
            <a:r>
              <a:rPr lang="en-US" sz="2400">
                <a:latin typeface="Segoe UI" pitchFamily="34" charset="0"/>
                <a:cs typeface="Segoe UI" pitchFamily="34" charset="0"/>
              </a:rPr>
              <a:t>Google map integration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370"/>
                                        </p:tgtEl>
                                        <p:attrNameLst>
                                          <p:attrName>style.visibility</p:attrName>
                                        </p:attrNameLst>
                                      </p:cBhvr>
                                      <p:to>
                                        <p:strVal val="visible"/>
                                      </p:to>
                                    </p:set>
                                    <p:animEffect transition="in" filter="fade">
                                      <p:cBhvr>
                                        <p:cTn id="37"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smtClean="0"/>
              <a:t>Posts vs Pages</a:t>
            </a:r>
          </a:p>
        </p:txBody>
      </p:sp>
      <p:sp>
        <p:nvSpPr>
          <p:cNvPr id="3" name="Content Placeholder 2"/>
          <p:cNvSpPr>
            <a:spLocks noGrp="1"/>
          </p:cNvSpPr>
          <p:nvPr>
            <p:ph idx="1"/>
          </p:nvPr>
        </p:nvSpPr>
        <p:spPr/>
        <p:txBody>
          <a:bodyPr/>
          <a:lstStyle/>
          <a:p>
            <a:r>
              <a:rPr lang="en-US" smtClean="0"/>
              <a:t>Posts</a:t>
            </a:r>
          </a:p>
          <a:p>
            <a:pPr lvl="1"/>
            <a:r>
              <a:rPr lang="en-US" smtClean="0"/>
              <a:t>Time-based content</a:t>
            </a:r>
          </a:p>
          <a:p>
            <a:pPr lvl="1"/>
            <a:r>
              <a:rPr lang="en-US" smtClean="0"/>
              <a:t>Ex: newsfeed</a:t>
            </a:r>
          </a:p>
          <a:p>
            <a:r>
              <a:rPr lang="en-US" smtClean="0"/>
              <a:t>Pages</a:t>
            </a:r>
          </a:p>
          <a:p>
            <a:pPr lvl="1"/>
            <a:r>
              <a:rPr lang="en-US" smtClean="0"/>
              <a:t>Static content</a:t>
            </a:r>
          </a:p>
          <a:p>
            <a:pPr lvl="1"/>
            <a:r>
              <a:rPr lang="en-US" smtClean="0"/>
              <a:t>Ex: project pages</a:t>
            </a:r>
          </a:p>
        </p:txBody>
      </p:sp>
      <p:sp>
        <p:nvSpPr>
          <p:cNvPr id="4" name="Date Placeholder 3"/>
          <p:cNvSpPr>
            <a:spLocks noGrp="1"/>
          </p:cNvSpPr>
          <p:nvPr>
            <p:ph type="dt" sz="quarter" idx="10"/>
          </p:nvPr>
        </p:nvSpPr>
        <p:spPr/>
        <p:txBody>
          <a:bodyPr/>
          <a:lstStyle/>
          <a:p>
            <a:fld id="{48AD16C4-97FE-419B-A18D-A990681B5F62}" type="datetime1">
              <a:rPr lang="en-US"/>
              <a:pPr/>
              <a:t>9/3/2015</a:t>
            </a:fld>
            <a:endParaRPr lang="en-US"/>
          </a:p>
        </p:txBody>
      </p:sp>
      <p:sp>
        <p:nvSpPr>
          <p:cNvPr id="5" name="Slide Number Placeholder 4"/>
          <p:cNvSpPr>
            <a:spLocks noGrp="1"/>
          </p:cNvSpPr>
          <p:nvPr>
            <p:ph type="sldNum" sz="quarter" idx="11"/>
          </p:nvPr>
        </p:nvSpPr>
        <p:spPr/>
        <p:txBody>
          <a:bodyPr/>
          <a:lstStyle/>
          <a:p>
            <a:fld id="{073F0EF4-A1AC-40E8-9710-F0C16BD52162}" type="slidenum">
              <a:rPr lang="en-US"/>
              <a:pPr/>
              <a:t>98</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smtClean="0"/>
              <a:t>All Pages</a:t>
            </a:r>
          </a:p>
        </p:txBody>
      </p:sp>
      <p:sp>
        <p:nvSpPr>
          <p:cNvPr id="4" name="Date Placeholder 3"/>
          <p:cNvSpPr>
            <a:spLocks noGrp="1"/>
          </p:cNvSpPr>
          <p:nvPr>
            <p:ph type="dt" sz="quarter" idx="10"/>
          </p:nvPr>
        </p:nvSpPr>
        <p:spPr/>
        <p:txBody>
          <a:bodyPr/>
          <a:lstStyle/>
          <a:p>
            <a:fld id="{68106CF2-3BCE-4D60-8455-2E1315AB8197}" type="datetime1">
              <a:rPr lang="en-US"/>
              <a:pPr/>
              <a:t>9/3/2015</a:t>
            </a:fld>
            <a:endParaRPr lang="en-US"/>
          </a:p>
        </p:txBody>
      </p:sp>
      <p:sp>
        <p:nvSpPr>
          <p:cNvPr id="5" name="Slide Number Placeholder 4"/>
          <p:cNvSpPr>
            <a:spLocks noGrp="1"/>
          </p:cNvSpPr>
          <p:nvPr>
            <p:ph type="sldNum" sz="quarter" idx="11"/>
          </p:nvPr>
        </p:nvSpPr>
        <p:spPr/>
        <p:txBody>
          <a:bodyPr/>
          <a:lstStyle/>
          <a:p>
            <a:fld id="{0F891894-8398-4064-A212-C1F231E4B2F2}" type="slidenum">
              <a:rPr lang="en-US"/>
              <a:pPr/>
              <a:t>99</a:t>
            </a:fld>
            <a:endParaRPr lang="en-US"/>
          </a:p>
        </p:txBody>
      </p:sp>
      <p:sp>
        <p:nvSpPr>
          <p:cNvPr id="6" name="Footer Placeholder 5"/>
          <p:cNvSpPr>
            <a:spLocks noGrp="1"/>
          </p:cNvSpPr>
          <p:nvPr>
            <p:ph type="ftr" sz="quarter" idx="12"/>
          </p:nvPr>
        </p:nvSpPr>
        <p:spPr/>
        <p:txBody>
          <a:bodyPr/>
          <a:lstStyle/>
          <a:p>
            <a:pPr>
              <a:defRPr/>
            </a:pPr>
            <a:r>
              <a:rPr lang="en-US"/>
              <a:t>© 2015 - Chap Research</a:t>
            </a:r>
          </a:p>
        </p:txBody>
      </p:sp>
      <p:pic>
        <p:nvPicPr>
          <p:cNvPr id="134149" name="Picture 2"/>
          <p:cNvPicPr>
            <a:picLocks noGrp="1" noChangeAspect="1" noChangeArrowheads="1"/>
          </p:cNvPicPr>
          <p:nvPr>
            <p:ph idx="1"/>
          </p:nvPr>
        </p:nvPicPr>
        <p:blipFill>
          <a:blip r:embed="rId2" cstate="print"/>
          <a:srcRect/>
          <a:stretch>
            <a:fillRect/>
          </a:stretch>
        </p:blipFill>
        <p:spPr>
          <a:xfrm>
            <a:off x="457200" y="1762125"/>
            <a:ext cx="8229600" cy="4095750"/>
          </a:xfrm>
        </p:spPr>
      </p:pic>
      <p:sp>
        <p:nvSpPr>
          <p:cNvPr id="8" name="Frame 7"/>
          <p:cNvSpPr/>
          <p:nvPr/>
        </p:nvSpPr>
        <p:spPr>
          <a:xfrm>
            <a:off x="1447800" y="2238375"/>
            <a:ext cx="533400" cy="152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 Research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 Research Theme</Template>
  <TotalTime>8955</TotalTime>
  <Words>4182</Words>
  <Application>Microsoft Office PowerPoint</Application>
  <PresentationFormat>On-screen Show (4:3)</PresentationFormat>
  <Paragraphs>1181</Paragraphs>
  <Slides>143</Slides>
  <Notes>19</Notes>
  <HiddenSlides>32</HiddenSlides>
  <MMClips>0</MMClips>
  <ScaleCrop>false</ScaleCrop>
  <HeadingPairs>
    <vt:vector size="4" baseType="variant">
      <vt:variant>
        <vt:lpstr>Theme</vt:lpstr>
      </vt:variant>
      <vt:variant>
        <vt:i4>1</vt:i4>
      </vt:variant>
      <vt:variant>
        <vt:lpstr>Slide Titles</vt:lpstr>
      </vt:variant>
      <vt:variant>
        <vt:i4>143</vt:i4>
      </vt:variant>
    </vt:vector>
  </HeadingPairs>
  <TitlesOfParts>
    <vt:vector size="144" baseType="lpstr">
      <vt:lpstr>Chap Research Theme</vt:lpstr>
      <vt:lpstr>Web Development</vt:lpstr>
      <vt:lpstr>Before we begin...</vt:lpstr>
      <vt:lpstr>The Big picture</vt:lpstr>
      <vt:lpstr>What is the Internet?</vt:lpstr>
      <vt:lpstr>Servers and Clients</vt:lpstr>
      <vt:lpstr>Making a Connection</vt:lpstr>
      <vt:lpstr>Packet Structure</vt:lpstr>
      <vt:lpstr>Packet Contents</vt:lpstr>
      <vt:lpstr>The Path of the Packets</vt:lpstr>
      <vt:lpstr>Better Packet Structure</vt:lpstr>
      <vt:lpstr>Server Ports</vt:lpstr>
      <vt:lpstr>What is Apache?</vt:lpstr>
      <vt:lpstr>Some Common Acronyms</vt:lpstr>
      <vt:lpstr>Linux VPS</vt:lpstr>
      <vt:lpstr>What is a VPS?</vt:lpstr>
      <vt:lpstr>What is Linux?</vt:lpstr>
      <vt:lpstr>How do I talk to it?</vt:lpstr>
      <vt:lpstr>Connecting to the Server</vt:lpstr>
      <vt:lpstr>SSH</vt:lpstr>
      <vt:lpstr>PuTTY</vt:lpstr>
      <vt:lpstr>PuTTY</vt:lpstr>
      <vt:lpstr>Your turn</vt:lpstr>
      <vt:lpstr>Objectives</vt:lpstr>
      <vt:lpstr>Objectives</vt:lpstr>
      <vt:lpstr>Objectives</vt:lpstr>
      <vt:lpstr>Objectives</vt:lpstr>
      <vt:lpstr>Basic Linux</vt:lpstr>
      <vt:lpstr>The Basics</vt:lpstr>
      <vt:lpstr>Filepaths</vt:lpstr>
      <vt:lpstr>Basic Commands</vt:lpstr>
      <vt:lpstr>More Commands!</vt:lpstr>
      <vt:lpstr>Your Turn</vt:lpstr>
      <vt:lpstr>Objectives</vt:lpstr>
      <vt:lpstr>Objectives</vt:lpstr>
      <vt:lpstr>Back to linux</vt:lpstr>
      <vt:lpstr>Command Syntax</vt:lpstr>
      <vt:lpstr>Processes</vt:lpstr>
      <vt:lpstr>More Commands</vt:lpstr>
      <vt:lpstr>How to Escape</vt:lpstr>
      <vt:lpstr>To make it more complicated...</vt:lpstr>
      <vt:lpstr>Examples</vt:lpstr>
      <vt:lpstr>Files</vt:lpstr>
      <vt:lpstr>I/O</vt:lpstr>
      <vt:lpstr>Your Turn</vt:lpstr>
      <vt:lpstr>Objectives</vt:lpstr>
      <vt:lpstr>EMACS</vt:lpstr>
      <vt:lpstr>Emacs</vt:lpstr>
      <vt:lpstr>Navigation Commands</vt:lpstr>
      <vt:lpstr>Basic Commands</vt:lpstr>
      <vt:lpstr>Your turn</vt:lpstr>
      <vt:lpstr>Objectives</vt:lpstr>
      <vt:lpstr>HTML</vt:lpstr>
      <vt:lpstr>What is HTML?</vt:lpstr>
      <vt:lpstr>The Anatomy of a “Tag”</vt:lpstr>
      <vt:lpstr>HTML General Example</vt:lpstr>
      <vt:lpstr>Basic HTML Tags</vt:lpstr>
      <vt:lpstr>Learning Other Tags</vt:lpstr>
      <vt:lpstr>Your Turn</vt:lpstr>
      <vt:lpstr>Objectives</vt:lpstr>
      <vt:lpstr>More HTML</vt:lpstr>
      <vt:lpstr>Tables</vt:lpstr>
      <vt:lpstr>Links</vt:lpstr>
      <vt:lpstr>More Emacs Commands!</vt:lpstr>
      <vt:lpstr>Your Turn</vt:lpstr>
      <vt:lpstr>Objectives</vt:lpstr>
      <vt:lpstr># systems (&amp; colors)</vt:lpstr>
      <vt:lpstr>Common Systems</vt:lpstr>
      <vt:lpstr>Example Conversions</vt:lpstr>
      <vt:lpstr>Another Pretty Picture</vt:lpstr>
      <vt:lpstr>Quick Practice</vt:lpstr>
      <vt:lpstr>Important Notes</vt:lpstr>
      <vt:lpstr>How do numbers make colors? </vt:lpstr>
      <vt:lpstr>Additive vs. Subtractive</vt:lpstr>
      <vt:lpstr>Color Practice</vt:lpstr>
      <vt:lpstr>CSS</vt:lpstr>
      <vt:lpstr>Pretty Colors!</vt:lpstr>
      <vt:lpstr>Inline Styling</vt:lpstr>
      <vt:lpstr>CSS Syntax</vt:lpstr>
      <vt:lpstr>Classes vs ID’s</vt:lpstr>
      <vt:lpstr>Internal Styling</vt:lpstr>
      <vt:lpstr>External Styling</vt:lpstr>
      <vt:lpstr>What about contradictions?</vt:lpstr>
      <vt:lpstr>YOUR TURN</vt:lpstr>
      <vt:lpstr>Objectives</vt:lpstr>
      <vt:lpstr>Javascript</vt:lpstr>
      <vt:lpstr>What is JavaScript?</vt:lpstr>
      <vt:lpstr>How to Use</vt:lpstr>
      <vt:lpstr>Your Turn</vt:lpstr>
      <vt:lpstr>Objectives</vt:lpstr>
      <vt:lpstr>WordPress</vt:lpstr>
      <vt:lpstr>What is WordPress?</vt:lpstr>
      <vt:lpstr>Why WordPress?</vt:lpstr>
      <vt:lpstr>Your Turn</vt:lpstr>
      <vt:lpstr>Objectives</vt:lpstr>
      <vt:lpstr>Basic Use</vt:lpstr>
      <vt:lpstr>Basic Use</vt:lpstr>
      <vt:lpstr>Plug-Ins</vt:lpstr>
      <vt:lpstr>Posts vs Pages</vt:lpstr>
      <vt:lpstr>All Pages</vt:lpstr>
      <vt:lpstr>The Quick Edit Menu</vt:lpstr>
      <vt:lpstr>Visibility</vt:lpstr>
      <vt:lpstr>The Quick Edit Menu: Pages</vt:lpstr>
      <vt:lpstr>Parent Structure</vt:lpstr>
      <vt:lpstr>The Quick Edit Menu</vt:lpstr>
      <vt:lpstr>Order</vt:lpstr>
      <vt:lpstr>The Quick Edit Menu</vt:lpstr>
      <vt:lpstr>Templates</vt:lpstr>
      <vt:lpstr>PowerPoint Presentation</vt:lpstr>
      <vt:lpstr>The Quick Edit Menu</vt:lpstr>
      <vt:lpstr>Statuses</vt:lpstr>
      <vt:lpstr>Editing &amp; Creating Pages</vt:lpstr>
      <vt:lpstr>Visual vs Text</vt:lpstr>
      <vt:lpstr>Why do I care?</vt:lpstr>
      <vt:lpstr>CSS Snippets</vt:lpstr>
      <vt:lpstr>Your Turn!</vt:lpstr>
      <vt:lpstr>Objectives</vt:lpstr>
      <vt:lpstr>Logging In</vt:lpstr>
      <vt:lpstr>PHP</vt:lpstr>
      <vt:lpstr>PHP</vt:lpstr>
      <vt:lpstr>What does it look like?</vt:lpstr>
      <vt:lpstr>How do I check it?</vt:lpstr>
      <vt:lpstr>YOUR TURN</vt:lpstr>
      <vt:lpstr>Objectives</vt:lpstr>
      <vt:lpstr>HTML Forms</vt:lpstr>
      <vt:lpstr>General Structure: HTML</vt:lpstr>
      <vt:lpstr>YOUR TURN</vt:lpstr>
      <vt:lpstr>Objectives</vt:lpstr>
      <vt:lpstr>PHP form processing</vt:lpstr>
      <vt:lpstr>How does a form work?</vt:lpstr>
      <vt:lpstr>General Structure: PHP</vt:lpstr>
      <vt:lpstr>Single vs Double Quotes</vt:lpstr>
      <vt:lpstr>YOUR TURN</vt:lpstr>
      <vt:lpstr>Objectives</vt:lpstr>
      <vt:lpstr>MORE LINUX!!!</vt:lpstr>
      <vt:lpstr>File Information</vt:lpstr>
      <vt:lpstr>Permissions</vt:lpstr>
      <vt:lpstr>Practice</vt:lpstr>
      <vt:lpstr>Your Turn</vt:lpstr>
      <vt:lpstr>Objectives</vt:lpstr>
      <vt:lpstr>mySQL</vt:lpstr>
      <vt:lpstr>What is mySQL?</vt:lpstr>
      <vt:lpstr>The grand Tour</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 and Servers</dc:title>
  <dc:creator>Rachel</dc:creator>
  <cp:lastModifiedBy>Rachel</cp:lastModifiedBy>
  <cp:revision>417</cp:revision>
  <dcterms:created xsi:type="dcterms:W3CDTF">2015-05-30T21:07:58Z</dcterms:created>
  <dcterms:modified xsi:type="dcterms:W3CDTF">2015-09-04T05:02:41Z</dcterms:modified>
</cp:coreProperties>
</file>