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62" r:id="rId3"/>
    <p:sldId id="257" r:id="rId4"/>
    <p:sldId id="258" r:id="rId5"/>
    <p:sldId id="259" r:id="rId6"/>
    <p:sldId id="260" r:id="rId7"/>
    <p:sldId id="263" r:id="rId8"/>
    <p:sldId id="261" r:id="rId9"/>
    <p:sldId id="264" r:id="rId10"/>
    <p:sldId id="265" r:id="rId11"/>
    <p:sldId id="271" r:id="rId12"/>
    <p:sldId id="266" r:id="rId13"/>
    <p:sldId id="280" r:id="rId14"/>
    <p:sldId id="281" r:id="rId15"/>
    <p:sldId id="282" r:id="rId16"/>
    <p:sldId id="285" r:id="rId17"/>
    <p:sldId id="284" r:id="rId18"/>
    <p:sldId id="275" r:id="rId19"/>
    <p:sldId id="276" r:id="rId20"/>
    <p:sldId id="277" r:id="rId21"/>
    <p:sldId id="278" r:id="rId22"/>
    <p:sldId id="279" r:id="rId23"/>
    <p:sldId id="273" r:id="rId24"/>
    <p:sldId id="274" r:id="rId25"/>
    <p:sldId id="269" r:id="rId26"/>
    <p:sldId id="270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109" autoAdjust="0"/>
  </p:normalViewPr>
  <p:slideViewPr>
    <p:cSldViewPr>
      <p:cViewPr varScale="1">
        <p:scale>
          <a:sx n="96" d="100"/>
          <a:sy n="96" d="100"/>
        </p:scale>
        <p:origin x="-4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54229-2C4B-4710-8FB5-0C3832631777}" type="datetimeFigureOut">
              <a:rPr lang="ko-KR" altLang="en-US" smtClean="0"/>
              <a:pPr/>
              <a:t>2015-05-28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7B63A0-D692-4FA9-A536-9F7CAADDB3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B63A0-D692-4FA9-A536-9F7CAADDB32D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B63A0-D692-4FA9-A536-9F7CAADDB32D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C2414-C27A-4021-90A8-94C33116C542}" type="datetimeFigureOut">
              <a:rPr lang="ko-KR" altLang="en-US" smtClean="0"/>
              <a:pPr/>
              <a:t>2015-05-28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E2178-2F9A-4593-87DC-C554E6BA45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C2414-C27A-4021-90A8-94C33116C542}" type="datetimeFigureOut">
              <a:rPr lang="ko-KR" altLang="en-US" smtClean="0"/>
              <a:pPr/>
              <a:t>2015-05-28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E2178-2F9A-4593-87DC-C554E6BA45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C2414-C27A-4021-90A8-94C33116C542}" type="datetimeFigureOut">
              <a:rPr lang="ko-KR" altLang="en-US" smtClean="0"/>
              <a:pPr/>
              <a:t>2015-05-28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E2178-2F9A-4593-87DC-C554E6BA45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C2414-C27A-4021-90A8-94C33116C542}" type="datetimeFigureOut">
              <a:rPr lang="ko-KR" altLang="en-US" smtClean="0"/>
              <a:pPr/>
              <a:t>2015-05-28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E2178-2F9A-4593-87DC-C554E6BA45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C2414-C27A-4021-90A8-94C33116C542}" type="datetimeFigureOut">
              <a:rPr lang="ko-KR" altLang="en-US" smtClean="0"/>
              <a:pPr/>
              <a:t>2015-05-28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E2178-2F9A-4593-87DC-C554E6BA45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C2414-C27A-4021-90A8-94C33116C542}" type="datetimeFigureOut">
              <a:rPr lang="ko-KR" altLang="en-US" smtClean="0"/>
              <a:pPr/>
              <a:t>2015-05-28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E2178-2F9A-4593-87DC-C554E6BA45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C2414-C27A-4021-90A8-94C33116C542}" type="datetimeFigureOut">
              <a:rPr lang="ko-KR" altLang="en-US" smtClean="0"/>
              <a:pPr/>
              <a:t>2015-05-28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E2178-2F9A-4593-87DC-C554E6BA45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C2414-C27A-4021-90A8-94C33116C542}" type="datetimeFigureOut">
              <a:rPr lang="ko-KR" altLang="en-US" smtClean="0"/>
              <a:pPr/>
              <a:t>2015-05-28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E2178-2F9A-4593-87DC-C554E6BA45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C2414-C27A-4021-90A8-94C33116C542}" type="datetimeFigureOut">
              <a:rPr lang="ko-KR" altLang="en-US" smtClean="0"/>
              <a:pPr/>
              <a:t>2015-05-28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E2178-2F9A-4593-87DC-C554E6BA45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C2414-C27A-4021-90A8-94C33116C542}" type="datetimeFigureOut">
              <a:rPr lang="ko-KR" altLang="en-US" smtClean="0"/>
              <a:pPr/>
              <a:t>2015-05-28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E2178-2F9A-4593-87DC-C554E6BA45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C2414-C27A-4021-90A8-94C33116C542}" type="datetimeFigureOut">
              <a:rPr lang="ko-KR" altLang="en-US" smtClean="0"/>
              <a:pPr/>
              <a:t>2015-05-28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E2178-2F9A-4593-87DC-C554E6BA45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C2414-C27A-4021-90A8-94C33116C542}" type="datetimeFigureOut">
              <a:rPr lang="ko-KR" altLang="en-US" smtClean="0"/>
              <a:pPr/>
              <a:t>2015-05-28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E2178-2F9A-4593-87DC-C554E6BA45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커피니 원격 주문 프로젝트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박민지 사원</a:t>
            </a:r>
            <a:r>
              <a:rPr lang="en-US" altLang="ko-KR" dirty="0" smtClean="0"/>
              <a:t>,</a:t>
            </a:r>
            <a:r>
              <a:rPr lang="ko-KR" altLang="en-US" dirty="0" smtClean="0"/>
              <a:t> 오종석 사원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19460" name="Picture 4" descr="http://localhost:8088/mycafe/image/coffeenie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5987C5"/>
              </a:clrFrom>
              <a:clrTo>
                <a:srgbClr val="5987C5">
                  <a:alpha val="0"/>
                </a:srgbClr>
              </a:clrTo>
            </a:clrChange>
            <a:duotone>
              <a:prstClr val="black"/>
              <a:schemeClr val="accent1">
                <a:lumMod val="75000"/>
                <a:tint val="45000"/>
                <a:satMod val="400000"/>
              </a:schemeClr>
            </a:duotone>
          </a:blip>
          <a:srcRect b="28571"/>
          <a:stretch>
            <a:fillRect/>
          </a:stretch>
        </p:blipFill>
        <p:spPr bwMode="auto">
          <a:xfrm>
            <a:off x="7452320" y="5777880"/>
            <a:ext cx="2245341" cy="10801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다이어그램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79512" y="980728"/>
            <a:ext cx="8784976" cy="5616624"/>
            <a:chOff x="0" y="764704"/>
            <a:chExt cx="9036496" cy="5832648"/>
          </a:xfrm>
        </p:grpSpPr>
        <p:sp>
          <p:nvSpPr>
            <p:cNvPr id="5" name="직사각형 4"/>
            <p:cNvSpPr/>
            <p:nvPr/>
          </p:nvSpPr>
          <p:spPr>
            <a:xfrm>
              <a:off x="179512" y="764704"/>
              <a:ext cx="1152128" cy="300555"/>
            </a:xfrm>
            <a:prstGeom prst="rect">
              <a:avLst/>
            </a:pr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bg2">
                      <a:lumMod val="50000"/>
                    </a:schemeClr>
                  </a:solidFill>
                </a:rPr>
                <a:t>박민지 사원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 rot="10800000" flipH="1" flipV="1">
              <a:off x="179512" y="1124744"/>
              <a:ext cx="1152128" cy="300555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bg2">
                      <a:lumMod val="50000"/>
                    </a:schemeClr>
                  </a:solidFill>
                </a:rPr>
                <a:t>오종석 사원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grpSp>
          <p:nvGrpSpPr>
            <p:cNvPr id="7" name="그룹 135"/>
            <p:cNvGrpSpPr/>
            <p:nvPr/>
          </p:nvGrpSpPr>
          <p:grpSpPr>
            <a:xfrm>
              <a:off x="0" y="1556792"/>
              <a:ext cx="9036496" cy="5040560"/>
              <a:chOff x="0" y="1700808"/>
              <a:chExt cx="9036496" cy="5040560"/>
            </a:xfrm>
          </p:grpSpPr>
          <p:grpSp>
            <p:nvGrpSpPr>
              <p:cNvPr id="8" name="그룹 117"/>
              <p:cNvGrpSpPr/>
              <p:nvPr/>
            </p:nvGrpSpPr>
            <p:grpSpPr>
              <a:xfrm>
                <a:off x="0" y="1700808"/>
                <a:ext cx="7272808" cy="5040560"/>
                <a:chOff x="539552" y="1268760"/>
                <a:chExt cx="7272808" cy="5040560"/>
              </a:xfrm>
            </p:grpSpPr>
            <p:sp>
              <p:nvSpPr>
                <p:cNvPr id="24" name="직사각형 23"/>
                <p:cNvSpPr/>
                <p:nvPr/>
              </p:nvSpPr>
              <p:spPr>
                <a:xfrm>
                  <a:off x="6156176" y="1268760"/>
                  <a:ext cx="1513450" cy="5040560"/>
                </a:xfrm>
                <a:prstGeom prst="rect">
                  <a:avLst/>
                </a:prstGeom>
                <a:solidFill>
                  <a:schemeClr val="accent1">
                    <a:alpha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/>
                    <a:t>Repository</a:t>
                  </a:r>
                </a:p>
                <a:p>
                  <a:pPr algn="ctr"/>
                  <a:endParaRPr lang="en-US" altLang="ko-KR" dirty="0"/>
                </a:p>
                <a:p>
                  <a:pPr algn="ctr"/>
                  <a:endParaRPr lang="en-US" altLang="ko-KR" dirty="0" smtClean="0"/>
                </a:p>
                <a:p>
                  <a:pPr algn="ctr"/>
                  <a:endParaRPr lang="en-US" altLang="ko-KR" dirty="0"/>
                </a:p>
                <a:p>
                  <a:pPr algn="ctr"/>
                  <a:endParaRPr lang="en-US" altLang="ko-KR" dirty="0" smtClean="0"/>
                </a:p>
                <a:p>
                  <a:pPr algn="ctr"/>
                  <a:endParaRPr lang="en-US" altLang="ko-KR" dirty="0"/>
                </a:p>
                <a:p>
                  <a:pPr algn="ctr"/>
                  <a:endParaRPr lang="en-US" altLang="ko-KR" dirty="0" smtClean="0"/>
                </a:p>
                <a:p>
                  <a:pPr algn="ctr"/>
                  <a:endParaRPr lang="en-US" altLang="ko-KR" dirty="0"/>
                </a:p>
                <a:p>
                  <a:pPr algn="ctr"/>
                  <a:endParaRPr lang="en-US" altLang="ko-KR" dirty="0" smtClean="0"/>
                </a:p>
                <a:p>
                  <a:pPr algn="ctr"/>
                  <a:endParaRPr lang="en-US" altLang="ko-KR" dirty="0"/>
                </a:p>
                <a:p>
                  <a:pPr algn="ctr"/>
                  <a:endParaRPr lang="en-US" altLang="ko-KR" dirty="0" smtClean="0"/>
                </a:p>
                <a:p>
                  <a:pPr algn="ctr"/>
                  <a:endParaRPr lang="en-US" altLang="ko-KR" dirty="0"/>
                </a:p>
                <a:p>
                  <a:pPr algn="ctr"/>
                  <a:endParaRPr lang="en-US" altLang="ko-KR" dirty="0" smtClean="0"/>
                </a:p>
                <a:p>
                  <a:pPr algn="ctr"/>
                  <a:endParaRPr lang="en-US" altLang="ko-KR" dirty="0"/>
                </a:p>
                <a:p>
                  <a:pPr algn="ctr"/>
                  <a:endParaRPr lang="en-US" altLang="ko-KR" dirty="0" smtClean="0"/>
                </a:p>
                <a:p>
                  <a:pPr algn="ctr"/>
                  <a:endParaRPr lang="en-US" altLang="ko-KR" dirty="0"/>
                </a:p>
                <a:p>
                  <a:pPr algn="ctr"/>
                  <a:endParaRPr lang="ko-KR" altLang="en-US" dirty="0"/>
                </a:p>
              </p:txBody>
            </p:sp>
            <p:sp>
              <p:nvSpPr>
                <p:cNvPr id="25" name="직사각형 24"/>
                <p:cNvSpPr/>
                <p:nvPr/>
              </p:nvSpPr>
              <p:spPr>
                <a:xfrm>
                  <a:off x="4283968" y="1268760"/>
                  <a:ext cx="1513450" cy="5040560"/>
                </a:xfrm>
                <a:prstGeom prst="rect">
                  <a:avLst/>
                </a:prstGeom>
                <a:solidFill>
                  <a:schemeClr val="accent1">
                    <a:alpha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/>
                    <a:t>Service</a:t>
                  </a:r>
                </a:p>
                <a:p>
                  <a:pPr algn="ctr"/>
                  <a:endParaRPr lang="en-US" altLang="ko-KR" dirty="0"/>
                </a:p>
                <a:p>
                  <a:pPr algn="ctr"/>
                  <a:endParaRPr lang="en-US" altLang="ko-KR" dirty="0" smtClean="0"/>
                </a:p>
                <a:p>
                  <a:pPr algn="ctr"/>
                  <a:endParaRPr lang="en-US" altLang="ko-KR" dirty="0"/>
                </a:p>
                <a:p>
                  <a:pPr algn="ctr"/>
                  <a:endParaRPr lang="en-US" altLang="ko-KR" dirty="0" smtClean="0"/>
                </a:p>
                <a:p>
                  <a:pPr algn="ctr"/>
                  <a:endParaRPr lang="en-US" altLang="ko-KR" dirty="0"/>
                </a:p>
                <a:p>
                  <a:pPr algn="ctr"/>
                  <a:endParaRPr lang="en-US" altLang="ko-KR" dirty="0" smtClean="0"/>
                </a:p>
                <a:p>
                  <a:pPr algn="ctr"/>
                  <a:endParaRPr lang="en-US" altLang="ko-KR" dirty="0"/>
                </a:p>
                <a:p>
                  <a:pPr algn="ctr"/>
                  <a:endParaRPr lang="en-US" altLang="ko-KR" dirty="0" smtClean="0"/>
                </a:p>
                <a:p>
                  <a:pPr algn="ctr"/>
                  <a:endParaRPr lang="en-US" altLang="ko-KR" dirty="0"/>
                </a:p>
                <a:p>
                  <a:pPr algn="ctr"/>
                  <a:endParaRPr lang="en-US" altLang="ko-KR" dirty="0" smtClean="0"/>
                </a:p>
                <a:p>
                  <a:pPr algn="ctr"/>
                  <a:endParaRPr lang="en-US" altLang="ko-KR" dirty="0"/>
                </a:p>
                <a:p>
                  <a:pPr algn="ctr"/>
                  <a:endParaRPr lang="en-US" altLang="ko-KR" dirty="0" smtClean="0"/>
                </a:p>
                <a:p>
                  <a:pPr algn="ctr"/>
                  <a:endParaRPr lang="en-US" altLang="ko-KR" dirty="0"/>
                </a:p>
                <a:p>
                  <a:pPr algn="ctr"/>
                  <a:endParaRPr lang="en-US" altLang="ko-KR" dirty="0" smtClean="0"/>
                </a:p>
                <a:p>
                  <a:pPr algn="ctr"/>
                  <a:endParaRPr lang="en-US" altLang="ko-KR" dirty="0"/>
                </a:p>
                <a:p>
                  <a:pPr algn="ctr"/>
                  <a:endParaRPr lang="ko-KR" altLang="en-US" dirty="0"/>
                </a:p>
              </p:txBody>
            </p:sp>
            <p:sp>
              <p:nvSpPr>
                <p:cNvPr id="26" name="직사각형 4"/>
                <p:cNvSpPr/>
                <p:nvPr/>
              </p:nvSpPr>
              <p:spPr>
                <a:xfrm>
                  <a:off x="2469972" y="1268760"/>
                  <a:ext cx="1513450" cy="5040560"/>
                </a:xfrm>
                <a:prstGeom prst="rect">
                  <a:avLst/>
                </a:prstGeom>
                <a:solidFill>
                  <a:schemeClr val="accent1">
                    <a:alpha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/>
                    <a:t>Controller</a:t>
                  </a:r>
                </a:p>
                <a:p>
                  <a:pPr algn="ctr"/>
                  <a:endParaRPr lang="en-US" altLang="ko-KR" dirty="0"/>
                </a:p>
                <a:p>
                  <a:pPr algn="ctr"/>
                  <a:endParaRPr lang="en-US" altLang="ko-KR" dirty="0" smtClean="0"/>
                </a:p>
                <a:p>
                  <a:pPr algn="ctr"/>
                  <a:endParaRPr lang="en-US" altLang="ko-KR" dirty="0"/>
                </a:p>
                <a:p>
                  <a:pPr algn="ctr"/>
                  <a:endParaRPr lang="en-US" altLang="ko-KR" dirty="0" smtClean="0"/>
                </a:p>
                <a:p>
                  <a:pPr algn="ctr"/>
                  <a:endParaRPr lang="en-US" altLang="ko-KR" dirty="0"/>
                </a:p>
                <a:p>
                  <a:pPr algn="ctr"/>
                  <a:endParaRPr lang="en-US" altLang="ko-KR" dirty="0" smtClean="0"/>
                </a:p>
                <a:p>
                  <a:pPr algn="ctr"/>
                  <a:endParaRPr lang="en-US" altLang="ko-KR" dirty="0"/>
                </a:p>
                <a:p>
                  <a:pPr algn="ctr"/>
                  <a:endParaRPr lang="en-US" altLang="ko-KR" dirty="0" smtClean="0"/>
                </a:p>
                <a:p>
                  <a:pPr algn="ctr"/>
                  <a:endParaRPr lang="en-US" altLang="ko-KR" dirty="0"/>
                </a:p>
                <a:p>
                  <a:pPr algn="ctr"/>
                  <a:endParaRPr lang="en-US" altLang="ko-KR" dirty="0" smtClean="0"/>
                </a:p>
                <a:p>
                  <a:pPr algn="ctr"/>
                  <a:endParaRPr lang="en-US" altLang="ko-KR" dirty="0"/>
                </a:p>
                <a:p>
                  <a:pPr algn="ctr"/>
                  <a:endParaRPr lang="en-US" altLang="ko-KR" dirty="0" smtClean="0"/>
                </a:p>
                <a:p>
                  <a:pPr algn="ctr"/>
                  <a:endParaRPr lang="en-US" altLang="ko-KR" dirty="0"/>
                </a:p>
                <a:p>
                  <a:pPr algn="ctr"/>
                  <a:endParaRPr lang="en-US" altLang="ko-KR" dirty="0" smtClean="0"/>
                </a:p>
                <a:p>
                  <a:pPr algn="ctr"/>
                  <a:endParaRPr lang="en-US" altLang="ko-KR" dirty="0"/>
                </a:p>
                <a:p>
                  <a:pPr algn="ctr"/>
                  <a:endParaRPr lang="ko-KR" altLang="en-US" dirty="0"/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>
                  <a:off x="2667379" y="2033362"/>
                  <a:ext cx="1118637" cy="52641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/>
                    <a:t>Index</a:t>
                  </a:r>
                  <a:endParaRPr lang="ko-KR" altLang="en-US" dirty="0"/>
                </a:p>
              </p:txBody>
            </p:sp>
            <p:sp>
              <p:nvSpPr>
                <p:cNvPr id="28" name="직사각형 27"/>
                <p:cNvSpPr/>
                <p:nvPr/>
              </p:nvSpPr>
              <p:spPr>
                <a:xfrm>
                  <a:off x="2667379" y="2691384"/>
                  <a:ext cx="1118637" cy="52641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/>
                    <a:t>Member</a:t>
                  </a:r>
                  <a:endParaRPr lang="ko-KR" altLang="en-US" dirty="0"/>
                </a:p>
              </p:txBody>
            </p:sp>
            <p:sp>
              <p:nvSpPr>
                <p:cNvPr id="29" name="직사각형 28"/>
                <p:cNvSpPr/>
                <p:nvPr/>
              </p:nvSpPr>
              <p:spPr>
                <a:xfrm>
                  <a:off x="2667379" y="4007427"/>
                  <a:ext cx="1118637" cy="52641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/>
                    <a:t>Menu</a:t>
                  </a:r>
                  <a:endParaRPr lang="ko-KR" altLang="en-US" dirty="0"/>
                </a:p>
              </p:txBody>
            </p:sp>
            <p:sp>
              <p:nvSpPr>
                <p:cNvPr id="30" name="직사각형 29"/>
                <p:cNvSpPr/>
                <p:nvPr/>
              </p:nvSpPr>
              <p:spPr>
                <a:xfrm>
                  <a:off x="2667379" y="4665449"/>
                  <a:ext cx="1118637" cy="52641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/>
                    <a:t>Order</a:t>
                  </a:r>
                  <a:endParaRPr lang="ko-KR" altLang="en-US" dirty="0"/>
                </a:p>
              </p:txBody>
            </p:sp>
            <p:sp>
              <p:nvSpPr>
                <p:cNvPr id="31" name="직사각형 30"/>
                <p:cNvSpPr/>
                <p:nvPr/>
              </p:nvSpPr>
              <p:spPr>
                <a:xfrm>
                  <a:off x="2667379" y="5323471"/>
                  <a:ext cx="1118637" cy="52641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/>
                    <a:t>Admin</a:t>
                  </a:r>
                  <a:endParaRPr lang="ko-KR" altLang="en-US" dirty="0"/>
                </a:p>
              </p:txBody>
            </p:sp>
            <p:sp>
              <p:nvSpPr>
                <p:cNvPr id="32" name="직사각형 31"/>
                <p:cNvSpPr/>
                <p:nvPr/>
              </p:nvSpPr>
              <p:spPr>
                <a:xfrm>
                  <a:off x="2667379" y="3349405"/>
                  <a:ext cx="1118637" cy="52641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/>
                    <a:t>Board</a:t>
                  </a:r>
                  <a:endParaRPr lang="ko-KR" altLang="en-US" dirty="0"/>
                </a:p>
              </p:txBody>
            </p:sp>
            <p:sp>
              <p:nvSpPr>
                <p:cNvPr id="33" name="직사각형 32"/>
                <p:cNvSpPr/>
                <p:nvPr/>
              </p:nvSpPr>
              <p:spPr>
                <a:xfrm>
                  <a:off x="4509840" y="2691384"/>
                  <a:ext cx="1118637" cy="52641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/>
                    <a:t>Member</a:t>
                  </a:r>
                  <a:endParaRPr lang="ko-KR" altLang="en-US" dirty="0"/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>
                  <a:off x="4509840" y="4007427"/>
                  <a:ext cx="1118637" cy="52641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/>
                    <a:t>Menu</a:t>
                  </a:r>
                  <a:endParaRPr lang="ko-KR" altLang="en-US" dirty="0"/>
                </a:p>
              </p:txBody>
            </p:sp>
            <p:sp>
              <p:nvSpPr>
                <p:cNvPr id="35" name="직사각형 34"/>
                <p:cNvSpPr/>
                <p:nvPr/>
              </p:nvSpPr>
              <p:spPr>
                <a:xfrm>
                  <a:off x="4509840" y="4665449"/>
                  <a:ext cx="1118637" cy="52641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/>
                    <a:t>Order</a:t>
                  </a:r>
                  <a:endParaRPr lang="ko-KR" altLang="en-US" dirty="0"/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>
                  <a:off x="4509840" y="5323471"/>
                  <a:ext cx="1118637" cy="52641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/>
                    <a:t>Admin</a:t>
                  </a:r>
                  <a:endParaRPr lang="ko-KR" altLang="en-US" dirty="0"/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>
                  <a:off x="4509840" y="3349405"/>
                  <a:ext cx="1118637" cy="52641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/>
                    <a:t>Board</a:t>
                  </a:r>
                  <a:endParaRPr lang="ko-KR" altLang="en-US" dirty="0"/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>
                  <a:off x="6352300" y="2691384"/>
                  <a:ext cx="1118637" cy="52641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/>
                    <a:t>Member</a:t>
                  </a:r>
                  <a:endParaRPr lang="ko-KR" altLang="en-US" dirty="0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>
                  <a:off x="6352300" y="4007427"/>
                  <a:ext cx="1118637" cy="52641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/>
                    <a:t>Menu</a:t>
                  </a:r>
                  <a:endParaRPr lang="ko-KR" altLang="en-US" dirty="0"/>
                </a:p>
              </p:txBody>
            </p:sp>
            <p:sp>
              <p:nvSpPr>
                <p:cNvPr id="40" name="직사각형 39"/>
                <p:cNvSpPr/>
                <p:nvPr/>
              </p:nvSpPr>
              <p:spPr>
                <a:xfrm>
                  <a:off x="6352300" y="4665449"/>
                  <a:ext cx="1118637" cy="52641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/>
                    <a:t>Order</a:t>
                  </a:r>
                  <a:endParaRPr lang="ko-KR" altLang="en-US" dirty="0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>
                  <a:off x="6352300" y="3349405"/>
                  <a:ext cx="1118637" cy="52641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/>
                    <a:t>Board</a:t>
                  </a:r>
                  <a:endParaRPr lang="ko-KR" altLang="en-US" dirty="0"/>
                </a:p>
              </p:txBody>
            </p:sp>
            <p:grpSp>
              <p:nvGrpSpPr>
                <p:cNvPr id="42" name="그룹 96"/>
                <p:cNvGrpSpPr/>
                <p:nvPr/>
              </p:nvGrpSpPr>
              <p:grpSpPr>
                <a:xfrm>
                  <a:off x="683568" y="1268760"/>
                  <a:ext cx="1513450" cy="5040560"/>
                  <a:chOff x="899592" y="1268760"/>
                  <a:chExt cx="1513450" cy="5040560"/>
                </a:xfrm>
              </p:grpSpPr>
              <p:sp>
                <p:nvSpPr>
                  <p:cNvPr id="55" name="직사각형 54"/>
                  <p:cNvSpPr/>
                  <p:nvPr/>
                </p:nvSpPr>
                <p:spPr>
                  <a:xfrm>
                    <a:off x="899592" y="1268760"/>
                    <a:ext cx="1513450" cy="5040560"/>
                  </a:xfrm>
                  <a:prstGeom prst="rect">
                    <a:avLst/>
                  </a:prstGeom>
                  <a:solidFill>
                    <a:schemeClr val="accent1">
                      <a:alpha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 smtClean="0"/>
                      <a:t>Views</a:t>
                    </a:r>
                  </a:p>
                  <a:p>
                    <a:pPr algn="ctr"/>
                    <a:endParaRPr lang="en-US" altLang="ko-KR" dirty="0"/>
                  </a:p>
                  <a:p>
                    <a:pPr algn="ctr"/>
                    <a:endParaRPr lang="en-US" altLang="ko-KR" dirty="0" smtClean="0"/>
                  </a:p>
                  <a:p>
                    <a:pPr algn="ctr"/>
                    <a:endParaRPr lang="en-US" altLang="ko-KR" dirty="0"/>
                  </a:p>
                  <a:p>
                    <a:pPr algn="ctr"/>
                    <a:endParaRPr lang="en-US" altLang="ko-KR" dirty="0" smtClean="0"/>
                  </a:p>
                  <a:p>
                    <a:pPr algn="ctr"/>
                    <a:endParaRPr lang="en-US" altLang="ko-KR" dirty="0"/>
                  </a:p>
                  <a:p>
                    <a:pPr algn="ctr"/>
                    <a:endParaRPr lang="en-US" altLang="ko-KR" dirty="0" smtClean="0"/>
                  </a:p>
                  <a:p>
                    <a:pPr algn="ctr"/>
                    <a:endParaRPr lang="en-US" altLang="ko-KR" dirty="0"/>
                  </a:p>
                  <a:p>
                    <a:pPr algn="ctr"/>
                    <a:endParaRPr lang="en-US" altLang="ko-KR" dirty="0" smtClean="0"/>
                  </a:p>
                  <a:p>
                    <a:pPr algn="ctr"/>
                    <a:endParaRPr lang="en-US" altLang="ko-KR" dirty="0"/>
                  </a:p>
                  <a:p>
                    <a:pPr algn="ctr"/>
                    <a:endParaRPr lang="en-US" altLang="ko-KR" dirty="0" smtClean="0"/>
                  </a:p>
                  <a:p>
                    <a:pPr algn="ctr"/>
                    <a:endParaRPr lang="en-US" altLang="ko-KR" dirty="0"/>
                  </a:p>
                  <a:p>
                    <a:pPr algn="ctr"/>
                    <a:endParaRPr lang="en-US" altLang="ko-KR" dirty="0" smtClean="0"/>
                  </a:p>
                  <a:p>
                    <a:pPr algn="ctr"/>
                    <a:endParaRPr lang="en-US" altLang="ko-KR" dirty="0"/>
                  </a:p>
                  <a:p>
                    <a:pPr algn="ctr"/>
                    <a:endParaRPr lang="en-US" altLang="ko-KR" dirty="0" smtClean="0"/>
                  </a:p>
                  <a:p>
                    <a:pPr algn="ctr"/>
                    <a:endParaRPr lang="en-US" altLang="ko-KR" dirty="0"/>
                  </a:p>
                  <a:p>
                    <a:pPr algn="ctr"/>
                    <a:endParaRPr lang="ko-KR" altLang="en-US" dirty="0"/>
                  </a:p>
                </p:txBody>
              </p:sp>
              <p:grpSp>
                <p:nvGrpSpPr>
                  <p:cNvPr id="56" name="그룹 64"/>
                  <p:cNvGrpSpPr/>
                  <p:nvPr/>
                </p:nvGrpSpPr>
                <p:grpSpPr>
                  <a:xfrm>
                    <a:off x="1259633" y="2060848"/>
                    <a:ext cx="864096" cy="550098"/>
                    <a:chOff x="611560" y="1817441"/>
                    <a:chExt cx="1174119" cy="747464"/>
                  </a:xfrm>
                </p:grpSpPr>
                <p:sp>
                  <p:nvSpPr>
                    <p:cNvPr id="87" name="직사각형 86"/>
                    <p:cNvSpPr/>
                    <p:nvPr/>
                  </p:nvSpPr>
                  <p:spPr>
                    <a:xfrm>
                      <a:off x="611560" y="1817441"/>
                      <a:ext cx="1174119" cy="747464"/>
                    </a:xfrm>
                    <a:prstGeom prst="rect">
                      <a:avLst/>
                    </a:prstGeom>
                    <a:solidFill>
                      <a:schemeClr val="accent1">
                        <a:alpha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grpSp>
                  <p:nvGrpSpPr>
                    <p:cNvPr id="88" name="그룹 53"/>
                    <p:cNvGrpSpPr/>
                    <p:nvPr/>
                  </p:nvGrpSpPr>
                  <p:grpSpPr>
                    <a:xfrm>
                      <a:off x="755576" y="1995065"/>
                      <a:ext cx="864096" cy="497831"/>
                      <a:chOff x="166896" y="1901758"/>
                      <a:chExt cx="1397169" cy="804950"/>
                    </a:xfrm>
                  </p:grpSpPr>
                  <p:sp>
                    <p:nvSpPr>
                      <p:cNvPr id="89" name="직사각형 88"/>
                      <p:cNvSpPr/>
                      <p:nvPr/>
                    </p:nvSpPr>
                    <p:spPr>
                      <a:xfrm>
                        <a:off x="166896" y="1901758"/>
                        <a:ext cx="1118637" cy="526417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  <p:sp>
                    <p:nvSpPr>
                      <p:cNvPr id="90" name="직사각형 89"/>
                      <p:cNvSpPr/>
                      <p:nvPr/>
                    </p:nvSpPr>
                    <p:spPr>
                      <a:xfrm>
                        <a:off x="306162" y="2041024"/>
                        <a:ext cx="1118637" cy="526417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  <p:sp>
                    <p:nvSpPr>
                      <p:cNvPr id="91" name="직사각형 90"/>
                      <p:cNvSpPr/>
                      <p:nvPr/>
                    </p:nvSpPr>
                    <p:spPr>
                      <a:xfrm>
                        <a:off x="445427" y="2180291"/>
                        <a:ext cx="1118638" cy="526417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sz="900" dirty="0" smtClean="0"/>
                          <a:t>Index</a:t>
                        </a:r>
                        <a:endParaRPr lang="ko-KR" altLang="en-US" sz="900" dirty="0"/>
                      </a:p>
                    </p:txBody>
                  </p:sp>
                </p:grpSp>
              </p:grpSp>
              <p:grpSp>
                <p:nvGrpSpPr>
                  <p:cNvPr id="57" name="그룹 65"/>
                  <p:cNvGrpSpPr/>
                  <p:nvPr/>
                </p:nvGrpSpPr>
                <p:grpSpPr>
                  <a:xfrm>
                    <a:off x="1259632" y="2708920"/>
                    <a:ext cx="864096" cy="550098"/>
                    <a:chOff x="611560" y="1817441"/>
                    <a:chExt cx="1174119" cy="747464"/>
                  </a:xfrm>
                </p:grpSpPr>
                <p:sp>
                  <p:nvSpPr>
                    <p:cNvPr id="82" name="직사각형 81"/>
                    <p:cNvSpPr/>
                    <p:nvPr/>
                  </p:nvSpPr>
                  <p:spPr>
                    <a:xfrm>
                      <a:off x="611560" y="1817441"/>
                      <a:ext cx="1174119" cy="747464"/>
                    </a:xfrm>
                    <a:prstGeom prst="rect">
                      <a:avLst/>
                    </a:prstGeom>
                    <a:solidFill>
                      <a:schemeClr val="accent1">
                        <a:alpha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grpSp>
                  <p:nvGrpSpPr>
                    <p:cNvPr id="83" name="그룹 53"/>
                    <p:cNvGrpSpPr/>
                    <p:nvPr/>
                  </p:nvGrpSpPr>
                  <p:grpSpPr>
                    <a:xfrm>
                      <a:off x="755576" y="1995065"/>
                      <a:ext cx="864096" cy="497831"/>
                      <a:chOff x="166896" y="1901758"/>
                      <a:chExt cx="1397169" cy="804950"/>
                    </a:xfrm>
                  </p:grpSpPr>
                  <p:sp>
                    <p:nvSpPr>
                      <p:cNvPr id="84" name="직사각형 83"/>
                      <p:cNvSpPr/>
                      <p:nvPr/>
                    </p:nvSpPr>
                    <p:spPr>
                      <a:xfrm>
                        <a:off x="166896" y="1901758"/>
                        <a:ext cx="1118637" cy="526417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  <p:sp>
                    <p:nvSpPr>
                      <p:cNvPr id="85" name="직사각형 84"/>
                      <p:cNvSpPr/>
                      <p:nvPr/>
                    </p:nvSpPr>
                    <p:spPr>
                      <a:xfrm>
                        <a:off x="306162" y="2041024"/>
                        <a:ext cx="1118637" cy="526417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  <p:sp>
                    <p:nvSpPr>
                      <p:cNvPr id="86" name="직사각형 70"/>
                      <p:cNvSpPr/>
                      <p:nvPr/>
                    </p:nvSpPr>
                    <p:spPr>
                      <a:xfrm>
                        <a:off x="445427" y="2180291"/>
                        <a:ext cx="1118638" cy="526417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sz="600" dirty="0" smtClean="0"/>
                          <a:t>Member</a:t>
                        </a:r>
                        <a:endParaRPr lang="ko-KR" altLang="en-US" sz="600" dirty="0"/>
                      </a:p>
                    </p:txBody>
                  </p:sp>
                </p:grpSp>
              </p:grpSp>
              <p:grpSp>
                <p:nvGrpSpPr>
                  <p:cNvPr id="58" name="그룹 71"/>
                  <p:cNvGrpSpPr/>
                  <p:nvPr/>
                </p:nvGrpSpPr>
                <p:grpSpPr>
                  <a:xfrm>
                    <a:off x="1259632" y="3382958"/>
                    <a:ext cx="864096" cy="550098"/>
                    <a:chOff x="611560" y="1817441"/>
                    <a:chExt cx="1174119" cy="747464"/>
                  </a:xfrm>
                </p:grpSpPr>
                <p:sp>
                  <p:nvSpPr>
                    <p:cNvPr id="77" name="직사각형 76"/>
                    <p:cNvSpPr/>
                    <p:nvPr/>
                  </p:nvSpPr>
                  <p:spPr>
                    <a:xfrm>
                      <a:off x="611560" y="1817441"/>
                      <a:ext cx="1174119" cy="747464"/>
                    </a:xfrm>
                    <a:prstGeom prst="rect">
                      <a:avLst/>
                    </a:prstGeom>
                    <a:solidFill>
                      <a:schemeClr val="accent1">
                        <a:alpha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altLang="ko-KR" sz="1200" dirty="0"/>
                    </a:p>
                    <a:p>
                      <a:pPr algn="ctr"/>
                      <a:endParaRPr lang="ko-KR" altLang="en-US" dirty="0"/>
                    </a:p>
                  </p:txBody>
                </p:sp>
                <p:grpSp>
                  <p:nvGrpSpPr>
                    <p:cNvPr id="78" name="그룹 53"/>
                    <p:cNvGrpSpPr/>
                    <p:nvPr/>
                  </p:nvGrpSpPr>
                  <p:grpSpPr>
                    <a:xfrm>
                      <a:off x="755576" y="1995065"/>
                      <a:ext cx="864096" cy="497831"/>
                      <a:chOff x="166896" y="1901758"/>
                      <a:chExt cx="1397169" cy="804950"/>
                    </a:xfrm>
                  </p:grpSpPr>
                  <p:sp>
                    <p:nvSpPr>
                      <p:cNvPr id="79" name="직사각형 78"/>
                      <p:cNvSpPr/>
                      <p:nvPr/>
                    </p:nvSpPr>
                    <p:spPr>
                      <a:xfrm>
                        <a:off x="166896" y="1901758"/>
                        <a:ext cx="1118637" cy="526417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  <p:sp>
                    <p:nvSpPr>
                      <p:cNvPr id="80" name="직사각형 75"/>
                      <p:cNvSpPr/>
                      <p:nvPr/>
                    </p:nvSpPr>
                    <p:spPr>
                      <a:xfrm>
                        <a:off x="306162" y="2041024"/>
                        <a:ext cx="1118637" cy="526417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  <p:sp>
                    <p:nvSpPr>
                      <p:cNvPr id="81" name="직사각형 80"/>
                      <p:cNvSpPr/>
                      <p:nvPr/>
                    </p:nvSpPr>
                    <p:spPr>
                      <a:xfrm>
                        <a:off x="445427" y="2180291"/>
                        <a:ext cx="1118638" cy="526417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sz="900" dirty="0" smtClean="0"/>
                          <a:t>Board</a:t>
                        </a:r>
                        <a:endParaRPr lang="ko-KR" altLang="en-US" sz="900" dirty="0"/>
                      </a:p>
                    </p:txBody>
                  </p:sp>
                </p:grpSp>
              </p:grpSp>
              <p:grpSp>
                <p:nvGrpSpPr>
                  <p:cNvPr id="59" name="그룹 77"/>
                  <p:cNvGrpSpPr/>
                  <p:nvPr/>
                </p:nvGrpSpPr>
                <p:grpSpPr>
                  <a:xfrm>
                    <a:off x="1259632" y="4005064"/>
                    <a:ext cx="864096" cy="550098"/>
                    <a:chOff x="611560" y="1817441"/>
                    <a:chExt cx="1174119" cy="747464"/>
                  </a:xfrm>
                </p:grpSpPr>
                <p:sp>
                  <p:nvSpPr>
                    <p:cNvPr id="72" name="직사각형 71"/>
                    <p:cNvSpPr/>
                    <p:nvPr/>
                  </p:nvSpPr>
                  <p:spPr>
                    <a:xfrm>
                      <a:off x="611560" y="1817441"/>
                      <a:ext cx="1174119" cy="747464"/>
                    </a:xfrm>
                    <a:prstGeom prst="rect">
                      <a:avLst/>
                    </a:prstGeom>
                    <a:solidFill>
                      <a:schemeClr val="accent1">
                        <a:alpha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grpSp>
                  <p:nvGrpSpPr>
                    <p:cNvPr id="73" name="그룹 53"/>
                    <p:cNvGrpSpPr/>
                    <p:nvPr/>
                  </p:nvGrpSpPr>
                  <p:grpSpPr>
                    <a:xfrm>
                      <a:off x="755576" y="1995065"/>
                      <a:ext cx="864096" cy="497831"/>
                      <a:chOff x="166896" y="1901758"/>
                      <a:chExt cx="1397169" cy="804950"/>
                    </a:xfrm>
                  </p:grpSpPr>
                  <p:sp>
                    <p:nvSpPr>
                      <p:cNvPr id="74" name="직사각형 73"/>
                      <p:cNvSpPr/>
                      <p:nvPr/>
                    </p:nvSpPr>
                    <p:spPr>
                      <a:xfrm>
                        <a:off x="166896" y="1901758"/>
                        <a:ext cx="1118637" cy="526417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  <p:sp>
                    <p:nvSpPr>
                      <p:cNvPr id="75" name="직사각형 74"/>
                      <p:cNvSpPr/>
                      <p:nvPr/>
                    </p:nvSpPr>
                    <p:spPr>
                      <a:xfrm>
                        <a:off x="306162" y="2041024"/>
                        <a:ext cx="1118637" cy="526417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  <p:sp>
                    <p:nvSpPr>
                      <p:cNvPr id="76" name="직사각형 75"/>
                      <p:cNvSpPr/>
                      <p:nvPr/>
                    </p:nvSpPr>
                    <p:spPr>
                      <a:xfrm>
                        <a:off x="445427" y="2180291"/>
                        <a:ext cx="1118638" cy="526417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sz="900" dirty="0" smtClean="0"/>
                          <a:t>Menu</a:t>
                        </a:r>
                        <a:endParaRPr lang="ko-KR" altLang="en-US" sz="900" dirty="0"/>
                      </a:p>
                    </p:txBody>
                  </p:sp>
                </p:grpSp>
              </p:grpSp>
              <p:grpSp>
                <p:nvGrpSpPr>
                  <p:cNvPr id="60" name="그룹 83"/>
                  <p:cNvGrpSpPr/>
                  <p:nvPr/>
                </p:nvGrpSpPr>
                <p:grpSpPr>
                  <a:xfrm>
                    <a:off x="1259632" y="4653136"/>
                    <a:ext cx="864096" cy="550098"/>
                    <a:chOff x="611560" y="1817441"/>
                    <a:chExt cx="1174119" cy="747464"/>
                  </a:xfrm>
                </p:grpSpPr>
                <p:sp>
                  <p:nvSpPr>
                    <p:cNvPr id="67" name="직사각형 66"/>
                    <p:cNvSpPr/>
                    <p:nvPr/>
                  </p:nvSpPr>
                  <p:spPr>
                    <a:xfrm>
                      <a:off x="611560" y="1817441"/>
                      <a:ext cx="1174119" cy="747464"/>
                    </a:xfrm>
                    <a:prstGeom prst="rect">
                      <a:avLst/>
                    </a:prstGeom>
                    <a:solidFill>
                      <a:schemeClr val="accent1">
                        <a:alpha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altLang="ko-KR" sz="1200" dirty="0" smtClean="0"/>
                    </a:p>
                    <a:p>
                      <a:pPr algn="ctr"/>
                      <a:endParaRPr lang="en-US" altLang="ko-KR" dirty="0"/>
                    </a:p>
                    <a:p>
                      <a:pPr algn="ctr"/>
                      <a:endParaRPr lang="en-US" altLang="ko-KR" dirty="0" smtClean="0"/>
                    </a:p>
                    <a:p>
                      <a:pPr algn="ctr"/>
                      <a:endParaRPr lang="en-US" altLang="ko-KR" dirty="0"/>
                    </a:p>
                    <a:p>
                      <a:pPr algn="ctr"/>
                      <a:endParaRPr lang="en-US" altLang="ko-KR" dirty="0" smtClean="0"/>
                    </a:p>
                    <a:p>
                      <a:pPr algn="ctr"/>
                      <a:endParaRPr lang="en-US" altLang="ko-KR" dirty="0"/>
                    </a:p>
                    <a:p>
                      <a:pPr algn="ctr"/>
                      <a:endParaRPr lang="en-US" altLang="ko-KR" dirty="0" smtClean="0"/>
                    </a:p>
                    <a:p>
                      <a:pPr algn="ctr"/>
                      <a:endParaRPr lang="en-US" altLang="ko-KR" dirty="0"/>
                    </a:p>
                    <a:p>
                      <a:pPr algn="ctr"/>
                      <a:endParaRPr lang="en-US" altLang="ko-KR" dirty="0" smtClean="0"/>
                    </a:p>
                    <a:p>
                      <a:pPr algn="ctr"/>
                      <a:endParaRPr lang="en-US" altLang="ko-KR" dirty="0"/>
                    </a:p>
                    <a:p>
                      <a:pPr algn="ctr"/>
                      <a:endParaRPr lang="en-US" altLang="ko-KR" dirty="0" smtClean="0"/>
                    </a:p>
                    <a:p>
                      <a:pPr algn="ctr"/>
                      <a:endParaRPr lang="en-US" altLang="ko-KR" dirty="0"/>
                    </a:p>
                    <a:p>
                      <a:pPr algn="ctr"/>
                      <a:endParaRPr lang="en-US" altLang="ko-KR" dirty="0" smtClean="0"/>
                    </a:p>
                    <a:p>
                      <a:pPr algn="ctr"/>
                      <a:endParaRPr lang="en-US" altLang="ko-KR" dirty="0"/>
                    </a:p>
                    <a:p>
                      <a:pPr algn="ctr"/>
                      <a:endParaRPr lang="en-US" altLang="ko-KR" dirty="0" smtClean="0"/>
                    </a:p>
                    <a:p>
                      <a:pPr algn="ctr"/>
                      <a:endParaRPr lang="en-US" altLang="ko-KR" dirty="0"/>
                    </a:p>
                    <a:p>
                      <a:pPr algn="ctr"/>
                      <a:endParaRPr lang="ko-KR" altLang="en-US" dirty="0"/>
                    </a:p>
                  </p:txBody>
                </p:sp>
                <p:grpSp>
                  <p:nvGrpSpPr>
                    <p:cNvPr id="68" name="그룹 53"/>
                    <p:cNvGrpSpPr/>
                    <p:nvPr/>
                  </p:nvGrpSpPr>
                  <p:grpSpPr>
                    <a:xfrm>
                      <a:off x="755576" y="1995065"/>
                      <a:ext cx="864096" cy="497831"/>
                      <a:chOff x="166896" y="1901758"/>
                      <a:chExt cx="1397169" cy="804950"/>
                    </a:xfrm>
                  </p:grpSpPr>
                  <p:sp>
                    <p:nvSpPr>
                      <p:cNvPr id="69" name="직사각형 68"/>
                      <p:cNvSpPr/>
                      <p:nvPr/>
                    </p:nvSpPr>
                    <p:spPr>
                      <a:xfrm>
                        <a:off x="166896" y="1901758"/>
                        <a:ext cx="1118637" cy="526417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  <p:sp>
                    <p:nvSpPr>
                      <p:cNvPr id="70" name="직사각형 69"/>
                      <p:cNvSpPr/>
                      <p:nvPr/>
                    </p:nvSpPr>
                    <p:spPr>
                      <a:xfrm>
                        <a:off x="306162" y="2041024"/>
                        <a:ext cx="1118637" cy="526417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  <p:sp>
                    <p:nvSpPr>
                      <p:cNvPr id="71" name="직사각형 70"/>
                      <p:cNvSpPr/>
                      <p:nvPr/>
                    </p:nvSpPr>
                    <p:spPr>
                      <a:xfrm>
                        <a:off x="445427" y="2180291"/>
                        <a:ext cx="1118638" cy="526417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sz="900" dirty="0" smtClean="0"/>
                          <a:t>Order</a:t>
                        </a:r>
                        <a:endParaRPr lang="ko-KR" altLang="en-US" sz="900" dirty="0"/>
                      </a:p>
                    </p:txBody>
                  </p:sp>
                </p:grpSp>
              </p:grpSp>
              <p:grpSp>
                <p:nvGrpSpPr>
                  <p:cNvPr id="61" name="그룹 89"/>
                  <p:cNvGrpSpPr/>
                  <p:nvPr/>
                </p:nvGrpSpPr>
                <p:grpSpPr>
                  <a:xfrm>
                    <a:off x="1259632" y="5327174"/>
                    <a:ext cx="864096" cy="550098"/>
                    <a:chOff x="611560" y="1817441"/>
                    <a:chExt cx="1174119" cy="747464"/>
                  </a:xfrm>
                </p:grpSpPr>
                <p:sp>
                  <p:nvSpPr>
                    <p:cNvPr id="62" name="직사각형 61"/>
                    <p:cNvSpPr/>
                    <p:nvPr/>
                  </p:nvSpPr>
                  <p:spPr>
                    <a:xfrm>
                      <a:off x="611560" y="1817441"/>
                      <a:ext cx="1174119" cy="747464"/>
                    </a:xfrm>
                    <a:prstGeom prst="rect">
                      <a:avLst/>
                    </a:prstGeom>
                    <a:solidFill>
                      <a:schemeClr val="accent1">
                        <a:alpha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altLang="ko-KR" sz="1200" dirty="0" smtClean="0"/>
                    </a:p>
                    <a:p>
                      <a:pPr algn="ctr"/>
                      <a:endParaRPr lang="en-US" altLang="ko-KR" dirty="0"/>
                    </a:p>
                    <a:p>
                      <a:pPr algn="ctr"/>
                      <a:endParaRPr lang="en-US" altLang="ko-KR" dirty="0" smtClean="0"/>
                    </a:p>
                    <a:p>
                      <a:pPr algn="ctr"/>
                      <a:endParaRPr lang="en-US" altLang="ko-KR" dirty="0"/>
                    </a:p>
                    <a:p>
                      <a:pPr algn="ctr"/>
                      <a:endParaRPr lang="en-US" altLang="ko-KR" dirty="0" smtClean="0"/>
                    </a:p>
                    <a:p>
                      <a:pPr algn="ctr"/>
                      <a:endParaRPr lang="en-US" altLang="ko-KR" dirty="0"/>
                    </a:p>
                    <a:p>
                      <a:pPr algn="ctr"/>
                      <a:endParaRPr lang="en-US" altLang="ko-KR" dirty="0" smtClean="0"/>
                    </a:p>
                    <a:p>
                      <a:pPr algn="ctr"/>
                      <a:endParaRPr lang="en-US" altLang="ko-KR" dirty="0"/>
                    </a:p>
                    <a:p>
                      <a:pPr algn="ctr"/>
                      <a:endParaRPr lang="en-US" altLang="ko-KR" dirty="0" smtClean="0"/>
                    </a:p>
                    <a:p>
                      <a:pPr algn="ctr"/>
                      <a:endParaRPr lang="en-US" altLang="ko-KR" dirty="0"/>
                    </a:p>
                    <a:p>
                      <a:pPr algn="ctr"/>
                      <a:endParaRPr lang="en-US" altLang="ko-KR" dirty="0" smtClean="0"/>
                    </a:p>
                    <a:p>
                      <a:pPr algn="ctr"/>
                      <a:endParaRPr lang="en-US" altLang="ko-KR" dirty="0"/>
                    </a:p>
                    <a:p>
                      <a:pPr algn="ctr"/>
                      <a:endParaRPr lang="en-US" altLang="ko-KR" dirty="0" smtClean="0"/>
                    </a:p>
                    <a:p>
                      <a:pPr algn="ctr"/>
                      <a:endParaRPr lang="en-US" altLang="ko-KR" dirty="0"/>
                    </a:p>
                    <a:p>
                      <a:pPr algn="ctr"/>
                      <a:endParaRPr lang="en-US" altLang="ko-KR" dirty="0" smtClean="0"/>
                    </a:p>
                    <a:p>
                      <a:pPr algn="ctr"/>
                      <a:endParaRPr lang="en-US" altLang="ko-KR" dirty="0"/>
                    </a:p>
                    <a:p>
                      <a:pPr algn="ctr"/>
                      <a:endParaRPr lang="ko-KR" altLang="en-US" dirty="0"/>
                    </a:p>
                  </p:txBody>
                </p:sp>
                <p:grpSp>
                  <p:nvGrpSpPr>
                    <p:cNvPr id="63" name="그룹 53"/>
                    <p:cNvGrpSpPr/>
                    <p:nvPr/>
                  </p:nvGrpSpPr>
                  <p:grpSpPr>
                    <a:xfrm>
                      <a:off x="755576" y="1995065"/>
                      <a:ext cx="864096" cy="497831"/>
                      <a:chOff x="166896" y="1901758"/>
                      <a:chExt cx="1397169" cy="804950"/>
                    </a:xfrm>
                  </p:grpSpPr>
                  <p:sp>
                    <p:nvSpPr>
                      <p:cNvPr id="64" name="직사각형 63"/>
                      <p:cNvSpPr/>
                      <p:nvPr/>
                    </p:nvSpPr>
                    <p:spPr>
                      <a:xfrm>
                        <a:off x="166896" y="1901758"/>
                        <a:ext cx="1118637" cy="526417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  <p:sp>
                    <p:nvSpPr>
                      <p:cNvPr id="65" name="직사각형 64"/>
                      <p:cNvSpPr/>
                      <p:nvPr/>
                    </p:nvSpPr>
                    <p:spPr>
                      <a:xfrm>
                        <a:off x="306162" y="2041024"/>
                        <a:ext cx="1118637" cy="526417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  <p:sp>
                    <p:nvSpPr>
                      <p:cNvPr id="66" name="직사각형 65"/>
                      <p:cNvSpPr/>
                      <p:nvPr/>
                    </p:nvSpPr>
                    <p:spPr>
                      <a:xfrm>
                        <a:off x="445427" y="2180291"/>
                        <a:ext cx="1118638" cy="526417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sz="800" dirty="0" smtClean="0"/>
                          <a:t>Admin</a:t>
                        </a:r>
                        <a:endParaRPr lang="ko-KR" altLang="en-US" sz="800" dirty="0"/>
                      </a:p>
                    </p:txBody>
                  </p:sp>
                </p:grpSp>
              </p:grpSp>
            </p:grpSp>
            <p:sp>
              <p:nvSpPr>
                <p:cNvPr id="43" name="직사각형 42"/>
                <p:cNvSpPr/>
                <p:nvPr/>
              </p:nvSpPr>
              <p:spPr>
                <a:xfrm>
                  <a:off x="539552" y="1916832"/>
                  <a:ext cx="7272808" cy="2016224"/>
                </a:xfrm>
                <a:prstGeom prst="rect">
                  <a:avLst/>
                </a:prstGeom>
                <a:solidFill>
                  <a:schemeClr val="accent2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직사각형 43"/>
                <p:cNvSpPr/>
                <p:nvPr/>
              </p:nvSpPr>
              <p:spPr>
                <a:xfrm>
                  <a:off x="539552" y="3933056"/>
                  <a:ext cx="7272808" cy="2016224"/>
                </a:xfrm>
                <a:prstGeom prst="rect">
                  <a:avLst/>
                </a:prstGeom>
                <a:solidFill>
                  <a:srgbClr val="FFC000">
                    <a:alpha val="2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45" name="직선 화살표 연결선 44"/>
                <p:cNvCxnSpPr/>
                <p:nvPr/>
              </p:nvCxnSpPr>
              <p:spPr>
                <a:xfrm>
                  <a:off x="1903960" y="4293096"/>
                  <a:ext cx="723824" cy="0"/>
                </a:xfrm>
                <a:prstGeom prst="straightConnector1">
                  <a:avLst/>
                </a:prstGeom>
                <a:ln w="50800">
                  <a:solidFill>
                    <a:schemeClr val="accent5">
                      <a:lumMod val="60000"/>
                      <a:lumOff val="40000"/>
                      <a:alpha val="88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직선 화살표 연결선 45"/>
                <p:cNvCxnSpPr/>
                <p:nvPr/>
              </p:nvCxnSpPr>
              <p:spPr>
                <a:xfrm>
                  <a:off x="1907704" y="4941168"/>
                  <a:ext cx="723824" cy="0"/>
                </a:xfrm>
                <a:prstGeom prst="straightConnector1">
                  <a:avLst/>
                </a:prstGeom>
                <a:ln w="50800">
                  <a:solidFill>
                    <a:schemeClr val="accent5">
                      <a:lumMod val="60000"/>
                      <a:lumOff val="40000"/>
                      <a:alpha val="88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화살표 연결선 46"/>
                <p:cNvCxnSpPr/>
                <p:nvPr/>
              </p:nvCxnSpPr>
              <p:spPr>
                <a:xfrm>
                  <a:off x="1907704" y="5589240"/>
                  <a:ext cx="723824" cy="0"/>
                </a:xfrm>
                <a:prstGeom prst="straightConnector1">
                  <a:avLst/>
                </a:prstGeom>
                <a:ln w="50800">
                  <a:solidFill>
                    <a:schemeClr val="accent5">
                      <a:lumMod val="60000"/>
                      <a:lumOff val="40000"/>
                      <a:alpha val="88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직선 화살표 연결선 47"/>
                <p:cNvCxnSpPr/>
                <p:nvPr/>
              </p:nvCxnSpPr>
              <p:spPr>
                <a:xfrm>
                  <a:off x="1907704" y="2348880"/>
                  <a:ext cx="723824" cy="0"/>
                </a:xfrm>
                <a:prstGeom prst="straightConnector1">
                  <a:avLst/>
                </a:prstGeom>
                <a:ln w="50800">
                  <a:solidFill>
                    <a:schemeClr val="accent5">
                      <a:lumMod val="60000"/>
                      <a:lumOff val="40000"/>
                      <a:alpha val="88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직선 화살표 연결선 48"/>
                <p:cNvCxnSpPr/>
                <p:nvPr/>
              </p:nvCxnSpPr>
              <p:spPr>
                <a:xfrm>
                  <a:off x="3786016" y="4270636"/>
                  <a:ext cx="723824" cy="0"/>
                </a:xfrm>
                <a:prstGeom prst="straightConnector1">
                  <a:avLst/>
                </a:prstGeom>
                <a:ln w="50800">
                  <a:solidFill>
                    <a:schemeClr val="accent5">
                      <a:lumMod val="60000"/>
                      <a:lumOff val="40000"/>
                      <a:alpha val="88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직선 화살표 연결선 49"/>
                <p:cNvCxnSpPr/>
                <p:nvPr/>
              </p:nvCxnSpPr>
              <p:spPr>
                <a:xfrm flipV="1">
                  <a:off x="5628477" y="3086197"/>
                  <a:ext cx="658022" cy="2500483"/>
                </a:xfrm>
                <a:prstGeom prst="straightConnector1">
                  <a:avLst/>
                </a:prstGeom>
                <a:ln w="50800">
                  <a:solidFill>
                    <a:schemeClr val="accent5">
                      <a:lumMod val="60000"/>
                      <a:lumOff val="40000"/>
                      <a:alpha val="88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직선 화살표 연결선 50"/>
                <p:cNvCxnSpPr/>
                <p:nvPr/>
              </p:nvCxnSpPr>
              <p:spPr>
                <a:xfrm>
                  <a:off x="3786016" y="4928658"/>
                  <a:ext cx="723824" cy="0"/>
                </a:xfrm>
                <a:prstGeom prst="straightConnector1">
                  <a:avLst/>
                </a:prstGeom>
                <a:ln w="50800">
                  <a:solidFill>
                    <a:schemeClr val="accent5">
                      <a:lumMod val="60000"/>
                      <a:lumOff val="40000"/>
                      <a:alpha val="88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직선 화살표 연결선 51"/>
                <p:cNvCxnSpPr/>
                <p:nvPr/>
              </p:nvCxnSpPr>
              <p:spPr>
                <a:xfrm>
                  <a:off x="3786016" y="5586679"/>
                  <a:ext cx="723824" cy="0"/>
                </a:xfrm>
                <a:prstGeom prst="straightConnector1">
                  <a:avLst/>
                </a:prstGeom>
                <a:ln w="50800">
                  <a:solidFill>
                    <a:schemeClr val="accent5">
                      <a:lumMod val="60000"/>
                      <a:lumOff val="40000"/>
                      <a:alpha val="88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화살표 연결선 52"/>
                <p:cNvCxnSpPr/>
                <p:nvPr/>
              </p:nvCxnSpPr>
              <p:spPr>
                <a:xfrm>
                  <a:off x="5628477" y="4270636"/>
                  <a:ext cx="723824" cy="0"/>
                </a:xfrm>
                <a:prstGeom prst="straightConnector1">
                  <a:avLst/>
                </a:prstGeom>
                <a:ln w="50800">
                  <a:solidFill>
                    <a:schemeClr val="accent5">
                      <a:lumMod val="60000"/>
                      <a:lumOff val="40000"/>
                      <a:alpha val="88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화살표 연결선 53"/>
                <p:cNvCxnSpPr/>
                <p:nvPr/>
              </p:nvCxnSpPr>
              <p:spPr>
                <a:xfrm>
                  <a:off x="5628477" y="4928658"/>
                  <a:ext cx="723824" cy="0"/>
                </a:xfrm>
                <a:prstGeom prst="straightConnector1">
                  <a:avLst/>
                </a:prstGeom>
                <a:ln w="50800">
                  <a:solidFill>
                    <a:schemeClr val="accent5">
                      <a:lumMod val="60000"/>
                      <a:lumOff val="40000"/>
                      <a:alpha val="88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그룹 121"/>
              <p:cNvGrpSpPr/>
              <p:nvPr/>
            </p:nvGrpSpPr>
            <p:grpSpPr>
              <a:xfrm>
                <a:off x="7308304" y="2492896"/>
                <a:ext cx="1728192" cy="3528392"/>
                <a:chOff x="7308304" y="2492896"/>
                <a:chExt cx="1728192" cy="3528392"/>
              </a:xfrm>
            </p:grpSpPr>
            <p:sp>
              <p:nvSpPr>
                <p:cNvPr id="20" name="순서도: 자기 디스크 19"/>
                <p:cNvSpPr/>
                <p:nvPr/>
              </p:nvSpPr>
              <p:spPr>
                <a:xfrm>
                  <a:off x="7308304" y="2492896"/>
                  <a:ext cx="1728192" cy="3528392"/>
                </a:xfrm>
                <a:prstGeom prst="flowChartMagneticDisk">
                  <a:avLst/>
                </a:prstGeom>
                <a:solidFill>
                  <a:schemeClr val="accent1">
                    <a:alpha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/>
                    <a:t>DB</a:t>
                  </a:r>
                </a:p>
                <a:p>
                  <a:pPr algn="ctr"/>
                  <a:endParaRPr lang="en-US" altLang="ko-KR" dirty="0" smtClean="0"/>
                </a:p>
                <a:p>
                  <a:pPr algn="ctr"/>
                  <a:endParaRPr lang="en-US" altLang="ko-KR" dirty="0"/>
                </a:p>
                <a:p>
                  <a:pPr algn="ctr"/>
                  <a:endParaRPr lang="en-US" altLang="ko-KR" dirty="0" smtClean="0"/>
                </a:p>
                <a:p>
                  <a:pPr algn="ctr"/>
                  <a:endParaRPr lang="en-US" altLang="ko-KR" dirty="0"/>
                </a:p>
                <a:p>
                  <a:pPr algn="ctr"/>
                  <a:endParaRPr lang="en-US" altLang="ko-KR" dirty="0" smtClean="0"/>
                </a:p>
                <a:p>
                  <a:pPr algn="ctr"/>
                  <a:endParaRPr lang="en-US" altLang="ko-KR" dirty="0"/>
                </a:p>
                <a:p>
                  <a:pPr algn="ctr"/>
                  <a:endParaRPr lang="en-US" altLang="ko-KR" dirty="0" smtClean="0"/>
                </a:p>
                <a:p>
                  <a:pPr algn="ctr"/>
                  <a:endParaRPr lang="en-US" altLang="ko-KR" dirty="0"/>
                </a:p>
                <a:p>
                  <a:pPr algn="ctr"/>
                  <a:endParaRPr lang="en-US" altLang="ko-KR" dirty="0" smtClean="0"/>
                </a:p>
                <a:p>
                  <a:pPr algn="ctr"/>
                  <a:endParaRPr lang="en-US" altLang="ko-KR" dirty="0"/>
                </a:p>
                <a:p>
                  <a:pPr algn="ctr"/>
                  <a:endParaRPr lang="ko-KR" altLang="en-US" dirty="0"/>
                </a:p>
              </p:txBody>
            </p:sp>
            <p:sp>
              <p:nvSpPr>
                <p:cNvPr id="21" name="순서도: 다중 문서 20"/>
                <p:cNvSpPr/>
                <p:nvPr/>
              </p:nvSpPr>
              <p:spPr>
                <a:xfrm>
                  <a:off x="7596336" y="3750267"/>
                  <a:ext cx="1152128" cy="645192"/>
                </a:xfrm>
                <a:prstGeom prst="flowChartMultidocumen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/>
                    <a:t>Member</a:t>
                  </a:r>
                  <a:endParaRPr lang="ko-KR" altLang="en-US" sz="1400" dirty="0"/>
                </a:p>
              </p:txBody>
            </p:sp>
            <p:sp>
              <p:nvSpPr>
                <p:cNvPr id="22" name="순서도: 다중 문서 21"/>
                <p:cNvSpPr/>
                <p:nvPr/>
              </p:nvSpPr>
              <p:spPr>
                <a:xfrm>
                  <a:off x="7596336" y="5190427"/>
                  <a:ext cx="1152128" cy="645192"/>
                </a:xfrm>
                <a:prstGeom prst="flowChartMultidocumen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/>
                    <a:t>Product</a:t>
                  </a:r>
                  <a:endParaRPr lang="ko-KR" altLang="en-US" sz="1400" dirty="0"/>
                </a:p>
              </p:txBody>
            </p:sp>
            <p:sp>
              <p:nvSpPr>
                <p:cNvPr id="23" name="순서도: 다중 문서 22"/>
                <p:cNvSpPr/>
                <p:nvPr/>
              </p:nvSpPr>
              <p:spPr>
                <a:xfrm>
                  <a:off x="7596336" y="4470347"/>
                  <a:ext cx="1152128" cy="645192"/>
                </a:xfrm>
                <a:prstGeom prst="flowChartMultidocumen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/>
                    <a:t>Board</a:t>
                  </a:r>
                  <a:endParaRPr lang="ko-KR" altLang="en-US" sz="1400" dirty="0"/>
                </a:p>
              </p:txBody>
            </p:sp>
          </p:grpSp>
          <p:cxnSp>
            <p:nvCxnSpPr>
              <p:cNvPr id="10" name="직선 화살표 연결선 9"/>
              <p:cNvCxnSpPr/>
              <p:nvPr/>
            </p:nvCxnSpPr>
            <p:spPr>
              <a:xfrm>
                <a:off x="1403648" y="3429000"/>
                <a:ext cx="723824" cy="0"/>
              </a:xfrm>
              <a:prstGeom prst="straightConnector1">
                <a:avLst/>
              </a:prstGeom>
              <a:ln w="50800">
                <a:solidFill>
                  <a:schemeClr val="accent5">
                    <a:lumMod val="60000"/>
                    <a:lumOff val="40000"/>
                    <a:alpha val="88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화살표 연결선 10"/>
              <p:cNvCxnSpPr/>
              <p:nvPr/>
            </p:nvCxnSpPr>
            <p:spPr>
              <a:xfrm>
                <a:off x="1403648" y="4077072"/>
                <a:ext cx="723824" cy="0"/>
              </a:xfrm>
              <a:prstGeom prst="straightConnector1">
                <a:avLst/>
              </a:prstGeom>
              <a:ln w="50800">
                <a:solidFill>
                  <a:schemeClr val="accent5">
                    <a:lumMod val="60000"/>
                    <a:lumOff val="40000"/>
                    <a:alpha val="88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화살표 연결선 11"/>
              <p:cNvCxnSpPr/>
              <p:nvPr/>
            </p:nvCxnSpPr>
            <p:spPr>
              <a:xfrm>
                <a:off x="3272112" y="3356992"/>
                <a:ext cx="723824" cy="0"/>
              </a:xfrm>
              <a:prstGeom prst="straightConnector1">
                <a:avLst/>
              </a:prstGeom>
              <a:ln w="50800">
                <a:solidFill>
                  <a:schemeClr val="accent5">
                    <a:lumMod val="60000"/>
                    <a:lumOff val="40000"/>
                    <a:alpha val="88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화살표 연결선 12"/>
              <p:cNvCxnSpPr/>
              <p:nvPr/>
            </p:nvCxnSpPr>
            <p:spPr>
              <a:xfrm>
                <a:off x="5076056" y="3356992"/>
                <a:ext cx="723824" cy="0"/>
              </a:xfrm>
              <a:prstGeom prst="straightConnector1">
                <a:avLst/>
              </a:prstGeom>
              <a:ln w="50800">
                <a:solidFill>
                  <a:schemeClr val="accent5">
                    <a:lumMod val="60000"/>
                    <a:lumOff val="40000"/>
                    <a:alpha val="88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화살표 연결선 13"/>
              <p:cNvCxnSpPr/>
              <p:nvPr/>
            </p:nvCxnSpPr>
            <p:spPr>
              <a:xfrm>
                <a:off x="3272112" y="4077072"/>
                <a:ext cx="723824" cy="0"/>
              </a:xfrm>
              <a:prstGeom prst="straightConnector1">
                <a:avLst/>
              </a:prstGeom>
              <a:ln w="50800">
                <a:solidFill>
                  <a:schemeClr val="accent5">
                    <a:lumMod val="60000"/>
                    <a:lumOff val="40000"/>
                    <a:alpha val="88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화살표 연결선 14"/>
              <p:cNvCxnSpPr/>
              <p:nvPr/>
            </p:nvCxnSpPr>
            <p:spPr>
              <a:xfrm>
                <a:off x="5072312" y="4077072"/>
                <a:ext cx="723824" cy="0"/>
              </a:xfrm>
              <a:prstGeom prst="straightConnector1">
                <a:avLst/>
              </a:prstGeom>
              <a:ln w="50800">
                <a:solidFill>
                  <a:schemeClr val="accent5">
                    <a:lumMod val="60000"/>
                    <a:lumOff val="40000"/>
                    <a:alpha val="88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화살표 연결선 15"/>
              <p:cNvCxnSpPr>
                <a:endCxn id="21" idx="1"/>
              </p:cNvCxnSpPr>
              <p:nvPr/>
            </p:nvCxnSpPr>
            <p:spPr>
              <a:xfrm>
                <a:off x="6944520" y="3318219"/>
                <a:ext cx="651816" cy="754644"/>
              </a:xfrm>
              <a:prstGeom prst="straightConnector1">
                <a:avLst/>
              </a:prstGeom>
              <a:ln w="50800">
                <a:solidFill>
                  <a:schemeClr val="accent5">
                    <a:lumMod val="60000"/>
                    <a:lumOff val="40000"/>
                    <a:alpha val="88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화살표 연결선 16"/>
              <p:cNvCxnSpPr/>
              <p:nvPr/>
            </p:nvCxnSpPr>
            <p:spPr>
              <a:xfrm>
                <a:off x="6948264" y="4077072"/>
                <a:ext cx="651816" cy="754644"/>
              </a:xfrm>
              <a:prstGeom prst="straightConnector1">
                <a:avLst/>
              </a:prstGeom>
              <a:ln w="50800">
                <a:solidFill>
                  <a:schemeClr val="accent5">
                    <a:lumMod val="60000"/>
                    <a:lumOff val="40000"/>
                    <a:alpha val="88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화살표 연결선 17"/>
              <p:cNvCxnSpPr/>
              <p:nvPr/>
            </p:nvCxnSpPr>
            <p:spPr>
              <a:xfrm>
                <a:off x="6948264" y="4725144"/>
                <a:ext cx="648072" cy="792088"/>
              </a:xfrm>
              <a:prstGeom prst="straightConnector1">
                <a:avLst/>
              </a:prstGeom>
              <a:ln w="50800">
                <a:solidFill>
                  <a:schemeClr val="accent5">
                    <a:lumMod val="60000"/>
                    <a:lumOff val="40000"/>
                    <a:alpha val="88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화살표 연결선 18"/>
              <p:cNvCxnSpPr>
                <a:endCxn id="22" idx="1"/>
              </p:cNvCxnSpPr>
              <p:nvPr/>
            </p:nvCxnSpPr>
            <p:spPr>
              <a:xfrm>
                <a:off x="6948264" y="5299879"/>
                <a:ext cx="648072" cy="213144"/>
              </a:xfrm>
              <a:prstGeom prst="straightConnector1">
                <a:avLst/>
              </a:prstGeom>
              <a:ln w="50800">
                <a:solidFill>
                  <a:schemeClr val="accent5">
                    <a:lumMod val="60000"/>
                    <a:lumOff val="40000"/>
                    <a:alpha val="88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2" name="타원 91"/>
          <p:cNvSpPr/>
          <p:nvPr/>
        </p:nvSpPr>
        <p:spPr>
          <a:xfrm>
            <a:off x="7308304" y="2492896"/>
            <a:ext cx="1619672" cy="9361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5" name="직선 연결선 94"/>
          <p:cNvCxnSpPr>
            <a:stCxn id="92" idx="6"/>
          </p:cNvCxnSpPr>
          <p:nvPr/>
        </p:nvCxnSpPr>
        <p:spPr>
          <a:xfrm>
            <a:off x="8927976" y="2960948"/>
            <a:ext cx="36512" cy="2412268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>
            <a:stCxn id="92" idx="2"/>
          </p:cNvCxnSpPr>
          <p:nvPr/>
        </p:nvCxnSpPr>
        <p:spPr>
          <a:xfrm>
            <a:off x="7308304" y="2960948"/>
            <a:ext cx="0" cy="2448272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원호 99"/>
          <p:cNvSpPr/>
          <p:nvPr/>
        </p:nvSpPr>
        <p:spPr>
          <a:xfrm rot="10800000">
            <a:off x="7308303" y="4797152"/>
            <a:ext cx="1656184" cy="1080120"/>
          </a:xfrm>
          <a:prstGeom prst="arc">
            <a:avLst>
              <a:gd name="adj1" fmla="val 10710186"/>
              <a:gd name="adj2" fmla="val 0"/>
            </a:avLst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USER STORY(</a:t>
            </a:r>
            <a:r>
              <a:rPr lang="ko-KR" altLang="en-US" dirty="0" smtClean="0"/>
              <a:t>관리자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000" dirty="0" smtClean="0"/>
              <a:t>관리자메뉴</a:t>
            </a:r>
            <a:endParaRPr lang="en-US" altLang="ko-KR" sz="2000" dirty="0" smtClean="0"/>
          </a:p>
          <a:p>
            <a:pPr lvl="1"/>
            <a:r>
              <a:rPr lang="en-US" altLang="ko-KR" sz="1800" dirty="0" smtClean="0"/>
              <a:t>admin </a:t>
            </a:r>
            <a:r>
              <a:rPr lang="ko-KR" altLang="en-US" sz="1600" dirty="0" smtClean="0"/>
              <a:t>계정으로</a:t>
            </a:r>
            <a:r>
              <a:rPr lang="ko-KR" altLang="en-US" sz="1800" dirty="0" smtClean="0"/>
              <a:t> </a:t>
            </a:r>
            <a:r>
              <a:rPr lang="ko-KR" altLang="en-US" sz="1600" dirty="0" smtClean="0"/>
              <a:t>로그인 시 화면에 출력</a:t>
            </a:r>
            <a:endParaRPr lang="en-US" altLang="ko-KR" sz="1800" dirty="0" smtClean="0"/>
          </a:p>
          <a:p>
            <a:r>
              <a:rPr lang="en-US" altLang="ko-KR" sz="1800" dirty="0" smtClean="0"/>
              <a:t>PRODUCT</a:t>
            </a:r>
            <a:endParaRPr lang="en-US" altLang="ko-KR" sz="2400" dirty="0" smtClean="0"/>
          </a:p>
          <a:p>
            <a:pPr lvl="1"/>
            <a:r>
              <a:rPr lang="ko-KR" altLang="en-US" sz="1600" dirty="0" smtClean="0"/>
              <a:t>메뉴추가</a:t>
            </a:r>
            <a:endParaRPr lang="en-US" altLang="ko-KR" sz="1600" dirty="0" smtClean="0"/>
          </a:p>
          <a:p>
            <a:pPr lvl="2"/>
            <a:r>
              <a:rPr lang="en-US" altLang="ko-KR" sz="1400" dirty="0" smtClean="0"/>
              <a:t>product </a:t>
            </a:r>
            <a:r>
              <a:rPr lang="ko-KR" altLang="en-US" sz="1400" dirty="0" smtClean="0"/>
              <a:t>테이블에 상품 추가 가능</a:t>
            </a:r>
            <a:endParaRPr lang="en-US" altLang="ko-KR" sz="1400" dirty="0" smtClean="0"/>
          </a:p>
          <a:p>
            <a:pPr lvl="2"/>
            <a:r>
              <a:rPr lang="ko-KR" altLang="en-US" sz="1400" dirty="0" smtClean="0"/>
              <a:t>제품명 클릭 시 제품 수정 가능</a:t>
            </a:r>
            <a:endParaRPr lang="en-US" altLang="ko-KR" sz="1400" dirty="0" smtClean="0"/>
          </a:p>
          <a:p>
            <a:pPr lvl="2"/>
            <a:r>
              <a:rPr lang="ko-KR" altLang="en-US" sz="1400" dirty="0" smtClean="0"/>
              <a:t>리스트의 삭제 버튼 클릭 시 메뉴 삭제</a:t>
            </a:r>
            <a:endParaRPr lang="en-US" altLang="ko-KR" sz="1400" dirty="0" smtClean="0"/>
          </a:p>
          <a:p>
            <a:pPr lvl="2"/>
            <a:r>
              <a:rPr lang="ko-KR" altLang="en-US" sz="1400" dirty="0" smtClean="0"/>
              <a:t>제품에 우선 순위를 지정하여 순차적으로 제품 출력</a:t>
            </a:r>
            <a:endParaRPr lang="en-US" altLang="ko-KR" sz="1400" dirty="0" smtClean="0"/>
          </a:p>
          <a:p>
            <a:r>
              <a:rPr lang="en-US" altLang="ko-KR" sz="1800" dirty="0" smtClean="0"/>
              <a:t>MEMBER</a:t>
            </a:r>
            <a:endParaRPr lang="en-US" altLang="ko-KR" sz="2400" dirty="0" smtClean="0"/>
          </a:p>
          <a:p>
            <a:pPr lvl="1"/>
            <a:r>
              <a:rPr lang="ko-KR" altLang="en-US" sz="1600" dirty="0" smtClean="0"/>
              <a:t>회원관리</a:t>
            </a:r>
            <a:endParaRPr lang="en-US" altLang="ko-KR" sz="1600" dirty="0" smtClean="0"/>
          </a:p>
          <a:p>
            <a:pPr lvl="2"/>
            <a:r>
              <a:rPr lang="ko-KR" altLang="en-US" sz="1400" dirty="0" smtClean="0"/>
              <a:t>회원정보 출력</a:t>
            </a:r>
            <a:endParaRPr lang="en-US" altLang="ko-KR" sz="1400" dirty="0" smtClean="0"/>
          </a:p>
          <a:p>
            <a:pPr lvl="2"/>
            <a:r>
              <a:rPr lang="ko-KR" altLang="en-US" sz="1400" dirty="0" smtClean="0"/>
              <a:t>회원 명 클릭 시 회원정보 수정 가능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이름</a:t>
            </a:r>
            <a:r>
              <a:rPr lang="en-US" altLang="ko-KR" sz="1400" dirty="0" smtClean="0"/>
              <a:t>, email, </a:t>
            </a:r>
            <a:r>
              <a:rPr lang="ko-KR" altLang="en-US" sz="1400" dirty="0" smtClean="0"/>
              <a:t>비밀번호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누적주문금액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가입일자</a:t>
            </a:r>
            <a:r>
              <a:rPr lang="en-US" altLang="ko-KR" sz="1400" dirty="0" smtClean="0"/>
              <a:t>)</a:t>
            </a:r>
          </a:p>
          <a:p>
            <a:pPr lvl="2"/>
            <a:r>
              <a:rPr lang="ko-KR" altLang="en-US" sz="1400" dirty="0" smtClean="0"/>
              <a:t>회원 리스트의 삭제 버튼 클릭 시 회원 삭제 가능</a:t>
            </a:r>
            <a:endParaRPr lang="en-US" altLang="ko-KR" sz="1400" dirty="0" smtClean="0"/>
          </a:p>
          <a:p>
            <a:pPr lvl="2"/>
            <a:r>
              <a:rPr lang="ko-KR" altLang="en-US" sz="1400" dirty="0" smtClean="0"/>
              <a:t>총 매출액 조회 가능</a:t>
            </a:r>
            <a:endParaRPr lang="en-US" altLang="ko-KR" sz="1400" dirty="0" smtClean="0"/>
          </a:p>
          <a:p>
            <a:r>
              <a:rPr lang="ko-KR" altLang="en-US" sz="2200" dirty="0" smtClean="0"/>
              <a:t>기타</a:t>
            </a:r>
            <a:endParaRPr lang="en-US" altLang="ko-KR" sz="2200" dirty="0" smtClean="0"/>
          </a:p>
          <a:p>
            <a:pPr lvl="1"/>
            <a:r>
              <a:rPr lang="en-US" altLang="ko-KR" sz="1800" dirty="0" smtClean="0"/>
              <a:t>Hover</a:t>
            </a:r>
            <a:r>
              <a:rPr lang="ko-KR" altLang="en-US" sz="1800" dirty="0" smtClean="0"/>
              <a:t>기능 사용하여 </a:t>
            </a:r>
            <a:r>
              <a:rPr lang="en-US" altLang="ko-KR" sz="1800" dirty="0" smtClean="0"/>
              <a:t>navigation </a:t>
            </a:r>
            <a:r>
              <a:rPr lang="ko-KR" altLang="en-US" sz="1800" dirty="0" smtClean="0"/>
              <a:t>색 전환</a:t>
            </a:r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endParaRPr lang="ko-KR" altLang="en-US" sz="1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USER STORY(</a:t>
            </a:r>
            <a:r>
              <a:rPr lang="ko-KR" altLang="en-US" dirty="0" smtClean="0"/>
              <a:t>사용자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55000" lnSpcReduction="20000"/>
          </a:bodyPr>
          <a:lstStyle/>
          <a:p>
            <a:r>
              <a:rPr lang="en-US" altLang="ko-KR" dirty="0" smtClean="0"/>
              <a:t>MEMBER</a:t>
            </a:r>
          </a:p>
          <a:p>
            <a:pPr lvl="1"/>
            <a:r>
              <a:rPr lang="ko-KR" altLang="en-US" dirty="0" smtClean="0"/>
              <a:t>회원가입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이메일</a:t>
            </a:r>
            <a:r>
              <a:rPr lang="ko-KR" altLang="en-US" dirty="0" smtClean="0"/>
              <a:t> 중복확인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미입력</a:t>
            </a:r>
            <a:r>
              <a:rPr lang="ko-KR" altLang="en-US" dirty="0" smtClean="0"/>
              <a:t> 정보 확인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약관동의 여부 확인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로그인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로그아웃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회원정보 수정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회원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비밀번호 수정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회원의 총 누적 주문 금액을 저장하여 </a:t>
            </a:r>
            <a:r>
              <a:rPr lang="en-US" altLang="ko-KR" dirty="0" smtClean="0"/>
              <a:t>10%</a:t>
            </a:r>
            <a:r>
              <a:rPr lang="ko-KR" altLang="en-US" dirty="0" smtClean="0"/>
              <a:t>의 마일리지 지급</a:t>
            </a:r>
            <a:endParaRPr lang="en-US" altLang="ko-KR" dirty="0" smtClean="0"/>
          </a:p>
          <a:p>
            <a:r>
              <a:rPr lang="en-US" altLang="ko-KR" dirty="0" smtClean="0"/>
              <a:t>BOARD</a:t>
            </a:r>
          </a:p>
          <a:p>
            <a:pPr lvl="1"/>
            <a:r>
              <a:rPr lang="ko-KR" altLang="en-US" dirty="0" smtClean="0"/>
              <a:t>공지사항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관리자 계정만 글쓰기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 가능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공지사항 조회수 표시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공지사항 내용 </a:t>
            </a:r>
            <a:r>
              <a:rPr lang="en-US" altLang="ko-KR" dirty="0" smtClean="0"/>
              <a:t>enter </a:t>
            </a:r>
            <a:r>
              <a:rPr lang="ko-KR" altLang="en-US" dirty="0" smtClean="0"/>
              <a:t>적용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검색 기능 추가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주문하기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로그인한 회원만 접근 가능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로그인을</a:t>
            </a:r>
            <a:r>
              <a:rPr lang="ko-KR" altLang="en-US" dirty="0" smtClean="0"/>
              <a:t> 하지 않은 경우 </a:t>
            </a:r>
            <a:r>
              <a:rPr lang="en-US" altLang="ko-KR" dirty="0" smtClean="0"/>
              <a:t>alert</a:t>
            </a:r>
            <a:r>
              <a:rPr lang="ko-KR" altLang="en-US" dirty="0" smtClean="0"/>
              <a:t>창 띄움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로그인 화면으로 자동 전환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제품명 클릭 시 새 창에 제품 정보 출력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주문하고자 하는 제품의 수량 선택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예상 결제금액 출력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수량이 선택된 제품들 조회화면 출력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주문 수량이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인 경우 주문 버튼 비활성화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최종 결제 시 </a:t>
            </a:r>
            <a:r>
              <a:rPr lang="en-US" altLang="ko-KR" dirty="0" smtClean="0"/>
              <a:t>alert</a:t>
            </a:r>
            <a:r>
              <a:rPr lang="ko-KR" altLang="en-US" dirty="0" smtClean="0"/>
              <a:t>창으로 주문 완료 메시지 출력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PROTOTYPING</a:t>
            </a:r>
            <a:r>
              <a:rPr lang="en-US" altLang="ko-KR" sz="1600" dirty="0" smtClean="0"/>
              <a:t>(/</a:t>
            </a:r>
            <a:r>
              <a:rPr lang="en-US" altLang="ko-KR" sz="1600" dirty="0" err="1" smtClean="0"/>
              <a:t>mycafe</a:t>
            </a:r>
            <a:r>
              <a:rPr lang="en-US" altLang="ko-KR" sz="1600" dirty="0" smtClean="0"/>
              <a:t>)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340768"/>
            <a:ext cx="4752528" cy="4895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2123728" y="2348880"/>
            <a:ext cx="792088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123728" y="2564904"/>
            <a:ext cx="792088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012160" y="1916832"/>
            <a:ext cx="792088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>
            <a:stCxn id="9" idx="1"/>
            <a:endCxn id="18" idx="3"/>
          </p:cNvCxnSpPr>
          <p:nvPr/>
        </p:nvCxnSpPr>
        <p:spPr>
          <a:xfrm flipH="1" flipV="1">
            <a:off x="1354197" y="2101498"/>
            <a:ext cx="769531" cy="319390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7544" y="1916832"/>
            <a:ext cx="886653" cy="36933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/board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67544" y="2780928"/>
            <a:ext cx="837024" cy="36933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/order</a:t>
            </a:r>
            <a:endParaRPr lang="ko-KR" altLang="en-US" dirty="0"/>
          </a:p>
        </p:txBody>
      </p:sp>
      <p:cxnSp>
        <p:nvCxnSpPr>
          <p:cNvPr id="21" name="직선 연결선 20"/>
          <p:cNvCxnSpPr>
            <a:stCxn id="10" idx="1"/>
            <a:endCxn id="20" idx="3"/>
          </p:cNvCxnSpPr>
          <p:nvPr/>
        </p:nvCxnSpPr>
        <p:spPr>
          <a:xfrm flipH="1">
            <a:off x="1304568" y="2636912"/>
            <a:ext cx="819160" cy="328682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452320" y="2276872"/>
            <a:ext cx="1149674" cy="36933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/member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067944" y="6309320"/>
            <a:ext cx="835485" cy="36933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/index</a:t>
            </a:r>
            <a:endParaRPr lang="ko-KR" altLang="en-US" dirty="0"/>
          </a:p>
        </p:txBody>
      </p:sp>
      <p:cxnSp>
        <p:nvCxnSpPr>
          <p:cNvPr id="30" name="직선 연결선 29"/>
          <p:cNvCxnSpPr>
            <a:stCxn id="28" idx="1"/>
            <a:endCxn id="15" idx="3"/>
          </p:cNvCxnSpPr>
          <p:nvPr/>
        </p:nvCxnSpPr>
        <p:spPr>
          <a:xfrm flipH="1" flipV="1">
            <a:off x="6804248" y="1988840"/>
            <a:ext cx="648072" cy="472698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PROTOTYPING</a:t>
            </a:r>
            <a:r>
              <a:rPr lang="en-US" altLang="ko-KR" sz="1600" dirty="0" smtClean="0">
                <a:solidFill>
                  <a:prstClr val="black"/>
                </a:solidFill>
              </a:rPr>
              <a:t> (/</a:t>
            </a:r>
            <a:r>
              <a:rPr lang="en-US" altLang="ko-KR" sz="1600" dirty="0" err="1" smtClean="0">
                <a:solidFill>
                  <a:prstClr val="black"/>
                </a:solidFill>
              </a:rPr>
              <a:t>mycafe</a:t>
            </a:r>
            <a:r>
              <a:rPr lang="en-US" altLang="ko-KR" sz="1600" dirty="0" smtClean="0">
                <a:solidFill>
                  <a:prstClr val="black"/>
                </a:solidFill>
              </a:rPr>
              <a:t>)</a:t>
            </a:r>
            <a:endParaRPr lang="ko-KR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19" y="2060848"/>
            <a:ext cx="3873937" cy="2296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2204864"/>
            <a:ext cx="4561230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23528" y="1412776"/>
            <a:ext cx="1149674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/member</a:t>
            </a:r>
            <a:endParaRPr lang="ko-KR" alt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4509120"/>
            <a:ext cx="3828281" cy="2171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563888" y="1556792"/>
            <a:ext cx="798617" cy="36933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/login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44408" y="1700808"/>
            <a:ext cx="659155" cy="36933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/join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60032" y="6237312"/>
            <a:ext cx="809837" cy="36933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/</a:t>
            </a:r>
            <a:r>
              <a:rPr lang="en-US" altLang="ko-KR" dirty="0" err="1" smtClean="0"/>
              <a:t>uinfo</a:t>
            </a:r>
            <a:endParaRPr lang="ko-KR" altLang="en-US" dirty="0"/>
          </a:p>
        </p:txBody>
      </p:sp>
      <p:cxnSp>
        <p:nvCxnSpPr>
          <p:cNvPr id="11" name="직선 연결선 10"/>
          <p:cNvCxnSpPr>
            <a:stCxn id="8" idx="1"/>
          </p:cNvCxnSpPr>
          <p:nvPr/>
        </p:nvCxnSpPr>
        <p:spPr>
          <a:xfrm flipH="1">
            <a:off x="2555776" y="1741458"/>
            <a:ext cx="1008112" cy="1111478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9" idx="1"/>
          </p:cNvCxnSpPr>
          <p:nvPr/>
        </p:nvCxnSpPr>
        <p:spPr>
          <a:xfrm flipH="1">
            <a:off x="7092280" y="1885474"/>
            <a:ext cx="1152128" cy="1255494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0" idx="1"/>
          </p:cNvCxnSpPr>
          <p:nvPr/>
        </p:nvCxnSpPr>
        <p:spPr>
          <a:xfrm flipH="1" flipV="1">
            <a:off x="3203848" y="5805264"/>
            <a:ext cx="1656184" cy="616714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916832"/>
            <a:ext cx="4104456" cy="2273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PROTOTYPING</a:t>
            </a:r>
            <a:r>
              <a:rPr lang="en-US" altLang="ko-KR" sz="1600" dirty="0" smtClean="0">
                <a:solidFill>
                  <a:prstClr val="black"/>
                </a:solidFill>
              </a:rPr>
              <a:t> (/</a:t>
            </a:r>
            <a:r>
              <a:rPr lang="en-US" altLang="ko-KR" sz="1600" dirty="0" err="1" smtClean="0">
                <a:solidFill>
                  <a:prstClr val="black"/>
                </a:solidFill>
              </a:rPr>
              <a:t>mycafe</a:t>
            </a:r>
            <a:r>
              <a:rPr lang="en-US" altLang="ko-KR" sz="1600" dirty="0" smtClean="0">
                <a:solidFill>
                  <a:prstClr val="black"/>
                </a:solidFill>
              </a:rPr>
              <a:t>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1412776"/>
            <a:ext cx="886653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/board</a:t>
            </a:r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4221088"/>
            <a:ext cx="4427984" cy="2464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5292080" y="1988840"/>
            <a:ext cx="567784" cy="36933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/list</a:t>
            </a:r>
            <a:endParaRPr lang="ko-KR" altLang="en-US" dirty="0"/>
          </a:p>
        </p:txBody>
      </p:sp>
      <p:cxnSp>
        <p:nvCxnSpPr>
          <p:cNvPr id="11" name="직선 연결선 10"/>
          <p:cNvCxnSpPr>
            <a:stCxn id="10" idx="1"/>
            <a:endCxn id="3074" idx="3"/>
          </p:cNvCxnSpPr>
          <p:nvPr/>
        </p:nvCxnSpPr>
        <p:spPr>
          <a:xfrm flipH="1">
            <a:off x="4427984" y="2173506"/>
            <a:ext cx="864096" cy="879854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83768" y="4869160"/>
            <a:ext cx="737702" cy="36933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/view</a:t>
            </a:r>
            <a:endParaRPr lang="ko-KR" altLang="en-US" dirty="0"/>
          </a:p>
        </p:txBody>
      </p:sp>
      <p:cxnSp>
        <p:nvCxnSpPr>
          <p:cNvPr id="16" name="직선 연결선 15"/>
          <p:cNvCxnSpPr>
            <a:stCxn id="15" idx="3"/>
            <a:endCxn id="8" idx="1"/>
          </p:cNvCxnSpPr>
          <p:nvPr/>
        </p:nvCxnSpPr>
        <p:spPr>
          <a:xfrm>
            <a:off x="3221470" y="5053826"/>
            <a:ext cx="1278522" cy="399728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528" y="1412776"/>
            <a:ext cx="837024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/order</a:t>
            </a:r>
            <a:endParaRPr lang="ko-KR" altLang="en-US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PROTOTYPING</a:t>
            </a:r>
            <a:r>
              <a:rPr lang="en-US" altLang="ko-KR" sz="1600" dirty="0" smtClean="0">
                <a:solidFill>
                  <a:prstClr val="black"/>
                </a:solidFill>
              </a:rPr>
              <a:t> (/</a:t>
            </a:r>
            <a:r>
              <a:rPr lang="en-US" altLang="ko-KR" sz="1600" dirty="0" err="1" smtClean="0">
                <a:solidFill>
                  <a:prstClr val="black"/>
                </a:solidFill>
              </a:rPr>
              <a:t>mycafe</a:t>
            </a:r>
            <a:r>
              <a:rPr lang="en-US" altLang="ko-KR" sz="1600" dirty="0" smtClean="0">
                <a:solidFill>
                  <a:prstClr val="black"/>
                </a:solidFill>
              </a:rPr>
              <a:t>)</a:t>
            </a:r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916832"/>
            <a:ext cx="3600400" cy="4571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960" y="1340768"/>
            <a:ext cx="3591031" cy="2748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4211960" y="4509120"/>
            <a:ext cx="864096" cy="36933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/index</a:t>
            </a:r>
            <a:endParaRPr lang="ko-KR" altLang="en-US" dirty="0"/>
          </a:p>
        </p:txBody>
      </p:sp>
      <p:cxnSp>
        <p:nvCxnSpPr>
          <p:cNvPr id="11" name="직선 연결선 10"/>
          <p:cNvCxnSpPr>
            <a:stCxn id="10" idx="1"/>
            <a:endCxn id="8" idx="3"/>
          </p:cNvCxnSpPr>
          <p:nvPr/>
        </p:nvCxnSpPr>
        <p:spPr>
          <a:xfrm flipH="1" flipV="1">
            <a:off x="3851920" y="4202596"/>
            <a:ext cx="360040" cy="491190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100392" y="2132856"/>
            <a:ext cx="720080" cy="36933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/buy</a:t>
            </a:r>
            <a:endParaRPr lang="ko-KR" altLang="en-US" dirty="0"/>
          </a:p>
        </p:txBody>
      </p:sp>
      <p:cxnSp>
        <p:nvCxnSpPr>
          <p:cNvPr id="16" name="직선 연결선 15"/>
          <p:cNvCxnSpPr>
            <a:stCxn id="15" idx="1"/>
            <a:endCxn id="9" idx="3"/>
          </p:cNvCxnSpPr>
          <p:nvPr/>
        </p:nvCxnSpPr>
        <p:spPr>
          <a:xfrm flipH="1">
            <a:off x="7802991" y="2317522"/>
            <a:ext cx="297401" cy="397339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8064" y="4221088"/>
            <a:ext cx="2473846" cy="2473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TextBox 25"/>
          <p:cNvSpPr txBox="1"/>
          <p:nvPr/>
        </p:nvSpPr>
        <p:spPr>
          <a:xfrm>
            <a:off x="8028384" y="5013176"/>
            <a:ext cx="864096" cy="36933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/view</a:t>
            </a:r>
            <a:endParaRPr lang="ko-KR" altLang="en-US" dirty="0"/>
          </a:p>
        </p:txBody>
      </p:sp>
      <p:cxnSp>
        <p:nvCxnSpPr>
          <p:cNvPr id="27" name="직선 연결선 26"/>
          <p:cNvCxnSpPr>
            <a:stCxn id="26" idx="1"/>
            <a:endCxn id="4099" idx="3"/>
          </p:cNvCxnSpPr>
          <p:nvPr/>
        </p:nvCxnSpPr>
        <p:spPr>
          <a:xfrm flipH="1">
            <a:off x="7621910" y="5197842"/>
            <a:ext cx="406474" cy="260169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636912"/>
            <a:ext cx="4030437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2122105"/>
            <a:ext cx="3312368" cy="399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23528" y="1412776"/>
            <a:ext cx="837024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/order</a:t>
            </a:r>
            <a:endParaRPr lang="ko-KR" altLang="en-US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PROTOTYPING</a:t>
            </a:r>
            <a:r>
              <a:rPr lang="en-US" altLang="ko-KR" sz="1600" dirty="0" smtClean="0">
                <a:solidFill>
                  <a:prstClr val="black"/>
                </a:solidFill>
              </a:rPr>
              <a:t> (/</a:t>
            </a:r>
            <a:r>
              <a:rPr lang="en-US" altLang="ko-KR" sz="1600" dirty="0" err="1" smtClean="0">
                <a:solidFill>
                  <a:prstClr val="black"/>
                </a:solidFill>
              </a:rPr>
              <a:t>mycafe</a:t>
            </a:r>
            <a:r>
              <a:rPr lang="en-US" altLang="ko-KR" sz="1600" dirty="0" smtClean="0">
                <a:solidFill>
                  <a:prstClr val="black"/>
                </a:solidFill>
              </a:rPr>
              <a:t>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79912" y="1484784"/>
            <a:ext cx="1224136" cy="36933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/</a:t>
            </a:r>
            <a:r>
              <a:rPr lang="en-US" altLang="ko-KR" dirty="0" err="1" smtClean="0"/>
              <a:t>ultorder</a:t>
            </a:r>
            <a:endParaRPr lang="ko-KR" altLang="en-US" dirty="0"/>
          </a:p>
        </p:txBody>
      </p:sp>
      <p:cxnSp>
        <p:nvCxnSpPr>
          <p:cNvPr id="10" name="직선 연결선 9"/>
          <p:cNvCxnSpPr>
            <a:stCxn id="9" idx="1"/>
            <a:endCxn id="5" idx="0"/>
          </p:cNvCxnSpPr>
          <p:nvPr/>
        </p:nvCxnSpPr>
        <p:spPr>
          <a:xfrm flipH="1">
            <a:off x="2482763" y="1669450"/>
            <a:ext cx="1297149" cy="967462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오른쪽 화살표 17"/>
          <p:cNvSpPr/>
          <p:nvPr/>
        </p:nvSpPr>
        <p:spPr>
          <a:xfrm>
            <a:off x="4572000" y="3861048"/>
            <a:ext cx="360040" cy="144016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 l="22735" t="6364" r="22929" b="55984"/>
          <a:stretch>
            <a:fillRect/>
          </a:stretch>
        </p:blipFill>
        <p:spPr bwMode="auto">
          <a:xfrm>
            <a:off x="3203848" y="1556792"/>
            <a:ext cx="4540542" cy="2517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 l="22735" t="5625" r="22338" b="56723"/>
          <a:stretch>
            <a:fillRect/>
          </a:stretch>
        </p:blipFill>
        <p:spPr bwMode="auto">
          <a:xfrm>
            <a:off x="3175708" y="4293096"/>
            <a:ext cx="4636652" cy="2542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PROTOTYPING</a:t>
            </a:r>
            <a:r>
              <a:rPr lang="en-US" altLang="ko-KR" sz="1600" dirty="0" smtClean="0">
                <a:solidFill>
                  <a:prstClr val="black"/>
                </a:solidFill>
              </a:rPr>
              <a:t> (/</a:t>
            </a:r>
            <a:r>
              <a:rPr lang="en-US" altLang="ko-KR" sz="1600" dirty="0" err="1" smtClean="0">
                <a:solidFill>
                  <a:prstClr val="black"/>
                </a:solidFill>
              </a:rPr>
              <a:t>mycafe</a:t>
            </a:r>
            <a:r>
              <a:rPr lang="en-US" altLang="ko-KR" sz="1600" dirty="0" smtClean="0">
                <a:solidFill>
                  <a:prstClr val="black"/>
                </a:solidFill>
              </a:rPr>
              <a:t>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3528" y="1412776"/>
            <a:ext cx="886653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/board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03648" y="2132856"/>
            <a:ext cx="1656184" cy="36933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/list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03648" y="4643844"/>
            <a:ext cx="1656184" cy="36933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/view</a:t>
            </a:r>
            <a:endParaRPr lang="ko-KR" altLang="en-US" dirty="0"/>
          </a:p>
        </p:txBody>
      </p:sp>
      <p:cxnSp>
        <p:nvCxnSpPr>
          <p:cNvPr id="14" name="직선 연결선 13"/>
          <p:cNvCxnSpPr>
            <a:endCxn id="12" idx="2"/>
          </p:cNvCxnSpPr>
          <p:nvPr/>
        </p:nvCxnSpPr>
        <p:spPr>
          <a:xfrm flipH="1" flipV="1">
            <a:off x="2231740" y="2502188"/>
            <a:ext cx="972108" cy="782796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5" idx="1"/>
            <a:endCxn id="13" idx="2"/>
          </p:cNvCxnSpPr>
          <p:nvPr/>
        </p:nvCxnSpPr>
        <p:spPr>
          <a:xfrm flipH="1" flipV="1">
            <a:off x="2231740" y="5013176"/>
            <a:ext cx="943968" cy="551260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 l="22443" t="5906" r="22629" b="37985"/>
          <a:stretch>
            <a:fillRect/>
          </a:stretch>
        </p:blipFill>
        <p:spPr bwMode="auto">
          <a:xfrm>
            <a:off x="4860032" y="2924944"/>
            <a:ext cx="4101613" cy="3351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 l="22735" t="6363" r="22338" b="38266"/>
          <a:stretch>
            <a:fillRect/>
          </a:stretch>
        </p:blipFill>
        <p:spPr bwMode="auto">
          <a:xfrm>
            <a:off x="179512" y="2924944"/>
            <a:ext cx="4464496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PROTOTYPING</a:t>
            </a:r>
            <a:r>
              <a:rPr lang="en-US" altLang="ko-KR" sz="1600" dirty="0" smtClean="0">
                <a:solidFill>
                  <a:prstClr val="black"/>
                </a:solidFill>
              </a:rPr>
              <a:t> (/</a:t>
            </a:r>
            <a:r>
              <a:rPr lang="en-US" altLang="ko-KR" sz="1600" dirty="0" err="1" smtClean="0">
                <a:solidFill>
                  <a:prstClr val="black"/>
                </a:solidFill>
              </a:rPr>
              <a:t>mycafe</a:t>
            </a:r>
            <a:r>
              <a:rPr lang="en-US" altLang="ko-KR" sz="1600" dirty="0" smtClean="0">
                <a:solidFill>
                  <a:prstClr val="black"/>
                </a:solidFill>
              </a:rPr>
              <a:t>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3528" y="1412776"/>
            <a:ext cx="886653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/board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03648" y="2276872"/>
            <a:ext cx="1656184" cy="36933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/write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148064" y="2276872"/>
            <a:ext cx="1656184" cy="36933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/modify</a:t>
            </a:r>
            <a:endParaRPr lang="ko-KR" altLang="en-US" dirty="0"/>
          </a:p>
        </p:txBody>
      </p:sp>
      <p:cxnSp>
        <p:nvCxnSpPr>
          <p:cNvPr id="13" name="직선 연결선 12"/>
          <p:cNvCxnSpPr>
            <a:stCxn id="4" idx="0"/>
            <a:endCxn id="11" idx="2"/>
          </p:cNvCxnSpPr>
          <p:nvPr/>
        </p:nvCxnSpPr>
        <p:spPr>
          <a:xfrm flipH="1" flipV="1">
            <a:off x="2231740" y="2646204"/>
            <a:ext cx="180020" cy="278740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3" idx="0"/>
            <a:endCxn id="12" idx="2"/>
          </p:cNvCxnSpPr>
          <p:nvPr/>
        </p:nvCxnSpPr>
        <p:spPr>
          <a:xfrm flipH="1" flipV="1">
            <a:off x="5976156" y="2646204"/>
            <a:ext cx="934683" cy="278740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1.</a:t>
            </a:r>
            <a:r>
              <a:rPr lang="ko-KR" altLang="en-US" sz="3600" dirty="0" smtClean="0"/>
              <a:t>프로젝트 계획서</a:t>
            </a:r>
            <a:endParaRPr lang="ko-KR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 l="22735" t="5626" r="22338" b="10212"/>
          <a:stretch>
            <a:fillRect/>
          </a:stretch>
        </p:blipFill>
        <p:spPr bwMode="auto">
          <a:xfrm>
            <a:off x="827584" y="2492896"/>
            <a:ext cx="3456384" cy="4236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 l="22735" t="5625" r="22929" b="8735"/>
          <a:stretch>
            <a:fillRect/>
          </a:stretch>
        </p:blipFill>
        <p:spPr bwMode="auto">
          <a:xfrm>
            <a:off x="4716016" y="2438824"/>
            <a:ext cx="3384376" cy="4267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PROTOTYPING</a:t>
            </a:r>
            <a:r>
              <a:rPr lang="en-US" altLang="ko-KR" sz="1600" dirty="0" smtClean="0">
                <a:solidFill>
                  <a:prstClr val="black"/>
                </a:solidFill>
              </a:rPr>
              <a:t> (/</a:t>
            </a:r>
            <a:r>
              <a:rPr lang="en-US" altLang="ko-KR" sz="1600" dirty="0" err="1" smtClean="0">
                <a:solidFill>
                  <a:prstClr val="black"/>
                </a:solidFill>
              </a:rPr>
              <a:t>mycafe</a:t>
            </a:r>
            <a:r>
              <a:rPr lang="en-US" altLang="ko-KR" sz="1600" dirty="0" smtClean="0">
                <a:solidFill>
                  <a:prstClr val="black"/>
                </a:solidFill>
              </a:rPr>
              <a:t>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3528" y="1412776"/>
            <a:ext cx="869149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/menu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907704" y="1988840"/>
            <a:ext cx="1656184" cy="36933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/index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580112" y="1916832"/>
            <a:ext cx="1656184" cy="36933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/view</a:t>
            </a:r>
            <a:endParaRPr lang="ko-KR" altLang="en-US" dirty="0"/>
          </a:p>
        </p:txBody>
      </p:sp>
      <p:cxnSp>
        <p:nvCxnSpPr>
          <p:cNvPr id="14" name="직선 연결선 13"/>
          <p:cNvCxnSpPr>
            <a:stCxn id="3" idx="0"/>
            <a:endCxn id="12" idx="2"/>
          </p:cNvCxnSpPr>
          <p:nvPr/>
        </p:nvCxnSpPr>
        <p:spPr>
          <a:xfrm flipV="1">
            <a:off x="2555776" y="2358172"/>
            <a:ext cx="180020" cy="134724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4" idx="0"/>
            <a:endCxn id="13" idx="2"/>
          </p:cNvCxnSpPr>
          <p:nvPr/>
        </p:nvCxnSpPr>
        <p:spPr>
          <a:xfrm flipV="1">
            <a:off x="6408204" y="2286164"/>
            <a:ext cx="0" cy="152660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 l="22443" t="5625" r="23220" b="48883"/>
          <a:stretch>
            <a:fillRect/>
          </a:stretch>
        </p:blipFill>
        <p:spPr bwMode="auto">
          <a:xfrm>
            <a:off x="539552" y="2852936"/>
            <a:ext cx="3721966" cy="2492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 l="22535" t="5717" r="23240" b="49368"/>
          <a:stretch>
            <a:fillRect/>
          </a:stretch>
        </p:blipFill>
        <p:spPr bwMode="auto">
          <a:xfrm>
            <a:off x="4427984" y="2852936"/>
            <a:ext cx="4563998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PROTOTYPING</a:t>
            </a:r>
            <a:r>
              <a:rPr lang="en-US" altLang="ko-KR" sz="1600" dirty="0" smtClean="0">
                <a:solidFill>
                  <a:prstClr val="black"/>
                </a:solidFill>
              </a:rPr>
              <a:t> (/</a:t>
            </a:r>
            <a:r>
              <a:rPr lang="en-US" altLang="ko-KR" sz="1600" dirty="0" err="1" smtClean="0">
                <a:solidFill>
                  <a:prstClr val="black"/>
                </a:solidFill>
              </a:rPr>
              <a:t>mycafe</a:t>
            </a:r>
            <a:r>
              <a:rPr lang="en-US" altLang="ko-KR" sz="1600" dirty="0" smtClean="0">
                <a:solidFill>
                  <a:prstClr val="black"/>
                </a:solidFill>
              </a:rPr>
              <a:t>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3528" y="1412776"/>
            <a:ext cx="869149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/menu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47664" y="2276872"/>
            <a:ext cx="1656184" cy="36933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/update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940152" y="2204864"/>
            <a:ext cx="1656184" cy="36933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/write</a:t>
            </a:r>
            <a:endParaRPr lang="ko-KR" altLang="en-US" dirty="0"/>
          </a:p>
        </p:txBody>
      </p:sp>
      <p:cxnSp>
        <p:nvCxnSpPr>
          <p:cNvPr id="13" name="직선 연결선 12"/>
          <p:cNvCxnSpPr>
            <a:stCxn id="11" idx="2"/>
          </p:cNvCxnSpPr>
          <p:nvPr/>
        </p:nvCxnSpPr>
        <p:spPr>
          <a:xfrm>
            <a:off x="2375756" y="2646204"/>
            <a:ext cx="468052" cy="206732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12" idx="2"/>
          </p:cNvCxnSpPr>
          <p:nvPr/>
        </p:nvCxnSpPr>
        <p:spPr>
          <a:xfrm>
            <a:off x="6768244" y="2574196"/>
            <a:ext cx="324036" cy="278740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 l="23034" t="5906" r="23220" b="60133"/>
          <a:stretch>
            <a:fillRect/>
          </a:stretch>
        </p:blipFill>
        <p:spPr bwMode="auto">
          <a:xfrm>
            <a:off x="179512" y="3356992"/>
            <a:ext cx="4131068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 l="22735" t="6364" r="22929" b="44910"/>
          <a:stretch>
            <a:fillRect/>
          </a:stretch>
        </p:blipFill>
        <p:spPr bwMode="auto">
          <a:xfrm>
            <a:off x="4401799" y="3140968"/>
            <a:ext cx="4490681" cy="322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PROTOTYPING</a:t>
            </a:r>
            <a:r>
              <a:rPr lang="en-US" altLang="ko-KR" sz="1600" dirty="0" smtClean="0">
                <a:solidFill>
                  <a:prstClr val="black"/>
                </a:solidFill>
              </a:rPr>
              <a:t> (/</a:t>
            </a:r>
            <a:r>
              <a:rPr lang="en-US" altLang="ko-KR" sz="1600" dirty="0" err="1" smtClean="0">
                <a:solidFill>
                  <a:prstClr val="black"/>
                </a:solidFill>
              </a:rPr>
              <a:t>mycafe</a:t>
            </a:r>
            <a:r>
              <a:rPr lang="en-US" altLang="ko-KR" sz="1600" dirty="0" smtClean="0">
                <a:solidFill>
                  <a:prstClr val="black"/>
                </a:solidFill>
              </a:rPr>
              <a:t>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3528" y="1412776"/>
            <a:ext cx="928459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/admin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19672" y="2420888"/>
            <a:ext cx="1656184" cy="36933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/index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940152" y="2492896"/>
            <a:ext cx="1656184" cy="36933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/edit</a:t>
            </a:r>
            <a:endParaRPr lang="ko-KR" altLang="en-US" dirty="0"/>
          </a:p>
        </p:txBody>
      </p:sp>
      <p:cxnSp>
        <p:nvCxnSpPr>
          <p:cNvPr id="13" name="직선 연결선 12"/>
          <p:cNvCxnSpPr>
            <a:stCxn id="11" idx="2"/>
            <a:endCxn id="3" idx="0"/>
          </p:cNvCxnSpPr>
          <p:nvPr/>
        </p:nvCxnSpPr>
        <p:spPr>
          <a:xfrm flipH="1">
            <a:off x="2245046" y="2790220"/>
            <a:ext cx="202718" cy="566772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12" idx="2"/>
          </p:cNvCxnSpPr>
          <p:nvPr/>
        </p:nvCxnSpPr>
        <p:spPr>
          <a:xfrm flipH="1">
            <a:off x="6516216" y="2862228"/>
            <a:ext cx="252028" cy="278740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 smtClean="0"/>
              <a:t>Good</a:t>
            </a:r>
          </a:p>
          <a:p>
            <a:pPr lvl="1"/>
            <a:r>
              <a:rPr lang="en-US" altLang="ko-KR" dirty="0" smtClean="0"/>
              <a:t>DB</a:t>
            </a:r>
            <a:r>
              <a:rPr lang="ko-KR" altLang="en-US" dirty="0" smtClean="0"/>
              <a:t>와 자바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jsp</a:t>
            </a:r>
            <a:r>
              <a:rPr lang="ko-KR" altLang="en-US" dirty="0" smtClean="0"/>
              <a:t>등 배운 내용들을 활용하여 프로젝트를 진행하며 한 번 더 내용들을 정리하고 점검해 볼 수 있었습니다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효율적인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구성으로 프로젝트를 좀 더 원활히 진행할 수 있었습니다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AJAX</a:t>
            </a:r>
            <a:r>
              <a:rPr lang="ko-KR" altLang="en-US" dirty="0" smtClean="0"/>
              <a:t>를 연습해볼 수 있었습니다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Ibatis</a:t>
            </a:r>
            <a:r>
              <a:rPr lang="ko-KR" altLang="en-US" dirty="0" smtClean="0"/>
              <a:t>를 연습하며 그에 익숙해질 수 있었습니다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모르는 내용을 강사님께 여쭤보고 팀원과 함께 해결하며 실력향상에 도움이 되었습니다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팀원 개인의 실력에 맞게 업무를 적절히 분배하여 프로젝트를 좀 더 원활하게 진행할 수 있었습니다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Bad</a:t>
            </a:r>
          </a:p>
          <a:p>
            <a:pPr lvl="1"/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활용이 미흡하였습니다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Update</a:t>
            </a:r>
          </a:p>
          <a:p>
            <a:pPr lvl="1"/>
            <a:r>
              <a:rPr lang="ko-KR" altLang="en-US" dirty="0" smtClean="0"/>
              <a:t>외부 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활용이 부족하여 프로젝트의 완성도가 조금 떨어지는 점이 아쉬웠습니다</a:t>
            </a:r>
            <a:r>
              <a:rPr lang="en-US" altLang="ko-KR" dirty="0" smtClean="0"/>
              <a:t>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회고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257800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dirty="0" smtClean="0"/>
              <a:t>완료기능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회원관리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제품수량선택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실시간 가격조회</a:t>
            </a:r>
            <a:endParaRPr lang="en-US" altLang="ko-KR" dirty="0" smtClean="0"/>
          </a:p>
          <a:p>
            <a:r>
              <a:rPr lang="ko-KR" altLang="en-US" dirty="0" smtClean="0"/>
              <a:t>미완료기능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제품검색 기능은 불필요하다고 판단하여 삭제</a:t>
            </a:r>
            <a:endParaRPr lang="en-US" altLang="ko-KR" dirty="0" smtClean="0"/>
          </a:p>
          <a:p>
            <a:r>
              <a:rPr lang="ko-KR" altLang="en-US" dirty="0" smtClean="0"/>
              <a:t>추가 기능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관리자 계정에서의 메뉴 추가 및 회원관리 기능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마일리지</a:t>
            </a:r>
            <a:r>
              <a:rPr lang="ko-KR" altLang="en-US" dirty="0" smtClean="0"/>
              <a:t> 지급 기능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제품정보 출력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로그인한 사용자만 주문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관리자</a:t>
            </a:r>
            <a:endParaRPr lang="en-US" altLang="ko-KR" dirty="0" smtClean="0"/>
          </a:p>
          <a:p>
            <a:r>
              <a:rPr lang="ko-KR" altLang="en-US" dirty="0" smtClean="0"/>
              <a:t>향후 업데이트 기능 계획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주문내역 취소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주문 시 </a:t>
            </a:r>
            <a:r>
              <a:rPr lang="ko-KR" altLang="en-US" dirty="0" err="1" smtClean="0"/>
              <a:t>마일리지</a:t>
            </a:r>
            <a:r>
              <a:rPr lang="ko-KR" altLang="en-US" dirty="0" smtClean="0"/>
              <a:t> 사용가능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주문 내역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총 주문 금액에 따른 회원 등급 관리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중복 로그인 불가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모바일</a:t>
            </a:r>
            <a:r>
              <a:rPr lang="ko-KR" altLang="en-US" dirty="0" smtClean="0"/>
              <a:t> 어플리케이션 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 업로드 기능 추가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사용기술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HTML</a:t>
            </a:r>
          </a:p>
          <a:p>
            <a:r>
              <a:rPr lang="en-US" altLang="ko-KR" dirty="0" smtClean="0"/>
              <a:t>CSS</a:t>
            </a:r>
          </a:p>
          <a:p>
            <a:pPr lvl="1"/>
            <a:r>
              <a:rPr lang="ko-KR" altLang="en-US" dirty="0" smtClean="0"/>
              <a:t>화면구현</a:t>
            </a:r>
            <a:endParaRPr lang="en-US" altLang="ko-KR" dirty="0" smtClean="0"/>
          </a:p>
          <a:p>
            <a:r>
              <a:rPr lang="en-US" altLang="ko-KR" dirty="0" err="1" smtClean="0"/>
              <a:t>jQuery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회원가입 빈칸 경고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로그인 회원만 주문가능</a:t>
            </a:r>
            <a:endParaRPr lang="en-US" altLang="ko-KR" dirty="0" smtClean="0"/>
          </a:p>
          <a:p>
            <a:r>
              <a:rPr lang="en-US" altLang="ko-KR" dirty="0" smtClean="0"/>
              <a:t>EL/JSTL</a:t>
            </a:r>
          </a:p>
          <a:p>
            <a:pPr lvl="1"/>
            <a:r>
              <a:rPr lang="en-US" altLang="ko-KR" dirty="0" smtClean="0"/>
              <a:t>Java</a:t>
            </a:r>
            <a:r>
              <a:rPr lang="ko-KR" altLang="en-US" dirty="0" smtClean="0"/>
              <a:t>코드를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소스코드로 전환</a:t>
            </a:r>
            <a:endParaRPr lang="en-US" altLang="ko-KR" dirty="0" smtClean="0"/>
          </a:p>
          <a:p>
            <a:r>
              <a:rPr lang="en-US" altLang="ko-KR" dirty="0" err="1" smtClean="0"/>
              <a:t>Ibatis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DB</a:t>
            </a:r>
            <a:r>
              <a:rPr lang="ko-KR" altLang="en-US" dirty="0" smtClean="0"/>
              <a:t> 연동</a:t>
            </a:r>
            <a:endParaRPr lang="en-US" altLang="ko-KR" dirty="0" smtClean="0"/>
          </a:p>
          <a:p>
            <a:r>
              <a:rPr lang="en-US" altLang="ko-KR" dirty="0" smtClean="0"/>
              <a:t>Java</a:t>
            </a:r>
          </a:p>
          <a:p>
            <a:r>
              <a:rPr lang="en-US" altLang="ko-KR" dirty="0" smtClean="0"/>
              <a:t>Ajax</a:t>
            </a:r>
          </a:p>
          <a:p>
            <a:pPr lvl="1"/>
            <a:r>
              <a:rPr lang="en-US" altLang="ko-KR" dirty="0" smtClean="0"/>
              <a:t>Email </a:t>
            </a:r>
            <a:r>
              <a:rPr lang="ko-KR" altLang="en-US" dirty="0" smtClean="0"/>
              <a:t>중복 체크</a:t>
            </a:r>
            <a:endParaRPr lang="ko-KR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 라이브러리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700808"/>
            <a:ext cx="8796012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800" dirty="0" smtClean="0"/>
          </a:p>
          <a:p>
            <a:r>
              <a:rPr lang="ko-KR" altLang="en-US" sz="2800" dirty="0" smtClean="0"/>
              <a:t>방명록과 게시판을 활용하여 회원제 음료 주문 사이트를 구현해본다</a:t>
            </a:r>
            <a:r>
              <a:rPr lang="en-US" altLang="ko-KR" sz="2800" dirty="0" smtClean="0"/>
              <a:t>.</a:t>
            </a:r>
          </a:p>
          <a:p>
            <a:endParaRPr lang="en-US" altLang="ko-KR" sz="2800" dirty="0"/>
          </a:p>
          <a:p>
            <a:r>
              <a:rPr lang="en-US" altLang="ko-KR" sz="2800" dirty="0" err="1" smtClean="0"/>
              <a:t>Mvc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패턴을 이용하여 웹 페이지를 구현하여 여태까지 배운 내용을 종합적으로 정리해본다</a:t>
            </a:r>
            <a:r>
              <a:rPr lang="en-US" altLang="ko-KR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User Story(</a:t>
            </a:r>
            <a:r>
              <a:rPr lang="ko-KR" altLang="en-US" dirty="0" smtClean="0"/>
              <a:t>계획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회원가입을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로그인을</a:t>
            </a:r>
            <a:r>
              <a:rPr lang="ko-KR" altLang="en-US" dirty="0" smtClean="0"/>
              <a:t>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메뉴판을</a:t>
            </a:r>
            <a:r>
              <a:rPr lang="ko-KR" altLang="en-US" dirty="0" smtClean="0"/>
              <a:t> 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메뉴판에서</a:t>
            </a:r>
            <a:r>
              <a:rPr lang="ko-KR" altLang="en-US" dirty="0" smtClean="0"/>
              <a:t> 물건을 선택한다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검색가능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수량조절가능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실시간 가격조회</a:t>
            </a:r>
            <a:endParaRPr lang="en-US" altLang="ko-KR" dirty="0" smtClean="0"/>
          </a:p>
          <a:p>
            <a:r>
              <a:rPr lang="ko-KR" altLang="en-US" dirty="0" smtClean="0"/>
              <a:t>물건을 주문한다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로그아웃을 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화면구성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16024" y="2276872"/>
            <a:ext cx="428396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** 웹 구조</a:t>
            </a:r>
          </a:p>
          <a:p>
            <a:r>
              <a:rPr lang="ko-KR" altLang="en-US" dirty="0" smtClean="0"/>
              <a:t>	</a:t>
            </a:r>
            <a:r>
              <a:rPr lang="en-US" altLang="ko-KR" dirty="0" smtClean="0"/>
              <a:t>- header.jsp (import)</a:t>
            </a:r>
          </a:p>
          <a:p>
            <a:r>
              <a:rPr lang="en-US" altLang="ko-KR" dirty="0" smtClean="0"/>
              <a:t>	- navigation.jsp (import)</a:t>
            </a:r>
          </a:p>
          <a:p>
            <a:r>
              <a:rPr lang="en-US" altLang="ko-KR" dirty="0" smtClean="0"/>
              <a:t>	- footer.jsp (import)</a:t>
            </a:r>
          </a:p>
          <a:p>
            <a:r>
              <a:rPr lang="en-US" altLang="ko-KR" dirty="0" smtClean="0"/>
              <a:t>	- main.jsp</a:t>
            </a:r>
          </a:p>
          <a:p>
            <a:r>
              <a:rPr lang="en-US" altLang="ko-KR" dirty="0" smtClean="0"/>
              <a:t>=========================</a:t>
            </a:r>
          </a:p>
          <a:p>
            <a:r>
              <a:rPr lang="ko-KR" altLang="en-US" dirty="0" err="1" smtClean="0"/>
              <a:t>로그인처리</a:t>
            </a:r>
            <a:endParaRPr lang="ko-KR" altLang="en-US" dirty="0" smtClean="0"/>
          </a:p>
          <a:p>
            <a:r>
              <a:rPr lang="ko-KR" altLang="en-US" dirty="0" smtClean="0"/>
              <a:t>	</a:t>
            </a:r>
            <a:r>
              <a:rPr lang="en-US" altLang="ko-KR" dirty="0" smtClean="0"/>
              <a:t>- loginform.jsp</a:t>
            </a:r>
          </a:p>
          <a:p>
            <a:r>
              <a:rPr lang="en-US" altLang="ko-KR" dirty="0" smtClean="0"/>
              <a:t>	- loginsuccess.jsp</a:t>
            </a:r>
          </a:p>
          <a:p>
            <a:r>
              <a:rPr lang="en-US" altLang="ko-KR" dirty="0" smtClean="0"/>
              <a:t>	- joinform.jsp</a:t>
            </a:r>
          </a:p>
          <a:p>
            <a:r>
              <a:rPr lang="en-US" altLang="ko-KR" dirty="0" smtClean="0"/>
              <a:t>=========================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283968" y="1700808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메뉴주문</a:t>
            </a:r>
          </a:p>
          <a:p>
            <a:r>
              <a:rPr lang="ko-KR" altLang="en-US" dirty="0" smtClean="0"/>
              <a:t>	</a:t>
            </a:r>
            <a:r>
              <a:rPr lang="en-US" altLang="ko-KR" dirty="0" smtClean="0"/>
              <a:t>- list.jsp</a:t>
            </a:r>
          </a:p>
          <a:p>
            <a:r>
              <a:rPr lang="en-US" altLang="ko-KR" dirty="0" smtClean="0"/>
              <a:t>      (</a:t>
            </a:r>
            <a:r>
              <a:rPr lang="ko-KR" altLang="en-US" dirty="0" err="1" smtClean="0"/>
              <a:t>메뉴별</a:t>
            </a:r>
            <a:r>
              <a:rPr lang="ko-KR" altLang="en-US" dirty="0" smtClean="0"/>
              <a:t> 수량조절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실시간 총 금액표시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	- product.jsp </a:t>
            </a:r>
          </a:p>
          <a:p>
            <a:r>
              <a:rPr lang="en-US" altLang="ko-KR" dirty="0" smtClean="0"/>
              <a:t>      (</a:t>
            </a:r>
            <a:r>
              <a:rPr lang="ko-KR" altLang="en-US" dirty="0" err="1" smtClean="0"/>
              <a:t>메뉴별</a:t>
            </a:r>
            <a:r>
              <a:rPr lang="ko-KR" altLang="en-US" dirty="0" smtClean="0"/>
              <a:t> 가격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칼로리 정보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	- result.jsp </a:t>
            </a:r>
          </a:p>
          <a:p>
            <a:r>
              <a:rPr lang="en-US" altLang="ko-KR" dirty="0" smtClean="0"/>
              <a:t>      (</a:t>
            </a:r>
            <a:r>
              <a:rPr lang="ko-KR" altLang="en-US" dirty="0" smtClean="0"/>
              <a:t>주문확인 및 주문화면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===========================</a:t>
            </a:r>
          </a:p>
          <a:p>
            <a:r>
              <a:rPr lang="ko-KR" altLang="en-US" dirty="0" smtClean="0"/>
              <a:t>소통 게시판</a:t>
            </a:r>
          </a:p>
          <a:p>
            <a:r>
              <a:rPr lang="ko-KR" altLang="en-US" dirty="0" smtClean="0"/>
              <a:t>	</a:t>
            </a:r>
            <a:r>
              <a:rPr lang="en-US" altLang="ko-KR" dirty="0" smtClean="0"/>
              <a:t>- list.jsp ( </a:t>
            </a:r>
            <a:r>
              <a:rPr lang="ko-KR" altLang="en-US" dirty="0" smtClean="0"/>
              <a:t>글 목록 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	- write.jsp (</a:t>
            </a:r>
            <a:r>
              <a:rPr lang="ko-KR" altLang="en-US" dirty="0" smtClean="0"/>
              <a:t>글 쓰기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	- modify.jsp (</a:t>
            </a:r>
            <a:r>
              <a:rPr lang="ko-KR" altLang="en-US" dirty="0" smtClean="0"/>
              <a:t>글 수정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===========================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Member(</a:t>
            </a:r>
            <a:r>
              <a:rPr lang="ko-KR" altLang="en-US" dirty="0" smtClean="0"/>
              <a:t>회원관리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sz="2200" dirty="0" smtClean="0">
                <a:solidFill>
                  <a:srgbClr val="FF0000"/>
                </a:solidFill>
              </a:rPr>
              <a:t>NO(NUMBER)</a:t>
            </a:r>
            <a:r>
              <a:rPr lang="en-US" altLang="ko-KR" sz="2200" dirty="0" smtClean="0"/>
              <a:t>, NAME(VARCHAR2), EMAIL(VARCHAR2), PASS(VARCHAR2), JOINDATE(VARCHAR2)</a:t>
            </a:r>
          </a:p>
          <a:p>
            <a:pPr lvl="1"/>
            <a:endParaRPr lang="en-US" altLang="ko-KR" sz="2200" dirty="0" smtClean="0"/>
          </a:p>
          <a:p>
            <a:r>
              <a:rPr lang="en-US" altLang="ko-KR" dirty="0" smtClean="0"/>
              <a:t>Board(</a:t>
            </a:r>
            <a:r>
              <a:rPr lang="ko-KR" altLang="en-US" dirty="0" smtClean="0"/>
              <a:t>게시판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sz="2200" dirty="0" smtClean="0">
                <a:solidFill>
                  <a:srgbClr val="FF0000"/>
                </a:solidFill>
              </a:rPr>
              <a:t>NO(NUMBER)</a:t>
            </a:r>
            <a:r>
              <a:rPr lang="en-US" altLang="ko-KR" sz="2200" dirty="0" smtClean="0"/>
              <a:t>, TITLE(VARCHAR2), CONTENT(VARCHAR2), MEMBERNO(NUMBER), MEMBERNAME(VARCHAR2), VIEWCNT(NUMBER), DATE</a:t>
            </a:r>
          </a:p>
          <a:p>
            <a:pPr lvl="1"/>
            <a:endParaRPr lang="en-US" altLang="ko-KR" sz="2200" dirty="0" smtClean="0"/>
          </a:p>
          <a:p>
            <a:r>
              <a:rPr lang="en-US" altLang="ko-KR" dirty="0" smtClean="0"/>
              <a:t>Product(</a:t>
            </a:r>
            <a:r>
              <a:rPr lang="ko-KR" altLang="en-US" dirty="0" smtClean="0"/>
              <a:t>제품추가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sz="2000" dirty="0" smtClean="0">
                <a:solidFill>
                  <a:srgbClr val="FF0000"/>
                </a:solidFill>
              </a:rPr>
              <a:t>NO(NUMBER)</a:t>
            </a:r>
            <a:r>
              <a:rPr lang="en-US" altLang="ko-KR" sz="2000" dirty="0" smtClean="0"/>
              <a:t>, NAME(VARCHAR2), PRICE(VARCHAR2), CONTENT(VARCHAR2), ORDERNO(NUMBER)</a:t>
            </a:r>
          </a:p>
          <a:p>
            <a:pPr lvl="1"/>
            <a:endParaRPr lang="en-US" altLang="ko-KR" sz="2000" dirty="0" smtClean="0"/>
          </a:p>
          <a:p>
            <a:r>
              <a:rPr lang="en-US" altLang="ko-KR" sz="2400" dirty="0" smtClean="0"/>
              <a:t>SEQUENCE</a:t>
            </a:r>
          </a:p>
          <a:p>
            <a:pPr lvl="1"/>
            <a:r>
              <a:rPr lang="en-US" altLang="ko-KR" sz="2000" dirty="0" smtClean="0"/>
              <a:t>MEMBER_NO_SEQ</a:t>
            </a:r>
          </a:p>
          <a:p>
            <a:pPr lvl="1"/>
            <a:r>
              <a:rPr lang="en-US" altLang="ko-KR" sz="2000" dirty="0" smtClean="0"/>
              <a:t>BOARD_NO_SEQ</a:t>
            </a:r>
          </a:p>
          <a:p>
            <a:pPr lvl="1"/>
            <a:r>
              <a:rPr lang="en-US" altLang="ko-KR" sz="2000" dirty="0" smtClean="0"/>
              <a:t>PRODUCT_NO_SEQ					</a:t>
            </a:r>
            <a:r>
              <a:rPr lang="en-US" altLang="ko-KR" sz="2000" dirty="0" smtClean="0">
                <a:solidFill>
                  <a:srgbClr val="FF0000"/>
                </a:solidFill>
              </a:rPr>
              <a:t>PRIMARYKEY</a:t>
            </a:r>
            <a:endParaRPr lang="en-US" altLang="ko-KR" sz="20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2.</a:t>
            </a:r>
            <a:r>
              <a:rPr lang="ko-KR" altLang="en-US" sz="3600" dirty="0" smtClean="0"/>
              <a:t>프로젝트 개요서</a:t>
            </a:r>
            <a:endParaRPr lang="ko-KR" altLang="en-US" sz="3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628800"/>
            <a:ext cx="4745735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3501008"/>
            <a:ext cx="4762500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5229200"/>
            <a:ext cx="481965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51520" y="1268760"/>
            <a:ext cx="79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board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956376" y="306896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member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48326" y="4797152"/>
            <a:ext cx="1000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product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323528" y="2420888"/>
            <a:ext cx="792088" cy="144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139952" y="3717032"/>
            <a:ext cx="504056" cy="1440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4139952" y="3933055"/>
            <a:ext cx="504056" cy="1440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323528" y="2564905"/>
            <a:ext cx="1008112" cy="144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>
            <a:stCxn id="11" idx="6"/>
            <a:endCxn id="12" idx="2"/>
          </p:cNvCxnSpPr>
          <p:nvPr/>
        </p:nvCxnSpPr>
        <p:spPr>
          <a:xfrm>
            <a:off x="1115616" y="2492896"/>
            <a:ext cx="3024336" cy="129614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5" idx="6"/>
            <a:endCxn id="14" idx="2"/>
          </p:cNvCxnSpPr>
          <p:nvPr/>
        </p:nvCxnSpPr>
        <p:spPr>
          <a:xfrm>
            <a:off x="1331640" y="2636913"/>
            <a:ext cx="2808312" cy="136815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생성 </a:t>
            </a:r>
            <a:r>
              <a:rPr lang="en-US" altLang="ko-KR" dirty="0" smtClean="0"/>
              <a:t>script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107504" y="1844824"/>
            <a:ext cx="3150096" cy="3960440"/>
            <a:chOff x="251520" y="1844824"/>
            <a:chExt cx="3150096" cy="3960440"/>
          </a:xfrm>
        </p:grpSpPr>
        <p:sp>
          <p:nvSpPr>
            <p:cNvPr id="4" name="직사각형 3"/>
            <p:cNvSpPr/>
            <p:nvPr/>
          </p:nvSpPr>
          <p:spPr>
            <a:xfrm>
              <a:off x="323528" y="2060848"/>
              <a:ext cx="307808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900" dirty="0" smtClean="0"/>
                <a:t>drop table board;</a:t>
              </a:r>
            </a:p>
            <a:p>
              <a:r>
                <a:rPr lang="en-US" altLang="ko-KR" sz="900" dirty="0" smtClean="0"/>
                <a:t>drop sequence </a:t>
              </a:r>
              <a:r>
                <a:rPr lang="en-US" altLang="ko-KR" sz="900" dirty="0" err="1" smtClean="0"/>
                <a:t>board_no_seq</a:t>
              </a:r>
              <a:r>
                <a:rPr lang="en-US" altLang="ko-KR" sz="900" dirty="0" smtClean="0"/>
                <a:t>;</a:t>
              </a:r>
            </a:p>
            <a:p>
              <a:endParaRPr lang="en-US" altLang="ko-KR" sz="900" dirty="0" smtClean="0"/>
            </a:p>
            <a:p>
              <a:endParaRPr lang="en-US" altLang="ko-KR" sz="900" dirty="0" smtClean="0"/>
            </a:p>
            <a:p>
              <a:r>
                <a:rPr lang="en-US" altLang="ko-KR" sz="900" dirty="0" smtClean="0"/>
                <a:t>ALTER TABLE board</a:t>
              </a:r>
            </a:p>
            <a:p>
              <a:r>
                <a:rPr lang="en-US" altLang="ko-KR" sz="900" dirty="0" smtClean="0"/>
                <a:t>ADD ( CONSTRAINT </a:t>
              </a:r>
              <a:r>
                <a:rPr lang="en-US" altLang="ko-KR" sz="900" dirty="0" err="1" smtClean="0"/>
                <a:t>board_no_pk</a:t>
              </a:r>
              <a:r>
                <a:rPr lang="en-US" altLang="ko-KR" sz="900" dirty="0" smtClean="0"/>
                <a:t> PRIMARY KEY ( no ) );</a:t>
              </a:r>
            </a:p>
            <a:p>
              <a:endParaRPr lang="en-US" altLang="ko-KR" sz="900" dirty="0" smtClean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05272" y="4221088"/>
              <a:ext cx="2358008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900" dirty="0" smtClean="0"/>
                <a:t>CREATE TABLE board</a:t>
              </a:r>
            </a:p>
            <a:p>
              <a:r>
                <a:rPr lang="en-US" altLang="ko-KR" sz="900" dirty="0" smtClean="0"/>
                <a:t>( </a:t>
              </a:r>
            </a:p>
            <a:p>
              <a:r>
                <a:rPr lang="en-US" altLang="ko-KR" sz="900" dirty="0" smtClean="0"/>
                <a:t>no           NUMBER(8),</a:t>
              </a:r>
            </a:p>
            <a:p>
              <a:r>
                <a:rPr lang="en-US" altLang="ko-KR" sz="900" dirty="0" smtClean="0"/>
                <a:t>title        VARCHAR2(200) NOT NULL,</a:t>
              </a:r>
            </a:p>
            <a:p>
              <a:r>
                <a:rPr lang="en-US" altLang="ko-KR" sz="900" dirty="0" smtClean="0"/>
                <a:t>content      VARCHAR2(4000) NOT NULL,</a:t>
              </a:r>
            </a:p>
            <a:p>
              <a:r>
                <a:rPr lang="en-US" altLang="ko-KR" sz="900" dirty="0" err="1" smtClean="0"/>
                <a:t>member_no</a:t>
              </a:r>
              <a:r>
                <a:rPr lang="en-US" altLang="ko-KR" sz="900" dirty="0" smtClean="0"/>
                <a:t>    NUMBER(8),</a:t>
              </a:r>
            </a:p>
            <a:p>
              <a:r>
                <a:rPr lang="en-US" altLang="ko-KR" sz="900" dirty="0" err="1" smtClean="0"/>
                <a:t>member_name</a:t>
              </a:r>
              <a:r>
                <a:rPr lang="en-US" altLang="ko-KR" sz="900" dirty="0" smtClean="0"/>
                <a:t>  VARCHAR2(30),</a:t>
              </a:r>
            </a:p>
            <a:p>
              <a:r>
                <a:rPr lang="en-US" altLang="ko-KR" sz="900" dirty="0" err="1" smtClean="0"/>
                <a:t>viewcnt</a:t>
              </a:r>
              <a:r>
                <a:rPr lang="en-US" altLang="ko-KR" sz="900" dirty="0" smtClean="0"/>
                <a:t>	 NUMBER(10),</a:t>
              </a:r>
            </a:p>
            <a:p>
              <a:r>
                <a:rPr lang="en-US" altLang="ko-KR" sz="900" dirty="0" err="1" smtClean="0"/>
                <a:t>regdate</a:t>
              </a:r>
              <a:r>
                <a:rPr lang="en-US" altLang="ko-KR" sz="900" dirty="0" smtClean="0"/>
                <a:t>	 DATE NOT NULL</a:t>
              </a:r>
            </a:p>
            <a:p>
              <a:r>
                <a:rPr lang="en-US" altLang="ko-KR" sz="900" dirty="0" smtClean="0"/>
                <a:t>) ;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05272" y="3140968"/>
              <a:ext cx="1925960" cy="10618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900" dirty="0" smtClean="0"/>
                <a:t>CREATE SEQUENCE </a:t>
              </a:r>
              <a:r>
                <a:rPr lang="en-US" altLang="ko-KR" sz="900" dirty="0" err="1" smtClean="0"/>
                <a:t>board_no_seq</a:t>
              </a:r>
              <a:endParaRPr lang="en-US" altLang="ko-KR" sz="900" dirty="0" smtClean="0"/>
            </a:p>
            <a:p>
              <a:r>
                <a:rPr lang="en-US" altLang="ko-KR" sz="900" dirty="0" smtClean="0"/>
                <a:t> START WITH     1</a:t>
              </a:r>
            </a:p>
            <a:p>
              <a:r>
                <a:rPr lang="en-US" altLang="ko-KR" sz="900" dirty="0" smtClean="0"/>
                <a:t> INCREMENT BY   1</a:t>
              </a:r>
            </a:p>
            <a:p>
              <a:r>
                <a:rPr lang="en-US" altLang="ko-KR" sz="900" dirty="0" smtClean="0"/>
                <a:t> MAXVALUE       99999999</a:t>
              </a:r>
            </a:p>
            <a:p>
              <a:r>
                <a:rPr lang="en-US" altLang="ko-KR" sz="900" dirty="0" smtClean="0"/>
                <a:t> NOCACHE</a:t>
              </a:r>
            </a:p>
            <a:p>
              <a:r>
                <a:rPr lang="en-US" altLang="ko-KR" sz="900" dirty="0" smtClean="0"/>
                <a:t> NOCYCLE;</a:t>
              </a:r>
              <a:endParaRPr lang="ko-KR" altLang="en-US" sz="90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51520" y="1844824"/>
              <a:ext cx="2808312" cy="39604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3131840" y="1844824"/>
            <a:ext cx="2808312" cy="3960440"/>
            <a:chOff x="3347864" y="1844824"/>
            <a:chExt cx="2808312" cy="3960440"/>
          </a:xfrm>
        </p:grpSpPr>
        <p:sp>
          <p:nvSpPr>
            <p:cNvPr id="5" name="직사각형 4"/>
            <p:cNvSpPr/>
            <p:nvPr/>
          </p:nvSpPr>
          <p:spPr>
            <a:xfrm>
              <a:off x="3419872" y="2060848"/>
              <a:ext cx="2016224" cy="18928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900" dirty="0" smtClean="0"/>
                <a:t>drop table member;</a:t>
              </a:r>
            </a:p>
            <a:p>
              <a:r>
                <a:rPr lang="en-US" altLang="ko-KR" sz="900" dirty="0" smtClean="0"/>
                <a:t>drop sequence </a:t>
              </a:r>
              <a:r>
                <a:rPr lang="en-US" altLang="ko-KR" sz="900" dirty="0" err="1" smtClean="0"/>
                <a:t>member_no_seq</a:t>
              </a:r>
              <a:r>
                <a:rPr lang="en-US" altLang="ko-KR" sz="900" dirty="0" smtClean="0"/>
                <a:t>;</a:t>
              </a:r>
            </a:p>
            <a:p>
              <a:endParaRPr lang="en-US" altLang="ko-KR" sz="900" dirty="0" smtClean="0"/>
            </a:p>
            <a:p>
              <a:r>
                <a:rPr lang="en-US" altLang="ko-KR" sz="900" dirty="0" smtClean="0"/>
                <a:t>CREATE TABLE member</a:t>
              </a:r>
            </a:p>
            <a:p>
              <a:r>
                <a:rPr lang="en-US" altLang="ko-KR" sz="900" dirty="0" smtClean="0"/>
                <a:t>( </a:t>
              </a:r>
            </a:p>
            <a:p>
              <a:r>
                <a:rPr lang="en-US" altLang="ko-KR" sz="900" dirty="0" smtClean="0"/>
                <a:t>no        NUMBER(8),</a:t>
              </a:r>
            </a:p>
            <a:p>
              <a:r>
                <a:rPr lang="en-US" altLang="ko-KR" sz="900" dirty="0" smtClean="0"/>
                <a:t>name      VARCHAR2(30),</a:t>
              </a:r>
            </a:p>
            <a:p>
              <a:r>
                <a:rPr lang="en-US" altLang="ko-KR" sz="900" dirty="0" smtClean="0"/>
                <a:t>email     VARCHAR2(80),</a:t>
              </a:r>
            </a:p>
            <a:p>
              <a:r>
                <a:rPr lang="en-US" altLang="ko-KR" sz="900" dirty="0" smtClean="0"/>
                <a:t>password  VARCHAR2(30),</a:t>
              </a:r>
            </a:p>
            <a:p>
              <a:r>
                <a:rPr lang="en-US" altLang="ko-KR" sz="900" dirty="0" err="1" smtClean="0"/>
                <a:t>orderprice</a:t>
              </a:r>
              <a:r>
                <a:rPr lang="en-US" altLang="ko-KR" sz="900" dirty="0" smtClean="0"/>
                <a:t> NUMBER(8),</a:t>
              </a:r>
            </a:p>
            <a:p>
              <a:r>
                <a:rPr lang="en-US" altLang="ko-KR" sz="900" dirty="0" err="1" smtClean="0"/>
                <a:t>joindate</a:t>
              </a:r>
              <a:r>
                <a:rPr lang="en-US" altLang="ko-KR" sz="900" dirty="0" smtClean="0"/>
                <a:t>    VARCHAR2(30)</a:t>
              </a:r>
            </a:p>
            <a:p>
              <a:endParaRPr lang="en-US" altLang="ko-KR" sz="900" dirty="0" smtClean="0"/>
            </a:p>
            <a:p>
              <a:r>
                <a:rPr lang="en-US" altLang="ko-KR" sz="900" dirty="0" smtClean="0"/>
                <a:t>) ; </a:t>
              </a:r>
              <a:endParaRPr lang="en-US" altLang="ko-KR" sz="90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419872" y="3933056"/>
              <a:ext cx="2061029" cy="16158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900" dirty="0" smtClean="0"/>
                <a:t>ALTER TABLE member</a:t>
              </a:r>
            </a:p>
            <a:p>
              <a:r>
                <a:rPr lang="en-US" altLang="ko-KR" sz="900" dirty="0" smtClean="0"/>
                <a:t>ADD ( CONSTRAINT </a:t>
              </a:r>
              <a:r>
                <a:rPr lang="en-US" altLang="ko-KR" sz="900" dirty="0" err="1" smtClean="0"/>
                <a:t>member_no_pk</a:t>
              </a:r>
              <a:r>
                <a:rPr lang="en-US" altLang="ko-KR" sz="900" dirty="0" smtClean="0"/>
                <a:t> </a:t>
              </a:r>
            </a:p>
            <a:p>
              <a:r>
                <a:rPr lang="en-US" altLang="ko-KR" sz="900" dirty="0" smtClean="0"/>
                <a:t>PRIMARY KEY ( no ) );</a:t>
              </a:r>
            </a:p>
            <a:p>
              <a:endParaRPr lang="en-US" altLang="ko-KR" sz="900" dirty="0" smtClean="0"/>
            </a:p>
            <a:p>
              <a:r>
                <a:rPr lang="en-US" altLang="ko-KR" sz="900" dirty="0" smtClean="0"/>
                <a:t>CREATE SEQUENCE </a:t>
              </a:r>
              <a:r>
                <a:rPr lang="en-US" altLang="ko-KR" sz="900" dirty="0" err="1" smtClean="0"/>
                <a:t>member_no_seq</a:t>
              </a:r>
              <a:endParaRPr lang="en-US" altLang="ko-KR" sz="900" dirty="0" smtClean="0"/>
            </a:p>
            <a:p>
              <a:r>
                <a:rPr lang="en-US" altLang="ko-KR" sz="900" dirty="0" smtClean="0"/>
                <a:t> START WITH     1</a:t>
              </a:r>
            </a:p>
            <a:p>
              <a:r>
                <a:rPr lang="en-US" altLang="ko-KR" sz="900" dirty="0" smtClean="0"/>
                <a:t> INCREMENT BY   1</a:t>
              </a:r>
            </a:p>
            <a:p>
              <a:r>
                <a:rPr lang="en-US" altLang="ko-KR" sz="900" dirty="0" smtClean="0"/>
                <a:t> MAXVALUE       99999999</a:t>
              </a:r>
            </a:p>
            <a:p>
              <a:r>
                <a:rPr lang="en-US" altLang="ko-KR" sz="900" dirty="0" smtClean="0"/>
                <a:t> NOCACHE</a:t>
              </a:r>
            </a:p>
            <a:p>
              <a:r>
                <a:rPr lang="en-US" altLang="ko-KR" sz="900" dirty="0" smtClean="0"/>
                <a:t> NOCYCLE;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347864" y="1844824"/>
              <a:ext cx="2808312" cy="39604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6228184" y="1844824"/>
            <a:ext cx="2808312" cy="3960440"/>
            <a:chOff x="6228184" y="1844824"/>
            <a:chExt cx="2808312" cy="3960440"/>
          </a:xfrm>
        </p:grpSpPr>
        <p:sp>
          <p:nvSpPr>
            <p:cNvPr id="6" name="직사각형 5"/>
            <p:cNvSpPr/>
            <p:nvPr/>
          </p:nvSpPr>
          <p:spPr>
            <a:xfrm>
              <a:off x="6228184" y="2132856"/>
              <a:ext cx="2736304" cy="18928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900" dirty="0" smtClean="0"/>
                <a:t>drop table product;</a:t>
              </a:r>
            </a:p>
            <a:p>
              <a:r>
                <a:rPr lang="en-US" altLang="ko-KR" sz="900" dirty="0" smtClean="0"/>
                <a:t>drop sequence </a:t>
              </a:r>
              <a:r>
                <a:rPr lang="en-US" altLang="ko-KR" sz="900" dirty="0" err="1" smtClean="0"/>
                <a:t>product_no_seq</a:t>
              </a:r>
              <a:r>
                <a:rPr lang="en-US" altLang="ko-KR" sz="900" dirty="0" smtClean="0"/>
                <a:t>;</a:t>
              </a:r>
            </a:p>
            <a:p>
              <a:endParaRPr lang="en-US" altLang="ko-KR" sz="900" dirty="0" smtClean="0"/>
            </a:p>
            <a:p>
              <a:r>
                <a:rPr lang="en-US" altLang="ko-KR" sz="900" dirty="0" smtClean="0"/>
                <a:t>CREATE TABLE product</a:t>
              </a:r>
            </a:p>
            <a:p>
              <a:r>
                <a:rPr lang="en-US" altLang="ko-KR" sz="900" dirty="0" smtClean="0"/>
                <a:t>( </a:t>
              </a:r>
            </a:p>
            <a:p>
              <a:r>
                <a:rPr lang="en-US" altLang="ko-KR" sz="900" dirty="0" smtClean="0"/>
                <a:t>no           NUMBER(8),</a:t>
              </a:r>
            </a:p>
            <a:p>
              <a:r>
                <a:rPr lang="en-US" altLang="ko-KR" sz="900" dirty="0" smtClean="0"/>
                <a:t>name        VARCHAR2(200) NOT NULL,</a:t>
              </a:r>
            </a:p>
            <a:p>
              <a:r>
                <a:rPr lang="en-US" altLang="ko-KR" sz="900" dirty="0" smtClean="0"/>
                <a:t>price	NUMBER(8) NOT NULL,</a:t>
              </a:r>
            </a:p>
            <a:p>
              <a:r>
                <a:rPr lang="en-US" altLang="ko-KR" sz="900" dirty="0" smtClean="0"/>
                <a:t>content      VARCHAR2(4000) NOT NULL,</a:t>
              </a:r>
            </a:p>
            <a:p>
              <a:r>
                <a:rPr lang="en-US" altLang="ko-KR" sz="900" dirty="0" err="1" smtClean="0"/>
                <a:t>orderno</a:t>
              </a:r>
              <a:r>
                <a:rPr lang="en-US" altLang="ko-KR" sz="900" dirty="0" smtClean="0"/>
                <a:t>	 NUMBER(8),</a:t>
              </a:r>
            </a:p>
            <a:p>
              <a:r>
                <a:rPr lang="en-US" altLang="ko-KR" sz="900" dirty="0" smtClean="0"/>
                <a:t>quantity	NUMBER(8) </a:t>
              </a:r>
            </a:p>
            <a:p>
              <a:r>
                <a:rPr lang="en-US" altLang="ko-KR" sz="900" dirty="0" smtClean="0"/>
                <a:t>) ;</a:t>
              </a:r>
            </a:p>
            <a:p>
              <a:endParaRPr lang="en-US" altLang="ko-KR" sz="900" dirty="0" smtClean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228184" y="3933056"/>
              <a:ext cx="2736304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900" dirty="0" smtClean="0"/>
                <a:t>ALTER TABLE product</a:t>
              </a:r>
            </a:p>
            <a:p>
              <a:r>
                <a:rPr lang="en-US" altLang="ko-KR" sz="900" dirty="0" smtClean="0"/>
                <a:t>ADD ( CONSTRAINT </a:t>
              </a:r>
              <a:r>
                <a:rPr lang="en-US" altLang="ko-KR" sz="900" dirty="0" err="1" smtClean="0"/>
                <a:t>product_no_pk</a:t>
              </a:r>
              <a:r>
                <a:rPr lang="en-US" altLang="ko-KR" sz="900" dirty="0" smtClean="0"/>
                <a:t> </a:t>
              </a:r>
            </a:p>
            <a:p>
              <a:r>
                <a:rPr lang="en-US" altLang="ko-KR" sz="900" dirty="0" smtClean="0"/>
                <a:t>PRIMARY KEY ( no ) );</a:t>
              </a:r>
            </a:p>
            <a:p>
              <a:endParaRPr lang="en-US" altLang="ko-KR" sz="900" dirty="0" smtClean="0"/>
            </a:p>
            <a:p>
              <a:r>
                <a:rPr lang="en-US" altLang="ko-KR" sz="900" dirty="0" smtClean="0"/>
                <a:t>CREATE SEQUENCE </a:t>
              </a:r>
              <a:r>
                <a:rPr lang="en-US" altLang="ko-KR" sz="900" dirty="0" err="1" smtClean="0"/>
                <a:t>product_no_seq</a:t>
              </a:r>
              <a:endParaRPr lang="en-US" altLang="ko-KR" sz="900" dirty="0" smtClean="0"/>
            </a:p>
            <a:p>
              <a:r>
                <a:rPr lang="en-US" altLang="ko-KR" sz="900" dirty="0" smtClean="0"/>
                <a:t> START WITH     1</a:t>
              </a:r>
            </a:p>
            <a:p>
              <a:r>
                <a:rPr lang="en-US" altLang="ko-KR" sz="900" dirty="0" smtClean="0"/>
                <a:t> INCREMENT BY   1</a:t>
              </a:r>
            </a:p>
            <a:p>
              <a:r>
                <a:rPr lang="en-US" altLang="ko-KR" sz="900" dirty="0" smtClean="0"/>
                <a:t> MAXVALUE       99999999</a:t>
              </a:r>
            </a:p>
            <a:p>
              <a:r>
                <a:rPr lang="en-US" altLang="ko-KR" sz="900" dirty="0" smtClean="0"/>
                <a:t> NOCACHE</a:t>
              </a:r>
            </a:p>
            <a:p>
              <a:r>
                <a:rPr lang="en-US" altLang="ko-KR" sz="900" dirty="0" smtClean="0"/>
                <a:t> NOCYCLE;</a:t>
              </a:r>
              <a:endParaRPr lang="ko-KR" altLang="en-US" sz="900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228184" y="1844824"/>
              <a:ext cx="2808312" cy="39604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043608" y="1484784"/>
            <a:ext cx="952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BOARD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95936" y="1484784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MEMBER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20272" y="1484784"/>
            <a:ext cx="1228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PRODUCT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844</Words>
  <Application>Microsoft Office PowerPoint</Application>
  <PresentationFormat>화면 슬라이드 쇼(4:3)</PresentationFormat>
  <Paragraphs>389</Paragraphs>
  <Slides>26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Office 테마</vt:lpstr>
      <vt:lpstr>커피니 원격 주문 프로젝트</vt:lpstr>
      <vt:lpstr>1.프로젝트 계획서</vt:lpstr>
      <vt:lpstr>개요</vt:lpstr>
      <vt:lpstr>User Story(계획)</vt:lpstr>
      <vt:lpstr>화면구성</vt:lpstr>
      <vt:lpstr>DB 구성</vt:lpstr>
      <vt:lpstr>2.프로젝트 개요서</vt:lpstr>
      <vt:lpstr>DB 생성</vt:lpstr>
      <vt:lpstr>DB 생성 script</vt:lpstr>
      <vt:lpstr>클래스 다이어그램</vt:lpstr>
      <vt:lpstr>USER STORY(관리자)</vt:lpstr>
      <vt:lpstr>USER STORY(사용자)</vt:lpstr>
      <vt:lpstr>PROTOTYPING(/mycafe)</vt:lpstr>
      <vt:lpstr>PROTOTYPING (/mycafe)</vt:lpstr>
      <vt:lpstr>PROTOTYPING (/mycafe)</vt:lpstr>
      <vt:lpstr>PROTOTYPING (/mycafe)</vt:lpstr>
      <vt:lpstr>PROTOTYPING (/mycafe)</vt:lpstr>
      <vt:lpstr>PROTOTYPING (/mycafe)</vt:lpstr>
      <vt:lpstr>PROTOTYPING (/mycafe)</vt:lpstr>
      <vt:lpstr>PROTOTYPING (/mycafe)</vt:lpstr>
      <vt:lpstr>PROTOTYPING (/mycafe)</vt:lpstr>
      <vt:lpstr>PROTOTYPING (/mycafe)</vt:lpstr>
      <vt:lpstr>회고</vt:lpstr>
      <vt:lpstr>회고(기능)</vt:lpstr>
      <vt:lpstr>사용기술</vt:lpstr>
      <vt:lpstr>참고 라이브러리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커피니 원격 주문 프로젝트</dc:title>
  <dc:creator>student</dc:creator>
  <cp:lastModifiedBy>student</cp:lastModifiedBy>
  <cp:revision>50</cp:revision>
  <dcterms:created xsi:type="dcterms:W3CDTF">2015-05-19T07:48:51Z</dcterms:created>
  <dcterms:modified xsi:type="dcterms:W3CDTF">2015-05-28T06:33:50Z</dcterms:modified>
</cp:coreProperties>
</file>