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329" r:id="rId2"/>
    <p:sldId id="330" r:id="rId3"/>
    <p:sldId id="326" r:id="rId4"/>
    <p:sldId id="350" r:id="rId5"/>
    <p:sldId id="333" r:id="rId6"/>
    <p:sldId id="335" r:id="rId7"/>
    <p:sldId id="336" r:id="rId8"/>
    <p:sldId id="345" r:id="rId9"/>
    <p:sldId id="351" r:id="rId10"/>
    <p:sldId id="348" r:id="rId11"/>
    <p:sldId id="349" r:id="rId12"/>
    <p:sldId id="25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 varScale="1">
        <p:scale>
          <a:sx n="103" d="100"/>
          <a:sy n="103" d="100"/>
        </p:scale>
        <p:origin x="19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4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/20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6988" y="1808820"/>
            <a:ext cx="48590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endParaRPr lang="en-US" altLang="ko-KR" sz="3600" dirty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C# 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프로그래밍 첫걸음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플랫폼과 프로그래밍 언어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라이브러리와 프레임워크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예시 및 실습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실습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완성 기능</a:t>
            </a:r>
            <a:r>
              <a:rPr lang="en-US" altLang="ko-KR" dirty="0"/>
              <a:t>(</a:t>
            </a:r>
            <a:r>
              <a:rPr lang="ko-KR" altLang="en-US" dirty="0"/>
              <a:t>인텔리센스</a:t>
            </a:r>
            <a:r>
              <a:rPr lang="en-US" altLang="ko-KR" baseline="30000" dirty="0" err="1"/>
              <a:t>Intellisense</a:t>
            </a:r>
            <a:r>
              <a:rPr lang="en-US" altLang="ko-KR" dirty="0"/>
              <a:t>)</a:t>
            </a:r>
            <a:r>
              <a:rPr lang="ko-KR" altLang="en-US" dirty="0"/>
              <a:t>과 보조 기능</a:t>
            </a:r>
            <a:endParaRPr lang="en-US" altLang="ko-KR" dirty="0"/>
          </a:p>
          <a:p>
            <a:pPr lvl="1"/>
            <a:r>
              <a:rPr lang="ko-KR" altLang="en-US" dirty="0"/>
              <a:t>코드 입력 시 </a:t>
            </a:r>
            <a:r>
              <a:rPr lang="en-US" altLang="ko-KR" dirty="0"/>
              <a:t>Ctrl + Space </a:t>
            </a:r>
            <a:r>
              <a:rPr lang="ko-KR" altLang="en-US" dirty="0"/>
              <a:t>단축키 누르면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1-24]</a:t>
            </a:r>
            <a:r>
              <a:rPr lang="ko-KR" altLang="en-US" dirty="0"/>
              <a:t>처럼 자동 완성 기능이 실행</a:t>
            </a:r>
            <a:endParaRPr lang="en-US" altLang="ko-KR" dirty="0"/>
          </a:p>
          <a:p>
            <a:pPr lvl="1"/>
            <a:r>
              <a:rPr lang="ko-KR" altLang="en-US" dirty="0"/>
              <a:t>그림과 같이 현재 위치에서 사용할 수 있는 코드가 뜨고 메서드를 사용할 때는 </a:t>
            </a:r>
            <a:br>
              <a:rPr lang="en-US" altLang="ko-KR" dirty="0"/>
            </a:br>
            <a:r>
              <a:rPr lang="ko-KR" altLang="en-US" dirty="0"/>
              <a:t>해당 메서드와 관련된 설명이 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</p:txBody>
      </p:sp>
      <p:grpSp>
        <p:nvGrpSpPr>
          <p:cNvPr id="5" name="그룹 4"/>
          <p:cNvGrpSpPr/>
          <p:nvPr/>
        </p:nvGrpSpPr>
        <p:grpSpPr>
          <a:xfrm>
            <a:off x="570840" y="2575300"/>
            <a:ext cx="6096000" cy="1514475"/>
            <a:chOff x="656565" y="2978950"/>
            <a:chExt cx="6096000" cy="15144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65" y="2978950"/>
              <a:ext cx="6096000" cy="15144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75" y="3103608"/>
              <a:ext cx="5940660" cy="1109794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56565" y="4358410"/>
            <a:ext cx="3075508" cy="914400"/>
            <a:chOff x="656565" y="4628440"/>
            <a:chExt cx="3075508" cy="9144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65" y="4628440"/>
              <a:ext cx="2962275" cy="9144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54" y="4703547"/>
              <a:ext cx="3062919" cy="570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72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실습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프로그래밍을 잘 하는 습관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자동 완성 기능 등을 적극 활용</a:t>
            </a:r>
            <a:r>
              <a:rPr lang="ko-KR" altLang="en-US" dirty="0"/>
              <a:t>해 많이 연습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t="7674"/>
          <a:stretch/>
        </p:blipFill>
        <p:spPr>
          <a:xfrm>
            <a:off x="491134" y="2123855"/>
            <a:ext cx="8553450" cy="3790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3" y="2933945"/>
            <a:ext cx="785078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1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플랫폼과 프로그래밍 언어의 관계를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라이브러리와 프레임워크의 차이를 이해한다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C# </a:t>
            </a:r>
            <a:r>
              <a:rPr lang="ko-KR" altLang="en-US" dirty="0"/>
              <a:t>프로그래밍 예시를 이해하고 실습을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플랫폼과 프로그래밍 언어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dirty="0"/>
              <a:t>형식 안정</a:t>
            </a:r>
            <a:r>
              <a:rPr lang="en-US" altLang="ko-KR" baseline="30000" dirty="0"/>
              <a:t>Type-Safe</a:t>
            </a:r>
            <a:r>
              <a:rPr lang="ko-KR" altLang="en-US" dirty="0"/>
              <a:t>적인 객체 지향</a:t>
            </a:r>
            <a:r>
              <a:rPr lang="en-US" altLang="ko-KR" baseline="30000" dirty="0"/>
              <a:t>Object-Oriented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ko-KR" altLang="en-US" dirty="0"/>
              <a:t>기존 프로그래밍 </a:t>
            </a:r>
            <a:r>
              <a:rPr lang="ko-KR" altLang="en-US" dirty="0">
                <a:highlight>
                  <a:srgbClr val="FFFF00"/>
                </a:highlight>
              </a:rPr>
              <a:t>언어의 생산성을 개선하여 </a:t>
            </a:r>
            <a:r>
              <a:rPr lang="ko-KR" altLang="en-US" dirty="0"/>
              <a:t>성능이 굉장히 높음</a:t>
            </a:r>
            <a:endParaRPr lang="en-US" altLang="ko-KR" dirty="0"/>
          </a:p>
          <a:p>
            <a:pPr lvl="1"/>
            <a:r>
              <a:rPr lang="ko-KR" altLang="en-US" dirty="0"/>
              <a:t>현재 윈도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 err="1"/>
              <a:t>리눅스</a:t>
            </a:r>
            <a:r>
              <a:rPr lang="en-US" altLang="ko-KR" dirty="0"/>
              <a:t>, </a:t>
            </a:r>
            <a:r>
              <a:rPr lang="ko-KR" altLang="en-US" dirty="0" err="1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아이폰 등의 </a:t>
            </a:r>
            <a:r>
              <a:rPr lang="ko-KR" altLang="en-US" dirty="0">
                <a:highlight>
                  <a:srgbClr val="FFFF00"/>
                </a:highlight>
              </a:rPr>
              <a:t>다양한 운영체제나 플랫폼에서 동작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윈도에서 동작하는 </a:t>
            </a:r>
            <a:r>
              <a:rPr lang="ko-KR" altLang="en-US" dirty="0">
                <a:highlight>
                  <a:srgbClr val="FFFF00"/>
                </a:highlight>
              </a:rPr>
              <a:t>닷넷 플랫폼과 </a:t>
            </a:r>
            <a:r>
              <a:rPr lang="ko-KR" altLang="en-US" dirty="0"/>
              <a:t>대부분의 운영체제에서 동작하는 </a:t>
            </a:r>
            <a:r>
              <a:rPr lang="ko-KR" altLang="en-US" dirty="0" err="1">
                <a:highlight>
                  <a:srgbClr val="FFFF00"/>
                </a:highlight>
              </a:rPr>
              <a:t>모노</a:t>
            </a:r>
            <a:r>
              <a:rPr lang="ko-KR" altLang="en-US" dirty="0">
                <a:highlight>
                  <a:srgbClr val="FFFF00"/>
                </a:highlight>
              </a:rPr>
              <a:t> 플랫폼에서 </a:t>
            </a:r>
            <a:br>
              <a:rPr lang="en-US" altLang="ko-KR" dirty="0">
                <a:highlight>
                  <a:srgbClr val="FFFF00"/>
                </a:highlight>
              </a:rPr>
            </a:br>
            <a:r>
              <a:rPr lang="ko-KR" altLang="en-US" dirty="0">
                <a:highlight>
                  <a:srgbClr val="FFFF00"/>
                </a:highlight>
              </a:rPr>
              <a:t>작동</a:t>
            </a:r>
            <a:r>
              <a:rPr lang="ko-KR" altLang="en-US" dirty="0"/>
              <a:t>하는 프로그램을 만들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플랫폼과 프로그래밍 언어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플랫폼과 소프트웨어 플랫폼</a:t>
            </a:r>
            <a:endParaRPr lang="en-US" altLang="ko-KR" dirty="0"/>
          </a:p>
          <a:p>
            <a:pPr lvl="1"/>
            <a:r>
              <a:rPr lang="ko-KR" altLang="en-US" dirty="0"/>
              <a:t>플랫폼</a:t>
            </a:r>
            <a:r>
              <a:rPr lang="en-US" altLang="ko-KR" baseline="30000" dirty="0"/>
              <a:t>Platform</a:t>
            </a:r>
            <a:r>
              <a:rPr lang="en-US" altLang="ko-KR" dirty="0"/>
              <a:t> : </a:t>
            </a:r>
            <a:r>
              <a:rPr lang="ko-KR" altLang="en-US" dirty="0"/>
              <a:t> </a:t>
            </a:r>
            <a:r>
              <a:rPr lang="ko-KR" altLang="en-US" spc="-150" dirty="0"/>
              <a:t>소프트웨어 응용 프로그램의 실행에 사용되는 하드웨어와 소프트웨어의 집합</a:t>
            </a:r>
            <a:endParaRPr lang="en-US" altLang="ko-KR" spc="-150" dirty="0"/>
          </a:p>
          <a:p>
            <a:pPr lvl="2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r>
              <a:rPr lang="ko-KR" altLang="en-US" dirty="0"/>
              <a:t>소프트웨어 플랫폼</a:t>
            </a:r>
            <a:endParaRPr lang="en-US" altLang="ko-KR" dirty="0"/>
          </a:p>
          <a:p>
            <a:pPr lvl="1"/>
            <a:r>
              <a:rPr lang="ko-KR" altLang="en-US" dirty="0"/>
              <a:t>오른쪽 그림과 같이 중간 레고 블록 역할을 함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자바 가상 머신</a:t>
            </a:r>
            <a:r>
              <a:rPr lang="en-US" altLang="ko-KR" dirty="0"/>
              <a:t>, </a:t>
            </a:r>
            <a:r>
              <a:rPr lang="ko-KR" altLang="en-US" dirty="0"/>
              <a:t>액션스크립트</a:t>
            </a:r>
            <a:r>
              <a:rPr lang="en-US" altLang="ko-KR" dirty="0"/>
              <a:t>, </a:t>
            </a:r>
            <a:r>
              <a:rPr lang="ko-KR" altLang="en-US" dirty="0"/>
              <a:t>닷넷 플랫폼</a:t>
            </a:r>
            <a:endParaRPr lang="en-US" altLang="ko-KR" dirty="0"/>
          </a:p>
          <a:p>
            <a:pPr lvl="2"/>
            <a:r>
              <a:rPr lang="ko-KR" altLang="en-US" spc="-150" dirty="0"/>
              <a:t>과거에는 운영체제와 같은 말로 이해되었음</a:t>
            </a:r>
            <a:endParaRPr lang="en-US" altLang="ko-KR" spc="-1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16"/>
          <a:stretch/>
        </p:blipFill>
        <p:spPr>
          <a:xfrm>
            <a:off x="644572" y="2213865"/>
            <a:ext cx="3609480" cy="157551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202070" y="1898830"/>
            <a:ext cx="3375375" cy="4679848"/>
            <a:chOff x="5202070" y="1898830"/>
            <a:chExt cx="3375375" cy="46798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063" b="5294"/>
            <a:stretch/>
          </p:blipFill>
          <p:spPr>
            <a:xfrm>
              <a:off x="5202070" y="1898830"/>
              <a:ext cx="3285365" cy="445549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10" t="89294" b="4966"/>
            <a:stretch/>
          </p:blipFill>
          <p:spPr>
            <a:xfrm>
              <a:off x="6179714" y="6308648"/>
              <a:ext cx="2352726" cy="27003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10" t="40179" b="55450"/>
            <a:stretch/>
          </p:blipFill>
          <p:spPr>
            <a:xfrm>
              <a:off x="6224719" y="3988467"/>
              <a:ext cx="2352726" cy="205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플랫폼과 프로그래밍 언어</a:t>
            </a:r>
            <a:r>
              <a:rPr lang="en-US" altLang="ko-KR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닷넷</a:t>
            </a:r>
            <a:r>
              <a:rPr lang="ko-KR" altLang="en-US" dirty="0"/>
              <a:t> 플랫폼</a:t>
            </a:r>
            <a:endParaRPr lang="en-US" altLang="ko-KR" dirty="0"/>
          </a:p>
          <a:p>
            <a:pPr lvl="1"/>
            <a:r>
              <a:rPr lang="ko-KR" altLang="en-US" dirty="0"/>
              <a:t>마이크로소프트 사가 만든 중간 </a:t>
            </a:r>
            <a:r>
              <a:rPr lang="ko-KR" altLang="en-US" dirty="0" err="1"/>
              <a:t>레고</a:t>
            </a:r>
            <a:r>
              <a:rPr lang="ko-KR" altLang="en-US" dirty="0"/>
              <a:t> 블록</a:t>
            </a:r>
            <a:r>
              <a:rPr lang="en-US" altLang="ko-KR" dirty="0"/>
              <a:t>,</a:t>
            </a:r>
            <a:r>
              <a:rPr lang="ko-KR" altLang="en-US" dirty="0"/>
              <a:t> 플랫폼의 기본적인 발전 형태</a:t>
            </a:r>
            <a:endParaRPr lang="en-US" altLang="ko-KR" dirty="0"/>
          </a:p>
          <a:p>
            <a:pPr lvl="1"/>
            <a:r>
              <a:rPr lang="ko-KR" altLang="en-US"/>
              <a:t>초기에는 윈도에서만 동작했지만 현재는 </a:t>
            </a:r>
            <a:r>
              <a:rPr lang="ko-KR" altLang="en-US" dirty="0"/>
              <a:t>마이크로소프트 사가 </a:t>
            </a:r>
            <a:r>
              <a:rPr lang="ko-KR" altLang="en-US"/>
              <a:t>활용할 수 있는 </a:t>
            </a:r>
            <a:br>
              <a:rPr lang="en-US" altLang="ko-KR"/>
            </a:br>
            <a:r>
              <a:rPr lang="ko-KR" altLang="en-US"/>
              <a:t>모든 </a:t>
            </a:r>
            <a:r>
              <a:rPr lang="ko-KR" altLang="en-US" dirty="0"/>
              <a:t>프로그래밍 언어</a:t>
            </a:r>
            <a:r>
              <a:rPr lang="en-US" altLang="ko-KR" dirty="0"/>
              <a:t>(20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  <a:r>
              <a:rPr lang="ko-KR" altLang="en-US"/>
              <a:t>를 연결 가능</a:t>
            </a:r>
            <a:endParaRPr lang="en-US" altLang="ko-KR" dirty="0"/>
          </a:p>
          <a:p>
            <a:pPr lvl="1"/>
            <a:r>
              <a:rPr lang="en-US" altLang="ko-KR"/>
              <a:t>C</a:t>
            </a:r>
            <a:r>
              <a:rPr lang="en-US" altLang="ko-KR" dirty="0"/>
              <a:t>#</a:t>
            </a:r>
            <a:r>
              <a:rPr lang="ko-KR" altLang="en-US" dirty="0"/>
              <a:t>은 </a:t>
            </a:r>
            <a:r>
              <a:rPr lang="ko-KR" altLang="en-US" dirty="0" err="1"/>
              <a:t>모노</a:t>
            </a:r>
            <a:r>
              <a:rPr lang="ko-KR" altLang="en-US" dirty="0"/>
              <a:t> 플랫폼이라는 소프트웨어 플랫폼 </a:t>
            </a:r>
            <a:r>
              <a:rPr lang="ko-KR" altLang="en-US"/>
              <a:t>위에서도 동작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 b="0"/>
              <a:t>C</a:t>
            </a:r>
            <a:r>
              <a:rPr lang="en-US" altLang="ko-KR" b="0" dirty="0"/>
              <a:t>#</a:t>
            </a:r>
            <a:r>
              <a:rPr lang="ko-KR" altLang="en-US" b="0"/>
              <a:t>의 기타 활용</a:t>
            </a:r>
            <a:endParaRPr lang="en-US" altLang="ko-KR" b="0" dirty="0"/>
          </a:p>
          <a:p>
            <a:pPr lvl="2"/>
            <a:r>
              <a:rPr lang="ko-KR" altLang="en-US" b="0" dirty="0"/>
              <a:t>게임 프레임워크</a:t>
            </a:r>
            <a:r>
              <a:rPr lang="en-US" altLang="ko-KR" b="0" dirty="0"/>
              <a:t>(</a:t>
            </a:r>
            <a:r>
              <a:rPr lang="ko-KR" altLang="en-US" b="0" dirty="0"/>
              <a:t>게임 엔진</a:t>
            </a:r>
            <a:r>
              <a:rPr lang="en-US" altLang="ko-KR" b="0" dirty="0"/>
              <a:t>): </a:t>
            </a:r>
            <a:r>
              <a:rPr lang="ko-KR" altLang="en-US" b="0" dirty="0" err="1"/>
              <a:t>유니티</a:t>
            </a:r>
            <a:endParaRPr lang="ko-KR" altLang="en-US" b="0" dirty="0"/>
          </a:p>
          <a:p>
            <a:pPr lvl="2"/>
            <a:r>
              <a:rPr lang="ko-KR" altLang="en-US" b="0" dirty="0" err="1"/>
              <a:t>모바일</a:t>
            </a:r>
            <a:r>
              <a:rPr lang="ko-KR" altLang="en-US" b="0" dirty="0"/>
              <a:t> 응용 프로그램 프레임워크</a:t>
            </a:r>
            <a:r>
              <a:rPr lang="en-US" altLang="ko-KR" b="0" dirty="0"/>
              <a:t>(</a:t>
            </a:r>
            <a:r>
              <a:rPr lang="ko-KR" altLang="en-US" b="0" dirty="0" err="1"/>
              <a:t>안드로이드와</a:t>
            </a:r>
            <a:r>
              <a:rPr lang="ko-KR" altLang="en-US" b="0" dirty="0"/>
              <a:t> </a:t>
            </a:r>
            <a:r>
              <a:rPr lang="ko-KR" altLang="en-US" b="0" dirty="0" err="1"/>
              <a:t>아이폰</a:t>
            </a:r>
            <a:r>
              <a:rPr lang="en-US" altLang="ko-KR" b="0" dirty="0"/>
              <a:t>): </a:t>
            </a:r>
            <a:r>
              <a:rPr lang="en-US" altLang="ko-KR" b="0" dirty="0" err="1"/>
              <a:t>Xamarin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4" y="2978214"/>
            <a:ext cx="3651736" cy="1440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75" y="2978214"/>
            <a:ext cx="4500500" cy="14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02 </a:t>
            </a:r>
            <a:r>
              <a:rPr lang="ko-KR" altLang="en-US"/>
              <a:t>라이브러리와 프레임워크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ko-KR" altLang="en-US" b="0"/>
              <a:t>코드를 </a:t>
            </a:r>
            <a:r>
              <a:rPr lang="ko-KR" altLang="en-US" b="0" dirty="0"/>
              <a:t>쉽게 사용할 수 있게 미리 만들어준 코드 </a:t>
            </a:r>
            <a:endParaRPr lang="en-US" altLang="ko-KR" b="0" dirty="0"/>
          </a:p>
          <a:p>
            <a:pPr lvl="1"/>
            <a:r>
              <a:rPr lang="ko-KR" altLang="en-US" b="0" dirty="0"/>
              <a:t>프로그램</a:t>
            </a:r>
            <a:r>
              <a:rPr lang="ko-KR" altLang="en-US" dirty="0"/>
              <a:t> </a:t>
            </a:r>
            <a:r>
              <a:rPr lang="ko-KR" altLang="en-US" b="0" dirty="0"/>
              <a:t>소프트웨어를 만들 때 사용하는 클래스 또는 서브루틴의 집합</a:t>
            </a:r>
            <a:endParaRPr lang="en-US" altLang="ko-KR" b="0" dirty="0"/>
          </a:p>
          <a:p>
            <a:pPr lvl="1"/>
            <a:r>
              <a:rPr lang="ko-KR" altLang="en-US"/>
              <a:t>개발자가 </a:t>
            </a:r>
            <a:r>
              <a:rPr lang="ko-KR" altLang="en-US" dirty="0"/>
              <a:t>사용해줘야만 하며</a:t>
            </a:r>
            <a:r>
              <a:rPr lang="en-US" altLang="ko-KR" dirty="0"/>
              <a:t>, </a:t>
            </a:r>
            <a:r>
              <a:rPr lang="ko-KR" altLang="en-US" dirty="0"/>
              <a:t>스스로는 아무것도 </a:t>
            </a:r>
            <a:r>
              <a:rPr lang="ko-KR" altLang="en-US"/>
              <a:t>하지 못함</a:t>
            </a:r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0"/>
          <a:stretch/>
        </p:blipFill>
        <p:spPr>
          <a:xfrm>
            <a:off x="671460" y="2663915"/>
            <a:ext cx="7172325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02 </a:t>
            </a:r>
            <a:r>
              <a:rPr lang="ko-KR" altLang="en-US"/>
              <a:t>라이브러리와 프레임워크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ko-KR" altLang="en-US" dirty="0"/>
              <a:t>제어 역전</a:t>
            </a:r>
            <a:r>
              <a:rPr lang="en-US" altLang="ko-KR" baseline="30000" dirty="0"/>
              <a:t>Inversion of Control: </a:t>
            </a:r>
            <a:r>
              <a:rPr lang="en-US" altLang="ko-KR" baseline="30000" dirty="0" err="1"/>
              <a:t>IoC</a:t>
            </a:r>
            <a:r>
              <a:rPr lang="ko-KR" altLang="en-US" dirty="0"/>
              <a:t>이 있는 대규모의 라이브러리</a:t>
            </a:r>
            <a:endParaRPr lang="en-US" altLang="ko-KR" dirty="0"/>
          </a:p>
          <a:p>
            <a:pPr lvl="2"/>
            <a:r>
              <a:rPr lang="ko-KR" altLang="en-US" dirty="0"/>
              <a:t>제어역전 </a:t>
            </a:r>
            <a:r>
              <a:rPr lang="en-US" altLang="ko-KR" dirty="0"/>
              <a:t>: </a:t>
            </a:r>
            <a:r>
              <a:rPr lang="ko-KR" altLang="en-US" dirty="0"/>
              <a:t>원래 개발자가 제어하던 코드를 프레임워크가 제어하는 것</a:t>
            </a:r>
            <a:endParaRPr lang="en-US" altLang="ko-KR" dirty="0"/>
          </a:p>
          <a:p>
            <a:pPr lvl="1"/>
            <a:r>
              <a:rPr lang="ko-KR" altLang="en-US" dirty="0"/>
              <a:t>프로그램의 초기화부터 종료까지의 흐름을 직접 관리</a:t>
            </a:r>
            <a:endParaRPr lang="en-US" altLang="ko-KR" dirty="0"/>
          </a:p>
          <a:p>
            <a:pPr lvl="1"/>
            <a:r>
              <a:rPr lang="ko-KR" altLang="en-US" dirty="0"/>
              <a:t>기본 틀</a:t>
            </a:r>
            <a:r>
              <a:rPr lang="en-US" altLang="ko-KR" baseline="30000" dirty="0"/>
              <a:t>Framework</a:t>
            </a:r>
            <a:r>
              <a:rPr lang="ko-KR" altLang="en-US" dirty="0"/>
              <a:t>을 모두 제공해주어 개발자는 개발에 집중 가능</a:t>
            </a:r>
            <a:endParaRPr lang="en-US" altLang="ko-KR" dirty="0"/>
          </a:p>
          <a:p>
            <a:pPr lvl="1"/>
            <a:r>
              <a:rPr lang="ko-KR" altLang="en-US" dirty="0"/>
              <a:t>현재는 “대규모의 라이브러리 </a:t>
            </a:r>
            <a:r>
              <a:rPr lang="en-US" altLang="ko-KR" dirty="0"/>
              <a:t>= </a:t>
            </a:r>
            <a:r>
              <a:rPr lang="ko-KR" altLang="en-US" dirty="0" err="1"/>
              <a:t>프레임워크”로</a:t>
            </a:r>
            <a:r>
              <a:rPr lang="ko-KR" altLang="en-US" dirty="0"/>
              <a:t> 많이 혼용</a:t>
            </a:r>
            <a:endParaRPr lang="en-US" altLang="ko-KR" dirty="0"/>
          </a:p>
          <a:p>
            <a:pPr lvl="2"/>
            <a:r>
              <a:rPr lang="ko-KR" altLang="en-US" b="0" dirty="0" err="1"/>
              <a:t>닷넷</a:t>
            </a:r>
            <a:r>
              <a:rPr lang="ko-KR" altLang="en-US" b="0" dirty="0"/>
              <a:t> 프레임워크는 </a:t>
            </a:r>
            <a:r>
              <a:rPr lang="ko-KR" altLang="en-US" b="0" dirty="0" err="1"/>
              <a:t>닷넷</a:t>
            </a:r>
            <a:r>
              <a:rPr lang="ko-KR" altLang="en-US" b="0" dirty="0"/>
              <a:t> 플랫폼과 클래스 라이브러리가 합쳐진 하나의 제품 이름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03"/>
          <a:stretch/>
        </p:blipFill>
        <p:spPr>
          <a:xfrm>
            <a:off x="746575" y="3789039"/>
            <a:ext cx="6750750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6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rcRect t="5639"/>
          <a:stretch/>
        </p:blipFill>
        <p:spPr>
          <a:xfrm>
            <a:off x="454995" y="1617869"/>
            <a:ext cx="8254893" cy="5089093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실습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첫번째</a:t>
            </a:r>
            <a:r>
              <a:rPr lang="ko-KR" altLang="en-US" dirty="0"/>
              <a:t> 프로젝트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</p:txBody>
      </p:sp>
      <p:sp>
        <p:nvSpPr>
          <p:cNvPr id="3" name="직사각형 2"/>
          <p:cNvSpPr/>
          <p:nvPr/>
        </p:nvSpPr>
        <p:spPr>
          <a:xfrm>
            <a:off x="476545" y="1313765"/>
            <a:ext cx="2790310" cy="304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97" y="5752031"/>
            <a:ext cx="4081622" cy="823282"/>
          </a:xfrm>
          <a:prstGeom prst="rect">
            <a:avLst/>
          </a:prstGeom>
        </p:spPr>
      </p:pic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558E0520-2067-4913-AE8A-B2780447C5E5}"/>
              </a:ext>
            </a:extLst>
          </p:cNvPr>
          <p:cNvSpPr/>
          <p:nvPr/>
        </p:nvSpPr>
        <p:spPr>
          <a:xfrm>
            <a:off x="4055564" y="449757"/>
            <a:ext cx="4685947" cy="2475275"/>
          </a:xfrm>
          <a:prstGeom prst="cloudCallout">
            <a:avLst>
              <a:gd name="adj1" fmla="val -67626"/>
              <a:gd name="adj2" fmla="val 83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Namespace : </a:t>
            </a:r>
          </a:p>
          <a:p>
            <a:pPr algn="ctr"/>
            <a:r>
              <a:rPr lang="ko-KR" altLang="en-US" dirty="0"/>
              <a:t>프로그램이 커지고 복잡해지면서</a:t>
            </a:r>
            <a:r>
              <a:rPr lang="en-US" altLang="ko-KR" dirty="0"/>
              <a:t>, </a:t>
            </a:r>
            <a:r>
              <a:rPr lang="ko-KR" altLang="en-US" dirty="0"/>
              <a:t>작명의 한계</a:t>
            </a:r>
            <a:r>
              <a:rPr lang="en-US" altLang="ko-KR" dirty="0"/>
              <a:t>(?)</a:t>
            </a:r>
            <a:r>
              <a:rPr lang="ko-KR" altLang="en-US" dirty="0"/>
              <a:t>로 인해서 발생되는 문제를 해결하기 위한 개념으로 등장 </a:t>
            </a:r>
          </a:p>
          <a:p>
            <a:pPr algn="ctr"/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DB2104-4546-49BD-98D4-E8F883CC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1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실습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오류 확인 </a:t>
            </a:r>
            <a:r>
              <a:rPr lang="ko-KR" altLang="en-US"/>
              <a:t>방법 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2"/>
          <a:stretch/>
        </p:blipFill>
        <p:spPr>
          <a:xfrm>
            <a:off x="246878" y="3263876"/>
            <a:ext cx="4648200" cy="18272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4" y="3356995"/>
            <a:ext cx="4526996" cy="16951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19" y="5187550"/>
            <a:ext cx="669607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/>
          <a:srcRect t="17512"/>
          <a:stretch/>
        </p:blipFill>
        <p:spPr>
          <a:xfrm>
            <a:off x="254485" y="1632613"/>
            <a:ext cx="8582025" cy="1704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9" y="1868965"/>
            <a:ext cx="4273766" cy="11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0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414</Words>
  <Application>Microsoft Office PowerPoint</Application>
  <PresentationFormat>화면 슬라이드 쇼(4:3)</PresentationFormat>
  <Paragraphs>75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플랫폼과 프로그래밍 언어(1)</vt:lpstr>
      <vt:lpstr>Section 01 플랫폼과 프로그래밍 언어(2)</vt:lpstr>
      <vt:lpstr>Section 01 플랫폼과 프로그래밍 언어(3)</vt:lpstr>
      <vt:lpstr>Section 02 라이브러리와 프레임워크(1)</vt:lpstr>
      <vt:lpstr>Section 02 라이브러리와 프레임워크(2)</vt:lpstr>
      <vt:lpstr>Section 03 실습 (1)</vt:lpstr>
      <vt:lpstr>Section 03 실습 (2)</vt:lpstr>
      <vt:lpstr>Section 03 실습 (3)</vt:lpstr>
      <vt:lpstr>Section 03 실습 (4)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8147</cp:lastModifiedBy>
  <cp:revision>176</cp:revision>
  <dcterms:created xsi:type="dcterms:W3CDTF">2012-07-23T02:34:37Z</dcterms:created>
  <dcterms:modified xsi:type="dcterms:W3CDTF">2020-05-17T19:43:08Z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