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5" r:id="rId6"/>
    <p:sldId id="280" r:id="rId7"/>
    <p:sldId id="266" r:id="rId8"/>
    <p:sldId id="267" r:id="rId9"/>
    <p:sldId id="269" r:id="rId10"/>
    <p:sldId id="268" r:id="rId11"/>
    <p:sldId id="270" r:id="rId12"/>
    <p:sldId id="271" r:id="rId13"/>
    <p:sldId id="293" r:id="rId14"/>
    <p:sldId id="278" r:id="rId15"/>
    <p:sldId id="294" r:id="rId16"/>
    <p:sldId id="275" r:id="rId17"/>
    <p:sldId id="281" r:id="rId18"/>
    <p:sldId id="282" r:id="rId19"/>
    <p:sldId id="292" r:id="rId20"/>
    <p:sldId id="284" r:id="rId21"/>
    <p:sldId id="285" r:id="rId22"/>
    <p:sldId id="286" r:id="rId23"/>
    <p:sldId id="287" r:id="rId24"/>
    <p:sldId id="289" r:id="rId25"/>
    <p:sldId id="290" r:id="rId26"/>
    <p:sldId id="291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195F4DC-FBD6-4FB0-811A-BEC903BA485C}">
          <p14:sldIdLst>
            <p14:sldId id="256"/>
            <p14:sldId id="257"/>
            <p14:sldId id="258"/>
            <p14:sldId id="259"/>
            <p14:sldId id="265"/>
            <p14:sldId id="280"/>
          </p14:sldIdLst>
        </p14:section>
        <p14:section name="텀블벅" id="{9E00F2CE-1593-4742-BE8A-7A59303ACB69}">
          <p14:sldIdLst>
            <p14:sldId id="266"/>
            <p14:sldId id="267"/>
            <p14:sldId id="269"/>
            <p14:sldId id="268"/>
            <p14:sldId id="270"/>
            <p14:sldId id="271"/>
            <p14:sldId id="293"/>
            <p14:sldId id="278"/>
            <p14:sldId id="294"/>
            <p14:sldId id="275"/>
          </p14:sldIdLst>
        </p14:section>
        <p14:section name="동물보호관리 시스템" id="{E81B35CA-9516-4CD9-82F2-FE468D6F4C41}">
          <p14:sldIdLst>
            <p14:sldId id="281"/>
            <p14:sldId id="282"/>
            <p14:sldId id="292"/>
            <p14:sldId id="284"/>
            <p14:sldId id="285"/>
            <p14:sldId id="286"/>
            <p14:sldId id="287"/>
            <p14:sldId id="289"/>
            <p14:sldId id="290"/>
            <p14:sldId id="29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3E3"/>
    <a:srgbClr val="FA6463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29" autoAdjust="0"/>
    <p:restoredTop sz="90205" autoAdjust="0"/>
  </p:normalViewPr>
  <p:slideViewPr>
    <p:cSldViewPr>
      <p:cViewPr>
        <p:scale>
          <a:sx n="125" d="100"/>
          <a:sy n="125" d="100"/>
        </p:scale>
        <p:origin x="-16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9BE40-B03E-4F9C-88C8-127190D51CB6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02D39-1530-4432-A647-0B57175C00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845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02D39-1530-4432-A647-0B57175C003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585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첫번째</a:t>
            </a:r>
            <a:r>
              <a:rPr lang="ko-KR" altLang="en-US" dirty="0" smtClean="0"/>
              <a:t> 프로젝트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dirty="0" err="1" smtClean="0"/>
              <a:t>텀블벅</a:t>
            </a:r>
            <a:r>
              <a:rPr lang="ko-KR" altLang="en-US" dirty="0" smtClean="0"/>
              <a:t> 사이트 </a:t>
            </a:r>
            <a:r>
              <a:rPr lang="ko-KR" altLang="en-US" dirty="0" err="1" smtClean="0"/>
              <a:t>리뉴얼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02D39-1530-4432-A647-0B57175C003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325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사이트 설명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02D39-1530-4432-A647-0B57175C003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0582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사이트</a:t>
            </a:r>
            <a:r>
              <a:rPr lang="ko-KR" altLang="en-US" baseline="0" dirty="0" smtClean="0"/>
              <a:t> 정보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02D39-1530-4432-A647-0B57175C003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0792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smtClean="0"/>
              <a:t>사이트의 분위기와 맞지 않는 투박한 폰트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사이트 자체의 </a:t>
            </a:r>
            <a:r>
              <a:rPr lang="ko-KR" altLang="en-US" dirty="0" err="1" smtClean="0"/>
              <a:t>컬러감이</a:t>
            </a:r>
            <a:r>
              <a:rPr lang="ko-KR" altLang="en-US" dirty="0" smtClean="0"/>
              <a:t> 없다</a:t>
            </a:r>
            <a:r>
              <a:rPr lang="en-US" altLang="ko-KR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긴 </a:t>
            </a:r>
            <a:r>
              <a:rPr lang="en-US" altLang="ko-KR" dirty="0" err="1" smtClean="0"/>
              <a:t>cantent</a:t>
            </a:r>
            <a:r>
              <a:rPr lang="en-US" altLang="ko-KR" baseline="0" dirty="0" smtClean="0"/>
              <a:t> page </a:t>
            </a:r>
            <a:r>
              <a:rPr lang="ko-KR" altLang="en-US" baseline="0" dirty="0" smtClean="0"/>
              <a:t>에 비해 상단으로 올라갈 수 있는 장치가 없다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프로젝트 상세설명을 본 후에 선택지를 고를 때 </a:t>
            </a:r>
            <a:r>
              <a:rPr lang="ko-KR" altLang="en-US" dirty="0" err="1" smtClean="0"/>
              <a:t>두세번</a:t>
            </a:r>
            <a:r>
              <a:rPr lang="ko-KR" altLang="en-US" dirty="0" smtClean="0"/>
              <a:t> 스크롤을 움직여야 하는 불편함이 있다</a:t>
            </a:r>
            <a:r>
              <a:rPr lang="en-US" altLang="ko-KR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버튼영역은 확실하지만 크기가 일정하지 않다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02D39-1530-4432-A647-0B57175C003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281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포트폴리오의 간략한 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02D39-1530-4432-A647-0B57175C00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058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02D39-1530-4432-A647-0B57175C003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060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간지 </a:t>
            </a:r>
            <a:r>
              <a:rPr lang="en-US" altLang="ko-KR" dirty="0" smtClean="0"/>
              <a:t>1-</a:t>
            </a:r>
            <a:r>
              <a:rPr lang="ko-KR" altLang="en-US" dirty="0" smtClean="0"/>
              <a:t>이력서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02D39-1530-4432-A647-0B57175C003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774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이력서</a:t>
            </a:r>
            <a:r>
              <a:rPr lang="en-US" altLang="ko-KR" dirty="0" smtClean="0"/>
              <a:t>.JPG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02D39-1530-4432-A647-0B57175C003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739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첫번째</a:t>
            </a:r>
            <a:r>
              <a:rPr lang="ko-KR" altLang="en-US" dirty="0" smtClean="0"/>
              <a:t> 프로젝트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dirty="0" err="1" smtClean="0"/>
              <a:t>텀블벅</a:t>
            </a:r>
            <a:r>
              <a:rPr lang="ko-KR" altLang="en-US" dirty="0" smtClean="0"/>
              <a:t> 사이트 </a:t>
            </a:r>
            <a:r>
              <a:rPr lang="ko-KR" altLang="en-US" dirty="0" err="1" smtClean="0"/>
              <a:t>리뉴얼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02D39-1530-4432-A647-0B57175C003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325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사이트 설명</a:t>
            </a:r>
            <a:endParaRPr lang="en-US" altLang="ko-KR" dirty="0" smtClean="0"/>
          </a:p>
          <a:p>
            <a:r>
              <a:rPr lang="ko-KR" altLang="en-US" dirty="0" err="1" smtClean="0"/>
              <a:t>텀블벅이란</a:t>
            </a:r>
            <a:r>
              <a:rPr lang="ko-KR" altLang="en-US" dirty="0" smtClean="0"/>
              <a:t> 사이트는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02D39-1530-4432-A647-0B57175C003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058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사이트</a:t>
            </a:r>
            <a:r>
              <a:rPr lang="ko-KR" altLang="en-US" baseline="0" dirty="0" smtClean="0"/>
              <a:t> 정보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02D39-1530-4432-A647-0B57175C003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079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smtClean="0"/>
              <a:t>사이트의 분위기와 맞지 않는 투박한 폰트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사이트 자체의 </a:t>
            </a:r>
            <a:r>
              <a:rPr lang="ko-KR" altLang="en-US" dirty="0" err="1" smtClean="0"/>
              <a:t>컬러감이</a:t>
            </a:r>
            <a:r>
              <a:rPr lang="ko-KR" altLang="en-US" dirty="0" smtClean="0"/>
              <a:t> 없다</a:t>
            </a:r>
            <a:r>
              <a:rPr lang="en-US" altLang="ko-KR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긴 </a:t>
            </a:r>
            <a:r>
              <a:rPr lang="en-US" altLang="ko-KR" dirty="0" err="1" smtClean="0"/>
              <a:t>cantent</a:t>
            </a:r>
            <a:r>
              <a:rPr lang="en-US" altLang="ko-KR" baseline="0" dirty="0" smtClean="0"/>
              <a:t> page </a:t>
            </a:r>
            <a:r>
              <a:rPr lang="ko-KR" altLang="en-US" baseline="0" dirty="0" smtClean="0"/>
              <a:t>에 비해 상단으로 올라갈 수 있는 장치가 없다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프로젝트 상세설명을 본 후에 선택지를 고를 때 </a:t>
            </a:r>
            <a:r>
              <a:rPr lang="ko-KR" altLang="en-US" dirty="0" err="1" smtClean="0"/>
              <a:t>두세번</a:t>
            </a:r>
            <a:r>
              <a:rPr lang="ko-KR" altLang="en-US" dirty="0" smtClean="0"/>
              <a:t> 스크롤을 움직여야 하는 불편함이 있다</a:t>
            </a:r>
            <a:r>
              <a:rPr lang="en-US" altLang="ko-KR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버튼영역은 확실하지만 크기가 일정하지 않다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02D39-1530-4432-A647-0B57175C003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281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2B450-9136-49B3-8933-3F2FDDF8C18F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DBF2-44F9-4C61-A853-B5A20C689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376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2B450-9136-49B3-8933-3F2FDDF8C18F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DBF2-44F9-4C61-A853-B5A20C689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817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2B450-9136-49B3-8933-3F2FDDF8C18F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DBF2-44F9-4C61-A853-B5A20C689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828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2B450-9136-49B3-8933-3F2FDDF8C18F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DBF2-44F9-4C61-A853-B5A20C689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350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2B450-9136-49B3-8933-3F2FDDF8C18F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DBF2-44F9-4C61-A853-B5A20C689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26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2B450-9136-49B3-8933-3F2FDDF8C18F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DBF2-44F9-4C61-A853-B5A20C689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8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2B450-9136-49B3-8933-3F2FDDF8C18F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DBF2-44F9-4C61-A853-B5A20C689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184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2B450-9136-49B3-8933-3F2FDDF8C18F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DBF2-44F9-4C61-A853-B5A20C689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88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2B450-9136-49B3-8933-3F2FDDF8C18F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DBF2-44F9-4C61-A853-B5A20C689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001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2B450-9136-49B3-8933-3F2FDDF8C18F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DBF2-44F9-4C61-A853-B5A20C689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797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2B450-9136-49B3-8933-3F2FDDF8C18F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DBF2-44F9-4C61-A853-B5A20C689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2B450-9136-49B3-8933-3F2FDDF8C18F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2DBF2-44F9-4C61-A853-B5A20C689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008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imal.go.kr/portal_rnl/index.jsp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umblbug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780928"/>
            <a:ext cx="7772400" cy="1470025"/>
          </a:xfrm>
        </p:spPr>
        <p:txBody>
          <a:bodyPr/>
          <a:lstStyle/>
          <a:p>
            <a:r>
              <a:rPr lang="en-US" altLang="ko-KR" dirty="0" smtClean="0">
                <a:latin typeface="경기천년제목V Bold" pitchFamily="18" charset="-127"/>
                <a:ea typeface="경기천년제목V Bold" pitchFamily="18" charset="-127"/>
              </a:rPr>
              <a:t>PORTFOLIO</a:t>
            </a:r>
            <a:endParaRPr lang="ko-KR" altLang="en-US" dirty="0">
              <a:latin typeface="경기천년제목V Bold" pitchFamily="18" charset="-127"/>
              <a:ea typeface="경기천년제목V 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753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53526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경기천년제목V Bold" pitchFamily="18" charset="-127"/>
                <a:ea typeface="경기천년제목V Bold" pitchFamily="18" charset="-127"/>
              </a:rPr>
              <a:t>SITE ANALYSLS 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  <a:latin typeface="경기천년제목V Bold" pitchFamily="18" charset="-127"/>
                <a:ea typeface="경기천년제목V Bold" pitchFamily="18" charset="-127"/>
              </a:rPr>
              <a:t/>
            </a:r>
            <a:b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  <a:latin typeface="경기천년제목V Bold" pitchFamily="18" charset="-127"/>
                <a:ea typeface="경기천년제목V Bold" pitchFamily="18" charset="-127"/>
              </a:rPr>
            </a:br>
            <a:r>
              <a:rPr lang="ko-KR" altLang="en-US" sz="1200" dirty="0" smtClean="0">
                <a:latin typeface="서울남산체 EB" pitchFamily="18" charset="-127"/>
                <a:ea typeface="서울남산체 EB" pitchFamily="18" charset="-127"/>
              </a:rPr>
              <a:t>기존 사이트의 문제점</a:t>
            </a:r>
            <a:r>
              <a:rPr lang="en-US" altLang="ko-KR" sz="1200" dirty="0" smtClean="0">
                <a:latin typeface="경기천년제목V Bold" pitchFamily="18" charset="-127"/>
                <a:ea typeface="경기천년제목V Bold" pitchFamily="18" charset="-127"/>
              </a:rPr>
              <a:t/>
            </a:r>
            <a:br>
              <a:rPr lang="en-US" altLang="ko-KR" sz="1200" dirty="0" smtClean="0">
                <a:latin typeface="경기천년제목V Bold" pitchFamily="18" charset="-127"/>
                <a:ea typeface="경기천년제목V Bold" pitchFamily="18" charset="-127"/>
              </a:rPr>
            </a:br>
            <a:endParaRPr lang="ko-KR" altLang="en-US" sz="1200" dirty="0">
              <a:latin typeface="경기천년제목 Bold" pitchFamily="18" charset="-127"/>
              <a:ea typeface="경기천년제목 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076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경기천년제목V Bold" pitchFamily="18" charset="-127"/>
                <a:ea typeface="경기천년제목V Bold" pitchFamily="18" charset="-127"/>
              </a:rPr>
              <a:t>SKETCH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  <a:latin typeface="경기천년제목V Bold" pitchFamily="18" charset="-127"/>
                <a:ea typeface="경기천년제목V Bold" pitchFamily="18" charset="-127"/>
              </a:rPr>
              <a:t/>
            </a:r>
            <a:b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  <a:latin typeface="경기천년제목V Bold" pitchFamily="18" charset="-127"/>
                <a:ea typeface="경기천년제목V Bold" pitchFamily="18" charset="-127"/>
              </a:rPr>
            </a:br>
            <a:r>
              <a:rPr lang="ko-KR" altLang="en-US" sz="1600" dirty="0" smtClean="0">
                <a:latin typeface="서울남산체 EB" pitchFamily="18" charset="-127"/>
                <a:ea typeface="서울남산체 EB" pitchFamily="18" charset="-127"/>
              </a:rPr>
              <a:t>스케</a:t>
            </a:r>
            <a:r>
              <a:rPr lang="ko-KR" altLang="en-US" sz="1600" dirty="0">
                <a:latin typeface="서울남산체 EB" pitchFamily="18" charset="-127"/>
                <a:ea typeface="서울남산체 EB" pitchFamily="18" charset="-127"/>
              </a:rPr>
              <a:t>치</a:t>
            </a:r>
            <a:r>
              <a:rPr lang="en-US" altLang="ko-KR" sz="1200" dirty="0" smtClean="0">
                <a:latin typeface="경기천년제목V Bold" pitchFamily="18" charset="-127"/>
                <a:ea typeface="경기천년제목V Bold" pitchFamily="18" charset="-127"/>
              </a:rPr>
              <a:t/>
            </a:r>
            <a:br>
              <a:rPr lang="en-US" altLang="ko-KR" sz="1200" dirty="0" smtClean="0">
                <a:latin typeface="경기천년제목V Bold" pitchFamily="18" charset="-127"/>
                <a:ea typeface="경기천년제목V Bold" pitchFamily="18" charset="-127"/>
              </a:rPr>
            </a:br>
            <a:endParaRPr lang="ko-KR" altLang="en-US" sz="1200" dirty="0">
              <a:latin typeface="경기천년제목 Bold" pitchFamily="18" charset="-127"/>
              <a:ea typeface="경기천년제목 Bold" pitchFamily="18" charset="-127"/>
            </a:endParaRPr>
          </a:p>
        </p:txBody>
      </p:sp>
      <p:pic>
        <p:nvPicPr>
          <p:cNvPr id="7170" name="Picture 2" descr="D:\work\git_saena\parksaena.github.io\portfolio_saena\portfolio_ppt\2017-10-20-13-57-1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52042" y="540246"/>
            <a:ext cx="3074940" cy="409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51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경기천년제목V Bold" pitchFamily="18" charset="-127"/>
                <a:ea typeface="경기천년제목V Bold" pitchFamily="18" charset="-127"/>
              </a:rPr>
              <a:t>RPOTO TYPE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  <a:latin typeface="경기천년제목V Bold" pitchFamily="18" charset="-127"/>
                <a:ea typeface="경기천년제목V Bold" pitchFamily="18" charset="-127"/>
              </a:rPr>
              <a:t/>
            </a:r>
            <a:b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  <a:latin typeface="경기천년제목V Bold" pitchFamily="18" charset="-127"/>
                <a:ea typeface="경기천년제목V Bold" pitchFamily="18" charset="-127"/>
              </a:rPr>
            </a:br>
            <a:r>
              <a:rPr lang="ko-KR" altLang="en-US" sz="1600" dirty="0" err="1" smtClean="0">
                <a:latin typeface="서울남산체 EB" pitchFamily="18" charset="-127"/>
                <a:ea typeface="서울남산체 EB" pitchFamily="18" charset="-127"/>
              </a:rPr>
              <a:t>프로토</a:t>
            </a:r>
            <a:r>
              <a:rPr lang="ko-KR" altLang="en-US" sz="1600" dirty="0" smtClean="0">
                <a:latin typeface="서울남산체 EB" pitchFamily="18" charset="-127"/>
                <a:ea typeface="서울남산체 EB" pitchFamily="18" charset="-127"/>
              </a:rPr>
              <a:t> 타입</a:t>
            </a:r>
            <a:r>
              <a:rPr lang="en-US" altLang="ko-KR" sz="1200" dirty="0" smtClean="0">
                <a:latin typeface="경기천년제목V Bold" pitchFamily="18" charset="-127"/>
                <a:ea typeface="경기천년제목V Bold" pitchFamily="18" charset="-127"/>
              </a:rPr>
              <a:t/>
            </a:r>
            <a:br>
              <a:rPr lang="en-US" altLang="ko-KR" sz="1200" dirty="0" smtClean="0">
                <a:latin typeface="경기천년제목V Bold" pitchFamily="18" charset="-127"/>
                <a:ea typeface="경기천년제목V Bold" pitchFamily="18" charset="-127"/>
              </a:rPr>
            </a:br>
            <a:endParaRPr lang="ko-KR" altLang="en-US" sz="1200" dirty="0">
              <a:latin typeface="경기천년제목 Bold" pitchFamily="18" charset="-127"/>
              <a:ea typeface="경기천년제목 Bold" pitchFamily="18" charset="-127"/>
            </a:endParaRPr>
          </a:p>
        </p:txBody>
      </p:sp>
      <p:pic>
        <p:nvPicPr>
          <p:cNvPr id="4" name="Picture 2" descr="D:\work\git_saena\parksaena.github.io\portfolio_saena\tumblbug\site\tumblbug_proto\tumblbug_main3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9" r="25075" b="48324"/>
          <a:stretch/>
        </p:blipFill>
        <p:spPr bwMode="auto">
          <a:xfrm>
            <a:off x="743060" y="2014499"/>
            <a:ext cx="1321176" cy="359074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D:\work\git_saena\parksaena.github.io\portfolio_saena\tumblbug\site\tumblbug_proto\tumblbug_login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61" r="24842" b="83525"/>
          <a:stretch/>
        </p:blipFill>
        <p:spPr bwMode="auto">
          <a:xfrm>
            <a:off x="7079764" y="2014500"/>
            <a:ext cx="1321176" cy="112028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work\git_saena\parksaena.github.io\portfolio_saena\tumblbug\site\tumblbug_proto\tumblbug_main3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9" t="51677" r="25075"/>
          <a:stretch/>
        </p:blipFill>
        <p:spPr bwMode="auto">
          <a:xfrm>
            <a:off x="1691680" y="2698918"/>
            <a:ext cx="1321176" cy="33577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:\work\git_saena\parksaena.github.io\portfolio_saena\tumblbug\site\tumblbug_proto\tumblbug_project2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49" r="24190" b="46918"/>
          <a:stretch/>
        </p:blipFill>
        <p:spPr bwMode="auto">
          <a:xfrm>
            <a:off x="4055428" y="2014500"/>
            <a:ext cx="1321176" cy="359074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D:\work\git_saena\parksaena.github.io\portfolio_saena\tumblbug\site\tumblbug_proto\tumblbug_project2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49" t="53082" r="24190"/>
          <a:stretch/>
        </p:blipFill>
        <p:spPr bwMode="auto">
          <a:xfrm>
            <a:off x="4796408" y="2851249"/>
            <a:ext cx="1321176" cy="31737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1560" y="126876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서울남산체 EB" pitchFamily="18" charset="-127"/>
                <a:ea typeface="서울남산체 EB" pitchFamily="18" charset="-127"/>
              </a:rPr>
              <a:t>main</a:t>
            </a:r>
            <a:endParaRPr lang="ko-KR" altLang="en-US" dirty="0">
              <a:latin typeface="서울남산체 EB" pitchFamily="18" charset="-127"/>
              <a:ea typeface="서울남산체 EB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63888" y="1268760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서울남산체 EB" pitchFamily="18" charset="-127"/>
                <a:ea typeface="서울남산체 EB" pitchFamily="18" charset="-127"/>
              </a:rPr>
              <a:t>project</a:t>
            </a:r>
            <a:endParaRPr lang="ko-KR" altLang="en-US" dirty="0">
              <a:latin typeface="서울남산체 EB" pitchFamily="18" charset="-127"/>
              <a:ea typeface="서울남산체 EB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22765" y="126876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서울남산체 EB" pitchFamily="18" charset="-127"/>
                <a:ea typeface="서울남산체 EB" pitchFamily="18" charset="-127"/>
              </a:rPr>
              <a:t>login</a:t>
            </a:r>
            <a:endParaRPr lang="ko-KR" altLang="en-US" dirty="0">
              <a:latin typeface="서울남산체 EB" pitchFamily="18" charset="-127"/>
              <a:ea typeface="서울남산체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105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78" y="0"/>
            <a:ext cx="9153526" cy="6867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경기천년제목V Bold" pitchFamily="18" charset="-127"/>
                <a:ea typeface="경기천년제목V Bold" pitchFamily="18" charset="-127"/>
              </a:rPr>
              <a:t>Font &amp; color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  <a:latin typeface="경기천년제목V Bold" pitchFamily="18" charset="-127"/>
                <a:ea typeface="경기천년제목V Bold" pitchFamily="18" charset="-127"/>
              </a:rPr>
              <a:t/>
            </a:r>
            <a:b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  <a:latin typeface="경기천년제목V Bold" pitchFamily="18" charset="-127"/>
                <a:ea typeface="경기천년제목V Bold" pitchFamily="18" charset="-127"/>
              </a:rPr>
            </a:br>
            <a:r>
              <a:rPr lang="ko-KR" altLang="en-US" sz="1600" dirty="0" smtClean="0">
                <a:latin typeface="서울남산체 EB" pitchFamily="18" charset="-127"/>
                <a:ea typeface="서울남산체 EB" pitchFamily="18" charset="-127"/>
              </a:rPr>
              <a:t>서체</a:t>
            </a:r>
            <a:r>
              <a:rPr lang="en-US" altLang="ko-KR" sz="1600" dirty="0">
                <a:latin typeface="서울남산체 EB" pitchFamily="18" charset="-127"/>
                <a:ea typeface="서울남산체 EB" pitchFamily="18" charset="-127"/>
              </a:rPr>
              <a:t> </a:t>
            </a:r>
            <a:r>
              <a:rPr lang="en-US" altLang="ko-KR" sz="1600" dirty="0" smtClean="0">
                <a:latin typeface="서울남산체 EB" pitchFamily="18" charset="-127"/>
                <a:ea typeface="서울남산체 EB" pitchFamily="18" charset="-127"/>
              </a:rPr>
              <a:t>&amp; </a:t>
            </a:r>
            <a:r>
              <a:rPr lang="ko-KR" altLang="en-US" sz="1600" dirty="0" smtClean="0">
                <a:latin typeface="서울남산체 EB" pitchFamily="18" charset="-127"/>
                <a:ea typeface="서울남산체 EB" pitchFamily="18" charset="-127"/>
              </a:rPr>
              <a:t>색</a:t>
            </a:r>
            <a:r>
              <a:rPr lang="ko-KR" altLang="en-US" sz="1600" dirty="0">
                <a:latin typeface="서울남산체 EB" pitchFamily="18" charset="-127"/>
                <a:ea typeface="서울남산체 EB" pitchFamily="18" charset="-127"/>
              </a:rPr>
              <a:t>상</a:t>
            </a:r>
            <a:r>
              <a:rPr lang="en-US" altLang="ko-KR" sz="1200" dirty="0" smtClean="0">
                <a:latin typeface="경기천년제목V Bold" pitchFamily="18" charset="-127"/>
                <a:ea typeface="경기천년제목V Bold" pitchFamily="18" charset="-127"/>
              </a:rPr>
              <a:t/>
            </a:r>
            <a:br>
              <a:rPr lang="en-US" altLang="ko-KR" sz="1200" dirty="0" smtClean="0">
                <a:latin typeface="경기천년제목V Bold" pitchFamily="18" charset="-127"/>
                <a:ea typeface="경기천년제목V Bold" pitchFamily="18" charset="-127"/>
              </a:rPr>
            </a:br>
            <a:endParaRPr lang="ko-KR" altLang="en-US" sz="1200" dirty="0">
              <a:latin typeface="경기천년제목 Bold" pitchFamily="18" charset="-127"/>
              <a:ea typeface="경기천년제목 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368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경기천년제목V Bold" pitchFamily="18" charset="-127"/>
                <a:ea typeface="경기천년제목V Bold" pitchFamily="18" charset="-127"/>
              </a:rPr>
              <a:t>main page design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  <a:latin typeface="경기천년제목V Bold" pitchFamily="18" charset="-127"/>
                <a:ea typeface="경기천년제목V Bold" pitchFamily="18" charset="-127"/>
              </a:rPr>
              <a:t/>
            </a:r>
            <a:b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  <a:latin typeface="경기천년제목V Bold" pitchFamily="18" charset="-127"/>
                <a:ea typeface="경기천년제목V Bold" pitchFamily="18" charset="-127"/>
              </a:rPr>
            </a:br>
            <a:r>
              <a:rPr lang="ko-KR" altLang="en-US" sz="1600" dirty="0" smtClean="0">
                <a:latin typeface="서울남산체 EB" pitchFamily="18" charset="-127"/>
                <a:ea typeface="서울남산체 EB" pitchFamily="18" charset="-127"/>
              </a:rPr>
              <a:t>메인 페이지</a:t>
            </a:r>
            <a:r>
              <a:rPr lang="en-US" altLang="ko-KR" sz="1200" dirty="0" smtClean="0">
                <a:latin typeface="경기천년제목V Bold" pitchFamily="18" charset="-127"/>
                <a:ea typeface="경기천년제목V Bold" pitchFamily="18" charset="-127"/>
              </a:rPr>
              <a:t/>
            </a:r>
            <a:br>
              <a:rPr lang="en-US" altLang="ko-KR" sz="1200" dirty="0" smtClean="0">
                <a:latin typeface="경기천년제목V Bold" pitchFamily="18" charset="-127"/>
                <a:ea typeface="경기천년제목V Bold" pitchFamily="18" charset="-127"/>
              </a:rPr>
            </a:br>
            <a:endParaRPr lang="ko-KR" altLang="en-US" sz="1200" dirty="0">
              <a:latin typeface="경기천년제목 Bold" pitchFamily="18" charset="-127"/>
              <a:ea typeface="경기천년제목 Bold" pitchFamily="18" charset="-127"/>
            </a:endParaRPr>
          </a:p>
        </p:txBody>
      </p:sp>
      <p:pic>
        <p:nvPicPr>
          <p:cNvPr id="4098" name="Picture 2" descr="D:\work\git_saena\parksaena.github.io\portfolio_saena\portfolio_ppt\main_css_newBo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623801"/>
            <a:ext cx="3671481" cy="2675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work\git_saena\parksaena.github.io\portfolio_saena\portfolio_ppt\main_html_newBo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196752"/>
            <a:ext cx="2408286" cy="232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939273" y="3255819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서울남산체 EB" pitchFamily="18" charset="-127"/>
                <a:ea typeface="서울남산체 EB" pitchFamily="18" charset="-127"/>
              </a:rPr>
              <a:t>HTML</a:t>
            </a:r>
            <a:endParaRPr lang="ko-KR" altLang="en-US" sz="1200" dirty="0">
              <a:latin typeface="서울남산체 EB" pitchFamily="18" charset="-127"/>
              <a:ea typeface="서울남산체 E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98485" y="6022105"/>
            <a:ext cx="44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서울남산체 EB" pitchFamily="18" charset="-127"/>
                <a:ea typeface="서울남산체 EB" pitchFamily="18" charset="-127"/>
              </a:rPr>
              <a:t>CSS</a:t>
            </a:r>
            <a:endParaRPr lang="ko-KR" altLang="en-US" sz="1200" dirty="0">
              <a:latin typeface="서울남산체 EB" pitchFamily="18" charset="-127"/>
              <a:ea typeface="서울남산체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804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work\git_saena\parksaena.github.io\portfolio_saena\portfolio_ppt\login_html_loginBo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239" y="1916832"/>
            <a:ext cx="3121024" cy="1929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1000" smtClean="0">
                <a:solidFill>
                  <a:schemeClr val="bg1">
                    <a:lumMod val="75000"/>
                  </a:schemeClr>
                </a:solidFill>
                <a:latin typeface="경기천년제목V Bold" pitchFamily="18" charset="-127"/>
                <a:ea typeface="경기천년제목V Bold" pitchFamily="18" charset="-127"/>
              </a:rPr>
              <a:t>login</a:t>
            </a:r>
            <a:r>
              <a:rPr lang="en-US" altLang="ko-KR" sz="1000" smtClean="0">
                <a:solidFill>
                  <a:schemeClr val="bg1">
                    <a:lumMod val="75000"/>
                  </a:schemeClr>
                </a:solidFill>
                <a:latin typeface="경기천년제목V Bold" pitchFamily="18" charset="-127"/>
                <a:ea typeface="경기천년제목V Bold" pitchFamily="18" charset="-127"/>
              </a:rPr>
              <a:t> 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경기천년제목V Bold" pitchFamily="18" charset="-127"/>
                <a:ea typeface="경기천년제목V Bold" pitchFamily="18" charset="-127"/>
              </a:rPr>
              <a:t>page design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  <a:latin typeface="경기천년제목V Bold" pitchFamily="18" charset="-127"/>
                <a:ea typeface="경기천년제목V Bold" pitchFamily="18" charset="-127"/>
              </a:rPr>
              <a:t/>
            </a:r>
            <a:b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  <a:latin typeface="경기천년제목V Bold" pitchFamily="18" charset="-127"/>
                <a:ea typeface="경기천년제목V Bold" pitchFamily="18" charset="-127"/>
              </a:rPr>
            </a:br>
            <a:r>
              <a:rPr lang="ko-KR" altLang="en-US" sz="1600" dirty="0" smtClean="0">
                <a:latin typeface="서울남산체 EB" pitchFamily="18" charset="-127"/>
                <a:ea typeface="서울남산체 EB" pitchFamily="18" charset="-127"/>
              </a:rPr>
              <a:t>로그</a:t>
            </a:r>
            <a:r>
              <a:rPr lang="ko-KR" altLang="en-US" sz="1600" dirty="0">
                <a:latin typeface="서울남산체 EB" pitchFamily="18" charset="-127"/>
                <a:ea typeface="서울남산체 EB" pitchFamily="18" charset="-127"/>
              </a:rPr>
              <a:t>인</a:t>
            </a:r>
            <a:r>
              <a:rPr lang="ko-KR" altLang="en-US" sz="1600" dirty="0" smtClean="0">
                <a:latin typeface="서울남산체 EB" pitchFamily="18" charset="-127"/>
                <a:ea typeface="서울남산체 EB" pitchFamily="18" charset="-127"/>
              </a:rPr>
              <a:t> </a:t>
            </a:r>
            <a:r>
              <a:rPr lang="ko-KR" altLang="en-US" sz="1600" dirty="0" smtClean="0">
                <a:latin typeface="서울남산체 EB" pitchFamily="18" charset="-127"/>
                <a:ea typeface="서울남산체 EB" pitchFamily="18" charset="-127"/>
              </a:rPr>
              <a:t>페이지</a:t>
            </a:r>
            <a:r>
              <a:rPr lang="en-US" altLang="ko-KR" sz="1200" dirty="0" smtClean="0">
                <a:latin typeface="경기천년제목V Bold" pitchFamily="18" charset="-127"/>
                <a:ea typeface="경기천년제목V Bold" pitchFamily="18" charset="-127"/>
              </a:rPr>
              <a:t/>
            </a:r>
            <a:br>
              <a:rPr lang="en-US" altLang="ko-KR" sz="1200" dirty="0" smtClean="0">
                <a:latin typeface="경기천년제목V Bold" pitchFamily="18" charset="-127"/>
                <a:ea typeface="경기천년제목V Bold" pitchFamily="18" charset="-127"/>
              </a:rPr>
            </a:br>
            <a:endParaRPr lang="ko-KR" altLang="en-US" sz="1200" dirty="0">
              <a:latin typeface="경기천년제목 Bold" pitchFamily="18" charset="-127"/>
              <a:ea typeface="경기천년제목 Bold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39273" y="3854634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서울남산체 EB" pitchFamily="18" charset="-127"/>
                <a:ea typeface="서울남산체 EB" pitchFamily="18" charset="-127"/>
              </a:rPr>
              <a:t>HTML</a:t>
            </a:r>
            <a:endParaRPr lang="ko-KR" altLang="en-US" sz="1200" dirty="0">
              <a:latin typeface="서울남산체 EB" pitchFamily="18" charset="-127"/>
              <a:ea typeface="서울남산체 E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67925" y="5869119"/>
            <a:ext cx="44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서울남산체 EB" pitchFamily="18" charset="-127"/>
                <a:ea typeface="서울남산체 EB" pitchFamily="18" charset="-127"/>
              </a:rPr>
              <a:t>CSS</a:t>
            </a:r>
            <a:endParaRPr lang="ko-KR" altLang="en-US" sz="1200" dirty="0">
              <a:latin typeface="서울남산체 EB" pitchFamily="18" charset="-127"/>
              <a:ea typeface="서울남산체 EB" pitchFamily="18" charset="-127"/>
            </a:endParaRPr>
          </a:p>
        </p:txBody>
      </p:sp>
      <p:pic>
        <p:nvPicPr>
          <p:cNvPr id="9" name="Picture 3" descr="D:\work\git_saena\parksaena.github.io\portfolio_saena\portfolio_ppt\login_css_loginBo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239" y="4509120"/>
            <a:ext cx="3921436" cy="135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91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경기천년제목V Bold" pitchFamily="18" charset="-127"/>
                <a:ea typeface="경기천년제목V Bold" pitchFamily="18" charset="-127"/>
              </a:rPr>
              <a:t>DESIGN &amp; CODE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  <a:latin typeface="경기천년제목V Bold" pitchFamily="18" charset="-127"/>
                <a:ea typeface="경기천년제목V Bold" pitchFamily="18" charset="-127"/>
              </a:rPr>
              <a:t/>
            </a:r>
            <a:b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  <a:latin typeface="경기천년제목V Bold" pitchFamily="18" charset="-127"/>
                <a:ea typeface="경기천년제목V Bold" pitchFamily="18" charset="-127"/>
              </a:rPr>
            </a:br>
            <a:r>
              <a:rPr lang="ko-KR" altLang="en-US" sz="1600" dirty="0" smtClean="0">
                <a:latin typeface="서울남산체 EB" pitchFamily="18" charset="-127"/>
                <a:ea typeface="서울남산체 EB" pitchFamily="18" charset="-127"/>
              </a:rPr>
              <a:t>디자인 </a:t>
            </a:r>
            <a:r>
              <a:rPr lang="en-US" altLang="ko-KR" sz="1600" dirty="0" smtClean="0">
                <a:latin typeface="서울남산체 EB" pitchFamily="18" charset="-127"/>
                <a:ea typeface="서울남산체 EB" pitchFamily="18" charset="-127"/>
              </a:rPr>
              <a:t>&amp; </a:t>
            </a:r>
            <a:r>
              <a:rPr lang="ko-KR" altLang="en-US" sz="1600" dirty="0" smtClean="0">
                <a:latin typeface="서울남산체 EB" pitchFamily="18" charset="-127"/>
                <a:ea typeface="서울남산체 EB" pitchFamily="18" charset="-127"/>
              </a:rPr>
              <a:t>코</a:t>
            </a:r>
            <a:r>
              <a:rPr lang="ko-KR" altLang="en-US" sz="1600" dirty="0">
                <a:latin typeface="서울남산체 EB" pitchFamily="18" charset="-127"/>
                <a:ea typeface="서울남산체 EB" pitchFamily="18" charset="-127"/>
              </a:rPr>
              <a:t>드</a:t>
            </a:r>
            <a:r>
              <a:rPr lang="en-US" altLang="ko-KR" sz="1200" dirty="0" smtClean="0">
                <a:latin typeface="경기천년제목V Bold" pitchFamily="18" charset="-127"/>
                <a:ea typeface="경기천년제목V Bold" pitchFamily="18" charset="-127"/>
              </a:rPr>
              <a:t/>
            </a:r>
            <a:br>
              <a:rPr lang="en-US" altLang="ko-KR" sz="1200" dirty="0" smtClean="0">
                <a:latin typeface="경기천년제목V Bold" pitchFamily="18" charset="-127"/>
                <a:ea typeface="경기천년제목V Bold" pitchFamily="18" charset="-127"/>
              </a:rPr>
            </a:br>
            <a:endParaRPr lang="ko-KR" altLang="en-US" sz="1200" dirty="0">
              <a:latin typeface="경기천년제목 Bold" pitchFamily="18" charset="-127"/>
              <a:ea typeface="경기천년제목 Bold" pitchFamily="18" charset="-127"/>
            </a:endParaRPr>
          </a:p>
        </p:txBody>
      </p:sp>
      <p:pic>
        <p:nvPicPr>
          <p:cNvPr id="2050" name="Picture 2" descr="D:\work\git_saena\parksaena.github.io\portfolio_saena\portfolio_ppt\MACBOOKPRO_tumblbu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58" y="1437682"/>
            <a:ext cx="7097242" cy="4007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131840" y="5949280"/>
            <a:ext cx="5472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서울남산체 M" pitchFamily="18" charset="-127"/>
                <a:ea typeface="서울남산체 M" pitchFamily="18" charset="-127"/>
              </a:rPr>
              <a:t>사이트 주소</a:t>
            </a:r>
            <a:r>
              <a:rPr lang="en-US" altLang="ko-KR" sz="1000" dirty="0" smtClean="0">
                <a:latin typeface="서울남산체 M" pitchFamily="18" charset="-127"/>
                <a:ea typeface="서울남산체 M" pitchFamily="18" charset="-127"/>
              </a:rPr>
              <a:t>:</a:t>
            </a:r>
            <a:endParaRPr lang="ko-KR" altLang="en-US" sz="1000" dirty="0">
              <a:latin typeface="서울남산체 M" pitchFamily="18" charset="-127"/>
              <a:ea typeface="서울남산체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610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sz="3100" dirty="0" smtClean="0">
                <a:latin typeface="경기천년제목V Bold" pitchFamily="18" charset="-127"/>
                <a:ea typeface="경기천년제목V Bold" pitchFamily="18" charset="-127"/>
              </a:rPr>
              <a:t>3</a:t>
            </a:r>
            <a:br>
              <a:rPr lang="en-US" altLang="ko-KR" sz="3100" dirty="0" smtClean="0">
                <a:latin typeface="경기천년제목V Bold" pitchFamily="18" charset="-127"/>
                <a:ea typeface="경기천년제목V Bold" pitchFamily="18" charset="-127"/>
              </a:rPr>
            </a:br>
            <a:r>
              <a:rPr lang="en-US" altLang="ko-KR" sz="3100" dirty="0" smtClean="0">
                <a:latin typeface="경기천년제목V Bold" pitchFamily="18" charset="-127"/>
                <a:ea typeface="경기천년제목V Bold" pitchFamily="18" charset="-127"/>
              </a:rPr>
              <a:t>PROJECT 02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100814" y="3573019"/>
            <a:ext cx="49680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>
                <a:solidFill>
                  <a:schemeClr val="bg1">
                    <a:lumMod val="75000"/>
                  </a:schemeClr>
                </a:solidFill>
                <a:latin typeface="서울남산체 L" pitchFamily="18" charset="-127"/>
                <a:ea typeface="서울남산체 L" pitchFamily="18" charset="-127"/>
              </a:rPr>
              <a:t>SITE   |  SITE  ANALTSIS  |  CONCEPT  |  SKETCH  |  PROTOTYPE  |  DESIGN &amp; CODE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서울남산체 L" pitchFamily="18" charset="-127"/>
              <a:ea typeface="서울남산체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848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41" y="-9526"/>
            <a:ext cx="9153526" cy="6867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모서리가 둥근 직사각형 8"/>
          <p:cNvSpPr/>
          <p:nvPr/>
        </p:nvSpPr>
        <p:spPr>
          <a:xfrm>
            <a:off x="683568" y="4975237"/>
            <a:ext cx="7704856" cy="985954"/>
          </a:xfrm>
          <a:prstGeom prst="roundRect">
            <a:avLst/>
          </a:prstGeom>
          <a:solidFill>
            <a:schemeClr val="bg1"/>
          </a:solidFill>
          <a:ln>
            <a:solidFill>
              <a:srgbClr val="E5E3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경기천년제목V Bold" pitchFamily="18" charset="-127"/>
                <a:ea typeface="경기천년제목V Bold" pitchFamily="18" charset="-127"/>
              </a:rPr>
              <a:t>SITE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  <a:latin typeface="경기천년제목V Bold" pitchFamily="18" charset="-127"/>
                <a:ea typeface="경기천년제목V Bold" pitchFamily="18" charset="-127"/>
              </a:rPr>
              <a:t/>
            </a:r>
            <a:b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  <a:latin typeface="경기천년제목V Bold" pitchFamily="18" charset="-127"/>
                <a:ea typeface="경기천년제목V Bold" pitchFamily="18" charset="-127"/>
              </a:rPr>
            </a:br>
            <a:r>
              <a:rPr lang="ko-KR" altLang="en-US" sz="1600" dirty="0" smtClean="0">
                <a:latin typeface="서울남산체 EB" pitchFamily="18" charset="-127"/>
                <a:ea typeface="서울남산체 EB" pitchFamily="18" charset="-127"/>
              </a:rPr>
              <a:t>사이트</a:t>
            </a:r>
            <a:r>
              <a:rPr lang="en-US" altLang="ko-KR" sz="1200" dirty="0" smtClean="0">
                <a:latin typeface="경기천년제목V Bold" pitchFamily="18" charset="-127"/>
                <a:ea typeface="경기천년제목V Bold" pitchFamily="18" charset="-127"/>
              </a:rPr>
              <a:t/>
            </a:r>
            <a:br>
              <a:rPr lang="en-US" altLang="ko-KR" sz="1200" dirty="0" smtClean="0">
                <a:latin typeface="경기천년제목V Bold" pitchFamily="18" charset="-127"/>
                <a:ea typeface="경기천년제목V Bold" pitchFamily="18" charset="-127"/>
              </a:rPr>
            </a:br>
            <a:endParaRPr lang="ko-KR" altLang="en-US" sz="1200" dirty="0">
              <a:latin typeface="경기천년제목 Bold" pitchFamily="18" charset="-127"/>
              <a:ea typeface="경기천년제목 Bold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7599" y="4667460"/>
            <a:ext cx="1765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서울남산체 EB" pitchFamily="18" charset="-127"/>
                <a:ea typeface="서울남산체 EB" pitchFamily="18" charset="-127"/>
              </a:rPr>
              <a:t>동물보호관리 시스템</a:t>
            </a:r>
            <a:r>
              <a:rPr lang="en-US" altLang="ko-KR" sz="1400" dirty="0" smtClean="0">
                <a:latin typeface="서울남산체 EB" pitchFamily="18" charset="-127"/>
                <a:ea typeface="서울남산체 EB" pitchFamily="18" charset="-127"/>
              </a:rPr>
              <a:t>?</a:t>
            </a:r>
            <a:endParaRPr lang="ko-KR" altLang="en-US" sz="1400" dirty="0">
              <a:latin typeface="서울남산체 EB" pitchFamily="18" charset="-127"/>
              <a:ea typeface="서울남산체 EB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72307" y="5145048"/>
            <a:ext cx="7000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>
                <a:latin typeface="서울남산체 L" pitchFamily="18" charset="-127"/>
                <a:ea typeface="서울남산체 L" pitchFamily="18" charset="-127"/>
              </a:rPr>
              <a:t>텀블벅</a:t>
            </a:r>
            <a:r>
              <a:rPr lang="ko-KR" altLang="en-US" sz="900" dirty="0" smtClean="0">
                <a:latin typeface="서울남산체 L" pitchFamily="18" charset="-127"/>
                <a:ea typeface="서울남산체 L" pitchFamily="18" charset="-127"/>
              </a:rPr>
              <a:t> 이라는 사이트는 창작자와 후원자를 이어주는 징검다리 같은 역할을 합니다</a:t>
            </a:r>
            <a:r>
              <a:rPr lang="en-US" altLang="ko-KR" sz="900" dirty="0" smtClean="0">
                <a:latin typeface="서울남산체 L" pitchFamily="18" charset="-127"/>
                <a:ea typeface="서울남산체 L" pitchFamily="18" charset="-127"/>
              </a:rPr>
              <a:t>.</a:t>
            </a:r>
          </a:p>
          <a:p>
            <a:r>
              <a:rPr lang="ko-KR" altLang="en-US" sz="900" dirty="0" smtClean="0">
                <a:latin typeface="서울남산체 L" pitchFamily="18" charset="-127"/>
                <a:ea typeface="서울남산체 L" pitchFamily="18" charset="-127"/>
              </a:rPr>
              <a:t>후원자는 정해진 기간 동안 후원금을 모으기 위해 열심히 홍보를 하고</a:t>
            </a:r>
            <a:r>
              <a:rPr lang="en-US" altLang="ko-KR" sz="900" dirty="0">
                <a:latin typeface="서울남산체 L" pitchFamily="18" charset="-127"/>
                <a:ea typeface="서울남산체 L" pitchFamily="18" charset="-127"/>
              </a:rPr>
              <a:t> </a:t>
            </a:r>
            <a:r>
              <a:rPr lang="ko-KR" altLang="en-US" sz="900" dirty="0" smtClean="0">
                <a:latin typeface="서울남산체 L" pitchFamily="18" charset="-127"/>
                <a:ea typeface="서울남산체 L" pitchFamily="18" charset="-127"/>
              </a:rPr>
              <a:t>목표금액을 달성하게 되면 후원금이 창작자에게 전달되어 </a:t>
            </a:r>
            <a:endParaRPr lang="en-US" altLang="ko-KR" sz="900" dirty="0" smtClean="0">
              <a:latin typeface="서울남산체 L" pitchFamily="18" charset="-127"/>
              <a:ea typeface="서울남산체 L" pitchFamily="18" charset="-127"/>
            </a:endParaRPr>
          </a:p>
          <a:p>
            <a:r>
              <a:rPr lang="ko-KR" altLang="en-US" sz="900" dirty="0" smtClean="0">
                <a:latin typeface="서울남산체 L" pitchFamily="18" charset="-127"/>
                <a:ea typeface="서울남산체 L" pitchFamily="18" charset="-127"/>
              </a:rPr>
              <a:t>후원자들이 받을 물건을 제작하게 됩니다</a:t>
            </a:r>
            <a:r>
              <a:rPr lang="en-US" altLang="ko-KR" sz="900" dirty="0" smtClean="0">
                <a:latin typeface="서울남산체 L" pitchFamily="18" charset="-127"/>
                <a:ea typeface="서울남산체 L" pitchFamily="18" charset="-127"/>
              </a:rPr>
              <a:t>.</a:t>
            </a:r>
            <a:r>
              <a:rPr lang="ko-KR" altLang="en-US" sz="900" dirty="0" smtClean="0">
                <a:latin typeface="서울남산체 L" pitchFamily="18" charset="-127"/>
                <a:ea typeface="서울남산체 L" pitchFamily="18" charset="-127"/>
              </a:rPr>
              <a:t> </a:t>
            </a:r>
            <a:endParaRPr lang="en-US" altLang="ko-KR" sz="900" dirty="0" smtClean="0">
              <a:latin typeface="서울남산체 L" pitchFamily="18" charset="-127"/>
              <a:ea typeface="서울남산체 L" pitchFamily="18" charset="-127"/>
            </a:endParaRPr>
          </a:p>
          <a:p>
            <a:r>
              <a:rPr lang="ko-KR" altLang="en-US" sz="900" dirty="0" smtClean="0">
                <a:latin typeface="서울남산체 L" pitchFamily="18" charset="-127"/>
                <a:ea typeface="서울남산체 L" pitchFamily="18" charset="-127"/>
              </a:rPr>
              <a:t>제작 기간이 길 수도 있어 창작자들은 틈틈이 진척사항을 </a:t>
            </a:r>
            <a:r>
              <a:rPr lang="ko-KR" altLang="en-US" sz="900" dirty="0">
                <a:latin typeface="서울남산체 L" pitchFamily="18" charset="-127"/>
                <a:ea typeface="서울남산체 L" pitchFamily="18" charset="-127"/>
              </a:rPr>
              <a:t>알</a:t>
            </a:r>
            <a:r>
              <a:rPr lang="ko-KR" altLang="en-US" sz="900" dirty="0" smtClean="0">
                <a:latin typeface="서울남산체 L" pitchFamily="18" charset="-127"/>
                <a:ea typeface="서울남산체 L" pitchFamily="18" charset="-127"/>
              </a:rPr>
              <a:t>리고</a:t>
            </a:r>
            <a:r>
              <a:rPr lang="en-US" altLang="ko-KR" sz="900" dirty="0" smtClean="0">
                <a:latin typeface="서울남산체 L" pitchFamily="18" charset="-127"/>
                <a:ea typeface="서울남산체 L" pitchFamily="18" charset="-127"/>
              </a:rPr>
              <a:t> </a:t>
            </a:r>
            <a:r>
              <a:rPr lang="ko-KR" altLang="en-US" sz="900" dirty="0" smtClean="0">
                <a:latin typeface="서울남산체 L" pitchFamily="18" charset="-127"/>
                <a:ea typeface="서울남산체 L" pitchFamily="18" charset="-127"/>
              </a:rPr>
              <a:t>약속한 물건을 전달하는 방식으로 운영되고 있습니다</a:t>
            </a:r>
            <a:r>
              <a:rPr lang="en-US" altLang="ko-KR" sz="900" dirty="0" smtClean="0">
                <a:latin typeface="서울남산체 L" pitchFamily="18" charset="-127"/>
                <a:ea typeface="서울남산체 L" pitchFamily="18" charset="-127"/>
              </a:rPr>
              <a:t>.</a:t>
            </a:r>
            <a:endParaRPr lang="ko-KR" altLang="en-US" sz="900" dirty="0">
              <a:latin typeface="서울남산체 L" pitchFamily="18" charset="-127"/>
              <a:ea typeface="서울남산체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34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경기천년제목V Bold" pitchFamily="18" charset="-127"/>
                <a:ea typeface="경기천년제목V Bold" pitchFamily="18" charset="-127"/>
              </a:rPr>
              <a:t>SITE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경기천년제목V Bold" pitchFamily="18" charset="-127"/>
                <a:ea typeface="경기천년제목V Bold" pitchFamily="18" charset="-127"/>
              </a:rPr>
              <a:t/>
            </a:r>
            <a:b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경기천년제목V Bold" pitchFamily="18" charset="-127"/>
                <a:ea typeface="경기천년제목V Bold" pitchFamily="18" charset="-127"/>
              </a:rPr>
            </a:br>
            <a:r>
              <a:rPr lang="ko-KR" altLang="en-US" sz="1600" dirty="0">
                <a:latin typeface="서울남산체 EB" pitchFamily="18" charset="-127"/>
                <a:ea typeface="서울남산체 EB" pitchFamily="18" charset="-127"/>
              </a:rPr>
              <a:t>사이트</a:t>
            </a:r>
            <a:r>
              <a:rPr lang="en-US" altLang="ko-KR" sz="1200" dirty="0" smtClean="0">
                <a:latin typeface="경기천년제목V Bold" pitchFamily="18" charset="-127"/>
                <a:ea typeface="경기천년제목V Bold" pitchFamily="18" charset="-127"/>
              </a:rPr>
              <a:t/>
            </a:r>
            <a:br>
              <a:rPr lang="en-US" altLang="ko-KR" sz="1200" dirty="0" smtClean="0">
                <a:latin typeface="경기천년제목V Bold" pitchFamily="18" charset="-127"/>
                <a:ea typeface="경기천년제목V Bold" pitchFamily="18" charset="-127"/>
              </a:rPr>
            </a:br>
            <a:endParaRPr lang="ko-KR" altLang="en-US" sz="1200" dirty="0">
              <a:latin typeface="경기천년제목 Bold" pitchFamily="18" charset="-127"/>
              <a:ea typeface="경기천년제목 Bold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11813" y="928483"/>
            <a:ext cx="2763898" cy="46884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200"/>
              </a:spcBef>
            </a:pPr>
            <a:r>
              <a:rPr lang="ko-KR" altLang="en-US" sz="1200" dirty="0" smtClean="0">
                <a:latin typeface="서울남산체 B" pitchFamily="18" charset="-127"/>
                <a:ea typeface="서울남산체 B" pitchFamily="18" charset="-127"/>
              </a:rPr>
              <a:t>브랜드 유형</a:t>
            </a:r>
            <a:endParaRPr lang="en-US" altLang="ko-KR" sz="1200" dirty="0" smtClean="0">
              <a:latin typeface="서울남산체 B" pitchFamily="18" charset="-127"/>
              <a:ea typeface="서울남산체 B" pitchFamily="18" charset="-127"/>
            </a:endParaRPr>
          </a:p>
          <a:p>
            <a:pPr>
              <a:spcBef>
                <a:spcPts val="200"/>
              </a:spcBef>
            </a:pPr>
            <a:r>
              <a:rPr lang="ko-KR" altLang="en-US" sz="1000" dirty="0" smtClean="0">
                <a:latin typeface="서울남산체 M" pitchFamily="18" charset="-127"/>
                <a:ea typeface="서울남산체 M" pitchFamily="18" charset="-127"/>
              </a:rPr>
              <a:t>  동물보호</a:t>
            </a:r>
            <a:r>
              <a:rPr lang="en-US" altLang="ko-KR" sz="1000" dirty="0" smtClean="0">
                <a:latin typeface="서울남산체 M" pitchFamily="18" charset="-127"/>
                <a:ea typeface="서울남산체 M" pitchFamily="18" charset="-127"/>
              </a:rPr>
              <a:t>, </a:t>
            </a:r>
            <a:r>
              <a:rPr lang="ko-KR" altLang="en-US" sz="1000" dirty="0" smtClean="0">
                <a:latin typeface="서울남산체 M" pitchFamily="18" charset="-127"/>
                <a:ea typeface="서울남산체 M" pitchFamily="18" charset="-127"/>
              </a:rPr>
              <a:t>관리 사이트</a:t>
            </a:r>
            <a:endParaRPr lang="en-US" altLang="ko-KR" sz="1000" dirty="0" smtClean="0">
              <a:latin typeface="서울남산체 M" pitchFamily="18" charset="-127"/>
              <a:ea typeface="서울남산체 M" pitchFamily="18" charset="-127"/>
            </a:endParaRPr>
          </a:p>
          <a:p>
            <a:pPr>
              <a:spcBef>
                <a:spcPts val="200"/>
              </a:spcBef>
            </a:pPr>
            <a:endParaRPr lang="en-US" altLang="ko-KR" sz="1200" dirty="0" smtClean="0">
              <a:latin typeface="서울남산체 B" pitchFamily="18" charset="-127"/>
              <a:ea typeface="서울남산체 B" pitchFamily="18" charset="-127"/>
            </a:endParaRPr>
          </a:p>
          <a:p>
            <a:pPr>
              <a:spcBef>
                <a:spcPts val="200"/>
              </a:spcBef>
            </a:pPr>
            <a:r>
              <a:rPr lang="ko-KR" altLang="en-US" sz="1200" dirty="0" smtClean="0">
                <a:latin typeface="서울남산체 B" pitchFamily="18" charset="-127"/>
                <a:ea typeface="서울남산체 B" pitchFamily="18" charset="-127"/>
              </a:rPr>
              <a:t>브랜드 </a:t>
            </a:r>
            <a:r>
              <a:rPr lang="ko-KR" altLang="en-US" sz="1200" dirty="0" err="1" smtClean="0">
                <a:latin typeface="서울남산체 B" pitchFamily="18" charset="-127"/>
                <a:ea typeface="서울남산체 B" pitchFamily="18" charset="-127"/>
              </a:rPr>
              <a:t>컨셉</a:t>
            </a:r>
            <a:endParaRPr lang="en-US" altLang="ko-KR" sz="1200" dirty="0" smtClean="0">
              <a:latin typeface="서울남산체 B" pitchFamily="18" charset="-127"/>
              <a:ea typeface="서울남산체 B" pitchFamily="18" charset="-127"/>
            </a:endParaRPr>
          </a:p>
          <a:p>
            <a:pPr>
              <a:spcBef>
                <a:spcPts val="200"/>
              </a:spcBef>
            </a:pPr>
            <a:r>
              <a:rPr lang="ko-KR" altLang="en-US" sz="1000" dirty="0" smtClean="0">
                <a:latin typeface="서울남산체 M" pitchFamily="18" charset="-127"/>
                <a:ea typeface="서울남산체 M" pitchFamily="18" charset="-127"/>
              </a:rPr>
              <a:t>  따뜻함</a:t>
            </a:r>
            <a:r>
              <a:rPr lang="en-US" altLang="ko-KR" sz="1000" dirty="0" smtClean="0">
                <a:latin typeface="서울남산체 M" pitchFamily="18" charset="-127"/>
                <a:ea typeface="서울남산체 M" pitchFamily="18" charset="-127"/>
              </a:rPr>
              <a:t>, </a:t>
            </a:r>
            <a:r>
              <a:rPr lang="ko-KR" altLang="en-US" sz="1000" dirty="0" smtClean="0">
                <a:latin typeface="서울남산체 M" pitchFamily="18" charset="-127"/>
                <a:ea typeface="서울남산체 M" pitchFamily="18" charset="-127"/>
              </a:rPr>
              <a:t>친근함</a:t>
            </a:r>
            <a:endParaRPr lang="en-US" altLang="ko-KR" sz="1000" dirty="0" smtClean="0">
              <a:latin typeface="서울남산체 M" pitchFamily="18" charset="-127"/>
              <a:ea typeface="서울남산체 M" pitchFamily="18" charset="-127"/>
            </a:endParaRPr>
          </a:p>
          <a:p>
            <a:pPr>
              <a:spcBef>
                <a:spcPts val="200"/>
              </a:spcBef>
            </a:pPr>
            <a:endParaRPr lang="en-US" altLang="ko-KR" sz="1200" dirty="0" smtClean="0">
              <a:latin typeface="서울남산체 B" pitchFamily="18" charset="-127"/>
              <a:ea typeface="서울남산체 B" pitchFamily="18" charset="-127"/>
            </a:endParaRPr>
          </a:p>
          <a:p>
            <a:pPr>
              <a:spcBef>
                <a:spcPts val="200"/>
              </a:spcBef>
            </a:pPr>
            <a:r>
              <a:rPr lang="ko-KR" altLang="en-US" sz="1200" dirty="0" smtClean="0">
                <a:latin typeface="서울남산체 B" pitchFamily="18" charset="-127"/>
                <a:ea typeface="서울남산체 B" pitchFamily="18" charset="-127"/>
              </a:rPr>
              <a:t>주요 고객층</a:t>
            </a:r>
            <a:endParaRPr lang="en-US" altLang="ko-KR" sz="1200" dirty="0" smtClean="0">
              <a:latin typeface="서울남산체 B" pitchFamily="18" charset="-127"/>
              <a:ea typeface="서울남산체 B" pitchFamily="18" charset="-127"/>
            </a:endParaRPr>
          </a:p>
          <a:p>
            <a:pPr>
              <a:spcBef>
                <a:spcPts val="200"/>
              </a:spcBef>
            </a:pPr>
            <a:r>
              <a:rPr lang="ko-KR" altLang="en-US" sz="1000" dirty="0" smtClean="0">
                <a:latin typeface="서울남산체 M" pitchFamily="18" charset="-127"/>
                <a:ea typeface="서울남산체 M" pitchFamily="18" charset="-127"/>
              </a:rPr>
              <a:t>  동물관련 </a:t>
            </a:r>
            <a:r>
              <a:rPr lang="ko-KR" altLang="en-US" sz="1000" dirty="0">
                <a:latin typeface="서울남산체 M" pitchFamily="18" charset="-127"/>
                <a:ea typeface="서울남산체 M" pitchFamily="18" charset="-127"/>
              </a:rPr>
              <a:t>직</a:t>
            </a:r>
            <a:r>
              <a:rPr lang="ko-KR" altLang="en-US" sz="1000" dirty="0" smtClean="0">
                <a:latin typeface="서울남산체 M" pitchFamily="18" charset="-127"/>
                <a:ea typeface="서울남산체 M" pitchFamily="18" charset="-127"/>
              </a:rPr>
              <a:t>업 종사자</a:t>
            </a:r>
            <a:r>
              <a:rPr lang="en-US" altLang="ko-KR" sz="1000" dirty="0" smtClean="0">
                <a:latin typeface="서울남산체 M" pitchFamily="18" charset="-127"/>
                <a:ea typeface="서울남산체 M" pitchFamily="18" charset="-127"/>
              </a:rPr>
              <a:t>, </a:t>
            </a:r>
            <a:r>
              <a:rPr lang="ko-KR" altLang="en-US" sz="1000" dirty="0" smtClean="0">
                <a:latin typeface="서울남산체 M" pitchFamily="18" charset="-127"/>
                <a:ea typeface="서울남산체 M" pitchFamily="18" charset="-127"/>
              </a:rPr>
              <a:t>반려동물이 있는 사람들</a:t>
            </a:r>
            <a:endParaRPr lang="en-US" altLang="ko-KR" sz="1000" dirty="0">
              <a:latin typeface="서울남산체 M" pitchFamily="18" charset="-127"/>
              <a:ea typeface="서울남산체 M" pitchFamily="18" charset="-127"/>
            </a:endParaRPr>
          </a:p>
          <a:p>
            <a:pPr>
              <a:spcBef>
                <a:spcPts val="200"/>
              </a:spcBef>
            </a:pPr>
            <a:endParaRPr lang="en-US" altLang="ko-KR" sz="1200" dirty="0" smtClean="0">
              <a:latin typeface="서울남산체 B" pitchFamily="18" charset="-127"/>
              <a:ea typeface="서울남산체 B" pitchFamily="18" charset="-127"/>
            </a:endParaRPr>
          </a:p>
          <a:p>
            <a:pPr>
              <a:spcBef>
                <a:spcPts val="200"/>
              </a:spcBef>
            </a:pPr>
            <a:r>
              <a:rPr lang="ko-KR" altLang="en-US" sz="1200" dirty="0" smtClean="0">
                <a:latin typeface="서울남산체 B" pitchFamily="18" charset="-127"/>
                <a:ea typeface="서울남산체 B" pitchFamily="18" charset="-127"/>
              </a:rPr>
              <a:t>기존 주소</a:t>
            </a:r>
            <a:endParaRPr lang="en-US" altLang="ko-KR" sz="1200" dirty="0" smtClean="0">
              <a:latin typeface="서울남산체 B" pitchFamily="18" charset="-127"/>
              <a:ea typeface="서울남산체 B" pitchFamily="18" charset="-127"/>
            </a:endParaRPr>
          </a:p>
          <a:p>
            <a:pPr>
              <a:spcBef>
                <a:spcPts val="200"/>
              </a:spcBef>
            </a:pPr>
            <a:r>
              <a:rPr lang="en-US" altLang="ko-KR" sz="1000" dirty="0" smtClean="0">
                <a:latin typeface="서울남산체 M" pitchFamily="18" charset="-127"/>
                <a:ea typeface="서울남산체 M" pitchFamily="18" charset="-127"/>
                <a:hlinkClick r:id="rId3"/>
              </a:rPr>
              <a:t>  http</a:t>
            </a:r>
            <a:r>
              <a:rPr lang="en-US" altLang="ko-KR" sz="1000" dirty="0">
                <a:latin typeface="서울남산체 M" pitchFamily="18" charset="-127"/>
                <a:ea typeface="서울남산체 M" pitchFamily="18" charset="-127"/>
                <a:hlinkClick r:id="rId3"/>
              </a:rPr>
              <a:t>://</a:t>
            </a:r>
            <a:r>
              <a:rPr lang="en-US" altLang="ko-KR" sz="1000" dirty="0" smtClean="0">
                <a:latin typeface="서울남산체 M" pitchFamily="18" charset="-127"/>
                <a:ea typeface="서울남산체 M" pitchFamily="18" charset="-127"/>
                <a:hlinkClick r:id="rId3"/>
              </a:rPr>
              <a:t>www.animal.go.kr/portal_rnl/index.jsp</a:t>
            </a:r>
            <a:endParaRPr lang="en-US" altLang="ko-KR" sz="1000" dirty="0" smtClean="0">
              <a:latin typeface="서울남산체 M" pitchFamily="18" charset="-127"/>
              <a:ea typeface="서울남산체 M" pitchFamily="18" charset="-127"/>
            </a:endParaRPr>
          </a:p>
          <a:p>
            <a:pPr>
              <a:spcBef>
                <a:spcPts val="200"/>
              </a:spcBef>
            </a:pPr>
            <a:endParaRPr lang="en-US" altLang="ko-KR" sz="1200" dirty="0" smtClean="0">
              <a:latin typeface="서울남산체 B" pitchFamily="18" charset="-127"/>
              <a:ea typeface="서울남산체 B" pitchFamily="18" charset="-127"/>
            </a:endParaRPr>
          </a:p>
          <a:p>
            <a:pPr>
              <a:spcBef>
                <a:spcPts val="200"/>
              </a:spcBef>
            </a:pPr>
            <a:r>
              <a:rPr lang="ko-KR" altLang="en-US" sz="1200" dirty="0" err="1" smtClean="0">
                <a:latin typeface="서울남산체 B" pitchFamily="18" charset="-127"/>
                <a:ea typeface="서울남산체 B" pitchFamily="18" charset="-127"/>
              </a:rPr>
              <a:t>리뉴얼</a:t>
            </a:r>
            <a:r>
              <a:rPr lang="ko-KR" altLang="en-US" sz="1200" dirty="0" smtClean="0">
                <a:latin typeface="서울남산체 B" pitchFamily="18" charset="-127"/>
                <a:ea typeface="서울남산체 B" pitchFamily="18" charset="-127"/>
              </a:rPr>
              <a:t> 주소</a:t>
            </a:r>
            <a:endParaRPr lang="en-US" altLang="ko-KR" sz="1200" dirty="0" smtClean="0">
              <a:latin typeface="서울남산체 B" pitchFamily="18" charset="-127"/>
              <a:ea typeface="서울남산체 B" pitchFamily="18" charset="-127"/>
            </a:endParaRPr>
          </a:p>
          <a:p>
            <a:pPr>
              <a:spcBef>
                <a:spcPts val="200"/>
              </a:spcBef>
            </a:pPr>
            <a:endParaRPr lang="en-US" altLang="ko-KR" sz="1200" dirty="0" smtClean="0">
              <a:latin typeface="서울남산체 B" pitchFamily="18" charset="-127"/>
              <a:ea typeface="서울남산체 B" pitchFamily="18" charset="-127"/>
            </a:endParaRPr>
          </a:p>
          <a:p>
            <a:pPr>
              <a:spcBef>
                <a:spcPts val="200"/>
              </a:spcBef>
            </a:pPr>
            <a:r>
              <a:rPr lang="ko-KR" altLang="en-US" sz="1200" dirty="0" smtClean="0">
                <a:latin typeface="서울남산체 B" pitchFamily="18" charset="-127"/>
                <a:ea typeface="서울남산체 B" pitchFamily="18" charset="-127"/>
              </a:rPr>
              <a:t>제작 프로그램</a:t>
            </a:r>
            <a:endParaRPr lang="en-US" altLang="ko-KR" sz="1200" dirty="0" smtClean="0">
              <a:latin typeface="서울남산체 B" pitchFamily="18" charset="-127"/>
              <a:ea typeface="서울남산체 B" pitchFamily="18" charset="-127"/>
            </a:endParaRPr>
          </a:p>
          <a:p>
            <a:pPr>
              <a:spcBef>
                <a:spcPts val="200"/>
              </a:spcBef>
            </a:pPr>
            <a:r>
              <a:rPr lang="en-US" altLang="ko-KR" sz="1000" dirty="0" smtClean="0">
                <a:latin typeface="서울남산체 M" pitchFamily="18" charset="-127"/>
                <a:ea typeface="서울남산체 M" pitchFamily="18" charset="-127"/>
              </a:rPr>
              <a:t>  Photoshop</a:t>
            </a:r>
            <a:r>
              <a:rPr lang="en-US" altLang="ko-KR" sz="1000" dirty="0">
                <a:latin typeface="서울남산체 M" pitchFamily="18" charset="-127"/>
                <a:ea typeface="서울남산체 M" pitchFamily="18" charset="-127"/>
              </a:rPr>
              <a:t>, Illustrator, html, </a:t>
            </a:r>
            <a:r>
              <a:rPr lang="en-US" altLang="ko-KR" sz="1000" dirty="0" err="1" smtClean="0">
                <a:latin typeface="서울남산체 M" pitchFamily="18" charset="-127"/>
                <a:ea typeface="서울남산체 M" pitchFamily="18" charset="-127"/>
              </a:rPr>
              <a:t>css</a:t>
            </a:r>
            <a:r>
              <a:rPr lang="en-US" altLang="ko-KR" sz="1000" dirty="0" smtClean="0">
                <a:latin typeface="서울남산체 M" pitchFamily="18" charset="-127"/>
                <a:ea typeface="서울남산체 M" pitchFamily="18" charset="-127"/>
              </a:rPr>
              <a:t>, </a:t>
            </a:r>
            <a:r>
              <a:rPr lang="en-US" altLang="ko-KR" sz="1000" dirty="0" err="1" smtClean="0">
                <a:latin typeface="서울남산체 M" pitchFamily="18" charset="-127"/>
                <a:ea typeface="서울남산체 M" pitchFamily="18" charset="-127"/>
              </a:rPr>
              <a:t>js</a:t>
            </a:r>
            <a:endParaRPr lang="en-US" altLang="ko-KR" sz="1000" dirty="0">
              <a:latin typeface="서울남산체 M" pitchFamily="18" charset="-127"/>
              <a:ea typeface="서울남산체 M" pitchFamily="18" charset="-127"/>
            </a:endParaRPr>
          </a:p>
          <a:p>
            <a:pPr>
              <a:spcBef>
                <a:spcPts val="200"/>
              </a:spcBef>
            </a:pPr>
            <a:endParaRPr lang="en-US" altLang="ko-KR" sz="1200" dirty="0" smtClean="0">
              <a:latin typeface="서울남산체 B" pitchFamily="18" charset="-127"/>
              <a:ea typeface="서울남산체 B" pitchFamily="18" charset="-127"/>
            </a:endParaRPr>
          </a:p>
          <a:p>
            <a:pPr>
              <a:spcBef>
                <a:spcPts val="200"/>
              </a:spcBef>
            </a:pPr>
            <a:r>
              <a:rPr lang="ko-KR" altLang="en-US" sz="1200" dirty="0" smtClean="0">
                <a:latin typeface="서울남산체 B" pitchFamily="18" charset="-127"/>
                <a:ea typeface="서울남산체 B" pitchFamily="18" charset="-127"/>
              </a:rPr>
              <a:t>디바이스</a:t>
            </a:r>
            <a:endParaRPr lang="en-US" altLang="ko-KR" sz="1200" dirty="0" smtClean="0">
              <a:latin typeface="서울남산체 B" pitchFamily="18" charset="-127"/>
              <a:ea typeface="서울남산체 B" pitchFamily="18" charset="-127"/>
            </a:endParaRPr>
          </a:p>
          <a:p>
            <a:pPr>
              <a:spcBef>
                <a:spcPts val="200"/>
              </a:spcBef>
            </a:pPr>
            <a:r>
              <a:rPr lang="en-US" altLang="ko-KR" sz="1000" dirty="0" smtClean="0">
                <a:latin typeface="서울남산체 M" pitchFamily="18" charset="-127"/>
                <a:ea typeface="서울남산체 M" pitchFamily="18" charset="-127"/>
              </a:rPr>
              <a:t>  PC 1920 </a:t>
            </a:r>
            <a:r>
              <a:rPr lang="en-US" altLang="ko-KR" sz="1000" dirty="0">
                <a:latin typeface="서울남산체 M" pitchFamily="18" charset="-127"/>
                <a:ea typeface="서울남산체 M" pitchFamily="18" charset="-127"/>
              </a:rPr>
              <a:t>– 1024px</a:t>
            </a:r>
          </a:p>
          <a:p>
            <a:pPr>
              <a:spcBef>
                <a:spcPts val="200"/>
              </a:spcBef>
            </a:pPr>
            <a:endParaRPr lang="en-US" altLang="ko-KR" sz="1200" dirty="0" smtClean="0">
              <a:latin typeface="서울남산체 B" pitchFamily="18" charset="-127"/>
              <a:ea typeface="서울남산체 B" pitchFamily="18" charset="-127"/>
            </a:endParaRPr>
          </a:p>
          <a:p>
            <a:pPr>
              <a:spcBef>
                <a:spcPts val="200"/>
              </a:spcBef>
            </a:pPr>
            <a:r>
              <a:rPr lang="ko-KR" altLang="en-US" sz="1200" dirty="0" smtClean="0">
                <a:latin typeface="서울남산체 B" pitchFamily="18" charset="-127"/>
                <a:ea typeface="서울남산체 B" pitchFamily="18" charset="-127"/>
              </a:rPr>
              <a:t>참여도</a:t>
            </a:r>
            <a:endParaRPr lang="en-US" altLang="ko-KR" sz="1200" dirty="0" smtClean="0">
              <a:latin typeface="서울남산체 B" pitchFamily="18" charset="-127"/>
              <a:ea typeface="서울남산체 B" pitchFamily="18" charset="-127"/>
            </a:endParaRPr>
          </a:p>
          <a:p>
            <a:pPr>
              <a:spcBef>
                <a:spcPts val="200"/>
              </a:spcBef>
            </a:pPr>
            <a:r>
              <a:rPr lang="ko-KR" altLang="en-US" sz="1000" dirty="0" smtClean="0">
                <a:latin typeface="서울남산체 M" pitchFamily="18" charset="-127"/>
                <a:ea typeface="서울남산체 M" pitchFamily="18" charset="-127"/>
              </a:rPr>
              <a:t>  기획 </a:t>
            </a:r>
            <a:r>
              <a:rPr lang="en-US" altLang="ko-KR" sz="1000" dirty="0">
                <a:latin typeface="서울남산체 M" pitchFamily="18" charset="-127"/>
                <a:ea typeface="서울남산체 M" pitchFamily="18" charset="-127"/>
              </a:rPr>
              <a:t>100%, </a:t>
            </a:r>
            <a:r>
              <a:rPr lang="ko-KR" altLang="en-US" sz="1000" dirty="0">
                <a:latin typeface="서울남산체 M" pitchFamily="18" charset="-127"/>
                <a:ea typeface="서울남산체 M" pitchFamily="18" charset="-127"/>
              </a:rPr>
              <a:t>디자인</a:t>
            </a:r>
            <a:r>
              <a:rPr lang="en-US" altLang="ko-KR" sz="1000" dirty="0">
                <a:latin typeface="서울남산체 M" pitchFamily="18" charset="-127"/>
                <a:ea typeface="서울남산체 M" pitchFamily="18" charset="-127"/>
              </a:rPr>
              <a:t>100%, </a:t>
            </a:r>
            <a:r>
              <a:rPr lang="ko-KR" altLang="en-US" sz="1000" dirty="0">
                <a:latin typeface="서울남산체 M" pitchFamily="18" charset="-127"/>
                <a:ea typeface="서울남산체 M" pitchFamily="18" charset="-127"/>
              </a:rPr>
              <a:t>코딩</a:t>
            </a:r>
            <a:r>
              <a:rPr lang="en-US" altLang="ko-KR" sz="1000" dirty="0">
                <a:latin typeface="서울남산체 M" pitchFamily="18" charset="-127"/>
                <a:ea typeface="서울남산체 M" pitchFamily="18" charset="-127"/>
              </a:rPr>
              <a:t>100%</a:t>
            </a:r>
            <a:endParaRPr lang="ko-KR" altLang="en-US" sz="1000" dirty="0">
              <a:latin typeface="서울남산체 M" pitchFamily="18" charset="-127"/>
              <a:ea typeface="서울남산체 M" pitchFamily="18" charset="-127"/>
            </a:endParaRPr>
          </a:p>
          <a:p>
            <a:pPr>
              <a:spcBef>
                <a:spcPts val="200"/>
              </a:spcBef>
            </a:pPr>
            <a:endParaRPr lang="ko-KR" altLang="en-US" sz="1200" dirty="0">
              <a:latin typeface="서울남산체 B" pitchFamily="18" charset="-127"/>
              <a:ea typeface="서울남산체 B" pitchFamily="18" charset="-127"/>
            </a:endParaRPr>
          </a:p>
        </p:txBody>
      </p:sp>
      <p:pic>
        <p:nvPicPr>
          <p:cNvPr id="5" name="Picture 2" descr="D:\work\git_saena\parksaena.github.io\portfolio_saena\animal\site_img\1_사이트선정_동물보호관리시스템\main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54" r="16562" b="12992"/>
          <a:stretch/>
        </p:blipFill>
        <p:spPr bwMode="auto">
          <a:xfrm>
            <a:off x="539553" y="940290"/>
            <a:ext cx="4128245" cy="296442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44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714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0"/>
            <a:ext cx="91535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경기천년제목V Bold" pitchFamily="18" charset="-127"/>
                <a:ea typeface="경기천년제목V Bold" pitchFamily="18" charset="-127"/>
              </a:rPr>
              <a:t>SITE ANALYSLS 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  <a:latin typeface="경기천년제목V Bold" pitchFamily="18" charset="-127"/>
                <a:ea typeface="경기천년제목V Bold" pitchFamily="18" charset="-127"/>
              </a:rPr>
              <a:t/>
            </a:r>
            <a:b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  <a:latin typeface="경기천년제목V Bold" pitchFamily="18" charset="-127"/>
                <a:ea typeface="경기천년제목V Bold" pitchFamily="18" charset="-127"/>
              </a:rPr>
            </a:br>
            <a:r>
              <a:rPr lang="ko-KR" altLang="en-US" sz="1200" dirty="0" smtClean="0">
                <a:latin typeface="서울남산체 EB" pitchFamily="18" charset="-127"/>
                <a:ea typeface="서울남산체 EB" pitchFamily="18" charset="-127"/>
              </a:rPr>
              <a:t>기존 사이트의 문제점</a:t>
            </a:r>
            <a:r>
              <a:rPr lang="en-US" altLang="ko-KR" sz="1200" dirty="0" smtClean="0">
                <a:latin typeface="경기천년제목V Bold" pitchFamily="18" charset="-127"/>
                <a:ea typeface="경기천년제목V Bold" pitchFamily="18" charset="-127"/>
              </a:rPr>
              <a:t/>
            </a:r>
            <a:br>
              <a:rPr lang="en-US" altLang="ko-KR" sz="1200" dirty="0" smtClean="0">
                <a:latin typeface="경기천년제목V Bold" pitchFamily="18" charset="-127"/>
                <a:ea typeface="경기천년제목V Bold" pitchFamily="18" charset="-127"/>
              </a:rPr>
            </a:br>
            <a:endParaRPr lang="ko-KR" altLang="en-US" sz="1200" dirty="0">
              <a:latin typeface="경기천년제목 Bold" pitchFamily="18" charset="-127"/>
              <a:ea typeface="경기천년제목 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768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경기천년제목V Bold" pitchFamily="18" charset="-127"/>
                <a:ea typeface="경기천년제목V Bold" pitchFamily="18" charset="-127"/>
              </a:rPr>
              <a:t>SKETCH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  <a:latin typeface="경기천년제목V Bold" pitchFamily="18" charset="-127"/>
                <a:ea typeface="경기천년제목V Bold" pitchFamily="18" charset="-127"/>
              </a:rPr>
              <a:t/>
            </a:r>
            <a:b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  <a:latin typeface="경기천년제목V Bold" pitchFamily="18" charset="-127"/>
                <a:ea typeface="경기천년제목V Bold" pitchFamily="18" charset="-127"/>
              </a:rPr>
            </a:br>
            <a:r>
              <a:rPr lang="ko-KR" altLang="en-US" sz="1600" dirty="0" smtClean="0">
                <a:latin typeface="서울남산체 EB" pitchFamily="18" charset="-127"/>
                <a:ea typeface="서울남산체 EB" pitchFamily="18" charset="-127"/>
              </a:rPr>
              <a:t>스케</a:t>
            </a:r>
            <a:r>
              <a:rPr lang="ko-KR" altLang="en-US" sz="1600" dirty="0">
                <a:latin typeface="서울남산체 EB" pitchFamily="18" charset="-127"/>
                <a:ea typeface="서울남산체 EB" pitchFamily="18" charset="-127"/>
              </a:rPr>
              <a:t>치</a:t>
            </a:r>
            <a:r>
              <a:rPr lang="en-US" altLang="ko-KR" sz="1200" dirty="0" smtClean="0">
                <a:latin typeface="경기천년제목V Bold" pitchFamily="18" charset="-127"/>
                <a:ea typeface="경기천년제목V Bold" pitchFamily="18" charset="-127"/>
              </a:rPr>
              <a:t/>
            </a:r>
            <a:br>
              <a:rPr lang="en-US" altLang="ko-KR" sz="1200" dirty="0" smtClean="0">
                <a:latin typeface="경기천년제목V Bold" pitchFamily="18" charset="-127"/>
                <a:ea typeface="경기천년제목V Bold" pitchFamily="18" charset="-127"/>
              </a:rPr>
            </a:br>
            <a:endParaRPr lang="ko-KR" altLang="en-US" sz="1200" dirty="0">
              <a:latin typeface="경기천년제목 Bold" pitchFamily="18" charset="-127"/>
              <a:ea typeface="경기천년제목 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259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경기천년제목V Bold" pitchFamily="18" charset="-127"/>
                <a:ea typeface="경기천년제목V Bold" pitchFamily="18" charset="-127"/>
              </a:rPr>
              <a:t>RPOTO TYPE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  <a:latin typeface="경기천년제목V Bold" pitchFamily="18" charset="-127"/>
                <a:ea typeface="경기천년제목V Bold" pitchFamily="18" charset="-127"/>
              </a:rPr>
              <a:t/>
            </a:r>
            <a:b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  <a:latin typeface="경기천년제목V Bold" pitchFamily="18" charset="-127"/>
                <a:ea typeface="경기천년제목V Bold" pitchFamily="18" charset="-127"/>
              </a:rPr>
            </a:br>
            <a:r>
              <a:rPr lang="ko-KR" altLang="en-US" sz="1600" dirty="0" err="1" smtClean="0">
                <a:latin typeface="서울남산체 EB" pitchFamily="18" charset="-127"/>
                <a:ea typeface="서울남산체 EB" pitchFamily="18" charset="-127"/>
              </a:rPr>
              <a:t>프로토</a:t>
            </a:r>
            <a:r>
              <a:rPr lang="ko-KR" altLang="en-US" sz="1600" dirty="0" smtClean="0">
                <a:latin typeface="서울남산체 EB" pitchFamily="18" charset="-127"/>
                <a:ea typeface="서울남산체 EB" pitchFamily="18" charset="-127"/>
              </a:rPr>
              <a:t> 타입</a:t>
            </a:r>
            <a:r>
              <a:rPr lang="en-US" altLang="ko-KR" sz="1200" dirty="0" smtClean="0">
                <a:latin typeface="경기천년제목V Bold" pitchFamily="18" charset="-127"/>
                <a:ea typeface="경기천년제목V Bold" pitchFamily="18" charset="-127"/>
              </a:rPr>
              <a:t/>
            </a:r>
            <a:br>
              <a:rPr lang="en-US" altLang="ko-KR" sz="1200" dirty="0" smtClean="0">
                <a:latin typeface="경기천년제목V Bold" pitchFamily="18" charset="-127"/>
                <a:ea typeface="경기천년제목V Bold" pitchFamily="18" charset="-127"/>
              </a:rPr>
            </a:br>
            <a:endParaRPr lang="ko-KR" altLang="en-US" sz="1200" dirty="0">
              <a:latin typeface="경기천년제목 Bold" pitchFamily="18" charset="-127"/>
              <a:ea typeface="경기천년제목 Bold" pitchFamily="18" charset="-127"/>
            </a:endParaRPr>
          </a:p>
        </p:txBody>
      </p:sp>
      <p:pic>
        <p:nvPicPr>
          <p:cNvPr id="4" name="Picture 2" descr="D:\work\git_saena\parksaena.github.io\portfolio_saena\tumblbug\site\tumblbug_proto\tumblbug_main3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9" r="25075" b="48324"/>
          <a:stretch/>
        </p:blipFill>
        <p:spPr bwMode="auto">
          <a:xfrm>
            <a:off x="539552" y="1096195"/>
            <a:ext cx="1728192" cy="46969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D:\work\git_saena\parksaena.github.io\portfolio_saena\tumblbug\site\tumblbug_proto\tumblbug_login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61" r="24842" b="83525"/>
          <a:stretch/>
        </p:blipFill>
        <p:spPr bwMode="auto">
          <a:xfrm>
            <a:off x="6876256" y="1096197"/>
            <a:ext cx="1728192" cy="146540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work\git_saena\parksaena.github.io\portfolio_saena\tumblbug\site\tumblbug_proto\tumblbug_main3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9" t="51677" r="25075"/>
          <a:stretch/>
        </p:blipFill>
        <p:spPr bwMode="auto">
          <a:xfrm>
            <a:off x="1763688" y="1828898"/>
            <a:ext cx="1728192" cy="43921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:\work\git_saena\parksaena.github.io\portfolio_saena\tumblbug\site\tumblbug_proto\tumblbug_project2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49" r="24190" b="46918"/>
          <a:stretch/>
        </p:blipFill>
        <p:spPr bwMode="auto">
          <a:xfrm>
            <a:off x="3851920" y="1096196"/>
            <a:ext cx="1728192" cy="46969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D:\work\git_saena\parksaena.github.io\portfolio_saena\tumblbug\site\tumblbug_proto\tumblbug_project2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49" t="53082" r="24190"/>
          <a:stretch/>
        </p:blipFill>
        <p:spPr bwMode="auto">
          <a:xfrm>
            <a:off x="4868416" y="1828898"/>
            <a:ext cx="1728192" cy="415155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경기천년제목V Bold" pitchFamily="18" charset="-127"/>
                <a:ea typeface="경기천년제목V Bold" pitchFamily="18" charset="-127"/>
              </a:rPr>
              <a:t>Font &amp; color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  <a:latin typeface="경기천년제목V Bold" pitchFamily="18" charset="-127"/>
                <a:ea typeface="경기천년제목V Bold" pitchFamily="18" charset="-127"/>
              </a:rPr>
              <a:t/>
            </a:r>
            <a:b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  <a:latin typeface="경기천년제목V Bold" pitchFamily="18" charset="-127"/>
                <a:ea typeface="경기천년제목V Bold" pitchFamily="18" charset="-127"/>
              </a:rPr>
            </a:br>
            <a:r>
              <a:rPr lang="ko-KR" altLang="en-US" sz="1600" dirty="0" smtClean="0">
                <a:latin typeface="서울남산체 EB" pitchFamily="18" charset="-127"/>
                <a:ea typeface="서울남산체 EB" pitchFamily="18" charset="-127"/>
              </a:rPr>
              <a:t>서체</a:t>
            </a:r>
            <a:r>
              <a:rPr lang="en-US" altLang="ko-KR" sz="1600" dirty="0">
                <a:latin typeface="서울남산체 EB" pitchFamily="18" charset="-127"/>
                <a:ea typeface="서울남산체 EB" pitchFamily="18" charset="-127"/>
              </a:rPr>
              <a:t> </a:t>
            </a:r>
            <a:r>
              <a:rPr lang="en-US" altLang="ko-KR" sz="1600" dirty="0" smtClean="0">
                <a:latin typeface="서울남산체 EB" pitchFamily="18" charset="-127"/>
                <a:ea typeface="서울남산체 EB" pitchFamily="18" charset="-127"/>
              </a:rPr>
              <a:t>&amp; </a:t>
            </a:r>
            <a:r>
              <a:rPr lang="ko-KR" altLang="en-US" sz="1600" dirty="0" smtClean="0">
                <a:latin typeface="서울남산체 EB" pitchFamily="18" charset="-127"/>
                <a:ea typeface="서울남산체 EB" pitchFamily="18" charset="-127"/>
              </a:rPr>
              <a:t>색</a:t>
            </a:r>
            <a:r>
              <a:rPr lang="ko-KR" altLang="en-US" sz="1600" dirty="0">
                <a:latin typeface="서울남산체 EB" pitchFamily="18" charset="-127"/>
                <a:ea typeface="서울남산체 EB" pitchFamily="18" charset="-127"/>
              </a:rPr>
              <a:t>상</a:t>
            </a:r>
            <a:r>
              <a:rPr lang="en-US" altLang="ko-KR" sz="1200" dirty="0" smtClean="0">
                <a:latin typeface="경기천년제목V Bold" pitchFamily="18" charset="-127"/>
                <a:ea typeface="경기천년제목V Bold" pitchFamily="18" charset="-127"/>
              </a:rPr>
              <a:t/>
            </a:r>
            <a:br>
              <a:rPr lang="en-US" altLang="ko-KR" sz="1200" dirty="0" smtClean="0">
                <a:latin typeface="경기천년제목V Bold" pitchFamily="18" charset="-127"/>
                <a:ea typeface="경기천년제목V Bold" pitchFamily="18" charset="-127"/>
              </a:rPr>
            </a:br>
            <a:endParaRPr lang="ko-KR" altLang="en-US" sz="1200" dirty="0">
              <a:latin typeface="경기천년제목 Bold" pitchFamily="18" charset="-127"/>
              <a:ea typeface="경기천년제목 Bold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2" y="1484787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서울남산체 EB" pitchFamily="18" charset="-127"/>
                <a:ea typeface="서울남산체 EB" pitchFamily="18" charset="-127"/>
              </a:rPr>
              <a:t>FONT</a:t>
            </a:r>
            <a:endParaRPr lang="ko-KR" altLang="en-US" sz="1400" dirty="0">
              <a:latin typeface="서울남산체 EB" pitchFamily="18" charset="-127"/>
              <a:ea typeface="서울남산체 EB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47864" y="1496371"/>
            <a:ext cx="756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서울남산체 EB" pitchFamily="18" charset="-127"/>
                <a:ea typeface="서울남산체 EB" pitchFamily="18" charset="-127"/>
              </a:rPr>
              <a:t>COLOR</a:t>
            </a:r>
            <a:endParaRPr lang="ko-KR" altLang="en-US" sz="1400" dirty="0">
              <a:latin typeface="서울남산체 EB" pitchFamily="18" charset="-127"/>
              <a:ea typeface="서울남산체 E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72202" y="1484786"/>
            <a:ext cx="1790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COLOR CONTRAST</a:t>
            </a:r>
            <a:endParaRPr lang="ko-KR" altLang="en-US" sz="1400" dirty="0">
              <a:latin typeface="서울남산체 EB" pitchFamily="18" charset="-127"/>
              <a:ea typeface="서울남산체 EB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347866" y="2038351"/>
            <a:ext cx="723900" cy="723900"/>
          </a:xfrm>
          <a:prstGeom prst="roundRect">
            <a:avLst/>
          </a:prstGeom>
          <a:solidFill>
            <a:srgbClr val="FA6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347866" y="3101967"/>
            <a:ext cx="723900" cy="723900"/>
          </a:xfrm>
          <a:prstGeom prst="round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347866" y="4165584"/>
            <a:ext cx="723900" cy="723900"/>
          </a:xfrm>
          <a:prstGeom prst="roundRect">
            <a:avLst/>
          </a:prstGeom>
          <a:solidFill>
            <a:srgbClr val="E5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104805" y="2123302"/>
            <a:ext cx="5309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RGB</a:t>
            </a:r>
          </a:p>
          <a:p>
            <a:r>
              <a:rPr lang="en-US" altLang="ko-KR" sz="1000" dirty="0" smtClean="0"/>
              <a:t>CMYK</a:t>
            </a:r>
          </a:p>
          <a:p>
            <a:r>
              <a:rPr lang="en-US" altLang="ko-KR" sz="1000" dirty="0" smtClean="0"/>
              <a:t>WEB</a:t>
            </a:r>
            <a:endParaRPr lang="ko-KR" altLang="en-US" sz="100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4644008" y="2184277"/>
            <a:ext cx="0" cy="432048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44010" y="2123302"/>
            <a:ext cx="10310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250 / 100 / 99</a:t>
            </a:r>
          </a:p>
          <a:p>
            <a:r>
              <a:rPr lang="en-US" altLang="ko-KR" sz="1000" dirty="0" smtClean="0"/>
              <a:t>0 / 75 / 50 / 0</a:t>
            </a:r>
          </a:p>
          <a:p>
            <a:r>
              <a:rPr lang="en-US" altLang="ko-KR" sz="1000" dirty="0" smtClean="0"/>
              <a:t>#FA6463</a:t>
            </a:r>
            <a:endParaRPr lang="ko-KR" alt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4104805" y="3213100"/>
            <a:ext cx="5309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RGB</a:t>
            </a:r>
          </a:p>
          <a:p>
            <a:r>
              <a:rPr lang="en-US" altLang="ko-KR" sz="1000" dirty="0" smtClean="0"/>
              <a:t>CMYK</a:t>
            </a:r>
          </a:p>
          <a:p>
            <a:r>
              <a:rPr lang="en-US" altLang="ko-KR" sz="1000" dirty="0" smtClean="0"/>
              <a:t>WEB</a:t>
            </a:r>
            <a:endParaRPr lang="ko-KR" altLang="en-US" sz="1000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4644008" y="3274076"/>
            <a:ext cx="0" cy="432048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44008" y="3213100"/>
            <a:ext cx="11721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51 / 51 / 51</a:t>
            </a:r>
          </a:p>
          <a:p>
            <a:r>
              <a:rPr lang="en-US" altLang="ko-KR" sz="1000" dirty="0" smtClean="0"/>
              <a:t>79 / 74 / 71 / 45</a:t>
            </a:r>
          </a:p>
          <a:p>
            <a:r>
              <a:rPr lang="en-US" altLang="ko-KR" sz="1000" dirty="0" smtClean="0"/>
              <a:t>#333</a:t>
            </a:r>
            <a:endParaRPr lang="ko-KR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4104805" y="4254619"/>
            <a:ext cx="5309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RGB</a:t>
            </a:r>
          </a:p>
          <a:p>
            <a:r>
              <a:rPr lang="en-US" altLang="ko-KR" sz="1000" dirty="0" smtClean="0"/>
              <a:t>CMYK</a:t>
            </a:r>
          </a:p>
          <a:p>
            <a:r>
              <a:rPr lang="en-US" altLang="ko-KR" sz="1000" dirty="0" smtClean="0"/>
              <a:t>WEB</a:t>
            </a:r>
            <a:endParaRPr lang="ko-KR" altLang="en-US" sz="1000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4644008" y="4315594"/>
            <a:ext cx="0" cy="432048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644008" y="4254619"/>
            <a:ext cx="11015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227 / 229 / 229</a:t>
            </a:r>
          </a:p>
          <a:p>
            <a:r>
              <a:rPr lang="en-US" altLang="ko-KR" sz="1000" dirty="0" smtClean="0"/>
              <a:t>12 / 10 / 10 / 0</a:t>
            </a:r>
          </a:p>
          <a:p>
            <a:r>
              <a:rPr lang="en-US" altLang="ko-KR" sz="1000" dirty="0" smtClean="0"/>
              <a:t>#E5E3E3</a:t>
            </a:r>
            <a:endParaRPr lang="ko-KR" altLang="en-US" sz="10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6840312" y="2038350"/>
            <a:ext cx="361951" cy="361950"/>
          </a:xfrm>
          <a:prstGeom prst="roundRect">
            <a:avLst/>
          </a:prstGeom>
          <a:solidFill>
            <a:srgbClr val="E5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7344367" y="2038350"/>
            <a:ext cx="361951" cy="361950"/>
          </a:xfrm>
          <a:prstGeom prst="round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6840312" y="2851151"/>
            <a:ext cx="361951" cy="361950"/>
          </a:xfrm>
          <a:prstGeom prst="roundRect">
            <a:avLst/>
          </a:prstGeom>
          <a:solidFill>
            <a:srgbClr val="E5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7344367" y="2851151"/>
            <a:ext cx="361951" cy="361950"/>
          </a:xfrm>
          <a:prstGeom prst="roundRect">
            <a:avLst/>
          </a:prstGeom>
          <a:solidFill>
            <a:srgbClr val="E5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840312" y="3988693"/>
            <a:ext cx="361951" cy="361950"/>
          </a:xfrm>
          <a:prstGeom prst="roundRect">
            <a:avLst/>
          </a:prstGeom>
          <a:solidFill>
            <a:srgbClr val="E5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7344367" y="3988693"/>
            <a:ext cx="361951" cy="361950"/>
          </a:xfrm>
          <a:prstGeom prst="roundRect">
            <a:avLst/>
          </a:prstGeom>
          <a:solidFill>
            <a:srgbClr val="E5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11562" y="2038353"/>
            <a:ext cx="16337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latin typeface="+mj-lt"/>
              </a:rPr>
              <a:t>&lt;h2&gt;</a:t>
            </a:r>
          </a:p>
          <a:p>
            <a:r>
              <a:rPr lang="en-US" altLang="ko-KR" sz="1000" b="1" dirty="0" smtClean="0">
                <a:latin typeface="+mj-lt"/>
              </a:rPr>
              <a:t>Bold, 16pt</a:t>
            </a:r>
          </a:p>
          <a:p>
            <a:endParaRPr lang="en-US" altLang="ko-KR" sz="400" b="1" dirty="0" smtClean="0">
              <a:latin typeface="+mj-lt"/>
            </a:endParaRPr>
          </a:p>
          <a:p>
            <a:r>
              <a:rPr lang="en-US" altLang="ko-KR" sz="1600" b="1" dirty="0" err="1" smtClean="0">
                <a:latin typeface="+mj-lt"/>
              </a:rPr>
              <a:t>Malgun</a:t>
            </a:r>
            <a:r>
              <a:rPr lang="en-US" altLang="ko-KR" sz="1600" b="1" dirty="0" smtClean="0">
                <a:latin typeface="+mj-lt"/>
              </a:rPr>
              <a:t> Gothic</a:t>
            </a:r>
          </a:p>
          <a:p>
            <a:r>
              <a:rPr lang="ko-KR" altLang="en-US" sz="1600" b="1" dirty="0" smtClean="0">
                <a:latin typeface="+mj-lt"/>
              </a:rPr>
              <a:t>맑은 고딕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1560" y="3610032"/>
            <a:ext cx="14366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&lt;p&gt;</a:t>
            </a:r>
          </a:p>
          <a:p>
            <a:r>
              <a:rPr lang="en-US" altLang="ko-KR" sz="1000" dirty="0" smtClean="0"/>
              <a:t>Re, 14.5pt</a:t>
            </a:r>
          </a:p>
          <a:p>
            <a:endParaRPr lang="en-US" altLang="ko-KR" sz="500" dirty="0"/>
          </a:p>
          <a:p>
            <a:r>
              <a:rPr lang="en-US" altLang="ko-KR" sz="1450" dirty="0" err="1" smtClean="0"/>
              <a:t>Malgun</a:t>
            </a:r>
            <a:r>
              <a:rPr lang="en-US" altLang="ko-KR" sz="1450" dirty="0" smtClean="0"/>
              <a:t> Gothic</a:t>
            </a:r>
          </a:p>
          <a:p>
            <a:r>
              <a:rPr lang="ko-KR" altLang="en-US" sz="1450" dirty="0" smtClean="0"/>
              <a:t>맑은 고딕</a:t>
            </a:r>
            <a:endParaRPr lang="ko-KR" altLang="en-US" sz="145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347866" y="5229200"/>
            <a:ext cx="723900" cy="723900"/>
          </a:xfrm>
          <a:prstGeom prst="roundRect">
            <a:avLst/>
          </a:prstGeom>
          <a:noFill/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4104805" y="5314151"/>
            <a:ext cx="5309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RGB</a:t>
            </a:r>
          </a:p>
          <a:p>
            <a:r>
              <a:rPr lang="en-US" altLang="ko-KR" sz="1000" dirty="0" smtClean="0"/>
              <a:t>CMYK</a:t>
            </a:r>
          </a:p>
          <a:p>
            <a:r>
              <a:rPr lang="en-US" altLang="ko-KR" sz="1000" dirty="0" smtClean="0"/>
              <a:t>WEB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4644008" y="5375126"/>
            <a:ext cx="0" cy="432048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644008" y="5314151"/>
            <a:ext cx="11015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227 / 229 / 229</a:t>
            </a:r>
          </a:p>
          <a:p>
            <a:r>
              <a:rPr lang="en-US" altLang="ko-KR" sz="1000" dirty="0"/>
              <a:t>0</a:t>
            </a:r>
            <a:r>
              <a:rPr lang="en-US" altLang="ko-KR" sz="1000" dirty="0" smtClean="0"/>
              <a:t> / 0 / 0 / 0</a:t>
            </a:r>
          </a:p>
          <a:p>
            <a:r>
              <a:rPr lang="en-US" altLang="ko-KR" sz="1000" dirty="0" smtClean="0"/>
              <a:t>#FFF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7654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경기천년제목V Bold" pitchFamily="18" charset="-127"/>
                <a:ea typeface="경기천년제목V Bold" pitchFamily="18" charset="-127"/>
              </a:rPr>
              <a:t>main page design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  <a:latin typeface="경기천년제목V Bold" pitchFamily="18" charset="-127"/>
                <a:ea typeface="경기천년제목V Bold" pitchFamily="18" charset="-127"/>
              </a:rPr>
              <a:t/>
            </a:r>
            <a:b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  <a:latin typeface="경기천년제목V Bold" pitchFamily="18" charset="-127"/>
                <a:ea typeface="경기천년제목V Bold" pitchFamily="18" charset="-127"/>
              </a:rPr>
            </a:br>
            <a:r>
              <a:rPr lang="ko-KR" altLang="en-US" sz="1600" dirty="0" smtClean="0">
                <a:latin typeface="서울남산체 EB" pitchFamily="18" charset="-127"/>
                <a:ea typeface="서울남산체 EB" pitchFamily="18" charset="-127"/>
              </a:rPr>
              <a:t>메인 페이지</a:t>
            </a:r>
            <a:r>
              <a:rPr lang="en-US" altLang="ko-KR" sz="1200" dirty="0" smtClean="0">
                <a:latin typeface="경기천년제목V Bold" pitchFamily="18" charset="-127"/>
                <a:ea typeface="경기천년제목V Bold" pitchFamily="18" charset="-127"/>
              </a:rPr>
              <a:t/>
            </a:r>
            <a:br>
              <a:rPr lang="en-US" altLang="ko-KR" sz="1200" dirty="0" smtClean="0">
                <a:latin typeface="경기천년제목V Bold" pitchFamily="18" charset="-127"/>
                <a:ea typeface="경기천년제목V Bold" pitchFamily="18" charset="-127"/>
              </a:rPr>
            </a:br>
            <a:endParaRPr lang="ko-KR" altLang="en-US" sz="1200" dirty="0">
              <a:latin typeface="경기천년제목 Bold" pitchFamily="18" charset="-127"/>
              <a:ea typeface="경기천년제목 Bold" pitchFamily="18" charset="-127"/>
            </a:endParaRPr>
          </a:p>
        </p:txBody>
      </p:sp>
      <p:pic>
        <p:nvPicPr>
          <p:cNvPr id="4098" name="Picture 2" descr="D:\work\git_saena\parksaena.github.io\portfolio_saena\portfolio_ppt\main_css_newBo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623801"/>
            <a:ext cx="3671481" cy="2675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work\git_saena\parksaena.github.io\portfolio_saena\portfolio_ppt\main_html_newBo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196752"/>
            <a:ext cx="2408286" cy="232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939273" y="3255819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서울남산체 EB" pitchFamily="18" charset="-127"/>
                <a:ea typeface="서울남산체 EB" pitchFamily="18" charset="-127"/>
              </a:rPr>
              <a:t>HTML</a:t>
            </a:r>
            <a:endParaRPr lang="ko-KR" altLang="en-US" sz="1200" dirty="0">
              <a:latin typeface="서울남산체 EB" pitchFamily="18" charset="-127"/>
              <a:ea typeface="서울남산체 E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98485" y="6022105"/>
            <a:ext cx="44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서울남산체 EB" pitchFamily="18" charset="-127"/>
                <a:ea typeface="서울남산체 EB" pitchFamily="18" charset="-127"/>
              </a:rPr>
              <a:t>CSS</a:t>
            </a:r>
            <a:endParaRPr lang="ko-KR" altLang="en-US" sz="1200" dirty="0">
              <a:latin typeface="서울남산체 EB" pitchFamily="18" charset="-127"/>
              <a:ea typeface="서울남산체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59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경기천년제목V Bold" pitchFamily="18" charset="-127"/>
                <a:ea typeface="경기천년제목V Bold" pitchFamily="18" charset="-127"/>
              </a:rPr>
              <a:t>login page design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  <a:latin typeface="경기천년제목V Bold" pitchFamily="18" charset="-127"/>
                <a:ea typeface="경기천년제목V Bold" pitchFamily="18" charset="-127"/>
              </a:rPr>
              <a:t/>
            </a:r>
            <a:b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  <a:latin typeface="경기천년제목V Bold" pitchFamily="18" charset="-127"/>
                <a:ea typeface="경기천년제목V Bold" pitchFamily="18" charset="-127"/>
              </a:rPr>
            </a:br>
            <a:r>
              <a:rPr lang="ko-KR" altLang="en-US" sz="1600" dirty="0" smtClean="0">
                <a:latin typeface="서울남산체 EB" pitchFamily="18" charset="-127"/>
                <a:ea typeface="서울남산체 EB" pitchFamily="18" charset="-127"/>
              </a:rPr>
              <a:t>로그인 페이지</a:t>
            </a:r>
            <a:r>
              <a:rPr lang="en-US" altLang="ko-KR" sz="1200" dirty="0" smtClean="0">
                <a:latin typeface="경기천년제목V Bold" pitchFamily="18" charset="-127"/>
                <a:ea typeface="경기천년제목V Bold" pitchFamily="18" charset="-127"/>
              </a:rPr>
              <a:t/>
            </a:r>
            <a:br>
              <a:rPr lang="en-US" altLang="ko-KR" sz="1200" dirty="0" smtClean="0">
                <a:latin typeface="경기천년제목V Bold" pitchFamily="18" charset="-127"/>
                <a:ea typeface="경기천년제목V Bold" pitchFamily="18" charset="-127"/>
              </a:rPr>
            </a:br>
            <a:endParaRPr lang="ko-KR" altLang="en-US" sz="1200" dirty="0">
              <a:latin typeface="경기천년제목 Bold" pitchFamily="18" charset="-127"/>
              <a:ea typeface="경기천년제목 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34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경기천년제목V Bold" pitchFamily="18" charset="-127"/>
                <a:ea typeface="경기천년제목V Bold" pitchFamily="18" charset="-127"/>
              </a:rPr>
              <a:t>DESIGN &amp; CODE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  <a:latin typeface="경기천년제목V Bold" pitchFamily="18" charset="-127"/>
                <a:ea typeface="경기천년제목V Bold" pitchFamily="18" charset="-127"/>
              </a:rPr>
              <a:t/>
            </a:r>
            <a:b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  <a:latin typeface="경기천년제목V Bold" pitchFamily="18" charset="-127"/>
                <a:ea typeface="경기천년제목V Bold" pitchFamily="18" charset="-127"/>
              </a:rPr>
            </a:br>
            <a:r>
              <a:rPr lang="ko-KR" altLang="en-US" sz="1600" dirty="0" smtClean="0">
                <a:latin typeface="서울남산체 EB" pitchFamily="18" charset="-127"/>
                <a:ea typeface="서울남산체 EB" pitchFamily="18" charset="-127"/>
              </a:rPr>
              <a:t>디자인 </a:t>
            </a:r>
            <a:r>
              <a:rPr lang="en-US" altLang="ko-KR" sz="1600" dirty="0" smtClean="0">
                <a:latin typeface="서울남산체 EB" pitchFamily="18" charset="-127"/>
                <a:ea typeface="서울남산체 EB" pitchFamily="18" charset="-127"/>
              </a:rPr>
              <a:t>&amp; </a:t>
            </a:r>
            <a:r>
              <a:rPr lang="ko-KR" altLang="en-US" sz="1600" dirty="0" smtClean="0">
                <a:latin typeface="서울남산체 EB" pitchFamily="18" charset="-127"/>
                <a:ea typeface="서울남산체 EB" pitchFamily="18" charset="-127"/>
              </a:rPr>
              <a:t>코</a:t>
            </a:r>
            <a:r>
              <a:rPr lang="ko-KR" altLang="en-US" sz="1600" dirty="0">
                <a:latin typeface="서울남산체 EB" pitchFamily="18" charset="-127"/>
                <a:ea typeface="서울남산체 EB" pitchFamily="18" charset="-127"/>
              </a:rPr>
              <a:t>드</a:t>
            </a:r>
            <a:r>
              <a:rPr lang="en-US" altLang="ko-KR" sz="1200" dirty="0" smtClean="0">
                <a:latin typeface="경기천년제목V Bold" pitchFamily="18" charset="-127"/>
                <a:ea typeface="경기천년제목V Bold" pitchFamily="18" charset="-127"/>
              </a:rPr>
              <a:t/>
            </a:r>
            <a:br>
              <a:rPr lang="en-US" altLang="ko-KR" sz="1200" dirty="0" smtClean="0">
                <a:latin typeface="경기천년제목V Bold" pitchFamily="18" charset="-127"/>
                <a:ea typeface="경기천년제목V Bold" pitchFamily="18" charset="-127"/>
              </a:rPr>
            </a:br>
            <a:endParaRPr lang="ko-KR" altLang="en-US" sz="1200" dirty="0">
              <a:latin typeface="경기천년제목 Bold" pitchFamily="18" charset="-127"/>
              <a:ea typeface="경기천년제목 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648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>
                <a:latin typeface="경기천년제목 Bold" pitchFamily="18" charset="-127"/>
                <a:ea typeface="경기천년제목 Bold" pitchFamily="18" charset="-127"/>
              </a:rPr>
              <a:t>INDEX</a:t>
            </a:r>
            <a:endParaRPr lang="ko-KR" altLang="en-US" sz="2800" dirty="0">
              <a:latin typeface="경기천년제목 Bold" pitchFamily="18" charset="-127"/>
              <a:ea typeface="경기천년제목 Bold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7625" y="2132859"/>
            <a:ext cx="92256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경기천년제목V Bold" pitchFamily="18" charset="-127"/>
                <a:ea typeface="경기천년제목V Bold" pitchFamily="18" charset="-127"/>
              </a:rPr>
              <a:t>1</a:t>
            </a:r>
          </a:p>
          <a:p>
            <a:pPr algn="ctr"/>
            <a:endParaRPr lang="en-US" altLang="ko-KR" sz="1400" dirty="0" smtClean="0">
              <a:latin typeface="경기천년제목V Bold" pitchFamily="18" charset="-127"/>
              <a:ea typeface="경기천년제목V Bold" pitchFamily="18" charset="-127"/>
            </a:endParaRPr>
          </a:p>
          <a:p>
            <a:pPr algn="ctr"/>
            <a:r>
              <a:rPr lang="en-US" altLang="ko-KR" sz="1400" dirty="0" smtClean="0">
                <a:latin typeface="경기천년제목V Bold" pitchFamily="18" charset="-127"/>
                <a:ea typeface="경기천년제목V Bold" pitchFamily="18" charset="-127"/>
              </a:rPr>
              <a:t>RESUME</a:t>
            </a:r>
            <a:endParaRPr lang="ko-KR" altLang="en-US" sz="1400" dirty="0">
              <a:latin typeface="경기천년제목V Bold" pitchFamily="18" charset="-127"/>
              <a:ea typeface="경기천년제목V Bold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95230" y="2132859"/>
            <a:ext cx="124745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경기천년제목V Bold" pitchFamily="18" charset="-127"/>
                <a:ea typeface="경기천년제목V Bold" pitchFamily="18" charset="-127"/>
              </a:rPr>
              <a:t>2</a:t>
            </a:r>
          </a:p>
          <a:p>
            <a:pPr algn="ctr"/>
            <a:endParaRPr lang="en-US" altLang="ko-KR" sz="1400" dirty="0" smtClean="0">
              <a:latin typeface="경기천년제목V Bold" pitchFamily="18" charset="-127"/>
              <a:ea typeface="경기천년제목V Bold" pitchFamily="18" charset="-127"/>
            </a:endParaRPr>
          </a:p>
          <a:p>
            <a:pPr algn="ctr"/>
            <a:r>
              <a:rPr lang="en-US" altLang="ko-KR" sz="1400" dirty="0" smtClean="0">
                <a:latin typeface="경기천년제목V Bold" pitchFamily="18" charset="-127"/>
                <a:ea typeface="경기천년제목V Bold" pitchFamily="18" charset="-127"/>
              </a:rPr>
              <a:t>PROJECT 01</a:t>
            </a:r>
            <a:endParaRPr lang="ko-KR" altLang="en-US" sz="1400" dirty="0">
              <a:latin typeface="경기천년제목V Bold" pitchFamily="18" charset="-127"/>
              <a:ea typeface="경기천년제목V Bold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27731" y="2132859"/>
            <a:ext cx="124745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경기천년제목V Bold" pitchFamily="18" charset="-127"/>
                <a:ea typeface="경기천년제목V Bold" pitchFamily="18" charset="-127"/>
              </a:rPr>
              <a:t>3</a:t>
            </a:r>
          </a:p>
          <a:p>
            <a:pPr algn="ctr"/>
            <a:endParaRPr lang="en-US" altLang="ko-KR" sz="1400" dirty="0" smtClean="0">
              <a:latin typeface="경기천년제목V Bold" pitchFamily="18" charset="-127"/>
              <a:ea typeface="경기천년제목V Bold" pitchFamily="18" charset="-127"/>
            </a:endParaRPr>
          </a:p>
          <a:p>
            <a:pPr algn="ctr"/>
            <a:r>
              <a:rPr lang="en-US" altLang="ko-KR" sz="1400" dirty="0">
                <a:latin typeface="경기천년제목V Bold" pitchFamily="18" charset="-127"/>
                <a:ea typeface="경기천년제목V Bold" pitchFamily="18" charset="-127"/>
              </a:rPr>
              <a:t>PROJECT </a:t>
            </a:r>
            <a:r>
              <a:rPr lang="en-US" altLang="ko-KR" sz="1400" dirty="0" smtClean="0">
                <a:latin typeface="경기천년제목V Bold" pitchFamily="18" charset="-127"/>
                <a:ea typeface="경기천년제목V Bold" pitchFamily="18" charset="-127"/>
              </a:rPr>
              <a:t>02</a:t>
            </a:r>
            <a:endParaRPr lang="ko-KR" altLang="en-US" sz="1400" dirty="0">
              <a:latin typeface="경기천년제목V Bold" pitchFamily="18" charset="-127"/>
              <a:ea typeface="경기천년제목V Bold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3" y="2132859"/>
            <a:ext cx="92256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경기천년제목V Bold" pitchFamily="18" charset="-127"/>
                <a:ea typeface="경기천년제목V Bold" pitchFamily="18" charset="-127"/>
              </a:rPr>
              <a:t>4</a:t>
            </a:r>
          </a:p>
          <a:p>
            <a:pPr algn="ctr"/>
            <a:endParaRPr lang="en-US" altLang="ko-KR" sz="1400" dirty="0" smtClean="0">
              <a:latin typeface="경기천년제목V Bold" pitchFamily="18" charset="-127"/>
              <a:ea typeface="경기천년제목V Bold" pitchFamily="18" charset="-127"/>
            </a:endParaRPr>
          </a:p>
          <a:p>
            <a:pPr algn="ctr"/>
            <a:r>
              <a:rPr lang="en-US" altLang="ko-KR" sz="1400" dirty="0" smtClean="0">
                <a:latin typeface="경기천년제목V Bold" pitchFamily="18" charset="-127"/>
                <a:ea typeface="경기천년제목V Bold" pitchFamily="18" charset="-127"/>
              </a:rPr>
              <a:t>RESUME</a:t>
            </a:r>
            <a:endParaRPr lang="ko-KR" altLang="en-US" sz="1400" dirty="0">
              <a:latin typeface="경기천년제목V Bold" pitchFamily="18" charset="-127"/>
              <a:ea typeface="경기천년제목V Bold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3739" y="3132258"/>
            <a:ext cx="11304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서울남산체 B" pitchFamily="18" charset="-127"/>
                <a:ea typeface="서울남산체 B" pitchFamily="18" charset="-127"/>
              </a:rPr>
              <a:t>사이트</a:t>
            </a:r>
            <a:endParaRPr lang="en-US" altLang="ko-KR" sz="1000" dirty="0" smtClean="0">
              <a:latin typeface="서울남산체 B" pitchFamily="18" charset="-127"/>
              <a:ea typeface="서울남산체 B" pitchFamily="18" charset="-127"/>
            </a:endParaRPr>
          </a:p>
          <a:p>
            <a:r>
              <a:rPr lang="ko-KR" altLang="en-US" sz="1000" dirty="0" smtClean="0">
                <a:latin typeface="서울남산체 B" pitchFamily="18" charset="-127"/>
                <a:ea typeface="서울남산체 B" pitchFamily="18" charset="-127"/>
              </a:rPr>
              <a:t>기존사이트 문제점</a:t>
            </a:r>
            <a:endParaRPr lang="en-US" altLang="ko-KR" sz="1000" dirty="0" smtClean="0">
              <a:latin typeface="서울남산체 B" pitchFamily="18" charset="-127"/>
              <a:ea typeface="서울남산체 B" pitchFamily="18" charset="-127"/>
            </a:endParaRPr>
          </a:p>
          <a:p>
            <a:r>
              <a:rPr lang="ko-KR" altLang="en-US" sz="1000" dirty="0" err="1" smtClean="0">
                <a:latin typeface="서울남산체 B" pitchFamily="18" charset="-127"/>
                <a:ea typeface="서울남산체 B" pitchFamily="18" charset="-127"/>
              </a:rPr>
              <a:t>리디자인</a:t>
            </a:r>
            <a:r>
              <a:rPr lang="ko-KR" altLang="en-US" sz="1000" dirty="0" smtClean="0">
                <a:latin typeface="서울남산체 B" pitchFamily="18" charset="-127"/>
                <a:ea typeface="서울남산체 B" pitchFamily="18" charset="-127"/>
              </a:rPr>
              <a:t> 전략</a:t>
            </a:r>
            <a:endParaRPr lang="en-US" altLang="ko-KR" sz="1000" dirty="0" smtClean="0">
              <a:latin typeface="서울남산체 B" pitchFamily="18" charset="-127"/>
              <a:ea typeface="서울남산체 B" pitchFamily="18" charset="-127"/>
            </a:endParaRPr>
          </a:p>
          <a:p>
            <a:r>
              <a:rPr lang="ko-KR" altLang="en-US" sz="1000" dirty="0" smtClean="0">
                <a:latin typeface="서울남산체 B" pitchFamily="18" charset="-127"/>
                <a:ea typeface="서울남산체 B" pitchFamily="18" charset="-127"/>
              </a:rPr>
              <a:t>스케치</a:t>
            </a:r>
            <a:endParaRPr lang="en-US" altLang="ko-KR" sz="1000" dirty="0" smtClean="0">
              <a:latin typeface="서울남산체 B" pitchFamily="18" charset="-127"/>
              <a:ea typeface="서울남산체 B" pitchFamily="18" charset="-127"/>
            </a:endParaRPr>
          </a:p>
          <a:p>
            <a:r>
              <a:rPr lang="ko-KR" altLang="en-US" sz="1000" dirty="0" err="1" smtClean="0">
                <a:latin typeface="서울남산체 B" pitchFamily="18" charset="-127"/>
                <a:ea typeface="서울남산체 B" pitchFamily="18" charset="-127"/>
              </a:rPr>
              <a:t>프로토</a:t>
            </a:r>
            <a:r>
              <a:rPr lang="ko-KR" altLang="en-US" sz="1000" dirty="0" smtClean="0">
                <a:latin typeface="서울남산체 B" pitchFamily="18" charset="-127"/>
                <a:ea typeface="서울남산체 B" pitchFamily="18" charset="-127"/>
              </a:rPr>
              <a:t> 타입</a:t>
            </a:r>
            <a:endParaRPr lang="en-US" altLang="ko-KR" sz="1000" dirty="0" smtClean="0">
              <a:latin typeface="서울남산체 B" pitchFamily="18" charset="-127"/>
              <a:ea typeface="서울남산체 B" pitchFamily="18" charset="-127"/>
            </a:endParaRPr>
          </a:p>
          <a:p>
            <a:r>
              <a:rPr lang="ko-KR" altLang="en-US" sz="1000" dirty="0" smtClean="0">
                <a:latin typeface="서울남산체 B" pitchFamily="18" charset="-127"/>
                <a:ea typeface="서울남산체 B" pitchFamily="18" charset="-127"/>
              </a:rPr>
              <a:t>서체 </a:t>
            </a:r>
            <a:r>
              <a:rPr lang="en-US" altLang="ko-KR" sz="1000" dirty="0" smtClean="0">
                <a:latin typeface="서울남산체 B" pitchFamily="18" charset="-127"/>
                <a:ea typeface="서울남산체 B" pitchFamily="18" charset="-127"/>
              </a:rPr>
              <a:t>&amp; </a:t>
            </a:r>
            <a:r>
              <a:rPr lang="ko-KR" altLang="en-US" sz="1000" dirty="0" smtClean="0">
                <a:latin typeface="서울남산체 B" pitchFamily="18" charset="-127"/>
                <a:ea typeface="서울남산체 B" pitchFamily="18" charset="-127"/>
              </a:rPr>
              <a:t>색상</a:t>
            </a:r>
            <a:endParaRPr lang="en-US" altLang="ko-KR" sz="1000" dirty="0" smtClean="0">
              <a:latin typeface="서울남산체 B" pitchFamily="18" charset="-127"/>
              <a:ea typeface="서울남산체 B" pitchFamily="18" charset="-127"/>
            </a:endParaRPr>
          </a:p>
          <a:p>
            <a:r>
              <a:rPr lang="ko-KR" altLang="en-US" sz="1000" dirty="0" smtClean="0">
                <a:latin typeface="서울남산체 B" pitchFamily="18" charset="-127"/>
                <a:ea typeface="서울남산체 B" pitchFamily="18" charset="-127"/>
              </a:rPr>
              <a:t>디자인 </a:t>
            </a:r>
            <a:r>
              <a:rPr lang="en-US" altLang="ko-KR" sz="1000" dirty="0" smtClean="0">
                <a:latin typeface="서울남산체 B" pitchFamily="18" charset="-127"/>
                <a:ea typeface="서울남산체 B" pitchFamily="18" charset="-127"/>
              </a:rPr>
              <a:t>&amp; </a:t>
            </a:r>
            <a:r>
              <a:rPr lang="ko-KR" altLang="en-US" sz="1000" dirty="0" smtClean="0">
                <a:latin typeface="서울남산체 B" pitchFamily="18" charset="-127"/>
                <a:ea typeface="서울남산체 B" pitchFamily="18" charset="-127"/>
              </a:rPr>
              <a:t>코</a:t>
            </a:r>
            <a:r>
              <a:rPr lang="ko-KR" altLang="en-US" sz="1000" dirty="0">
                <a:latin typeface="서울남산체 B" pitchFamily="18" charset="-127"/>
                <a:ea typeface="서울남산체 B" pitchFamily="18" charset="-127"/>
              </a:rPr>
              <a:t>드</a:t>
            </a:r>
            <a:endParaRPr lang="en-US" altLang="ko-KR" sz="1000" dirty="0" smtClean="0">
              <a:latin typeface="서울남산체 B" pitchFamily="18" charset="-127"/>
              <a:ea typeface="서울남산체 B" pitchFamily="18" charset="-127"/>
            </a:endParaRPr>
          </a:p>
          <a:p>
            <a:r>
              <a:rPr lang="ko-KR" altLang="en-US" sz="1000" dirty="0" smtClean="0">
                <a:latin typeface="서울남산체 B" pitchFamily="18" charset="-127"/>
                <a:ea typeface="서울남산체 B" pitchFamily="18" charset="-127"/>
              </a:rPr>
              <a:t>로</a:t>
            </a:r>
            <a:r>
              <a:rPr lang="ko-KR" altLang="en-US" sz="1000" dirty="0">
                <a:latin typeface="서울남산체 B" pitchFamily="18" charset="-127"/>
                <a:ea typeface="서울남산체 B" pitchFamily="18" charset="-127"/>
              </a:rPr>
              <a:t>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86239" y="3132258"/>
            <a:ext cx="11304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서울남산체 B" pitchFamily="18" charset="-127"/>
                <a:ea typeface="서울남산체 B" pitchFamily="18" charset="-127"/>
              </a:rPr>
              <a:t>사이트</a:t>
            </a:r>
            <a:endParaRPr lang="en-US" altLang="ko-KR" sz="1000" dirty="0" smtClean="0">
              <a:latin typeface="서울남산체 B" pitchFamily="18" charset="-127"/>
              <a:ea typeface="서울남산체 B" pitchFamily="18" charset="-127"/>
            </a:endParaRPr>
          </a:p>
          <a:p>
            <a:r>
              <a:rPr lang="ko-KR" altLang="en-US" sz="1000" dirty="0" smtClean="0">
                <a:latin typeface="서울남산체 B" pitchFamily="18" charset="-127"/>
                <a:ea typeface="서울남산체 B" pitchFamily="18" charset="-127"/>
              </a:rPr>
              <a:t>기존사이트 문제점</a:t>
            </a:r>
            <a:endParaRPr lang="en-US" altLang="ko-KR" sz="1000" dirty="0" smtClean="0">
              <a:latin typeface="서울남산체 B" pitchFamily="18" charset="-127"/>
              <a:ea typeface="서울남산체 B" pitchFamily="18" charset="-127"/>
            </a:endParaRPr>
          </a:p>
          <a:p>
            <a:r>
              <a:rPr lang="ko-KR" altLang="en-US" sz="1000" dirty="0" err="1" smtClean="0">
                <a:latin typeface="서울남산체 B" pitchFamily="18" charset="-127"/>
                <a:ea typeface="서울남산체 B" pitchFamily="18" charset="-127"/>
              </a:rPr>
              <a:t>리디자인</a:t>
            </a:r>
            <a:r>
              <a:rPr lang="ko-KR" altLang="en-US" sz="1000" dirty="0" smtClean="0">
                <a:latin typeface="서울남산체 B" pitchFamily="18" charset="-127"/>
                <a:ea typeface="서울남산체 B" pitchFamily="18" charset="-127"/>
              </a:rPr>
              <a:t> 전략</a:t>
            </a:r>
            <a:endParaRPr lang="en-US" altLang="ko-KR" sz="1000" dirty="0" smtClean="0">
              <a:latin typeface="서울남산체 B" pitchFamily="18" charset="-127"/>
              <a:ea typeface="서울남산체 B" pitchFamily="18" charset="-127"/>
            </a:endParaRPr>
          </a:p>
          <a:p>
            <a:r>
              <a:rPr lang="ko-KR" altLang="en-US" sz="1000" dirty="0" smtClean="0">
                <a:latin typeface="서울남산체 B" pitchFamily="18" charset="-127"/>
                <a:ea typeface="서울남산체 B" pitchFamily="18" charset="-127"/>
              </a:rPr>
              <a:t>스케치</a:t>
            </a:r>
            <a:endParaRPr lang="en-US" altLang="ko-KR" sz="1000" dirty="0" smtClean="0">
              <a:latin typeface="서울남산체 B" pitchFamily="18" charset="-127"/>
              <a:ea typeface="서울남산체 B" pitchFamily="18" charset="-127"/>
            </a:endParaRPr>
          </a:p>
          <a:p>
            <a:r>
              <a:rPr lang="ko-KR" altLang="en-US" sz="1000" dirty="0" err="1" smtClean="0">
                <a:latin typeface="서울남산체 B" pitchFamily="18" charset="-127"/>
                <a:ea typeface="서울남산체 B" pitchFamily="18" charset="-127"/>
              </a:rPr>
              <a:t>프로토</a:t>
            </a:r>
            <a:r>
              <a:rPr lang="ko-KR" altLang="en-US" sz="1000" dirty="0" smtClean="0">
                <a:latin typeface="서울남산체 B" pitchFamily="18" charset="-127"/>
                <a:ea typeface="서울남산체 B" pitchFamily="18" charset="-127"/>
              </a:rPr>
              <a:t> 타입</a:t>
            </a:r>
            <a:endParaRPr lang="en-US" altLang="ko-KR" sz="1000" dirty="0" smtClean="0">
              <a:latin typeface="서울남산체 B" pitchFamily="18" charset="-127"/>
              <a:ea typeface="서울남산체 B" pitchFamily="18" charset="-127"/>
            </a:endParaRPr>
          </a:p>
          <a:p>
            <a:r>
              <a:rPr lang="ko-KR" altLang="en-US" sz="1000" dirty="0" smtClean="0">
                <a:latin typeface="서울남산체 B" pitchFamily="18" charset="-127"/>
                <a:ea typeface="서울남산체 B" pitchFamily="18" charset="-127"/>
              </a:rPr>
              <a:t>서체 </a:t>
            </a:r>
            <a:r>
              <a:rPr lang="en-US" altLang="ko-KR" sz="1000" dirty="0" smtClean="0">
                <a:latin typeface="서울남산체 B" pitchFamily="18" charset="-127"/>
                <a:ea typeface="서울남산체 B" pitchFamily="18" charset="-127"/>
              </a:rPr>
              <a:t>&amp; </a:t>
            </a:r>
            <a:r>
              <a:rPr lang="ko-KR" altLang="en-US" sz="1000" dirty="0" smtClean="0">
                <a:latin typeface="서울남산체 B" pitchFamily="18" charset="-127"/>
                <a:ea typeface="서울남산체 B" pitchFamily="18" charset="-127"/>
              </a:rPr>
              <a:t>색상</a:t>
            </a:r>
            <a:endParaRPr lang="en-US" altLang="ko-KR" sz="1000" dirty="0" smtClean="0">
              <a:latin typeface="서울남산체 B" pitchFamily="18" charset="-127"/>
              <a:ea typeface="서울남산체 B" pitchFamily="18" charset="-127"/>
            </a:endParaRPr>
          </a:p>
          <a:p>
            <a:r>
              <a:rPr lang="ko-KR" altLang="en-US" sz="1000" dirty="0" smtClean="0">
                <a:latin typeface="서울남산체 B" pitchFamily="18" charset="-127"/>
                <a:ea typeface="서울남산체 B" pitchFamily="18" charset="-127"/>
              </a:rPr>
              <a:t>디자인 </a:t>
            </a:r>
            <a:r>
              <a:rPr lang="en-US" altLang="ko-KR" sz="1000" dirty="0" smtClean="0">
                <a:latin typeface="서울남산체 B" pitchFamily="18" charset="-127"/>
                <a:ea typeface="서울남산체 B" pitchFamily="18" charset="-127"/>
              </a:rPr>
              <a:t>&amp; </a:t>
            </a:r>
            <a:r>
              <a:rPr lang="ko-KR" altLang="en-US" sz="1000" dirty="0" smtClean="0">
                <a:latin typeface="서울남산체 B" pitchFamily="18" charset="-127"/>
                <a:ea typeface="서울남산체 B" pitchFamily="18" charset="-127"/>
              </a:rPr>
              <a:t>코</a:t>
            </a:r>
            <a:r>
              <a:rPr lang="ko-KR" altLang="en-US" sz="1000" dirty="0">
                <a:latin typeface="서울남산체 B" pitchFamily="18" charset="-127"/>
                <a:ea typeface="서울남산체 B" pitchFamily="18" charset="-127"/>
              </a:rPr>
              <a:t>드</a:t>
            </a:r>
            <a:endParaRPr lang="en-US" altLang="ko-KR" sz="1000" dirty="0" smtClean="0">
              <a:latin typeface="서울남산체 B" pitchFamily="18" charset="-127"/>
              <a:ea typeface="서울남산체 B" pitchFamily="18" charset="-127"/>
            </a:endParaRPr>
          </a:p>
          <a:p>
            <a:r>
              <a:rPr lang="ko-KR" altLang="en-US" sz="1000" dirty="0" smtClean="0">
                <a:latin typeface="서울남산체 B" pitchFamily="18" charset="-127"/>
                <a:ea typeface="서울남산체 B" pitchFamily="18" charset="-127"/>
              </a:rPr>
              <a:t>로</a:t>
            </a:r>
            <a:r>
              <a:rPr lang="ko-KR" altLang="en-US" sz="1000" dirty="0">
                <a:latin typeface="서울남산체 B" pitchFamily="18" charset="-127"/>
                <a:ea typeface="서울남산체 B" pitchFamily="18" charset="-127"/>
              </a:rPr>
              <a:t>고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56293" y="3132258"/>
            <a:ext cx="113043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서울남산체 B" pitchFamily="18" charset="-127"/>
                <a:ea typeface="서울남산체 B" pitchFamily="18" charset="-127"/>
              </a:rPr>
              <a:t>사이트</a:t>
            </a:r>
            <a:endParaRPr lang="en-US" altLang="ko-KR" sz="1000" dirty="0" smtClean="0">
              <a:latin typeface="서울남산체 B" pitchFamily="18" charset="-127"/>
              <a:ea typeface="서울남산체 B" pitchFamily="18" charset="-127"/>
            </a:endParaRPr>
          </a:p>
          <a:p>
            <a:r>
              <a:rPr lang="ko-KR" altLang="en-US" sz="1000" dirty="0" smtClean="0">
                <a:latin typeface="서울남산체 B" pitchFamily="18" charset="-127"/>
                <a:ea typeface="서울남산체 B" pitchFamily="18" charset="-127"/>
              </a:rPr>
              <a:t>기존사이트 문제점</a:t>
            </a:r>
            <a:endParaRPr lang="en-US" altLang="ko-KR" sz="1000" dirty="0" smtClean="0">
              <a:latin typeface="서울남산체 B" pitchFamily="18" charset="-127"/>
              <a:ea typeface="서울남산체 B" pitchFamily="18" charset="-127"/>
            </a:endParaRPr>
          </a:p>
          <a:p>
            <a:r>
              <a:rPr lang="ko-KR" altLang="en-US" sz="1000" dirty="0" smtClean="0">
                <a:latin typeface="서울남산체 B" pitchFamily="18" charset="-127"/>
                <a:ea typeface="서울남산체 B" pitchFamily="18" charset="-127"/>
              </a:rPr>
              <a:t>스케치</a:t>
            </a:r>
            <a:endParaRPr lang="en-US" altLang="ko-KR" sz="1000" dirty="0" smtClean="0">
              <a:latin typeface="서울남산체 B" pitchFamily="18" charset="-127"/>
              <a:ea typeface="서울남산체 B" pitchFamily="18" charset="-127"/>
            </a:endParaRPr>
          </a:p>
          <a:p>
            <a:r>
              <a:rPr lang="ko-KR" altLang="en-US" sz="1000" dirty="0" err="1" smtClean="0">
                <a:latin typeface="서울남산체 B" pitchFamily="18" charset="-127"/>
                <a:ea typeface="서울남산체 B" pitchFamily="18" charset="-127"/>
              </a:rPr>
              <a:t>프로토</a:t>
            </a:r>
            <a:r>
              <a:rPr lang="ko-KR" altLang="en-US" sz="1000" dirty="0" smtClean="0">
                <a:latin typeface="서울남산체 B" pitchFamily="18" charset="-127"/>
                <a:ea typeface="서울남산체 B" pitchFamily="18" charset="-127"/>
              </a:rPr>
              <a:t> 타입</a:t>
            </a:r>
            <a:endParaRPr lang="en-US" altLang="ko-KR" sz="1000" dirty="0" smtClean="0">
              <a:latin typeface="서울남산체 B" pitchFamily="18" charset="-127"/>
              <a:ea typeface="서울남산체 B" pitchFamily="18" charset="-127"/>
            </a:endParaRPr>
          </a:p>
          <a:p>
            <a:r>
              <a:rPr lang="ko-KR" altLang="en-US" sz="1000" dirty="0" smtClean="0">
                <a:latin typeface="서울남산체 B" pitchFamily="18" charset="-127"/>
                <a:ea typeface="서울남산체 B" pitchFamily="18" charset="-127"/>
              </a:rPr>
              <a:t>서체 </a:t>
            </a:r>
            <a:r>
              <a:rPr lang="en-US" altLang="ko-KR" sz="1000" dirty="0" smtClean="0">
                <a:latin typeface="서울남산체 B" pitchFamily="18" charset="-127"/>
                <a:ea typeface="서울남산체 B" pitchFamily="18" charset="-127"/>
              </a:rPr>
              <a:t>&amp; </a:t>
            </a:r>
            <a:r>
              <a:rPr lang="ko-KR" altLang="en-US" sz="1000" dirty="0" smtClean="0">
                <a:latin typeface="서울남산체 B" pitchFamily="18" charset="-127"/>
                <a:ea typeface="서울남산체 B" pitchFamily="18" charset="-127"/>
              </a:rPr>
              <a:t>색상</a:t>
            </a:r>
            <a:endParaRPr lang="en-US" altLang="ko-KR" sz="1000" dirty="0" smtClean="0">
              <a:latin typeface="서울남산체 B" pitchFamily="18" charset="-127"/>
              <a:ea typeface="서울남산체 B" pitchFamily="18" charset="-127"/>
            </a:endParaRPr>
          </a:p>
          <a:p>
            <a:r>
              <a:rPr lang="ko-KR" altLang="en-US" sz="1000" dirty="0" smtClean="0">
                <a:latin typeface="서울남산체 B" pitchFamily="18" charset="-127"/>
                <a:ea typeface="서울남산체 B" pitchFamily="18" charset="-127"/>
              </a:rPr>
              <a:t>디자인 </a:t>
            </a:r>
            <a:r>
              <a:rPr lang="en-US" altLang="ko-KR" sz="1000" dirty="0" smtClean="0">
                <a:latin typeface="서울남산체 B" pitchFamily="18" charset="-127"/>
                <a:ea typeface="서울남산체 B" pitchFamily="18" charset="-127"/>
              </a:rPr>
              <a:t>&amp; </a:t>
            </a:r>
            <a:r>
              <a:rPr lang="ko-KR" altLang="en-US" sz="1000" dirty="0" smtClean="0">
                <a:latin typeface="서울남산체 B" pitchFamily="18" charset="-127"/>
                <a:ea typeface="서울남산체 B" pitchFamily="18" charset="-127"/>
              </a:rPr>
              <a:t>코</a:t>
            </a:r>
            <a:r>
              <a:rPr lang="ko-KR" altLang="en-US" sz="1000" dirty="0">
                <a:latin typeface="서울남산체 B" pitchFamily="18" charset="-127"/>
                <a:ea typeface="서울남산체 B" pitchFamily="18" charset="-127"/>
              </a:rPr>
              <a:t>드</a:t>
            </a:r>
            <a:endParaRPr lang="en-US" altLang="ko-KR" sz="1000" dirty="0" smtClean="0">
              <a:latin typeface="서울남산체 B" pitchFamily="18" charset="-127"/>
              <a:ea typeface="서울남산체 B" pitchFamily="18" charset="-127"/>
            </a:endParaRPr>
          </a:p>
          <a:p>
            <a:r>
              <a:rPr lang="ko-KR" altLang="en-US" sz="1000" dirty="0" smtClean="0">
                <a:latin typeface="서울남산체 B" pitchFamily="18" charset="-127"/>
                <a:ea typeface="서울남산체 B" pitchFamily="18" charset="-127"/>
              </a:rPr>
              <a:t>로</a:t>
            </a:r>
            <a:r>
              <a:rPr lang="ko-KR" altLang="en-US" sz="1000" dirty="0">
                <a:latin typeface="서울남산체 B" pitchFamily="18" charset="-127"/>
                <a:ea typeface="서울남산체 B" pitchFamily="18" charset="-127"/>
              </a:rPr>
              <a:t>고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52972" y="3132258"/>
            <a:ext cx="11304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서울남산체 B" pitchFamily="18" charset="-127"/>
                <a:ea typeface="서울남산체 B" pitchFamily="18" charset="-127"/>
              </a:rPr>
              <a:t>사이트</a:t>
            </a:r>
            <a:endParaRPr lang="en-US" altLang="ko-KR" sz="1000" dirty="0" smtClean="0">
              <a:latin typeface="서울남산체 B" pitchFamily="18" charset="-127"/>
              <a:ea typeface="서울남산체 B" pitchFamily="18" charset="-127"/>
            </a:endParaRPr>
          </a:p>
          <a:p>
            <a:r>
              <a:rPr lang="ko-KR" altLang="en-US" sz="1000" dirty="0" smtClean="0">
                <a:latin typeface="서울남산체 B" pitchFamily="18" charset="-127"/>
                <a:ea typeface="서울남산체 B" pitchFamily="18" charset="-127"/>
              </a:rPr>
              <a:t>기존사이트 문제점</a:t>
            </a:r>
            <a:endParaRPr lang="en-US" altLang="ko-KR" sz="1000" dirty="0" smtClean="0">
              <a:latin typeface="서울남산체 B" pitchFamily="18" charset="-127"/>
              <a:ea typeface="서울남산체 B" pitchFamily="18" charset="-127"/>
            </a:endParaRPr>
          </a:p>
          <a:p>
            <a:r>
              <a:rPr lang="ko-KR" altLang="en-US" sz="1000" dirty="0" err="1" smtClean="0">
                <a:latin typeface="서울남산체 B" pitchFamily="18" charset="-127"/>
                <a:ea typeface="서울남산체 B" pitchFamily="18" charset="-127"/>
              </a:rPr>
              <a:t>리디자인</a:t>
            </a:r>
            <a:r>
              <a:rPr lang="ko-KR" altLang="en-US" sz="1000" dirty="0" smtClean="0">
                <a:latin typeface="서울남산체 B" pitchFamily="18" charset="-127"/>
                <a:ea typeface="서울남산체 B" pitchFamily="18" charset="-127"/>
              </a:rPr>
              <a:t> 전략</a:t>
            </a:r>
            <a:endParaRPr lang="en-US" altLang="ko-KR" sz="1000" dirty="0" smtClean="0">
              <a:latin typeface="서울남산체 B" pitchFamily="18" charset="-127"/>
              <a:ea typeface="서울남산체 B" pitchFamily="18" charset="-127"/>
            </a:endParaRPr>
          </a:p>
          <a:p>
            <a:r>
              <a:rPr lang="ko-KR" altLang="en-US" sz="1000" dirty="0" smtClean="0">
                <a:latin typeface="서울남산체 B" pitchFamily="18" charset="-127"/>
                <a:ea typeface="서울남산체 B" pitchFamily="18" charset="-127"/>
              </a:rPr>
              <a:t>스케치</a:t>
            </a:r>
            <a:endParaRPr lang="en-US" altLang="ko-KR" sz="1000" dirty="0" smtClean="0">
              <a:latin typeface="서울남산체 B" pitchFamily="18" charset="-127"/>
              <a:ea typeface="서울남산체 B" pitchFamily="18" charset="-127"/>
            </a:endParaRPr>
          </a:p>
          <a:p>
            <a:r>
              <a:rPr lang="ko-KR" altLang="en-US" sz="1000" dirty="0" err="1" smtClean="0">
                <a:latin typeface="서울남산체 B" pitchFamily="18" charset="-127"/>
                <a:ea typeface="서울남산체 B" pitchFamily="18" charset="-127"/>
              </a:rPr>
              <a:t>프로토</a:t>
            </a:r>
            <a:r>
              <a:rPr lang="ko-KR" altLang="en-US" sz="1000" dirty="0" smtClean="0">
                <a:latin typeface="서울남산체 B" pitchFamily="18" charset="-127"/>
                <a:ea typeface="서울남산체 B" pitchFamily="18" charset="-127"/>
              </a:rPr>
              <a:t> 타입</a:t>
            </a:r>
            <a:endParaRPr lang="en-US" altLang="ko-KR" sz="1000" dirty="0" smtClean="0">
              <a:latin typeface="서울남산체 B" pitchFamily="18" charset="-127"/>
              <a:ea typeface="서울남산체 B" pitchFamily="18" charset="-127"/>
            </a:endParaRPr>
          </a:p>
          <a:p>
            <a:r>
              <a:rPr lang="ko-KR" altLang="en-US" sz="1000" dirty="0" smtClean="0">
                <a:latin typeface="서울남산체 B" pitchFamily="18" charset="-127"/>
                <a:ea typeface="서울남산체 B" pitchFamily="18" charset="-127"/>
              </a:rPr>
              <a:t>서체 </a:t>
            </a:r>
            <a:r>
              <a:rPr lang="en-US" altLang="ko-KR" sz="1000" dirty="0" smtClean="0">
                <a:latin typeface="서울남산체 B" pitchFamily="18" charset="-127"/>
                <a:ea typeface="서울남산체 B" pitchFamily="18" charset="-127"/>
              </a:rPr>
              <a:t>&amp; </a:t>
            </a:r>
            <a:r>
              <a:rPr lang="ko-KR" altLang="en-US" sz="1000" dirty="0" smtClean="0">
                <a:latin typeface="서울남산체 B" pitchFamily="18" charset="-127"/>
                <a:ea typeface="서울남산체 B" pitchFamily="18" charset="-127"/>
              </a:rPr>
              <a:t>색상</a:t>
            </a:r>
            <a:endParaRPr lang="en-US" altLang="ko-KR" sz="1000" dirty="0" smtClean="0">
              <a:latin typeface="서울남산체 B" pitchFamily="18" charset="-127"/>
              <a:ea typeface="서울남산체 B" pitchFamily="18" charset="-127"/>
            </a:endParaRPr>
          </a:p>
          <a:p>
            <a:r>
              <a:rPr lang="ko-KR" altLang="en-US" sz="1000" dirty="0" smtClean="0">
                <a:latin typeface="서울남산체 B" pitchFamily="18" charset="-127"/>
                <a:ea typeface="서울남산체 B" pitchFamily="18" charset="-127"/>
              </a:rPr>
              <a:t>디자인 </a:t>
            </a:r>
            <a:r>
              <a:rPr lang="en-US" altLang="ko-KR" sz="1000" dirty="0" smtClean="0">
                <a:latin typeface="서울남산체 B" pitchFamily="18" charset="-127"/>
                <a:ea typeface="서울남산체 B" pitchFamily="18" charset="-127"/>
              </a:rPr>
              <a:t>&amp; </a:t>
            </a:r>
            <a:r>
              <a:rPr lang="ko-KR" altLang="en-US" sz="1000" dirty="0" smtClean="0">
                <a:latin typeface="서울남산체 B" pitchFamily="18" charset="-127"/>
                <a:ea typeface="서울남산체 B" pitchFamily="18" charset="-127"/>
              </a:rPr>
              <a:t>코드</a:t>
            </a:r>
            <a:endParaRPr lang="en-US" altLang="ko-KR" sz="1000" dirty="0" smtClean="0">
              <a:latin typeface="서울남산체 B" pitchFamily="18" charset="-127"/>
              <a:ea typeface="서울남산체 B" pitchFamily="18" charset="-127"/>
            </a:endParaRPr>
          </a:p>
          <a:p>
            <a:r>
              <a:rPr lang="ko-KR" altLang="en-US" sz="1000" dirty="0" smtClean="0">
                <a:latin typeface="서울남산체 B" pitchFamily="18" charset="-127"/>
                <a:ea typeface="서울남산체 B" pitchFamily="18" charset="-127"/>
              </a:rPr>
              <a:t>로고</a:t>
            </a:r>
            <a:endParaRPr lang="ko-KR" altLang="en-US" sz="1000" dirty="0">
              <a:latin typeface="서울남산체 B" pitchFamily="18" charset="-127"/>
              <a:ea typeface="서울남산체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93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sz="3100" dirty="0" smtClean="0">
                <a:latin typeface="경기천년제목V Bold" pitchFamily="18" charset="-127"/>
                <a:ea typeface="경기천년제목V Bold" pitchFamily="18" charset="-127"/>
              </a:rPr>
              <a:t>1</a:t>
            </a:r>
            <a:br>
              <a:rPr lang="en-US" altLang="ko-KR" sz="3100" dirty="0" smtClean="0">
                <a:latin typeface="경기천년제목V Bold" pitchFamily="18" charset="-127"/>
                <a:ea typeface="경기천년제목V Bold" pitchFamily="18" charset="-127"/>
              </a:rPr>
            </a:br>
            <a:r>
              <a:rPr lang="en-US" altLang="ko-KR" sz="3100" dirty="0" smtClean="0">
                <a:latin typeface="경기천년제목V Bold" pitchFamily="18" charset="-127"/>
                <a:ea typeface="경기천년제목V Bold" pitchFamily="18" charset="-127"/>
              </a:rPr>
              <a:t>RESUME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779912" y="3768137"/>
            <a:ext cx="15856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>
                <a:solidFill>
                  <a:schemeClr val="bg1">
                    <a:lumMod val="75000"/>
                  </a:schemeClr>
                </a:solidFill>
                <a:latin typeface="서울남산체 L" pitchFamily="18" charset="-127"/>
                <a:ea typeface="서울남산체 L" pitchFamily="18" charset="-127"/>
              </a:rPr>
              <a:t>RESUME  |  Font </a:t>
            </a:r>
            <a:r>
              <a:rPr lang="en-US" altLang="ko-KR" sz="1000" b="1" dirty="0">
                <a:solidFill>
                  <a:schemeClr val="bg1">
                    <a:lumMod val="75000"/>
                  </a:schemeClr>
                </a:solidFill>
                <a:latin typeface="서울남산체 L" pitchFamily="18" charset="-127"/>
                <a:ea typeface="서울남산체 L" pitchFamily="18" charset="-127"/>
              </a:rPr>
              <a:t>&amp; color</a:t>
            </a:r>
            <a:endParaRPr lang="ko-KR" altLang="en-US" sz="1000" b="1" dirty="0">
              <a:latin typeface="서울남산체 L" pitchFamily="18" charset="-127"/>
              <a:ea typeface="서울남산체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385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git_saena\parksaena.github.io\portfolio_saena\이력서\resum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985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algn="l"/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  <a:latin typeface="경기천년제목V Bold" pitchFamily="18" charset="-127"/>
                <a:ea typeface="경기천년제목V Bold" pitchFamily="18" charset="-127"/>
              </a:rPr>
              <a:t>RESUME</a:t>
            </a:r>
            <a:r>
              <a:rPr lang="en-US" altLang="ko-KR" sz="1200" dirty="0" smtClean="0">
                <a:latin typeface="경기천년제목V Bold" pitchFamily="18" charset="-127"/>
                <a:ea typeface="경기천년제목V Bold" pitchFamily="18" charset="-127"/>
              </a:rPr>
              <a:t/>
            </a:r>
            <a:br>
              <a:rPr lang="en-US" altLang="ko-KR" sz="1200" dirty="0" smtClean="0">
                <a:latin typeface="경기천년제목V Bold" pitchFamily="18" charset="-127"/>
                <a:ea typeface="경기천년제목V Bold" pitchFamily="18" charset="-127"/>
              </a:rPr>
            </a:br>
            <a:r>
              <a:rPr lang="ko-KR" altLang="en-US" sz="1400" dirty="0" smtClean="0">
                <a:latin typeface="서울남산체 EB" pitchFamily="18" charset="-127"/>
                <a:ea typeface="서울남산체 EB" pitchFamily="18" charset="-127"/>
              </a:rPr>
              <a:t>이력서</a:t>
            </a:r>
            <a:endParaRPr lang="ko-KR" altLang="en-US" sz="1400" dirty="0">
              <a:latin typeface="서울남산체 EB" pitchFamily="18" charset="-127"/>
              <a:ea typeface="서울남산체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427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21512"/>
            <a:ext cx="9153527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경기천년제목V Bold" pitchFamily="18" charset="-127"/>
                <a:ea typeface="경기천년제목V Bold" pitchFamily="18" charset="-127"/>
              </a:rPr>
              <a:t>RESUME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경기천년제목V Bold" pitchFamily="18" charset="-127"/>
                <a:ea typeface="경기천년제목V Bold" pitchFamily="18" charset="-127"/>
              </a:rPr>
              <a:t>Font 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경기천년제목V Bold" pitchFamily="18" charset="-127"/>
                <a:ea typeface="경기천년제목V Bold" pitchFamily="18" charset="-127"/>
              </a:rPr>
              <a:t>&amp; color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  <a:latin typeface="경기천년제목V Bold" pitchFamily="18" charset="-127"/>
                <a:ea typeface="경기천년제목V Bold" pitchFamily="18" charset="-127"/>
              </a:rPr>
              <a:t/>
            </a:r>
            <a:b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  <a:latin typeface="경기천년제목V Bold" pitchFamily="18" charset="-127"/>
                <a:ea typeface="경기천년제목V Bold" pitchFamily="18" charset="-127"/>
              </a:rPr>
            </a:br>
            <a:r>
              <a:rPr lang="ko-KR" altLang="en-US" sz="1600" dirty="0" smtClean="0">
                <a:latin typeface="서울남산체 EB" pitchFamily="18" charset="-127"/>
                <a:ea typeface="서울남산체 EB" pitchFamily="18" charset="-127"/>
              </a:rPr>
              <a:t>이력서 서체</a:t>
            </a:r>
            <a:r>
              <a:rPr lang="en-US" altLang="ko-KR" sz="1600" dirty="0" smtClean="0">
                <a:latin typeface="서울남산체 EB" pitchFamily="18" charset="-127"/>
                <a:ea typeface="서울남산체 EB" pitchFamily="18" charset="-127"/>
              </a:rPr>
              <a:t> &amp; </a:t>
            </a:r>
            <a:r>
              <a:rPr lang="ko-KR" altLang="en-US" sz="1600" dirty="0" smtClean="0">
                <a:latin typeface="서울남산체 EB" pitchFamily="18" charset="-127"/>
                <a:ea typeface="서울남산체 EB" pitchFamily="18" charset="-127"/>
              </a:rPr>
              <a:t>색</a:t>
            </a:r>
            <a:r>
              <a:rPr lang="ko-KR" altLang="en-US" sz="1600" dirty="0">
                <a:latin typeface="서울남산체 EB" pitchFamily="18" charset="-127"/>
                <a:ea typeface="서울남산체 EB" pitchFamily="18" charset="-127"/>
              </a:rPr>
              <a:t>상</a:t>
            </a:r>
            <a:r>
              <a:rPr lang="en-US" altLang="ko-KR" sz="1200" dirty="0" smtClean="0">
                <a:latin typeface="경기천년제목V Bold" pitchFamily="18" charset="-127"/>
                <a:ea typeface="경기천년제목V Bold" pitchFamily="18" charset="-127"/>
              </a:rPr>
              <a:t/>
            </a:r>
            <a:br>
              <a:rPr lang="en-US" altLang="ko-KR" sz="1200" dirty="0" smtClean="0">
                <a:latin typeface="경기천년제목V Bold" pitchFamily="18" charset="-127"/>
                <a:ea typeface="경기천년제목V Bold" pitchFamily="18" charset="-127"/>
              </a:rPr>
            </a:br>
            <a:endParaRPr lang="ko-KR" altLang="en-US" sz="1200" dirty="0">
              <a:latin typeface="경기천년제목 Bold" pitchFamily="18" charset="-127"/>
              <a:ea typeface="경기천년제목 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754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sz="3100" dirty="0">
                <a:latin typeface="경기천년제목V Bold" pitchFamily="18" charset="-127"/>
                <a:ea typeface="경기천년제목V Bold" pitchFamily="18" charset="-127"/>
              </a:rPr>
              <a:t>2</a:t>
            </a:r>
            <a:r>
              <a:rPr lang="en-US" altLang="ko-KR" sz="3100" dirty="0" smtClean="0">
                <a:latin typeface="경기천년제목V Bold" pitchFamily="18" charset="-127"/>
                <a:ea typeface="경기천년제목V Bold" pitchFamily="18" charset="-127"/>
              </a:rPr>
              <a:t/>
            </a:r>
            <a:br>
              <a:rPr lang="en-US" altLang="ko-KR" sz="3100" dirty="0" smtClean="0">
                <a:latin typeface="경기천년제목V Bold" pitchFamily="18" charset="-127"/>
                <a:ea typeface="경기천년제목V Bold" pitchFamily="18" charset="-127"/>
              </a:rPr>
            </a:br>
            <a:r>
              <a:rPr lang="en-US" altLang="ko-KR" sz="3100" dirty="0" smtClean="0">
                <a:latin typeface="경기천년제목V Bold" pitchFamily="18" charset="-127"/>
                <a:ea typeface="경기천년제목V Bold" pitchFamily="18" charset="-127"/>
              </a:rPr>
              <a:t>PROJECT 01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100814" y="3573019"/>
            <a:ext cx="49680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>
                <a:solidFill>
                  <a:schemeClr val="bg1">
                    <a:lumMod val="75000"/>
                  </a:schemeClr>
                </a:solidFill>
                <a:latin typeface="서울남산체 L" pitchFamily="18" charset="-127"/>
                <a:ea typeface="서울남산체 L" pitchFamily="18" charset="-127"/>
              </a:rPr>
              <a:t>SITE   |  SITE  ANALTSIS  |  CONCEPT  |  SKETCH  |  PROTOTYPE  |  DESIGN &amp; CODE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서울남산체 L" pitchFamily="18" charset="-127"/>
              <a:ea typeface="서울남산체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847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683568" y="4672884"/>
            <a:ext cx="7704856" cy="1288307"/>
          </a:xfrm>
          <a:prstGeom prst="roundRect">
            <a:avLst/>
          </a:prstGeom>
          <a:solidFill>
            <a:schemeClr val="bg1"/>
          </a:solidFill>
          <a:ln>
            <a:solidFill>
              <a:srgbClr val="E5E3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경기천년제목V Bold" pitchFamily="18" charset="-127"/>
                <a:ea typeface="경기천년제목V Bold" pitchFamily="18" charset="-127"/>
              </a:rPr>
              <a:t>SITE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  <a:latin typeface="경기천년제목V Bold" pitchFamily="18" charset="-127"/>
                <a:ea typeface="경기천년제목V Bold" pitchFamily="18" charset="-127"/>
              </a:rPr>
              <a:t/>
            </a:r>
            <a:b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  <a:latin typeface="경기천년제목V Bold" pitchFamily="18" charset="-127"/>
                <a:ea typeface="경기천년제목V Bold" pitchFamily="18" charset="-127"/>
              </a:rPr>
            </a:br>
            <a:r>
              <a:rPr lang="ko-KR" altLang="en-US" sz="1600" dirty="0" smtClean="0">
                <a:latin typeface="서울남산체 EB" pitchFamily="18" charset="-127"/>
                <a:ea typeface="서울남산체 EB" pitchFamily="18" charset="-127"/>
              </a:rPr>
              <a:t>사이트</a:t>
            </a:r>
            <a:r>
              <a:rPr lang="en-US" altLang="ko-KR" sz="1200" dirty="0" smtClean="0">
                <a:latin typeface="경기천년제목V Bold" pitchFamily="18" charset="-127"/>
                <a:ea typeface="경기천년제목V Bold" pitchFamily="18" charset="-127"/>
              </a:rPr>
              <a:t/>
            </a:r>
            <a:br>
              <a:rPr lang="en-US" altLang="ko-KR" sz="1200" dirty="0" smtClean="0">
                <a:latin typeface="경기천년제목V Bold" pitchFamily="18" charset="-127"/>
                <a:ea typeface="경기천년제목V Bold" pitchFamily="18" charset="-127"/>
              </a:rPr>
            </a:br>
            <a:endParaRPr lang="ko-KR" altLang="en-US" sz="1200" dirty="0">
              <a:latin typeface="경기천년제목 Bold" pitchFamily="18" charset="-127"/>
              <a:ea typeface="경기천년제목 Bold" pitchFamily="18" charset="-127"/>
            </a:endParaRPr>
          </a:p>
        </p:txBody>
      </p:sp>
      <p:pic>
        <p:nvPicPr>
          <p:cNvPr id="2052" name="Picture 4" descr="D:\work\git_saena\parksaena.github.io\portfolio_saena\tumblbug\텀블벅ppt\tumblbug\41a6c7d14f01251ac4093f7b9b81e82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552228"/>
            <a:ext cx="1473459" cy="167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work\git_saena\parksaena.github.io\portfolio_saena\tumblbug\텀블벅ppt\tumblbug\6e078bfbb32d5f327d979b5304ce77cc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281" y="1552228"/>
            <a:ext cx="1473459" cy="167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:\work\git_saena\parksaena.github.io\portfolio_saena\tumblbug\텀블벅ppt\tumblbug\8bb77b6ee1e1135e474c01eca206fc2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307" y="1552228"/>
            <a:ext cx="1473459" cy="167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346652" y="3356995"/>
            <a:ext cx="12984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서울남산체 EB" pitchFamily="18" charset="-127"/>
                <a:ea typeface="서울남산체 EB" pitchFamily="18" charset="-127"/>
              </a:rPr>
              <a:t>Idea making</a:t>
            </a:r>
            <a:endParaRPr lang="ko-KR" altLang="en-US" sz="1400" dirty="0">
              <a:latin typeface="서울남산체 EB" pitchFamily="18" charset="-127"/>
              <a:ea typeface="서울남산체 EB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153488" y="3356993"/>
            <a:ext cx="121504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latin typeface="서울남산체 EB" pitchFamily="18" charset="-127"/>
                <a:ea typeface="서울남산체 EB" pitchFamily="18" charset="-127"/>
              </a:rPr>
              <a:t>promotion</a:t>
            </a:r>
          </a:p>
          <a:p>
            <a:pPr algn="ctr"/>
            <a:r>
              <a:rPr lang="en-US" altLang="ko-KR" sz="1400" dirty="0" smtClean="0">
                <a:latin typeface="서울남산체 EB" pitchFamily="18" charset="-127"/>
                <a:ea typeface="서울남산체 EB" pitchFamily="18" charset="-127"/>
              </a:rPr>
              <a:t>&amp;</a:t>
            </a:r>
          </a:p>
          <a:p>
            <a:pPr algn="ctr"/>
            <a:r>
              <a:rPr lang="en-US" altLang="ko-KR" sz="1400" dirty="0" smtClean="0">
                <a:latin typeface="서울남산체 EB" pitchFamily="18" charset="-127"/>
                <a:ea typeface="서울남산체 EB" pitchFamily="18" charset="-127"/>
              </a:rPr>
              <a:t>attainment</a:t>
            </a:r>
            <a:endParaRPr lang="ko-KR" altLang="en-US" sz="1400" dirty="0">
              <a:latin typeface="서울남산체 EB" pitchFamily="18" charset="-127"/>
              <a:ea typeface="서울남산체 EB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288448" y="3356995"/>
            <a:ext cx="6490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서울남산체 EB" pitchFamily="18" charset="-127"/>
                <a:ea typeface="서울남산체 EB" pitchFamily="18" charset="-127"/>
              </a:rPr>
              <a:t>relay</a:t>
            </a:r>
            <a:endParaRPr lang="ko-KR" altLang="en-US" sz="1400" dirty="0">
              <a:latin typeface="서울남산체 EB" pitchFamily="18" charset="-127"/>
              <a:ea typeface="서울남산체 EB" pitchFamily="18" charset="-127"/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3131841" y="2392101"/>
            <a:ext cx="494243" cy="244812"/>
          </a:xfrm>
          <a:prstGeom prst="rightArrow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6012161" y="2392101"/>
            <a:ext cx="494243" cy="244812"/>
          </a:xfrm>
          <a:prstGeom prst="rightArrow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7599" y="4365107"/>
            <a:ext cx="1058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서울남산체 EB" pitchFamily="18" charset="-127"/>
                <a:ea typeface="서울남산체 EB" pitchFamily="18" charset="-127"/>
              </a:rPr>
              <a:t>Tumblbug</a:t>
            </a:r>
            <a:r>
              <a:rPr lang="en-US" altLang="ko-KR" sz="1400" dirty="0" smtClean="0">
                <a:latin typeface="서울남산체 EB" pitchFamily="18" charset="-127"/>
                <a:ea typeface="서울남산체 EB" pitchFamily="18" charset="-127"/>
              </a:rPr>
              <a:t>?</a:t>
            </a:r>
            <a:endParaRPr lang="ko-KR" altLang="en-US" sz="1400" dirty="0">
              <a:latin typeface="서울남산체 EB" pitchFamily="18" charset="-127"/>
              <a:ea typeface="서울남산체 EB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72307" y="4993871"/>
            <a:ext cx="70000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latin typeface="서울남산체 L" pitchFamily="18" charset="-127"/>
                <a:ea typeface="서울남산체 L" pitchFamily="18" charset="-127"/>
              </a:rPr>
              <a:t>텀블벅</a:t>
            </a:r>
            <a:r>
              <a:rPr lang="ko-KR" altLang="en-US" sz="1000" dirty="0" smtClean="0">
                <a:latin typeface="서울남산체 L" pitchFamily="18" charset="-127"/>
                <a:ea typeface="서울남산체 L" pitchFamily="18" charset="-127"/>
              </a:rPr>
              <a:t> 이라는 사이트는 창작자와 후원자를 이어주는 징검다리 같은 역할을 합니다</a:t>
            </a:r>
            <a:r>
              <a:rPr lang="en-US" altLang="ko-KR" sz="1000" dirty="0" smtClean="0">
                <a:latin typeface="서울남산체 L" pitchFamily="18" charset="-127"/>
                <a:ea typeface="서울남산체 L" pitchFamily="18" charset="-127"/>
              </a:rPr>
              <a:t>.</a:t>
            </a:r>
          </a:p>
          <a:p>
            <a:r>
              <a:rPr lang="ko-KR" altLang="en-US" sz="1000" dirty="0" smtClean="0">
                <a:latin typeface="서울남산체 L" pitchFamily="18" charset="-127"/>
                <a:ea typeface="서울남산체 L" pitchFamily="18" charset="-127"/>
              </a:rPr>
              <a:t>후원자는 정해진 기간 동안 후원금을 모으기 위해 열심히 홍보를 하고</a:t>
            </a:r>
            <a:r>
              <a:rPr lang="en-US" altLang="ko-KR" sz="1000" dirty="0">
                <a:latin typeface="서울남산체 L" pitchFamily="18" charset="-127"/>
                <a:ea typeface="서울남산체 L" pitchFamily="18" charset="-127"/>
              </a:rPr>
              <a:t> </a:t>
            </a:r>
            <a:r>
              <a:rPr lang="ko-KR" altLang="en-US" sz="1000" dirty="0" smtClean="0">
                <a:latin typeface="서울남산체 L" pitchFamily="18" charset="-127"/>
                <a:ea typeface="서울남산체 L" pitchFamily="18" charset="-127"/>
              </a:rPr>
              <a:t>목표금액을 달성하게 되면 후원금이 창작자에게 전달되어 </a:t>
            </a:r>
            <a:endParaRPr lang="en-US" altLang="ko-KR" sz="1000" dirty="0" smtClean="0">
              <a:latin typeface="서울남산체 L" pitchFamily="18" charset="-127"/>
              <a:ea typeface="서울남산체 L" pitchFamily="18" charset="-127"/>
            </a:endParaRPr>
          </a:p>
          <a:p>
            <a:r>
              <a:rPr lang="ko-KR" altLang="en-US" sz="1000" dirty="0" smtClean="0">
                <a:latin typeface="서울남산체 L" pitchFamily="18" charset="-127"/>
                <a:ea typeface="서울남산체 L" pitchFamily="18" charset="-127"/>
              </a:rPr>
              <a:t>후원자들이 받을 물건을 제작하게 됩니다</a:t>
            </a:r>
            <a:r>
              <a:rPr lang="en-US" altLang="ko-KR" sz="1000" dirty="0" smtClean="0">
                <a:latin typeface="서울남산체 L" pitchFamily="18" charset="-127"/>
                <a:ea typeface="서울남산체 L" pitchFamily="18" charset="-127"/>
              </a:rPr>
              <a:t>.</a:t>
            </a:r>
            <a:r>
              <a:rPr lang="ko-KR" altLang="en-US" sz="1000" dirty="0" smtClean="0">
                <a:latin typeface="서울남산체 L" pitchFamily="18" charset="-127"/>
                <a:ea typeface="서울남산체 L" pitchFamily="18" charset="-127"/>
              </a:rPr>
              <a:t> </a:t>
            </a:r>
            <a:endParaRPr lang="en-US" altLang="ko-KR" sz="1000" dirty="0" smtClean="0">
              <a:latin typeface="서울남산체 L" pitchFamily="18" charset="-127"/>
              <a:ea typeface="서울남산체 L" pitchFamily="18" charset="-127"/>
            </a:endParaRPr>
          </a:p>
          <a:p>
            <a:r>
              <a:rPr lang="ko-KR" altLang="en-US" sz="1000" dirty="0" smtClean="0">
                <a:latin typeface="서울남산체 L" pitchFamily="18" charset="-127"/>
                <a:ea typeface="서울남산체 L" pitchFamily="18" charset="-127"/>
              </a:rPr>
              <a:t>제작 기간이 길 수도 있어 창작자들은 틈틈이 진척사항을 </a:t>
            </a:r>
            <a:r>
              <a:rPr lang="ko-KR" altLang="en-US" sz="1000" dirty="0">
                <a:latin typeface="서울남산체 L" pitchFamily="18" charset="-127"/>
                <a:ea typeface="서울남산체 L" pitchFamily="18" charset="-127"/>
              </a:rPr>
              <a:t>알</a:t>
            </a:r>
            <a:r>
              <a:rPr lang="ko-KR" altLang="en-US" sz="1000" dirty="0" smtClean="0">
                <a:latin typeface="서울남산체 L" pitchFamily="18" charset="-127"/>
                <a:ea typeface="서울남산체 L" pitchFamily="18" charset="-127"/>
              </a:rPr>
              <a:t>리고</a:t>
            </a:r>
            <a:r>
              <a:rPr lang="en-US" altLang="ko-KR" sz="1000" dirty="0" smtClean="0">
                <a:latin typeface="서울남산체 L" pitchFamily="18" charset="-127"/>
                <a:ea typeface="서울남산체 L" pitchFamily="18" charset="-127"/>
              </a:rPr>
              <a:t> </a:t>
            </a:r>
            <a:r>
              <a:rPr lang="ko-KR" altLang="en-US" sz="1000" dirty="0" smtClean="0">
                <a:latin typeface="서울남산체 L" pitchFamily="18" charset="-127"/>
                <a:ea typeface="서울남산체 L" pitchFamily="18" charset="-127"/>
              </a:rPr>
              <a:t>약속한 물건을 전달하는 방식으로 운영되고 있습니다</a:t>
            </a:r>
            <a:r>
              <a:rPr lang="en-US" altLang="ko-KR" sz="1000" dirty="0" smtClean="0">
                <a:latin typeface="서울남산체 L" pitchFamily="18" charset="-127"/>
                <a:ea typeface="서울남산체 L" pitchFamily="18" charset="-127"/>
              </a:rPr>
              <a:t>.</a:t>
            </a:r>
            <a:endParaRPr lang="ko-KR" altLang="en-US" sz="1000" dirty="0">
              <a:latin typeface="서울남산체 L" pitchFamily="18" charset="-127"/>
              <a:ea typeface="서울남산체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556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경기천년제목V Bold" pitchFamily="18" charset="-127"/>
                <a:ea typeface="경기천년제목V Bold" pitchFamily="18" charset="-127"/>
              </a:rPr>
              <a:t>SITE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경기천년제목V Bold" pitchFamily="18" charset="-127"/>
                <a:ea typeface="경기천년제목V Bold" pitchFamily="18" charset="-127"/>
              </a:rPr>
              <a:t/>
            </a:r>
            <a:b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경기천년제목V Bold" pitchFamily="18" charset="-127"/>
                <a:ea typeface="경기천년제목V Bold" pitchFamily="18" charset="-127"/>
              </a:rPr>
            </a:br>
            <a:r>
              <a:rPr lang="ko-KR" altLang="en-US" sz="1600" dirty="0">
                <a:latin typeface="서울남산체 EB" pitchFamily="18" charset="-127"/>
                <a:ea typeface="서울남산체 EB" pitchFamily="18" charset="-127"/>
              </a:rPr>
              <a:t>사이트</a:t>
            </a:r>
            <a:r>
              <a:rPr lang="en-US" altLang="ko-KR" sz="1200" dirty="0" smtClean="0">
                <a:latin typeface="경기천년제목V Bold" pitchFamily="18" charset="-127"/>
                <a:ea typeface="경기천년제목V Bold" pitchFamily="18" charset="-127"/>
              </a:rPr>
              <a:t/>
            </a:r>
            <a:br>
              <a:rPr lang="en-US" altLang="ko-KR" sz="1200" dirty="0" smtClean="0">
                <a:latin typeface="경기천년제목V Bold" pitchFamily="18" charset="-127"/>
                <a:ea typeface="경기천년제목V Bold" pitchFamily="18" charset="-127"/>
              </a:rPr>
            </a:br>
            <a:endParaRPr lang="ko-KR" altLang="en-US" sz="1200" dirty="0">
              <a:latin typeface="경기천년제목 Bold" pitchFamily="18" charset="-127"/>
              <a:ea typeface="경기천년제목 Bold" pitchFamily="18" charset="-127"/>
            </a:endParaRPr>
          </a:p>
        </p:txBody>
      </p:sp>
      <p:pic>
        <p:nvPicPr>
          <p:cNvPr id="4099" name="Picture 3" descr="D:\work\git_saena\parksaena.github.io\portfolio_saena\tumblbug\site\tumblbug_site_img\tumblbug_main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2" r="19457" b="32392"/>
          <a:stretch/>
        </p:blipFill>
        <p:spPr bwMode="auto">
          <a:xfrm>
            <a:off x="539553" y="928483"/>
            <a:ext cx="4272260" cy="5913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11813" y="928483"/>
            <a:ext cx="2903359" cy="46884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200"/>
              </a:spcBef>
            </a:pPr>
            <a:r>
              <a:rPr lang="ko-KR" altLang="en-US" sz="1200" dirty="0" smtClean="0">
                <a:latin typeface="서울남산체 B" pitchFamily="18" charset="-127"/>
                <a:ea typeface="서울남산체 B" pitchFamily="18" charset="-127"/>
              </a:rPr>
              <a:t>브랜드 유형</a:t>
            </a:r>
            <a:endParaRPr lang="en-US" altLang="ko-KR" sz="1200" dirty="0" smtClean="0">
              <a:latin typeface="서울남산체 B" pitchFamily="18" charset="-127"/>
              <a:ea typeface="서울남산체 B" pitchFamily="18" charset="-127"/>
            </a:endParaRPr>
          </a:p>
          <a:p>
            <a:pPr>
              <a:spcBef>
                <a:spcPts val="200"/>
              </a:spcBef>
            </a:pPr>
            <a:r>
              <a:rPr lang="ko-KR" altLang="en-US" sz="1000" dirty="0" smtClean="0">
                <a:latin typeface="서울남산체 M" pitchFamily="18" charset="-127"/>
                <a:ea typeface="서울남산체 M" pitchFamily="18" charset="-127"/>
              </a:rPr>
              <a:t>  </a:t>
            </a:r>
            <a:r>
              <a:rPr lang="ko-KR" altLang="en-US" sz="1000" dirty="0" err="1" smtClean="0">
                <a:latin typeface="서울남산체 M" pitchFamily="18" charset="-127"/>
                <a:ea typeface="서울남산체 M" pitchFamily="18" charset="-127"/>
              </a:rPr>
              <a:t>크라우드</a:t>
            </a:r>
            <a:r>
              <a:rPr lang="ko-KR" altLang="en-US" sz="1000" dirty="0" smtClean="0">
                <a:latin typeface="서울남산체 M" pitchFamily="18" charset="-127"/>
                <a:ea typeface="서울남산체 M" pitchFamily="18" charset="-127"/>
              </a:rPr>
              <a:t> </a:t>
            </a:r>
            <a:r>
              <a:rPr lang="ko-KR" altLang="en-US" sz="1000" dirty="0" err="1">
                <a:latin typeface="서울남산체 M" pitchFamily="18" charset="-127"/>
                <a:ea typeface="서울남산체 M" pitchFamily="18" charset="-127"/>
              </a:rPr>
              <a:t>펀딩</a:t>
            </a:r>
            <a:r>
              <a:rPr lang="ko-KR" altLang="en-US" sz="1000" dirty="0">
                <a:latin typeface="서울남산체 M" pitchFamily="18" charset="-127"/>
                <a:ea typeface="서울남산체 M" pitchFamily="18" charset="-127"/>
              </a:rPr>
              <a:t> </a:t>
            </a:r>
            <a:r>
              <a:rPr lang="ko-KR" altLang="en-US" sz="1000" dirty="0" smtClean="0">
                <a:latin typeface="서울남산체 M" pitchFamily="18" charset="-127"/>
                <a:ea typeface="서울남산체 M" pitchFamily="18" charset="-127"/>
              </a:rPr>
              <a:t>사이트</a:t>
            </a:r>
            <a:endParaRPr lang="en-US" altLang="ko-KR" sz="1000" dirty="0" smtClean="0">
              <a:latin typeface="서울남산체 M" pitchFamily="18" charset="-127"/>
              <a:ea typeface="서울남산체 M" pitchFamily="18" charset="-127"/>
            </a:endParaRPr>
          </a:p>
          <a:p>
            <a:pPr>
              <a:spcBef>
                <a:spcPts val="200"/>
              </a:spcBef>
            </a:pPr>
            <a:endParaRPr lang="en-US" altLang="ko-KR" sz="1200" dirty="0" smtClean="0">
              <a:latin typeface="서울남산체 B" pitchFamily="18" charset="-127"/>
              <a:ea typeface="서울남산체 B" pitchFamily="18" charset="-127"/>
            </a:endParaRPr>
          </a:p>
          <a:p>
            <a:pPr>
              <a:spcBef>
                <a:spcPts val="200"/>
              </a:spcBef>
            </a:pPr>
            <a:r>
              <a:rPr lang="ko-KR" altLang="en-US" sz="1200" dirty="0" smtClean="0">
                <a:latin typeface="서울남산체 B" pitchFamily="18" charset="-127"/>
                <a:ea typeface="서울남산체 B" pitchFamily="18" charset="-127"/>
              </a:rPr>
              <a:t>브랜드 </a:t>
            </a:r>
            <a:r>
              <a:rPr lang="ko-KR" altLang="en-US" sz="1200" dirty="0" err="1" smtClean="0">
                <a:latin typeface="서울남산체 B" pitchFamily="18" charset="-127"/>
                <a:ea typeface="서울남산체 B" pitchFamily="18" charset="-127"/>
              </a:rPr>
              <a:t>컨셉</a:t>
            </a:r>
            <a:endParaRPr lang="en-US" altLang="ko-KR" sz="1200" dirty="0" smtClean="0">
              <a:latin typeface="서울남산체 B" pitchFamily="18" charset="-127"/>
              <a:ea typeface="서울남산체 B" pitchFamily="18" charset="-127"/>
            </a:endParaRPr>
          </a:p>
          <a:p>
            <a:pPr>
              <a:spcBef>
                <a:spcPts val="200"/>
              </a:spcBef>
            </a:pPr>
            <a:r>
              <a:rPr lang="ko-KR" altLang="en-US" sz="1000" dirty="0" smtClean="0">
                <a:latin typeface="서울남산체 M" pitchFamily="18" charset="-127"/>
                <a:ea typeface="서울남산체 M" pitchFamily="18" charset="-127"/>
              </a:rPr>
              <a:t>  </a:t>
            </a:r>
            <a:r>
              <a:rPr lang="ko-KR" altLang="en-US" sz="1000" dirty="0" err="1" smtClean="0">
                <a:latin typeface="서울남산체 M" pitchFamily="18" charset="-127"/>
                <a:ea typeface="서울남산체 M" pitchFamily="18" charset="-127"/>
              </a:rPr>
              <a:t>심플</a:t>
            </a:r>
            <a:endParaRPr lang="en-US" altLang="ko-KR" sz="1000" dirty="0" smtClean="0">
              <a:latin typeface="서울남산체 M" pitchFamily="18" charset="-127"/>
              <a:ea typeface="서울남산체 M" pitchFamily="18" charset="-127"/>
            </a:endParaRPr>
          </a:p>
          <a:p>
            <a:pPr>
              <a:spcBef>
                <a:spcPts val="200"/>
              </a:spcBef>
            </a:pPr>
            <a:endParaRPr lang="en-US" altLang="ko-KR" sz="1200" dirty="0" smtClean="0">
              <a:latin typeface="서울남산체 B" pitchFamily="18" charset="-127"/>
              <a:ea typeface="서울남산체 B" pitchFamily="18" charset="-127"/>
            </a:endParaRPr>
          </a:p>
          <a:p>
            <a:pPr>
              <a:spcBef>
                <a:spcPts val="200"/>
              </a:spcBef>
            </a:pPr>
            <a:r>
              <a:rPr lang="ko-KR" altLang="en-US" sz="1200" dirty="0" smtClean="0">
                <a:latin typeface="서울남산체 B" pitchFamily="18" charset="-127"/>
                <a:ea typeface="서울남산체 B" pitchFamily="18" charset="-127"/>
              </a:rPr>
              <a:t>주요 고객층</a:t>
            </a:r>
            <a:endParaRPr lang="en-US" altLang="ko-KR" sz="1200" dirty="0" smtClean="0">
              <a:latin typeface="서울남산체 B" pitchFamily="18" charset="-127"/>
              <a:ea typeface="서울남산체 B" pitchFamily="18" charset="-127"/>
            </a:endParaRPr>
          </a:p>
          <a:p>
            <a:pPr>
              <a:spcBef>
                <a:spcPts val="200"/>
              </a:spcBef>
            </a:pPr>
            <a:r>
              <a:rPr lang="ko-KR" altLang="en-US" sz="1000" dirty="0" smtClean="0">
                <a:latin typeface="서울남산체 M" pitchFamily="18" charset="-127"/>
                <a:ea typeface="서울남산체 M" pitchFamily="18" charset="-127"/>
              </a:rPr>
              <a:t>  시중에 </a:t>
            </a:r>
            <a:r>
              <a:rPr lang="ko-KR" altLang="en-US" sz="1000" dirty="0">
                <a:latin typeface="서울남산체 M" pitchFamily="18" charset="-127"/>
                <a:ea typeface="서울남산체 M" pitchFamily="18" charset="-127"/>
              </a:rPr>
              <a:t>없는 독특하고 </a:t>
            </a:r>
            <a:r>
              <a:rPr lang="ko-KR" altLang="en-US" sz="1000" dirty="0" err="1">
                <a:latin typeface="서울남산체 M" pitchFamily="18" charset="-127"/>
                <a:ea typeface="서울남산체 M" pitchFamily="18" charset="-127"/>
              </a:rPr>
              <a:t>의미있는</a:t>
            </a:r>
            <a:r>
              <a:rPr lang="ko-KR" altLang="en-US" sz="1000" dirty="0">
                <a:latin typeface="서울남산체 M" pitchFamily="18" charset="-127"/>
                <a:ea typeface="서울남산체 M" pitchFamily="18" charset="-127"/>
              </a:rPr>
              <a:t> 물건을 찾는 사람들</a:t>
            </a:r>
            <a:endParaRPr lang="en-US" altLang="ko-KR" sz="1000" dirty="0">
              <a:latin typeface="서울남산체 M" pitchFamily="18" charset="-127"/>
              <a:ea typeface="서울남산체 M" pitchFamily="18" charset="-127"/>
            </a:endParaRPr>
          </a:p>
          <a:p>
            <a:pPr>
              <a:spcBef>
                <a:spcPts val="200"/>
              </a:spcBef>
            </a:pPr>
            <a:endParaRPr lang="en-US" altLang="ko-KR" sz="1200" dirty="0" smtClean="0">
              <a:latin typeface="서울남산체 B" pitchFamily="18" charset="-127"/>
              <a:ea typeface="서울남산체 B" pitchFamily="18" charset="-127"/>
            </a:endParaRPr>
          </a:p>
          <a:p>
            <a:pPr>
              <a:spcBef>
                <a:spcPts val="200"/>
              </a:spcBef>
            </a:pPr>
            <a:r>
              <a:rPr lang="ko-KR" altLang="en-US" sz="1200" dirty="0" smtClean="0">
                <a:latin typeface="서울남산체 B" pitchFamily="18" charset="-127"/>
                <a:ea typeface="서울남산체 B" pitchFamily="18" charset="-127"/>
              </a:rPr>
              <a:t>기존 주소</a:t>
            </a:r>
            <a:endParaRPr lang="en-US" altLang="ko-KR" sz="1200" dirty="0" smtClean="0">
              <a:latin typeface="서울남산체 B" pitchFamily="18" charset="-127"/>
              <a:ea typeface="서울남산체 B" pitchFamily="18" charset="-127"/>
            </a:endParaRPr>
          </a:p>
          <a:p>
            <a:pPr>
              <a:spcBef>
                <a:spcPts val="200"/>
              </a:spcBef>
            </a:pPr>
            <a:r>
              <a:rPr lang="en-US" altLang="ko-KR" sz="1000" dirty="0">
                <a:latin typeface="서울남산체 M" pitchFamily="18" charset="-127"/>
                <a:ea typeface="서울남산체 M" pitchFamily="18" charset="-127"/>
                <a:hlinkClick r:id="rId4"/>
              </a:rPr>
              <a:t> </a:t>
            </a:r>
            <a:r>
              <a:rPr lang="en-US" altLang="ko-KR" sz="1000" dirty="0" smtClean="0">
                <a:latin typeface="서울남산체 M" pitchFamily="18" charset="-127"/>
                <a:ea typeface="서울남산체 M" pitchFamily="18" charset="-127"/>
                <a:hlinkClick r:id="rId4"/>
              </a:rPr>
              <a:t> https</a:t>
            </a:r>
            <a:r>
              <a:rPr lang="en-US" altLang="ko-KR" sz="1000" dirty="0">
                <a:latin typeface="서울남산체 M" pitchFamily="18" charset="-127"/>
                <a:ea typeface="서울남산체 M" pitchFamily="18" charset="-127"/>
                <a:hlinkClick r:id="rId4"/>
              </a:rPr>
              <a:t>://tumblbug.com/</a:t>
            </a:r>
            <a:endParaRPr lang="en-US" altLang="ko-KR" sz="1000" dirty="0">
              <a:latin typeface="서울남산체 M" pitchFamily="18" charset="-127"/>
              <a:ea typeface="서울남산체 M" pitchFamily="18" charset="-127"/>
            </a:endParaRPr>
          </a:p>
          <a:p>
            <a:pPr>
              <a:spcBef>
                <a:spcPts val="200"/>
              </a:spcBef>
            </a:pPr>
            <a:endParaRPr lang="en-US" altLang="ko-KR" sz="1200" dirty="0" smtClean="0">
              <a:latin typeface="서울남산체 B" pitchFamily="18" charset="-127"/>
              <a:ea typeface="서울남산체 B" pitchFamily="18" charset="-127"/>
            </a:endParaRPr>
          </a:p>
          <a:p>
            <a:pPr>
              <a:spcBef>
                <a:spcPts val="200"/>
              </a:spcBef>
            </a:pPr>
            <a:r>
              <a:rPr lang="ko-KR" altLang="en-US" sz="1200" dirty="0" err="1" smtClean="0">
                <a:latin typeface="서울남산체 B" pitchFamily="18" charset="-127"/>
                <a:ea typeface="서울남산체 B" pitchFamily="18" charset="-127"/>
              </a:rPr>
              <a:t>리뉴얼</a:t>
            </a:r>
            <a:r>
              <a:rPr lang="ko-KR" altLang="en-US" sz="1200" dirty="0" smtClean="0">
                <a:latin typeface="서울남산체 B" pitchFamily="18" charset="-127"/>
                <a:ea typeface="서울남산체 B" pitchFamily="18" charset="-127"/>
              </a:rPr>
              <a:t> 주소</a:t>
            </a:r>
            <a:endParaRPr lang="en-US" altLang="ko-KR" sz="1200" dirty="0" smtClean="0">
              <a:latin typeface="서울남산체 B" pitchFamily="18" charset="-127"/>
              <a:ea typeface="서울남산체 B" pitchFamily="18" charset="-127"/>
            </a:endParaRPr>
          </a:p>
          <a:p>
            <a:pPr>
              <a:spcBef>
                <a:spcPts val="200"/>
              </a:spcBef>
            </a:pPr>
            <a:endParaRPr lang="en-US" altLang="ko-KR" sz="1200" dirty="0" smtClean="0">
              <a:latin typeface="서울남산체 B" pitchFamily="18" charset="-127"/>
              <a:ea typeface="서울남산체 B" pitchFamily="18" charset="-127"/>
            </a:endParaRPr>
          </a:p>
          <a:p>
            <a:pPr>
              <a:spcBef>
                <a:spcPts val="200"/>
              </a:spcBef>
            </a:pPr>
            <a:r>
              <a:rPr lang="ko-KR" altLang="en-US" sz="1200" dirty="0" smtClean="0">
                <a:latin typeface="서울남산체 B" pitchFamily="18" charset="-127"/>
                <a:ea typeface="서울남산체 B" pitchFamily="18" charset="-127"/>
              </a:rPr>
              <a:t>제작 프로그램</a:t>
            </a:r>
            <a:endParaRPr lang="en-US" altLang="ko-KR" sz="1200" dirty="0" smtClean="0">
              <a:latin typeface="서울남산체 B" pitchFamily="18" charset="-127"/>
              <a:ea typeface="서울남산체 B" pitchFamily="18" charset="-127"/>
            </a:endParaRPr>
          </a:p>
          <a:p>
            <a:pPr>
              <a:spcBef>
                <a:spcPts val="200"/>
              </a:spcBef>
            </a:pPr>
            <a:r>
              <a:rPr lang="en-US" altLang="ko-KR" sz="1000" dirty="0" smtClean="0">
                <a:latin typeface="서울남산체 M" pitchFamily="18" charset="-127"/>
                <a:ea typeface="서울남산체 M" pitchFamily="18" charset="-127"/>
              </a:rPr>
              <a:t>  Photoshop</a:t>
            </a:r>
            <a:r>
              <a:rPr lang="en-US" altLang="ko-KR" sz="1000" dirty="0">
                <a:latin typeface="서울남산체 M" pitchFamily="18" charset="-127"/>
                <a:ea typeface="서울남산체 M" pitchFamily="18" charset="-127"/>
              </a:rPr>
              <a:t>, Illustrator, html, </a:t>
            </a:r>
            <a:r>
              <a:rPr lang="en-US" altLang="ko-KR" sz="1000" dirty="0" err="1">
                <a:latin typeface="서울남산체 M" pitchFamily="18" charset="-127"/>
                <a:ea typeface="서울남산체 M" pitchFamily="18" charset="-127"/>
              </a:rPr>
              <a:t>css</a:t>
            </a:r>
            <a:endParaRPr lang="en-US" altLang="ko-KR" sz="1000" dirty="0">
              <a:latin typeface="서울남산체 M" pitchFamily="18" charset="-127"/>
              <a:ea typeface="서울남산체 M" pitchFamily="18" charset="-127"/>
            </a:endParaRPr>
          </a:p>
          <a:p>
            <a:pPr>
              <a:spcBef>
                <a:spcPts val="200"/>
              </a:spcBef>
            </a:pPr>
            <a:endParaRPr lang="en-US" altLang="ko-KR" sz="1200" dirty="0" smtClean="0">
              <a:latin typeface="서울남산체 B" pitchFamily="18" charset="-127"/>
              <a:ea typeface="서울남산체 B" pitchFamily="18" charset="-127"/>
            </a:endParaRPr>
          </a:p>
          <a:p>
            <a:pPr>
              <a:spcBef>
                <a:spcPts val="200"/>
              </a:spcBef>
            </a:pPr>
            <a:r>
              <a:rPr lang="ko-KR" altLang="en-US" sz="1200" dirty="0" smtClean="0">
                <a:latin typeface="서울남산체 B" pitchFamily="18" charset="-127"/>
                <a:ea typeface="서울남산체 B" pitchFamily="18" charset="-127"/>
              </a:rPr>
              <a:t>디바이스</a:t>
            </a:r>
            <a:endParaRPr lang="en-US" altLang="ko-KR" sz="1200" dirty="0" smtClean="0">
              <a:latin typeface="서울남산체 B" pitchFamily="18" charset="-127"/>
              <a:ea typeface="서울남산체 B" pitchFamily="18" charset="-127"/>
            </a:endParaRPr>
          </a:p>
          <a:p>
            <a:pPr>
              <a:spcBef>
                <a:spcPts val="200"/>
              </a:spcBef>
            </a:pPr>
            <a:r>
              <a:rPr lang="en-US" altLang="ko-KR" sz="1000" dirty="0" smtClean="0">
                <a:latin typeface="서울남산체 M" pitchFamily="18" charset="-127"/>
                <a:ea typeface="서울남산체 M" pitchFamily="18" charset="-127"/>
              </a:rPr>
              <a:t>  PC </a:t>
            </a:r>
            <a:r>
              <a:rPr lang="en-US" altLang="ko-KR" sz="1000" dirty="0">
                <a:latin typeface="서울남산체 M" pitchFamily="18" charset="-127"/>
                <a:ea typeface="서울남산체 M" pitchFamily="18" charset="-127"/>
              </a:rPr>
              <a:t>960 – 1024px</a:t>
            </a:r>
          </a:p>
          <a:p>
            <a:pPr>
              <a:spcBef>
                <a:spcPts val="200"/>
              </a:spcBef>
            </a:pPr>
            <a:endParaRPr lang="en-US" altLang="ko-KR" sz="1200" dirty="0" smtClean="0">
              <a:latin typeface="서울남산체 B" pitchFamily="18" charset="-127"/>
              <a:ea typeface="서울남산체 B" pitchFamily="18" charset="-127"/>
            </a:endParaRPr>
          </a:p>
          <a:p>
            <a:pPr>
              <a:spcBef>
                <a:spcPts val="200"/>
              </a:spcBef>
            </a:pPr>
            <a:r>
              <a:rPr lang="ko-KR" altLang="en-US" sz="1200" dirty="0" smtClean="0">
                <a:latin typeface="서울남산체 B" pitchFamily="18" charset="-127"/>
                <a:ea typeface="서울남산체 B" pitchFamily="18" charset="-127"/>
              </a:rPr>
              <a:t>참여도</a:t>
            </a:r>
            <a:endParaRPr lang="en-US" altLang="ko-KR" sz="1200" dirty="0" smtClean="0">
              <a:latin typeface="서울남산체 B" pitchFamily="18" charset="-127"/>
              <a:ea typeface="서울남산체 B" pitchFamily="18" charset="-127"/>
            </a:endParaRPr>
          </a:p>
          <a:p>
            <a:pPr>
              <a:spcBef>
                <a:spcPts val="200"/>
              </a:spcBef>
            </a:pPr>
            <a:r>
              <a:rPr lang="ko-KR" altLang="en-US" sz="1000" dirty="0" smtClean="0">
                <a:latin typeface="서울남산체 M" pitchFamily="18" charset="-127"/>
                <a:ea typeface="서울남산체 M" pitchFamily="18" charset="-127"/>
              </a:rPr>
              <a:t>  기획 </a:t>
            </a:r>
            <a:r>
              <a:rPr lang="en-US" altLang="ko-KR" sz="1000" dirty="0">
                <a:latin typeface="서울남산체 M" pitchFamily="18" charset="-127"/>
                <a:ea typeface="서울남산체 M" pitchFamily="18" charset="-127"/>
              </a:rPr>
              <a:t>100%, </a:t>
            </a:r>
            <a:r>
              <a:rPr lang="ko-KR" altLang="en-US" sz="1000" dirty="0">
                <a:latin typeface="서울남산체 M" pitchFamily="18" charset="-127"/>
                <a:ea typeface="서울남산체 M" pitchFamily="18" charset="-127"/>
              </a:rPr>
              <a:t>디자인</a:t>
            </a:r>
            <a:r>
              <a:rPr lang="en-US" altLang="ko-KR" sz="1000" dirty="0">
                <a:latin typeface="서울남산체 M" pitchFamily="18" charset="-127"/>
                <a:ea typeface="서울남산체 M" pitchFamily="18" charset="-127"/>
              </a:rPr>
              <a:t>100%, </a:t>
            </a:r>
            <a:r>
              <a:rPr lang="ko-KR" altLang="en-US" sz="1000" dirty="0">
                <a:latin typeface="서울남산체 M" pitchFamily="18" charset="-127"/>
                <a:ea typeface="서울남산체 M" pitchFamily="18" charset="-127"/>
              </a:rPr>
              <a:t>코딩</a:t>
            </a:r>
            <a:r>
              <a:rPr lang="en-US" altLang="ko-KR" sz="1000" dirty="0">
                <a:latin typeface="서울남산체 M" pitchFamily="18" charset="-127"/>
                <a:ea typeface="서울남산체 M" pitchFamily="18" charset="-127"/>
              </a:rPr>
              <a:t>100%</a:t>
            </a:r>
            <a:endParaRPr lang="ko-KR" altLang="en-US" sz="1000" dirty="0">
              <a:latin typeface="서울남산체 M" pitchFamily="18" charset="-127"/>
              <a:ea typeface="서울남산체 M" pitchFamily="18" charset="-127"/>
            </a:endParaRPr>
          </a:p>
          <a:p>
            <a:pPr>
              <a:spcBef>
                <a:spcPts val="200"/>
              </a:spcBef>
            </a:pPr>
            <a:endParaRPr lang="ko-KR" altLang="en-US" sz="1200" dirty="0">
              <a:latin typeface="서울남산체 B" pitchFamily="18" charset="-127"/>
              <a:ea typeface="서울남산체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202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1656</TotalTime>
  <Words>613</Words>
  <Application>Microsoft Office PowerPoint</Application>
  <PresentationFormat>화면 슬라이드 쇼(4:3)</PresentationFormat>
  <Paragraphs>215</Paragraphs>
  <Slides>26</Slides>
  <Notes>13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PORTFOLIO</vt:lpstr>
      <vt:lpstr>PowerPoint 프레젠테이션</vt:lpstr>
      <vt:lpstr>INDEX</vt:lpstr>
      <vt:lpstr>1 RESUME </vt:lpstr>
      <vt:lpstr>RESUME 이력서</vt:lpstr>
      <vt:lpstr>RESUME Font &amp; color 이력서 서체 &amp; 색상 </vt:lpstr>
      <vt:lpstr>2 PROJECT 01 </vt:lpstr>
      <vt:lpstr>SITE 사이트 </vt:lpstr>
      <vt:lpstr>SITE 사이트 </vt:lpstr>
      <vt:lpstr>SITE ANALYSLS  기존 사이트의 문제점 </vt:lpstr>
      <vt:lpstr>SKETCH 스케치 </vt:lpstr>
      <vt:lpstr>RPOTO TYPE 프로토 타입 </vt:lpstr>
      <vt:lpstr>Font &amp; color 서체 &amp; 색상 </vt:lpstr>
      <vt:lpstr>main page design 메인 페이지 </vt:lpstr>
      <vt:lpstr>login page design 로그인 페이지 </vt:lpstr>
      <vt:lpstr>DESIGN &amp; CODE 디자인 &amp; 코드 </vt:lpstr>
      <vt:lpstr>3 PROJECT 02 </vt:lpstr>
      <vt:lpstr>SITE 사이트 </vt:lpstr>
      <vt:lpstr>SITE 사이트 </vt:lpstr>
      <vt:lpstr>SITE ANALYSLS  기존 사이트의 문제점 </vt:lpstr>
      <vt:lpstr>SKETCH 스케치 </vt:lpstr>
      <vt:lpstr>RPOTO TYPE 프로토 타입 </vt:lpstr>
      <vt:lpstr>Font &amp; color 서체 &amp; 색상 </vt:lpstr>
      <vt:lpstr>main page design 메인 페이지 </vt:lpstr>
      <vt:lpstr>login page design 로그인 페이지 </vt:lpstr>
      <vt:lpstr>DESIGN &amp; CODE 디자인 &amp; 코드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</dc:title>
  <dc:creator>GREEN</dc:creator>
  <cp:lastModifiedBy>GREEN</cp:lastModifiedBy>
  <cp:revision>196</cp:revision>
  <dcterms:created xsi:type="dcterms:W3CDTF">2017-10-17T06:42:47Z</dcterms:created>
  <dcterms:modified xsi:type="dcterms:W3CDTF">2017-10-23T07:31:13Z</dcterms:modified>
</cp:coreProperties>
</file>