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3" r:id="rId3"/>
    <p:sldId id="275" r:id="rId4"/>
    <p:sldId id="276" r:id="rId5"/>
    <p:sldId id="277" r:id="rId6"/>
    <p:sldId id="278" r:id="rId7"/>
    <p:sldId id="279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62" y="10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31E7D-694C-4967-9E70-C493FC13A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639FD3-4D60-4BA8-A80A-9F05B9331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B0077B-09FA-44A9-8A25-2FCB9A1D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4D32-608E-4C61-8DF9-B51D25607310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C78782-B18C-440A-9DE8-8F90F6FE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24CD2-EF41-4BE3-B488-2BFC7375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0BF88-AA01-4B9C-AB4C-EF54B7299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96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56CE1-F446-4191-BD1C-D06F9D592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B9B11A-73FE-4E73-943A-90D279B4A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73648F-F154-4F6A-8304-4F6713D33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4D32-608E-4C61-8DF9-B51D25607310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B2F24D-BDA7-4F14-A1A4-97EA4C088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7D0DC8-6DD6-4621-A125-DACCE08E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0BF88-AA01-4B9C-AB4C-EF54B7299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77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2FEC09-9694-40B0-85DA-9689033EA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43BDAE-F7DC-4F1E-8258-E616DDDA3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1A38DF-4B9D-4B89-8D81-24C4893CF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4D32-608E-4C61-8DF9-B51D25607310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C4250-98CC-4DD8-908C-5A1B3C323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EA2333-EC21-433F-AD9E-A8B93088B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0BF88-AA01-4B9C-AB4C-EF54B7299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17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6C7FA-D7AB-4D33-A401-42852DA9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D1BDAF-A99E-4139-BB99-E01E475E4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9E3D11-2FD8-4B66-A03C-48FE247F2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4D32-608E-4C61-8DF9-B51D25607310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A52DD-29E2-4162-B8D7-A1C908A0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CC15AB-0C91-4AD7-BE33-74BAF310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0BF88-AA01-4B9C-AB4C-EF54B7299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595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5E1FD-3C47-4F77-94F6-1EB9D8596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C37151-2725-4BFE-B272-9CC158FEE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FC4F3A-0BCC-4266-81CC-85779CEF9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4D32-608E-4C61-8DF9-B51D25607310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729D47-0548-479B-8C3A-18D44D77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F5113-F693-4FB6-80E8-2EFD7EF3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0BF88-AA01-4B9C-AB4C-EF54B7299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898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7856E-ACFC-4070-AE62-948D1DC77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0FBC0B-CA1C-4453-A4A4-22F640846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F5D56E-2C9B-4580-A0ED-FCE3C1263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872C89-AF27-4332-9B86-196FCF516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4D32-608E-4C61-8DF9-B51D25607310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9DB346-C444-419C-91E1-D8ED3F891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900555-D9D7-438E-9B4D-85DEE65C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0BF88-AA01-4B9C-AB4C-EF54B7299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12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80F6A-6FFC-403D-AEE7-8E11B5D50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300A68-31FE-4BC6-B908-6E248D717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8E5BE6-8C51-4152-925C-5FA48FE3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4426FB-1901-407A-91FA-E307B6314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B24509-BD75-4BDF-A867-7EFE3BCC1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E0C241-CD06-4E7F-A493-B091A797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4D32-608E-4C61-8DF9-B51D25607310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BBB8A7-1BE6-4F14-8AEC-EAB7F340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DFA67E-C2B2-46BA-941E-851147C8C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0BF88-AA01-4B9C-AB4C-EF54B7299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44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76793-9BD4-4468-917F-716ABEF24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A6C32D-A655-4A10-BBC2-6483B0975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4D32-608E-4C61-8DF9-B51D25607310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4510F3-5F57-4B03-B1F4-06366EF41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3954D1-6D27-4AB1-97BF-0B64D464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0BF88-AA01-4B9C-AB4C-EF54B7299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828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95B91A-1C5C-4EC1-B515-BB2CEBCD4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4D32-608E-4C61-8DF9-B51D25607310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B59E5B-33EC-42B5-87DF-CAD16F2A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9C5124-7C30-4D44-A67D-111892DBB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0BF88-AA01-4B9C-AB4C-EF54B7299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45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C76AE-241B-48B6-A7D2-061189683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BC4648-BC8B-4346-806F-11119132B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E30F92-3901-4D53-BB3F-5892D4FF0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156CA4-57B8-448A-9787-C30E01065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4D32-608E-4C61-8DF9-B51D25607310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2629BC-8241-47FE-9F6D-7DAC10A88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97B638-E39D-4F16-8E69-0E14B8C3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0BF88-AA01-4B9C-AB4C-EF54B7299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78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B3D48-9107-453A-A92D-8C86E4CD0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680B18-A0B0-4155-976F-B957A72067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9E145-A0E8-4F65-B82D-1DE83CB07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E82A66-A36F-438A-ABE5-A4ACA016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4D32-608E-4C61-8DF9-B51D25607310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AE3ABA-9B05-48F3-90C5-12A97DB4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4361B8-208E-45D3-8DA3-F62814388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0BF88-AA01-4B9C-AB4C-EF54B7299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209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33E1C6-657D-4D60-BC9B-56187B8C1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E08550-9AC2-4539-BFA0-C407C7B80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95BEB2-CCA8-431E-A2B5-297679C61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14D32-608E-4C61-8DF9-B51D25607310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FB046D-ADA8-46D2-916F-BC4A226197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8B505-7D2A-4430-8F62-6C5E1E4A0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BF88-AA01-4B9C-AB4C-EF54B7299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97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28378-9E30-4D13-A96C-4FDC50074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10908" cy="132556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베르누이 분포 </a:t>
            </a:r>
            <a:r>
              <a:rPr lang="en-US" altLang="ko-KR" dirty="0"/>
              <a:t>Bernoulli Distribution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0E7B442-AC91-473B-9C6B-C03860A31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5095" y="2584938"/>
            <a:ext cx="8921809" cy="362243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3B9E4EF-AFED-4E03-9644-C5ED605DE513}"/>
              </a:ext>
            </a:extLst>
          </p:cNvPr>
          <p:cNvSpPr/>
          <p:nvPr/>
        </p:nvSpPr>
        <p:spPr>
          <a:xfrm>
            <a:off x="5791200" y="28924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TimesNewRomanPSMT"/>
              </a:rPr>
              <a:t>A random variable with two possible values, 0 and 1,</a:t>
            </a:r>
          </a:p>
          <a:p>
            <a:r>
              <a:rPr lang="en-US" altLang="ko-KR" dirty="0">
                <a:latin typeface="TimesNewRomanPSMT"/>
              </a:rPr>
              <a:t>is called a </a:t>
            </a:r>
            <a:r>
              <a:rPr lang="en-US" altLang="ko-KR" b="1" dirty="0">
                <a:latin typeface="TimesNewRomanPS-BoldMT"/>
              </a:rPr>
              <a:t>Bernoulli variable</a:t>
            </a:r>
            <a:r>
              <a:rPr lang="en-US" altLang="ko-KR" dirty="0">
                <a:latin typeface="TimesNewRomanPSMT"/>
              </a:rPr>
              <a:t>,</a:t>
            </a:r>
          </a:p>
          <a:p>
            <a:r>
              <a:rPr lang="en-US" altLang="ko-KR" dirty="0">
                <a:latin typeface="TimesNewRomanPSMT"/>
              </a:rPr>
              <a:t>its distribution is </a:t>
            </a:r>
            <a:r>
              <a:rPr lang="en-US" altLang="ko-KR" b="1" dirty="0">
                <a:latin typeface="TimesNewRomanPS-BoldMT"/>
              </a:rPr>
              <a:t>Bernoulli distribution</a:t>
            </a:r>
            <a:r>
              <a:rPr lang="en-US" altLang="ko-KR" dirty="0">
                <a:latin typeface="TimesNewRomanPSMT"/>
              </a:rPr>
              <a:t>,</a:t>
            </a:r>
          </a:p>
          <a:p>
            <a:r>
              <a:rPr lang="en-US" altLang="ko-KR" dirty="0">
                <a:latin typeface="TimesNewRomanPSMT"/>
              </a:rPr>
              <a:t>and any experiment with a binary outcome is called a </a:t>
            </a:r>
            <a:r>
              <a:rPr lang="en-US" altLang="ko-KR" b="1" dirty="0">
                <a:latin typeface="TimesNewRomanPS-BoldMT"/>
              </a:rPr>
              <a:t>Bernoulli trial</a:t>
            </a:r>
            <a:r>
              <a:rPr lang="en-US" altLang="ko-KR" dirty="0">
                <a:latin typeface="TimesNewRomanPSMT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4600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스크린샷이(가) 표시된 사진&#10;&#10;자동 생성된 설명">
            <a:extLst>
              <a:ext uri="{FF2B5EF4-FFF2-40B4-BE49-F238E27FC236}">
                <a16:creationId xmlns:a16="http://schemas.microsoft.com/office/drawing/2014/main" id="{FCEE7BEF-CE5F-470C-8FAF-215D3D753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602" r="1044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12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B8BAB-E39B-4354-812D-3E992175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79"/>
            <a:ext cx="4681742" cy="18406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감마 분포</a:t>
            </a:r>
            <a:r>
              <a:rPr lang="en-US" altLang="ko-KR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Gamma Distribution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3CA55B-DF93-446E-82DA-5DDC21146FF5}"/>
              </a:ext>
            </a:extLst>
          </p:cNvPr>
          <p:cNvSpPr/>
          <p:nvPr/>
        </p:nvSpPr>
        <p:spPr>
          <a:xfrm>
            <a:off x="838200" y="2686323"/>
            <a:ext cx="4681742" cy="3531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700" dirty="0"/>
              <a:t>the total time has </a:t>
            </a:r>
            <a:r>
              <a:rPr lang="en-US" altLang="ko-KR" sz="1700" b="1" dirty="0"/>
              <a:t>Gamma Distribution </a:t>
            </a:r>
            <a:r>
              <a:rPr lang="en-US" altLang="ko-KR" sz="1700" dirty="0"/>
              <a:t>with parameters </a:t>
            </a:r>
            <a:r>
              <a:rPr lang="en-US" altLang="ko-KR" sz="1700" i="1" dirty="0"/>
              <a:t>α </a:t>
            </a:r>
            <a:r>
              <a:rPr lang="en-US" altLang="ko-KR" sz="1700" dirty="0"/>
              <a:t>and </a:t>
            </a:r>
            <a:r>
              <a:rPr lang="en-US" altLang="ko-KR" sz="1700" i="1" dirty="0"/>
              <a:t>λ</a:t>
            </a:r>
            <a:r>
              <a:rPr lang="en-US" altLang="ko-KR" sz="1700" dirty="0"/>
              <a:t>.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700" dirty="0"/>
              <a:t>• Gamma distribution can be widely used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700" dirty="0"/>
              <a:t>for the total time of a multistage scheme,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700" dirty="0"/>
              <a:t>for example, related to downloading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700" dirty="0"/>
              <a:t>or installing a number of files.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700" dirty="0"/>
              <a:t>감마분포를 간략히 표현하자면 </a:t>
            </a:r>
            <a:r>
              <a:rPr lang="en-US" altLang="ko-KR" sz="1700" dirty="0"/>
              <a:t>a</a:t>
            </a:r>
            <a:r>
              <a:rPr lang="ko-KR" altLang="en-US" sz="1700" dirty="0"/>
              <a:t>번째 사건이 일어날 때까지 걸리는 시간에 대한 연속 확률분포</a:t>
            </a:r>
            <a:endParaRPr lang="en-US" altLang="ko-KR" sz="1700" dirty="0"/>
          </a:p>
        </p:txBody>
      </p:sp>
      <p:pic>
        <p:nvPicPr>
          <p:cNvPr id="5" name="내용 개체 틀 4" descr="대형, 거리, 다량, 도시이(가) 표시된 사진&#10;&#10;자동 생성된 설명">
            <a:extLst>
              <a:ext uri="{FF2B5EF4-FFF2-40B4-BE49-F238E27FC236}">
                <a16:creationId xmlns:a16="http://schemas.microsoft.com/office/drawing/2014/main" id="{6A9F3DC2-5769-451B-B9B4-9F708CC9F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0" y="1846548"/>
            <a:ext cx="6477000" cy="404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284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스크린샷이(가) 표시된 사진&#10;&#10;자동 생성된 설명">
            <a:extLst>
              <a:ext uri="{FF2B5EF4-FFF2-40B4-BE49-F238E27FC236}">
                <a16:creationId xmlns:a16="http://schemas.microsoft.com/office/drawing/2014/main" id="{A02C98BE-DE3A-419E-B3DA-6E53C0A12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917" r="1" b="12564"/>
          <a:stretch/>
        </p:blipFill>
        <p:spPr>
          <a:xfrm>
            <a:off x="828675" y="1825626"/>
            <a:ext cx="105251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59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스크린샷이(가) 표시된 사진&#10;&#10;자동 생성된 설명">
            <a:extLst>
              <a:ext uri="{FF2B5EF4-FFF2-40B4-BE49-F238E27FC236}">
                <a16:creationId xmlns:a16="http://schemas.microsoft.com/office/drawing/2014/main" id="{12DD657E-4F99-4271-B1A7-9E4FD1449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11154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11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0A05C4C-0D24-4305-9025-5CF0BBD2C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16594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565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D34A14E-92C6-4370-BB52-E212D13A1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279"/>
          <a:stretch/>
        </p:blipFill>
        <p:spPr>
          <a:xfrm>
            <a:off x="828675" y="1825626"/>
            <a:ext cx="105251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327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FAEB206-E94D-4945-9714-CB617E137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11920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130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스크린샷이(가) 표시된 사진&#10;&#10;자동 생성된 설명">
            <a:extLst>
              <a:ext uri="{FF2B5EF4-FFF2-40B4-BE49-F238E27FC236}">
                <a16:creationId xmlns:a16="http://schemas.microsoft.com/office/drawing/2014/main" id="{D06CDBBB-9E0E-4CFA-9521-6A72020BE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12298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44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8CDF9-682F-48BC-ABCA-D91FC34B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22785" cy="132556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정규분포</a:t>
            </a:r>
            <a:r>
              <a:rPr lang="en-US" altLang="ko-KR" dirty="0"/>
              <a:t> Normal Distribution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18389A7-1618-4369-8C53-299AD4950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81729"/>
            <a:ext cx="9963078" cy="43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45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스크린샷이(가) 표시된 사진&#10;&#10;자동 생성된 설명">
            <a:extLst>
              <a:ext uri="{FF2B5EF4-FFF2-40B4-BE49-F238E27FC236}">
                <a16:creationId xmlns:a16="http://schemas.microsoft.com/office/drawing/2014/main" id="{489F7258-32F6-41C1-A53B-A8B6A1750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4956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07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CEAE1-406A-4812-850C-A38A6CE9E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44815" cy="132556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이항 분포 </a:t>
            </a:r>
            <a:r>
              <a:rPr lang="en-US" altLang="ko-KR" dirty="0"/>
              <a:t>Binomial Distribution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0687FC5-FFFF-4A93-BE44-2744CB5D7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913" y="1991518"/>
            <a:ext cx="10516671" cy="486648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712EE2E-565F-445B-964B-FB354298DCAE}"/>
              </a:ext>
            </a:extLst>
          </p:cNvPr>
          <p:cNvSpPr/>
          <p:nvPr/>
        </p:nvSpPr>
        <p:spPr>
          <a:xfrm>
            <a:off x="4783015" y="68103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TimesNewRomanPSMT"/>
              </a:rPr>
              <a:t>Its parameters are </a:t>
            </a:r>
            <a:r>
              <a:rPr lang="en-US" altLang="ko-KR" i="1" dirty="0">
                <a:latin typeface="TimesNewRomanPS-ItalicMT"/>
              </a:rPr>
              <a:t>n</a:t>
            </a:r>
            <a:r>
              <a:rPr lang="en-US" altLang="ko-KR" dirty="0">
                <a:latin typeface="TimesNewRomanPSMT"/>
              </a:rPr>
              <a:t>, the number of trials,</a:t>
            </a:r>
          </a:p>
          <a:p>
            <a:r>
              <a:rPr lang="en-US" altLang="ko-KR" dirty="0">
                <a:latin typeface="TimesNewRomanPSMT"/>
              </a:rPr>
              <a:t>and </a:t>
            </a:r>
            <a:r>
              <a:rPr lang="en-US" altLang="ko-KR" i="1" dirty="0">
                <a:latin typeface="TimesNewRomanPS-ItalicMT"/>
              </a:rPr>
              <a:t>p</a:t>
            </a:r>
            <a:r>
              <a:rPr lang="en-US" altLang="ko-KR" dirty="0">
                <a:latin typeface="TimesNewRomanPSMT"/>
              </a:rPr>
              <a:t>, the probability of success.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651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앉아있는, 테이블, 음식이(가) 표시된 사진&#10;&#10;자동 생성된 설명">
            <a:extLst>
              <a:ext uri="{FF2B5EF4-FFF2-40B4-BE49-F238E27FC236}">
                <a16:creationId xmlns:a16="http://schemas.microsoft.com/office/drawing/2014/main" id="{B5BD8046-22A1-497A-BB59-667DD75BB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14856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729C608-E186-48D2-ABC9-780145B89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2900"/>
              <a:t>중심극한정리 </a:t>
            </a:r>
            <a:r>
              <a:rPr lang="en-US" altLang="ko-KR" sz="2900"/>
              <a:t>central limit theorem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내용 개체 틀 3" descr="스크린샷이(가) 표시된 사진&#10;&#10;자동 생성된 설명">
            <a:extLst>
              <a:ext uri="{FF2B5EF4-FFF2-40B4-BE49-F238E27FC236}">
                <a16:creationId xmlns:a16="http://schemas.microsoft.com/office/drawing/2014/main" id="{4E62D493-8C5E-4C8B-946C-9BD7EB9AC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30" r="16976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15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스크린샷이(가) 표시된 사진&#10;&#10;자동 생성된 설명">
            <a:extLst>
              <a:ext uri="{FF2B5EF4-FFF2-40B4-BE49-F238E27FC236}">
                <a16:creationId xmlns:a16="http://schemas.microsoft.com/office/drawing/2014/main" id="{AE6C5CA4-1F98-43CB-9F08-8D42ADE73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12298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99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B381B-7F65-4102-986B-A3E25C09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4769" cy="1325563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기하 분포 </a:t>
            </a:r>
            <a:r>
              <a:rPr lang="en-US" altLang="ko-KR"/>
              <a:t>Geometric Distribution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3C017CE-B94B-4D77-86C9-0050A2A73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773" y="2188767"/>
            <a:ext cx="4906918" cy="375483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9E8B046-7810-4AE5-9BBE-AAA8E0AAC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230" y="365124"/>
            <a:ext cx="7916862" cy="13255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D871186-987A-4F57-ADF3-CC528E559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25751"/>
            <a:ext cx="5989027" cy="4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6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6D3B7-26D5-438A-B53D-D9A8B6916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95446" cy="1325563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음이항 분포 </a:t>
            </a:r>
            <a:r>
              <a:rPr lang="en-US" altLang="ko-KR"/>
              <a:t>Negative Binomial Distribution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EC23107-F28B-4D4C-BDBF-5284DE05F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6262" y="571989"/>
            <a:ext cx="6053368" cy="22373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7F0B2CE-EC0F-4147-92B1-625E47B1E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024" y="2994875"/>
            <a:ext cx="8797951" cy="34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5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1AF59-A4B4-4822-9E65-51D4E7EB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61338" cy="1325563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포아송</a:t>
            </a:r>
            <a:r>
              <a:rPr lang="ko-KR" altLang="en-US" dirty="0"/>
              <a:t> 분포 </a:t>
            </a:r>
            <a:r>
              <a:rPr lang="en-US" altLang="ko-KR" dirty="0"/>
              <a:t>Poisson Distribution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44D5E5F-6B1A-481A-A317-CAD80C296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2939" y="2099345"/>
            <a:ext cx="8149632" cy="343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12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CEF4F3C-9FD1-43F8-93E8-C103226A7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871" r="1" b="17225"/>
          <a:stretch/>
        </p:blipFill>
        <p:spPr>
          <a:xfrm>
            <a:off x="828675" y="1825626"/>
            <a:ext cx="105251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98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8053871-04DB-464A-9ECC-071C1271E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2231" y="490113"/>
            <a:ext cx="7842738" cy="636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62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BA1C9-959F-4127-A78C-BEA5DFD14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42014" cy="132556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균일분포 </a:t>
            </a:r>
            <a:r>
              <a:rPr lang="en-US" altLang="ko-KR" dirty="0"/>
              <a:t>uniform distribution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569D0D2-7566-42F6-B947-FA2362991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58181"/>
            <a:ext cx="6096000" cy="40862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83BEF7A-6A45-4B29-BD23-38FF397A5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8442"/>
            <a:ext cx="5856514" cy="628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2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F0ABC-5569-4C58-964D-807EB782A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2995246" cy="1325563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지수 분포 </a:t>
            </a:r>
            <a:r>
              <a:rPr lang="en-US" altLang="ko-KR"/>
              <a:t>Exponential Distribution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ECFF3F7-832F-4E61-9C5F-4FDFA875B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40421"/>
            <a:ext cx="6096000" cy="435133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2F9E57E-7916-4098-B7C4-C035A6901769}"/>
              </a:ext>
            </a:extLst>
          </p:cNvPr>
          <p:cNvSpPr/>
          <p:nvPr/>
        </p:nvSpPr>
        <p:spPr>
          <a:xfrm>
            <a:off x="4067908" y="56624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>
                <a:latin typeface="TimesNewRomanPSMT"/>
              </a:rPr>
              <a:t>Exponential distribution is often used to model </a:t>
            </a:r>
            <a:r>
              <a:rPr lang="en-US" altLang="ko-KR" i="1">
                <a:latin typeface="TimesNewRomanPS-ItalicMT"/>
              </a:rPr>
              <a:t>time</a:t>
            </a:r>
            <a:r>
              <a:rPr lang="en-US" altLang="ko-KR">
                <a:latin typeface="TimesNewRomanPSMT"/>
              </a:rPr>
              <a:t>:</a:t>
            </a:r>
          </a:p>
          <a:p>
            <a:r>
              <a:rPr lang="en-US" altLang="ko-KR">
                <a:latin typeface="TimesNewRomanPSMT"/>
              </a:rPr>
              <a:t>waiting time, interarrival time, hardware lifetime, failure time,</a:t>
            </a:r>
          </a:p>
          <a:p>
            <a:r>
              <a:rPr lang="en-US" altLang="ko-KR">
                <a:latin typeface="TimesNewRomanPSMT"/>
              </a:rPr>
              <a:t>time between telephone calls, etc.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3C786F-4C3A-4988-B298-7107BCE83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985" y="2098621"/>
            <a:ext cx="5943599" cy="402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63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177</Words>
  <Application>Microsoft Office PowerPoint</Application>
  <PresentationFormat>와이드스크린</PresentationFormat>
  <Paragraphs>25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TimesNewRomanPS-BoldMT</vt:lpstr>
      <vt:lpstr>TimesNewRomanPS-ItalicMT</vt:lpstr>
      <vt:lpstr>TimesNewRomanPSMT</vt:lpstr>
      <vt:lpstr>맑은 고딕</vt:lpstr>
      <vt:lpstr>Arial</vt:lpstr>
      <vt:lpstr>Office 테마</vt:lpstr>
      <vt:lpstr>베르누이 분포 Bernoulli Distribution</vt:lpstr>
      <vt:lpstr>이항 분포 Binomial Distribution</vt:lpstr>
      <vt:lpstr>기하 분포 Geometric Distribution</vt:lpstr>
      <vt:lpstr>음이항 분포 Negative Binomial Distribution</vt:lpstr>
      <vt:lpstr>포아송 분포 Poisson Distribution</vt:lpstr>
      <vt:lpstr>PowerPoint 프레젠테이션</vt:lpstr>
      <vt:lpstr>PowerPoint 프레젠테이션</vt:lpstr>
      <vt:lpstr>균일분포 uniform distribution</vt:lpstr>
      <vt:lpstr>지수 분포 Exponential Distribution</vt:lpstr>
      <vt:lpstr>PowerPoint 프레젠테이션</vt:lpstr>
      <vt:lpstr>감마 분포, Gamma Distribution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정규분포 Normal Distribution</vt:lpstr>
      <vt:lpstr>PowerPoint 프레젠테이션</vt:lpstr>
      <vt:lpstr>PowerPoint 프레젠테이션</vt:lpstr>
      <vt:lpstr>중심극한정리 central limit theorem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상지</dc:creator>
  <cp:lastModifiedBy>박 상지</cp:lastModifiedBy>
  <cp:revision>2</cp:revision>
  <dcterms:created xsi:type="dcterms:W3CDTF">2020-06-10T10:11:19Z</dcterms:created>
  <dcterms:modified xsi:type="dcterms:W3CDTF">2020-06-10T10:19:23Z</dcterms:modified>
</cp:coreProperties>
</file>