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4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0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0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5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78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028" name="Picture 4" descr="신호등, 시티, 빛">
            <a:extLst>
              <a:ext uri="{FF2B5EF4-FFF2-40B4-BE49-F238E27FC236}">
                <a16:creationId xmlns:a16="http://schemas.microsoft.com/office/drawing/2014/main" id="{D4ED0DBF-FA7D-4B17-895D-7A26AD1D3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4" r="14820"/>
          <a:stretch/>
        </p:blipFill>
        <p:spPr bwMode="auto"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8B26B1-BE08-4192-B394-660566878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 err="1"/>
              <a:t>아두이노</a:t>
            </a:r>
            <a:r>
              <a:rPr lang="ko-KR" altLang="en-US" sz="4400" dirty="0"/>
              <a:t> 신호위반센서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2AAB3-28A2-4008-9B38-AC36F1691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201632030 </a:t>
            </a:r>
            <a:r>
              <a:rPr lang="ko-KR" altLang="en-US" dirty="0"/>
              <a:t>박승재</a:t>
            </a:r>
          </a:p>
        </p:txBody>
      </p:sp>
    </p:spTree>
    <p:extLst>
      <p:ext uri="{BB962C8B-B14F-4D97-AF65-F5344CB8AC3E}">
        <p14:creationId xmlns:p14="http://schemas.microsoft.com/office/powerpoint/2010/main" val="104020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7BAA-49B2-4A28-8AA5-574C8D5A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B50477B-B1FA-4BC0-B122-997EFBDE9FCA}"/>
              </a:ext>
            </a:extLst>
          </p:cNvPr>
          <p:cNvGrpSpPr/>
          <p:nvPr/>
        </p:nvGrpSpPr>
        <p:grpSpPr>
          <a:xfrm>
            <a:off x="10270739" y="198206"/>
            <a:ext cx="1708466" cy="563794"/>
            <a:chOff x="8487205" y="190123"/>
            <a:chExt cx="2725093" cy="899281"/>
          </a:xfrm>
        </p:grpSpPr>
        <p:sp>
          <p:nvSpPr>
            <p:cNvPr id="8" name="순서도: 수행의 시작/종료 7">
              <a:extLst>
                <a:ext uri="{FF2B5EF4-FFF2-40B4-BE49-F238E27FC236}">
                  <a16:creationId xmlns:a16="http://schemas.microsoft.com/office/drawing/2014/main" id="{9EB646C6-CAAF-407F-B9B1-A778214F6907}"/>
                </a:ext>
              </a:extLst>
            </p:cNvPr>
            <p:cNvSpPr/>
            <p:nvPr/>
          </p:nvSpPr>
          <p:spPr>
            <a:xfrm>
              <a:off x="8487205" y="190123"/>
              <a:ext cx="2725093" cy="899281"/>
            </a:xfrm>
            <a:prstGeom prst="flowChartTermina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06D698E-F27E-4B67-9897-CC1E568CFBEA}"/>
                </a:ext>
              </a:extLst>
            </p:cNvPr>
            <p:cNvSpPr/>
            <p:nvPr/>
          </p:nvSpPr>
          <p:spPr>
            <a:xfrm>
              <a:off x="8639577" y="287162"/>
              <a:ext cx="705202" cy="7052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8405AB6-7EA3-45E9-B21A-568DAC3AFE72}"/>
                </a:ext>
              </a:extLst>
            </p:cNvPr>
            <p:cNvSpPr/>
            <p:nvPr/>
          </p:nvSpPr>
          <p:spPr>
            <a:xfrm>
              <a:off x="9497150" y="287162"/>
              <a:ext cx="705202" cy="7052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5C83253-07AE-4015-A9C0-158B03B70722}"/>
                </a:ext>
              </a:extLst>
            </p:cNvPr>
            <p:cNvSpPr/>
            <p:nvPr/>
          </p:nvSpPr>
          <p:spPr>
            <a:xfrm>
              <a:off x="10354724" y="287162"/>
              <a:ext cx="705202" cy="70520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5E34A7-DD7C-4274-9909-B8840AC86B77}"/>
              </a:ext>
            </a:extLst>
          </p:cNvPr>
          <p:cNvSpPr txBox="1"/>
          <p:nvPr/>
        </p:nvSpPr>
        <p:spPr>
          <a:xfrm>
            <a:off x="3424219" y="1383758"/>
            <a:ext cx="497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작품 설명</a:t>
            </a:r>
            <a:endParaRPr lang="en-US" altLang="ko-KR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F2126-D82C-450D-B63F-8D361D2467E0}"/>
              </a:ext>
            </a:extLst>
          </p:cNvPr>
          <p:cNvSpPr txBox="1"/>
          <p:nvPr/>
        </p:nvSpPr>
        <p:spPr>
          <a:xfrm>
            <a:off x="3424219" y="2079525"/>
            <a:ext cx="4972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4800" dirty="0"/>
              <a:t>. </a:t>
            </a:r>
            <a:r>
              <a:rPr lang="ko-KR" altLang="en-US" sz="3200" dirty="0"/>
              <a:t>사용 함수 및 설명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5DAED-8BD1-4F7A-9352-DF4A42EEC00E}"/>
              </a:ext>
            </a:extLst>
          </p:cNvPr>
          <p:cNvSpPr txBox="1"/>
          <p:nvPr/>
        </p:nvSpPr>
        <p:spPr>
          <a:xfrm>
            <a:off x="3424217" y="3282897"/>
            <a:ext cx="497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소스 코드</a:t>
            </a:r>
            <a:endParaRPr lang="en-US" altLang="ko-KR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52EAF6-6D1F-498C-81EA-C410C647C32B}"/>
              </a:ext>
            </a:extLst>
          </p:cNvPr>
          <p:cNvSpPr txBox="1"/>
          <p:nvPr/>
        </p:nvSpPr>
        <p:spPr>
          <a:xfrm>
            <a:off x="3424217" y="4185139"/>
            <a:ext cx="4972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문제점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1795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862F0-8882-46C1-AC28-72D12508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31" y="-193435"/>
            <a:ext cx="10668000" cy="1524000"/>
          </a:xfrm>
        </p:spPr>
        <p:txBody>
          <a:bodyPr/>
          <a:lstStyle/>
          <a:p>
            <a:r>
              <a:rPr lang="ko-KR" altLang="en-US" dirty="0"/>
              <a:t>작품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B72BD-89B7-4331-BFC3-E0B2AD8AC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969" y="1046893"/>
            <a:ext cx="11037708" cy="540035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신호등 진행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1~10</a:t>
            </a:r>
            <a:r>
              <a:rPr lang="ko-KR" altLang="en-US" dirty="0"/>
              <a:t>초 초록신호  </a:t>
            </a:r>
            <a:r>
              <a:rPr lang="en-US" altLang="ko-KR" dirty="0"/>
              <a:t>10~11</a:t>
            </a:r>
            <a:r>
              <a:rPr lang="ko-KR" altLang="en-US" dirty="0"/>
              <a:t>초 </a:t>
            </a:r>
            <a:r>
              <a:rPr lang="ko-KR" altLang="en-US" dirty="0" err="1"/>
              <a:t>노란신호</a:t>
            </a:r>
            <a:r>
              <a:rPr lang="ko-KR" altLang="en-US" dirty="0"/>
              <a:t> </a:t>
            </a:r>
            <a:r>
              <a:rPr lang="en-US" altLang="ko-KR" dirty="0"/>
              <a:t>11~15</a:t>
            </a:r>
            <a:r>
              <a:rPr lang="ko-KR" altLang="en-US" dirty="0"/>
              <a:t>초 붉은 신호 출력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</a:t>
            </a:r>
            <a:r>
              <a:rPr lang="ko-KR" altLang="en-US" dirty="0"/>
              <a:t>신호 위반 감지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붉은 신호</a:t>
            </a:r>
            <a:r>
              <a:rPr lang="en-US" altLang="ko-KR" dirty="0"/>
              <a:t>(11~15</a:t>
            </a:r>
            <a:r>
              <a:rPr lang="ko-KR" altLang="en-US" dirty="0"/>
              <a:t>초 구간</a:t>
            </a:r>
            <a:r>
              <a:rPr lang="en-US" altLang="ko-KR" dirty="0"/>
              <a:t>) </a:t>
            </a:r>
            <a:r>
              <a:rPr lang="ko-KR" altLang="en-US" dirty="0"/>
              <a:t>동안 초음파 거리센서가 </a:t>
            </a:r>
            <a:r>
              <a:rPr lang="ko-KR" altLang="en-US" dirty="0" err="1"/>
              <a:t>켜짐</a:t>
            </a:r>
            <a:r>
              <a:rPr lang="en-US" altLang="ko-KR" dirty="0"/>
              <a:t> </a:t>
            </a:r>
            <a:r>
              <a:rPr lang="ko-KR" altLang="en-US" dirty="0"/>
              <a:t>및 감지 시 </a:t>
            </a:r>
            <a:r>
              <a:rPr lang="ko-KR" altLang="en-US" dirty="0" err="1"/>
              <a:t>부저를</a:t>
            </a:r>
            <a:r>
              <a:rPr lang="ko-KR" altLang="en-US" dirty="0"/>
              <a:t> 작동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감지시</a:t>
            </a:r>
            <a:r>
              <a:rPr lang="ko-KR" altLang="en-US" dirty="0"/>
              <a:t> </a:t>
            </a:r>
            <a:r>
              <a:rPr lang="ko-KR" altLang="en-US" dirty="0" err="1"/>
              <a:t>부저를</a:t>
            </a:r>
            <a:r>
              <a:rPr lang="ko-KR" altLang="en-US" dirty="0"/>
              <a:t> 울림으로서 신호 위반이 발생했음을 알 수 있음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95467E-818A-4B50-9F06-1B23780CE898}"/>
              </a:ext>
            </a:extLst>
          </p:cNvPr>
          <p:cNvGrpSpPr/>
          <p:nvPr/>
        </p:nvGrpSpPr>
        <p:grpSpPr>
          <a:xfrm>
            <a:off x="10270739" y="198206"/>
            <a:ext cx="1708466" cy="563794"/>
            <a:chOff x="8487205" y="190123"/>
            <a:chExt cx="2725093" cy="899281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5540E629-EE45-4114-998F-CE9848270BA3}"/>
                </a:ext>
              </a:extLst>
            </p:cNvPr>
            <p:cNvSpPr/>
            <p:nvPr/>
          </p:nvSpPr>
          <p:spPr>
            <a:xfrm>
              <a:off x="8487205" y="190123"/>
              <a:ext cx="2725093" cy="899281"/>
            </a:xfrm>
            <a:prstGeom prst="flowChartTermina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DA9BC0C-60C4-492E-AACA-D0AE183D272E}"/>
                </a:ext>
              </a:extLst>
            </p:cNvPr>
            <p:cNvSpPr/>
            <p:nvPr/>
          </p:nvSpPr>
          <p:spPr>
            <a:xfrm>
              <a:off x="8639577" y="287162"/>
              <a:ext cx="705202" cy="7052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39DE204-87BF-433C-ACE5-967E0474624E}"/>
                </a:ext>
              </a:extLst>
            </p:cNvPr>
            <p:cNvSpPr/>
            <p:nvPr/>
          </p:nvSpPr>
          <p:spPr>
            <a:xfrm>
              <a:off x="9497150" y="287162"/>
              <a:ext cx="705202" cy="7052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7AB8AF7-FAF9-4213-827A-8017802C1CC2}"/>
                </a:ext>
              </a:extLst>
            </p:cNvPr>
            <p:cNvSpPr/>
            <p:nvPr/>
          </p:nvSpPr>
          <p:spPr>
            <a:xfrm>
              <a:off x="10354724" y="287162"/>
              <a:ext cx="705202" cy="70520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53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03475A-4F72-4417-9640-55DF4AAB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</a:rPr>
              <a:t>사용된 함수 및 설명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7EF875AC-6005-4410-8C50-9AFB0E951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652513"/>
              </p:ext>
            </p:extLst>
          </p:nvPr>
        </p:nvGraphicFramePr>
        <p:xfrm>
          <a:off x="4572000" y="1455304"/>
          <a:ext cx="6858001" cy="3195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51064">
                  <a:extLst>
                    <a:ext uri="{9D8B030D-6E8A-4147-A177-3AD203B41FA5}">
                      <a16:colId xmlns:a16="http://schemas.microsoft.com/office/drawing/2014/main" val="1988029725"/>
                    </a:ext>
                  </a:extLst>
                </a:gridCol>
                <a:gridCol w="3606937">
                  <a:extLst>
                    <a:ext uri="{9D8B030D-6E8A-4147-A177-3AD203B41FA5}">
                      <a16:colId xmlns:a16="http://schemas.microsoft.com/office/drawing/2014/main" val="1472245784"/>
                    </a:ext>
                  </a:extLst>
                </a:gridCol>
              </a:tblGrid>
              <a:tr h="377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사용된 함수</a:t>
                      </a:r>
                    </a:p>
                  </a:txBody>
                  <a:tcPr marL="97707" marR="97707" marT="48854" marB="4885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설명</a:t>
                      </a:r>
                    </a:p>
                  </a:txBody>
                  <a:tcPr marL="97707" marR="97707" marT="48854" marB="48854"/>
                </a:tc>
                <a:extLst>
                  <a:ext uri="{0D108BD9-81ED-4DB2-BD59-A6C34878D82A}">
                    <a16:rowId xmlns:a16="http://schemas.microsoft.com/office/drawing/2014/main" val="3035428639"/>
                  </a:ext>
                </a:extLst>
              </a:tr>
              <a:tr h="610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Myrgbled.OnRgb</a:t>
                      </a:r>
                    </a:p>
                    <a:p>
                      <a:pPr algn="ctr" latinLnBrk="1"/>
                      <a:r>
                        <a:rPr lang="en-US" altLang="ko-KR" sz="1500"/>
                        <a:t>Myrgbled.Off</a:t>
                      </a:r>
                      <a:endParaRPr lang="ko-KR" altLang="en-US" sz="1500"/>
                    </a:p>
                  </a:txBody>
                  <a:tcPr marL="97707" marR="97707" marT="48854" marB="4885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Rgbled</a:t>
                      </a:r>
                      <a:r>
                        <a:rPr lang="ko-KR" altLang="en-US" sz="1500"/>
                        <a:t>의 색상을 설정하고 </a:t>
                      </a:r>
                      <a:r>
                        <a:rPr lang="en-US" altLang="ko-KR" sz="1500"/>
                        <a:t>led</a:t>
                      </a:r>
                      <a:r>
                        <a:rPr lang="ko-KR" altLang="en-US" sz="1500"/>
                        <a:t>를 키거나 끈다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 marL="97707" marR="97707" marT="48854" marB="48854"/>
                </a:tc>
                <a:extLst>
                  <a:ext uri="{0D108BD9-81ED-4DB2-BD59-A6C34878D82A}">
                    <a16:rowId xmlns:a16="http://schemas.microsoft.com/office/drawing/2014/main" val="1235673880"/>
                  </a:ext>
                </a:extLst>
              </a:tr>
              <a:tr h="610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Serial.println();</a:t>
                      </a:r>
                      <a:endParaRPr lang="ko-KR" altLang="en-US" sz="1500"/>
                    </a:p>
                  </a:txBody>
                  <a:tcPr marL="97707" marR="97707" marT="48854" marB="4885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시리얼 모니터에 출력하고자하는 값을 출력한다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 marL="97707" marR="97707" marT="48854" marB="48854"/>
                </a:tc>
                <a:extLst>
                  <a:ext uri="{0D108BD9-81ED-4DB2-BD59-A6C34878D82A}">
                    <a16:rowId xmlns:a16="http://schemas.microsoft.com/office/drawing/2014/main" val="4172063781"/>
                  </a:ext>
                </a:extLst>
              </a:tr>
              <a:tr h="377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myBuzzer.setFreq()</a:t>
                      </a:r>
                      <a:endParaRPr lang="ko-KR" altLang="en-US" sz="1500"/>
                    </a:p>
                  </a:txBody>
                  <a:tcPr marL="97707" marR="97707" marT="48854" marB="4885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/>
                        <a:t>부저 소리의 주파수를 설정한다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 marL="97707" marR="97707" marT="48854" marB="48854"/>
                </a:tc>
                <a:extLst>
                  <a:ext uri="{0D108BD9-81ED-4DB2-BD59-A6C34878D82A}">
                    <a16:rowId xmlns:a16="http://schemas.microsoft.com/office/drawing/2014/main" val="3035466317"/>
                  </a:ext>
                </a:extLst>
              </a:tr>
              <a:tr h="610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/>
                        <a:t>myBuzzer.On()</a:t>
                      </a:r>
                    </a:p>
                    <a:p>
                      <a:pPr algn="ctr" latinLnBrk="1"/>
                      <a:r>
                        <a:rPr lang="en-US" altLang="ko-KR" sz="1500"/>
                        <a:t>myBuzzer.Off()</a:t>
                      </a:r>
                      <a:endParaRPr lang="ko-KR" altLang="en-US" sz="1500"/>
                    </a:p>
                  </a:txBody>
                  <a:tcPr marL="97707" marR="97707" marT="48854" marB="4885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/>
                        <a:t>Buzzer</a:t>
                      </a:r>
                      <a:r>
                        <a:rPr lang="ko-KR" altLang="en-US" sz="1500"/>
                        <a:t>의 소리를 키거나 끈다</a:t>
                      </a:r>
                      <a:r>
                        <a:rPr lang="en-US" altLang="ko-KR" sz="1500"/>
                        <a:t>.</a:t>
                      </a:r>
                      <a:endParaRPr lang="ko-KR" altLang="en-US" sz="1500"/>
                    </a:p>
                  </a:txBody>
                  <a:tcPr marL="97707" marR="97707" marT="48854" marB="48854"/>
                </a:tc>
                <a:extLst>
                  <a:ext uri="{0D108BD9-81ED-4DB2-BD59-A6C34878D82A}">
                    <a16:rowId xmlns:a16="http://schemas.microsoft.com/office/drawing/2014/main" val="2708776053"/>
                  </a:ext>
                </a:extLst>
              </a:tr>
              <a:tr h="6101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dUltra.ReadDistanceCentimeter</a:t>
                      </a:r>
                      <a:r>
                        <a:rPr lang="en-US" altLang="ko-KR" sz="1500" dirty="0"/>
                        <a:t>();</a:t>
                      </a:r>
                      <a:endParaRPr lang="ko-KR" altLang="en-US" sz="1500" dirty="0"/>
                    </a:p>
                  </a:txBody>
                  <a:tcPr marL="97707" marR="97707" marT="48854" marB="4885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에코 펄스폭을 입력 받아 센티미터로 거리를 구하여 반환한다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marL="97707" marR="97707" marT="48854" marB="48854"/>
                </a:tc>
                <a:extLst>
                  <a:ext uri="{0D108BD9-81ED-4DB2-BD59-A6C34878D82A}">
                    <a16:rowId xmlns:a16="http://schemas.microsoft.com/office/drawing/2014/main" val="3000151315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E8FA91-76B9-49C9-A65A-3440D1BCEADA}"/>
              </a:ext>
            </a:extLst>
          </p:cNvPr>
          <p:cNvGrpSpPr/>
          <p:nvPr/>
        </p:nvGrpSpPr>
        <p:grpSpPr>
          <a:xfrm>
            <a:off x="10270739" y="198206"/>
            <a:ext cx="1708466" cy="563794"/>
            <a:chOff x="8487205" y="190123"/>
            <a:chExt cx="2725093" cy="899281"/>
          </a:xfrm>
        </p:grpSpPr>
        <p:sp>
          <p:nvSpPr>
            <p:cNvPr id="14" name="순서도: 수행의 시작/종료 13">
              <a:extLst>
                <a:ext uri="{FF2B5EF4-FFF2-40B4-BE49-F238E27FC236}">
                  <a16:creationId xmlns:a16="http://schemas.microsoft.com/office/drawing/2014/main" id="{D04A3035-865A-46F6-AFBD-5A91D80D1656}"/>
                </a:ext>
              </a:extLst>
            </p:cNvPr>
            <p:cNvSpPr/>
            <p:nvPr/>
          </p:nvSpPr>
          <p:spPr>
            <a:xfrm>
              <a:off x="8487205" y="190123"/>
              <a:ext cx="2725093" cy="899281"/>
            </a:xfrm>
            <a:prstGeom prst="flowChartTermina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642214-8F88-4101-A392-DADE9EA1C629}"/>
                </a:ext>
              </a:extLst>
            </p:cNvPr>
            <p:cNvSpPr/>
            <p:nvPr/>
          </p:nvSpPr>
          <p:spPr>
            <a:xfrm>
              <a:off x="8639577" y="287162"/>
              <a:ext cx="705202" cy="7052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A8DAAF7-D245-4079-863D-06946424D309}"/>
                </a:ext>
              </a:extLst>
            </p:cNvPr>
            <p:cNvSpPr/>
            <p:nvPr/>
          </p:nvSpPr>
          <p:spPr>
            <a:xfrm>
              <a:off x="9497150" y="287162"/>
              <a:ext cx="705202" cy="7052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2175014-9D17-42B5-94A9-CFF0079C0244}"/>
                </a:ext>
              </a:extLst>
            </p:cNvPr>
            <p:cNvSpPr/>
            <p:nvPr/>
          </p:nvSpPr>
          <p:spPr>
            <a:xfrm>
              <a:off x="10354724" y="287162"/>
              <a:ext cx="705202" cy="70520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332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A044-74BF-49D0-AC39-CC1E1020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24691"/>
            <a:ext cx="10668000" cy="1524000"/>
          </a:xfrm>
        </p:spPr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4D061BB-095D-48E3-A56B-844074D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9" y="1274722"/>
            <a:ext cx="5658640" cy="545858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0298D2B-15CC-4972-BF38-521F0D620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603" y="629627"/>
            <a:ext cx="4525006" cy="6030167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0E22DFE5-82E0-46D4-BB5B-6626921BF759}"/>
              </a:ext>
            </a:extLst>
          </p:cNvPr>
          <p:cNvGrpSpPr/>
          <p:nvPr/>
        </p:nvGrpSpPr>
        <p:grpSpPr>
          <a:xfrm>
            <a:off x="10270739" y="198206"/>
            <a:ext cx="1708466" cy="563794"/>
            <a:chOff x="8487205" y="190123"/>
            <a:chExt cx="2725093" cy="899281"/>
          </a:xfrm>
        </p:grpSpPr>
        <p:sp>
          <p:nvSpPr>
            <p:cNvPr id="9" name="순서도: 수행의 시작/종료 8">
              <a:extLst>
                <a:ext uri="{FF2B5EF4-FFF2-40B4-BE49-F238E27FC236}">
                  <a16:creationId xmlns:a16="http://schemas.microsoft.com/office/drawing/2014/main" id="{8AB741C0-E523-4A9C-97F1-3FCE7E4633CD}"/>
                </a:ext>
              </a:extLst>
            </p:cNvPr>
            <p:cNvSpPr/>
            <p:nvPr/>
          </p:nvSpPr>
          <p:spPr>
            <a:xfrm>
              <a:off x="8487205" y="190123"/>
              <a:ext cx="2725093" cy="899281"/>
            </a:xfrm>
            <a:prstGeom prst="flowChartTermina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CFF5C4B-22F9-4501-906B-23EB873718FE}"/>
                </a:ext>
              </a:extLst>
            </p:cNvPr>
            <p:cNvSpPr/>
            <p:nvPr/>
          </p:nvSpPr>
          <p:spPr>
            <a:xfrm>
              <a:off x="8639577" y="287162"/>
              <a:ext cx="705202" cy="7052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FE15502-741A-4BCF-BF88-B9E2E87CFE5B}"/>
                </a:ext>
              </a:extLst>
            </p:cNvPr>
            <p:cNvSpPr/>
            <p:nvPr/>
          </p:nvSpPr>
          <p:spPr>
            <a:xfrm>
              <a:off x="9497150" y="287162"/>
              <a:ext cx="705202" cy="7052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1913D8D-4726-4E23-BFB5-100F70AD179D}"/>
                </a:ext>
              </a:extLst>
            </p:cNvPr>
            <p:cNvSpPr/>
            <p:nvPr/>
          </p:nvSpPr>
          <p:spPr>
            <a:xfrm>
              <a:off x="10354724" y="287162"/>
              <a:ext cx="705202" cy="70520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75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B394C-3515-41AF-9AA0-FA73A775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2A0D5-14B1-44B3-BEB0-4B218410F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신호 위반 감지 기능에서 붉은 신호 동안 감지가 되어도 다음 </a:t>
            </a:r>
            <a:r>
              <a:rPr lang="ko-KR" altLang="en-US" dirty="0" err="1"/>
              <a:t>루프때</a:t>
            </a:r>
            <a:r>
              <a:rPr lang="ko-KR" altLang="en-US" dirty="0"/>
              <a:t> 수행 되는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문제점이 발생했다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AD16B0B-DED4-4811-A38E-DAC3405247BC}"/>
              </a:ext>
            </a:extLst>
          </p:cNvPr>
          <p:cNvGrpSpPr/>
          <p:nvPr/>
        </p:nvGrpSpPr>
        <p:grpSpPr>
          <a:xfrm>
            <a:off x="10270739" y="198206"/>
            <a:ext cx="1708466" cy="563794"/>
            <a:chOff x="8487205" y="190123"/>
            <a:chExt cx="2725093" cy="899281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16D9459B-10F2-4C83-B96B-F9E067004079}"/>
                </a:ext>
              </a:extLst>
            </p:cNvPr>
            <p:cNvSpPr/>
            <p:nvPr/>
          </p:nvSpPr>
          <p:spPr>
            <a:xfrm>
              <a:off x="8487205" y="190123"/>
              <a:ext cx="2725093" cy="899281"/>
            </a:xfrm>
            <a:prstGeom prst="flowChartTerminator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2CA4C0B-3A5D-404C-AEBE-2B75141D0A87}"/>
                </a:ext>
              </a:extLst>
            </p:cNvPr>
            <p:cNvSpPr/>
            <p:nvPr/>
          </p:nvSpPr>
          <p:spPr>
            <a:xfrm>
              <a:off x="8639577" y="287162"/>
              <a:ext cx="705202" cy="7052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030AE67-6132-4984-A464-BB61FA1CFAFA}"/>
                </a:ext>
              </a:extLst>
            </p:cNvPr>
            <p:cNvSpPr/>
            <p:nvPr/>
          </p:nvSpPr>
          <p:spPr>
            <a:xfrm>
              <a:off x="9497150" y="287162"/>
              <a:ext cx="705202" cy="7052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3499E7E-6A07-405E-88B3-55917E6C053D}"/>
                </a:ext>
              </a:extLst>
            </p:cNvPr>
            <p:cNvSpPr/>
            <p:nvPr/>
          </p:nvSpPr>
          <p:spPr>
            <a:xfrm>
              <a:off x="10354724" y="287162"/>
              <a:ext cx="705202" cy="70520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66197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155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Microsoft GothicNeo</vt:lpstr>
      <vt:lpstr>Arial</vt:lpstr>
      <vt:lpstr>Avenir Next LT Pro</vt:lpstr>
      <vt:lpstr>Avenir Next LT Pro Light</vt:lpstr>
      <vt:lpstr>PebbleVTI</vt:lpstr>
      <vt:lpstr>아두이노 신호위반센서</vt:lpstr>
      <vt:lpstr>목차</vt:lpstr>
      <vt:lpstr>작품 설명</vt:lpstr>
      <vt:lpstr>사용된 함수 및 설명</vt:lpstr>
      <vt:lpstr>소스코드</vt:lpstr>
      <vt:lpstr>문제점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 신호위반센서</dc:title>
  <dc:creator>박승재</dc:creator>
  <cp:lastModifiedBy>박승재</cp:lastModifiedBy>
  <cp:revision>7</cp:revision>
  <dcterms:created xsi:type="dcterms:W3CDTF">2021-06-06T05:56:25Z</dcterms:created>
  <dcterms:modified xsi:type="dcterms:W3CDTF">2021-06-06T15:10:06Z</dcterms:modified>
</cp:coreProperties>
</file>