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90" r:id="rId2"/>
    <p:sldId id="262" r:id="rId3"/>
    <p:sldId id="289" r:id="rId4"/>
    <p:sldId id="264" r:id="rId5"/>
    <p:sldId id="265" r:id="rId6"/>
    <p:sldId id="263" r:id="rId7"/>
    <p:sldId id="291" r:id="rId8"/>
    <p:sldId id="266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4" r:id="rId20"/>
    <p:sldId id="302" r:id="rId21"/>
    <p:sldId id="305" r:id="rId22"/>
    <p:sldId id="306" r:id="rId23"/>
    <p:sldId id="307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2"/>
    <p:restoredTop sz="94713"/>
  </p:normalViewPr>
  <p:slideViewPr>
    <p:cSldViewPr snapToGrid="0" snapToObjects="1">
      <p:cViewPr varScale="1">
        <p:scale>
          <a:sx n="107" d="100"/>
          <a:sy n="107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1D73-9612-524D-9FAB-CADF544976D9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478E-D27B-6D4A-82CA-57AC6736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3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3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8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2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7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4478E-D27B-6D4A-82CA-57AC6736FE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1AF5-3AAB-404F-B9F8-201334AE7054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E9AB-D887-CE4A-8A43-5E064F3D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4840-24EF-AC4D-BC90-C0DB5DCE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Analysis of the East Asian </a:t>
            </a:r>
            <a:br>
              <a:rPr lang="en-US" altLang="ko-KR" sz="4000" dirty="0"/>
            </a:br>
            <a:r>
              <a:rPr lang="en-US" altLang="ko-KR" sz="4000" dirty="0"/>
              <a:t>Air Transportation Network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71D0-223C-894C-82A3-B2879C527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Using R </a:t>
            </a:r>
            <a:r>
              <a:rPr lang="en-US" altLang="ko-KR" dirty="0" err="1"/>
              <a:t>iGraph</a:t>
            </a:r>
            <a:r>
              <a:rPr lang="en-US" altLang="ko-KR" dirty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Degree distribution follows a truncated degree distribution</a:t>
            </a:r>
          </a:p>
          <a:p>
            <a:r>
              <a:rPr lang="en-US" sz="1800" dirty="0"/>
              <a:t>Similar to “Robustness of the air transport network (</a:t>
            </a:r>
            <a:r>
              <a:rPr lang="en-US" sz="1800" dirty="0" err="1"/>
              <a:t>Lordan</a:t>
            </a:r>
            <a:r>
              <a:rPr lang="en-US" sz="1800" dirty="0"/>
              <a:t>, 2014)”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142" y="1376840"/>
            <a:ext cx="5811715" cy="41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Slightly disassortative network</a:t>
            </a:r>
          </a:p>
          <a:p>
            <a:r>
              <a:rPr lang="en-US" sz="1800" dirty="0"/>
              <a:t>Similar to “Analysis of the Chinese air route network as a complex network (Cai, 2011)”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42" y="1376840"/>
            <a:ext cx="5811715" cy="41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Negative </a:t>
            </a:r>
            <a:r>
              <a:rPr lang="en-US" sz="1800" dirty="0" err="1"/>
              <a:t>lcorrelation</a:t>
            </a:r>
            <a:r>
              <a:rPr lang="en-US" sz="1800" dirty="0"/>
              <a:t> between degree and clustering coefficient</a:t>
            </a:r>
          </a:p>
          <a:p>
            <a:r>
              <a:rPr lang="en-US" sz="1800" dirty="0"/>
              <a:t>Hubs tend to have large degrees, but they have higher chance to connecting to two regional airports that are not linked among themselves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142" y="1376840"/>
            <a:ext cx="5811715" cy="41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Close-to-power-law-relation between degree and betweenness</a:t>
            </a:r>
          </a:p>
          <a:p>
            <a:r>
              <a:rPr lang="en-US" sz="1800" dirty="0"/>
              <a:t>Nodes with low degrees may have high betweenness but not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142" y="1376840"/>
            <a:ext cx="5811714" cy="41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Simulating node attacks based on betweenness</a:t>
            </a:r>
          </a:p>
          <a:p>
            <a:r>
              <a:rPr lang="en-US" sz="1800" dirty="0"/>
              <a:t>Size of the largest component decreases fairly linearly </a:t>
            </a:r>
          </a:p>
          <a:p>
            <a:r>
              <a:rPr lang="en-US" sz="1800" dirty="0"/>
              <a:t>Different from “On node criticality of the Northeast Asian air route network (Kim, 2019)”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142" y="1376840"/>
            <a:ext cx="5811714" cy="41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0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Asia vs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Constructing the global network and recalculated the betweenness</a:t>
            </a:r>
          </a:p>
          <a:p>
            <a:r>
              <a:rPr lang="en-US" sz="1800" dirty="0"/>
              <a:t>Simulated node attacks on the global network based on global betweenness</a:t>
            </a:r>
          </a:p>
          <a:p>
            <a:r>
              <a:rPr lang="en-US" sz="1800" dirty="0"/>
              <a:t>Simulated node attacks on the East Asian network based on global betweenness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529FD-EDF6-6445-8D8B-E1179D12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78" y="1365742"/>
            <a:ext cx="3254843" cy="41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Blue: removing global airports from global network</a:t>
            </a:r>
          </a:p>
          <a:p>
            <a:r>
              <a:rPr lang="en-US" sz="1800" dirty="0"/>
              <a:t>Global network is affected more by removing the top few airports (relies more heavily on hubs)</a:t>
            </a:r>
          </a:p>
          <a:p>
            <a:r>
              <a:rPr lang="en-US" sz="1800" dirty="0"/>
              <a:t>East Asian network is more spread throughout regional airports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142" y="1376840"/>
            <a:ext cx="5811714" cy="41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2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Red: removing East Asian airports based on betweenness from global network</a:t>
            </a:r>
          </a:p>
          <a:p>
            <a:r>
              <a:rPr lang="en-US" sz="1800" dirty="0"/>
              <a:t>No perceivable difference from the original node attack simulation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6142" y="1376840"/>
            <a:ext cx="5811714" cy="41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Left:  airports with the highest betweenness in the subnetwork</a:t>
            </a:r>
          </a:p>
          <a:p>
            <a:r>
              <a:rPr lang="en-US" sz="1800" dirty="0"/>
              <a:t>Right: airports with the highest betweenness in the global network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8181F-B864-F548-855D-D5A1280B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66" y="1568831"/>
            <a:ext cx="3550067" cy="36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Most airports have have the same relative betweenness ranking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053CD-7849-CF4E-843C-8C2F6E1E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7720" y="1376840"/>
            <a:ext cx="5788558" cy="41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3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Format: </a:t>
            </a:r>
            <a:r>
              <a:rPr lang="en-US" dirty="0" err="1"/>
              <a:t>airports.dat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9534"/>
            <a:ext cx="7886700" cy="1250731"/>
          </a:xfrm>
        </p:spPr>
        <p:txBody>
          <a:bodyPr>
            <a:normAutofit/>
          </a:bodyPr>
          <a:lstStyle/>
          <a:p>
            <a:r>
              <a:rPr lang="en-US" sz="1800" dirty="0"/>
              <a:t>airport ID, name, city, country, IATA, ICAO, latitude, longitude, altitude, </a:t>
            </a:r>
            <a:r>
              <a:rPr lang="en-US" sz="1800" dirty="0" err="1"/>
              <a:t>timezone</a:t>
            </a:r>
            <a:r>
              <a:rPr lang="en-US" sz="1800" dirty="0"/>
              <a:t>, DST, </a:t>
            </a:r>
            <a:r>
              <a:rPr lang="en-US" sz="1800" dirty="0" err="1"/>
              <a:t>timezone</a:t>
            </a:r>
            <a:r>
              <a:rPr lang="en-US" sz="1800" dirty="0"/>
              <a:t>, type, source</a:t>
            </a:r>
          </a:p>
          <a:p>
            <a:r>
              <a:rPr lang="en-US" sz="1800" dirty="0"/>
              <a:t>Data retrieved from </a:t>
            </a:r>
            <a:r>
              <a:rPr lang="en-US" sz="1800" dirty="0" err="1"/>
              <a:t>OpenFlights</a:t>
            </a:r>
            <a:r>
              <a:rPr lang="en-US" sz="1800" dirty="0"/>
              <a:t> (https://</a:t>
            </a:r>
            <a:r>
              <a:rPr lang="en-US" sz="1800" dirty="0" err="1"/>
              <a:t>openflights.org</a:t>
            </a:r>
            <a:r>
              <a:rPr lang="en-US" sz="1800" dirty="0"/>
              <a:t>/</a:t>
            </a:r>
            <a:r>
              <a:rPr lang="en-US" sz="1800" dirty="0" err="1"/>
              <a:t>data.html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63A53-3681-3041-84F5-DC86C973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003"/>
            <a:ext cx="9144000" cy="22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2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Left:  airports whose ranking increased</a:t>
            </a:r>
          </a:p>
          <a:p>
            <a:r>
              <a:rPr lang="en-US" sz="1800" dirty="0"/>
              <a:t>Right: airports whose ranking decreased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942CE-4268-B64E-A732-FDFB23AF6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98" y="1581403"/>
            <a:ext cx="1345084" cy="3771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59B29-C2C7-324C-91FA-B4C05E10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355" y="1581402"/>
            <a:ext cx="1428348" cy="37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Point of interest: Tokyo Narita (NRT) and Osaka Kansai (KIX) both primarily focus on international routes, and thus have relatively higher betweenness in the global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59B29-C2C7-324C-91FA-B4C05E10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26" y="1543406"/>
            <a:ext cx="1428348" cy="37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5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Other airports are mostly regional hubs that connect to at least one foreign airport that is relatively isolated from the domestic airport network</a:t>
            </a:r>
          </a:p>
          <a:p>
            <a:r>
              <a:rPr lang="en-US" sz="1800" dirty="0"/>
              <a:t>For example, </a:t>
            </a:r>
            <a:r>
              <a:rPr lang="en-US" sz="1800" dirty="0" err="1"/>
              <a:t>Manzhouli</a:t>
            </a:r>
            <a:r>
              <a:rPr lang="en-US" sz="1800" dirty="0"/>
              <a:t> (NZH) connects to Choibalsan (COQ), which in turn only connects to </a:t>
            </a:r>
            <a:r>
              <a:rPr lang="en-US" sz="1800" dirty="0" err="1"/>
              <a:t>Manzhouli</a:t>
            </a:r>
            <a:r>
              <a:rPr lang="en-US" sz="1800" dirty="0"/>
              <a:t> and </a:t>
            </a:r>
            <a:r>
              <a:rPr lang="en-US" sz="1800" dirty="0" err="1"/>
              <a:t>Hailar</a:t>
            </a:r>
            <a:r>
              <a:rPr lang="en-US" sz="1800" dirty="0"/>
              <a:t> (HLD) in the East Asian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59B29-C2C7-324C-91FA-B4C05E10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26" y="1543406"/>
            <a:ext cx="1428348" cy="37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/>
          </a:bodyPr>
          <a:lstStyle/>
          <a:p>
            <a:r>
              <a:rPr lang="en-US" sz="1800" dirty="0"/>
              <a:t>Point of Interest: Dalian (DLC) is a very large hub of China Southern that connects to at least 60 airports in the East Asia region, but does not connect to any airport outside the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55DE-3C7E-2746-8D0A-B4EFC9A0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58" y="1543406"/>
            <a:ext cx="1345084" cy="3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7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 between Global Network Betweenness and Subnetwork 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81158"/>
            <a:ext cx="7886700" cy="1019107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Other airports are also regional hubs that rarely connect outside the East Asia region</a:t>
            </a:r>
          </a:p>
          <a:p>
            <a:r>
              <a:rPr lang="en-US" sz="1800" dirty="0"/>
              <a:t>Even if they connect to foreign airports, they are big international airports that do not help increase the betweenness of the airports </a:t>
            </a:r>
            <a:r>
              <a:rPr lang="en-US" sz="1800"/>
              <a:t>of discussion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55DE-3C7E-2746-8D0A-B4EFC9A0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58" y="1543406"/>
            <a:ext cx="1345084" cy="3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Format: </a:t>
            </a:r>
            <a:r>
              <a:rPr lang="en-US" dirty="0" err="1"/>
              <a:t>routes.dat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9534"/>
            <a:ext cx="7886700" cy="1250731"/>
          </a:xfrm>
        </p:spPr>
        <p:txBody>
          <a:bodyPr>
            <a:normAutofit/>
          </a:bodyPr>
          <a:lstStyle/>
          <a:p>
            <a:r>
              <a:rPr lang="en-US" sz="1800" dirty="0"/>
              <a:t>airline, airline ID, source airport, source airport ID, destination airport, destination airport ID, codeshare, stops, equipment</a:t>
            </a:r>
          </a:p>
          <a:p>
            <a:r>
              <a:rPr lang="en-US" sz="1800" dirty="0"/>
              <a:t>Data retrieved from </a:t>
            </a:r>
            <a:r>
              <a:rPr lang="en-US" sz="1800" dirty="0" err="1"/>
              <a:t>OpenFlights</a:t>
            </a:r>
            <a:r>
              <a:rPr lang="en-US" sz="1800" dirty="0"/>
              <a:t> (https://</a:t>
            </a:r>
            <a:r>
              <a:rPr lang="en-US" sz="1800" dirty="0" err="1"/>
              <a:t>openflights.org</a:t>
            </a:r>
            <a:r>
              <a:rPr lang="en-US" sz="1800" dirty="0"/>
              <a:t>/</a:t>
            </a:r>
            <a:r>
              <a:rPr lang="en-US" sz="1800" dirty="0" err="1"/>
              <a:t>data.html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27C0E-F94D-9F4A-93C8-2ED8B1D7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14" y="1906628"/>
            <a:ext cx="4201972" cy="23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</a:t>
            </a:r>
            <a:r>
              <a:rPr lang="en-US" dirty="0" err="1"/>
              <a:t>airports.dat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9534"/>
            <a:ext cx="7886700" cy="1250731"/>
          </a:xfrm>
        </p:spPr>
        <p:txBody>
          <a:bodyPr>
            <a:normAutofit/>
          </a:bodyPr>
          <a:lstStyle/>
          <a:p>
            <a:r>
              <a:rPr lang="en-US" sz="1800" dirty="0"/>
              <a:t>Store only the necessary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78FB3-F08B-AC43-A7F6-1139DBCD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7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</a:t>
            </a:r>
            <a:r>
              <a:rPr lang="en-US" dirty="0" err="1"/>
              <a:t>airports.dat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80993"/>
            <a:ext cx="7886700" cy="919272"/>
          </a:xfrm>
        </p:spPr>
        <p:txBody>
          <a:bodyPr>
            <a:normAutofit/>
          </a:bodyPr>
          <a:lstStyle/>
          <a:p>
            <a:r>
              <a:rPr lang="en-US" sz="1800" dirty="0"/>
              <a:t>Delete all rows without a valid IATA code (regional airports / air force base)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0B99E-8CD8-6444-8BBD-9CFC5710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41" y="1524212"/>
            <a:ext cx="6213718" cy="38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</a:t>
            </a:r>
            <a:r>
              <a:rPr lang="en-US" dirty="0" err="1"/>
              <a:t>routes.dat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02014"/>
            <a:ext cx="7886700" cy="898251"/>
          </a:xfrm>
        </p:spPr>
        <p:txBody>
          <a:bodyPr>
            <a:normAutofit/>
          </a:bodyPr>
          <a:lstStyle/>
          <a:p>
            <a:r>
              <a:rPr lang="en-US" sz="1800" dirty="0"/>
              <a:t>Store only the necessary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BABAD-4C0C-F448-BFFA-B506BD1A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809750"/>
            <a:ext cx="2057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7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</a:t>
            </a:r>
            <a:r>
              <a:rPr lang="en-US" dirty="0" err="1"/>
              <a:t>routes.dat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02014"/>
            <a:ext cx="7886700" cy="898251"/>
          </a:xfrm>
        </p:spPr>
        <p:txBody>
          <a:bodyPr>
            <a:normAutofit/>
          </a:bodyPr>
          <a:lstStyle/>
          <a:p>
            <a:r>
              <a:rPr lang="en-US" sz="1800" dirty="0"/>
              <a:t>Delete routes whose origin/destination airports do not appear in </a:t>
            </a:r>
            <a:r>
              <a:rPr lang="en-US" sz="1800" dirty="0" err="1"/>
              <a:t>airports.dat</a:t>
            </a:r>
            <a:endParaRPr lang="en-US" sz="1800" dirty="0"/>
          </a:p>
          <a:p>
            <a:r>
              <a:rPr lang="en-US" sz="1800" dirty="0"/>
              <a:t>Most are routes insignificant in the overall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B61F4-FFB3-7541-9DEF-624EF009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82" y="2979874"/>
            <a:ext cx="5015235" cy="8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9534"/>
            <a:ext cx="7886700" cy="1250731"/>
          </a:xfrm>
        </p:spPr>
        <p:txBody>
          <a:bodyPr>
            <a:normAutofit/>
          </a:bodyPr>
          <a:lstStyle/>
          <a:p>
            <a:r>
              <a:rPr lang="en-US" sz="1800" dirty="0"/>
              <a:t>Extract data from the East Asian region</a:t>
            </a:r>
          </a:p>
          <a:p>
            <a:r>
              <a:rPr lang="en-US" sz="1800" dirty="0"/>
              <a:t>South Korea, Chinese mainland, Japan, Taiwan, Hong Kong, Macau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94BEB-AA8F-3C4E-89AF-FB7943C8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63700"/>
            <a:ext cx="8991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1E65-7630-D444-82A2-910CBD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0E18-C0DA-1443-99A4-B87F6275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9534"/>
            <a:ext cx="7886700" cy="1250731"/>
          </a:xfrm>
        </p:spPr>
        <p:txBody>
          <a:bodyPr>
            <a:normAutofit/>
          </a:bodyPr>
          <a:lstStyle/>
          <a:p>
            <a:r>
              <a:rPr lang="en-US" sz="1800" dirty="0"/>
              <a:t>Use the </a:t>
            </a:r>
            <a:r>
              <a:rPr lang="en-US" sz="1800" dirty="0" err="1"/>
              <a:t>iGraph</a:t>
            </a:r>
            <a:r>
              <a:rPr lang="en-US" sz="1800" dirty="0"/>
              <a:t> package to generate a graph model of the ATN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A1052-88A6-4641-B274-B4B490E6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14" y="1380919"/>
            <a:ext cx="3985203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722</Words>
  <Application>Microsoft Macintosh PowerPoint</Application>
  <PresentationFormat>On-screen Show (4:3)</PresentationFormat>
  <Paragraphs>89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Analysis of the East Asian  Air Transportation Network</vt:lpstr>
      <vt:lpstr>Data Format: airports.dat</vt:lpstr>
      <vt:lpstr>Data Format: routes.dat</vt:lpstr>
      <vt:lpstr>Data Preprocessing: airports.dat</vt:lpstr>
      <vt:lpstr>Data Preprocessing: airports.dat</vt:lpstr>
      <vt:lpstr>Data Preprocessing: routes.dat</vt:lpstr>
      <vt:lpstr>Data Preprocessing: routes.dat</vt:lpstr>
      <vt:lpstr>Data Preprocessing</vt:lpstr>
      <vt:lpstr>Network Analysis</vt:lpstr>
      <vt:lpstr>Network Analysis</vt:lpstr>
      <vt:lpstr>Network Analysis</vt:lpstr>
      <vt:lpstr>Network Analysis</vt:lpstr>
      <vt:lpstr>Network Analysis</vt:lpstr>
      <vt:lpstr>Robustness Analysis</vt:lpstr>
      <vt:lpstr>East Asia vs World</vt:lpstr>
      <vt:lpstr>Robustness Analysis</vt:lpstr>
      <vt:lpstr>Robustness Analysis</vt:lpstr>
      <vt:lpstr>Comparison between Global Network Betweenness and Subnetwork Betweenness</vt:lpstr>
      <vt:lpstr>Comparison between Global Network Betweenness and Subnetwork Betweenness</vt:lpstr>
      <vt:lpstr>Comparison between Global Network Betweenness and Subnetwork Betweenness</vt:lpstr>
      <vt:lpstr>Comparison between Global Network Betweenness and Subnetwork Betweenness</vt:lpstr>
      <vt:lpstr>Comparison between Global Network Betweenness and Subnetwork Betweenness</vt:lpstr>
      <vt:lpstr>Comparison between Global Network Betweenness and Subnetwork Betweenness</vt:lpstr>
      <vt:lpstr>Comparison between Global Network Betweenness and Subnetwork Betweenness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Number of Seoul Metro Passengers </dc:title>
  <dc:creator>Simon Park</dc:creator>
  <cp:lastModifiedBy>Simon Park</cp:lastModifiedBy>
  <cp:revision>108</cp:revision>
  <dcterms:created xsi:type="dcterms:W3CDTF">2019-07-23T07:42:19Z</dcterms:created>
  <dcterms:modified xsi:type="dcterms:W3CDTF">2019-09-03T07:27:59Z</dcterms:modified>
</cp:coreProperties>
</file>