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1"/>
    <p:sldMasterId id="2147483695" r:id="rId2"/>
    <p:sldMasterId id="2147483700" r:id="rId3"/>
    <p:sldMasterId id="2147483702" r:id="rId4"/>
  </p:sldMasterIdLst>
  <p:notesMasterIdLst>
    <p:notesMasterId r:id="rId31"/>
  </p:notesMasterIdLst>
  <p:sldIdLst>
    <p:sldId id="285" r:id="rId5"/>
    <p:sldId id="286" r:id="rId6"/>
    <p:sldId id="289" r:id="rId7"/>
    <p:sldId id="290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46A"/>
    <a:srgbClr val="2A9D8F"/>
    <a:srgbClr val="264653"/>
    <a:srgbClr val="F77F00"/>
    <a:srgbClr val="D62828"/>
    <a:srgbClr val="003049"/>
    <a:srgbClr val="7F59A6"/>
    <a:srgbClr val="000000"/>
    <a:srgbClr val="FFC000"/>
    <a:srgbClr val="1313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32" autoAdjust="0"/>
    <p:restoredTop sz="94660"/>
  </p:normalViewPr>
  <p:slideViewPr>
    <p:cSldViewPr>
      <p:cViewPr>
        <p:scale>
          <a:sx n="100" d="100"/>
          <a:sy n="100" d="100"/>
        </p:scale>
        <p:origin x="1308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90AC29-6794-47C3-A502-50118D9A4A40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3EBB19-F24F-489C-8ECE-D354790E4F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333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1518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ol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F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346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51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ol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F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639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5194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62000">
                <a:srgbClr val="EFF4F5"/>
              </a:gs>
              <a:gs pos="100000">
                <a:srgbClr val="DCE1E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798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12188835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53000">
                <a:schemeClr val="accent5">
                  <a:lumMod val="0"/>
                  <a:lumOff val="100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337219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1">
            <a:extLst>
              <a:ext uri="{FF2B5EF4-FFF2-40B4-BE49-F238E27FC236}">
                <a16:creationId xmlns:a16="http://schemas.microsoft.com/office/drawing/2014/main" id="{3C46467A-A779-40FF-BA29-A1414C15C34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4F5461"/>
              </a:gs>
              <a:gs pos="46000">
                <a:srgbClr val="636875"/>
              </a:gs>
              <a:gs pos="100000">
                <a:srgbClr val="454C59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31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oolsToo_Slide" descr="ToolsToo_Slide">
            <a:extLst>
              <a:ext uri="{FF2B5EF4-FFF2-40B4-BE49-F238E27FC236}">
                <a16:creationId xmlns:a16="http://schemas.microsoft.com/office/drawing/2014/main" id="{34ED1719-1CD1-AE7C-E0E4-4F3E502695C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021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4D64085-66C1-4C4F-8A4F-67F2845AF6A8}"/>
              </a:ext>
            </a:extLst>
          </p:cNvPr>
          <p:cNvSpPr txBox="1"/>
          <p:nvPr userDrawn="1"/>
        </p:nvSpPr>
        <p:spPr>
          <a:xfrm>
            <a:off x="1" y="-206512"/>
            <a:ext cx="57785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600" dirty="0">
                <a:solidFill>
                  <a:srgbClr val="E6E6E6"/>
                </a:solidFill>
                <a:latin typeface="Arial" panose="020B0604020202020204" pitchFamily="34" charset="0"/>
              </a:rPr>
              <a:t>JAY DESIGN</a:t>
            </a:r>
          </a:p>
        </p:txBody>
      </p:sp>
    </p:spTree>
    <p:extLst>
      <p:ext uri="{BB962C8B-B14F-4D97-AF65-F5344CB8AC3E}">
        <p14:creationId xmlns:p14="http://schemas.microsoft.com/office/powerpoint/2010/main" val="18807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4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4D64085-66C1-4C4F-8A4F-67F2845AF6A8}"/>
              </a:ext>
            </a:extLst>
          </p:cNvPr>
          <p:cNvSpPr txBox="1"/>
          <p:nvPr userDrawn="1"/>
        </p:nvSpPr>
        <p:spPr>
          <a:xfrm>
            <a:off x="1" y="-206512"/>
            <a:ext cx="57785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600" dirty="0">
                <a:solidFill>
                  <a:srgbClr val="E6E6E6"/>
                </a:solidFill>
                <a:latin typeface="Arial" panose="020B0604020202020204" pitchFamily="34" charset="0"/>
              </a:rPr>
              <a:t>JAY DESIGN</a:t>
            </a:r>
          </a:p>
        </p:txBody>
      </p:sp>
    </p:spTree>
    <p:extLst>
      <p:ext uri="{BB962C8B-B14F-4D97-AF65-F5344CB8AC3E}">
        <p14:creationId xmlns:p14="http://schemas.microsoft.com/office/powerpoint/2010/main" val="2676042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4D64085-66C1-4C4F-8A4F-67F2845AF6A8}"/>
              </a:ext>
            </a:extLst>
          </p:cNvPr>
          <p:cNvSpPr txBox="1"/>
          <p:nvPr userDrawn="1"/>
        </p:nvSpPr>
        <p:spPr>
          <a:xfrm>
            <a:off x="1" y="-206512"/>
            <a:ext cx="57785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600" dirty="0">
                <a:solidFill>
                  <a:srgbClr val="E6E6E6"/>
                </a:solidFill>
                <a:latin typeface="Arial" panose="020B0604020202020204" pitchFamily="34" charset="0"/>
              </a:rPr>
              <a:t>JAY DESIGN</a:t>
            </a:r>
          </a:p>
        </p:txBody>
      </p:sp>
    </p:spTree>
    <p:extLst>
      <p:ext uri="{BB962C8B-B14F-4D97-AF65-F5344CB8AC3E}">
        <p14:creationId xmlns:p14="http://schemas.microsoft.com/office/powerpoint/2010/main" val="128089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4" r:id="rId2"/>
    <p:sldLayoutId id="2147483672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003DAA-4B62-F1A4-04B8-48C65A3C1199}"/>
              </a:ext>
            </a:extLst>
          </p:cNvPr>
          <p:cNvSpPr/>
          <p:nvPr/>
        </p:nvSpPr>
        <p:spPr>
          <a:xfrm>
            <a:off x="0" y="1001633"/>
            <a:ext cx="6744072" cy="987207"/>
          </a:xfrm>
          <a:prstGeom prst="rect">
            <a:avLst/>
          </a:prstGeom>
          <a:pattFill prst="dk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6298C7-1C87-561E-FE8B-0A1578173C90}"/>
              </a:ext>
            </a:extLst>
          </p:cNvPr>
          <p:cNvSpPr txBox="1"/>
          <p:nvPr/>
        </p:nvSpPr>
        <p:spPr>
          <a:xfrm>
            <a:off x="1919536" y="1348781"/>
            <a:ext cx="7632848" cy="349190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3200">
                <a:latin typeface="Bahnschrift SemiBold" panose="020B0502040204020203" pitchFamily="34" charset="0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7200" dirty="0">
                <a:ea typeface="맑은 고딕" pitchFamily="50" charset="-127"/>
              </a:rPr>
              <a:t>2 </a:t>
            </a:r>
            <a:r>
              <a:rPr lang="ko-KR" altLang="en-US" sz="7200" dirty="0">
                <a:ea typeface="맑은 고딕" pitchFamily="50" charset="-127"/>
              </a:rPr>
              <a:t>학기</a:t>
            </a:r>
            <a:endParaRPr lang="en-US" altLang="ko-KR" sz="7200" dirty="0">
              <a:ea typeface="맑은 고딕" pitchFamily="50" charset="-127"/>
            </a:endParaRPr>
          </a:p>
          <a:p>
            <a:r>
              <a:rPr lang="en-US" altLang="ko-KR" sz="7200" dirty="0">
                <a:ea typeface="맑은 고딕" pitchFamily="50" charset="-127"/>
              </a:rPr>
              <a:t> JAVA</a:t>
            </a:r>
            <a:r>
              <a:rPr lang="ko-KR" altLang="en-US" sz="7200" dirty="0">
                <a:ea typeface="맑은 고딕" pitchFamily="50" charset="-127"/>
              </a:rPr>
              <a:t> </a:t>
            </a:r>
            <a:r>
              <a:rPr lang="en-US" altLang="ko-KR" sz="7200" dirty="0">
                <a:ea typeface="맑은 고딕" pitchFamily="50" charset="-127"/>
              </a:rPr>
              <a:t>Class</a:t>
            </a:r>
          </a:p>
          <a:p>
            <a:r>
              <a:rPr lang="ko-KR" altLang="en-US" sz="7200" dirty="0">
                <a:latin typeface="Noto Sans" panose="020B0502040504020204" pitchFamily="34" charset="0"/>
                <a:ea typeface="맑은 고딕" panose="020B0503020000020004" pitchFamily="50" charset="-127"/>
                <a:cs typeface="Noto Sans" panose="020B0502040504020204" pitchFamily="34" charset="0"/>
              </a:rPr>
              <a:t> </a:t>
            </a:r>
            <a:r>
              <a:rPr lang="en-US" altLang="ko-KR" sz="4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‘</a:t>
            </a:r>
            <a:r>
              <a:rPr lang="ko-KR" altLang="en-US" sz="4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이것이 자바다</a:t>
            </a:r>
            <a:r>
              <a:rPr lang="en-US" altLang="ko-KR" sz="4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’</a:t>
            </a:r>
            <a:endParaRPr lang="ko-KR" altLang="en-US" sz="4400" dirty="0">
              <a:latin typeface="Noto Sans" panose="020B0502040504020204" pitchFamily="34" charset="0"/>
              <a:ea typeface="맑은 고딕" panose="020B0503020000020004" pitchFamily="50" charset="-127"/>
              <a:cs typeface="Noto Sans" panose="020B0502040504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B81852-05F7-7FB0-A8DA-35600E92C600}"/>
              </a:ext>
            </a:extLst>
          </p:cNvPr>
          <p:cNvSpPr/>
          <p:nvPr/>
        </p:nvSpPr>
        <p:spPr>
          <a:xfrm>
            <a:off x="0" y="1001633"/>
            <a:ext cx="1559496" cy="9897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62CBC6-518D-F779-D98E-9AE13DE60823}"/>
              </a:ext>
            </a:extLst>
          </p:cNvPr>
          <p:cNvSpPr/>
          <p:nvPr/>
        </p:nvSpPr>
        <p:spPr>
          <a:xfrm>
            <a:off x="0" y="6387667"/>
            <a:ext cx="12192000" cy="209685"/>
          </a:xfrm>
          <a:prstGeom prst="rect">
            <a:avLst/>
          </a:prstGeom>
          <a:solidFill>
            <a:schemeClr val="accent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70B096-85FB-DCF6-EFB2-BC73770087DE}"/>
              </a:ext>
            </a:extLst>
          </p:cNvPr>
          <p:cNvGrpSpPr/>
          <p:nvPr/>
        </p:nvGrpSpPr>
        <p:grpSpPr>
          <a:xfrm>
            <a:off x="8892467" y="5328238"/>
            <a:ext cx="2820157" cy="591452"/>
            <a:chOff x="0" y="2333492"/>
            <a:chExt cx="2820157" cy="59145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3F6A1CA-81CC-8AF5-9329-EED6950387CF}"/>
                </a:ext>
              </a:extLst>
            </p:cNvPr>
            <p:cNvSpPr txBox="1"/>
            <p:nvPr/>
          </p:nvSpPr>
          <p:spPr>
            <a:xfrm>
              <a:off x="0" y="2333492"/>
              <a:ext cx="2820157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>
                <a:defRPr sz="3200">
                  <a:latin typeface="Bahnschrift SemiBold" panose="020B0502040204020203" pitchFamily="34" charset="0"/>
                  <a:ea typeface="나눔스퀘어 ExtraBold" panose="020B0600000101010101" pitchFamily="50" charset="-127"/>
                </a:defRPr>
              </a:lvl1pPr>
            </a:lstStyle>
            <a:p>
              <a:r>
                <a:rPr lang="en-US" altLang="ko-KR" sz="1200" b="1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Cover Description</a:t>
              </a:r>
              <a:endParaRPr lang="ko-KR" altLang="en-US" sz="1200" b="1" dirty="0">
                <a:latin typeface="Noto Sans" panose="020B0502040504020204" pitchFamily="34" charset="0"/>
                <a:ea typeface="맑은 고딕" panose="020B0503020000020004" pitchFamily="50" charset="-127"/>
                <a:cs typeface="Noto Sans" panose="020B0502040504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9020A6D-5EC5-D1A3-85B7-CA341FAAC4F5}"/>
                </a:ext>
              </a:extLst>
            </p:cNvPr>
            <p:cNvSpPr txBox="1"/>
            <p:nvPr/>
          </p:nvSpPr>
          <p:spPr>
            <a:xfrm>
              <a:off x="0" y="2578713"/>
              <a:ext cx="2820157" cy="3462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 made</a:t>
              </a:r>
              <a:r>
                <a:rPr lang="ko-KR" altLang="en-US" sz="900" dirty="0">
                  <a:solidFill>
                    <a:schemeClr val="tx1">
                      <a:alpha val="65000"/>
                    </a:schemeClr>
                  </a:solidFill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 </a:t>
              </a: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by</a:t>
              </a:r>
              <a:r>
                <a:rPr lang="ko-KR" altLang="en-US" sz="900" dirty="0">
                  <a:solidFill>
                    <a:schemeClr val="tx1">
                      <a:alpha val="65000"/>
                    </a:schemeClr>
                  </a:solidFill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 </a:t>
              </a: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Lewis</a:t>
              </a:r>
              <a:endParaRPr lang="ko-KR" altLang="en-US" sz="900" dirty="0">
                <a:solidFill>
                  <a:schemeClr val="tx1">
                    <a:alpha val="65000"/>
                  </a:schemeClr>
                </a:solidFill>
                <a:latin typeface="Noto Sans" panose="020B0502040504020204" pitchFamily="34" charset="0"/>
                <a:ea typeface="맑은 고딕" panose="020B0503020000020004" pitchFamily="50" charset="-127"/>
                <a:cs typeface="Noto Sans" panose="020B0502040504020204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029152C-E3F9-70F4-5152-CDA059EB71D8}"/>
              </a:ext>
            </a:extLst>
          </p:cNvPr>
          <p:cNvSpPr txBox="1"/>
          <p:nvPr/>
        </p:nvSpPr>
        <p:spPr>
          <a:xfrm>
            <a:off x="8892467" y="4505365"/>
            <a:ext cx="2820156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2800"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sz="2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2025.09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1F7B5DD-DDFB-2E83-84AF-10165148E8F9}"/>
              </a:ext>
            </a:extLst>
          </p:cNvPr>
          <p:cNvGrpSpPr/>
          <p:nvPr/>
        </p:nvGrpSpPr>
        <p:grpSpPr>
          <a:xfrm>
            <a:off x="6962765" y="2636912"/>
            <a:ext cx="3528392" cy="3528392"/>
            <a:chOff x="4331804" y="1664804"/>
            <a:chExt cx="3528392" cy="3528392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BD99759-6F7B-FB82-EF04-6F63211FE66D}"/>
                </a:ext>
              </a:extLst>
            </p:cNvPr>
            <p:cNvCxnSpPr/>
            <p:nvPr/>
          </p:nvCxnSpPr>
          <p:spPr>
            <a:xfrm>
              <a:off x="4331804" y="3429000"/>
              <a:ext cx="3528392" cy="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66E2C1E-CA80-60FE-5BBA-1665767AD90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331804" y="3429000"/>
              <a:ext cx="3528392" cy="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581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>
            <a:extLst>
              <a:ext uri="{FF2B5EF4-FFF2-40B4-BE49-F238E27FC236}">
                <a16:creationId xmlns:a16="http://schemas.microsoft.com/office/drawing/2014/main" id="{B906027E-247F-4B69-9842-F95A715C2649}"/>
              </a:ext>
            </a:extLst>
          </p:cNvPr>
          <p:cNvSpPr/>
          <p:nvPr/>
        </p:nvSpPr>
        <p:spPr>
          <a:xfrm>
            <a:off x="0" y="1001633"/>
            <a:ext cx="2207567" cy="5856367"/>
          </a:xfrm>
          <a:prstGeom prst="rect">
            <a:avLst/>
          </a:prstGeom>
          <a:pattFill prst="dk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EFFDD5-3E22-9C65-8FF3-9C6454B73D37}"/>
              </a:ext>
            </a:extLst>
          </p:cNvPr>
          <p:cNvSpPr/>
          <p:nvPr/>
        </p:nvSpPr>
        <p:spPr>
          <a:xfrm>
            <a:off x="2215188" y="260648"/>
            <a:ext cx="9713460" cy="5760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345B911C-B725-3E05-89A8-6E8E6B08A735}"/>
              </a:ext>
            </a:extLst>
          </p:cNvPr>
          <p:cNvSpPr>
            <a:spLocks/>
          </p:cNvSpPr>
          <p:nvPr/>
        </p:nvSpPr>
        <p:spPr>
          <a:xfrm>
            <a:off x="9102969" y="260648"/>
            <a:ext cx="2781986" cy="576064"/>
          </a:xfrm>
          <a:prstGeom prst="parallelogram">
            <a:avLst>
              <a:gd name="adj" fmla="val 105569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EA2338-4B3C-EA0F-128B-73FBEC17894F}"/>
              </a:ext>
            </a:extLst>
          </p:cNvPr>
          <p:cNvSpPr/>
          <p:nvPr/>
        </p:nvSpPr>
        <p:spPr>
          <a:xfrm>
            <a:off x="0" y="260648"/>
            <a:ext cx="2207567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972878-BDB8-5B24-C8DF-0E64ED003DAC}"/>
              </a:ext>
            </a:extLst>
          </p:cNvPr>
          <p:cNvSpPr/>
          <p:nvPr/>
        </p:nvSpPr>
        <p:spPr>
          <a:xfrm rot="10800000" flipV="1">
            <a:off x="7621" y="260647"/>
            <a:ext cx="3496092" cy="9432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49CCF6B-546E-496F-5A38-85A701B59113}"/>
              </a:ext>
            </a:extLst>
          </p:cNvPr>
          <p:cNvSpPr>
            <a:spLocks/>
          </p:cNvSpPr>
          <p:nvPr/>
        </p:nvSpPr>
        <p:spPr>
          <a:xfrm>
            <a:off x="10809808" y="260648"/>
            <a:ext cx="1118840" cy="576064"/>
          </a:xfrm>
          <a:custGeom>
            <a:avLst/>
            <a:gdLst>
              <a:gd name="connsiteX0" fmla="*/ 608145 w 1118840"/>
              <a:gd name="connsiteY0" fmla="*/ 0 h 576064"/>
              <a:gd name="connsiteX1" fmla="*/ 1118840 w 1118840"/>
              <a:gd name="connsiteY1" fmla="*/ 0 h 576064"/>
              <a:gd name="connsiteX2" fmla="*/ 1118840 w 1118840"/>
              <a:gd name="connsiteY2" fmla="*/ 576064 h 576064"/>
              <a:gd name="connsiteX3" fmla="*/ 0 w 1118840"/>
              <a:gd name="connsiteY3" fmla="*/ 576064 h 57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8840" h="576064">
                <a:moveTo>
                  <a:pt x="608145" y="0"/>
                </a:moveTo>
                <a:lnTo>
                  <a:pt x="1118840" y="0"/>
                </a:lnTo>
                <a:lnTo>
                  <a:pt x="1118840" y="576064"/>
                </a:lnTo>
                <a:lnTo>
                  <a:pt x="0" y="576064"/>
                </a:lnTo>
                <a:close/>
              </a:path>
            </a:pathLst>
          </a:cu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745E73-19DB-D742-D868-B5ACBEFBF5A7}"/>
              </a:ext>
            </a:extLst>
          </p:cNvPr>
          <p:cNvSpPr txBox="1"/>
          <p:nvPr/>
        </p:nvSpPr>
        <p:spPr>
          <a:xfrm>
            <a:off x="957143" y="1886635"/>
            <a:ext cx="254656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1600" dirty="0"/>
              <a:t>       </a:t>
            </a:r>
            <a:endParaRPr lang="ko-KR" altLang="en-US" sz="1600" b="1" dirty="0">
              <a:solidFill>
                <a:schemeClr val="accent1"/>
              </a:solidFill>
              <a:latin typeface="Noto Sans" panose="020B0502040504020204" pitchFamily="34" charset="0"/>
              <a:ea typeface="맑은 고딕" panose="020B0503020000020004" pitchFamily="50" charset="-127"/>
              <a:cs typeface="Noto Sans" panose="020B0502040504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DF99EB-524D-AE7B-69E1-E10D803659EC}"/>
              </a:ext>
            </a:extLst>
          </p:cNvPr>
          <p:cNvSpPr/>
          <p:nvPr/>
        </p:nvSpPr>
        <p:spPr>
          <a:xfrm>
            <a:off x="1991544" y="1604523"/>
            <a:ext cx="92223" cy="19965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dist="254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DD4F0B-2E6F-C85B-0398-2C0D7F5DEBCC}"/>
              </a:ext>
            </a:extLst>
          </p:cNvPr>
          <p:cNvSpPr/>
          <p:nvPr/>
        </p:nvSpPr>
        <p:spPr>
          <a:xfrm flipH="1">
            <a:off x="2215188" y="260646"/>
            <a:ext cx="1720572" cy="576065"/>
          </a:xfrm>
          <a:prstGeom prst="rect">
            <a:avLst/>
          </a:prstGeom>
          <a:blipFill dpi="0" rotWithShape="1">
            <a:blip r:embed="rId2">
              <a:alphaModFix amt="37000"/>
            </a:blip>
            <a:srcRect/>
            <a:stretch>
              <a:fillRect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1B74E4F-3C09-4F98-9A7D-64BCFAB69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95" y="335081"/>
            <a:ext cx="458073" cy="458073"/>
          </a:xfrm>
          <a:prstGeom prst="rect">
            <a:avLst/>
          </a:prstGeom>
        </p:spPr>
      </p:pic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67A63438-7B3C-4AB7-9D05-FB1A465E6A4D}"/>
              </a:ext>
            </a:extLst>
          </p:cNvPr>
          <p:cNvSpPr txBox="1">
            <a:spLocks/>
          </p:cNvSpPr>
          <p:nvPr/>
        </p:nvSpPr>
        <p:spPr>
          <a:xfrm>
            <a:off x="2310872" y="1422006"/>
            <a:ext cx="6881472" cy="87261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문자 타입</a:t>
            </a:r>
            <a:endParaRPr lang="en-US" altLang="ko-KR" sz="28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335F52B-0B91-44B6-8482-AD0797CED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0852" y="1858313"/>
            <a:ext cx="5544616" cy="4926742"/>
          </a:xfrm>
          <a:prstGeom prst="rect">
            <a:avLst/>
          </a:prstGeom>
        </p:spPr>
      </p:pic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0EA920DC-5013-4117-9C49-7E70946E0187}"/>
              </a:ext>
            </a:extLst>
          </p:cNvPr>
          <p:cNvSpPr txBox="1">
            <a:spLocks/>
          </p:cNvSpPr>
          <p:nvPr/>
        </p:nvSpPr>
        <p:spPr>
          <a:xfrm>
            <a:off x="2491093" y="3061173"/>
            <a:ext cx="1660691" cy="102180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solidFill>
                  <a:schemeClr val="tx1"/>
                </a:solidFill>
                <a:latin typeface="+mn-lt"/>
                <a:cs typeface="+mn-cs"/>
              </a:rPr>
              <a:t>* DEC</a:t>
            </a:r>
            <a:r>
              <a:rPr lang="ko-KR" altLang="en-US" sz="1600" dirty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+mn-lt"/>
                <a:cs typeface="+mn-cs"/>
              </a:rPr>
              <a:t>:</a:t>
            </a:r>
            <a:r>
              <a:rPr lang="ko-KR" altLang="en-US" sz="1600" dirty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+mn-lt"/>
                <a:cs typeface="+mn-cs"/>
              </a:rPr>
              <a:t>10</a:t>
            </a:r>
            <a:r>
              <a:rPr lang="ko-KR" altLang="en-US" sz="1600" dirty="0">
                <a:solidFill>
                  <a:schemeClr val="tx1"/>
                </a:solidFill>
                <a:latin typeface="+mn-lt"/>
                <a:cs typeface="+mn-cs"/>
              </a:rPr>
              <a:t>진수</a:t>
            </a:r>
            <a:endParaRPr lang="en-US" altLang="ko-KR" sz="1600" dirty="0">
              <a:solidFill>
                <a:schemeClr val="tx1"/>
              </a:solidFill>
              <a:latin typeface="+mn-lt"/>
              <a:cs typeface="+mn-cs"/>
            </a:endParaRPr>
          </a:p>
          <a:p>
            <a:pPr algn="l"/>
            <a:r>
              <a:rPr lang="ko-KR" altLang="en-US" sz="1600" dirty="0">
                <a:solidFill>
                  <a:schemeClr val="tx1"/>
                </a:solidFill>
                <a:latin typeface="+mn-lt"/>
                <a:cs typeface="+mn-cs"/>
              </a:rPr>
              <a:t>   </a:t>
            </a:r>
            <a:r>
              <a:rPr lang="en-US" altLang="ko-KR" sz="1600" dirty="0">
                <a:solidFill>
                  <a:schemeClr val="tx1"/>
                </a:solidFill>
                <a:latin typeface="+mn-lt"/>
                <a:cs typeface="+mn-cs"/>
              </a:rPr>
              <a:t>HEX : 16</a:t>
            </a:r>
            <a:r>
              <a:rPr lang="ko-KR" altLang="en-US" sz="1600" dirty="0">
                <a:solidFill>
                  <a:schemeClr val="tx1"/>
                </a:solidFill>
                <a:latin typeface="+mn-lt"/>
                <a:cs typeface="+mn-cs"/>
              </a:rPr>
              <a:t>진수</a:t>
            </a:r>
            <a:endParaRPr lang="en-US" altLang="ko-KR" sz="1600" dirty="0">
              <a:solidFill>
                <a:schemeClr val="tx1"/>
              </a:solidFill>
              <a:latin typeface="+mn-lt"/>
              <a:cs typeface="+mn-cs"/>
            </a:endParaRPr>
          </a:p>
          <a:p>
            <a:pPr algn="l"/>
            <a:r>
              <a:rPr lang="en-US" altLang="ko-KR" sz="1600" dirty="0">
                <a:solidFill>
                  <a:schemeClr val="tx1"/>
                </a:solidFill>
                <a:latin typeface="+mn-lt"/>
                <a:cs typeface="+mn-cs"/>
              </a:rPr>
              <a:t>   OCT : 8</a:t>
            </a:r>
            <a:r>
              <a:rPr lang="ko-KR" altLang="en-US" sz="1600" dirty="0">
                <a:solidFill>
                  <a:schemeClr val="tx1"/>
                </a:solidFill>
                <a:latin typeface="+mn-lt"/>
                <a:cs typeface="+mn-cs"/>
              </a:rPr>
              <a:t>진수</a:t>
            </a:r>
          </a:p>
        </p:txBody>
      </p:sp>
      <p:sp>
        <p:nvSpPr>
          <p:cNvPr id="18" name="Text Placeholder 1">
            <a:extLst>
              <a:ext uri="{FF2B5EF4-FFF2-40B4-BE49-F238E27FC236}">
                <a16:creationId xmlns:a16="http://schemas.microsoft.com/office/drawing/2014/main" id="{A7E6436B-E5DA-459E-8460-F0C6F2F2559A}"/>
              </a:ext>
            </a:extLst>
          </p:cNvPr>
          <p:cNvSpPr txBox="1">
            <a:spLocks/>
          </p:cNvSpPr>
          <p:nvPr/>
        </p:nvSpPr>
        <p:spPr>
          <a:xfrm>
            <a:off x="2711624" y="2443277"/>
            <a:ext cx="1872209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solidFill>
                  <a:schemeClr val="tx1"/>
                </a:solidFill>
                <a:latin typeface="+mn-lt"/>
                <a:cs typeface="+mn-cs"/>
              </a:rPr>
              <a:t>* </a:t>
            </a:r>
            <a:r>
              <a:rPr lang="ko-KR" altLang="en-US" sz="1600" dirty="0">
                <a:solidFill>
                  <a:schemeClr val="tx1"/>
                </a:solidFill>
                <a:latin typeface="+mn-lt"/>
                <a:cs typeface="+mn-cs"/>
              </a:rPr>
              <a:t>아스키 </a:t>
            </a:r>
            <a:r>
              <a:rPr lang="ko-KR" altLang="en-US" sz="1600" dirty="0" err="1">
                <a:solidFill>
                  <a:schemeClr val="tx1"/>
                </a:solidFill>
                <a:latin typeface="+mn-lt"/>
                <a:cs typeface="+mn-cs"/>
              </a:rPr>
              <a:t>코드표</a:t>
            </a:r>
            <a:endParaRPr lang="ko-KR" altLang="en-US" sz="1600" dirty="0">
              <a:solidFill>
                <a:schemeClr val="tx1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8579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>
            <a:extLst>
              <a:ext uri="{FF2B5EF4-FFF2-40B4-BE49-F238E27FC236}">
                <a16:creationId xmlns:a16="http://schemas.microsoft.com/office/drawing/2014/main" id="{B906027E-247F-4B69-9842-F95A715C2649}"/>
              </a:ext>
            </a:extLst>
          </p:cNvPr>
          <p:cNvSpPr/>
          <p:nvPr/>
        </p:nvSpPr>
        <p:spPr>
          <a:xfrm>
            <a:off x="0" y="1001633"/>
            <a:ext cx="2207567" cy="5856367"/>
          </a:xfrm>
          <a:prstGeom prst="rect">
            <a:avLst/>
          </a:prstGeom>
          <a:pattFill prst="dk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EFFDD5-3E22-9C65-8FF3-9C6454B73D37}"/>
              </a:ext>
            </a:extLst>
          </p:cNvPr>
          <p:cNvSpPr/>
          <p:nvPr/>
        </p:nvSpPr>
        <p:spPr>
          <a:xfrm>
            <a:off x="2215188" y="260648"/>
            <a:ext cx="9713460" cy="5760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345B911C-B725-3E05-89A8-6E8E6B08A735}"/>
              </a:ext>
            </a:extLst>
          </p:cNvPr>
          <p:cNvSpPr>
            <a:spLocks/>
          </p:cNvSpPr>
          <p:nvPr/>
        </p:nvSpPr>
        <p:spPr>
          <a:xfrm>
            <a:off x="9102969" y="260648"/>
            <a:ext cx="2781986" cy="576064"/>
          </a:xfrm>
          <a:prstGeom prst="parallelogram">
            <a:avLst>
              <a:gd name="adj" fmla="val 105569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EA2338-4B3C-EA0F-128B-73FBEC17894F}"/>
              </a:ext>
            </a:extLst>
          </p:cNvPr>
          <p:cNvSpPr/>
          <p:nvPr/>
        </p:nvSpPr>
        <p:spPr>
          <a:xfrm>
            <a:off x="0" y="260648"/>
            <a:ext cx="2207567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972878-BDB8-5B24-C8DF-0E64ED003DAC}"/>
              </a:ext>
            </a:extLst>
          </p:cNvPr>
          <p:cNvSpPr/>
          <p:nvPr/>
        </p:nvSpPr>
        <p:spPr>
          <a:xfrm rot="10800000" flipV="1">
            <a:off x="7621" y="260647"/>
            <a:ext cx="3496092" cy="9432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49CCF6B-546E-496F-5A38-85A701B59113}"/>
              </a:ext>
            </a:extLst>
          </p:cNvPr>
          <p:cNvSpPr>
            <a:spLocks/>
          </p:cNvSpPr>
          <p:nvPr/>
        </p:nvSpPr>
        <p:spPr>
          <a:xfrm>
            <a:off x="10809808" y="260648"/>
            <a:ext cx="1118840" cy="576064"/>
          </a:xfrm>
          <a:custGeom>
            <a:avLst/>
            <a:gdLst>
              <a:gd name="connsiteX0" fmla="*/ 608145 w 1118840"/>
              <a:gd name="connsiteY0" fmla="*/ 0 h 576064"/>
              <a:gd name="connsiteX1" fmla="*/ 1118840 w 1118840"/>
              <a:gd name="connsiteY1" fmla="*/ 0 h 576064"/>
              <a:gd name="connsiteX2" fmla="*/ 1118840 w 1118840"/>
              <a:gd name="connsiteY2" fmla="*/ 576064 h 576064"/>
              <a:gd name="connsiteX3" fmla="*/ 0 w 1118840"/>
              <a:gd name="connsiteY3" fmla="*/ 576064 h 57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8840" h="576064">
                <a:moveTo>
                  <a:pt x="608145" y="0"/>
                </a:moveTo>
                <a:lnTo>
                  <a:pt x="1118840" y="0"/>
                </a:lnTo>
                <a:lnTo>
                  <a:pt x="1118840" y="576064"/>
                </a:lnTo>
                <a:lnTo>
                  <a:pt x="0" y="576064"/>
                </a:lnTo>
                <a:close/>
              </a:path>
            </a:pathLst>
          </a:cu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745E73-19DB-D742-D868-B5ACBEFBF5A7}"/>
              </a:ext>
            </a:extLst>
          </p:cNvPr>
          <p:cNvSpPr txBox="1"/>
          <p:nvPr/>
        </p:nvSpPr>
        <p:spPr>
          <a:xfrm>
            <a:off x="957143" y="1886635"/>
            <a:ext cx="254656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1600" dirty="0"/>
              <a:t>       </a:t>
            </a:r>
            <a:endParaRPr lang="ko-KR" altLang="en-US" sz="1600" b="1" dirty="0">
              <a:solidFill>
                <a:schemeClr val="accent1"/>
              </a:solidFill>
              <a:latin typeface="Noto Sans" panose="020B0502040504020204" pitchFamily="34" charset="0"/>
              <a:ea typeface="맑은 고딕" panose="020B0503020000020004" pitchFamily="50" charset="-127"/>
              <a:cs typeface="Noto Sans" panose="020B0502040504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DF99EB-524D-AE7B-69E1-E10D803659EC}"/>
              </a:ext>
            </a:extLst>
          </p:cNvPr>
          <p:cNvSpPr/>
          <p:nvPr/>
        </p:nvSpPr>
        <p:spPr>
          <a:xfrm>
            <a:off x="1991544" y="1604523"/>
            <a:ext cx="92223" cy="19965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dist="254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DD4F0B-2E6F-C85B-0398-2C0D7F5DEBCC}"/>
              </a:ext>
            </a:extLst>
          </p:cNvPr>
          <p:cNvSpPr/>
          <p:nvPr/>
        </p:nvSpPr>
        <p:spPr>
          <a:xfrm flipH="1">
            <a:off x="2215188" y="260646"/>
            <a:ext cx="1720572" cy="576065"/>
          </a:xfrm>
          <a:prstGeom prst="rect">
            <a:avLst/>
          </a:prstGeom>
          <a:blipFill dpi="0" rotWithShape="1">
            <a:blip r:embed="rId2">
              <a:alphaModFix amt="37000"/>
            </a:blip>
            <a:srcRect/>
            <a:stretch>
              <a:fillRect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1B74E4F-3C09-4F98-9A7D-64BCFAB69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95" y="335081"/>
            <a:ext cx="458073" cy="458073"/>
          </a:xfrm>
          <a:prstGeom prst="rect">
            <a:avLst/>
          </a:prstGeom>
        </p:spPr>
      </p:pic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67A63438-7B3C-4AB7-9D05-FB1A465E6A4D}"/>
              </a:ext>
            </a:extLst>
          </p:cNvPr>
          <p:cNvSpPr txBox="1">
            <a:spLocks/>
          </p:cNvSpPr>
          <p:nvPr/>
        </p:nvSpPr>
        <p:spPr>
          <a:xfrm>
            <a:off x="2310872" y="1422006"/>
            <a:ext cx="6881472" cy="87261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실수 타입</a:t>
            </a:r>
            <a:endParaRPr lang="en-US" altLang="ko-KR" sz="28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  <a:p>
            <a:pPr algn="l"/>
            <a:r>
              <a:rPr lang="en-US" altLang="ko-KR" sz="1600" dirty="0"/>
              <a:t>float  -&gt; </a:t>
            </a:r>
            <a:r>
              <a:rPr lang="ko-KR" altLang="en-US" sz="1600" dirty="0"/>
              <a:t>소수점 </a:t>
            </a:r>
            <a:r>
              <a:rPr lang="en-US" altLang="ko-KR" sz="1600" dirty="0"/>
              <a:t>7</a:t>
            </a:r>
            <a:r>
              <a:rPr lang="ko-KR" altLang="en-US" sz="1600" dirty="0"/>
              <a:t>자리</a:t>
            </a:r>
            <a:r>
              <a:rPr lang="en-US" altLang="ko-KR" sz="1600" dirty="0"/>
              <a:t>,</a:t>
            </a:r>
            <a:r>
              <a:rPr lang="ko-KR" altLang="en-US" sz="1600" dirty="0"/>
              <a:t>  </a:t>
            </a:r>
            <a:r>
              <a:rPr lang="ko-KR" altLang="en-US" sz="1600" dirty="0" err="1"/>
              <a:t>변수값</a:t>
            </a:r>
            <a:r>
              <a:rPr lang="ko-KR" altLang="en-US" sz="1600" dirty="0"/>
              <a:t> 뒤에 </a:t>
            </a:r>
            <a:r>
              <a:rPr lang="en-US" altLang="ko-KR" sz="1600" dirty="0"/>
              <a:t>F, f </a:t>
            </a:r>
            <a:r>
              <a:rPr lang="ko-KR" altLang="en-US" sz="1600" dirty="0"/>
              <a:t>를 붙여 명확히 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algn="l"/>
            <a:r>
              <a:rPr lang="en-US" altLang="ko-KR" sz="1600" dirty="0"/>
              <a:t>double  -&gt; </a:t>
            </a:r>
            <a:r>
              <a:rPr lang="ko-KR" altLang="en-US" sz="1600" dirty="0"/>
              <a:t>소수점 </a:t>
            </a:r>
            <a:r>
              <a:rPr lang="en-US" altLang="ko-KR" sz="1600" dirty="0"/>
              <a:t>15</a:t>
            </a:r>
            <a:r>
              <a:rPr lang="ko-KR" altLang="en-US" sz="1600" dirty="0"/>
              <a:t>자리</a:t>
            </a:r>
            <a:endParaRPr lang="en-US" altLang="ko-KR" sz="1600" dirty="0"/>
          </a:p>
          <a:p>
            <a:pPr marL="0" indent="0">
              <a:buNone/>
            </a:pPr>
            <a:endParaRPr lang="ko-KR" altLang="en-US" sz="28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11F66B5-B6C6-41DF-B3C8-EDB8A716F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1984" y="2228239"/>
            <a:ext cx="3744416" cy="4609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43ABC66-5BCA-47D7-947C-DCB03E2D2210}"/>
              </a:ext>
            </a:extLst>
          </p:cNvPr>
          <p:cNvSpPr txBox="1"/>
          <p:nvPr/>
        </p:nvSpPr>
        <p:spPr>
          <a:xfrm>
            <a:off x="2056601" y="5969386"/>
            <a:ext cx="35283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소수점 </a:t>
            </a:r>
            <a:r>
              <a:rPr lang="en-US" altLang="ko-KR" sz="1800" dirty="0"/>
              <a:t>7</a:t>
            </a:r>
            <a:r>
              <a:rPr lang="ko-KR" altLang="en-US" sz="1800" dirty="0"/>
              <a:t>자리까지 만 확실하고</a:t>
            </a:r>
            <a:endParaRPr lang="en-US" altLang="ko-KR" sz="1800" dirty="0"/>
          </a:p>
          <a:p>
            <a:r>
              <a:rPr lang="en-US" altLang="ko-KR" dirty="0"/>
              <a:t>   </a:t>
            </a:r>
            <a:r>
              <a:rPr lang="ko-KR" altLang="en-US" sz="1800" dirty="0"/>
              <a:t> 그 뒤는 근사치로 보여 짐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74A6973-70BC-4602-9594-9FBE94B5D7DC}"/>
              </a:ext>
            </a:extLst>
          </p:cNvPr>
          <p:cNvCxnSpPr/>
          <p:nvPr/>
        </p:nvCxnSpPr>
        <p:spPr>
          <a:xfrm flipH="1">
            <a:off x="5447928" y="6133401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985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>
            <a:extLst>
              <a:ext uri="{FF2B5EF4-FFF2-40B4-BE49-F238E27FC236}">
                <a16:creationId xmlns:a16="http://schemas.microsoft.com/office/drawing/2014/main" id="{B906027E-247F-4B69-9842-F95A715C2649}"/>
              </a:ext>
            </a:extLst>
          </p:cNvPr>
          <p:cNvSpPr/>
          <p:nvPr/>
        </p:nvSpPr>
        <p:spPr>
          <a:xfrm>
            <a:off x="0" y="1001633"/>
            <a:ext cx="2207567" cy="5856367"/>
          </a:xfrm>
          <a:prstGeom prst="rect">
            <a:avLst/>
          </a:prstGeom>
          <a:pattFill prst="dk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EFFDD5-3E22-9C65-8FF3-9C6454B73D37}"/>
              </a:ext>
            </a:extLst>
          </p:cNvPr>
          <p:cNvSpPr/>
          <p:nvPr/>
        </p:nvSpPr>
        <p:spPr>
          <a:xfrm>
            <a:off x="2215188" y="260648"/>
            <a:ext cx="9713460" cy="5760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345B911C-B725-3E05-89A8-6E8E6B08A735}"/>
              </a:ext>
            </a:extLst>
          </p:cNvPr>
          <p:cNvSpPr>
            <a:spLocks/>
          </p:cNvSpPr>
          <p:nvPr/>
        </p:nvSpPr>
        <p:spPr>
          <a:xfrm>
            <a:off x="9102969" y="260648"/>
            <a:ext cx="2781986" cy="576064"/>
          </a:xfrm>
          <a:prstGeom prst="parallelogram">
            <a:avLst>
              <a:gd name="adj" fmla="val 105569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EA2338-4B3C-EA0F-128B-73FBEC17894F}"/>
              </a:ext>
            </a:extLst>
          </p:cNvPr>
          <p:cNvSpPr/>
          <p:nvPr/>
        </p:nvSpPr>
        <p:spPr>
          <a:xfrm>
            <a:off x="0" y="260648"/>
            <a:ext cx="2207567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972878-BDB8-5B24-C8DF-0E64ED003DAC}"/>
              </a:ext>
            </a:extLst>
          </p:cNvPr>
          <p:cNvSpPr/>
          <p:nvPr/>
        </p:nvSpPr>
        <p:spPr>
          <a:xfrm rot="10800000" flipV="1">
            <a:off x="7621" y="260647"/>
            <a:ext cx="3496092" cy="9432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49CCF6B-546E-496F-5A38-85A701B59113}"/>
              </a:ext>
            </a:extLst>
          </p:cNvPr>
          <p:cNvSpPr>
            <a:spLocks/>
          </p:cNvSpPr>
          <p:nvPr/>
        </p:nvSpPr>
        <p:spPr>
          <a:xfrm>
            <a:off x="10809808" y="260648"/>
            <a:ext cx="1118840" cy="576064"/>
          </a:xfrm>
          <a:custGeom>
            <a:avLst/>
            <a:gdLst>
              <a:gd name="connsiteX0" fmla="*/ 608145 w 1118840"/>
              <a:gd name="connsiteY0" fmla="*/ 0 h 576064"/>
              <a:gd name="connsiteX1" fmla="*/ 1118840 w 1118840"/>
              <a:gd name="connsiteY1" fmla="*/ 0 h 576064"/>
              <a:gd name="connsiteX2" fmla="*/ 1118840 w 1118840"/>
              <a:gd name="connsiteY2" fmla="*/ 576064 h 576064"/>
              <a:gd name="connsiteX3" fmla="*/ 0 w 1118840"/>
              <a:gd name="connsiteY3" fmla="*/ 576064 h 57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8840" h="576064">
                <a:moveTo>
                  <a:pt x="608145" y="0"/>
                </a:moveTo>
                <a:lnTo>
                  <a:pt x="1118840" y="0"/>
                </a:lnTo>
                <a:lnTo>
                  <a:pt x="1118840" y="576064"/>
                </a:lnTo>
                <a:lnTo>
                  <a:pt x="0" y="576064"/>
                </a:lnTo>
                <a:close/>
              </a:path>
            </a:pathLst>
          </a:cu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745E73-19DB-D742-D868-B5ACBEFBF5A7}"/>
              </a:ext>
            </a:extLst>
          </p:cNvPr>
          <p:cNvSpPr txBox="1"/>
          <p:nvPr/>
        </p:nvSpPr>
        <p:spPr>
          <a:xfrm>
            <a:off x="957143" y="1886635"/>
            <a:ext cx="254656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1600" dirty="0"/>
              <a:t>       </a:t>
            </a:r>
            <a:endParaRPr lang="ko-KR" altLang="en-US" sz="1600" b="1" dirty="0">
              <a:solidFill>
                <a:schemeClr val="accent1"/>
              </a:solidFill>
              <a:latin typeface="Noto Sans" panose="020B0502040504020204" pitchFamily="34" charset="0"/>
              <a:ea typeface="맑은 고딕" panose="020B0503020000020004" pitchFamily="50" charset="-127"/>
              <a:cs typeface="Noto Sans" panose="020B0502040504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DF99EB-524D-AE7B-69E1-E10D803659EC}"/>
              </a:ext>
            </a:extLst>
          </p:cNvPr>
          <p:cNvSpPr/>
          <p:nvPr/>
        </p:nvSpPr>
        <p:spPr>
          <a:xfrm>
            <a:off x="1991544" y="1604523"/>
            <a:ext cx="92223" cy="19965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dist="254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DD4F0B-2E6F-C85B-0398-2C0D7F5DEBCC}"/>
              </a:ext>
            </a:extLst>
          </p:cNvPr>
          <p:cNvSpPr/>
          <p:nvPr/>
        </p:nvSpPr>
        <p:spPr>
          <a:xfrm flipH="1">
            <a:off x="2215188" y="260646"/>
            <a:ext cx="1720572" cy="576065"/>
          </a:xfrm>
          <a:prstGeom prst="rect">
            <a:avLst/>
          </a:prstGeom>
          <a:blipFill dpi="0" rotWithShape="1">
            <a:blip r:embed="rId2">
              <a:alphaModFix amt="37000"/>
            </a:blip>
            <a:srcRect/>
            <a:stretch>
              <a:fillRect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1B74E4F-3C09-4F98-9A7D-64BCFAB69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95" y="335081"/>
            <a:ext cx="458073" cy="458073"/>
          </a:xfrm>
          <a:prstGeom prst="rect">
            <a:avLst/>
          </a:prstGeom>
        </p:spPr>
      </p:pic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67A63438-7B3C-4AB7-9D05-FB1A465E6A4D}"/>
              </a:ext>
            </a:extLst>
          </p:cNvPr>
          <p:cNvSpPr txBox="1">
            <a:spLocks/>
          </p:cNvSpPr>
          <p:nvPr/>
        </p:nvSpPr>
        <p:spPr>
          <a:xfrm>
            <a:off x="2310872" y="1422006"/>
            <a:ext cx="6881472" cy="87261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논리 타입</a:t>
            </a:r>
            <a:endParaRPr lang="en-US" altLang="ko-KR" sz="28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  <a:p>
            <a:pPr algn="l"/>
            <a:r>
              <a:rPr lang="ko-KR" altLang="en-US" sz="1600" dirty="0"/>
              <a:t>참 거짓 판단 값</a:t>
            </a:r>
            <a:endParaRPr lang="en-US" altLang="ko-KR" sz="1600" dirty="0"/>
          </a:p>
          <a:p>
            <a:pPr marL="0" indent="0">
              <a:buNone/>
            </a:pPr>
            <a:endParaRPr lang="ko-KR" altLang="en-US" sz="28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086B9A9-8ADA-48FD-BC7A-610CEE16F5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5474" y="2368378"/>
            <a:ext cx="5372850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289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>
            <a:extLst>
              <a:ext uri="{FF2B5EF4-FFF2-40B4-BE49-F238E27FC236}">
                <a16:creationId xmlns:a16="http://schemas.microsoft.com/office/drawing/2014/main" id="{B906027E-247F-4B69-9842-F95A715C2649}"/>
              </a:ext>
            </a:extLst>
          </p:cNvPr>
          <p:cNvSpPr/>
          <p:nvPr/>
        </p:nvSpPr>
        <p:spPr>
          <a:xfrm>
            <a:off x="0" y="1001633"/>
            <a:ext cx="2207567" cy="5856367"/>
          </a:xfrm>
          <a:prstGeom prst="rect">
            <a:avLst/>
          </a:prstGeom>
          <a:pattFill prst="dk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EFFDD5-3E22-9C65-8FF3-9C6454B73D37}"/>
              </a:ext>
            </a:extLst>
          </p:cNvPr>
          <p:cNvSpPr/>
          <p:nvPr/>
        </p:nvSpPr>
        <p:spPr>
          <a:xfrm>
            <a:off x="2215188" y="260648"/>
            <a:ext cx="9713460" cy="5760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345B911C-B725-3E05-89A8-6E8E6B08A735}"/>
              </a:ext>
            </a:extLst>
          </p:cNvPr>
          <p:cNvSpPr>
            <a:spLocks/>
          </p:cNvSpPr>
          <p:nvPr/>
        </p:nvSpPr>
        <p:spPr>
          <a:xfrm>
            <a:off x="9102969" y="260648"/>
            <a:ext cx="2781986" cy="576064"/>
          </a:xfrm>
          <a:prstGeom prst="parallelogram">
            <a:avLst>
              <a:gd name="adj" fmla="val 105569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EA2338-4B3C-EA0F-128B-73FBEC17894F}"/>
              </a:ext>
            </a:extLst>
          </p:cNvPr>
          <p:cNvSpPr/>
          <p:nvPr/>
        </p:nvSpPr>
        <p:spPr>
          <a:xfrm>
            <a:off x="0" y="260648"/>
            <a:ext cx="2207567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972878-BDB8-5B24-C8DF-0E64ED003DAC}"/>
              </a:ext>
            </a:extLst>
          </p:cNvPr>
          <p:cNvSpPr/>
          <p:nvPr/>
        </p:nvSpPr>
        <p:spPr>
          <a:xfrm rot="10800000" flipV="1">
            <a:off x="7621" y="260647"/>
            <a:ext cx="3496092" cy="9432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49CCF6B-546E-496F-5A38-85A701B59113}"/>
              </a:ext>
            </a:extLst>
          </p:cNvPr>
          <p:cNvSpPr>
            <a:spLocks/>
          </p:cNvSpPr>
          <p:nvPr/>
        </p:nvSpPr>
        <p:spPr>
          <a:xfrm>
            <a:off x="10809808" y="260648"/>
            <a:ext cx="1118840" cy="576064"/>
          </a:xfrm>
          <a:custGeom>
            <a:avLst/>
            <a:gdLst>
              <a:gd name="connsiteX0" fmla="*/ 608145 w 1118840"/>
              <a:gd name="connsiteY0" fmla="*/ 0 h 576064"/>
              <a:gd name="connsiteX1" fmla="*/ 1118840 w 1118840"/>
              <a:gd name="connsiteY1" fmla="*/ 0 h 576064"/>
              <a:gd name="connsiteX2" fmla="*/ 1118840 w 1118840"/>
              <a:gd name="connsiteY2" fmla="*/ 576064 h 576064"/>
              <a:gd name="connsiteX3" fmla="*/ 0 w 1118840"/>
              <a:gd name="connsiteY3" fmla="*/ 576064 h 57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8840" h="576064">
                <a:moveTo>
                  <a:pt x="608145" y="0"/>
                </a:moveTo>
                <a:lnTo>
                  <a:pt x="1118840" y="0"/>
                </a:lnTo>
                <a:lnTo>
                  <a:pt x="1118840" y="576064"/>
                </a:lnTo>
                <a:lnTo>
                  <a:pt x="0" y="576064"/>
                </a:lnTo>
                <a:close/>
              </a:path>
            </a:pathLst>
          </a:cu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745E73-19DB-D742-D868-B5ACBEFBF5A7}"/>
              </a:ext>
            </a:extLst>
          </p:cNvPr>
          <p:cNvSpPr txBox="1"/>
          <p:nvPr/>
        </p:nvSpPr>
        <p:spPr>
          <a:xfrm>
            <a:off x="957143" y="1886635"/>
            <a:ext cx="254656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1600" dirty="0"/>
              <a:t>       </a:t>
            </a:r>
            <a:endParaRPr lang="ko-KR" altLang="en-US" sz="1600" b="1" dirty="0">
              <a:solidFill>
                <a:schemeClr val="accent1"/>
              </a:solidFill>
              <a:latin typeface="Noto Sans" panose="020B0502040504020204" pitchFamily="34" charset="0"/>
              <a:ea typeface="맑은 고딕" panose="020B0503020000020004" pitchFamily="50" charset="-127"/>
              <a:cs typeface="Noto Sans" panose="020B0502040504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DF99EB-524D-AE7B-69E1-E10D803659EC}"/>
              </a:ext>
            </a:extLst>
          </p:cNvPr>
          <p:cNvSpPr/>
          <p:nvPr/>
        </p:nvSpPr>
        <p:spPr>
          <a:xfrm>
            <a:off x="1991544" y="1604523"/>
            <a:ext cx="92223" cy="19965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dist="254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DD4F0B-2E6F-C85B-0398-2C0D7F5DEBCC}"/>
              </a:ext>
            </a:extLst>
          </p:cNvPr>
          <p:cNvSpPr/>
          <p:nvPr/>
        </p:nvSpPr>
        <p:spPr>
          <a:xfrm flipH="1">
            <a:off x="2215188" y="260646"/>
            <a:ext cx="1720572" cy="576065"/>
          </a:xfrm>
          <a:prstGeom prst="rect">
            <a:avLst/>
          </a:prstGeom>
          <a:blipFill dpi="0" rotWithShape="1">
            <a:blip r:embed="rId2">
              <a:alphaModFix amt="37000"/>
            </a:blip>
            <a:srcRect/>
            <a:stretch>
              <a:fillRect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1B74E4F-3C09-4F98-9A7D-64BCFAB69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95" y="335081"/>
            <a:ext cx="458073" cy="458073"/>
          </a:xfrm>
          <a:prstGeom prst="rect">
            <a:avLst/>
          </a:prstGeom>
        </p:spPr>
      </p:pic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67A63438-7B3C-4AB7-9D05-FB1A465E6A4D}"/>
              </a:ext>
            </a:extLst>
          </p:cNvPr>
          <p:cNvSpPr txBox="1">
            <a:spLocks/>
          </p:cNvSpPr>
          <p:nvPr/>
        </p:nvSpPr>
        <p:spPr>
          <a:xfrm>
            <a:off x="2310872" y="1422006"/>
            <a:ext cx="6881472" cy="87261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문자열 타입</a:t>
            </a:r>
            <a:endParaRPr lang="en-US" altLang="ko-KR" sz="28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  <a:p>
            <a:pPr algn="l"/>
            <a:r>
              <a:rPr lang="ko-KR" altLang="en-US" sz="1600" dirty="0"/>
              <a:t>“” 로 감싼 여러 개의 문자 값</a:t>
            </a:r>
            <a:endParaRPr lang="en-US" altLang="ko-KR" sz="1600" dirty="0"/>
          </a:p>
          <a:p>
            <a:pPr marL="0" indent="0">
              <a:buNone/>
            </a:pPr>
            <a:endParaRPr lang="ko-KR" altLang="en-US" sz="28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7D60537-0614-419D-B6D4-0BBD53050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5680" y="2215317"/>
            <a:ext cx="3744416" cy="460783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2C9FDB7-75B2-4DAB-926F-2E485823CCB9}"/>
              </a:ext>
            </a:extLst>
          </p:cNvPr>
          <p:cNvSpPr txBox="1"/>
          <p:nvPr/>
        </p:nvSpPr>
        <p:spPr>
          <a:xfrm>
            <a:off x="7392144" y="2466949"/>
            <a:ext cx="233910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FF0000"/>
                </a:solidFill>
              </a:rPr>
              <a:t>이스케이프 문자</a:t>
            </a:r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en-US" altLang="ko-KR" dirty="0"/>
              <a:t>   \”  :  “</a:t>
            </a:r>
            <a:r>
              <a:rPr lang="ko-KR" altLang="en-US" dirty="0"/>
              <a:t>문자 포함</a:t>
            </a:r>
            <a:endParaRPr lang="en-US" altLang="ko-KR" dirty="0"/>
          </a:p>
          <a:p>
            <a:r>
              <a:rPr lang="en-US" altLang="ko-KR" dirty="0"/>
              <a:t>   \’   : ‘ </a:t>
            </a:r>
            <a:r>
              <a:rPr lang="ko-KR" altLang="en-US" dirty="0"/>
              <a:t>문자 포함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   \\   : \ </a:t>
            </a:r>
            <a:r>
              <a:rPr lang="ko-KR" altLang="en-US" dirty="0"/>
              <a:t>문자 포함</a:t>
            </a:r>
            <a:endParaRPr lang="en-US" altLang="ko-KR" dirty="0"/>
          </a:p>
          <a:p>
            <a:r>
              <a:rPr lang="en-US" altLang="ko-KR" dirty="0"/>
              <a:t>   \t   : </a:t>
            </a:r>
            <a:r>
              <a:rPr lang="ko-KR" altLang="en-US" dirty="0"/>
              <a:t>탭 만큼 띄움 </a:t>
            </a:r>
            <a:endParaRPr lang="en-US" altLang="ko-KR" dirty="0"/>
          </a:p>
          <a:p>
            <a:r>
              <a:rPr lang="en-US" altLang="ko-KR" dirty="0"/>
              <a:t>   \n  : </a:t>
            </a:r>
            <a:r>
              <a:rPr lang="ko-KR" altLang="en-US" dirty="0" err="1"/>
              <a:t>줄바꿈</a:t>
            </a:r>
            <a:endParaRPr lang="en-US" altLang="ko-KR" dirty="0"/>
          </a:p>
          <a:p>
            <a:r>
              <a:rPr lang="en-US" altLang="ko-KR" dirty="0"/>
              <a:t>   \r  : </a:t>
            </a:r>
            <a:r>
              <a:rPr lang="ko-KR" altLang="en-US" dirty="0" err="1"/>
              <a:t>캐리지</a:t>
            </a:r>
            <a:r>
              <a:rPr lang="ko-KR" altLang="en-US" dirty="0"/>
              <a:t> 리턴</a:t>
            </a:r>
          </a:p>
        </p:txBody>
      </p:sp>
    </p:spTree>
    <p:extLst>
      <p:ext uri="{BB962C8B-B14F-4D97-AF65-F5344CB8AC3E}">
        <p14:creationId xmlns:p14="http://schemas.microsoft.com/office/powerpoint/2010/main" val="4219512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>
            <a:extLst>
              <a:ext uri="{FF2B5EF4-FFF2-40B4-BE49-F238E27FC236}">
                <a16:creationId xmlns:a16="http://schemas.microsoft.com/office/drawing/2014/main" id="{B906027E-247F-4B69-9842-F95A715C2649}"/>
              </a:ext>
            </a:extLst>
          </p:cNvPr>
          <p:cNvSpPr/>
          <p:nvPr/>
        </p:nvSpPr>
        <p:spPr>
          <a:xfrm>
            <a:off x="0" y="1001633"/>
            <a:ext cx="2207567" cy="5856367"/>
          </a:xfrm>
          <a:prstGeom prst="rect">
            <a:avLst/>
          </a:prstGeom>
          <a:pattFill prst="dk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EFFDD5-3E22-9C65-8FF3-9C6454B73D37}"/>
              </a:ext>
            </a:extLst>
          </p:cNvPr>
          <p:cNvSpPr/>
          <p:nvPr/>
        </p:nvSpPr>
        <p:spPr>
          <a:xfrm>
            <a:off x="2215188" y="260648"/>
            <a:ext cx="9713460" cy="5760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345B911C-B725-3E05-89A8-6E8E6B08A735}"/>
              </a:ext>
            </a:extLst>
          </p:cNvPr>
          <p:cNvSpPr>
            <a:spLocks/>
          </p:cNvSpPr>
          <p:nvPr/>
        </p:nvSpPr>
        <p:spPr>
          <a:xfrm>
            <a:off x="9102969" y="260648"/>
            <a:ext cx="2781986" cy="576064"/>
          </a:xfrm>
          <a:prstGeom prst="parallelogram">
            <a:avLst>
              <a:gd name="adj" fmla="val 105569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EA2338-4B3C-EA0F-128B-73FBEC17894F}"/>
              </a:ext>
            </a:extLst>
          </p:cNvPr>
          <p:cNvSpPr/>
          <p:nvPr/>
        </p:nvSpPr>
        <p:spPr>
          <a:xfrm>
            <a:off x="0" y="260648"/>
            <a:ext cx="2207567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972878-BDB8-5B24-C8DF-0E64ED003DAC}"/>
              </a:ext>
            </a:extLst>
          </p:cNvPr>
          <p:cNvSpPr/>
          <p:nvPr/>
        </p:nvSpPr>
        <p:spPr>
          <a:xfrm rot="10800000" flipV="1">
            <a:off x="7621" y="260647"/>
            <a:ext cx="3496092" cy="9432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49CCF6B-546E-496F-5A38-85A701B59113}"/>
              </a:ext>
            </a:extLst>
          </p:cNvPr>
          <p:cNvSpPr>
            <a:spLocks/>
          </p:cNvSpPr>
          <p:nvPr/>
        </p:nvSpPr>
        <p:spPr>
          <a:xfrm>
            <a:off x="10809808" y="260648"/>
            <a:ext cx="1118840" cy="576064"/>
          </a:xfrm>
          <a:custGeom>
            <a:avLst/>
            <a:gdLst>
              <a:gd name="connsiteX0" fmla="*/ 608145 w 1118840"/>
              <a:gd name="connsiteY0" fmla="*/ 0 h 576064"/>
              <a:gd name="connsiteX1" fmla="*/ 1118840 w 1118840"/>
              <a:gd name="connsiteY1" fmla="*/ 0 h 576064"/>
              <a:gd name="connsiteX2" fmla="*/ 1118840 w 1118840"/>
              <a:gd name="connsiteY2" fmla="*/ 576064 h 576064"/>
              <a:gd name="connsiteX3" fmla="*/ 0 w 1118840"/>
              <a:gd name="connsiteY3" fmla="*/ 576064 h 57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8840" h="576064">
                <a:moveTo>
                  <a:pt x="608145" y="0"/>
                </a:moveTo>
                <a:lnTo>
                  <a:pt x="1118840" y="0"/>
                </a:lnTo>
                <a:lnTo>
                  <a:pt x="1118840" y="576064"/>
                </a:lnTo>
                <a:lnTo>
                  <a:pt x="0" y="576064"/>
                </a:lnTo>
                <a:close/>
              </a:path>
            </a:pathLst>
          </a:cu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745E73-19DB-D742-D868-B5ACBEFBF5A7}"/>
              </a:ext>
            </a:extLst>
          </p:cNvPr>
          <p:cNvSpPr txBox="1"/>
          <p:nvPr/>
        </p:nvSpPr>
        <p:spPr>
          <a:xfrm>
            <a:off x="957143" y="1886635"/>
            <a:ext cx="254656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1600" dirty="0"/>
              <a:t>       </a:t>
            </a:r>
            <a:endParaRPr lang="ko-KR" altLang="en-US" sz="1600" b="1" dirty="0">
              <a:solidFill>
                <a:schemeClr val="accent1"/>
              </a:solidFill>
              <a:latin typeface="Noto Sans" panose="020B0502040504020204" pitchFamily="34" charset="0"/>
              <a:ea typeface="맑은 고딕" panose="020B0503020000020004" pitchFamily="50" charset="-127"/>
              <a:cs typeface="Noto Sans" panose="020B0502040504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DF99EB-524D-AE7B-69E1-E10D803659EC}"/>
              </a:ext>
            </a:extLst>
          </p:cNvPr>
          <p:cNvSpPr/>
          <p:nvPr/>
        </p:nvSpPr>
        <p:spPr>
          <a:xfrm>
            <a:off x="1991544" y="1604523"/>
            <a:ext cx="92223" cy="19965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dist="254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DD4F0B-2E6F-C85B-0398-2C0D7F5DEBCC}"/>
              </a:ext>
            </a:extLst>
          </p:cNvPr>
          <p:cNvSpPr/>
          <p:nvPr/>
        </p:nvSpPr>
        <p:spPr>
          <a:xfrm flipH="1">
            <a:off x="2215188" y="260646"/>
            <a:ext cx="1720572" cy="576065"/>
          </a:xfrm>
          <a:prstGeom prst="rect">
            <a:avLst/>
          </a:prstGeom>
          <a:blipFill dpi="0" rotWithShape="1">
            <a:blip r:embed="rId2">
              <a:alphaModFix amt="37000"/>
            </a:blip>
            <a:srcRect/>
            <a:stretch>
              <a:fillRect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1B74E4F-3C09-4F98-9A7D-64BCFAB69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95" y="335081"/>
            <a:ext cx="458073" cy="458073"/>
          </a:xfrm>
          <a:prstGeom prst="rect">
            <a:avLst/>
          </a:prstGeom>
        </p:spPr>
      </p:pic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67A63438-7B3C-4AB7-9D05-FB1A465E6A4D}"/>
              </a:ext>
            </a:extLst>
          </p:cNvPr>
          <p:cNvSpPr txBox="1">
            <a:spLocks/>
          </p:cNvSpPr>
          <p:nvPr/>
        </p:nvSpPr>
        <p:spPr>
          <a:xfrm>
            <a:off x="2310872" y="1422006"/>
            <a:ext cx="6881472" cy="87261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문자열 타입</a:t>
            </a:r>
            <a:endParaRPr lang="en-US" altLang="ko-KR" sz="28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  <a:p>
            <a:r>
              <a:rPr lang="ko-KR" altLang="en-US" sz="1600" dirty="0"/>
              <a:t>텍스트 블록 설정</a:t>
            </a:r>
            <a:endParaRPr lang="en-US" altLang="ko-KR" sz="1600" dirty="0"/>
          </a:p>
          <a:p>
            <a:pPr marL="0" indent="0">
              <a:buNone/>
            </a:pPr>
            <a:endParaRPr lang="ko-KR" altLang="en-US" sz="28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66B3167-EACC-4C50-A010-438A5B73AC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5840" y="1028854"/>
            <a:ext cx="4639809" cy="580716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39B8A03-E402-43C2-BCAC-C5F4AA012E4A}"/>
              </a:ext>
            </a:extLst>
          </p:cNvPr>
          <p:cNvSpPr txBox="1"/>
          <p:nvPr/>
        </p:nvSpPr>
        <p:spPr>
          <a:xfrm>
            <a:off x="659323" y="3849096"/>
            <a:ext cx="39965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큰따옴표 </a:t>
            </a:r>
            <a:r>
              <a:rPr lang="en-US" altLang="ko-KR" sz="1800" dirty="0"/>
              <a:t>3</a:t>
            </a:r>
            <a:r>
              <a:rPr lang="ko-KR" altLang="en-US" sz="1800" dirty="0"/>
              <a:t>개로 감싸면 작성한 그대로</a:t>
            </a:r>
            <a:endParaRPr lang="en-US" altLang="ko-KR" sz="1800" dirty="0"/>
          </a:p>
          <a:p>
            <a:r>
              <a:rPr lang="en-US" altLang="ko-KR" sz="1800" dirty="0"/>
              <a:t>\n </a:t>
            </a:r>
            <a:r>
              <a:rPr lang="ko-KR" altLang="en-US" sz="1800" dirty="0" err="1"/>
              <a:t>줄바꿈</a:t>
            </a:r>
            <a:endParaRPr lang="en-US" altLang="ko-KR" sz="1800" dirty="0"/>
          </a:p>
          <a:p>
            <a:r>
              <a:rPr lang="en-US" altLang="ko-KR" dirty="0"/>
              <a:t>\   </a:t>
            </a:r>
            <a:r>
              <a:rPr lang="ko-KR" altLang="en-US" dirty="0" err="1"/>
              <a:t>줄바꿈</a:t>
            </a:r>
            <a:r>
              <a:rPr lang="ko-KR" altLang="en-US" dirty="0"/>
              <a:t> 없이 다음줄에 이어서 작성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787991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>
            <a:extLst>
              <a:ext uri="{FF2B5EF4-FFF2-40B4-BE49-F238E27FC236}">
                <a16:creationId xmlns:a16="http://schemas.microsoft.com/office/drawing/2014/main" id="{B906027E-247F-4B69-9842-F95A715C2649}"/>
              </a:ext>
            </a:extLst>
          </p:cNvPr>
          <p:cNvSpPr/>
          <p:nvPr/>
        </p:nvSpPr>
        <p:spPr>
          <a:xfrm>
            <a:off x="0" y="1001633"/>
            <a:ext cx="2207567" cy="5856367"/>
          </a:xfrm>
          <a:prstGeom prst="rect">
            <a:avLst/>
          </a:prstGeom>
          <a:pattFill prst="dk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EFFDD5-3E22-9C65-8FF3-9C6454B73D37}"/>
              </a:ext>
            </a:extLst>
          </p:cNvPr>
          <p:cNvSpPr/>
          <p:nvPr/>
        </p:nvSpPr>
        <p:spPr>
          <a:xfrm>
            <a:off x="2215188" y="260648"/>
            <a:ext cx="9713460" cy="5760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345B911C-B725-3E05-89A8-6E8E6B08A735}"/>
              </a:ext>
            </a:extLst>
          </p:cNvPr>
          <p:cNvSpPr>
            <a:spLocks/>
          </p:cNvSpPr>
          <p:nvPr/>
        </p:nvSpPr>
        <p:spPr>
          <a:xfrm>
            <a:off x="9102969" y="260648"/>
            <a:ext cx="2781986" cy="576064"/>
          </a:xfrm>
          <a:prstGeom prst="parallelogram">
            <a:avLst>
              <a:gd name="adj" fmla="val 105569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EA2338-4B3C-EA0F-128B-73FBEC17894F}"/>
              </a:ext>
            </a:extLst>
          </p:cNvPr>
          <p:cNvSpPr/>
          <p:nvPr/>
        </p:nvSpPr>
        <p:spPr>
          <a:xfrm>
            <a:off x="0" y="260648"/>
            <a:ext cx="2207567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972878-BDB8-5B24-C8DF-0E64ED003DAC}"/>
              </a:ext>
            </a:extLst>
          </p:cNvPr>
          <p:cNvSpPr/>
          <p:nvPr/>
        </p:nvSpPr>
        <p:spPr>
          <a:xfrm rot="10800000" flipV="1">
            <a:off x="7621" y="260647"/>
            <a:ext cx="3496092" cy="9432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49CCF6B-546E-496F-5A38-85A701B59113}"/>
              </a:ext>
            </a:extLst>
          </p:cNvPr>
          <p:cNvSpPr>
            <a:spLocks/>
          </p:cNvSpPr>
          <p:nvPr/>
        </p:nvSpPr>
        <p:spPr>
          <a:xfrm>
            <a:off x="10809808" y="260648"/>
            <a:ext cx="1118840" cy="576064"/>
          </a:xfrm>
          <a:custGeom>
            <a:avLst/>
            <a:gdLst>
              <a:gd name="connsiteX0" fmla="*/ 608145 w 1118840"/>
              <a:gd name="connsiteY0" fmla="*/ 0 h 576064"/>
              <a:gd name="connsiteX1" fmla="*/ 1118840 w 1118840"/>
              <a:gd name="connsiteY1" fmla="*/ 0 h 576064"/>
              <a:gd name="connsiteX2" fmla="*/ 1118840 w 1118840"/>
              <a:gd name="connsiteY2" fmla="*/ 576064 h 576064"/>
              <a:gd name="connsiteX3" fmla="*/ 0 w 1118840"/>
              <a:gd name="connsiteY3" fmla="*/ 576064 h 57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8840" h="576064">
                <a:moveTo>
                  <a:pt x="608145" y="0"/>
                </a:moveTo>
                <a:lnTo>
                  <a:pt x="1118840" y="0"/>
                </a:lnTo>
                <a:lnTo>
                  <a:pt x="1118840" y="576064"/>
                </a:lnTo>
                <a:lnTo>
                  <a:pt x="0" y="576064"/>
                </a:lnTo>
                <a:close/>
              </a:path>
            </a:pathLst>
          </a:cu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745E73-19DB-D742-D868-B5ACBEFBF5A7}"/>
              </a:ext>
            </a:extLst>
          </p:cNvPr>
          <p:cNvSpPr txBox="1"/>
          <p:nvPr/>
        </p:nvSpPr>
        <p:spPr>
          <a:xfrm>
            <a:off x="957143" y="1886635"/>
            <a:ext cx="254656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1600" dirty="0"/>
              <a:t>       </a:t>
            </a:r>
            <a:endParaRPr lang="ko-KR" altLang="en-US" sz="1600" b="1" dirty="0">
              <a:solidFill>
                <a:schemeClr val="accent1"/>
              </a:solidFill>
              <a:latin typeface="Noto Sans" panose="020B0502040504020204" pitchFamily="34" charset="0"/>
              <a:ea typeface="맑은 고딕" panose="020B0503020000020004" pitchFamily="50" charset="-127"/>
              <a:cs typeface="Noto Sans" panose="020B0502040504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DF99EB-524D-AE7B-69E1-E10D803659EC}"/>
              </a:ext>
            </a:extLst>
          </p:cNvPr>
          <p:cNvSpPr/>
          <p:nvPr/>
        </p:nvSpPr>
        <p:spPr>
          <a:xfrm>
            <a:off x="1991544" y="1604523"/>
            <a:ext cx="92223" cy="19965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dist="254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DD4F0B-2E6F-C85B-0398-2C0D7F5DEBCC}"/>
              </a:ext>
            </a:extLst>
          </p:cNvPr>
          <p:cNvSpPr/>
          <p:nvPr/>
        </p:nvSpPr>
        <p:spPr>
          <a:xfrm flipH="1">
            <a:off x="2215188" y="260646"/>
            <a:ext cx="1720572" cy="576065"/>
          </a:xfrm>
          <a:prstGeom prst="rect">
            <a:avLst/>
          </a:prstGeom>
          <a:blipFill dpi="0" rotWithShape="1">
            <a:blip r:embed="rId2">
              <a:alphaModFix amt="37000"/>
            </a:blip>
            <a:srcRect/>
            <a:stretch>
              <a:fillRect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1B74E4F-3C09-4F98-9A7D-64BCFAB69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95" y="335081"/>
            <a:ext cx="458073" cy="458073"/>
          </a:xfrm>
          <a:prstGeom prst="rect">
            <a:avLst/>
          </a:prstGeom>
        </p:spPr>
      </p:pic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67A63438-7B3C-4AB7-9D05-FB1A465E6A4D}"/>
              </a:ext>
            </a:extLst>
          </p:cNvPr>
          <p:cNvSpPr txBox="1">
            <a:spLocks/>
          </p:cNvSpPr>
          <p:nvPr/>
        </p:nvSpPr>
        <p:spPr>
          <a:xfrm>
            <a:off x="2310872" y="1422006"/>
            <a:ext cx="6881472" cy="87261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자동 타입 변환</a:t>
            </a:r>
            <a:endParaRPr lang="en-US" altLang="ko-KR" sz="28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  <a:p>
            <a:r>
              <a:rPr lang="ko-KR" altLang="en-US" sz="1600" dirty="0"/>
              <a:t>변수의 허용 범위가 작은 타입이 허용 범위가 큰 타입으로 자동 대체</a:t>
            </a:r>
            <a:endParaRPr lang="ko-KR" altLang="en-US" sz="28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6CECAED1-B0EC-4732-8123-DECA8826FAC1}"/>
              </a:ext>
            </a:extLst>
          </p:cNvPr>
          <p:cNvSpPr txBox="1">
            <a:spLocks/>
          </p:cNvSpPr>
          <p:nvPr/>
        </p:nvSpPr>
        <p:spPr>
          <a:xfrm>
            <a:off x="3287688" y="2879914"/>
            <a:ext cx="7128792" cy="48040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b="1" dirty="0">
                <a:solidFill>
                  <a:schemeClr val="tx1"/>
                </a:solidFill>
                <a:cs typeface="+mn-cs"/>
              </a:rPr>
              <a:t>Byte  &lt;  short, char  &lt;  int  &lt;  long  &lt;  float  &lt;  double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355F612-55CB-43F7-8B0D-A1A32E916122}"/>
              </a:ext>
            </a:extLst>
          </p:cNvPr>
          <p:cNvSpPr txBox="1">
            <a:spLocks/>
          </p:cNvSpPr>
          <p:nvPr/>
        </p:nvSpPr>
        <p:spPr>
          <a:xfrm>
            <a:off x="2619260" y="3907536"/>
            <a:ext cx="7365172" cy="139367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  <a:cs typeface="+mn-cs"/>
              </a:rPr>
              <a:t>byte </a:t>
            </a:r>
            <a:r>
              <a:rPr lang="ko-KR" altLang="en-US" sz="1600" dirty="0">
                <a:solidFill>
                  <a:schemeClr val="tx1"/>
                </a:solidFill>
                <a:cs typeface="+mn-cs"/>
              </a:rPr>
              <a:t>타입은</a:t>
            </a:r>
            <a:r>
              <a:rPr lang="en-US" altLang="ko-KR" sz="1600" dirty="0">
                <a:solidFill>
                  <a:schemeClr val="tx1"/>
                </a:solidFill>
                <a:cs typeface="+mn-cs"/>
              </a:rPr>
              <a:t>  char </a:t>
            </a:r>
            <a:r>
              <a:rPr lang="ko-KR" altLang="en-US" sz="1600" dirty="0">
                <a:solidFill>
                  <a:schemeClr val="tx1"/>
                </a:solidFill>
                <a:cs typeface="+mn-cs"/>
              </a:rPr>
              <a:t>타입으로 자동변환 안됨 </a:t>
            </a:r>
            <a:r>
              <a:rPr lang="en-US" altLang="ko-KR" sz="1600" dirty="0">
                <a:solidFill>
                  <a:schemeClr val="tx1"/>
                </a:solidFill>
                <a:cs typeface="+mn-cs"/>
              </a:rPr>
              <a:t>=&gt; char </a:t>
            </a:r>
            <a:r>
              <a:rPr lang="ko-KR" altLang="en-US" sz="1600" dirty="0">
                <a:solidFill>
                  <a:schemeClr val="tx1"/>
                </a:solidFill>
                <a:cs typeface="+mn-cs"/>
              </a:rPr>
              <a:t>타입은 음수 값이 없다</a:t>
            </a:r>
            <a:endParaRPr lang="en-US" altLang="ko-KR" sz="1600" dirty="0">
              <a:solidFill>
                <a:schemeClr val="tx1"/>
              </a:solidFill>
              <a:cs typeface="+mn-cs"/>
            </a:endParaRPr>
          </a:p>
          <a:p>
            <a:pPr algn="l"/>
            <a:r>
              <a:rPr lang="en-US" altLang="ko-KR" sz="1600" dirty="0">
                <a:solidFill>
                  <a:schemeClr val="tx1"/>
                </a:solidFill>
                <a:cs typeface="+mn-cs"/>
              </a:rPr>
              <a:t>            byte</a:t>
            </a:r>
            <a:r>
              <a:rPr lang="ko-KR" altLang="en-US" sz="1600" dirty="0">
                <a:solidFill>
                  <a:schemeClr val="tx1"/>
                </a:solidFill>
                <a:cs typeface="+mn-cs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cs typeface="+mn-cs"/>
              </a:rPr>
              <a:t>bType</a:t>
            </a:r>
            <a:r>
              <a:rPr lang="en-US" altLang="ko-KR" sz="1600" dirty="0">
                <a:solidFill>
                  <a:schemeClr val="tx1"/>
                </a:solidFill>
                <a:cs typeface="+mn-cs"/>
              </a:rPr>
              <a:t> = 65;</a:t>
            </a:r>
          </a:p>
          <a:p>
            <a:pPr algn="l"/>
            <a:r>
              <a:rPr lang="en-US" altLang="ko-KR" sz="1600" dirty="0">
                <a:solidFill>
                  <a:schemeClr val="tx1"/>
                </a:solidFill>
                <a:cs typeface="+mn-cs"/>
              </a:rPr>
              <a:t>            char </a:t>
            </a:r>
            <a:r>
              <a:rPr lang="en-US" altLang="ko-KR" sz="1600" dirty="0" err="1">
                <a:solidFill>
                  <a:schemeClr val="tx1"/>
                </a:solidFill>
                <a:cs typeface="+mn-cs"/>
              </a:rPr>
              <a:t>chType</a:t>
            </a:r>
            <a:r>
              <a:rPr lang="en-US" altLang="ko-KR" sz="1600" dirty="0">
                <a:solidFill>
                  <a:schemeClr val="tx1"/>
                </a:solidFill>
                <a:cs typeface="+mn-cs"/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  <a:cs typeface="+mn-cs"/>
              </a:rPr>
              <a:t>bType</a:t>
            </a:r>
            <a:r>
              <a:rPr lang="en-US" altLang="ko-KR" sz="1600" dirty="0">
                <a:solidFill>
                  <a:schemeClr val="tx1"/>
                </a:solidFill>
                <a:cs typeface="+mn-cs"/>
              </a:rPr>
              <a:t>;    </a:t>
            </a:r>
            <a:r>
              <a:rPr lang="en-US" altLang="ko-KR" sz="1600" dirty="0">
                <a:solidFill>
                  <a:schemeClr val="tx1"/>
                </a:solidFill>
                <a:cs typeface="+mn-cs"/>
                <a:sym typeface="Wingdings" panose="05000000000000000000" pitchFamily="2" charset="2"/>
              </a:rPr>
              <a:t> Error</a:t>
            </a:r>
          </a:p>
          <a:p>
            <a:pPr algn="l"/>
            <a:r>
              <a:rPr lang="en-US" altLang="ko-KR" sz="1600" dirty="0">
                <a:solidFill>
                  <a:schemeClr val="tx1"/>
                </a:solidFill>
                <a:cs typeface="+mn-cs"/>
              </a:rPr>
              <a:t>-     long</a:t>
            </a:r>
            <a:r>
              <a:rPr lang="ko-KR" altLang="en-US" sz="1600" dirty="0">
                <a:solidFill>
                  <a:schemeClr val="tx1"/>
                </a:solidFill>
                <a:cs typeface="+mn-cs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cs typeface="+mn-cs"/>
              </a:rPr>
              <a:t>-&gt;</a:t>
            </a:r>
            <a:r>
              <a:rPr lang="ko-KR" altLang="en-US" sz="1600" dirty="0">
                <a:solidFill>
                  <a:schemeClr val="tx1"/>
                </a:solidFill>
                <a:cs typeface="+mn-cs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cs typeface="+mn-cs"/>
              </a:rPr>
              <a:t>float</a:t>
            </a:r>
            <a:r>
              <a:rPr lang="ko-KR" altLang="en-US" sz="1600" dirty="0">
                <a:solidFill>
                  <a:schemeClr val="tx1"/>
                </a:solidFill>
                <a:cs typeface="+mn-cs"/>
              </a:rPr>
              <a:t> 자동 </a:t>
            </a:r>
            <a:r>
              <a:rPr lang="ko-KR" altLang="en-US" sz="1600" dirty="0" err="1">
                <a:solidFill>
                  <a:schemeClr val="tx1"/>
                </a:solidFill>
                <a:cs typeface="+mn-cs"/>
              </a:rPr>
              <a:t>형변환</a:t>
            </a:r>
            <a:r>
              <a:rPr lang="ko-KR" altLang="en-US" sz="1600" dirty="0">
                <a:solidFill>
                  <a:schemeClr val="tx1"/>
                </a:solidFill>
                <a:cs typeface="+mn-cs"/>
              </a:rPr>
              <a:t> 가능</a:t>
            </a:r>
            <a:r>
              <a:rPr lang="en-US" altLang="ko-KR" sz="1600" dirty="0">
                <a:solidFill>
                  <a:schemeClr val="tx1"/>
                </a:solidFill>
                <a:cs typeface="+mn-cs"/>
                <a:sym typeface="Wingdings" panose="05000000000000000000" pitchFamily="2" charset="2"/>
              </a:rPr>
              <a:t>  </a:t>
            </a:r>
            <a:r>
              <a:rPr lang="ko-KR" altLang="en-US" sz="1600" dirty="0">
                <a:solidFill>
                  <a:schemeClr val="tx1"/>
                </a:solidFill>
                <a:cs typeface="+mn-cs"/>
                <a:sym typeface="Wingdings" panose="05000000000000000000" pitchFamily="2" charset="2"/>
              </a:rPr>
              <a:t>크기상 손실 발생</a:t>
            </a:r>
            <a:endParaRPr lang="en-US" altLang="ko-KR" sz="1600" dirty="0">
              <a:solidFill>
                <a:schemeClr val="tx1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6548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>
            <a:extLst>
              <a:ext uri="{FF2B5EF4-FFF2-40B4-BE49-F238E27FC236}">
                <a16:creationId xmlns:a16="http://schemas.microsoft.com/office/drawing/2014/main" id="{B906027E-247F-4B69-9842-F95A715C2649}"/>
              </a:ext>
            </a:extLst>
          </p:cNvPr>
          <p:cNvSpPr/>
          <p:nvPr/>
        </p:nvSpPr>
        <p:spPr>
          <a:xfrm>
            <a:off x="0" y="1001633"/>
            <a:ext cx="2207567" cy="5856367"/>
          </a:xfrm>
          <a:prstGeom prst="rect">
            <a:avLst/>
          </a:prstGeom>
          <a:pattFill prst="dk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EFFDD5-3E22-9C65-8FF3-9C6454B73D37}"/>
              </a:ext>
            </a:extLst>
          </p:cNvPr>
          <p:cNvSpPr/>
          <p:nvPr/>
        </p:nvSpPr>
        <p:spPr>
          <a:xfrm>
            <a:off x="2215188" y="260648"/>
            <a:ext cx="9713460" cy="5760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345B911C-B725-3E05-89A8-6E8E6B08A735}"/>
              </a:ext>
            </a:extLst>
          </p:cNvPr>
          <p:cNvSpPr>
            <a:spLocks/>
          </p:cNvSpPr>
          <p:nvPr/>
        </p:nvSpPr>
        <p:spPr>
          <a:xfrm>
            <a:off x="9102969" y="260648"/>
            <a:ext cx="2781986" cy="576064"/>
          </a:xfrm>
          <a:prstGeom prst="parallelogram">
            <a:avLst>
              <a:gd name="adj" fmla="val 105569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EA2338-4B3C-EA0F-128B-73FBEC17894F}"/>
              </a:ext>
            </a:extLst>
          </p:cNvPr>
          <p:cNvSpPr/>
          <p:nvPr/>
        </p:nvSpPr>
        <p:spPr>
          <a:xfrm>
            <a:off x="0" y="260648"/>
            <a:ext cx="2207567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972878-BDB8-5B24-C8DF-0E64ED003DAC}"/>
              </a:ext>
            </a:extLst>
          </p:cNvPr>
          <p:cNvSpPr/>
          <p:nvPr/>
        </p:nvSpPr>
        <p:spPr>
          <a:xfrm rot="10800000" flipV="1">
            <a:off x="7621" y="260647"/>
            <a:ext cx="3496092" cy="9432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49CCF6B-546E-496F-5A38-85A701B59113}"/>
              </a:ext>
            </a:extLst>
          </p:cNvPr>
          <p:cNvSpPr>
            <a:spLocks/>
          </p:cNvSpPr>
          <p:nvPr/>
        </p:nvSpPr>
        <p:spPr>
          <a:xfrm>
            <a:off x="10809808" y="260648"/>
            <a:ext cx="1118840" cy="576064"/>
          </a:xfrm>
          <a:custGeom>
            <a:avLst/>
            <a:gdLst>
              <a:gd name="connsiteX0" fmla="*/ 608145 w 1118840"/>
              <a:gd name="connsiteY0" fmla="*/ 0 h 576064"/>
              <a:gd name="connsiteX1" fmla="*/ 1118840 w 1118840"/>
              <a:gd name="connsiteY1" fmla="*/ 0 h 576064"/>
              <a:gd name="connsiteX2" fmla="*/ 1118840 w 1118840"/>
              <a:gd name="connsiteY2" fmla="*/ 576064 h 576064"/>
              <a:gd name="connsiteX3" fmla="*/ 0 w 1118840"/>
              <a:gd name="connsiteY3" fmla="*/ 576064 h 57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8840" h="576064">
                <a:moveTo>
                  <a:pt x="608145" y="0"/>
                </a:moveTo>
                <a:lnTo>
                  <a:pt x="1118840" y="0"/>
                </a:lnTo>
                <a:lnTo>
                  <a:pt x="1118840" y="576064"/>
                </a:lnTo>
                <a:lnTo>
                  <a:pt x="0" y="576064"/>
                </a:lnTo>
                <a:close/>
              </a:path>
            </a:pathLst>
          </a:cu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745E73-19DB-D742-D868-B5ACBEFBF5A7}"/>
              </a:ext>
            </a:extLst>
          </p:cNvPr>
          <p:cNvSpPr txBox="1"/>
          <p:nvPr/>
        </p:nvSpPr>
        <p:spPr>
          <a:xfrm>
            <a:off x="957143" y="1886635"/>
            <a:ext cx="254656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1600" dirty="0"/>
              <a:t>       </a:t>
            </a:r>
            <a:endParaRPr lang="ko-KR" altLang="en-US" sz="1600" b="1" dirty="0">
              <a:solidFill>
                <a:schemeClr val="accent1"/>
              </a:solidFill>
              <a:latin typeface="Noto Sans" panose="020B0502040504020204" pitchFamily="34" charset="0"/>
              <a:ea typeface="맑은 고딕" panose="020B0503020000020004" pitchFamily="50" charset="-127"/>
              <a:cs typeface="Noto Sans" panose="020B0502040504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DF99EB-524D-AE7B-69E1-E10D803659EC}"/>
              </a:ext>
            </a:extLst>
          </p:cNvPr>
          <p:cNvSpPr/>
          <p:nvPr/>
        </p:nvSpPr>
        <p:spPr>
          <a:xfrm>
            <a:off x="1991544" y="1604523"/>
            <a:ext cx="92223" cy="19965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dist="254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DD4F0B-2E6F-C85B-0398-2C0D7F5DEBCC}"/>
              </a:ext>
            </a:extLst>
          </p:cNvPr>
          <p:cNvSpPr/>
          <p:nvPr/>
        </p:nvSpPr>
        <p:spPr>
          <a:xfrm flipH="1">
            <a:off x="2215188" y="260646"/>
            <a:ext cx="1720572" cy="576065"/>
          </a:xfrm>
          <a:prstGeom prst="rect">
            <a:avLst/>
          </a:prstGeom>
          <a:blipFill dpi="0" rotWithShape="1">
            <a:blip r:embed="rId2">
              <a:alphaModFix amt="37000"/>
            </a:blip>
            <a:srcRect/>
            <a:stretch>
              <a:fillRect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1B74E4F-3C09-4F98-9A7D-64BCFAB69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95" y="335081"/>
            <a:ext cx="458073" cy="458073"/>
          </a:xfrm>
          <a:prstGeom prst="rect">
            <a:avLst/>
          </a:prstGeom>
        </p:spPr>
      </p:pic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67A63438-7B3C-4AB7-9D05-FB1A465E6A4D}"/>
              </a:ext>
            </a:extLst>
          </p:cNvPr>
          <p:cNvSpPr txBox="1">
            <a:spLocks/>
          </p:cNvSpPr>
          <p:nvPr/>
        </p:nvSpPr>
        <p:spPr>
          <a:xfrm>
            <a:off x="2310872" y="1422006"/>
            <a:ext cx="6881472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자동 타입 변환</a:t>
            </a:r>
            <a:endParaRPr lang="en-US" altLang="ko-KR" sz="28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D04EEB6-AE16-4312-85CC-F51FC39F7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5800" y="1917975"/>
            <a:ext cx="4320480" cy="489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031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>
            <a:extLst>
              <a:ext uri="{FF2B5EF4-FFF2-40B4-BE49-F238E27FC236}">
                <a16:creationId xmlns:a16="http://schemas.microsoft.com/office/drawing/2014/main" id="{B906027E-247F-4B69-9842-F95A715C2649}"/>
              </a:ext>
            </a:extLst>
          </p:cNvPr>
          <p:cNvSpPr/>
          <p:nvPr/>
        </p:nvSpPr>
        <p:spPr>
          <a:xfrm>
            <a:off x="0" y="1001633"/>
            <a:ext cx="2207567" cy="5856367"/>
          </a:xfrm>
          <a:prstGeom prst="rect">
            <a:avLst/>
          </a:prstGeom>
          <a:pattFill prst="dk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EFFDD5-3E22-9C65-8FF3-9C6454B73D37}"/>
              </a:ext>
            </a:extLst>
          </p:cNvPr>
          <p:cNvSpPr/>
          <p:nvPr/>
        </p:nvSpPr>
        <p:spPr>
          <a:xfrm>
            <a:off x="2215188" y="260648"/>
            <a:ext cx="9713460" cy="5760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345B911C-B725-3E05-89A8-6E8E6B08A735}"/>
              </a:ext>
            </a:extLst>
          </p:cNvPr>
          <p:cNvSpPr>
            <a:spLocks/>
          </p:cNvSpPr>
          <p:nvPr/>
        </p:nvSpPr>
        <p:spPr>
          <a:xfrm>
            <a:off x="9102969" y="260648"/>
            <a:ext cx="2781986" cy="576064"/>
          </a:xfrm>
          <a:prstGeom prst="parallelogram">
            <a:avLst>
              <a:gd name="adj" fmla="val 105569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EA2338-4B3C-EA0F-128B-73FBEC17894F}"/>
              </a:ext>
            </a:extLst>
          </p:cNvPr>
          <p:cNvSpPr/>
          <p:nvPr/>
        </p:nvSpPr>
        <p:spPr>
          <a:xfrm>
            <a:off x="0" y="260648"/>
            <a:ext cx="2207567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972878-BDB8-5B24-C8DF-0E64ED003DAC}"/>
              </a:ext>
            </a:extLst>
          </p:cNvPr>
          <p:cNvSpPr/>
          <p:nvPr/>
        </p:nvSpPr>
        <p:spPr>
          <a:xfrm rot="10800000" flipV="1">
            <a:off x="7621" y="260647"/>
            <a:ext cx="3496092" cy="9432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49CCF6B-546E-496F-5A38-85A701B59113}"/>
              </a:ext>
            </a:extLst>
          </p:cNvPr>
          <p:cNvSpPr>
            <a:spLocks/>
          </p:cNvSpPr>
          <p:nvPr/>
        </p:nvSpPr>
        <p:spPr>
          <a:xfrm>
            <a:off x="10809808" y="260648"/>
            <a:ext cx="1118840" cy="576064"/>
          </a:xfrm>
          <a:custGeom>
            <a:avLst/>
            <a:gdLst>
              <a:gd name="connsiteX0" fmla="*/ 608145 w 1118840"/>
              <a:gd name="connsiteY0" fmla="*/ 0 h 576064"/>
              <a:gd name="connsiteX1" fmla="*/ 1118840 w 1118840"/>
              <a:gd name="connsiteY1" fmla="*/ 0 h 576064"/>
              <a:gd name="connsiteX2" fmla="*/ 1118840 w 1118840"/>
              <a:gd name="connsiteY2" fmla="*/ 576064 h 576064"/>
              <a:gd name="connsiteX3" fmla="*/ 0 w 1118840"/>
              <a:gd name="connsiteY3" fmla="*/ 576064 h 57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8840" h="576064">
                <a:moveTo>
                  <a:pt x="608145" y="0"/>
                </a:moveTo>
                <a:lnTo>
                  <a:pt x="1118840" y="0"/>
                </a:lnTo>
                <a:lnTo>
                  <a:pt x="1118840" y="576064"/>
                </a:lnTo>
                <a:lnTo>
                  <a:pt x="0" y="576064"/>
                </a:lnTo>
                <a:close/>
              </a:path>
            </a:pathLst>
          </a:cu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745E73-19DB-D742-D868-B5ACBEFBF5A7}"/>
              </a:ext>
            </a:extLst>
          </p:cNvPr>
          <p:cNvSpPr txBox="1"/>
          <p:nvPr/>
        </p:nvSpPr>
        <p:spPr>
          <a:xfrm>
            <a:off x="957143" y="1886635"/>
            <a:ext cx="254656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1600" dirty="0"/>
              <a:t>       </a:t>
            </a:r>
            <a:endParaRPr lang="ko-KR" altLang="en-US" sz="1600" b="1" dirty="0">
              <a:solidFill>
                <a:schemeClr val="accent1"/>
              </a:solidFill>
              <a:latin typeface="Noto Sans" panose="020B0502040504020204" pitchFamily="34" charset="0"/>
              <a:ea typeface="맑은 고딕" panose="020B0503020000020004" pitchFamily="50" charset="-127"/>
              <a:cs typeface="Noto Sans" panose="020B0502040504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DF99EB-524D-AE7B-69E1-E10D803659EC}"/>
              </a:ext>
            </a:extLst>
          </p:cNvPr>
          <p:cNvSpPr/>
          <p:nvPr/>
        </p:nvSpPr>
        <p:spPr>
          <a:xfrm>
            <a:off x="1991544" y="1604523"/>
            <a:ext cx="92223" cy="19965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dist="254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DD4F0B-2E6F-C85B-0398-2C0D7F5DEBCC}"/>
              </a:ext>
            </a:extLst>
          </p:cNvPr>
          <p:cNvSpPr/>
          <p:nvPr/>
        </p:nvSpPr>
        <p:spPr>
          <a:xfrm flipH="1">
            <a:off x="2215188" y="260646"/>
            <a:ext cx="1720572" cy="576065"/>
          </a:xfrm>
          <a:prstGeom prst="rect">
            <a:avLst/>
          </a:prstGeom>
          <a:blipFill dpi="0" rotWithShape="1">
            <a:blip r:embed="rId2">
              <a:alphaModFix amt="37000"/>
            </a:blip>
            <a:srcRect/>
            <a:stretch>
              <a:fillRect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1B74E4F-3C09-4F98-9A7D-64BCFAB69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95" y="335081"/>
            <a:ext cx="458073" cy="458073"/>
          </a:xfrm>
          <a:prstGeom prst="rect">
            <a:avLst/>
          </a:prstGeom>
        </p:spPr>
      </p:pic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67A63438-7B3C-4AB7-9D05-FB1A465E6A4D}"/>
              </a:ext>
            </a:extLst>
          </p:cNvPr>
          <p:cNvSpPr txBox="1">
            <a:spLocks/>
          </p:cNvSpPr>
          <p:nvPr/>
        </p:nvSpPr>
        <p:spPr>
          <a:xfrm>
            <a:off x="2310872" y="1422006"/>
            <a:ext cx="6881472" cy="121490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강제 타입 변환</a:t>
            </a:r>
            <a:endParaRPr lang="en-US" altLang="ko-KR" sz="28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  <a:p>
            <a:r>
              <a:rPr lang="ko-KR" altLang="en-US" sz="1600" dirty="0"/>
              <a:t>큰 허용 범위의 변수를 작은 허용범위 타입으로 </a:t>
            </a:r>
            <a:r>
              <a:rPr lang="ko-KR" altLang="en-US" sz="1600" dirty="0" err="1"/>
              <a:t>쪼개어서</a:t>
            </a:r>
            <a:r>
              <a:rPr lang="ko-KR" altLang="en-US" sz="1600" dirty="0"/>
              <a:t> 저장하는 것</a:t>
            </a:r>
            <a:endParaRPr lang="en-US" altLang="ko-KR" sz="1600" dirty="0"/>
          </a:p>
          <a:p>
            <a:r>
              <a:rPr lang="ko-KR" altLang="en-US" sz="1600" dirty="0"/>
              <a:t>기존의 값은 유지하면서 값의 타입만 바꾸는 것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6CECAED1-B0EC-4732-8123-DECA8826FAC1}"/>
              </a:ext>
            </a:extLst>
          </p:cNvPr>
          <p:cNvSpPr txBox="1">
            <a:spLocks/>
          </p:cNvSpPr>
          <p:nvPr/>
        </p:nvSpPr>
        <p:spPr>
          <a:xfrm>
            <a:off x="3287688" y="2879914"/>
            <a:ext cx="7128792" cy="48040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b="1" dirty="0">
                <a:solidFill>
                  <a:schemeClr val="tx1"/>
                </a:solidFill>
                <a:cs typeface="+mn-cs"/>
              </a:rPr>
              <a:t>Byte  &lt;  short, char  &lt;  int  &lt;  long  &lt;  float  &lt;  double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545E1A09-78F3-492D-BFA7-36C41DC5352F}"/>
              </a:ext>
            </a:extLst>
          </p:cNvPr>
          <p:cNvSpPr txBox="1">
            <a:spLocks/>
          </p:cNvSpPr>
          <p:nvPr/>
        </p:nvSpPr>
        <p:spPr>
          <a:xfrm>
            <a:off x="3900192" y="3945609"/>
            <a:ext cx="2664296" cy="20882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solidFill>
                  <a:schemeClr val="tx1"/>
                </a:solidFill>
                <a:cs typeface="+mn-cs"/>
              </a:rPr>
              <a:t>int -&gt; byte</a:t>
            </a:r>
          </a:p>
          <a:p>
            <a:pPr algn="l"/>
            <a:r>
              <a:rPr lang="en-US" altLang="ko-KR" sz="1600" dirty="0">
                <a:solidFill>
                  <a:schemeClr val="tx1"/>
                </a:solidFill>
                <a:cs typeface="+mn-cs"/>
              </a:rPr>
              <a:t>      int </a:t>
            </a:r>
            <a:r>
              <a:rPr lang="en-US" altLang="ko-KR" sz="1600" dirty="0" err="1">
                <a:solidFill>
                  <a:schemeClr val="tx1"/>
                </a:solidFill>
                <a:cs typeface="+mn-cs"/>
              </a:rPr>
              <a:t>iVal</a:t>
            </a:r>
            <a:r>
              <a:rPr lang="en-US" altLang="ko-KR" sz="1600" dirty="0">
                <a:solidFill>
                  <a:schemeClr val="tx1"/>
                </a:solidFill>
                <a:cs typeface="+mn-cs"/>
              </a:rPr>
              <a:t> = 65;  </a:t>
            </a:r>
          </a:p>
          <a:p>
            <a:pPr algn="l"/>
            <a:r>
              <a:rPr lang="en-US" altLang="ko-KR" sz="1600" dirty="0">
                <a:solidFill>
                  <a:schemeClr val="tx1"/>
                </a:solidFill>
                <a:cs typeface="+mn-cs"/>
              </a:rPr>
              <a:t>      byte </a:t>
            </a:r>
            <a:r>
              <a:rPr lang="en-US" altLang="ko-KR" sz="1600" dirty="0" err="1">
                <a:solidFill>
                  <a:schemeClr val="tx1"/>
                </a:solidFill>
                <a:cs typeface="+mn-cs"/>
              </a:rPr>
              <a:t>bVal</a:t>
            </a:r>
            <a:r>
              <a:rPr lang="en-US" altLang="ko-KR" sz="1600" dirty="0">
                <a:solidFill>
                  <a:schemeClr val="tx1"/>
                </a:solidFill>
                <a:cs typeface="+mn-cs"/>
              </a:rPr>
              <a:t> = (byte)</a:t>
            </a:r>
            <a:r>
              <a:rPr lang="en-US" altLang="ko-KR" sz="1600" dirty="0" err="1">
                <a:solidFill>
                  <a:schemeClr val="tx1"/>
                </a:solidFill>
                <a:cs typeface="+mn-cs"/>
              </a:rPr>
              <a:t>iVal</a:t>
            </a:r>
            <a:r>
              <a:rPr lang="en-US" altLang="ko-KR" sz="1600" dirty="0">
                <a:solidFill>
                  <a:schemeClr val="tx1"/>
                </a:solidFill>
                <a:cs typeface="+mn-cs"/>
              </a:rPr>
              <a:t>;</a:t>
            </a:r>
          </a:p>
          <a:p>
            <a:pPr algn="l"/>
            <a:endParaRPr lang="en-US" altLang="ko-KR" sz="1600" dirty="0">
              <a:solidFill>
                <a:schemeClr val="tx1"/>
              </a:solidFill>
              <a:cs typeface="+mn-cs"/>
            </a:endParaRPr>
          </a:p>
          <a:p>
            <a:pPr algn="l"/>
            <a:r>
              <a:rPr lang="en-US" altLang="ko-KR" sz="1600" dirty="0">
                <a:solidFill>
                  <a:schemeClr val="tx1"/>
                </a:solidFill>
                <a:cs typeface="+mn-cs"/>
              </a:rPr>
              <a:t>long -&gt; int</a:t>
            </a:r>
          </a:p>
          <a:p>
            <a:pPr algn="l"/>
            <a:r>
              <a:rPr lang="en-US" altLang="ko-KR" sz="1600" dirty="0">
                <a:solidFill>
                  <a:schemeClr val="tx1"/>
                </a:solidFill>
                <a:cs typeface="+mn-cs"/>
              </a:rPr>
              <a:t>      long </a:t>
            </a:r>
            <a:r>
              <a:rPr lang="en-US" altLang="ko-KR" sz="1600" dirty="0" err="1">
                <a:solidFill>
                  <a:schemeClr val="tx1"/>
                </a:solidFill>
                <a:cs typeface="+mn-cs"/>
              </a:rPr>
              <a:t>lValue</a:t>
            </a:r>
            <a:r>
              <a:rPr lang="en-US" altLang="ko-KR" sz="1600" dirty="0">
                <a:solidFill>
                  <a:schemeClr val="tx1"/>
                </a:solidFill>
                <a:cs typeface="+mn-cs"/>
              </a:rPr>
              <a:t> = 300;</a:t>
            </a:r>
          </a:p>
          <a:p>
            <a:pPr algn="l"/>
            <a:r>
              <a:rPr lang="en-US" altLang="ko-KR" sz="1600" dirty="0">
                <a:solidFill>
                  <a:schemeClr val="tx1"/>
                </a:solidFill>
                <a:cs typeface="+mn-cs"/>
              </a:rPr>
              <a:t>      int </a:t>
            </a:r>
            <a:r>
              <a:rPr lang="en-US" altLang="ko-KR" sz="1600" dirty="0" err="1">
                <a:solidFill>
                  <a:schemeClr val="tx1"/>
                </a:solidFill>
                <a:cs typeface="+mn-cs"/>
              </a:rPr>
              <a:t>iVal</a:t>
            </a:r>
            <a:r>
              <a:rPr lang="en-US" altLang="ko-KR" sz="1600" dirty="0">
                <a:solidFill>
                  <a:schemeClr val="tx1"/>
                </a:solidFill>
                <a:cs typeface="+mn-cs"/>
              </a:rPr>
              <a:t> = (int)</a:t>
            </a:r>
            <a:r>
              <a:rPr lang="en-US" altLang="ko-KR" sz="1600" dirty="0" err="1">
                <a:solidFill>
                  <a:schemeClr val="tx1"/>
                </a:solidFill>
                <a:cs typeface="+mn-cs"/>
              </a:rPr>
              <a:t>lValue</a:t>
            </a:r>
            <a:r>
              <a:rPr lang="en-US" altLang="ko-KR" sz="1600" dirty="0">
                <a:solidFill>
                  <a:schemeClr val="tx1"/>
                </a:solidFill>
                <a:cs typeface="+mn-cs"/>
              </a:rPr>
              <a:t>;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225D3332-2B01-4791-9901-2FF9F899DCDD}"/>
              </a:ext>
            </a:extLst>
          </p:cNvPr>
          <p:cNvSpPr txBox="1">
            <a:spLocks/>
          </p:cNvSpPr>
          <p:nvPr/>
        </p:nvSpPr>
        <p:spPr>
          <a:xfrm>
            <a:off x="6642266" y="3736432"/>
            <a:ext cx="4062246" cy="242887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solidFill>
                  <a:schemeClr val="tx1"/>
                </a:solidFill>
                <a:cs typeface="+mn-cs"/>
              </a:rPr>
              <a:t>int -&gt; char</a:t>
            </a:r>
          </a:p>
          <a:p>
            <a:pPr algn="l"/>
            <a:r>
              <a:rPr lang="en-US" altLang="ko-KR" sz="1600" dirty="0">
                <a:solidFill>
                  <a:schemeClr val="tx1"/>
                </a:solidFill>
                <a:cs typeface="+mn-cs"/>
              </a:rPr>
              <a:t>      int </a:t>
            </a:r>
            <a:r>
              <a:rPr lang="en-US" altLang="ko-KR" sz="1600" dirty="0" err="1">
                <a:solidFill>
                  <a:schemeClr val="tx1"/>
                </a:solidFill>
                <a:cs typeface="+mn-cs"/>
              </a:rPr>
              <a:t>iVal</a:t>
            </a:r>
            <a:r>
              <a:rPr lang="en-US" altLang="ko-KR" sz="1600" dirty="0">
                <a:solidFill>
                  <a:schemeClr val="tx1"/>
                </a:solidFill>
                <a:cs typeface="+mn-cs"/>
              </a:rPr>
              <a:t> = 65;  </a:t>
            </a:r>
          </a:p>
          <a:p>
            <a:pPr algn="l"/>
            <a:r>
              <a:rPr lang="en-US" altLang="ko-KR" sz="1600" dirty="0">
                <a:solidFill>
                  <a:schemeClr val="tx1"/>
                </a:solidFill>
                <a:cs typeface="+mn-cs"/>
              </a:rPr>
              <a:t>      char </a:t>
            </a:r>
            <a:r>
              <a:rPr lang="en-US" altLang="ko-KR" sz="1600" dirty="0" err="1">
                <a:solidFill>
                  <a:schemeClr val="tx1"/>
                </a:solidFill>
                <a:cs typeface="+mn-cs"/>
              </a:rPr>
              <a:t>cValue</a:t>
            </a:r>
            <a:r>
              <a:rPr lang="en-US" altLang="ko-KR" sz="1600" dirty="0">
                <a:solidFill>
                  <a:schemeClr val="tx1"/>
                </a:solidFill>
                <a:cs typeface="+mn-cs"/>
              </a:rPr>
              <a:t> = (char)</a:t>
            </a:r>
            <a:r>
              <a:rPr lang="en-US" altLang="ko-KR" sz="1600" dirty="0" err="1">
                <a:solidFill>
                  <a:schemeClr val="tx1"/>
                </a:solidFill>
                <a:cs typeface="+mn-cs"/>
              </a:rPr>
              <a:t>iVal</a:t>
            </a:r>
            <a:r>
              <a:rPr lang="en-US" altLang="ko-KR" sz="1600" dirty="0">
                <a:solidFill>
                  <a:schemeClr val="tx1"/>
                </a:solidFill>
                <a:cs typeface="+mn-cs"/>
              </a:rPr>
              <a:t>;    // </a:t>
            </a:r>
            <a:r>
              <a:rPr lang="en-US" altLang="ko-KR" sz="1600" dirty="0" err="1">
                <a:solidFill>
                  <a:schemeClr val="tx1"/>
                </a:solidFill>
                <a:cs typeface="+mn-cs"/>
              </a:rPr>
              <a:t>cValue</a:t>
            </a:r>
            <a:r>
              <a:rPr lang="en-US" altLang="ko-KR" sz="1600" dirty="0">
                <a:solidFill>
                  <a:schemeClr val="tx1"/>
                </a:solidFill>
                <a:cs typeface="+mn-cs"/>
              </a:rPr>
              <a:t> == ‘A’;</a:t>
            </a:r>
          </a:p>
          <a:p>
            <a:pPr algn="l"/>
            <a:endParaRPr lang="en-US" altLang="ko-KR" sz="1600" dirty="0">
              <a:solidFill>
                <a:schemeClr val="tx1"/>
              </a:solidFill>
              <a:cs typeface="+mn-cs"/>
            </a:endParaRPr>
          </a:p>
          <a:p>
            <a:pPr algn="l"/>
            <a:r>
              <a:rPr lang="ko-KR" altLang="en-US" sz="1600" dirty="0">
                <a:solidFill>
                  <a:schemeClr val="tx1"/>
                </a:solidFill>
                <a:cs typeface="+mn-cs"/>
              </a:rPr>
              <a:t>실수</a:t>
            </a:r>
            <a:r>
              <a:rPr lang="en-US" altLang="ko-KR" sz="1600" dirty="0">
                <a:solidFill>
                  <a:schemeClr val="tx1"/>
                </a:solidFill>
                <a:cs typeface="+mn-cs"/>
              </a:rPr>
              <a:t> -&gt; int</a:t>
            </a:r>
          </a:p>
          <a:p>
            <a:pPr algn="l"/>
            <a:r>
              <a:rPr lang="en-US" altLang="ko-KR" sz="1600" dirty="0">
                <a:solidFill>
                  <a:schemeClr val="tx1"/>
                </a:solidFill>
                <a:cs typeface="+mn-cs"/>
              </a:rPr>
              <a:t>      doble </a:t>
            </a:r>
            <a:r>
              <a:rPr lang="en-US" altLang="ko-KR" sz="1600" dirty="0" err="1">
                <a:solidFill>
                  <a:schemeClr val="tx1"/>
                </a:solidFill>
                <a:cs typeface="+mn-cs"/>
              </a:rPr>
              <a:t>dVal</a:t>
            </a:r>
            <a:r>
              <a:rPr lang="en-US" altLang="ko-KR" sz="1600" dirty="0">
                <a:solidFill>
                  <a:schemeClr val="tx1"/>
                </a:solidFill>
                <a:cs typeface="+mn-cs"/>
              </a:rPr>
              <a:t> = 3.14;</a:t>
            </a:r>
          </a:p>
          <a:p>
            <a:pPr algn="l"/>
            <a:r>
              <a:rPr lang="en-US" altLang="ko-KR" sz="1600" dirty="0">
                <a:solidFill>
                  <a:schemeClr val="tx1"/>
                </a:solidFill>
                <a:cs typeface="+mn-cs"/>
              </a:rPr>
              <a:t>      int </a:t>
            </a:r>
            <a:r>
              <a:rPr lang="en-US" altLang="ko-KR" sz="1600" dirty="0" err="1">
                <a:solidFill>
                  <a:schemeClr val="tx1"/>
                </a:solidFill>
                <a:cs typeface="+mn-cs"/>
              </a:rPr>
              <a:t>iVal</a:t>
            </a:r>
            <a:r>
              <a:rPr lang="en-US" altLang="ko-KR" sz="1600" dirty="0">
                <a:solidFill>
                  <a:schemeClr val="tx1"/>
                </a:solidFill>
                <a:cs typeface="+mn-cs"/>
              </a:rPr>
              <a:t> = (int) </a:t>
            </a:r>
            <a:r>
              <a:rPr lang="en-US" altLang="ko-KR" sz="1600" dirty="0" err="1">
                <a:solidFill>
                  <a:schemeClr val="tx1"/>
                </a:solidFill>
                <a:cs typeface="+mn-cs"/>
              </a:rPr>
              <a:t>dVal</a:t>
            </a:r>
            <a:r>
              <a:rPr lang="en-US" altLang="ko-KR" sz="1600" dirty="0">
                <a:solidFill>
                  <a:schemeClr val="tx1"/>
                </a:solidFill>
                <a:cs typeface="+mn-cs"/>
              </a:rPr>
              <a:t>;   // </a:t>
            </a:r>
            <a:r>
              <a:rPr lang="en-US" altLang="ko-KR" sz="1600" dirty="0" err="1">
                <a:solidFill>
                  <a:schemeClr val="tx1"/>
                </a:solidFill>
                <a:cs typeface="+mn-cs"/>
              </a:rPr>
              <a:t>iVal</a:t>
            </a:r>
            <a:r>
              <a:rPr lang="en-US" altLang="ko-KR" sz="1600" dirty="0">
                <a:solidFill>
                  <a:schemeClr val="tx1"/>
                </a:solidFill>
                <a:cs typeface="+mn-cs"/>
              </a:rPr>
              <a:t> == 3;</a:t>
            </a:r>
          </a:p>
        </p:txBody>
      </p:sp>
    </p:spTree>
    <p:extLst>
      <p:ext uri="{BB962C8B-B14F-4D97-AF65-F5344CB8AC3E}">
        <p14:creationId xmlns:p14="http://schemas.microsoft.com/office/powerpoint/2010/main" val="3019717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>
            <a:extLst>
              <a:ext uri="{FF2B5EF4-FFF2-40B4-BE49-F238E27FC236}">
                <a16:creationId xmlns:a16="http://schemas.microsoft.com/office/drawing/2014/main" id="{B906027E-247F-4B69-9842-F95A715C2649}"/>
              </a:ext>
            </a:extLst>
          </p:cNvPr>
          <p:cNvSpPr/>
          <p:nvPr/>
        </p:nvSpPr>
        <p:spPr>
          <a:xfrm>
            <a:off x="0" y="1001633"/>
            <a:ext cx="2207567" cy="5856367"/>
          </a:xfrm>
          <a:prstGeom prst="rect">
            <a:avLst/>
          </a:prstGeom>
          <a:pattFill prst="dk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EFFDD5-3E22-9C65-8FF3-9C6454B73D37}"/>
              </a:ext>
            </a:extLst>
          </p:cNvPr>
          <p:cNvSpPr/>
          <p:nvPr/>
        </p:nvSpPr>
        <p:spPr>
          <a:xfrm>
            <a:off x="2215188" y="260648"/>
            <a:ext cx="9713460" cy="5760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345B911C-B725-3E05-89A8-6E8E6B08A735}"/>
              </a:ext>
            </a:extLst>
          </p:cNvPr>
          <p:cNvSpPr>
            <a:spLocks/>
          </p:cNvSpPr>
          <p:nvPr/>
        </p:nvSpPr>
        <p:spPr>
          <a:xfrm>
            <a:off x="9102969" y="260648"/>
            <a:ext cx="2781986" cy="576064"/>
          </a:xfrm>
          <a:prstGeom prst="parallelogram">
            <a:avLst>
              <a:gd name="adj" fmla="val 105569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EA2338-4B3C-EA0F-128B-73FBEC17894F}"/>
              </a:ext>
            </a:extLst>
          </p:cNvPr>
          <p:cNvSpPr/>
          <p:nvPr/>
        </p:nvSpPr>
        <p:spPr>
          <a:xfrm>
            <a:off x="0" y="260648"/>
            <a:ext cx="2207567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972878-BDB8-5B24-C8DF-0E64ED003DAC}"/>
              </a:ext>
            </a:extLst>
          </p:cNvPr>
          <p:cNvSpPr/>
          <p:nvPr/>
        </p:nvSpPr>
        <p:spPr>
          <a:xfrm rot="10800000" flipV="1">
            <a:off x="7621" y="260647"/>
            <a:ext cx="3496092" cy="9432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49CCF6B-546E-496F-5A38-85A701B59113}"/>
              </a:ext>
            </a:extLst>
          </p:cNvPr>
          <p:cNvSpPr>
            <a:spLocks/>
          </p:cNvSpPr>
          <p:nvPr/>
        </p:nvSpPr>
        <p:spPr>
          <a:xfrm>
            <a:off x="10809808" y="260648"/>
            <a:ext cx="1118840" cy="576064"/>
          </a:xfrm>
          <a:custGeom>
            <a:avLst/>
            <a:gdLst>
              <a:gd name="connsiteX0" fmla="*/ 608145 w 1118840"/>
              <a:gd name="connsiteY0" fmla="*/ 0 h 576064"/>
              <a:gd name="connsiteX1" fmla="*/ 1118840 w 1118840"/>
              <a:gd name="connsiteY1" fmla="*/ 0 h 576064"/>
              <a:gd name="connsiteX2" fmla="*/ 1118840 w 1118840"/>
              <a:gd name="connsiteY2" fmla="*/ 576064 h 576064"/>
              <a:gd name="connsiteX3" fmla="*/ 0 w 1118840"/>
              <a:gd name="connsiteY3" fmla="*/ 576064 h 57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8840" h="576064">
                <a:moveTo>
                  <a:pt x="608145" y="0"/>
                </a:moveTo>
                <a:lnTo>
                  <a:pt x="1118840" y="0"/>
                </a:lnTo>
                <a:lnTo>
                  <a:pt x="1118840" y="576064"/>
                </a:lnTo>
                <a:lnTo>
                  <a:pt x="0" y="576064"/>
                </a:lnTo>
                <a:close/>
              </a:path>
            </a:pathLst>
          </a:cu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745E73-19DB-D742-D868-B5ACBEFBF5A7}"/>
              </a:ext>
            </a:extLst>
          </p:cNvPr>
          <p:cNvSpPr txBox="1"/>
          <p:nvPr/>
        </p:nvSpPr>
        <p:spPr>
          <a:xfrm>
            <a:off x="957143" y="1886635"/>
            <a:ext cx="254656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1600" dirty="0"/>
              <a:t>       </a:t>
            </a:r>
            <a:endParaRPr lang="ko-KR" altLang="en-US" sz="1600" b="1" dirty="0">
              <a:solidFill>
                <a:schemeClr val="accent1"/>
              </a:solidFill>
              <a:latin typeface="Noto Sans" panose="020B0502040504020204" pitchFamily="34" charset="0"/>
              <a:ea typeface="맑은 고딕" panose="020B0503020000020004" pitchFamily="50" charset="-127"/>
              <a:cs typeface="Noto Sans" panose="020B0502040504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DF99EB-524D-AE7B-69E1-E10D803659EC}"/>
              </a:ext>
            </a:extLst>
          </p:cNvPr>
          <p:cNvSpPr/>
          <p:nvPr/>
        </p:nvSpPr>
        <p:spPr>
          <a:xfrm>
            <a:off x="1991544" y="1604523"/>
            <a:ext cx="92223" cy="19965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dist="254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DD4F0B-2E6F-C85B-0398-2C0D7F5DEBCC}"/>
              </a:ext>
            </a:extLst>
          </p:cNvPr>
          <p:cNvSpPr/>
          <p:nvPr/>
        </p:nvSpPr>
        <p:spPr>
          <a:xfrm flipH="1">
            <a:off x="2215188" y="260646"/>
            <a:ext cx="1720572" cy="576065"/>
          </a:xfrm>
          <a:prstGeom prst="rect">
            <a:avLst/>
          </a:prstGeom>
          <a:blipFill dpi="0" rotWithShape="1">
            <a:blip r:embed="rId2">
              <a:alphaModFix amt="37000"/>
            </a:blip>
            <a:srcRect/>
            <a:stretch>
              <a:fillRect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1B74E4F-3C09-4F98-9A7D-64BCFAB69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95" y="335081"/>
            <a:ext cx="458073" cy="458073"/>
          </a:xfrm>
          <a:prstGeom prst="rect">
            <a:avLst/>
          </a:prstGeom>
        </p:spPr>
      </p:pic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67A63438-7B3C-4AB7-9D05-FB1A465E6A4D}"/>
              </a:ext>
            </a:extLst>
          </p:cNvPr>
          <p:cNvSpPr txBox="1">
            <a:spLocks/>
          </p:cNvSpPr>
          <p:nvPr/>
        </p:nvSpPr>
        <p:spPr>
          <a:xfrm>
            <a:off x="2310872" y="1422006"/>
            <a:ext cx="6881472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강제 타입 변환</a:t>
            </a:r>
            <a:endParaRPr lang="en-US" altLang="ko-KR" sz="28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A801F50-AED5-4FFA-B385-C8567F985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9957" y="2024136"/>
            <a:ext cx="5315692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>
            <a:extLst>
              <a:ext uri="{FF2B5EF4-FFF2-40B4-BE49-F238E27FC236}">
                <a16:creationId xmlns:a16="http://schemas.microsoft.com/office/drawing/2014/main" id="{B906027E-247F-4B69-9842-F95A715C2649}"/>
              </a:ext>
            </a:extLst>
          </p:cNvPr>
          <p:cNvSpPr/>
          <p:nvPr/>
        </p:nvSpPr>
        <p:spPr>
          <a:xfrm>
            <a:off x="0" y="1001633"/>
            <a:ext cx="2207567" cy="5856367"/>
          </a:xfrm>
          <a:prstGeom prst="rect">
            <a:avLst/>
          </a:prstGeom>
          <a:pattFill prst="dk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EFFDD5-3E22-9C65-8FF3-9C6454B73D37}"/>
              </a:ext>
            </a:extLst>
          </p:cNvPr>
          <p:cNvSpPr/>
          <p:nvPr/>
        </p:nvSpPr>
        <p:spPr>
          <a:xfrm>
            <a:off x="2215188" y="260648"/>
            <a:ext cx="9713460" cy="5760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345B911C-B725-3E05-89A8-6E8E6B08A735}"/>
              </a:ext>
            </a:extLst>
          </p:cNvPr>
          <p:cNvSpPr>
            <a:spLocks/>
          </p:cNvSpPr>
          <p:nvPr/>
        </p:nvSpPr>
        <p:spPr>
          <a:xfrm>
            <a:off x="9102969" y="260648"/>
            <a:ext cx="2781986" cy="576064"/>
          </a:xfrm>
          <a:prstGeom prst="parallelogram">
            <a:avLst>
              <a:gd name="adj" fmla="val 105569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EA2338-4B3C-EA0F-128B-73FBEC17894F}"/>
              </a:ext>
            </a:extLst>
          </p:cNvPr>
          <p:cNvSpPr/>
          <p:nvPr/>
        </p:nvSpPr>
        <p:spPr>
          <a:xfrm>
            <a:off x="0" y="260648"/>
            <a:ext cx="2207567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972878-BDB8-5B24-C8DF-0E64ED003DAC}"/>
              </a:ext>
            </a:extLst>
          </p:cNvPr>
          <p:cNvSpPr/>
          <p:nvPr/>
        </p:nvSpPr>
        <p:spPr>
          <a:xfrm rot="10800000" flipV="1">
            <a:off x="7621" y="260647"/>
            <a:ext cx="3496092" cy="9432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49CCF6B-546E-496F-5A38-85A701B59113}"/>
              </a:ext>
            </a:extLst>
          </p:cNvPr>
          <p:cNvSpPr>
            <a:spLocks/>
          </p:cNvSpPr>
          <p:nvPr/>
        </p:nvSpPr>
        <p:spPr>
          <a:xfrm>
            <a:off x="10809808" y="260648"/>
            <a:ext cx="1118840" cy="576064"/>
          </a:xfrm>
          <a:custGeom>
            <a:avLst/>
            <a:gdLst>
              <a:gd name="connsiteX0" fmla="*/ 608145 w 1118840"/>
              <a:gd name="connsiteY0" fmla="*/ 0 h 576064"/>
              <a:gd name="connsiteX1" fmla="*/ 1118840 w 1118840"/>
              <a:gd name="connsiteY1" fmla="*/ 0 h 576064"/>
              <a:gd name="connsiteX2" fmla="*/ 1118840 w 1118840"/>
              <a:gd name="connsiteY2" fmla="*/ 576064 h 576064"/>
              <a:gd name="connsiteX3" fmla="*/ 0 w 1118840"/>
              <a:gd name="connsiteY3" fmla="*/ 576064 h 57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8840" h="576064">
                <a:moveTo>
                  <a:pt x="608145" y="0"/>
                </a:moveTo>
                <a:lnTo>
                  <a:pt x="1118840" y="0"/>
                </a:lnTo>
                <a:lnTo>
                  <a:pt x="1118840" y="576064"/>
                </a:lnTo>
                <a:lnTo>
                  <a:pt x="0" y="576064"/>
                </a:lnTo>
                <a:close/>
              </a:path>
            </a:pathLst>
          </a:cu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745E73-19DB-D742-D868-B5ACBEFBF5A7}"/>
              </a:ext>
            </a:extLst>
          </p:cNvPr>
          <p:cNvSpPr txBox="1"/>
          <p:nvPr/>
        </p:nvSpPr>
        <p:spPr>
          <a:xfrm>
            <a:off x="957143" y="1886635"/>
            <a:ext cx="254656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1600" dirty="0"/>
              <a:t>       </a:t>
            </a:r>
            <a:endParaRPr lang="ko-KR" altLang="en-US" sz="1600" b="1" dirty="0">
              <a:solidFill>
                <a:schemeClr val="accent1"/>
              </a:solidFill>
              <a:latin typeface="Noto Sans" panose="020B0502040504020204" pitchFamily="34" charset="0"/>
              <a:ea typeface="맑은 고딕" panose="020B0503020000020004" pitchFamily="50" charset="-127"/>
              <a:cs typeface="Noto Sans" panose="020B0502040504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DF99EB-524D-AE7B-69E1-E10D803659EC}"/>
              </a:ext>
            </a:extLst>
          </p:cNvPr>
          <p:cNvSpPr/>
          <p:nvPr/>
        </p:nvSpPr>
        <p:spPr>
          <a:xfrm>
            <a:off x="1991544" y="1604523"/>
            <a:ext cx="92223" cy="19965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dist="254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DD4F0B-2E6F-C85B-0398-2C0D7F5DEBCC}"/>
              </a:ext>
            </a:extLst>
          </p:cNvPr>
          <p:cNvSpPr/>
          <p:nvPr/>
        </p:nvSpPr>
        <p:spPr>
          <a:xfrm flipH="1">
            <a:off x="2215188" y="260646"/>
            <a:ext cx="1720572" cy="576065"/>
          </a:xfrm>
          <a:prstGeom prst="rect">
            <a:avLst/>
          </a:prstGeom>
          <a:blipFill dpi="0" rotWithShape="1">
            <a:blip r:embed="rId2">
              <a:alphaModFix amt="37000"/>
            </a:blip>
            <a:srcRect/>
            <a:stretch>
              <a:fillRect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1B74E4F-3C09-4F98-9A7D-64BCFAB69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95" y="335081"/>
            <a:ext cx="458073" cy="458073"/>
          </a:xfrm>
          <a:prstGeom prst="rect">
            <a:avLst/>
          </a:prstGeom>
        </p:spPr>
      </p:pic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67A63438-7B3C-4AB7-9D05-FB1A465E6A4D}"/>
              </a:ext>
            </a:extLst>
          </p:cNvPr>
          <p:cNvSpPr txBox="1">
            <a:spLocks/>
          </p:cNvSpPr>
          <p:nvPr/>
        </p:nvSpPr>
        <p:spPr>
          <a:xfrm>
            <a:off x="2310872" y="1422006"/>
            <a:ext cx="6881472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연산식에서 타입 변환</a:t>
            </a:r>
            <a:endParaRPr lang="en-US" altLang="ko-KR" sz="28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D49AA7F-86AD-4A3C-8D48-F1D6116BF5D8}"/>
              </a:ext>
            </a:extLst>
          </p:cNvPr>
          <p:cNvSpPr txBox="1">
            <a:spLocks/>
          </p:cNvSpPr>
          <p:nvPr/>
        </p:nvSpPr>
        <p:spPr>
          <a:xfrm>
            <a:off x="2838273" y="2285428"/>
            <a:ext cx="6264696" cy="48040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solidFill>
                  <a:schemeClr val="tx1"/>
                </a:solidFill>
                <a:cs typeface="+mn-cs"/>
              </a:rPr>
              <a:t>* </a:t>
            </a:r>
            <a:r>
              <a:rPr lang="ko-KR" altLang="en-US" sz="1600" dirty="0">
                <a:solidFill>
                  <a:schemeClr val="tx1"/>
                </a:solidFill>
                <a:cs typeface="+mn-cs"/>
              </a:rPr>
              <a:t>변수타입 변수</a:t>
            </a:r>
            <a:r>
              <a:rPr lang="en-US" altLang="ko-KR" sz="1600" dirty="0">
                <a:solidFill>
                  <a:schemeClr val="tx1"/>
                </a:solidFill>
                <a:cs typeface="+mn-cs"/>
              </a:rPr>
              <a:t>1</a:t>
            </a:r>
            <a:r>
              <a:rPr lang="ko-KR" altLang="en-US" sz="1600" dirty="0">
                <a:solidFill>
                  <a:schemeClr val="tx1"/>
                </a:solidFill>
                <a:cs typeface="+mn-cs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cs typeface="+mn-cs"/>
              </a:rPr>
              <a:t>= </a:t>
            </a:r>
            <a:r>
              <a:rPr lang="ko-KR" altLang="en-US" sz="1600" dirty="0">
                <a:solidFill>
                  <a:schemeClr val="tx1"/>
                </a:solidFill>
                <a:cs typeface="+mn-cs"/>
              </a:rPr>
              <a:t>변수</a:t>
            </a:r>
            <a:r>
              <a:rPr lang="en-US" altLang="ko-KR" sz="1600" dirty="0">
                <a:solidFill>
                  <a:schemeClr val="tx1"/>
                </a:solidFill>
                <a:cs typeface="+mn-cs"/>
              </a:rPr>
              <a:t>2</a:t>
            </a:r>
            <a:r>
              <a:rPr lang="ko-KR" altLang="en-US" sz="1600" dirty="0">
                <a:solidFill>
                  <a:schemeClr val="tx1"/>
                </a:solidFill>
                <a:cs typeface="+mn-cs"/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  <a:cs typeface="+mn-cs"/>
              </a:rPr>
              <a:t>연산식</a:t>
            </a:r>
            <a:r>
              <a:rPr lang="ko-KR" altLang="en-US" sz="1600" dirty="0">
                <a:solidFill>
                  <a:schemeClr val="tx1"/>
                </a:solidFill>
                <a:cs typeface="+mn-cs"/>
              </a:rPr>
              <a:t> 변수</a:t>
            </a:r>
            <a:r>
              <a:rPr lang="en-US" altLang="ko-KR" sz="1600" dirty="0">
                <a:solidFill>
                  <a:schemeClr val="tx1"/>
                </a:solidFill>
                <a:cs typeface="+mn-cs"/>
              </a:rPr>
              <a:t>3;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03E34DCD-CDE0-46E1-9138-F47AF50D4960}"/>
              </a:ext>
            </a:extLst>
          </p:cNvPr>
          <p:cNvSpPr txBox="1">
            <a:spLocks/>
          </p:cNvSpPr>
          <p:nvPr/>
        </p:nvSpPr>
        <p:spPr>
          <a:xfrm>
            <a:off x="3180947" y="2756472"/>
            <a:ext cx="6552728" cy="81654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solidFill>
                  <a:schemeClr val="tx1"/>
                </a:solidFill>
                <a:cs typeface="+mn-cs"/>
              </a:rPr>
              <a:t>1.  </a:t>
            </a:r>
            <a:r>
              <a:rPr lang="ko-KR" altLang="en-US" sz="1600" dirty="0">
                <a:solidFill>
                  <a:schemeClr val="tx1"/>
                </a:solidFill>
                <a:cs typeface="+mn-cs"/>
              </a:rPr>
              <a:t>변수</a:t>
            </a:r>
            <a:r>
              <a:rPr lang="en-US" altLang="ko-KR" sz="1600" dirty="0">
                <a:solidFill>
                  <a:schemeClr val="tx1"/>
                </a:solidFill>
                <a:cs typeface="+mn-cs"/>
              </a:rPr>
              <a:t>2,</a:t>
            </a:r>
            <a:r>
              <a:rPr lang="ko-KR" altLang="en-US" sz="1600" dirty="0">
                <a:solidFill>
                  <a:schemeClr val="tx1"/>
                </a:solidFill>
                <a:cs typeface="+mn-cs"/>
              </a:rPr>
              <a:t> 변수</a:t>
            </a:r>
            <a:r>
              <a:rPr lang="en-US" altLang="ko-KR" sz="1600" dirty="0">
                <a:solidFill>
                  <a:schemeClr val="tx1"/>
                </a:solidFill>
                <a:cs typeface="+mn-cs"/>
              </a:rPr>
              <a:t>3</a:t>
            </a:r>
            <a:r>
              <a:rPr lang="ko-KR" altLang="en-US" sz="1600" dirty="0">
                <a:solidFill>
                  <a:schemeClr val="tx1"/>
                </a:solidFill>
                <a:cs typeface="+mn-cs"/>
              </a:rPr>
              <a:t>의 변수 타입이 변수</a:t>
            </a:r>
            <a:r>
              <a:rPr lang="en-US" altLang="ko-KR" sz="1600" dirty="0">
                <a:solidFill>
                  <a:schemeClr val="tx1"/>
                </a:solidFill>
                <a:cs typeface="+mn-cs"/>
              </a:rPr>
              <a:t>1 </a:t>
            </a:r>
            <a:r>
              <a:rPr lang="ko-KR" altLang="en-US" sz="1600" dirty="0">
                <a:solidFill>
                  <a:schemeClr val="tx1"/>
                </a:solidFill>
                <a:cs typeface="+mn-cs"/>
              </a:rPr>
              <a:t>의 타입 보다 작은 경우 변수</a:t>
            </a:r>
            <a:r>
              <a:rPr lang="en-US" altLang="ko-KR" sz="1600" dirty="0">
                <a:solidFill>
                  <a:schemeClr val="tx1"/>
                </a:solidFill>
                <a:cs typeface="+mn-cs"/>
              </a:rPr>
              <a:t>1</a:t>
            </a:r>
            <a:r>
              <a:rPr lang="ko-KR" altLang="en-US" sz="1600" dirty="0">
                <a:solidFill>
                  <a:schemeClr val="tx1"/>
                </a:solidFill>
                <a:cs typeface="+mn-cs"/>
              </a:rPr>
              <a:t>의 </a:t>
            </a:r>
            <a:endParaRPr lang="en-US" altLang="ko-KR" sz="1600" dirty="0">
              <a:solidFill>
                <a:schemeClr val="tx1"/>
              </a:solidFill>
              <a:cs typeface="+mn-cs"/>
            </a:endParaRPr>
          </a:p>
          <a:p>
            <a:pPr algn="l"/>
            <a:r>
              <a:rPr lang="en-US" altLang="ko-KR" sz="1600" dirty="0">
                <a:solidFill>
                  <a:schemeClr val="tx1"/>
                </a:solidFill>
                <a:cs typeface="+mn-cs"/>
              </a:rPr>
              <a:t>     </a:t>
            </a:r>
            <a:r>
              <a:rPr lang="ko-KR" altLang="en-US" sz="1600" dirty="0">
                <a:solidFill>
                  <a:schemeClr val="tx1"/>
                </a:solidFill>
                <a:cs typeface="+mn-cs"/>
              </a:rPr>
              <a:t>타입으로 자동 변환 된다</a:t>
            </a:r>
            <a:r>
              <a:rPr lang="en-US" altLang="ko-KR" sz="1600" dirty="0">
                <a:solidFill>
                  <a:schemeClr val="tx1"/>
                </a:solidFill>
                <a:cs typeface="+mn-cs"/>
              </a:rPr>
              <a:t>.  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5E88C01-7AD1-4B18-8FF6-05E05F304292}"/>
              </a:ext>
            </a:extLst>
          </p:cNvPr>
          <p:cNvSpPr txBox="1">
            <a:spLocks/>
          </p:cNvSpPr>
          <p:nvPr/>
        </p:nvSpPr>
        <p:spPr>
          <a:xfrm>
            <a:off x="3180947" y="3696144"/>
            <a:ext cx="6408712" cy="71294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solidFill>
                  <a:schemeClr val="tx1"/>
                </a:solidFill>
                <a:cs typeface="+mn-cs"/>
              </a:rPr>
              <a:t>2.  </a:t>
            </a:r>
            <a:r>
              <a:rPr lang="ko-KR" altLang="en-US" sz="1600" dirty="0">
                <a:solidFill>
                  <a:schemeClr val="tx1"/>
                </a:solidFill>
                <a:cs typeface="+mn-cs"/>
              </a:rPr>
              <a:t>변수</a:t>
            </a:r>
            <a:r>
              <a:rPr lang="en-US" altLang="ko-KR" sz="1600" dirty="0">
                <a:solidFill>
                  <a:schemeClr val="tx1"/>
                </a:solidFill>
                <a:cs typeface="+mn-cs"/>
              </a:rPr>
              <a:t>2,</a:t>
            </a:r>
            <a:r>
              <a:rPr lang="ko-KR" altLang="en-US" sz="1600" dirty="0">
                <a:solidFill>
                  <a:schemeClr val="tx1"/>
                </a:solidFill>
                <a:cs typeface="+mn-cs"/>
              </a:rPr>
              <a:t> 변수</a:t>
            </a:r>
            <a:r>
              <a:rPr lang="en-US" altLang="ko-KR" sz="1600" dirty="0">
                <a:solidFill>
                  <a:schemeClr val="tx1"/>
                </a:solidFill>
                <a:cs typeface="+mn-cs"/>
              </a:rPr>
              <a:t>3</a:t>
            </a:r>
            <a:r>
              <a:rPr lang="ko-KR" altLang="en-US" sz="1600" dirty="0">
                <a:solidFill>
                  <a:schemeClr val="tx1"/>
                </a:solidFill>
                <a:cs typeface="+mn-cs"/>
              </a:rPr>
              <a:t>의 변수 타입이 변수</a:t>
            </a:r>
            <a:r>
              <a:rPr lang="en-US" altLang="ko-KR" sz="1600" dirty="0">
                <a:solidFill>
                  <a:schemeClr val="tx1"/>
                </a:solidFill>
                <a:cs typeface="+mn-cs"/>
              </a:rPr>
              <a:t>1 </a:t>
            </a:r>
            <a:r>
              <a:rPr lang="ko-KR" altLang="en-US" sz="1600" dirty="0">
                <a:solidFill>
                  <a:schemeClr val="tx1"/>
                </a:solidFill>
                <a:cs typeface="+mn-cs"/>
              </a:rPr>
              <a:t>의 타입 보다 큰 경우 각 항목의 </a:t>
            </a:r>
            <a:endParaRPr lang="en-US" altLang="ko-KR" sz="1600" dirty="0">
              <a:solidFill>
                <a:schemeClr val="tx1"/>
              </a:solidFill>
              <a:cs typeface="+mn-cs"/>
            </a:endParaRPr>
          </a:p>
          <a:p>
            <a:pPr algn="l"/>
            <a:r>
              <a:rPr lang="en-US" altLang="ko-KR" sz="1600" dirty="0">
                <a:solidFill>
                  <a:schemeClr val="tx1"/>
                </a:solidFill>
                <a:cs typeface="+mn-cs"/>
              </a:rPr>
              <a:t>    </a:t>
            </a:r>
            <a:r>
              <a:rPr lang="ko-KR" altLang="en-US" sz="1600" dirty="0">
                <a:solidFill>
                  <a:schemeClr val="tx1"/>
                </a:solidFill>
                <a:cs typeface="+mn-cs"/>
              </a:rPr>
              <a:t>값을 변수</a:t>
            </a:r>
            <a:r>
              <a:rPr lang="en-US" altLang="ko-KR" sz="1600" dirty="0">
                <a:solidFill>
                  <a:schemeClr val="tx1"/>
                </a:solidFill>
                <a:cs typeface="+mn-cs"/>
              </a:rPr>
              <a:t>1</a:t>
            </a:r>
            <a:r>
              <a:rPr lang="ko-KR" altLang="en-US" sz="1600" dirty="0">
                <a:solidFill>
                  <a:schemeClr val="tx1"/>
                </a:solidFill>
                <a:cs typeface="+mn-cs"/>
              </a:rPr>
              <a:t>의 타입으로 강제 </a:t>
            </a:r>
            <a:r>
              <a:rPr lang="ko-KR" altLang="en-US" sz="1600" dirty="0" err="1">
                <a:solidFill>
                  <a:schemeClr val="tx1"/>
                </a:solidFill>
                <a:cs typeface="+mn-cs"/>
              </a:rPr>
              <a:t>형변환</a:t>
            </a:r>
            <a:r>
              <a:rPr lang="ko-KR" altLang="en-US" sz="1600" dirty="0">
                <a:solidFill>
                  <a:schemeClr val="tx1"/>
                </a:solidFill>
                <a:cs typeface="+mn-cs"/>
              </a:rPr>
              <a:t> 하여 연산 한다</a:t>
            </a:r>
            <a:r>
              <a:rPr lang="en-US" altLang="ko-KR" sz="1600" dirty="0">
                <a:solidFill>
                  <a:schemeClr val="tx1"/>
                </a:solidFill>
                <a:cs typeface="+mn-cs"/>
              </a:rPr>
              <a:t>.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3C70600-B17F-4970-ADF5-8017EBF15995}"/>
              </a:ext>
            </a:extLst>
          </p:cNvPr>
          <p:cNvSpPr txBox="1">
            <a:spLocks/>
          </p:cNvSpPr>
          <p:nvPr/>
        </p:nvSpPr>
        <p:spPr>
          <a:xfrm>
            <a:off x="3180947" y="4532215"/>
            <a:ext cx="6408712" cy="170509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chemeClr val="tx1"/>
                </a:solidFill>
                <a:cs typeface="+mn-cs"/>
              </a:rPr>
              <a:t>3. </a:t>
            </a:r>
            <a:r>
              <a:rPr lang="ko-KR" altLang="ko-KR" sz="1600" dirty="0" err="1">
                <a:solidFill>
                  <a:schemeClr val="tx1"/>
                </a:solidFill>
                <a:cs typeface="+mn-cs"/>
              </a:rPr>
              <a:t>byte</a:t>
            </a:r>
            <a:r>
              <a:rPr lang="ko-KR" altLang="ko-KR" sz="1600" dirty="0">
                <a:solidFill>
                  <a:schemeClr val="tx1"/>
                </a:solidFill>
                <a:cs typeface="+mn-cs"/>
              </a:rPr>
              <a:t>, </a:t>
            </a:r>
            <a:r>
              <a:rPr lang="ko-KR" altLang="ko-KR" sz="1600" dirty="0" err="1">
                <a:solidFill>
                  <a:schemeClr val="tx1"/>
                </a:solidFill>
                <a:cs typeface="+mn-cs"/>
              </a:rPr>
              <a:t>short</a:t>
            </a:r>
            <a:r>
              <a:rPr lang="ko-KR" altLang="ko-KR" sz="1600" dirty="0">
                <a:solidFill>
                  <a:schemeClr val="tx1"/>
                </a:solidFill>
                <a:cs typeface="+mn-cs"/>
              </a:rPr>
              <a:t>, </a:t>
            </a:r>
            <a:r>
              <a:rPr lang="ko-KR" altLang="ko-KR" sz="1600" dirty="0" err="1">
                <a:solidFill>
                  <a:schemeClr val="tx1"/>
                </a:solidFill>
                <a:cs typeface="+mn-cs"/>
              </a:rPr>
              <a:t>char</a:t>
            </a:r>
            <a:r>
              <a:rPr lang="ko-KR" altLang="ko-KR" sz="1600" dirty="0">
                <a:solidFill>
                  <a:schemeClr val="tx1"/>
                </a:solidFill>
                <a:cs typeface="+mn-cs"/>
              </a:rPr>
              <a:t> 타입은 산술 연산(+,-,*,/) 을 할 때 자동으로 </a:t>
            </a:r>
            <a:r>
              <a:rPr lang="ko-KR" altLang="ko-KR" sz="1600" dirty="0" err="1">
                <a:solidFill>
                  <a:schemeClr val="tx1"/>
                </a:solidFill>
                <a:cs typeface="+mn-cs"/>
              </a:rPr>
              <a:t>int</a:t>
            </a:r>
            <a:r>
              <a:rPr lang="ko-KR" altLang="ko-KR" sz="1600" dirty="0">
                <a:solidFill>
                  <a:schemeClr val="tx1"/>
                </a:solidFill>
                <a:cs typeface="+mn-cs"/>
              </a:rPr>
              <a:t> 로 </a:t>
            </a:r>
            <a:r>
              <a:rPr lang="en-US" altLang="ko-KR" sz="1600" dirty="0">
                <a:solidFill>
                  <a:schemeClr val="tx1"/>
                </a:solidFill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chemeClr val="tx1"/>
                </a:solidFill>
                <a:cs typeface="+mn-cs"/>
              </a:rPr>
              <a:t>   </a:t>
            </a:r>
            <a:r>
              <a:rPr lang="ko-KR" altLang="en-US" sz="1600" dirty="0" err="1">
                <a:solidFill>
                  <a:schemeClr val="tx1"/>
                </a:solidFill>
                <a:cs typeface="+mn-cs"/>
              </a:rPr>
              <a:t>형변환</a:t>
            </a:r>
            <a:r>
              <a:rPr lang="ko-KR" altLang="ko-KR" sz="1600" dirty="0">
                <a:solidFill>
                  <a:schemeClr val="tx1"/>
                </a:solidFill>
                <a:cs typeface="+mn-cs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cs typeface="+mn-cs"/>
              </a:rPr>
              <a:t>된</a:t>
            </a:r>
            <a:r>
              <a:rPr lang="ko-KR" altLang="ko-KR" sz="1600" dirty="0">
                <a:solidFill>
                  <a:schemeClr val="tx1"/>
                </a:solidFill>
                <a:cs typeface="+mn-cs"/>
              </a:rPr>
              <a:t>다. </a:t>
            </a:r>
            <a:endParaRPr lang="en-US" altLang="ko-KR" sz="1600" dirty="0">
              <a:solidFill>
                <a:schemeClr val="tx1"/>
              </a:solidFill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chemeClr val="tx1"/>
                </a:solidFill>
                <a:cs typeface="+mn-cs"/>
              </a:rPr>
              <a:t>      *  byte</a:t>
            </a:r>
            <a:r>
              <a:rPr lang="ko-KR" altLang="en-US" sz="1600" dirty="0">
                <a:solidFill>
                  <a:schemeClr val="tx1"/>
                </a:solidFill>
                <a:cs typeface="+mn-cs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cs typeface="+mn-cs"/>
              </a:rPr>
              <a:t>+</a:t>
            </a:r>
            <a:r>
              <a:rPr lang="ko-KR" altLang="en-US" sz="1600" dirty="0">
                <a:solidFill>
                  <a:schemeClr val="tx1"/>
                </a:solidFill>
                <a:cs typeface="+mn-cs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cs typeface="+mn-cs"/>
              </a:rPr>
              <a:t>byte</a:t>
            </a:r>
            <a:r>
              <a:rPr lang="ko-KR" altLang="en-US" sz="1600" dirty="0">
                <a:solidFill>
                  <a:schemeClr val="tx1"/>
                </a:solidFill>
                <a:cs typeface="+mn-cs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cs typeface="+mn-cs"/>
              </a:rPr>
              <a:t>=&gt;</a:t>
            </a:r>
            <a:r>
              <a:rPr lang="ko-KR" altLang="en-US" sz="1600" dirty="0">
                <a:solidFill>
                  <a:schemeClr val="tx1"/>
                </a:solidFill>
                <a:cs typeface="+mn-cs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cs typeface="+mn-cs"/>
              </a:rPr>
              <a:t>int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chemeClr val="tx1"/>
                </a:solidFill>
                <a:cs typeface="+mn-cs"/>
              </a:rPr>
              <a:t>      byte x = 10;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chemeClr val="tx1"/>
                </a:solidFill>
                <a:cs typeface="+mn-cs"/>
              </a:rPr>
              <a:t>      byte y = 10;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chemeClr val="tx1"/>
                </a:solidFill>
                <a:cs typeface="+mn-cs"/>
              </a:rPr>
              <a:t>      byte sum = (byte)(x + y);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chemeClr val="tx1"/>
                </a:solidFill>
                <a:cs typeface="+mn-cs"/>
              </a:rPr>
              <a:t>  </a:t>
            </a:r>
            <a:endParaRPr lang="ko-KR" altLang="ko-KR" sz="1600" dirty="0">
              <a:solidFill>
                <a:schemeClr val="tx1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1655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07D0A-85D4-2589-AA28-6B495ADC48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3086CD9-7071-7488-12A6-607A5692CD2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dk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6A353F-75A8-85A0-0C53-8082219483D9}"/>
              </a:ext>
            </a:extLst>
          </p:cNvPr>
          <p:cNvSpPr/>
          <p:nvPr/>
        </p:nvSpPr>
        <p:spPr>
          <a:xfrm>
            <a:off x="0" y="1001633"/>
            <a:ext cx="6960080" cy="987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C8EBA8-D4DA-5983-6A51-10B4C3DD2E33}"/>
              </a:ext>
            </a:extLst>
          </p:cNvPr>
          <p:cNvSpPr/>
          <p:nvPr/>
        </p:nvSpPr>
        <p:spPr>
          <a:xfrm>
            <a:off x="0" y="1001633"/>
            <a:ext cx="1559496" cy="9897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800" dirty="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01</a:t>
            </a:r>
            <a:endParaRPr lang="ko-KR" altLang="en-US" sz="2800" dirty="0">
              <a:solidFill>
                <a:schemeClr val="bg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9C2B74-BCBE-D4BB-ABCE-87484D266F91}"/>
              </a:ext>
            </a:extLst>
          </p:cNvPr>
          <p:cNvSpPr/>
          <p:nvPr/>
        </p:nvSpPr>
        <p:spPr>
          <a:xfrm>
            <a:off x="0" y="6387667"/>
            <a:ext cx="12192000" cy="209685"/>
          </a:xfrm>
          <a:prstGeom prst="rect">
            <a:avLst/>
          </a:prstGeom>
          <a:solidFill>
            <a:schemeClr val="accent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1DA9599-4999-C1AC-DBC4-DDD165D2F8A6}"/>
              </a:ext>
            </a:extLst>
          </p:cNvPr>
          <p:cNvGrpSpPr/>
          <p:nvPr/>
        </p:nvGrpSpPr>
        <p:grpSpPr>
          <a:xfrm>
            <a:off x="7032104" y="2636912"/>
            <a:ext cx="2088232" cy="3528392"/>
            <a:chOff x="4331804" y="1664804"/>
            <a:chExt cx="3528392" cy="3528392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62F3F21-B2CF-B4FF-6729-B59E553C84EC}"/>
                </a:ext>
              </a:extLst>
            </p:cNvPr>
            <p:cNvCxnSpPr/>
            <p:nvPr/>
          </p:nvCxnSpPr>
          <p:spPr>
            <a:xfrm>
              <a:off x="4331804" y="3429000"/>
              <a:ext cx="3528392" cy="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EBC6B1-DE32-A701-43DF-D11FF30EAE9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331804" y="3429000"/>
              <a:ext cx="3528392" cy="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6D4E3D2-854A-A7E8-15A6-BAC85E39882D}"/>
              </a:ext>
            </a:extLst>
          </p:cNvPr>
          <p:cNvSpPr txBox="1"/>
          <p:nvPr/>
        </p:nvSpPr>
        <p:spPr>
          <a:xfrm>
            <a:off x="1631504" y="1191819"/>
            <a:ext cx="508822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변수란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?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D3FA50-F1DF-F5E9-1841-B3B2905072B1}"/>
              </a:ext>
            </a:extLst>
          </p:cNvPr>
          <p:cNvSpPr txBox="1"/>
          <p:nvPr/>
        </p:nvSpPr>
        <p:spPr>
          <a:xfrm>
            <a:off x="8175527" y="3138388"/>
            <a:ext cx="3265714" cy="176824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en-US"/>
            </a:defPPr>
            <a:lvl1pPr>
              <a:defRPr sz="3200">
                <a:latin typeface="Bahnschrift SemiBold" panose="020B0502040204020203" pitchFamily="34" charset="0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0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컴퓨터가 이해하는 코드는 누구라도 작성할 수 있습니다</a:t>
            </a:r>
            <a:r>
              <a:rPr lang="en-US" altLang="ko-KR" sz="20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 </a:t>
            </a:r>
            <a:r>
              <a:rPr lang="ko-KR" altLang="en-US" sz="20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뛰어난 프로그래머는 사람이 이해하는 코드를 작성합니다</a:t>
            </a:r>
            <a:r>
              <a:rPr lang="en-US" altLang="ko-KR" sz="20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ko-KR" altLang="en-US" sz="2000" b="1" dirty="0">
              <a:solidFill>
                <a:schemeClr val="tx1">
                  <a:alpha val="24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  <a:cs typeface="Noto Sans" panose="020B0502040504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0A82CF6B-86F2-4FE9-872B-370E4CA80528}"/>
              </a:ext>
            </a:extLst>
          </p:cNvPr>
          <p:cNvSpPr/>
          <p:nvPr/>
        </p:nvSpPr>
        <p:spPr>
          <a:xfrm>
            <a:off x="-24681" y="2151181"/>
            <a:ext cx="6984761" cy="987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2BF5B010-9D1B-4A6D-834F-8DA081AA496D}"/>
              </a:ext>
            </a:extLst>
          </p:cNvPr>
          <p:cNvSpPr/>
          <p:nvPr/>
        </p:nvSpPr>
        <p:spPr>
          <a:xfrm>
            <a:off x="-24680" y="2151181"/>
            <a:ext cx="1559496" cy="9897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800" dirty="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02</a:t>
            </a:r>
            <a:endParaRPr lang="ko-KR" altLang="en-US" sz="2800" dirty="0">
              <a:solidFill>
                <a:schemeClr val="bg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328FC290-8B03-4060-9806-5BCD2FDA74B0}"/>
              </a:ext>
            </a:extLst>
          </p:cNvPr>
          <p:cNvSpPr/>
          <p:nvPr/>
        </p:nvSpPr>
        <p:spPr>
          <a:xfrm>
            <a:off x="-24681" y="3303309"/>
            <a:ext cx="6984765" cy="987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74154AC4-5E75-44C3-A9B5-D28488FB26C5}"/>
              </a:ext>
            </a:extLst>
          </p:cNvPr>
          <p:cNvSpPr/>
          <p:nvPr/>
        </p:nvSpPr>
        <p:spPr>
          <a:xfrm>
            <a:off x="-24680" y="3303309"/>
            <a:ext cx="1559496" cy="9897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800" dirty="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03</a:t>
            </a:r>
            <a:endParaRPr lang="ko-KR" altLang="en-US" sz="2800" dirty="0">
              <a:solidFill>
                <a:schemeClr val="bg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C65982DD-911C-4F40-A47A-BABB658B2C0A}"/>
              </a:ext>
            </a:extLst>
          </p:cNvPr>
          <p:cNvSpPr/>
          <p:nvPr/>
        </p:nvSpPr>
        <p:spPr>
          <a:xfrm>
            <a:off x="-24681" y="4455437"/>
            <a:ext cx="6984767" cy="987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BC6B32A9-25FF-47BF-A10C-4DA210F4E612}"/>
              </a:ext>
            </a:extLst>
          </p:cNvPr>
          <p:cNvSpPr/>
          <p:nvPr/>
        </p:nvSpPr>
        <p:spPr>
          <a:xfrm>
            <a:off x="-24680" y="4455437"/>
            <a:ext cx="1559496" cy="9897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800" dirty="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04</a:t>
            </a:r>
            <a:endParaRPr lang="ko-KR" altLang="en-US" sz="2800" dirty="0">
              <a:solidFill>
                <a:schemeClr val="bg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ADCDCF-09D1-43B8-A803-AD079E1F9C65}"/>
              </a:ext>
            </a:extLst>
          </p:cNvPr>
          <p:cNvSpPr txBox="1"/>
          <p:nvPr/>
        </p:nvSpPr>
        <p:spPr>
          <a:xfrm>
            <a:off x="1631504" y="2276872"/>
            <a:ext cx="508822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정수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문자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실수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논리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문자열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A9A097-8C8A-41C4-8CFD-C18ACA91A75B}"/>
              </a:ext>
            </a:extLst>
          </p:cNvPr>
          <p:cNvSpPr txBox="1"/>
          <p:nvPr/>
        </p:nvSpPr>
        <p:spPr>
          <a:xfrm>
            <a:off x="1636798" y="3429000"/>
            <a:ext cx="508822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자동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/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강제 타입 변환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210B1A-D012-414A-A141-FA38A73D515A}"/>
              </a:ext>
            </a:extLst>
          </p:cNvPr>
          <p:cNvSpPr txBox="1"/>
          <p:nvPr/>
        </p:nvSpPr>
        <p:spPr>
          <a:xfrm>
            <a:off x="1631503" y="4581128"/>
            <a:ext cx="532858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변수값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출력 및 입력 데이터 저장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55BE4A-655B-4310-9BBB-D02E243DD9F7}"/>
              </a:ext>
            </a:extLst>
          </p:cNvPr>
          <p:cNvSpPr txBox="1"/>
          <p:nvPr/>
        </p:nvSpPr>
        <p:spPr>
          <a:xfrm>
            <a:off x="1829251" y="1681063"/>
            <a:ext cx="493950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데이터 저장 공간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EF193F-E274-4CF3-8EE1-C6FA0CA60ACB}"/>
              </a:ext>
            </a:extLst>
          </p:cNvPr>
          <p:cNvSpPr txBox="1"/>
          <p:nvPr/>
        </p:nvSpPr>
        <p:spPr>
          <a:xfrm>
            <a:off x="1775520" y="2833191"/>
            <a:ext cx="493950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변수란 무엇인가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?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77DE52-AFEA-44EF-8BA1-C2733B812D30}"/>
              </a:ext>
            </a:extLst>
          </p:cNvPr>
          <p:cNvSpPr txBox="1"/>
          <p:nvPr/>
        </p:nvSpPr>
        <p:spPr>
          <a:xfrm>
            <a:off x="1775520" y="3985319"/>
            <a:ext cx="493950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변수 종류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EAED54-F3BC-46F0-8E9E-43F16F38B2AA}"/>
              </a:ext>
            </a:extLst>
          </p:cNvPr>
          <p:cNvSpPr txBox="1"/>
          <p:nvPr/>
        </p:nvSpPr>
        <p:spPr>
          <a:xfrm>
            <a:off x="1775520" y="5137447"/>
            <a:ext cx="493950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-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934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>
            <a:extLst>
              <a:ext uri="{FF2B5EF4-FFF2-40B4-BE49-F238E27FC236}">
                <a16:creationId xmlns:a16="http://schemas.microsoft.com/office/drawing/2014/main" id="{B906027E-247F-4B69-9842-F95A715C2649}"/>
              </a:ext>
            </a:extLst>
          </p:cNvPr>
          <p:cNvSpPr/>
          <p:nvPr/>
        </p:nvSpPr>
        <p:spPr>
          <a:xfrm>
            <a:off x="0" y="1001633"/>
            <a:ext cx="2207567" cy="5856367"/>
          </a:xfrm>
          <a:prstGeom prst="rect">
            <a:avLst/>
          </a:prstGeom>
          <a:pattFill prst="dk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EFFDD5-3E22-9C65-8FF3-9C6454B73D37}"/>
              </a:ext>
            </a:extLst>
          </p:cNvPr>
          <p:cNvSpPr/>
          <p:nvPr/>
        </p:nvSpPr>
        <p:spPr>
          <a:xfrm>
            <a:off x="2215188" y="260648"/>
            <a:ext cx="9713460" cy="5760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345B911C-B725-3E05-89A8-6E8E6B08A735}"/>
              </a:ext>
            </a:extLst>
          </p:cNvPr>
          <p:cNvSpPr>
            <a:spLocks/>
          </p:cNvSpPr>
          <p:nvPr/>
        </p:nvSpPr>
        <p:spPr>
          <a:xfrm>
            <a:off x="9102969" y="260648"/>
            <a:ext cx="2781986" cy="576064"/>
          </a:xfrm>
          <a:prstGeom prst="parallelogram">
            <a:avLst>
              <a:gd name="adj" fmla="val 105569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EA2338-4B3C-EA0F-128B-73FBEC17894F}"/>
              </a:ext>
            </a:extLst>
          </p:cNvPr>
          <p:cNvSpPr/>
          <p:nvPr/>
        </p:nvSpPr>
        <p:spPr>
          <a:xfrm>
            <a:off x="0" y="260648"/>
            <a:ext cx="2207567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972878-BDB8-5B24-C8DF-0E64ED003DAC}"/>
              </a:ext>
            </a:extLst>
          </p:cNvPr>
          <p:cNvSpPr/>
          <p:nvPr/>
        </p:nvSpPr>
        <p:spPr>
          <a:xfrm rot="10800000" flipV="1">
            <a:off x="7621" y="260647"/>
            <a:ext cx="3496092" cy="9432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49CCF6B-546E-496F-5A38-85A701B59113}"/>
              </a:ext>
            </a:extLst>
          </p:cNvPr>
          <p:cNvSpPr>
            <a:spLocks/>
          </p:cNvSpPr>
          <p:nvPr/>
        </p:nvSpPr>
        <p:spPr>
          <a:xfrm>
            <a:off x="10809808" y="260648"/>
            <a:ext cx="1118840" cy="576064"/>
          </a:xfrm>
          <a:custGeom>
            <a:avLst/>
            <a:gdLst>
              <a:gd name="connsiteX0" fmla="*/ 608145 w 1118840"/>
              <a:gd name="connsiteY0" fmla="*/ 0 h 576064"/>
              <a:gd name="connsiteX1" fmla="*/ 1118840 w 1118840"/>
              <a:gd name="connsiteY1" fmla="*/ 0 h 576064"/>
              <a:gd name="connsiteX2" fmla="*/ 1118840 w 1118840"/>
              <a:gd name="connsiteY2" fmla="*/ 576064 h 576064"/>
              <a:gd name="connsiteX3" fmla="*/ 0 w 1118840"/>
              <a:gd name="connsiteY3" fmla="*/ 576064 h 57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8840" h="576064">
                <a:moveTo>
                  <a:pt x="608145" y="0"/>
                </a:moveTo>
                <a:lnTo>
                  <a:pt x="1118840" y="0"/>
                </a:lnTo>
                <a:lnTo>
                  <a:pt x="1118840" y="576064"/>
                </a:lnTo>
                <a:lnTo>
                  <a:pt x="0" y="576064"/>
                </a:lnTo>
                <a:close/>
              </a:path>
            </a:pathLst>
          </a:cu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745E73-19DB-D742-D868-B5ACBEFBF5A7}"/>
              </a:ext>
            </a:extLst>
          </p:cNvPr>
          <p:cNvSpPr txBox="1"/>
          <p:nvPr/>
        </p:nvSpPr>
        <p:spPr>
          <a:xfrm>
            <a:off x="957143" y="1886635"/>
            <a:ext cx="254656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1600" dirty="0"/>
              <a:t>       </a:t>
            </a:r>
            <a:endParaRPr lang="ko-KR" altLang="en-US" sz="1600" b="1" dirty="0">
              <a:solidFill>
                <a:schemeClr val="accent1"/>
              </a:solidFill>
              <a:latin typeface="Noto Sans" panose="020B0502040504020204" pitchFamily="34" charset="0"/>
              <a:ea typeface="맑은 고딕" panose="020B0503020000020004" pitchFamily="50" charset="-127"/>
              <a:cs typeface="Noto Sans" panose="020B0502040504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DF99EB-524D-AE7B-69E1-E10D803659EC}"/>
              </a:ext>
            </a:extLst>
          </p:cNvPr>
          <p:cNvSpPr/>
          <p:nvPr/>
        </p:nvSpPr>
        <p:spPr>
          <a:xfrm>
            <a:off x="1991544" y="1604523"/>
            <a:ext cx="92223" cy="19965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dist="254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DD4F0B-2E6F-C85B-0398-2C0D7F5DEBCC}"/>
              </a:ext>
            </a:extLst>
          </p:cNvPr>
          <p:cNvSpPr/>
          <p:nvPr/>
        </p:nvSpPr>
        <p:spPr>
          <a:xfrm flipH="1">
            <a:off x="2215188" y="260646"/>
            <a:ext cx="1720572" cy="576065"/>
          </a:xfrm>
          <a:prstGeom prst="rect">
            <a:avLst/>
          </a:prstGeom>
          <a:blipFill dpi="0" rotWithShape="1">
            <a:blip r:embed="rId2">
              <a:alphaModFix amt="37000"/>
            </a:blip>
            <a:srcRect/>
            <a:stretch>
              <a:fillRect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1B74E4F-3C09-4F98-9A7D-64BCFAB69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95" y="335081"/>
            <a:ext cx="458073" cy="458073"/>
          </a:xfrm>
          <a:prstGeom prst="rect">
            <a:avLst/>
          </a:prstGeom>
        </p:spPr>
      </p:pic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67A63438-7B3C-4AB7-9D05-FB1A465E6A4D}"/>
              </a:ext>
            </a:extLst>
          </p:cNvPr>
          <p:cNvSpPr txBox="1">
            <a:spLocks/>
          </p:cNvSpPr>
          <p:nvPr/>
        </p:nvSpPr>
        <p:spPr>
          <a:xfrm>
            <a:off x="2310872" y="1422006"/>
            <a:ext cx="6881472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연산식에서 타입 변환</a:t>
            </a:r>
            <a:endParaRPr lang="en-US" altLang="ko-KR" sz="28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BA95656-73D4-4867-B679-0BA02F7065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3992" y="1052736"/>
            <a:ext cx="4691532" cy="5760640"/>
          </a:xfrm>
          <a:prstGeom prst="rect">
            <a:avLst/>
          </a:prstGeom>
        </p:spPr>
      </p:pic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2B6AF70E-88AD-4DC0-A882-67D161187956}"/>
              </a:ext>
            </a:extLst>
          </p:cNvPr>
          <p:cNvSpPr txBox="1">
            <a:spLocks/>
          </p:cNvSpPr>
          <p:nvPr/>
        </p:nvSpPr>
        <p:spPr>
          <a:xfrm>
            <a:off x="2333590" y="6454030"/>
            <a:ext cx="3888433" cy="3593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p. 64   OperationPromotionExample.java      </a:t>
            </a:r>
          </a:p>
        </p:txBody>
      </p:sp>
    </p:spTree>
    <p:extLst>
      <p:ext uri="{BB962C8B-B14F-4D97-AF65-F5344CB8AC3E}">
        <p14:creationId xmlns:p14="http://schemas.microsoft.com/office/powerpoint/2010/main" val="871222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>
            <a:extLst>
              <a:ext uri="{FF2B5EF4-FFF2-40B4-BE49-F238E27FC236}">
                <a16:creationId xmlns:a16="http://schemas.microsoft.com/office/drawing/2014/main" id="{B906027E-247F-4B69-9842-F95A715C2649}"/>
              </a:ext>
            </a:extLst>
          </p:cNvPr>
          <p:cNvSpPr/>
          <p:nvPr/>
        </p:nvSpPr>
        <p:spPr>
          <a:xfrm>
            <a:off x="0" y="1001633"/>
            <a:ext cx="2207567" cy="5856367"/>
          </a:xfrm>
          <a:prstGeom prst="rect">
            <a:avLst/>
          </a:prstGeom>
          <a:pattFill prst="dk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EFFDD5-3E22-9C65-8FF3-9C6454B73D37}"/>
              </a:ext>
            </a:extLst>
          </p:cNvPr>
          <p:cNvSpPr/>
          <p:nvPr/>
        </p:nvSpPr>
        <p:spPr>
          <a:xfrm>
            <a:off x="2215188" y="260648"/>
            <a:ext cx="9713460" cy="5760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345B911C-B725-3E05-89A8-6E8E6B08A735}"/>
              </a:ext>
            </a:extLst>
          </p:cNvPr>
          <p:cNvSpPr>
            <a:spLocks/>
          </p:cNvSpPr>
          <p:nvPr/>
        </p:nvSpPr>
        <p:spPr>
          <a:xfrm>
            <a:off x="9102969" y="260648"/>
            <a:ext cx="2781986" cy="576064"/>
          </a:xfrm>
          <a:prstGeom prst="parallelogram">
            <a:avLst>
              <a:gd name="adj" fmla="val 105569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EA2338-4B3C-EA0F-128B-73FBEC17894F}"/>
              </a:ext>
            </a:extLst>
          </p:cNvPr>
          <p:cNvSpPr/>
          <p:nvPr/>
        </p:nvSpPr>
        <p:spPr>
          <a:xfrm>
            <a:off x="0" y="260648"/>
            <a:ext cx="2207567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972878-BDB8-5B24-C8DF-0E64ED003DAC}"/>
              </a:ext>
            </a:extLst>
          </p:cNvPr>
          <p:cNvSpPr/>
          <p:nvPr/>
        </p:nvSpPr>
        <p:spPr>
          <a:xfrm rot="10800000" flipV="1">
            <a:off x="7621" y="260647"/>
            <a:ext cx="3496092" cy="9432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49CCF6B-546E-496F-5A38-85A701B59113}"/>
              </a:ext>
            </a:extLst>
          </p:cNvPr>
          <p:cNvSpPr>
            <a:spLocks/>
          </p:cNvSpPr>
          <p:nvPr/>
        </p:nvSpPr>
        <p:spPr>
          <a:xfrm>
            <a:off x="10809808" y="260648"/>
            <a:ext cx="1118840" cy="576064"/>
          </a:xfrm>
          <a:custGeom>
            <a:avLst/>
            <a:gdLst>
              <a:gd name="connsiteX0" fmla="*/ 608145 w 1118840"/>
              <a:gd name="connsiteY0" fmla="*/ 0 h 576064"/>
              <a:gd name="connsiteX1" fmla="*/ 1118840 w 1118840"/>
              <a:gd name="connsiteY1" fmla="*/ 0 h 576064"/>
              <a:gd name="connsiteX2" fmla="*/ 1118840 w 1118840"/>
              <a:gd name="connsiteY2" fmla="*/ 576064 h 576064"/>
              <a:gd name="connsiteX3" fmla="*/ 0 w 1118840"/>
              <a:gd name="connsiteY3" fmla="*/ 576064 h 57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8840" h="576064">
                <a:moveTo>
                  <a:pt x="608145" y="0"/>
                </a:moveTo>
                <a:lnTo>
                  <a:pt x="1118840" y="0"/>
                </a:lnTo>
                <a:lnTo>
                  <a:pt x="1118840" y="576064"/>
                </a:lnTo>
                <a:lnTo>
                  <a:pt x="0" y="576064"/>
                </a:lnTo>
                <a:close/>
              </a:path>
            </a:pathLst>
          </a:cu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745E73-19DB-D742-D868-B5ACBEFBF5A7}"/>
              </a:ext>
            </a:extLst>
          </p:cNvPr>
          <p:cNvSpPr txBox="1"/>
          <p:nvPr/>
        </p:nvSpPr>
        <p:spPr>
          <a:xfrm>
            <a:off x="957143" y="1886635"/>
            <a:ext cx="254656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1600" dirty="0"/>
              <a:t>       </a:t>
            </a:r>
            <a:endParaRPr lang="ko-KR" altLang="en-US" sz="1600" b="1" dirty="0">
              <a:solidFill>
                <a:schemeClr val="accent1"/>
              </a:solidFill>
              <a:latin typeface="Noto Sans" panose="020B0502040504020204" pitchFamily="34" charset="0"/>
              <a:ea typeface="맑은 고딕" panose="020B0503020000020004" pitchFamily="50" charset="-127"/>
              <a:cs typeface="Noto Sans" panose="020B0502040504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DF99EB-524D-AE7B-69E1-E10D803659EC}"/>
              </a:ext>
            </a:extLst>
          </p:cNvPr>
          <p:cNvSpPr/>
          <p:nvPr/>
        </p:nvSpPr>
        <p:spPr>
          <a:xfrm>
            <a:off x="1991544" y="1604523"/>
            <a:ext cx="92223" cy="19965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dist="254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DD4F0B-2E6F-C85B-0398-2C0D7F5DEBCC}"/>
              </a:ext>
            </a:extLst>
          </p:cNvPr>
          <p:cNvSpPr/>
          <p:nvPr/>
        </p:nvSpPr>
        <p:spPr>
          <a:xfrm flipH="1">
            <a:off x="2215188" y="260646"/>
            <a:ext cx="1720572" cy="576065"/>
          </a:xfrm>
          <a:prstGeom prst="rect">
            <a:avLst/>
          </a:prstGeom>
          <a:blipFill dpi="0" rotWithShape="1">
            <a:blip r:embed="rId2">
              <a:alphaModFix amt="37000"/>
            </a:blip>
            <a:srcRect/>
            <a:stretch>
              <a:fillRect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1B74E4F-3C09-4F98-9A7D-64BCFAB69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95" y="335081"/>
            <a:ext cx="458073" cy="458073"/>
          </a:xfrm>
          <a:prstGeom prst="rect">
            <a:avLst/>
          </a:prstGeom>
        </p:spPr>
      </p:pic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67A63438-7B3C-4AB7-9D05-FB1A465E6A4D}"/>
              </a:ext>
            </a:extLst>
          </p:cNvPr>
          <p:cNvSpPr txBox="1">
            <a:spLocks/>
          </p:cNvSpPr>
          <p:nvPr/>
        </p:nvSpPr>
        <p:spPr>
          <a:xfrm>
            <a:off x="2310872" y="1422006"/>
            <a:ext cx="6881472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연산식에서 타입 변환</a:t>
            </a:r>
            <a:endParaRPr lang="en-US" altLang="ko-KR" sz="28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  <a:p>
            <a:pPr marL="0" indent="0">
              <a:buNone/>
            </a:pPr>
            <a:r>
              <a:rPr lang="en-US" altLang="ko-KR" sz="1600" dirty="0"/>
              <a:t>JAVA  </a:t>
            </a:r>
            <a:r>
              <a:rPr lang="ko-KR" altLang="en-US" sz="1600" dirty="0"/>
              <a:t>에서의  </a:t>
            </a:r>
            <a:r>
              <a:rPr lang="en-US" altLang="ko-KR" sz="1600" dirty="0"/>
              <a:t>‘+’  </a:t>
            </a:r>
            <a:r>
              <a:rPr lang="ko-KR" altLang="en-US" sz="1600" dirty="0"/>
              <a:t>기능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2B6AF70E-88AD-4DC0-A882-67D161187956}"/>
              </a:ext>
            </a:extLst>
          </p:cNvPr>
          <p:cNvSpPr txBox="1">
            <a:spLocks/>
          </p:cNvSpPr>
          <p:nvPr/>
        </p:nvSpPr>
        <p:spPr>
          <a:xfrm>
            <a:off x="2333590" y="6454030"/>
            <a:ext cx="3888433" cy="3593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p. 66   OperationPromotionExample.java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956A45F-1A78-4DFF-81A7-5AAD81CAD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8394" y="1704347"/>
            <a:ext cx="4198086" cy="5093413"/>
          </a:xfrm>
          <a:prstGeom prst="rect">
            <a:avLst/>
          </a:prstGeom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8EA5BFEE-07F3-472C-AD51-F9A43D5480FF}"/>
              </a:ext>
            </a:extLst>
          </p:cNvPr>
          <p:cNvSpPr txBox="1">
            <a:spLocks/>
          </p:cNvSpPr>
          <p:nvPr/>
        </p:nvSpPr>
        <p:spPr>
          <a:xfrm>
            <a:off x="2711624" y="2875247"/>
            <a:ext cx="2592288" cy="64807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solidFill>
                  <a:schemeClr val="tx1"/>
                </a:solidFill>
                <a:cs typeface="+mn-cs"/>
              </a:rPr>
              <a:t>int </a:t>
            </a:r>
            <a:r>
              <a:rPr lang="en-US" altLang="ko-KR" sz="1600" dirty="0" err="1">
                <a:solidFill>
                  <a:schemeClr val="tx1"/>
                </a:solidFill>
                <a:cs typeface="+mn-cs"/>
              </a:rPr>
              <a:t>iVar</a:t>
            </a:r>
            <a:r>
              <a:rPr lang="en-US" altLang="ko-KR" sz="1600" dirty="0">
                <a:solidFill>
                  <a:schemeClr val="tx1"/>
                </a:solidFill>
                <a:cs typeface="+mn-cs"/>
              </a:rPr>
              <a:t> = 3 + 5;              </a:t>
            </a:r>
            <a:r>
              <a:rPr lang="en-US" altLang="ko-KR" sz="1600" dirty="0">
                <a:solidFill>
                  <a:schemeClr val="tx1"/>
                </a:solidFill>
                <a:cs typeface="+mn-cs"/>
                <a:sym typeface="Wingdings" panose="05000000000000000000" pitchFamily="2" charset="2"/>
              </a:rPr>
              <a:t>  ?</a:t>
            </a:r>
            <a:endParaRPr lang="en-US" altLang="ko-KR" sz="1600" dirty="0">
              <a:solidFill>
                <a:schemeClr val="tx1"/>
              </a:solidFill>
              <a:cs typeface="+mn-cs"/>
            </a:endParaRPr>
          </a:p>
          <a:p>
            <a:pPr algn="l"/>
            <a:r>
              <a:rPr lang="en-US" altLang="ko-KR" sz="1600" dirty="0">
                <a:solidFill>
                  <a:schemeClr val="tx1"/>
                </a:solidFill>
                <a:cs typeface="+mn-cs"/>
              </a:rPr>
              <a:t>String </a:t>
            </a:r>
            <a:r>
              <a:rPr lang="en-US" altLang="ko-KR" sz="1600" dirty="0" err="1">
                <a:solidFill>
                  <a:schemeClr val="tx1"/>
                </a:solidFill>
                <a:cs typeface="+mn-cs"/>
              </a:rPr>
              <a:t>sVal</a:t>
            </a:r>
            <a:r>
              <a:rPr lang="en-US" altLang="ko-KR" sz="1600" dirty="0">
                <a:solidFill>
                  <a:schemeClr val="tx1"/>
                </a:solidFill>
                <a:cs typeface="+mn-cs"/>
              </a:rPr>
              <a:t> = “3” + 7;     </a:t>
            </a:r>
            <a:r>
              <a:rPr lang="en-US" altLang="ko-KR" sz="1600" dirty="0">
                <a:solidFill>
                  <a:schemeClr val="tx1"/>
                </a:solidFill>
                <a:cs typeface="+mn-cs"/>
                <a:sym typeface="Wingdings" panose="05000000000000000000" pitchFamily="2" charset="2"/>
              </a:rPr>
              <a:t>  ?</a:t>
            </a:r>
            <a:r>
              <a:rPr lang="en-US" altLang="ko-KR" sz="1600" dirty="0">
                <a:solidFill>
                  <a:schemeClr val="tx1"/>
                </a:solidFill>
                <a:cs typeface="+mn-cs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766475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>
            <a:extLst>
              <a:ext uri="{FF2B5EF4-FFF2-40B4-BE49-F238E27FC236}">
                <a16:creationId xmlns:a16="http://schemas.microsoft.com/office/drawing/2014/main" id="{B906027E-247F-4B69-9842-F95A715C2649}"/>
              </a:ext>
            </a:extLst>
          </p:cNvPr>
          <p:cNvSpPr/>
          <p:nvPr/>
        </p:nvSpPr>
        <p:spPr>
          <a:xfrm>
            <a:off x="0" y="1001633"/>
            <a:ext cx="2207567" cy="5856367"/>
          </a:xfrm>
          <a:prstGeom prst="rect">
            <a:avLst/>
          </a:prstGeom>
          <a:pattFill prst="dk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EFFDD5-3E22-9C65-8FF3-9C6454B73D37}"/>
              </a:ext>
            </a:extLst>
          </p:cNvPr>
          <p:cNvSpPr/>
          <p:nvPr/>
        </p:nvSpPr>
        <p:spPr>
          <a:xfrm>
            <a:off x="2215188" y="260648"/>
            <a:ext cx="9713460" cy="5760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345B911C-B725-3E05-89A8-6E8E6B08A735}"/>
              </a:ext>
            </a:extLst>
          </p:cNvPr>
          <p:cNvSpPr>
            <a:spLocks/>
          </p:cNvSpPr>
          <p:nvPr/>
        </p:nvSpPr>
        <p:spPr>
          <a:xfrm>
            <a:off x="9102969" y="260648"/>
            <a:ext cx="2781986" cy="576064"/>
          </a:xfrm>
          <a:prstGeom prst="parallelogram">
            <a:avLst>
              <a:gd name="adj" fmla="val 105569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EA2338-4B3C-EA0F-128B-73FBEC17894F}"/>
              </a:ext>
            </a:extLst>
          </p:cNvPr>
          <p:cNvSpPr/>
          <p:nvPr/>
        </p:nvSpPr>
        <p:spPr>
          <a:xfrm>
            <a:off x="0" y="260648"/>
            <a:ext cx="2207567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972878-BDB8-5B24-C8DF-0E64ED003DAC}"/>
              </a:ext>
            </a:extLst>
          </p:cNvPr>
          <p:cNvSpPr/>
          <p:nvPr/>
        </p:nvSpPr>
        <p:spPr>
          <a:xfrm rot="10800000" flipV="1">
            <a:off x="7621" y="260647"/>
            <a:ext cx="3496092" cy="9432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49CCF6B-546E-496F-5A38-85A701B59113}"/>
              </a:ext>
            </a:extLst>
          </p:cNvPr>
          <p:cNvSpPr>
            <a:spLocks/>
          </p:cNvSpPr>
          <p:nvPr/>
        </p:nvSpPr>
        <p:spPr>
          <a:xfrm>
            <a:off x="10809808" y="260648"/>
            <a:ext cx="1118840" cy="576064"/>
          </a:xfrm>
          <a:custGeom>
            <a:avLst/>
            <a:gdLst>
              <a:gd name="connsiteX0" fmla="*/ 608145 w 1118840"/>
              <a:gd name="connsiteY0" fmla="*/ 0 h 576064"/>
              <a:gd name="connsiteX1" fmla="*/ 1118840 w 1118840"/>
              <a:gd name="connsiteY1" fmla="*/ 0 h 576064"/>
              <a:gd name="connsiteX2" fmla="*/ 1118840 w 1118840"/>
              <a:gd name="connsiteY2" fmla="*/ 576064 h 576064"/>
              <a:gd name="connsiteX3" fmla="*/ 0 w 1118840"/>
              <a:gd name="connsiteY3" fmla="*/ 576064 h 57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8840" h="576064">
                <a:moveTo>
                  <a:pt x="608145" y="0"/>
                </a:moveTo>
                <a:lnTo>
                  <a:pt x="1118840" y="0"/>
                </a:lnTo>
                <a:lnTo>
                  <a:pt x="1118840" y="576064"/>
                </a:lnTo>
                <a:lnTo>
                  <a:pt x="0" y="576064"/>
                </a:lnTo>
                <a:close/>
              </a:path>
            </a:pathLst>
          </a:cu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745E73-19DB-D742-D868-B5ACBEFBF5A7}"/>
              </a:ext>
            </a:extLst>
          </p:cNvPr>
          <p:cNvSpPr txBox="1"/>
          <p:nvPr/>
        </p:nvSpPr>
        <p:spPr>
          <a:xfrm>
            <a:off x="957143" y="1886635"/>
            <a:ext cx="254656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1600" dirty="0"/>
              <a:t>       </a:t>
            </a:r>
            <a:endParaRPr lang="ko-KR" altLang="en-US" sz="1600" b="1" dirty="0">
              <a:solidFill>
                <a:schemeClr val="accent1"/>
              </a:solidFill>
              <a:latin typeface="Noto Sans" panose="020B0502040504020204" pitchFamily="34" charset="0"/>
              <a:ea typeface="맑은 고딕" panose="020B0503020000020004" pitchFamily="50" charset="-127"/>
              <a:cs typeface="Noto Sans" panose="020B0502040504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DF99EB-524D-AE7B-69E1-E10D803659EC}"/>
              </a:ext>
            </a:extLst>
          </p:cNvPr>
          <p:cNvSpPr/>
          <p:nvPr/>
        </p:nvSpPr>
        <p:spPr>
          <a:xfrm>
            <a:off x="1991544" y="1604523"/>
            <a:ext cx="92223" cy="19965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dist="254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DD4F0B-2E6F-C85B-0398-2C0D7F5DEBCC}"/>
              </a:ext>
            </a:extLst>
          </p:cNvPr>
          <p:cNvSpPr/>
          <p:nvPr/>
        </p:nvSpPr>
        <p:spPr>
          <a:xfrm flipH="1">
            <a:off x="2215188" y="260646"/>
            <a:ext cx="1720572" cy="576065"/>
          </a:xfrm>
          <a:prstGeom prst="rect">
            <a:avLst/>
          </a:prstGeom>
          <a:blipFill dpi="0" rotWithShape="1">
            <a:blip r:embed="rId2">
              <a:alphaModFix amt="37000"/>
            </a:blip>
            <a:srcRect/>
            <a:stretch>
              <a:fillRect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1B74E4F-3C09-4F98-9A7D-64BCFAB69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95" y="335081"/>
            <a:ext cx="458073" cy="458073"/>
          </a:xfrm>
          <a:prstGeom prst="rect">
            <a:avLst/>
          </a:prstGeom>
        </p:spPr>
      </p:pic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67A63438-7B3C-4AB7-9D05-FB1A465E6A4D}"/>
              </a:ext>
            </a:extLst>
          </p:cNvPr>
          <p:cNvSpPr txBox="1">
            <a:spLocks/>
          </p:cNvSpPr>
          <p:nvPr/>
        </p:nvSpPr>
        <p:spPr>
          <a:xfrm>
            <a:off x="2310872" y="1422006"/>
            <a:ext cx="6881472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문자열 변환</a:t>
            </a:r>
            <a:endParaRPr lang="en-US" altLang="ko-KR" sz="28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2B6AF70E-88AD-4DC0-A882-67D161187956}"/>
              </a:ext>
            </a:extLst>
          </p:cNvPr>
          <p:cNvSpPr txBox="1">
            <a:spLocks/>
          </p:cNvSpPr>
          <p:nvPr/>
        </p:nvSpPr>
        <p:spPr>
          <a:xfrm>
            <a:off x="1964622" y="6457079"/>
            <a:ext cx="4482490" cy="3593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p. 67 PrimitiveAndStringConversionExample.java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5D8A93D3-61AA-4629-85E5-7A099F5FB59C}"/>
              </a:ext>
            </a:extLst>
          </p:cNvPr>
          <p:cNvSpPr txBox="1">
            <a:spLocks/>
          </p:cNvSpPr>
          <p:nvPr/>
        </p:nvSpPr>
        <p:spPr>
          <a:xfrm>
            <a:off x="2302089" y="2215316"/>
            <a:ext cx="3960440" cy="3517939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solidFill>
                  <a:schemeClr val="tx1"/>
                </a:solidFill>
                <a:cs typeface="+mn-cs"/>
              </a:rPr>
              <a:t>String</a:t>
            </a:r>
            <a:r>
              <a:rPr lang="ko-KR" altLang="en-US" sz="1600" dirty="0">
                <a:solidFill>
                  <a:schemeClr val="tx1"/>
                </a:solidFill>
                <a:cs typeface="+mn-cs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cs typeface="+mn-cs"/>
              </a:rPr>
              <a:t>-&gt;</a:t>
            </a:r>
            <a:r>
              <a:rPr lang="ko-KR" altLang="en-US" sz="1600" dirty="0">
                <a:solidFill>
                  <a:schemeClr val="tx1"/>
                </a:solidFill>
                <a:cs typeface="+mn-cs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cs typeface="+mn-cs"/>
              </a:rPr>
              <a:t>byte</a:t>
            </a:r>
            <a:r>
              <a:rPr lang="ko-KR" altLang="en-US" sz="1600" dirty="0">
                <a:solidFill>
                  <a:schemeClr val="tx1"/>
                </a:solidFill>
                <a:cs typeface="+mn-cs"/>
              </a:rPr>
              <a:t>  </a:t>
            </a:r>
            <a:r>
              <a:rPr lang="en-US" altLang="ko-KR" sz="1600" dirty="0">
                <a:solidFill>
                  <a:schemeClr val="tx1"/>
                </a:solidFill>
                <a:cs typeface="+mn-cs"/>
              </a:rPr>
              <a:t>:</a:t>
            </a:r>
            <a:r>
              <a:rPr lang="ko-KR" altLang="en-US" sz="1600" dirty="0">
                <a:solidFill>
                  <a:schemeClr val="tx1"/>
                </a:solidFill>
                <a:cs typeface="+mn-cs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cs typeface="+mn-cs"/>
              </a:rPr>
              <a:t>Byte.parseByte</a:t>
            </a:r>
            <a:r>
              <a:rPr lang="en-US" altLang="ko-KR" sz="1600" dirty="0">
                <a:solidFill>
                  <a:schemeClr val="tx1"/>
                </a:solidFill>
                <a:cs typeface="+mn-cs"/>
              </a:rPr>
              <a:t>();</a:t>
            </a:r>
          </a:p>
          <a:p>
            <a:pPr algn="l"/>
            <a:r>
              <a:rPr lang="en-US" altLang="ko-KR" sz="1600" dirty="0">
                <a:solidFill>
                  <a:schemeClr val="tx1"/>
                </a:solidFill>
                <a:cs typeface="+mn-cs"/>
              </a:rPr>
              <a:t>String</a:t>
            </a:r>
            <a:r>
              <a:rPr lang="ko-KR" altLang="en-US" sz="1600" dirty="0">
                <a:solidFill>
                  <a:schemeClr val="tx1"/>
                </a:solidFill>
                <a:cs typeface="+mn-cs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cs typeface="+mn-cs"/>
              </a:rPr>
              <a:t>-&gt;</a:t>
            </a:r>
            <a:r>
              <a:rPr lang="ko-KR" altLang="en-US" sz="1600" dirty="0">
                <a:solidFill>
                  <a:schemeClr val="tx1"/>
                </a:solidFill>
                <a:cs typeface="+mn-cs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cs typeface="+mn-cs"/>
              </a:rPr>
              <a:t>short</a:t>
            </a:r>
            <a:r>
              <a:rPr lang="ko-KR" altLang="en-US" sz="1600" dirty="0">
                <a:solidFill>
                  <a:schemeClr val="tx1"/>
                </a:solidFill>
                <a:cs typeface="+mn-cs"/>
              </a:rPr>
              <a:t>  </a:t>
            </a:r>
            <a:r>
              <a:rPr lang="en-US" altLang="ko-KR" sz="1600" dirty="0">
                <a:solidFill>
                  <a:schemeClr val="tx1"/>
                </a:solidFill>
                <a:cs typeface="+mn-cs"/>
              </a:rPr>
              <a:t>:</a:t>
            </a:r>
            <a:r>
              <a:rPr lang="ko-KR" altLang="en-US" sz="1600" dirty="0">
                <a:solidFill>
                  <a:schemeClr val="tx1"/>
                </a:solidFill>
                <a:cs typeface="+mn-cs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cs typeface="+mn-cs"/>
              </a:rPr>
              <a:t>Short.parseShort</a:t>
            </a:r>
            <a:r>
              <a:rPr lang="en-US" altLang="ko-KR" sz="1600" dirty="0">
                <a:solidFill>
                  <a:schemeClr val="tx1"/>
                </a:solidFill>
                <a:cs typeface="+mn-cs"/>
              </a:rPr>
              <a:t>();</a:t>
            </a:r>
          </a:p>
          <a:p>
            <a:pPr algn="l"/>
            <a:r>
              <a:rPr lang="en-US" altLang="ko-KR" sz="1600" dirty="0">
                <a:solidFill>
                  <a:schemeClr val="tx1"/>
                </a:solidFill>
                <a:cs typeface="+mn-cs"/>
              </a:rPr>
              <a:t>String</a:t>
            </a:r>
            <a:r>
              <a:rPr lang="ko-KR" altLang="en-US" sz="1600" dirty="0">
                <a:solidFill>
                  <a:schemeClr val="tx1"/>
                </a:solidFill>
                <a:cs typeface="+mn-cs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cs typeface="+mn-cs"/>
              </a:rPr>
              <a:t>-&gt;</a:t>
            </a:r>
            <a:r>
              <a:rPr lang="ko-KR" altLang="en-US" sz="1600" dirty="0">
                <a:solidFill>
                  <a:schemeClr val="tx1"/>
                </a:solidFill>
                <a:cs typeface="+mn-cs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cs typeface="+mn-cs"/>
              </a:rPr>
              <a:t>int</a:t>
            </a:r>
            <a:r>
              <a:rPr lang="ko-KR" altLang="en-US" sz="1600" dirty="0">
                <a:solidFill>
                  <a:schemeClr val="tx1"/>
                </a:solidFill>
                <a:cs typeface="+mn-cs"/>
              </a:rPr>
              <a:t>  </a:t>
            </a:r>
            <a:r>
              <a:rPr lang="en-US" altLang="ko-KR" sz="1600" dirty="0">
                <a:solidFill>
                  <a:schemeClr val="tx1"/>
                </a:solidFill>
                <a:cs typeface="+mn-cs"/>
              </a:rPr>
              <a:t>:</a:t>
            </a:r>
            <a:r>
              <a:rPr lang="ko-KR" altLang="en-US" sz="1600" dirty="0">
                <a:solidFill>
                  <a:schemeClr val="tx1"/>
                </a:solidFill>
                <a:cs typeface="+mn-cs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cs typeface="+mn-cs"/>
              </a:rPr>
              <a:t>Integer.parseInt</a:t>
            </a:r>
            <a:r>
              <a:rPr lang="en-US" altLang="ko-KR" sz="1600" dirty="0">
                <a:solidFill>
                  <a:schemeClr val="tx1"/>
                </a:solidFill>
                <a:cs typeface="+mn-cs"/>
              </a:rPr>
              <a:t>();</a:t>
            </a:r>
          </a:p>
          <a:p>
            <a:pPr algn="l"/>
            <a:r>
              <a:rPr lang="en-US" altLang="ko-KR" sz="1600" dirty="0">
                <a:solidFill>
                  <a:schemeClr val="tx1"/>
                </a:solidFill>
                <a:cs typeface="+mn-cs"/>
              </a:rPr>
              <a:t>String</a:t>
            </a:r>
            <a:r>
              <a:rPr lang="ko-KR" altLang="en-US" sz="1600" dirty="0">
                <a:solidFill>
                  <a:schemeClr val="tx1"/>
                </a:solidFill>
                <a:cs typeface="+mn-cs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cs typeface="+mn-cs"/>
              </a:rPr>
              <a:t>-&gt;</a:t>
            </a:r>
            <a:r>
              <a:rPr lang="ko-KR" altLang="en-US" sz="1600" dirty="0">
                <a:solidFill>
                  <a:schemeClr val="tx1"/>
                </a:solidFill>
                <a:cs typeface="+mn-cs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cs typeface="+mn-cs"/>
              </a:rPr>
              <a:t>long</a:t>
            </a:r>
            <a:r>
              <a:rPr lang="ko-KR" altLang="en-US" sz="1600" dirty="0">
                <a:solidFill>
                  <a:schemeClr val="tx1"/>
                </a:solidFill>
                <a:cs typeface="+mn-cs"/>
              </a:rPr>
              <a:t>  </a:t>
            </a:r>
            <a:r>
              <a:rPr lang="en-US" altLang="ko-KR" sz="1600" dirty="0">
                <a:solidFill>
                  <a:schemeClr val="tx1"/>
                </a:solidFill>
                <a:cs typeface="+mn-cs"/>
              </a:rPr>
              <a:t>:</a:t>
            </a:r>
            <a:r>
              <a:rPr lang="ko-KR" altLang="en-US" sz="1600" dirty="0">
                <a:solidFill>
                  <a:schemeClr val="tx1"/>
                </a:solidFill>
                <a:cs typeface="+mn-cs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cs typeface="+mn-cs"/>
              </a:rPr>
              <a:t>Long.parseLong</a:t>
            </a:r>
            <a:r>
              <a:rPr lang="en-US" altLang="ko-KR" sz="1600" dirty="0">
                <a:solidFill>
                  <a:schemeClr val="tx1"/>
                </a:solidFill>
                <a:cs typeface="+mn-cs"/>
              </a:rPr>
              <a:t>();</a:t>
            </a:r>
          </a:p>
          <a:p>
            <a:pPr algn="l"/>
            <a:r>
              <a:rPr lang="en-US" altLang="ko-KR" sz="1600" dirty="0">
                <a:solidFill>
                  <a:schemeClr val="tx1"/>
                </a:solidFill>
                <a:cs typeface="+mn-cs"/>
              </a:rPr>
              <a:t>String</a:t>
            </a:r>
            <a:r>
              <a:rPr lang="ko-KR" altLang="en-US" sz="1600" dirty="0">
                <a:solidFill>
                  <a:schemeClr val="tx1"/>
                </a:solidFill>
                <a:cs typeface="+mn-cs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cs typeface="+mn-cs"/>
              </a:rPr>
              <a:t>-&gt;</a:t>
            </a:r>
            <a:r>
              <a:rPr lang="ko-KR" altLang="en-US" sz="1600" dirty="0">
                <a:solidFill>
                  <a:schemeClr val="tx1"/>
                </a:solidFill>
                <a:cs typeface="+mn-cs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cs typeface="+mn-cs"/>
              </a:rPr>
              <a:t>float</a:t>
            </a:r>
            <a:r>
              <a:rPr lang="ko-KR" altLang="en-US" sz="1600" dirty="0">
                <a:solidFill>
                  <a:schemeClr val="tx1"/>
                </a:solidFill>
                <a:cs typeface="+mn-cs"/>
              </a:rPr>
              <a:t>  </a:t>
            </a:r>
            <a:r>
              <a:rPr lang="en-US" altLang="ko-KR" sz="1600" dirty="0">
                <a:solidFill>
                  <a:schemeClr val="tx1"/>
                </a:solidFill>
                <a:cs typeface="+mn-cs"/>
              </a:rPr>
              <a:t>:</a:t>
            </a:r>
            <a:r>
              <a:rPr lang="ko-KR" altLang="en-US" sz="1600" dirty="0">
                <a:solidFill>
                  <a:schemeClr val="tx1"/>
                </a:solidFill>
                <a:cs typeface="+mn-cs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cs typeface="+mn-cs"/>
              </a:rPr>
              <a:t>Float.parseFloat</a:t>
            </a:r>
            <a:r>
              <a:rPr lang="en-US" altLang="ko-KR" sz="1600" dirty="0">
                <a:solidFill>
                  <a:schemeClr val="tx1"/>
                </a:solidFill>
                <a:cs typeface="+mn-cs"/>
              </a:rPr>
              <a:t>();</a:t>
            </a:r>
          </a:p>
          <a:p>
            <a:pPr algn="l"/>
            <a:r>
              <a:rPr lang="en-US" altLang="ko-KR" sz="1600" dirty="0">
                <a:solidFill>
                  <a:schemeClr val="tx1"/>
                </a:solidFill>
                <a:cs typeface="+mn-cs"/>
              </a:rPr>
              <a:t>String</a:t>
            </a:r>
            <a:r>
              <a:rPr lang="ko-KR" altLang="en-US" sz="1600" dirty="0">
                <a:solidFill>
                  <a:schemeClr val="tx1"/>
                </a:solidFill>
                <a:cs typeface="+mn-cs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cs typeface="+mn-cs"/>
              </a:rPr>
              <a:t>-&gt;</a:t>
            </a:r>
            <a:r>
              <a:rPr lang="ko-KR" altLang="en-US" sz="1600" dirty="0">
                <a:solidFill>
                  <a:schemeClr val="tx1"/>
                </a:solidFill>
                <a:cs typeface="+mn-cs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cs typeface="+mn-cs"/>
              </a:rPr>
              <a:t>double</a:t>
            </a:r>
            <a:r>
              <a:rPr lang="ko-KR" altLang="en-US" sz="1600" dirty="0">
                <a:solidFill>
                  <a:schemeClr val="tx1"/>
                </a:solidFill>
                <a:cs typeface="+mn-cs"/>
              </a:rPr>
              <a:t>  </a:t>
            </a:r>
            <a:r>
              <a:rPr lang="en-US" altLang="ko-KR" sz="1600" dirty="0">
                <a:solidFill>
                  <a:schemeClr val="tx1"/>
                </a:solidFill>
                <a:cs typeface="+mn-cs"/>
              </a:rPr>
              <a:t>:</a:t>
            </a:r>
            <a:r>
              <a:rPr lang="ko-KR" altLang="en-US" sz="1600" dirty="0">
                <a:solidFill>
                  <a:schemeClr val="tx1"/>
                </a:solidFill>
                <a:cs typeface="+mn-cs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cs typeface="+mn-cs"/>
              </a:rPr>
              <a:t>Double.parseDouble</a:t>
            </a:r>
            <a:r>
              <a:rPr lang="en-US" altLang="ko-KR" sz="1600" dirty="0">
                <a:solidFill>
                  <a:schemeClr val="tx1"/>
                </a:solidFill>
                <a:cs typeface="+mn-cs"/>
              </a:rPr>
              <a:t>();</a:t>
            </a:r>
          </a:p>
          <a:p>
            <a:pPr algn="l"/>
            <a:r>
              <a:rPr lang="en-US" altLang="ko-KR" sz="1600" dirty="0">
                <a:solidFill>
                  <a:schemeClr val="tx1"/>
                </a:solidFill>
                <a:cs typeface="+mn-cs"/>
              </a:rPr>
              <a:t>String</a:t>
            </a:r>
            <a:r>
              <a:rPr lang="ko-KR" altLang="en-US" sz="1600" dirty="0">
                <a:solidFill>
                  <a:schemeClr val="tx1"/>
                </a:solidFill>
                <a:cs typeface="+mn-cs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cs typeface="+mn-cs"/>
              </a:rPr>
              <a:t>-&gt;</a:t>
            </a:r>
            <a:r>
              <a:rPr lang="ko-KR" altLang="en-US" sz="1600" dirty="0">
                <a:solidFill>
                  <a:schemeClr val="tx1"/>
                </a:solidFill>
                <a:cs typeface="+mn-cs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cs typeface="+mn-cs"/>
              </a:rPr>
              <a:t>boolean</a:t>
            </a:r>
            <a:r>
              <a:rPr lang="ko-KR" altLang="en-US" sz="1600" dirty="0">
                <a:solidFill>
                  <a:schemeClr val="tx1"/>
                </a:solidFill>
                <a:cs typeface="+mn-cs"/>
              </a:rPr>
              <a:t>  </a:t>
            </a:r>
            <a:r>
              <a:rPr lang="en-US" altLang="ko-KR" sz="1600" dirty="0">
                <a:solidFill>
                  <a:schemeClr val="tx1"/>
                </a:solidFill>
                <a:cs typeface="+mn-cs"/>
              </a:rPr>
              <a:t>:</a:t>
            </a:r>
            <a:r>
              <a:rPr lang="ko-KR" altLang="en-US" sz="1600" dirty="0">
                <a:solidFill>
                  <a:schemeClr val="tx1"/>
                </a:solidFill>
                <a:cs typeface="+mn-cs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cs typeface="+mn-cs"/>
              </a:rPr>
              <a:t>Boolean.parseBoolean</a:t>
            </a:r>
            <a:r>
              <a:rPr lang="en-US" altLang="ko-KR" sz="1600" dirty="0">
                <a:solidFill>
                  <a:schemeClr val="tx1"/>
                </a:solidFill>
                <a:cs typeface="+mn-cs"/>
              </a:rPr>
              <a:t>();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* </a:t>
            </a:r>
            <a:r>
              <a:rPr lang="ko-KR" altLang="en-US" dirty="0"/>
              <a:t>기본 타입의 값을 </a:t>
            </a:r>
            <a:r>
              <a:rPr lang="en-US" altLang="ko-KR" dirty="0"/>
              <a:t>String </a:t>
            </a:r>
            <a:r>
              <a:rPr lang="ko-KR" altLang="en-US" dirty="0"/>
              <a:t>으로 변환</a:t>
            </a:r>
            <a:endParaRPr lang="en-US" altLang="ko-KR" dirty="0"/>
          </a:p>
          <a:p>
            <a:pPr algn="l"/>
            <a:r>
              <a:rPr lang="en-US" altLang="ko-KR" sz="1800" dirty="0" err="1">
                <a:solidFill>
                  <a:srgbClr val="1290C3"/>
                </a:solidFill>
                <a:effectLst/>
                <a:highlight>
                  <a:srgbClr val="2F2F2F"/>
                </a:highlight>
                <a:latin typeface="Consolas" panose="020B0609020204030204" pitchFamily="49" charset="0"/>
              </a:rPr>
              <a:t>String</a:t>
            </a:r>
            <a:r>
              <a:rPr lang="en-US" altLang="ko-KR" sz="1800" dirty="0" err="1">
                <a:solidFill>
                  <a:srgbClr val="E6E6FA"/>
                </a:solidFill>
                <a:effectLst/>
                <a:highlight>
                  <a:srgbClr val="2F2F2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800" i="1" dirty="0" err="1">
                <a:solidFill>
                  <a:srgbClr val="96EC3F"/>
                </a:solidFill>
                <a:effectLst/>
                <a:highlight>
                  <a:srgbClr val="2F2F2F"/>
                </a:highlight>
                <a:latin typeface="Consolas" panose="020B0609020204030204" pitchFamily="49" charset="0"/>
              </a:rPr>
              <a:t>valueOf</a:t>
            </a:r>
            <a:r>
              <a:rPr lang="en-US" altLang="ko-KR" sz="1800" dirty="0">
                <a:solidFill>
                  <a:srgbClr val="F9FAF4"/>
                </a:solidFill>
                <a:effectLst/>
                <a:highlight>
                  <a:srgbClr val="2F2F2F"/>
                </a:highlight>
                <a:latin typeface="Consolas" panose="020B0609020204030204" pitchFamily="49" charset="0"/>
              </a:rPr>
              <a:t>(</a:t>
            </a:r>
            <a:r>
              <a:rPr lang="ko-KR" altLang="en-US" sz="1800" dirty="0" err="1">
                <a:solidFill>
                  <a:srgbClr val="CC6C1D"/>
                </a:solidFill>
                <a:highlight>
                  <a:srgbClr val="2F2F2F"/>
                </a:highlight>
                <a:latin typeface="Consolas" panose="020B0609020204030204" pitchFamily="49" charset="0"/>
              </a:rPr>
              <a:t>기본타입값</a:t>
            </a:r>
            <a:r>
              <a:rPr lang="en-US" altLang="ko-KR" sz="1800" dirty="0">
                <a:solidFill>
                  <a:srgbClr val="F9FAF4"/>
                </a:solidFill>
                <a:effectLst/>
                <a:highlight>
                  <a:srgbClr val="2F2F2F"/>
                </a:highlight>
                <a:latin typeface="Consolas" panose="020B0609020204030204" pitchFamily="49" charset="0"/>
              </a:rPr>
              <a:t>)</a:t>
            </a:r>
            <a:r>
              <a:rPr lang="en-US" altLang="ko-KR" sz="1800" dirty="0">
                <a:solidFill>
                  <a:srgbClr val="E6E6FA"/>
                </a:solidFill>
                <a:effectLst/>
                <a:highlight>
                  <a:srgbClr val="2F2F2F"/>
                </a:highlight>
                <a:latin typeface="Consolas" panose="020B0609020204030204" pitchFamily="49" charset="0"/>
              </a:rPr>
              <a:t>;</a:t>
            </a:r>
          </a:p>
          <a:p>
            <a:pPr algn="l"/>
            <a:endParaRPr lang="en-US" altLang="ko-KR" sz="1800" dirty="0">
              <a:solidFill>
                <a:srgbClr val="E6E6FA"/>
              </a:solidFill>
              <a:highlight>
                <a:srgbClr val="2F2F2F"/>
              </a:highlight>
              <a:latin typeface="Consolas" panose="020B0609020204030204" pitchFamily="49" charset="0"/>
            </a:endParaRPr>
          </a:p>
          <a:p>
            <a:pPr algn="l"/>
            <a:r>
              <a:rPr lang="en-US" altLang="ko-KR" dirty="0"/>
              <a:t>int </a:t>
            </a:r>
            <a:r>
              <a:rPr lang="en-US" altLang="ko-KR" dirty="0" err="1"/>
              <a:t>sStr</a:t>
            </a:r>
            <a:r>
              <a:rPr lang="en-US" altLang="ko-KR" dirty="0"/>
              <a:t> = </a:t>
            </a:r>
            <a:r>
              <a:rPr lang="en-US" altLang="ko-KR" dirty="0" err="1"/>
              <a:t>Integer.parseInt</a:t>
            </a:r>
            <a:r>
              <a:rPr lang="en-US" altLang="ko-KR" dirty="0"/>
              <a:t>("</a:t>
            </a:r>
            <a:r>
              <a:rPr lang="ko-KR" altLang="en-US" dirty="0"/>
              <a:t>가</a:t>
            </a:r>
            <a:r>
              <a:rPr lang="en-US" altLang="ko-KR" dirty="0"/>
              <a:t>"); =&gt; ??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27C51E9-D8C5-4E78-BDA0-857C86118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166" y="1396290"/>
            <a:ext cx="4788378" cy="534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763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>
            <a:extLst>
              <a:ext uri="{FF2B5EF4-FFF2-40B4-BE49-F238E27FC236}">
                <a16:creationId xmlns:a16="http://schemas.microsoft.com/office/drawing/2014/main" id="{B906027E-247F-4B69-9842-F95A715C2649}"/>
              </a:ext>
            </a:extLst>
          </p:cNvPr>
          <p:cNvSpPr/>
          <p:nvPr/>
        </p:nvSpPr>
        <p:spPr>
          <a:xfrm>
            <a:off x="0" y="1001633"/>
            <a:ext cx="2207567" cy="5856367"/>
          </a:xfrm>
          <a:prstGeom prst="rect">
            <a:avLst/>
          </a:prstGeom>
          <a:pattFill prst="dk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EFFDD5-3E22-9C65-8FF3-9C6454B73D37}"/>
              </a:ext>
            </a:extLst>
          </p:cNvPr>
          <p:cNvSpPr/>
          <p:nvPr/>
        </p:nvSpPr>
        <p:spPr>
          <a:xfrm>
            <a:off x="2215188" y="260648"/>
            <a:ext cx="9713460" cy="5760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345B911C-B725-3E05-89A8-6E8E6B08A735}"/>
              </a:ext>
            </a:extLst>
          </p:cNvPr>
          <p:cNvSpPr>
            <a:spLocks/>
          </p:cNvSpPr>
          <p:nvPr/>
        </p:nvSpPr>
        <p:spPr>
          <a:xfrm>
            <a:off x="9102969" y="260648"/>
            <a:ext cx="2781986" cy="576064"/>
          </a:xfrm>
          <a:prstGeom prst="parallelogram">
            <a:avLst>
              <a:gd name="adj" fmla="val 105569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EA2338-4B3C-EA0F-128B-73FBEC17894F}"/>
              </a:ext>
            </a:extLst>
          </p:cNvPr>
          <p:cNvSpPr/>
          <p:nvPr/>
        </p:nvSpPr>
        <p:spPr>
          <a:xfrm>
            <a:off x="0" y="260648"/>
            <a:ext cx="2207567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972878-BDB8-5B24-C8DF-0E64ED003DAC}"/>
              </a:ext>
            </a:extLst>
          </p:cNvPr>
          <p:cNvSpPr/>
          <p:nvPr/>
        </p:nvSpPr>
        <p:spPr>
          <a:xfrm rot="10800000" flipV="1">
            <a:off x="7621" y="260647"/>
            <a:ext cx="3496092" cy="9432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49CCF6B-546E-496F-5A38-85A701B59113}"/>
              </a:ext>
            </a:extLst>
          </p:cNvPr>
          <p:cNvSpPr>
            <a:spLocks/>
          </p:cNvSpPr>
          <p:nvPr/>
        </p:nvSpPr>
        <p:spPr>
          <a:xfrm>
            <a:off x="10809808" y="260648"/>
            <a:ext cx="1118840" cy="576064"/>
          </a:xfrm>
          <a:custGeom>
            <a:avLst/>
            <a:gdLst>
              <a:gd name="connsiteX0" fmla="*/ 608145 w 1118840"/>
              <a:gd name="connsiteY0" fmla="*/ 0 h 576064"/>
              <a:gd name="connsiteX1" fmla="*/ 1118840 w 1118840"/>
              <a:gd name="connsiteY1" fmla="*/ 0 h 576064"/>
              <a:gd name="connsiteX2" fmla="*/ 1118840 w 1118840"/>
              <a:gd name="connsiteY2" fmla="*/ 576064 h 576064"/>
              <a:gd name="connsiteX3" fmla="*/ 0 w 1118840"/>
              <a:gd name="connsiteY3" fmla="*/ 576064 h 57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8840" h="576064">
                <a:moveTo>
                  <a:pt x="608145" y="0"/>
                </a:moveTo>
                <a:lnTo>
                  <a:pt x="1118840" y="0"/>
                </a:lnTo>
                <a:lnTo>
                  <a:pt x="1118840" y="576064"/>
                </a:lnTo>
                <a:lnTo>
                  <a:pt x="0" y="576064"/>
                </a:lnTo>
                <a:close/>
              </a:path>
            </a:pathLst>
          </a:cu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745E73-19DB-D742-D868-B5ACBEFBF5A7}"/>
              </a:ext>
            </a:extLst>
          </p:cNvPr>
          <p:cNvSpPr txBox="1"/>
          <p:nvPr/>
        </p:nvSpPr>
        <p:spPr>
          <a:xfrm>
            <a:off x="957143" y="1886635"/>
            <a:ext cx="254656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1600" dirty="0"/>
              <a:t>       </a:t>
            </a:r>
            <a:endParaRPr lang="ko-KR" altLang="en-US" sz="1600" b="1" dirty="0">
              <a:solidFill>
                <a:schemeClr val="accent1"/>
              </a:solidFill>
              <a:latin typeface="Noto Sans" panose="020B0502040504020204" pitchFamily="34" charset="0"/>
              <a:ea typeface="맑은 고딕" panose="020B0503020000020004" pitchFamily="50" charset="-127"/>
              <a:cs typeface="Noto Sans" panose="020B0502040504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DF99EB-524D-AE7B-69E1-E10D803659EC}"/>
              </a:ext>
            </a:extLst>
          </p:cNvPr>
          <p:cNvSpPr/>
          <p:nvPr/>
        </p:nvSpPr>
        <p:spPr>
          <a:xfrm>
            <a:off x="1991544" y="1604523"/>
            <a:ext cx="92223" cy="19965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dist="254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DD4F0B-2E6F-C85B-0398-2C0D7F5DEBCC}"/>
              </a:ext>
            </a:extLst>
          </p:cNvPr>
          <p:cNvSpPr/>
          <p:nvPr/>
        </p:nvSpPr>
        <p:spPr>
          <a:xfrm flipH="1">
            <a:off x="2215188" y="260646"/>
            <a:ext cx="1720572" cy="576065"/>
          </a:xfrm>
          <a:prstGeom prst="rect">
            <a:avLst/>
          </a:prstGeom>
          <a:blipFill dpi="0" rotWithShape="1">
            <a:blip r:embed="rId2">
              <a:alphaModFix amt="37000"/>
            </a:blip>
            <a:srcRect/>
            <a:stretch>
              <a:fillRect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1B74E4F-3C09-4F98-9A7D-64BCFAB69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95" y="335081"/>
            <a:ext cx="458073" cy="458073"/>
          </a:xfrm>
          <a:prstGeom prst="rect">
            <a:avLst/>
          </a:prstGeom>
        </p:spPr>
      </p:pic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67A63438-7B3C-4AB7-9D05-FB1A465E6A4D}"/>
              </a:ext>
            </a:extLst>
          </p:cNvPr>
          <p:cNvSpPr txBox="1">
            <a:spLocks/>
          </p:cNvSpPr>
          <p:nvPr/>
        </p:nvSpPr>
        <p:spPr>
          <a:xfrm>
            <a:off x="2310872" y="1422006"/>
            <a:ext cx="6881472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변수의 사용 범위</a:t>
            </a:r>
            <a:endParaRPr lang="en-US" altLang="ko-KR" sz="28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자신의 블록 내부에서만 사용 가능</a:t>
            </a:r>
            <a:endParaRPr lang="en-US" altLang="ko-KR" sz="1600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2B6AF70E-88AD-4DC0-A882-67D161187956}"/>
              </a:ext>
            </a:extLst>
          </p:cNvPr>
          <p:cNvSpPr txBox="1">
            <a:spLocks/>
          </p:cNvSpPr>
          <p:nvPr/>
        </p:nvSpPr>
        <p:spPr>
          <a:xfrm>
            <a:off x="3125379" y="5999968"/>
            <a:ext cx="4482490" cy="3593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p. 69   VariableScopeExample.java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57C70F3-D93F-461C-8A42-59E1221151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0227" y="2408104"/>
            <a:ext cx="5545891" cy="354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881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>
            <a:extLst>
              <a:ext uri="{FF2B5EF4-FFF2-40B4-BE49-F238E27FC236}">
                <a16:creationId xmlns:a16="http://schemas.microsoft.com/office/drawing/2014/main" id="{B906027E-247F-4B69-9842-F95A715C2649}"/>
              </a:ext>
            </a:extLst>
          </p:cNvPr>
          <p:cNvSpPr/>
          <p:nvPr/>
        </p:nvSpPr>
        <p:spPr>
          <a:xfrm>
            <a:off x="0" y="1001633"/>
            <a:ext cx="2207567" cy="5856367"/>
          </a:xfrm>
          <a:prstGeom prst="rect">
            <a:avLst/>
          </a:prstGeom>
          <a:pattFill prst="dk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EFFDD5-3E22-9C65-8FF3-9C6454B73D37}"/>
              </a:ext>
            </a:extLst>
          </p:cNvPr>
          <p:cNvSpPr/>
          <p:nvPr/>
        </p:nvSpPr>
        <p:spPr>
          <a:xfrm>
            <a:off x="2215188" y="260648"/>
            <a:ext cx="9713460" cy="5760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345B911C-B725-3E05-89A8-6E8E6B08A735}"/>
              </a:ext>
            </a:extLst>
          </p:cNvPr>
          <p:cNvSpPr>
            <a:spLocks/>
          </p:cNvSpPr>
          <p:nvPr/>
        </p:nvSpPr>
        <p:spPr>
          <a:xfrm>
            <a:off x="9102969" y="260648"/>
            <a:ext cx="2781986" cy="576064"/>
          </a:xfrm>
          <a:prstGeom prst="parallelogram">
            <a:avLst>
              <a:gd name="adj" fmla="val 105569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EA2338-4B3C-EA0F-128B-73FBEC17894F}"/>
              </a:ext>
            </a:extLst>
          </p:cNvPr>
          <p:cNvSpPr/>
          <p:nvPr/>
        </p:nvSpPr>
        <p:spPr>
          <a:xfrm>
            <a:off x="0" y="260648"/>
            <a:ext cx="2207567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972878-BDB8-5B24-C8DF-0E64ED003DAC}"/>
              </a:ext>
            </a:extLst>
          </p:cNvPr>
          <p:cNvSpPr/>
          <p:nvPr/>
        </p:nvSpPr>
        <p:spPr>
          <a:xfrm rot="10800000" flipV="1">
            <a:off x="7621" y="260647"/>
            <a:ext cx="3496092" cy="9432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49CCF6B-546E-496F-5A38-85A701B59113}"/>
              </a:ext>
            </a:extLst>
          </p:cNvPr>
          <p:cNvSpPr>
            <a:spLocks/>
          </p:cNvSpPr>
          <p:nvPr/>
        </p:nvSpPr>
        <p:spPr>
          <a:xfrm>
            <a:off x="10809808" y="260648"/>
            <a:ext cx="1118840" cy="576064"/>
          </a:xfrm>
          <a:custGeom>
            <a:avLst/>
            <a:gdLst>
              <a:gd name="connsiteX0" fmla="*/ 608145 w 1118840"/>
              <a:gd name="connsiteY0" fmla="*/ 0 h 576064"/>
              <a:gd name="connsiteX1" fmla="*/ 1118840 w 1118840"/>
              <a:gd name="connsiteY1" fmla="*/ 0 h 576064"/>
              <a:gd name="connsiteX2" fmla="*/ 1118840 w 1118840"/>
              <a:gd name="connsiteY2" fmla="*/ 576064 h 576064"/>
              <a:gd name="connsiteX3" fmla="*/ 0 w 1118840"/>
              <a:gd name="connsiteY3" fmla="*/ 576064 h 57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8840" h="576064">
                <a:moveTo>
                  <a:pt x="608145" y="0"/>
                </a:moveTo>
                <a:lnTo>
                  <a:pt x="1118840" y="0"/>
                </a:lnTo>
                <a:lnTo>
                  <a:pt x="1118840" y="576064"/>
                </a:lnTo>
                <a:lnTo>
                  <a:pt x="0" y="576064"/>
                </a:lnTo>
                <a:close/>
              </a:path>
            </a:pathLst>
          </a:cu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745E73-19DB-D742-D868-B5ACBEFBF5A7}"/>
              </a:ext>
            </a:extLst>
          </p:cNvPr>
          <p:cNvSpPr txBox="1"/>
          <p:nvPr/>
        </p:nvSpPr>
        <p:spPr>
          <a:xfrm>
            <a:off x="957143" y="1886635"/>
            <a:ext cx="254656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1600" dirty="0"/>
              <a:t>       </a:t>
            </a:r>
            <a:endParaRPr lang="ko-KR" altLang="en-US" sz="1600" b="1" dirty="0">
              <a:solidFill>
                <a:schemeClr val="accent1"/>
              </a:solidFill>
              <a:latin typeface="Noto Sans" panose="020B0502040504020204" pitchFamily="34" charset="0"/>
              <a:ea typeface="맑은 고딕" panose="020B0503020000020004" pitchFamily="50" charset="-127"/>
              <a:cs typeface="Noto Sans" panose="020B0502040504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DF99EB-524D-AE7B-69E1-E10D803659EC}"/>
              </a:ext>
            </a:extLst>
          </p:cNvPr>
          <p:cNvSpPr/>
          <p:nvPr/>
        </p:nvSpPr>
        <p:spPr>
          <a:xfrm>
            <a:off x="1991544" y="1604523"/>
            <a:ext cx="92223" cy="19965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dist="254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DD4F0B-2E6F-C85B-0398-2C0D7F5DEBCC}"/>
              </a:ext>
            </a:extLst>
          </p:cNvPr>
          <p:cNvSpPr/>
          <p:nvPr/>
        </p:nvSpPr>
        <p:spPr>
          <a:xfrm flipH="1">
            <a:off x="2215188" y="260646"/>
            <a:ext cx="1720572" cy="576065"/>
          </a:xfrm>
          <a:prstGeom prst="rect">
            <a:avLst/>
          </a:prstGeom>
          <a:blipFill dpi="0" rotWithShape="1">
            <a:blip r:embed="rId2">
              <a:alphaModFix amt="37000"/>
            </a:blip>
            <a:srcRect/>
            <a:stretch>
              <a:fillRect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1B74E4F-3C09-4F98-9A7D-64BCFAB69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95" y="335081"/>
            <a:ext cx="458073" cy="458073"/>
          </a:xfrm>
          <a:prstGeom prst="rect">
            <a:avLst/>
          </a:prstGeom>
        </p:spPr>
      </p:pic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67A63438-7B3C-4AB7-9D05-FB1A465E6A4D}"/>
              </a:ext>
            </a:extLst>
          </p:cNvPr>
          <p:cNvSpPr txBox="1">
            <a:spLocks/>
          </p:cNvSpPr>
          <p:nvPr/>
        </p:nvSpPr>
        <p:spPr>
          <a:xfrm>
            <a:off x="2310872" y="1422006"/>
            <a:ext cx="6881472" cy="143093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콘솔에 </a:t>
            </a:r>
            <a:r>
              <a:rPr lang="ko-KR" altLang="en-US" sz="2800" b="1" dirty="0" err="1">
                <a:solidFill>
                  <a:schemeClr val="accent1"/>
                </a:solidFill>
                <a:latin typeface="+mj-lt"/>
                <a:cs typeface="Arial" pitchFamily="34" charset="0"/>
              </a:rPr>
              <a:t>변수값</a:t>
            </a:r>
            <a:r>
              <a:rPr lang="ko-KR" altLang="en-US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 출력</a:t>
            </a:r>
            <a:endParaRPr lang="en-US" altLang="ko-KR" sz="28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altLang="ko-KR" sz="1600" dirty="0" err="1"/>
              <a:t>System.out.println</a:t>
            </a:r>
            <a:r>
              <a:rPr lang="en-US" altLang="ko-KR" sz="1600" dirty="0"/>
              <a:t>(“</a:t>
            </a:r>
            <a:r>
              <a:rPr lang="ko-KR" altLang="en-US" sz="1600" dirty="0"/>
              <a:t>출력 후 </a:t>
            </a:r>
            <a:r>
              <a:rPr lang="ko-KR" altLang="en-US" sz="1600" dirty="0" err="1"/>
              <a:t>줄바꿈</a:t>
            </a:r>
            <a:r>
              <a:rPr lang="en-US" altLang="ko-KR" sz="1600" dirty="0"/>
              <a:t>”);</a:t>
            </a:r>
          </a:p>
          <a:p>
            <a:pPr>
              <a:buFontTx/>
              <a:buChar char="-"/>
            </a:pPr>
            <a:r>
              <a:rPr lang="en-US" altLang="ko-KR" sz="1600" dirty="0" err="1"/>
              <a:t>System.out.print</a:t>
            </a:r>
            <a:r>
              <a:rPr lang="en-US" altLang="ko-KR" sz="1600" dirty="0"/>
              <a:t>(“</a:t>
            </a:r>
            <a:r>
              <a:rPr lang="ko-KR" altLang="en-US" sz="1600" dirty="0"/>
              <a:t>출력 후 줄 변환 없음</a:t>
            </a:r>
            <a:r>
              <a:rPr lang="en-US" altLang="ko-KR" sz="1600" dirty="0"/>
              <a:t>”);</a:t>
            </a:r>
          </a:p>
          <a:p>
            <a:pPr>
              <a:buFontTx/>
              <a:buChar char="-"/>
            </a:pPr>
            <a:r>
              <a:rPr lang="en-US" altLang="ko-KR" sz="1600" dirty="0" err="1"/>
              <a:t>System.out.printf</a:t>
            </a:r>
            <a:r>
              <a:rPr lang="en-US" altLang="ko-KR" sz="1600" dirty="0"/>
              <a:t>(“</a:t>
            </a:r>
            <a:r>
              <a:rPr lang="ko-KR" altLang="en-US" sz="1600" dirty="0"/>
              <a:t>형식 문자열”</a:t>
            </a:r>
            <a:r>
              <a:rPr lang="en-US" altLang="ko-KR" sz="1600" dirty="0"/>
              <a:t>, </a:t>
            </a:r>
            <a:r>
              <a:rPr lang="ko-KR" altLang="en-US" sz="1600" dirty="0"/>
              <a:t>값</a:t>
            </a:r>
            <a:r>
              <a:rPr lang="en-US" altLang="ko-KR" sz="1600" dirty="0"/>
              <a:t>1, </a:t>
            </a:r>
            <a:r>
              <a:rPr lang="ko-KR" altLang="en-US" sz="1600" dirty="0"/>
              <a:t>값</a:t>
            </a:r>
            <a:r>
              <a:rPr lang="en-US" altLang="ko-KR" sz="1600" dirty="0"/>
              <a:t>2…..);</a:t>
            </a:r>
          </a:p>
          <a:p>
            <a:pPr>
              <a:buFontTx/>
              <a:buChar char="-"/>
            </a:pPr>
            <a:endParaRPr lang="en-US" altLang="ko-KR" sz="1600" dirty="0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69514B6-E367-4E4E-A8E2-EA201410A9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998081"/>
              </p:ext>
            </p:extLst>
          </p:nvPr>
        </p:nvGraphicFramePr>
        <p:xfrm>
          <a:off x="2711624" y="3317565"/>
          <a:ext cx="7886699" cy="2111814"/>
        </p:xfrm>
        <a:graphic>
          <a:graphicData uri="http://schemas.openxmlformats.org/drawingml/2006/table">
            <a:tbl>
              <a:tblPr/>
              <a:tblGrid>
                <a:gridCol w="2592021">
                  <a:extLst>
                    <a:ext uri="{9D8B030D-6E8A-4147-A177-3AD203B41FA5}">
                      <a16:colId xmlns:a16="http://schemas.microsoft.com/office/drawing/2014/main" val="2613515626"/>
                    </a:ext>
                  </a:extLst>
                </a:gridCol>
                <a:gridCol w="5294678">
                  <a:extLst>
                    <a:ext uri="{9D8B030D-6E8A-4147-A177-3AD203B41FA5}">
                      <a16:colId xmlns:a16="http://schemas.microsoft.com/office/drawing/2014/main" val="2588023438"/>
                    </a:ext>
                  </a:extLst>
                </a:gridCol>
              </a:tblGrid>
              <a:tr h="234646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 %b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effectLst/>
                        </a:rPr>
                        <a:t> </a:t>
                      </a:r>
                      <a:r>
                        <a:rPr lang="en-US" altLang="ko-KR" sz="1500" b="1">
                          <a:solidFill>
                            <a:srgbClr val="990085"/>
                          </a:solidFill>
                          <a:effectLst/>
                        </a:rPr>
                        <a:t>boolean</a:t>
                      </a:r>
                      <a:r>
                        <a:rPr lang="ko-KR" altLang="en-US" sz="1500">
                          <a:effectLst/>
                        </a:rPr>
                        <a:t> 형식으로 출력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172150"/>
                  </a:ext>
                </a:extLst>
              </a:tr>
              <a:tr h="234646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 %d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effectLst/>
                        </a:rPr>
                        <a:t> 정수 형식으로 출력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156604"/>
                  </a:ext>
                </a:extLst>
              </a:tr>
              <a:tr h="234646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 %o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>
                          <a:effectLst/>
                        </a:rPr>
                        <a:t> </a:t>
                      </a:r>
                      <a:r>
                        <a:rPr lang="en-US" altLang="ko-KR" sz="1500" dirty="0">
                          <a:effectLst/>
                        </a:rPr>
                        <a:t>8</a:t>
                      </a:r>
                      <a:r>
                        <a:rPr lang="ko-KR" altLang="en-US" sz="1500" dirty="0">
                          <a:effectLst/>
                        </a:rPr>
                        <a:t>진수 정수의 형식으로 출력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413949"/>
                  </a:ext>
                </a:extLst>
              </a:tr>
              <a:tr h="234646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 %x </a:t>
                      </a:r>
                      <a:r>
                        <a:rPr lang="ko-KR" altLang="en-US" sz="1500">
                          <a:effectLst/>
                        </a:rPr>
                        <a:t>또는 </a:t>
                      </a:r>
                      <a:r>
                        <a:rPr lang="en-US" altLang="ko-KR" sz="1500">
                          <a:effectLst/>
                        </a:rPr>
                        <a:t>%</a:t>
                      </a:r>
                      <a:r>
                        <a:rPr lang="en-US" sz="1500">
                          <a:effectLst/>
                        </a:rPr>
                        <a:t>X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effectLst/>
                        </a:rPr>
                        <a:t> </a:t>
                      </a:r>
                      <a:r>
                        <a:rPr lang="en-US" altLang="ko-KR" sz="1500">
                          <a:effectLst/>
                        </a:rPr>
                        <a:t>16</a:t>
                      </a:r>
                      <a:r>
                        <a:rPr lang="ko-KR" altLang="en-US" sz="1500">
                          <a:effectLst/>
                        </a:rPr>
                        <a:t>진수 정수의 형식으로 출력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19245"/>
                  </a:ext>
                </a:extLst>
              </a:tr>
              <a:tr h="234646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 %f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>
                          <a:effectLst/>
                        </a:rPr>
                        <a:t> 소수점 형식으로 출력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548105"/>
                  </a:ext>
                </a:extLst>
              </a:tr>
              <a:tr h="234646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 %c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>
                          <a:effectLst/>
                        </a:rPr>
                        <a:t> 문자형식으로 출력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735127"/>
                  </a:ext>
                </a:extLst>
              </a:tr>
              <a:tr h="234646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 %s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>
                          <a:effectLst/>
                        </a:rPr>
                        <a:t> 문자열 형식으로 출력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285352"/>
                  </a:ext>
                </a:extLst>
              </a:tr>
              <a:tr h="234646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 %n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>
                          <a:effectLst/>
                        </a:rPr>
                        <a:t> </a:t>
                      </a:r>
                      <a:r>
                        <a:rPr lang="ko-KR" altLang="en-US" sz="1500" dirty="0" err="1">
                          <a:effectLst/>
                        </a:rPr>
                        <a:t>줄바꿈</a:t>
                      </a:r>
                      <a:r>
                        <a:rPr lang="ko-KR" altLang="en-US" sz="1500" dirty="0">
                          <a:effectLst/>
                        </a:rPr>
                        <a:t> 기능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10962"/>
                  </a:ext>
                </a:extLst>
              </a:tr>
              <a:tr h="234646"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 %e </a:t>
                      </a:r>
                      <a:r>
                        <a:rPr lang="ko-KR" altLang="en-US" sz="1500" dirty="0">
                          <a:effectLst/>
                        </a:rPr>
                        <a:t>또는 </a:t>
                      </a:r>
                      <a:r>
                        <a:rPr lang="en-US" altLang="ko-KR" sz="1500" dirty="0">
                          <a:effectLst/>
                        </a:rPr>
                        <a:t>%</a:t>
                      </a:r>
                      <a:r>
                        <a:rPr lang="en-US" sz="1500" dirty="0">
                          <a:effectLst/>
                        </a:rPr>
                        <a:t>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>
                          <a:effectLst/>
                        </a:rPr>
                        <a:t> 지수 표현식의 형식으로 출력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493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742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>
            <a:extLst>
              <a:ext uri="{FF2B5EF4-FFF2-40B4-BE49-F238E27FC236}">
                <a16:creationId xmlns:a16="http://schemas.microsoft.com/office/drawing/2014/main" id="{B906027E-247F-4B69-9842-F95A715C2649}"/>
              </a:ext>
            </a:extLst>
          </p:cNvPr>
          <p:cNvSpPr/>
          <p:nvPr/>
        </p:nvSpPr>
        <p:spPr>
          <a:xfrm>
            <a:off x="0" y="1001633"/>
            <a:ext cx="2207567" cy="5856367"/>
          </a:xfrm>
          <a:prstGeom prst="rect">
            <a:avLst/>
          </a:prstGeom>
          <a:pattFill prst="dk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EFFDD5-3E22-9C65-8FF3-9C6454B73D37}"/>
              </a:ext>
            </a:extLst>
          </p:cNvPr>
          <p:cNvSpPr/>
          <p:nvPr/>
        </p:nvSpPr>
        <p:spPr>
          <a:xfrm>
            <a:off x="2215188" y="260648"/>
            <a:ext cx="9713460" cy="5760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345B911C-B725-3E05-89A8-6E8E6B08A735}"/>
              </a:ext>
            </a:extLst>
          </p:cNvPr>
          <p:cNvSpPr>
            <a:spLocks/>
          </p:cNvSpPr>
          <p:nvPr/>
        </p:nvSpPr>
        <p:spPr>
          <a:xfrm>
            <a:off x="9102969" y="260648"/>
            <a:ext cx="2781986" cy="576064"/>
          </a:xfrm>
          <a:prstGeom prst="parallelogram">
            <a:avLst>
              <a:gd name="adj" fmla="val 105569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EA2338-4B3C-EA0F-128B-73FBEC17894F}"/>
              </a:ext>
            </a:extLst>
          </p:cNvPr>
          <p:cNvSpPr/>
          <p:nvPr/>
        </p:nvSpPr>
        <p:spPr>
          <a:xfrm>
            <a:off x="0" y="260648"/>
            <a:ext cx="2207567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972878-BDB8-5B24-C8DF-0E64ED003DAC}"/>
              </a:ext>
            </a:extLst>
          </p:cNvPr>
          <p:cNvSpPr/>
          <p:nvPr/>
        </p:nvSpPr>
        <p:spPr>
          <a:xfrm rot="10800000" flipV="1">
            <a:off x="7621" y="260647"/>
            <a:ext cx="3496092" cy="9432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49CCF6B-546E-496F-5A38-85A701B59113}"/>
              </a:ext>
            </a:extLst>
          </p:cNvPr>
          <p:cNvSpPr>
            <a:spLocks/>
          </p:cNvSpPr>
          <p:nvPr/>
        </p:nvSpPr>
        <p:spPr>
          <a:xfrm>
            <a:off x="10809808" y="260648"/>
            <a:ext cx="1118840" cy="576064"/>
          </a:xfrm>
          <a:custGeom>
            <a:avLst/>
            <a:gdLst>
              <a:gd name="connsiteX0" fmla="*/ 608145 w 1118840"/>
              <a:gd name="connsiteY0" fmla="*/ 0 h 576064"/>
              <a:gd name="connsiteX1" fmla="*/ 1118840 w 1118840"/>
              <a:gd name="connsiteY1" fmla="*/ 0 h 576064"/>
              <a:gd name="connsiteX2" fmla="*/ 1118840 w 1118840"/>
              <a:gd name="connsiteY2" fmla="*/ 576064 h 576064"/>
              <a:gd name="connsiteX3" fmla="*/ 0 w 1118840"/>
              <a:gd name="connsiteY3" fmla="*/ 576064 h 57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8840" h="576064">
                <a:moveTo>
                  <a:pt x="608145" y="0"/>
                </a:moveTo>
                <a:lnTo>
                  <a:pt x="1118840" y="0"/>
                </a:lnTo>
                <a:lnTo>
                  <a:pt x="1118840" y="576064"/>
                </a:lnTo>
                <a:lnTo>
                  <a:pt x="0" y="576064"/>
                </a:lnTo>
                <a:close/>
              </a:path>
            </a:pathLst>
          </a:cu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745E73-19DB-D742-D868-B5ACBEFBF5A7}"/>
              </a:ext>
            </a:extLst>
          </p:cNvPr>
          <p:cNvSpPr txBox="1"/>
          <p:nvPr/>
        </p:nvSpPr>
        <p:spPr>
          <a:xfrm>
            <a:off x="957143" y="1886635"/>
            <a:ext cx="254656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1600" dirty="0"/>
              <a:t>       </a:t>
            </a:r>
            <a:endParaRPr lang="ko-KR" altLang="en-US" sz="1600" b="1" dirty="0">
              <a:solidFill>
                <a:schemeClr val="accent1"/>
              </a:solidFill>
              <a:latin typeface="Noto Sans" panose="020B0502040504020204" pitchFamily="34" charset="0"/>
              <a:ea typeface="맑은 고딕" panose="020B0503020000020004" pitchFamily="50" charset="-127"/>
              <a:cs typeface="Noto Sans" panose="020B0502040504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DF99EB-524D-AE7B-69E1-E10D803659EC}"/>
              </a:ext>
            </a:extLst>
          </p:cNvPr>
          <p:cNvSpPr/>
          <p:nvPr/>
        </p:nvSpPr>
        <p:spPr>
          <a:xfrm>
            <a:off x="1991544" y="1604523"/>
            <a:ext cx="92223" cy="19965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dist="254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DD4F0B-2E6F-C85B-0398-2C0D7F5DEBCC}"/>
              </a:ext>
            </a:extLst>
          </p:cNvPr>
          <p:cNvSpPr/>
          <p:nvPr/>
        </p:nvSpPr>
        <p:spPr>
          <a:xfrm flipH="1">
            <a:off x="2215188" y="260646"/>
            <a:ext cx="1720572" cy="576065"/>
          </a:xfrm>
          <a:prstGeom prst="rect">
            <a:avLst/>
          </a:prstGeom>
          <a:blipFill dpi="0" rotWithShape="1">
            <a:blip r:embed="rId2">
              <a:alphaModFix amt="37000"/>
            </a:blip>
            <a:srcRect/>
            <a:stretch>
              <a:fillRect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1B74E4F-3C09-4F98-9A7D-64BCFAB69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95" y="335081"/>
            <a:ext cx="458073" cy="458073"/>
          </a:xfrm>
          <a:prstGeom prst="rect">
            <a:avLst/>
          </a:prstGeom>
        </p:spPr>
      </p:pic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67A63438-7B3C-4AB7-9D05-FB1A465E6A4D}"/>
              </a:ext>
            </a:extLst>
          </p:cNvPr>
          <p:cNvSpPr txBox="1">
            <a:spLocks/>
          </p:cNvSpPr>
          <p:nvPr/>
        </p:nvSpPr>
        <p:spPr>
          <a:xfrm>
            <a:off x="2310872" y="1422006"/>
            <a:ext cx="6881472" cy="143093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콘솔에 </a:t>
            </a:r>
            <a:r>
              <a:rPr lang="ko-KR" altLang="en-US" sz="2800" b="1" dirty="0" err="1">
                <a:solidFill>
                  <a:schemeClr val="accent1"/>
                </a:solidFill>
                <a:latin typeface="+mj-lt"/>
                <a:cs typeface="Arial" pitchFamily="34" charset="0"/>
              </a:rPr>
              <a:t>변수값</a:t>
            </a:r>
            <a:r>
              <a:rPr lang="ko-KR" altLang="en-US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 출력</a:t>
            </a:r>
            <a:endParaRPr lang="en-US" altLang="ko-KR" sz="28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altLang="ko-KR" sz="1600" dirty="0" err="1"/>
              <a:t>System.out.println</a:t>
            </a:r>
            <a:r>
              <a:rPr lang="en-US" altLang="ko-KR" sz="1600" dirty="0"/>
              <a:t>(“</a:t>
            </a:r>
            <a:r>
              <a:rPr lang="ko-KR" altLang="en-US" sz="1600" dirty="0"/>
              <a:t>출력 후 </a:t>
            </a:r>
            <a:r>
              <a:rPr lang="ko-KR" altLang="en-US" sz="1600" dirty="0" err="1"/>
              <a:t>줄바꿈</a:t>
            </a:r>
            <a:r>
              <a:rPr lang="en-US" altLang="ko-KR" sz="1600" dirty="0"/>
              <a:t>”);</a:t>
            </a:r>
          </a:p>
          <a:p>
            <a:pPr>
              <a:buFontTx/>
              <a:buChar char="-"/>
            </a:pPr>
            <a:r>
              <a:rPr lang="en-US" altLang="ko-KR" sz="1600" dirty="0" err="1"/>
              <a:t>System.out.print</a:t>
            </a:r>
            <a:r>
              <a:rPr lang="en-US" altLang="ko-KR" sz="1600" dirty="0"/>
              <a:t>(“</a:t>
            </a:r>
            <a:r>
              <a:rPr lang="ko-KR" altLang="en-US" sz="1600" dirty="0"/>
              <a:t>출력 후 줄 변환 없음</a:t>
            </a:r>
            <a:r>
              <a:rPr lang="en-US" altLang="ko-KR" sz="1600" dirty="0"/>
              <a:t>”);</a:t>
            </a:r>
          </a:p>
          <a:p>
            <a:pPr>
              <a:buFontTx/>
              <a:buChar char="-"/>
            </a:pPr>
            <a:r>
              <a:rPr lang="en-US" altLang="ko-KR" sz="1600" dirty="0" err="1"/>
              <a:t>System.out.printf</a:t>
            </a:r>
            <a:r>
              <a:rPr lang="en-US" altLang="ko-KR" sz="1600" dirty="0"/>
              <a:t>(“</a:t>
            </a:r>
            <a:r>
              <a:rPr lang="ko-KR" altLang="en-US" sz="1600" dirty="0"/>
              <a:t>형식 문자열”</a:t>
            </a:r>
            <a:r>
              <a:rPr lang="en-US" altLang="ko-KR" sz="1600" dirty="0"/>
              <a:t>, </a:t>
            </a:r>
            <a:r>
              <a:rPr lang="ko-KR" altLang="en-US" sz="1600" dirty="0"/>
              <a:t>값</a:t>
            </a:r>
            <a:r>
              <a:rPr lang="en-US" altLang="ko-KR" sz="1600" dirty="0"/>
              <a:t>1, </a:t>
            </a:r>
            <a:r>
              <a:rPr lang="ko-KR" altLang="en-US" sz="1600" dirty="0"/>
              <a:t>값</a:t>
            </a:r>
            <a:r>
              <a:rPr lang="en-US" altLang="ko-KR" sz="1600" dirty="0"/>
              <a:t>2…..);</a:t>
            </a:r>
          </a:p>
          <a:p>
            <a:pPr>
              <a:buFontTx/>
              <a:buChar char="-"/>
            </a:pPr>
            <a:endParaRPr lang="en-US" altLang="ko-KR" sz="16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E87B005-2DE9-4383-8CA2-4B2D49C47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4058" y="1859770"/>
            <a:ext cx="5039428" cy="4696480"/>
          </a:xfrm>
          <a:prstGeom prst="rect">
            <a:avLst/>
          </a:prstGeom>
        </p:spPr>
      </p:pic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67FA776-093A-4304-95C3-4CC3E284319C}"/>
              </a:ext>
            </a:extLst>
          </p:cNvPr>
          <p:cNvSpPr txBox="1">
            <a:spLocks/>
          </p:cNvSpPr>
          <p:nvPr/>
        </p:nvSpPr>
        <p:spPr>
          <a:xfrm>
            <a:off x="4489508" y="6259547"/>
            <a:ext cx="2344550" cy="3593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p. 71   PrintfExample.java</a:t>
            </a:r>
          </a:p>
        </p:txBody>
      </p:sp>
    </p:spTree>
    <p:extLst>
      <p:ext uri="{BB962C8B-B14F-4D97-AF65-F5344CB8AC3E}">
        <p14:creationId xmlns:p14="http://schemas.microsoft.com/office/powerpoint/2010/main" val="4273366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>
            <a:extLst>
              <a:ext uri="{FF2B5EF4-FFF2-40B4-BE49-F238E27FC236}">
                <a16:creationId xmlns:a16="http://schemas.microsoft.com/office/drawing/2014/main" id="{B906027E-247F-4B69-9842-F95A715C2649}"/>
              </a:ext>
            </a:extLst>
          </p:cNvPr>
          <p:cNvSpPr/>
          <p:nvPr/>
        </p:nvSpPr>
        <p:spPr>
          <a:xfrm>
            <a:off x="0" y="1001633"/>
            <a:ext cx="2207567" cy="5856367"/>
          </a:xfrm>
          <a:prstGeom prst="rect">
            <a:avLst/>
          </a:prstGeom>
          <a:pattFill prst="dk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EFFDD5-3E22-9C65-8FF3-9C6454B73D37}"/>
              </a:ext>
            </a:extLst>
          </p:cNvPr>
          <p:cNvSpPr/>
          <p:nvPr/>
        </p:nvSpPr>
        <p:spPr>
          <a:xfrm>
            <a:off x="2215188" y="260648"/>
            <a:ext cx="9713460" cy="5760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345B911C-B725-3E05-89A8-6E8E6B08A735}"/>
              </a:ext>
            </a:extLst>
          </p:cNvPr>
          <p:cNvSpPr>
            <a:spLocks/>
          </p:cNvSpPr>
          <p:nvPr/>
        </p:nvSpPr>
        <p:spPr>
          <a:xfrm>
            <a:off x="9102969" y="260648"/>
            <a:ext cx="2781986" cy="576064"/>
          </a:xfrm>
          <a:prstGeom prst="parallelogram">
            <a:avLst>
              <a:gd name="adj" fmla="val 105569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EA2338-4B3C-EA0F-128B-73FBEC17894F}"/>
              </a:ext>
            </a:extLst>
          </p:cNvPr>
          <p:cNvSpPr/>
          <p:nvPr/>
        </p:nvSpPr>
        <p:spPr>
          <a:xfrm>
            <a:off x="0" y="260648"/>
            <a:ext cx="2207567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972878-BDB8-5B24-C8DF-0E64ED003DAC}"/>
              </a:ext>
            </a:extLst>
          </p:cNvPr>
          <p:cNvSpPr/>
          <p:nvPr/>
        </p:nvSpPr>
        <p:spPr>
          <a:xfrm rot="10800000" flipV="1">
            <a:off x="7621" y="260647"/>
            <a:ext cx="3496092" cy="9432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49CCF6B-546E-496F-5A38-85A701B59113}"/>
              </a:ext>
            </a:extLst>
          </p:cNvPr>
          <p:cNvSpPr>
            <a:spLocks/>
          </p:cNvSpPr>
          <p:nvPr/>
        </p:nvSpPr>
        <p:spPr>
          <a:xfrm>
            <a:off x="10809808" y="260648"/>
            <a:ext cx="1118840" cy="576064"/>
          </a:xfrm>
          <a:custGeom>
            <a:avLst/>
            <a:gdLst>
              <a:gd name="connsiteX0" fmla="*/ 608145 w 1118840"/>
              <a:gd name="connsiteY0" fmla="*/ 0 h 576064"/>
              <a:gd name="connsiteX1" fmla="*/ 1118840 w 1118840"/>
              <a:gd name="connsiteY1" fmla="*/ 0 h 576064"/>
              <a:gd name="connsiteX2" fmla="*/ 1118840 w 1118840"/>
              <a:gd name="connsiteY2" fmla="*/ 576064 h 576064"/>
              <a:gd name="connsiteX3" fmla="*/ 0 w 1118840"/>
              <a:gd name="connsiteY3" fmla="*/ 576064 h 57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8840" h="576064">
                <a:moveTo>
                  <a:pt x="608145" y="0"/>
                </a:moveTo>
                <a:lnTo>
                  <a:pt x="1118840" y="0"/>
                </a:lnTo>
                <a:lnTo>
                  <a:pt x="1118840" y="576064"/>
                </a:lnTo>
                <a:lnTo>
                  <a:pt x="0" y="576064"/>
                </a:lnTo>
                <a:close/>
              </a:path>
            </a:pathLst>
          </a:cu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745E73-19DB-D742-D868-B5ACBEFBF5A7}"/>
              </a:ext>
            </a:extLst>
          </p:cNvPr>
          <p:cNvSpPr txBox="1"/>
          <p:nvPr/>
        </p:nvSpPr>
        <p:spPr>
          <a:xfrm>
            <a:off x="957143" y="1886635"/>
            <a:ext cx="254656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1600" dirty="0"/>
              <a:t>       </a:t>
            </a:r>
            <a:endParaRPr lang="ko-KR" altLang="en-US" sz="1600" b="1" dirty="0">
              <a:solidFill>
                <a:schemeClr val="accent1"/>
              </a:solidFill>
              <a:latin typeface="Noto Sans" panose="020B0502040504020204" pitchFamily="34" charset="0"/>
              <a:ea typeface="맑은 고딕" panose="020B0503020000020004" pitchFamily="50" charset="-127"/>
              <a:cs typeface="Noto Sans" panose="020B0502040504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DF99EB-524D-AE7B-69E1-E10D803659EC}"/>
              </a:ext>
            </a:extLst>
          </p:cNvPr>
          <p:cNvSpPr/>
          <p:nvPr/>
        </p:nvSpPr>
        <p:spPr>
          <a:xfrm>
            <a:off x="1991544" y="1604523"/>
            <a:ext cx="92223" cy="19965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dist="254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DD4F0B-2E6F-C85B-0398-2C0D7F5DEBCC}"/>
              </a:ext>
            </a:extLst>
          </p:cNvPr>
          <p:cNvSpPr/>
          <p:nvPr/>
        </p:nvSpPr>
        <p:spPr>
          <a:xfrm flipH="1">
            <a:off x="2215188" y="260646"/>
            <a:ext cx="1720572" cy="576065"/>
          </a:xfrm>
          <a:prstGeom prst="rect">
            <a:avLst/>
          </a:prstGeom>
          <a:blipFill dpi="0" rotWithShape="1">
            <a:blip r:embed="rId2">
              <a:alphaModFix amt="37000"/>
            </a:blip>
            <a:srcRect/>
            <a:stretch>
              <a:fillRect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1B74E4F-3C09-4F98-9A7D-64BCFAB69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95" y="335081"/>
            <a:ext cx="458073" cy="458073"/>
          </a:xfrm>
          <a:prstGeom prst="rect">
            <a:avLst/>
          </a:prstGeom>
        </p:spPr>
      </p:pic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67A63438-7B3C-4AB7-9D05-FB1A465E6A4D}"/>
              </a:ext>
            </a:extLst>
          </p:cNvPr>
          <p:cNvSpPr txBox="1">
            <a:spLocks/>
          </p:cNvSpPr>
          <p:nvPr/>
        </p:nvSpPr>
        <p:spPr>
          <a:xfrm>
            <a:off x="2310872" y="1422006"/>
            <a:ext cx="6881472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키보드 입력</a:t>
            </a:r>
            <a:endParaRPr lang="en-US" altLang="ko-KR" sz="1600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67FA776-093A-4304-95C3-4CC3E284319C}"/>
              </a:ext>
            </a:extLst>
          </p:cNvPr>
          <p:cNvSpPr txBox="1">
            <a:spLocks/>
          </p:cNvSpPr>
          <p:nvPr/>
        </p:nvSpPr>
        <p:spPr>
          <a:xfrm>
            <a:off x="3719736" y="6417679"/>
            <a:ext cx="2540429" cy="3593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p. 73   ScannerExample.java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6B6BC66-B00D-4453-A4BC-8CAAF9BEB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032" y="1196752"/>
            <a:ext cx="4248472" cy="5590528"/>
          </a:xfrm>
          <a:prstGeom prst="rect">
            <a:avLst/>
          </a:prstGeom>
        </p:spPr>
      </p:pic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AC21BD80-0ECF-4E52-AFAE-3D26A475C1BD}"/>
              </a:ext>
            </a:extLst>
          </p:cNvPr>
          <p:cNvSpPr txBox="1">
            <a:spLocks/>
          </p:cNvSpPr>
          <p:nvPr/>
        </p:nvSpPr>
        <p:spPr>
          <a:xfrm>
            <a:off x="2372706" y="2487060"/>
            <a:ext cx="3888432" cy="202206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solidFill>
                  <a:schemeClr val="tx1"/>
                </a:solidFill>
                <a:cs typeface="+mn-cs"/>
              </a:rPr>
              <a:t>// 1. </a:t>
            </a:r>
            <a:r>
              <a:rPr lang="ko-KR" altLang="en-US" sz="1600" dirty="0">
                <a:solidFill>
                  <a:schemeClr val="tx1"/>
                </a:solidFill>
                <a:cs typeface="+mn-cs"/>
              </a:rPr>
              <a:t>객체</a:t>
            </a:r>
            <a:r>
              <a:rPr lang="en-US" altLang="ko-KR" sz="1600" dirty="0">
                <a:solidFill>
                  <a:schemeClr val="tx1"/>
                </a:solidFill>
                <a:cs typeface="+mn-cs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cs typeface="+mn-cs"/>
              </a:rPr>
              <a:t>생성</a:t>
            </a:r>
            <a:endParaRPr lang="en-US" altLang="ko-KR" sz="1600" dirty="0">
              <a:solidFill>
                <a:schemeClr val="tx1"/>
              </a:solidFill>
              <a:cs typeface="+mn-cs"/>
            </a:endParaRPr>
          </a:p>
          <a:p>
            <a:pPr algn="l"/>
            <a:r>
              <a:rPr lang="en-US" altLang="ko-KR" sz="1600" dirty="0">
                <a:solidFill>
                  <a:schemeClr val="tx1"/>
                </a:solidFill>
                <a:cs typeface="+mn-cs"/>
              </a:rPr>
              <a:t>Scanner </a:t>
            </a:r>
            <a:r>
              <a:rPr lang="en-US" altLang="ko-KR" sz="1600" dirty="0" err="1">
                <a:solidFill>
                  <a:schemeClr val="tx1"/>
                </a:solidFill>
                <a:cs typeface="+mn-cs"/>
              </a:rPr>
              <a:t>scanner</a:t>
            </a:r>
            <a:r>
              <a:rPr lang="en-US" altLang="ko-KR" sz="1600" dirty="0">
                <a:solidFill>
                  <a:schemeClr val="tx1"/>
                </a:solidFill>
                <a:cs typeface="+mn-cs"/>
              </a:rPr>
              <a:t> = new Scanner(System.in); </a:t>
            </a:r>
          </a:p>
          <a:p>
            <a:pPr algn="l"/>
            <a:r>
              <a:rPr lang="en-US" altLang="ko-KR" sz="1600" dirty="0">
                <a:solidFill>
                  <a:schemeClr val="tx1"/>
                </a:solidFill>
                <a:cs typeface="+mn-cs"/>
              </a:rPr>
              <a:t>// 2. </a:t>
            </a:r>
            <a:r>
              <a:rPr lang="ko-KR" altLang="en-US" sz="1600" dirty="0">
                <a:solidFill>
                  <a:schemeClr val="tx1"/>
                </a:solidFill>
                <a:cs typeface="+mn-cs"/>
              </a:rPr>
              <a:t>데이터 입력</a:t>
            </a:r>
            <a:endParaRPr lang="en-US" altLang="ko-KR" sz="1600" dirty="0">
              <a:solidFill>
                <a:schemeClr val="tx1"/>
              </a:solidFill>
              <a:cs typeface="+mn-cs"/>
            </a:endParaRPr>
          </a:p>
          <a:p>
            <a:pPr algn="l"/>
            <a:r>
              <a:rPr lang="en-US" altLang="ko-KR" sz="1600" dirty="0">
                <a:solidFill>
                  <a:schemeClr val="tx1"/>
                </a:solidFill>
                <a:cs typeface="+mn-cs"/>
              </a:rPr>
              <a:t>String </a:t>
            </a:r>
            <a:r>
              <a:rPr lang="en-US" altLang="ko-KR" sz="1600" dirty="0" err="1">
                <a:solidFill>
                  <a:schemeClr val="tx1"/>
                </a:solidFill>
                <a:cs typeface="+mn-cs"/>
              </a:rPr>
              <a:t>inputData</a:t>
            </a:r>
            <a:r>
              <a:rPr lang="en-US" altLang="ko-KR" sz="1600" dirty="0">
                <a:solidFill>
                  <a:schemeClr val="tx1"/>
                </a:solidFill>
                <a:cs typeface="+mn-cs"/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  <a:cs typeface="+mn-cs"/>
              </a:rPr>
              <a:t>scanner.nextLine</a:t>
            </a:r>
            <a:r>
              <a:rPr lang="en-US" altLang="ko-KR" sz="1600" dirty="0">
                <a:solidFill>
                  <a:schemeClr val="tx1"/>
                </a:solidFill>
                <a:cs typeface="+mn-cs"/>
              </a:rPr>
              <a:t>();</a:t>
            </a:r>
          </a:p>
          <a:p>
            <a:pPr algn="l"/>
            <a:r>
              <a:rPr lang="en-US" altLang="ko-KR" sz="1600" dirty="0">
                <a:solidFill>
                  <a:schemeClr val="tx1"/>
                </a:solidFill>
                <a:cs typeface="+mn-cs"/>
              </a:rPr>
              <a:t>// 3. </a:t>
            </a:r>
            <a:r>
              <a:rPr lang="ko-KR" altLang="en-US" sz="1600" dirty="0">
                <a:solidFill>
                  <a:schemeClr val="tx1"/>
                </a:solidFill>
                <a:cs typeface="+mn-cs"/>
              </a:rPr>
              <a:t>문자열 비교</a:t>
            </a:r>
            <a:endParaRPr lang="en-US" altLang="ko-KR" sz="1600" dirty="0">
              <a:solidFill>
                <a:schemeClr val="tx1"/>
              </a:solidFill>
              <a:cs typeface="+mn-cs"/>
            </a:endParaRPr>
          </a:p>
          <a:p>
            <a:pPr algn="l"/>
            <a:r>
              <a:rPr lang="en-US" altLang="ko-KR" sz="1600" dirty="0" err="1">
                <a:solidFill>
                  <a:schemeClr val="tx1"/>
                </a:solidFill>
                <a:cs typeface="+mn-cs"/>
              </a:rPr>
              <a:t>data.equals</a:t>
            </a:r>
            <a:r>
              <a:rPr lang="en-US" altLang="ko-KR" sz="1600" dirty="0">
                <a:solidFill>
                  <a:schemeClr val="tx1"/>
                </a:solidFill>
                <a:cs typeface="+mn-cs"/>
              </a:rPr>
              <a:t>(“q”); </a:t>
            </a:r>
          </a:p>
        </p:txBody>
      </p:sp>
    </p:spTree>
    <p:extLst>
      <p:ext uri="{BB962C8B-B14F-4D97-AF65-F5344CB8AC3E}">
        <p14:creationId xmlns:p14="http://schemas.microsoft.com/office/powerpoint/2010/main" val="3688527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5EFFDD5-3E22-9C65-8FF3-9C6454B73D37}"/>
              </a:ext>
            </a:extLst>
          </p:cNvPr>
          <p:cNvSpPr/>
          <p:nvPr/>
        </p:nvSpPr>
        <p:spPr>
          <a:xfrm>
            <a:off x="2207567" y="260648"/>
            <a:ext cx="9721081" cy="5760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345B911C-B725-3E05-89A8-6E8E6B08A735}"/>
              </a:ext>
            </a:extLst>
          </p:cNvPr>
          <p:cNvSpPr>
            <a:spLocks/>
          </p:cNvSpPr>
          <p:nvPr/>
        </p:nvSpPr>
        <p:spPr>
          <a:xfrm>
            <a:off x="9102969" y="260648"/>
            <a:ext cx="2781986" cy="576064"/>
          </a:xfrm>
          <a:prstGeom prst="parallelogram">
            <a:avLst>
              <a:gd name="adj" fmla="val 105569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EA2338-4B3C-EA0F-128B-73FBEC17894F}"/>
              </a:ext>
            </a:extLst>
          </p:cNvPr>
          <p:cNvSpPr/>
          <p:nvPr/>
        </p:nvSpPr>
        <p:spPr>
          <a:xfrm>
            <a:off x="0" y="260648"/>
            <a:ext cx="2207567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972878-BDB8-5B24-C8DF-0E64ED003DAC}"/>
              </a:ext>
            </a:extLst>
          </p:cNvPr>
          <p:cNvSpPr/>
          <p:nvPr/>
        </p:nvSpPr>
        <p:spPr>
          <a:xfrm rot="10800000" flipV="1">
            <a:off x="7621" y="260647"/>
            <a:ext cx="3496092" cy="9432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49CCF6B-546E-496F-5A38-85A701B59113}"/>
              </a:ext>
            </a:extLst>
          </p:cNvPr>
          <p:cNvSpPr>
            <a:spLocks/>
          </p:cNvSpPr>
          <p:nvPr/>
        </p:nvSpPr>
        <p:spPr>
          <a:xfrm>
            <a:off x="10809808" y="260648"/>
            <a:ext cx="1118840" cy="576064"/>
          </a:xfrm>
          <a:custGeom>
            <a:avLst/>
            <a:gdLst>
              <a:gd name="connsiteX0" fmla="*/ 608145 w 1118840"/>
              <a:gd name="connsiteY0" fmla="*/ 0 h 576064"/>
              <a:gd name="connsiteX1" fmla="*/ 1118840 w 1118840"/>
              <a:gd name="connsiteY1" fmla="*/ 0 h 576064"/>
              <a:gd name="connsiteX2" fmla="*/ 1118840 w 1118840"/>
              <a:gd name="connsiteY2" fmla="*/ 576064 h 576064"/>
              <a:gd name="connsiteX3" fmla="*/ 0 w 1118840"/>
              <a:gd name="connsiteY3" fmla="*/ 576064 h 57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8840" h="576064">
                <a:moveTo>
                  <a:pt x="608145" y="0"/>
                </a:moveTo>
                <a:lnTo>
                  <a:pt x="1118840" y="0"/>
                </a:lnTo>
                <a:lnTo>
                  <a:pt x="1118840" y="576064"/>
                </a:lnTo>
                <a:lnTo>
                  <a:pt x="0" y="576064"/>
                </a:lnTo>
                <a:close/>
              </a:path>
            </a:pathLst>
          </a:cu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745E73-19DB-D742-D868-B5ACBEFBF5A7}"/>
              </a:ext>
            </a:extLst>
          </p:cNvPr>
          <p:cNvSpPr txBox="1"/>
          <p:nvPr/>
        </p:nvSpPr>
        <p:spPr>
          <a:xfrm>
            <a:off x="2351584" y="1454768"/>
            <a:ext cx="797002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 defTabSz="914400" latinLnBrk="1">
              <a:spcBef>
                <a:spcPct val="20000"/>
              </a:spcBef>
            </a:pPr>
            <a:r>
              <a:rPr lang="ko-KR" altLang="en-US" sz="2800" b="1" dirty="0">
                <a:solidFill>
                  <a:schemeClr val="accent1"/>
                </a:solidFill>
                <a:latin typeface="+mj-lt"/>
                <a:ea typeface="맑은 고딕" panose="020B0503020000020004" pitchFamily="50" charset="-127"/>
                <a:cs typeface="Arial" pitchFamily="34" charset="0"/>
              </a:rPr>
              <a:t>변수란 </a:t>
            </a:r>
            <a:r>
              <a:rPr lang="en-US" altLang="ko-KR" sz="2800" b="1" dirty="0">
                <a:solidFill>
                  <a:schemeClr val="accent1"/>
                </a:solidFill>
                <a:latin typeface="+mj-lt"/>
                <a:ea typeface="맑은 고딕" panose="020B0503020000020004" pitchFamily="50" charset="-127"/>
                <a:cs typeface="Arial" pitchFamily="34" charset="0"/>
              </a:rPr>
              <a:t>?</a:t>
            </a:r>
            <a:endParaRPr lang="ko-KR" altLang="en-US" sz="4000" b="1" dirty="0">
              <a:solidFill>
                <a:schemeClr val="accent1"/>
              </a:solidFill>
              <a:latin typeface="Noto Sans" panose="020B0502040504020204" pitchFamily="34" charset="0"/>
              <a:ea typeface="맑은 고딕" panose="020B0503020000020004" pitchFamily="50" charset="-127"/>
              <a:cs typeface="Noto Sans" panose="020B0502040504020204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1B74E4F-3C09-4F98-9A7D-64BCFAB69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95" y="335081"/>
            <a:ext cx="458073" cy="458073"/>
          </a:xfrm>
          <a:prstGeom prst="rect">
            <a:avLst/>
          </a:prstGeom>
        </p:spPr>
      </p:pic>
      <p:sp>
        <p:nvSpPr>
          <p:cNvPr id="43" name="Rectangle 10">
            <a:extLst>
              <a:ext uri="{FF2B5EF4-FFF2-40B4-BE49-F238E27FC236}">
                <a16:creationId xmlns:a16="http://schemas.microsoft.com/office/drawing/2014/main" id="{79827D3E-C6B9-4831-9323-19D21728E74E}"/>
              </a:ext>
            </a:extLst>
          </p:cNvPr>
          <p:cNvSpPr/>
          <p:nvPr/>
        </p:nvSpPr>
        <p:spPr>
          <a:xfrm>
            <a:off x="0" y="1001633"/>
            <a:ext cx="2207567" cy="5856367"/>
          </a:xfrm>
          <a:prstGeom prst="rect">
            <a:avLst/>
          </a:prstGeom>
          <a:pattFill prst="dk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Rectangle 19">
            <a:extLst>
              <a:ext uri="{FF2B5EF4-FFF2-40B4-BE49-F238E27FC236}">
                <a16:creationId xmlns:a16="http://schemas.microsoft.com/office/drawing/2014/main" id="{1CF1FA87-0E78-4A27-87BB-40F3E2F7F316}"/>
              </a:ext>
            </a:extLst>
          </p:cNvPr>
          <p:cNvSpPr/>
          <p:nvPr/>
        </p:nvSpPr>
        <p:spPr>
          <a:xfrm>
            <a:off x="1991544" y="1604523"/>
            <a:ext cx="92223" cy="19965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dist="254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B25736F-08C4-4199-A7F4-F88A919DCB7B}"/>
              </a:ext>
            </a:extLst>
          </p:cNvPr>
          <p:cNvSpPr txBox="1"/>
          <p:nvPr/>
        </p:nvSpPr>
        <p:spPr>
          <a:xfrm>
            <a:off x="2351584" y="20567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하나의 값을 저장할 수 있는 메모리 번지에 붙여진 이름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07541FF7-8AA6-4942-ADF2-0A248E626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784" y="3212976"/>
            <a:ext cx="3466745" cy="269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81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>
            <a:extLst>
              <a:ext uri="{FF2B5EF4-FFF2-40B4-BE49-F238E27FC236}">
                <a16:creationId xmlns:a16="http://schemas.microsoft.com/office/drawing/2014/main" id="{B906027E-247F-4B69-9842-F95A715C2649}"/>
              </a:ext>
            </a:extLst>
          </p:cNvPr>
          <p:cNvSpPr/>
          <p:nvPr/>
        </p:nvSpPr>
        <p:spPr>
          <a:xfrm>
            <a:off x="0" y="1001633"/>
            <a:ext cx="2207567" cy="5856367"/>
          </a:xfrm>
          <a:prstGeom prst="rect">
            <a:avLst/>
          </a:prstGeom>
          <a:pattFill prst="dk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EFFDD5-3E22-9C65-8FF3-9C6454B73D37}"/>
              </a:ext>
            </a:extLst>
          </p:cNvPr>
          <p:cNvSpPr/>
          <p:nvPr/>
        </p:nvSpPr>
        <p:spPr>
          <a:xfrm>
            <a:off x="2207567" y="260648"/>
            <a:ext cx="9721081" cy="5760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345B911C-B725-3E05-89A8-6E8E6B08A735}"/>
              </a:ext>
            </a:extLst>
          </p:cNvPr>
          <p:cNvSpPr>
            <a:spLocks/>
          </p:cNvSpPr>
          <p:nvPr/>
        </p:nvSpPr>
        <p:spPr>
          <a:xfrm>
            <a:off x="9102969" y="260648"/>
            <a:ext cx="2781986" cy="576064"/>
          </a:xfrm>
          <a:prstGeom prst="parallelogram">
            <a:avLst>
              <a:gd name="adj" fmla="val 105569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EA2338-4B3C-EA0F-128B-73FBEC17894F}"/>
              </a:ext>
            </a:extLst>
          </p:cNvPr>
          <p:cNvSpPr/>
          <p:nvPr/>
        </p:nvSpPr>
        <p:spPr>
          <a:xfrm>
            <a:off x="0" y="260648"/>
            <a:ext cx="2207567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972878-BDB8-5B24-C8DF-0E64ED003DAC}"/>
              </a:ext>
            </a:extLst>
          </p:cNvPr>
          <p:cNvSpPr/>
          <p:nvPr/>
        </p:nvSpPr>
        <p:spPr>
          <a:xfrm rot="10800000" flipV="1">
            <a:off x="7621" y="260647"/>
            <a:ext cx="3496092" cy="9432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49CCF6B-546E-496F-5A38-85A701B59113}"/>
              </a:ext>
            </a:extLst>
          </p:cNvPr>
          <p:cNvSpPr>
            <a:spLocks/>
          </p:cNvSpPr>
          <p:nvPr/>
        </p:nvSpPr>
        <p:spPr>
          <a:xfrm>
            <a:off x="10809808" y="260648"/>
            <a:ext cx="1118840" cy="576064"/>
          </a:xfrm>
          <a:custGeom>
            <a:avLst/>
            <a:gdLst>
              <a:gd name="connsiteX0" fmla="*/ 608145 w 1118840"/>
              <a:gd name="connsiteY0" fmla="*/ 0 h 576064"/>
              <a:gd name="connsiteX1" fmla="*/ 1118840 w 1118840"/>
              <a:gd name="connsiteY1" fmla="*/ 0 h 576064"/>
              <a:gd name="connsiteX2" fmla="*/ 1118840 w 1118840"/>
              <a:gd name="connsiteY2" fmla="*/ 576064 h 576064"/>
              <a:gd name="connsiteX3" fmla="*/ 0 w 1118840"/>
              <a:gd name="connsiteY3" fmla="*/ 576064 h 57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8840" h="576064">
                <a:moveTo>
                  <a:pt x="608145" y="0"/>
                </a:moveTo>
                <a:lnTo>
                  <a:pt x="1118840" y="0"/>
                </a:lnTo>
                <a:lnTo>
                  <a:pt x="1118840" y="576064"/>
                </a:lnTo>
                <a:lnTo>
                  <a:pt x="0" y="576064"/>
                </a:lnTo>
                <a:close/>
              </a:path>
            </a:pathLst>
          </a:cu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745E73-19DB-D742-D868-B5ACBEFBF5A7}"/>
              </a:ext>
            </a:extLst>
          </p:cNvPr>
          <p:cNvSpPr txBox="1"/>
          <p:nvPr/>
        </p:nvSpPr>
        <p:spPr>
          <a:xfrm>
            <a:off x="957143" y="1886635"/>
            <a:ext cx="254656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1600" dirty="0"/>
              <a:t>       </a:t>
            </a:r>
            <a:endParaRPr lang="ko-KR" altLang="en-US" sz="1600" b="1" dirty="0">
              <a:solidFill>
                <a:schemeClr val="accent1"/>
              </a:solidFill>
              <a:latin typeface="Noto Sans" panose="020B0502040504020204" pitchFamily="34" charset="0"/>
              <a:ea typeface="맑은 고딕" panose="020B0503020000020004" pitchFamily="50" charset="-127"/>
              <a:cs typeface="Noto Sans" panose="020B0502040504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DF99EB-524D-AE7B-69E1-E10D803659EC}"/>
              </a:ext>
            </a:extLst>
          </p:cNvPr>
          <p:cNvSpPr/>
          <p:nvPr/>
        </p:nvSpPr>
        <p:spPr>
          <a:xfrm>
            <a:off x="1991544" y="1604523"/>
            <a:ext cx="92223" cy="19965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dist="254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DD4F0B-2E6F-C85B-0398-2C0D7F5DEBCC}"/>
              </a:ext>
            </a:extLst>
          </p:cNvPr>
          <p:cNvSpPr/>
          <p:nvPr/>
        </p:nvSpPr>
        <p:spPr>
          <a:xfrm flipH="1">
            <a:off x="3503709" y="260646"/>
            <a:ext cx="432051" cy="576065"/>
          </a:xfrm>
          <a:prstGeom prst="rect">
            <a:avLst/>
          </a:prstGeom>
          <a:blipFill dpi="0" rotWithShape="1">
            <a:blip r:embed="rId2">
              <a:alphaModFix amt="37000"/>
            </a:blip>
            <a:srcRect/>
            <a:stretch>
              <a:fillRect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1B74E4F-3C09-4F98-9A7D-64BCFAB69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95" y="335081"/>
            <a:ext cx="458073" cy="458073"/>
          </a:xfrm>
          <a:prstGeom prst="rect">
            <a:avLst/>
          </a:prstGeom>
        </p:spPr>
      </p:pic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67A63438-7B3C-4AB7-9D05-FB1A465E6A4D}"/>
              </a:ext>
            </a:extLst>
          </p:cNvPr>
          <p:cNvSpPr txBox="1">
            <a:spLocks/>
          </p:cNvSpPr>
          <p:nvPr/>
        </p:nvSpPr>
        <p:spPr>
          <a:xfrm>
            <a:off x="2310872" y="1421791"/>
            <a:ext cx="6368762" cy="117590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800" b="1" dirty="0" err="1">
                <a:solidFill>
                  <a:schemeClr val="accent1"/>
                </a:solidFill>
                <a:latin typeface="+mj-lt"/>
                <a:cs typeface="Arial" pitchFamily="34" charset="0"/>
              </a:rPr>
              <a:t>변수명</a:t>
            </a:r>
            <a:r>
              <a:rPr lang="ko-KR" altLang="en-US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 생성</a:t>
            </a:r>
            <a:endParaRPr lang="en-US" altLang="ko-KR" sz="28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첫 글자는 문자로 중간에 </a:t>
            </a:r>
            <a:r>
              <a:rPr lang="en-US" altLang="ko-KR" sz="1600" dirty="0"/>
              <a:t>$, _ </a:t>
            </a:r>
            <a:r>
              <a:rPr lang="ko-KR" altLang="en-US" sz="1600" dirty="0"/>
              <a:t>포함 가능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변수 명은 </a:t>
            </a:r>
            <a:r>
              <a:rPr lang="ko-KR" altLang="en-US" sz="1600" dirty="0" err="1"/>
              <a:t>카멜케이스로</a:t>
            </a:r>
            <a:r>
              <a:rPr lang="ko-KR" altLang="en-US" sz="1600" dirty="0"/>
              <a:t> 이루어진 영문자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D9916E-4A83-4C4B-9B19-D21CFB962352}"/>
              </a:ext>
            </a:extLst>
          </p:cNvPr>
          <p:cNvSpPr txBox="1"/>
          <p:nvPr/>
        </p:nvSpPr>
        <p:spPr>
          <a:xfrm>
            <a:off x="2783632" y="2847417"/>
            <a:ext cx="785865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 dirty="0"/>
              <a:t>*</a:t>
            </a:r>
            <a:r>
              <a:rPr lang="ko-KR" altLang="en-US" sz="1600" dirty="0" err="1"/>
              <a:t>카멜케이스</a:t>
            </a:r>
            <a:r>
              <a:rPr lang="ko-KR" altLang="en-US" sz="1600" dirty="0"/>
              <a:t> </a:t>
            </a:r>
            <a:r>
              <a:rPr lang="en-US" altLang="ko-KR" sz="1600" dirty="0"/>
              <a:t>(Camel Case)</a:t>
            </a:r>
          </a:p>
          <a:p>
            <a:pPr algn="l"/>
            <a:r>
              <a:rPr lang="en-US" altLang="ko-KR" sz="1600" dirty="0"/>
              <a:t>      </a:t>
            </a:r>
            <a:r>
              <a:rPr lang="ko-KR" altLang="en-US" sz="1600" dirty="0"/>
              <a:t>단어 연결 시 첫 글자를 제외한 각 단어의 첫 글자를 대문자로 표기하는 명명 규칙</a:t>
            </a:r>
            <a:endParaRPr lang="en-US" altLang="ko-KR" sz="1600" dirty="0"/>
          </a:p>
          <a:p>
            <a:pPr algn="l"/>
            <a:r>
              <a:rPr lang="en-US" altLang="ko-KR" sz="1600" dirty="0"/>
              <a:t>       int </a:t>
            </a:r>
            <a:r>
              <a:rPr lang="en-US" altLang="ko-KR" sz="1600" dirty="0" err="1"/>
              <a:t>iCheckPoint</a:t>
            </a:r>
            <a:r>
              <a:rPr lang="en-US" altLang="ko-KR" sz="1600" dirty="0"/>
              <a:t>;     bool </a:t>
            </a:r>
            <a:r>
              <a:rPr lang="en-US" altLang="ko-KR" sz="1600" dirty="0" err="1"/>
              <a:t>bCanMove</a:t>
            </a:r>
            <a:r>
              <a:rPr lang="en-US" altLang="ko-KR" sz="1600" dirty="0"/>
              <a:t>;</a:t>
            </a:r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  <a:p>
            <a:r>
              <a:rPr lang="en-US" altLang="ko-KR" sz="1600" dirty="0"/>
              <a:t>*</a:t>
            </a:r>
            <a:r>
              <a:rPr lang="ko-KR" altLang="en-US" sz="1600" dirty="0"/>
              <a:t>파스칼 케이스</a:t>
            </a:r>
            <a:r>
              <a:rPr lang="en-US" altLang="ko-KR" sz="1600" dirty="0"/>
              <a:t>(pascal case)</a:t>
            </a:r>
          </a:p>
          <a:p>
            <a:pPr algn="l"/>
            <a:r>
              <a:rPr lang="en-US" altLang="ko-KR" sz="1600" dirty="0"/>
              <a:t>      </a:t>
            </a:r>
            <a:r>
              <a:rPr lang="ko-KR" altLang="en-US" sz="1600" dirty="0" err="1"/>
              <a:t>카멜케이스와</a:t>
            </a:r>
            <a:r>
              <a:rPr lang="en-US" altLang="ko-KR" sz="1600" dirty="0"/>
              <a:t> </a:t>
            </a:r>
            <a:r>
              <a:rPr lang="ko-KR" altLang="en-US" sz="1600" dirty="0"/>
              <a:t>비슷하지만 첫 단어의 첫 글자도 대문자로 표기</a:t>
            </a:r>
            <a:endParaRPr lang="en-US" altLang="ko-KR" sz="1600" dirty="0"/>
          </a:p>
          <a:p>
            <a:pPr algn="l"/>
            <a:r>
              <a:rPr lang="en-US" altLang="ko-KR" sz="1600" dirty="0"/>
              <a:t>       class </a:t>
            </a:r>
            <a:r>
              <a:rPr lang="en-US" altLang="ko-KR" sz="1600" dirty="0" err="1"/>
              <a:t>FirstClass</a:t>
            </a:r>
            <a:r>
              <a:rPr lang="en-US" altLang="ko-KR" sz="1600" dirty="0"/>
              <a:t>;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715595D-E406-456C-80C4-7B84F8293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1640" y="3573016"/>
            <a:ext cx="2015987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10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>
            <a:extLst>
              <a:ext uri="{FF2B5EF4-FFF2-40B4-BE49-F238E27FC236}">
                <a16:creationId xmlns:a16="http://schemas.microsoft.com/office/drawing/2014/main" id="{B906027E-247F-4B69-9842-F95A715C2649}"/>
              </a:ext>
            </a:extLst>
          </p:cNvPr>
          <p:cNvSpPr/>
          <p:nvPr/>
        </p:nvSpPr>
        <p:spPr>
          <a:xfrm>
            <a:off x="0" y="1001633"/>
            <a:ext cx="2207567" cy="5856367"/>
          </a:xfrm>
          <a:prstGeom prst="rect">
            <a:avLst/>
          </a:prstGeom>
          <a:pattFill prst="dk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EFFDD5-3E22-9C65-8FF3-9C6454B73D37}"/>
              </a:ext>
            </a:extLst>
          </p:cNvPr>
          <p:cNvSpPr/>
          <p:nvPr/>
        </p:nvSpPr>
        <p:spPr>
          <a:xfrm>
            <a:off x="2215188" y="260648"/>
            <a:ext cx="9713460" cy="5760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345B911C-B725-3E05-89A8-6E8E6B08A735}"/>
              </a:ext>
            </a:extLst>
          </p:cNvPr>
          <p:cNvSpPr>
            <a:spLocks/>
          </p:cNvSpPr>
          <p:nvPr/>
        </p:nvSpPr>
        <p:spPr>
          <a:xfrm>
            <a:off x="9102969" y="260648"/>
            <a:ext cx="2781986" cy="576064"/>
          </a:xfrm>
          <a:prstGeom prst="parallelogram">
            <a:avLst>
              <a:gd name="adj" fmla="val 105569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EA2338-4B3C-EA0F-128B-73FBEC17894F}"/>
              </a:ext>
            </a:extLst>
          </p:cNvPr>
          <p:cNvSpPr/>
          <p:nvPr/>
        </p:nvSpPr>
        <p:spPr>
          <a:xfrm>
            <a:off x="0" y="260648"/>
            <a:ext cx="2207567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972878-BDB8-5B24-C8DF-0E64ED003DAC}"/>
              </a:ext>
            </a:extLst>
          </p:cNvPr>
          <p:cNvSpPr/>
          <p:nvPr/>
        </p:nvSpPr>
        <p:spPr>
          <a:xfrm rot="10800000" flipV="1">
            <a:off x="7621" y="260647"/>
            <a:ext cx="3496092" cy="9432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49CCF6B-546E-496F-5A38-85A701B59113}"/>
              </a:ext>
            </a:extLst>
          </p:cNvPr>
          <p:cNvSpPr>
            <a:spLocks/>
          </p:cNvSpPr>
          <p:nvPr/>
        </p:nvSpPr>
        <p:spPr>
          <a:xfrm>
            <a:off x="10809808" y="260648"/>
            <a:ext cx="1118840" cy="576064"/>
          </a:xfrm>
          <a:custGeom>
            <a:avLst/>
            <a:gdLst>
              <a:gd name="connsiteX0" fmla="*/ 608145 w 1118840"/>
              <a:gd name="connsiteY0" fmla="*/ 0 h 576064"/>
              <a:gd name="connsiteX1" fmla="*/ 1118840 w 1118840"/>
              <a:gd name="connsiteY1" fmla="*/ 0 h 576064"/>
              <a:gd name="connsiteX2" fmla="*/ 1118840 w 1118840"/>
              <a:gd name="connsiteY2" fmla="*/ 576064 h 576064"/>
              <a:gd name="connsiteX3" fmla="*/ 0 w 1118840"/>
              <a:gd name="connsiteY3" fmla="*/ 576064 h 57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8840" h="576064">
                <a:moveTo>
                  <a:pt x="608145" y="0"/>
                </a:moveTo>
                <a:lnTo>
                  <a:pt x="1118840" y="0"/>
                </a:lnTo>
                <a:lnTo>
                  <a:pt x="1118840" y="576064"/>
                </a:lnTo>
                <a:lnTo>
                  <a:pt x="0" y="576064"/>
                </a:lnTo>
                <a:close/>
              </a:path>
            </a:pathLst>
          </a:cu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745E73-19DB-D742-D868-B5ACBEFBF5A7}"/>
              </a:ext>
            </a:extLst>
          </p:cNvPr>
          <p:cNvSpPr txBox="1"/>
          <p:nvPr/>
        </p:nvSpPr>
        <p:spPr>
          <a:xfrm>
            <a:off x="957143" y="1886635"/>
            <a:ext cx="254656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1600" dirty="0"/>
              <a:t>       </a:t>
            </a:r>
            <a:endParaRPr lang="ko-KR" altLang="en-US" sz="1600" b="1" dirty="0">
              <a:solidFill>
                <a:schemeClr val="accent1"/>
              </a:solidFill>
              <a:latin typeface="Noto Sans" panose="020B0502040504020204" pitchFamily="34" charset="0"/>
              <a:ea typeface="맑은 고딕" panose="020B0503020000020004" pitchFamily="50" charset="-127"/>
              <a:cs typeface="Noto Sans" panose="020B0502040504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DF99EB-524D-AE7B-69E1-E10D803659EC}"/>
              </a:ext>
            </a:extLst>
          </p:cNvPr>
          <p:cNvSpPr/>
          <p:nvPr/>
        </p:nvSpPr>
        <p:spPr>
          <a:xfrm>
            <a:off x="1991544" y="1604523"/>
            <a:ext cx="92223" cy="19965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dist="254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DD4F0B-2E6F-C85B-0398-2C0D7F5DEBCC}"/>
              </a:ext>
            </a:extLst>
          </p:cNvPr>
          <p:cNvSpPr/>
          <p:nvPr/>
        </p:nvSpPr>
        <p:spPr>
          <a:xfrm flipH="1">
            <a:off x="2215188" y="260646"/>
            <a:ext cx="1720572" cy="576065"/>
          </a:xfrm>
          <a:prstGeom prst="rect">
            <a:avLst/>
          </a:prstGeom>
          <a:blipFill dpi="0" rotWithShape="1">
            <a:blip r:embed="rId2">
              <a:alphaModFix amt="37000"/>
            </a:blip>
            <a:srcRect/>
            <a:stretch>
              <a:fillRect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1B74E4F-3C09-4F98-9A7D-64BCFAB69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95" y="335081"/>
            <a:ext cx="458073" cy="458073"/>
          </a:xfrm>
          <a:prstGeom prst="rect">
            <a:avLst/>
          </a:prstGeom>
        </p:spPr>
      </p:pic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67A63438-7B3C-4AB7-9D05-FB1A465E6A4D}"/>
              </a:ext>
            </a:extLst>
          </p:cNvPr>
          <p:cNvSpPr txBox="1">
            <a:spLocks/>
          </p:cNvSpPr>
          <p:nvPr/>
        </p:nvSpPr>
        <p:spPr>
          <a:xfrm>
            <a:off x="2310872" y="1422006"/>
            <a:ext cx="6368762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변수 초기화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6E85580-0814-40C1-86AA-91C0CA1B2781}"/>
              </a:ext>
            </a:extLst>
          </p:cNvPr>
          <p:cNvSpPr txBox="1">
            <a:spLocks/>
          </p:cNvSpPr>
          <p:nvPr/>
        </p:nvSpPr>
        <p:spPr>
          <a:xfrm>
            <a:off x="2567613" y="1932441"/>
            <a:ext cx="6120680" cy="13300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int </a:t>
            </a:r>
            <a:r>
              <a:rPr lang="en-US" altLang="ko-KR" sz="1600" dirty="0" err="1"/>
              <a:t>iValue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int </a:t>
            </a:r>
            <a:r>
              <a:rPr lang="en-US" altLang="ko-KR" sz="1600" dirty="0" err="1"/>
              <a:t>iResult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iValue</a:t>
            </a:r>
            <a:r>
              <a:rPr lang="en-US" altLang="ko-KR" sz="1600" dirty="0"/>
              <a:t> + 10;       </a:t>
            </a:r>
            <a:r>
              <a:rPr lang="en-US" altLang="ko-KR" sz="1600" dirty="0" err="1"/>
              <a:t>iResult</a:t>
            </a:r>
            <a:r>
              <a:rPr lang="en-US" altLang="ko-KR" sz="1600" dirty="0"/>
              <a:t>  </a:t>
            </a:r>
            <a:r>
              <a:rPr lang="ko-KR" altLang="en-US" sz="1600" dirty="0"/>
              <a:t>결과 값은 </a:t>
            </a:r>
            <a:r>
              <a:rPr lang="en-US" altLang="ko-KR" sz="1600" dirty="0"/>
              <a:t>??</a:t>
            </a:r>
          </a:p>
          <a:p>
            <a:r>
              <a:rPr lang="en-US" altLang="ko-KR" sz="1600" dirty="0"/>
              <a:t>p. 39   VariableInitalizationExample.java</a:t>
            </a:r>
          </a:p>
          <a:p>
            <a:r>
              <a:rPr lang="en-US" altLang="ko-KR" sz="1600" dirty="0"/>
              <a:t>           VariableUseExample.java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07D6C81-40A6-4A2E-908D-3BD13A99D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16" y="3260601"/>
            <a:ext cx="4775622" cy="298624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FD7D473-2F32-4D99-861A-7061C70A40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5960" y="3262434"/>
            <a:ext cx="6436429" cy="2984412"/>
          </a:xfrm>
          <a:prstGeom prst="rect">
            <a:avLst/>
          </a:prstGeom>
        </p:spPr>
      </p:pic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7148FCCA-2C8C-4FE4-9C24-0106A4BE003A}"/>
              </a:ext>
            </a:extLst>
          </p:cNvPr>
          <p:cNvSpPr txBox="1">
            <a:spLocks/>
          </p:cNvSpPr>
          <p:nvPr/>
        </p:nvSpPr>
        <p:spPr>
          <a:xfrm>
            <a:off x="2618280" y="6267381"/>
            <a:ext cx="6120680" cy="6013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/>
              <a:t>지역변수는 반드시 초기화 필요</a:t>
            </a:r>
            <a:endParaRPr lang="en-US" altLang="ko-KR" sz="1600" dirty="0"/>
          </a:p>
          <a:p>
            <a:r>
              <a:rPr lang="ko-KR" altLang="en-US" sz="1600" dirty="0"/>
              <a:t>전역변수는 자동으로 기본값 초기화 됨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758955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>
            <a:extLst>
              <a:ext uri="{FF2B5EF4-FFF2-40B4-BE49-F238E27FC236}">
                <a16:creationId xmlns:a16="http://schemas.microsoft.com/office/drawing/2014/main" id="{B906027E-247F-4B69-9842-F95A715C2649}"/>
              </a:ext>
            </a:extLst>
          </p:cNvPr>
          <p:cNvSpPr/>
          <p:nvPr/>
        </p:nvSpPr>
        <p:spPr>
          <a:xfrm>
            <a:off x="0" y="1001633"/>
            <a:ext cx="2207567" cy="5856367"/>
          </a:xfrm>
          <a:prstGeom prst="rect">
            <a:avLst/>
          </a:prstGeom>
          <a:pattFill prst="dk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EFFDD5-3E22-9C65-8FF3-9C6454B73D37}"/>
              </a:ext>
            </a:extLst>
          </p:cNvPr>
          <p:cNvSpPr/>
          <p:nvPr/>
        </p:nvSpPr>
        <p:spPr>
          <a:xfrm>
            <a:off x="2215188" y="260648"/>
            <a:ext cx="9713460" cy="5760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345B911C-B725-3E05-89A8-6E8E6B08A735}"/>
              </a:ext>
            </a:extLst>
          </p:cNvPr>
          <p:cNvSpPr>
            <a:spLocks/>
          </p:cNvSpPr>
          <p:nvPr/>
        </p:nvSpPr>
        <p:spPr>
          <a:xfrm>
            <a:off x="9102969" y="260648"/>
            <a:ext cx="2781986" cy="576064"/>
          </a:xfrm>
          <a:prstGeom prst="parallelogram">
            <a:avLst>
              <a:gd name="adj" fmla="val 105569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EA2338-4B3C-EA0F-128B-73FBEC17894F}"/>
              </a:ext>
            </a:extLst>
          </p:cNvPr>
          <p:cNvSpPr/>
          <p:nvPr/>
        </p:nvSpPr>
        <p:spPr>
          <a:xfrm>
            <a:off x="0" y="260648"/>
            <a:ext cx="2207567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972878-BDB8-5B24-C8DF-0E64ED003DAC}"/>
              </a:ext>
            </a:extLst>
          </p:cNvPr>
          <p:cNvSpPr/>
          <p:nvPr/>
        </p:nvSpPr>
        <p:spPr>
          <a:xfrm rot="10800000" flipV="1">
            <a:off x="7621" y="260647"/>
            <a:ext cx="3496092" cy="9432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49CCF6B-546E-496F-5A38-85A701B59113}"/>
              </a:ext>
            </a:extLst>
          </p:cNvPr>
          <p:cNvSpPr>
            <a:spLocks/>
          </p:cNvSpPr>
          <p:nvPr/>
        </p:nvSpPr>
        <p:spPr>
          <a:xfrm>
            <a:off x="10809808" y="260648"/>
            <a:ext cx="1118840" cy="576064"/>
          </a:xfrm>
          <a:custGeom>
            <a:avLst/>
            <a:gdLst>
              <a:gd name="connsiteX0" fmla="*/ 608145 w 1118840"/>
              <a:gd name="connsiteY0" fmla="*/ 0 h 576064"/>
              <a:gd name="connsiteX1" fmla="*/ 1118840 w 1118840"/>
              <a:gd name="connsiteY1" fmla="*/ 0 h 576064"/>
              <a:gd name="connsiteX2" fmla="*/ 1118840 w 1118840"/>
              <a:gd name="connsiteY2" fmla="*/ 576064 h 576064"/>
              <a:gd name="connsiteX3" fmla="*/ 0 w 1118840"/>
              <a:gd name="connsiteY3" fmla="*/ 576064 h 57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8840" h="576064">
                <a:moveTo>
                  <a:pt x="608145" y="0"/>
                </a:moveTo>
                <a:lnTo>
                  <a:pt x="1118840" y="0"/>
                </a:lnTo>
                <a:lnTo>
                  <a:pt x="1118840" y="576064"/>
                </a:lnTo>
                <a:lnTo>
                  <a:pt x="0" y="576064"/>
                </a:lnTo>
                <a:close/>
              </a:path>
            </a:pathLst>
          </a:cu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745E73-19DB-D742-D868-B5ACBEFBF5A7}"/>
              </a:ext>
            </a:extLst>
          </p:cNvPr>
          <p:cNvSpPr txBox="1"/>
          <p:nvPr/>
        </p:nvSpPr>
        <p:spPr>
          <a:xfrm>
            <a:off x="957143" y="1886635"/>
            <a:ext cx="254656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1600" dirty="0"/>
              <a:t>       </a:t>
            </a:r>
            <a:endParaRPr lang="ko-KR" altLang="en-US" sz="1600" b="1" dirty="0">
              <a:solidFill>
                <a:schemeClr val="accent1"/>
              </a:solidFill>
              <a:latin typeface="Noto Sans" panose="020B0502040504020204" pitchFamily="34" charset="0"/>
              <a:ea typeface="맑은 고딕" panose="020B0503020000020004" pitchFamily="50" charset="-127"/>
              <a:cs typeface="Noto Sans" panose="020B0502040504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DF99EB-524D-AE7B-69E1-E10D803659EC}"/>
              </a:ext>
            </a:extLst>
          </p:cNvPr>
          <p:cNvSpPr/>
          <p:nvPr/>
        </p:nvSpPr>
        <p:spPr>
          <a:xfrm>
            <a:off x="1991544" y="1604523"/>
            <a:ext cx="92223" cy="19965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dist="254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DD4F0B-2E6F-C85B-0398-2C0D7F5DEBCC}"/>
              </a:ext>
            </a:extLst>
          </p:cNvPr>
          <p:cNvSpPr/>
          <p:nvPr/>
        </p:nvSpPr>
        <p:spPr>
          <a:xfrm flipH="1">
            <a:off x="2215188" y="260646"/>
            <a:ext cx="1720572" cy="576065"/>
          </a:xfrm>
          <a:prstGeom prst="rect">
            <a:avLst/>
          </a:prstGeom>
          <a:blipFill dpi="0" rotWithShape="1">
            <a:blip r:embed="rId2">
              <a:alphaModFix amt="37000"/>
            </a:blip>
            <a:srcRect/>
            <a:stretch>
              <a:fillRect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1B74E4F-3C09-4F98-9A7D-64BCFAB69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95" y="335081"/>
            <a:ext cx="458073" cy="458073"/>
          </a:xfrm>
          <a:prstGeom prst="rect">
            <a:avLst/>
          </a:prstGeom>
        </p:spPr>
      </p:pic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67A63438-7B3C-4AB7-9D05-FB1A465E6A4D}"/>
              </a:ext>
            </a:extLst>
          </p:cNvPr>
          <p:cNvSpPr txBox="1">
            <a:spLocks/>
          </p:cNvSpPr>
          <p:nvPr/>
        </p:nvSpPr>
        <p:spPr>
          <a:xfrm>
            <a:off x="2310872" y="1422006"/>
            <a:ext cx="6368762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변수 초기화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6E85580-0814-40C1-86AA-91C0CA1B2781}"/>
              </a:ext>
            </a:extLst>
          </p:cNvPr>
          <p:cNvSpPr txBox="1">
            <a:spLocks/>
          </p:cNvSpPr>
          <p:nvPr/>
        </p:nvSpPr>
        <p:spPr>
          <a:xfrm>
            <a:off x="2558954" y="2026905"/>
            <a:ext cx="6120680" cy="39223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/>
              <a:t>변수 </a:t>
            </a:r>
            <a:r>
              <a:rPr lang="ko-KR" altLang="en-US" sz="1600" dirty="0" err="1"/>
              <a:t>스왑핑</a:t>
            </a:r>
            <a:endParaRPr lang="en-US" altLang="ko-KR" sz="1600" dirty="0"/>
          </a:p>
          <a:p>
            <a:r>
              <a:rPr lang="en-US" altLang="ko-KR" sz="1600" dirty="0"/>
              <a:t>p.40    VariableExchangeExample.java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7E0617B-FC9A-4EC2-81C0-39A3EE0BB3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5474" y="2774244"/>
            <a:ext cx="4921151" cy="293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825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>
            <a:extLst>
              <a:ext uri="{FF2B5EF4-FFF2-40B4-BE49-F238E27FC236}">
                <a16:creationId xmlns:a16="http://schemas.microsoft.com/office/drawing/2014/main" id="{B906027E-247F-4B69-9842-F95A715C2649}"/>
              </a:ext>
            </a:extLst>
          </p:cNvPr>
          <p:cNvSpPr/>
          <p:nvPr/>
        </p:nvSpPr>
        <p:spPr>
          <a:xfrm>
            <a:off x="0" y="1001633"/>
            <a:ext cx="2207567" cy="5856367"/>
          </a:xfrm>
          <a:prstGeom prst="rect">
            <a:avLst/>
          </a:prstGeom>
          <a:pattFill prst="dk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EFFDD5-3E22-9C65-8FF3-9C6454B73D37}"/>
              </a:ext>
            </a:extLst>
          </p:cNvPr>
          <p:cNvSpPr/>
          <p:nvPr/>
        </p:nvSpPr>
        <p:spPr>
          <a:xfrm>
            <a:off x="2215188" y="260648"/>
            <a:ext cx="9713460" cy="5760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345B911C-B725-3E05-89A8-6E8E6B08A735}"/>
              </a:ext>
            </a:extLst>
          </p:cNvPr>
          <p:cNvSpPr>
            <a:spLocks/>
          </p:cNvSpPr>
          <p:nvPr/>
        </p:nvSpPr>
        <p:spPr>
          <a:xfrm>
            <a:off x="9102969" y="260648"/>
            <a:ext cx="2781986" cy="576064"/>
          </a:xfrm>
          <a:prstGeom prst="parallelogram">
            <a:avLst>
              <a:gd name="adj" fmla="val 105569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EA2338-4B3C-EA0F-128B-73FBEC17894F}"/>
              </a:ext>
            </a:extLst>
          </p:cNvPr>
          <p:cNvSpPr/>
          <p:nvPr/>
        </p:nvSpPr>
        <p:spPr>
          <a:xfrm>
            <a:off x="0" y="260648"/>
            <a:ext cx="2207567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972878-BDB8-5B24-C8DF-0E64ED003DAC}"/>
              </a:ext>
            </a:extLst>
          </p:cNvPr>
          <p:cNvSpPr/>
          <p:nvPr/>
        </p:nvSpPr>
        <p:spPr>
          <a:xfrm rot="10800000" flipV="1">
            <a:off x="7621" y="260647"/>
            <a:ext cx="3496092" cy="9432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49CCF6B-546E-496F-5A38-85A701B59113}"/>
              </a:ext>
            </a:extLst>
          </p:cNvPr>
          <p:cNvSpPr>
            <a:spLocks/>
          </p:cNvSpPr>
          <p:nvPr/>
        </p:nvSpPr>
        <p:spPr>
          <a:xfrm>
            <a:off x="10809808" y="260648"/>
            <a:ext cx="1118840" cy="576064"/>
          </a:xfrm>
          <a:custGeom>
            <a:avLst/>
            <a:gdLst>
              <a:gd name="connsiteX0" fmla="*/ 608145 w 1118840"/>
              <a:gd name="connsiteY0" fmla="*/ 0 h 576064"/>
              <a:gd name="connsiteX1" fmla="*/ 1118840 w 1118840"/>
              <a:gd name="connsiteY1" fmla="*/ 0 h 576064"/>
              <a:gd name="connsiteX2" fmla="*/ 1118840 w 1118840"/>
              <a:gd name="connsiteY2" fmla="*/ 576064 h 576064"/>
              <a:gd name="connsiteX3" fmla="*/ 0 w 1118840"/>
              <a:gd name="connsiteY3" fmla="*/ 576064 h 57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8840" h="576064">
                <a:moveTo>
                  <a:pt x="608145" y="0"/>
                </a:moveTo>
                <a:lnTo>
                  <a:pt x="1118840" y="0"/>
                </a:lnTo>
                <a:lnTo>
                  <a:pt x="1118840" y="576064"/>
                </a:lnTo>
                <a:lnTo>
                  <a:pt x="0" y="576064"/>
                </a:lnTo>
                <a:close/>
              </a:path>
            </a:pathLst>
          </a:cu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745E73-19DB-D742-D868-B5ACBEFBF5A7}"/>
              </a:ext>
            </a:extLst>
          </p:cNvPr>
          <p:cNvSpPr txBox="1"/>
          <p:nvPr/>
        </p:nvSpPr>
        <p:spPr>
          <a:xfrm>
            <a:off x="957143" y="1886635"/>
            <a:ext cx="254656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1600" dirty="0"/>
              <a:t>       </a:t>
            </a:r>
            <a:endParaRPr lang="ko-KR" altLang="en-US" sz="1600" b="1" dirty="0">
              <a:solidFill>
                <a:schemeClr val="accent1"/>
              </a:solidFill>
              <a:latin typeface="Noto Sans" panose="020B0502040504020204" pitchFamily="34" charset="0"/>
              <a:ea typeface="맑은 고딕" panose="020B0503020000020004" pitchFamily="50" charset="-127"/>
              <a:cs typeface="Noto Sans" panose="020B0502040504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DF99EB-524D-AE7B-69E1-E10D803659EC}"/>
              </a:ext>
            </a:extLst>
          </p:cNvPr>
          <p:cNvSpPr/>
          <p:nvPr/>
        </p:nvSpPr>
        <p:spPr>
          <a:xfrm>
            <a:off x="1991544" y="1604523"/>
            <a:ext cx="92223" cy="19965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dist="254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DD4F0B-2E6F-C85B-0398-2C0D7F5DEBCC}"/>
              </a:ext>
            </a:extLst>
          </p:cNvPr>
          <p:cNvSpPr/>
          <p:nvPr/>
        </p:nvSpPr>
        <p:spPr>
          <a:xfrm flipH="1">
            <a:off x="2215188" y="260646"/>
            <a:ext cx="1720572" cy="576065"/>
          </a:xfrm>
          <a:prstGeom prst="rect">
            <a:avLst/>
          </a:prstGeom>
          <a:blipFill dpi="0" rotWithShape="1">
            <a:blip r:embed="rId2">
              <a:alphaModFix amt="37000"/>
            </a:blip>
            <a:srcRect/>
            <a:stretch>
              <a:fillRect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1B74E4F-3C09-4F98-9A7D-64BCFAB69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95" y="335081"/>
            <a:ext cx="458073" cy="458073"/>
          </a:xfrm>
          <a:prstGeom prst="rect">
            <a:avLst/>
          </a:prstGeom>
        </p:spPr>
      </p:pic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67A63438-7B3C-4AB7-9D05-FB1A465E6A4D}"/>
              </a:ext>
            </a:extLst>
          </p:cNvPr>
          <p:cNvSpPr txBox="1">
            <a:spLocks/>
          </p:cNvSpPr>
          <p:nvPr/>
        </p:nvSpPr>
        <p:spPr>
          <a:xfrm>
            <a:off x="2310872" y="1422006"/>
            <a:ext cx="6368762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변수 타입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CBE0C8A9-BF47-40B1-A375-B8D375205D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991130"/>
              </p:ext>
            </p:extLst>
          </p:nvPr>
        </p:nvGraphicFramePr>
        <p:xfrm>
          <a:off x="2927648" y="2276872"/>
          <a:ext cx="5328592" cy="2938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82132787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5428104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666477313"/>
                    </a:ext>
                  </a:extLst>
                </a:gridCol>
              </a:tblGrid>
              <a:tr h="3698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 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</a:t>
                      </a:r>
                      <a:r>
                        <a:rPr lang="ko-KR" altLang="en-US" dirty="0"/>
                        <a:t>기본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메모리 크기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955395"/>
                  </a:ext>
                </a:extLst>
              </a:tr>
              <a:tr h="11854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byte,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char</a:t>
                      </a:r>
                      <a:r>
                        <a:rPr lang="en-US" altLang="ko-KR" dirty="0"/>
                        <a:t>, short, </a:t>
                      </a:r>
                    </a:p>
                    <a:p>
                      <a:pPr latinLnBrk="1"/>
                      <a:r>
                        <a:rPr lang="en-US" altLang="ko-KR" dirty="0"/>
                        <a:t>int, </a:t>
                      </a:r>
                    </a:p>
                    <a:p>
                      <a:pPr latinLnBrk="1"/>
                      <a:r>
                        <a:rPr lang="en-US" altLang="ko-KR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 byte</a:t>
                      </a:r>
                    </a:p>
                    <a:p>
                      <a:pPr latinLnBrk="1"/>
                      <a:r>
                        <a:rPr lang="en-US" altLang="ko-KR" dirty="0"/>
                        <a:t>2 byte</a:t>
                      </a:r>
                    </a:p>
                    <a:p>
                      <a:pPr latinLnBrk="1"/>
                      <a:r>
                        <a:rPr lang="en-US" altLang="ko-KR" dirty="0"/>
                        <a:t>4 byte</a:t>
                      </a:r>
                    </a:p>
                    <a:p>
                      <a:pPr latinLnBrk="1"/>
                      <a:r>
                        <a:rPr lang="en-US" altLang="ko-KR" dirty="0"/>
                        <a:t>8 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636853"/>
                  </a:ext>
                </a:extLst>
              </a:tr>
              <a:tr h="6383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float, </a:t>
                      </a:r>
                    </a:p>
                    <a:p>
                      <a:pPr latinLnBrk="1"/>
                      <a:r>
                        <a:rPr lang="en-US" altLang="ko-KR" dirty="0"/>
                        <a:t>double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 byte</a:t>
                      </a:r>
                    </a:p>
                    <a:p>
                      <a:pPr latinLnBrk="1"/>
                      <a:r>
                        <a:rPr lang="en-US" altLang="ko-KR" dirty="0"/>
                        <a:t>8 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485233"/>
                  </a:ext>
                </a:extLst>
              </a:tr>
              <a:tr h="3698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논리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boolean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 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735364"/>
                  </a:ext>
                </a:extLst>
              </a:tr>
              <a:tr h="3698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문자열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426517"/>
                  </a:ext>
                </a:extLst>
              </a:tr>
            </a:tbl>
          </a:graphicData>
        </a:graphic>
      </p:graphicFrame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97221E6-BAF8-419F-B0E3-C576A19B60E3}"/>
              </a:ext>
            </a:extLst>
          </p:cNvPr>
          <p:cNvSpPr txBox="1">
            <a:spLocks/>
          </p:cNvSpPr>
          <p:nvPr/>
        </p:nvSpPr>
        <p:spPr>
          <a:xfrm>
            <a:off x="2711624" y="5589240"/>
            <a:ext cx="6120680" cy="10145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char : 0 ~ 65,535 , </a:t>
            </a:r>
            <a:r>
              <a:rPr lang="ko-KR" altLang="en-US" sz="1600" dirty="0"/>
              <a:t>음수</a:t>
            </a:r>
            <a:r>
              <a:rPr lang="en-US" altLang="ko-KR" sz="1600" dirty="0"/>
              <a:t> </a:t>
            </a:r>
            <a:r>
              <a:rPr lang="ko-KR" altLang="en-US" sz="1600" dirty="0"/>
              <a:t>불가</a:t>
            </a:r>
            <a:r>
              <a:rPr lang="en-US" altLang="ko-KR" sz="1600" dirty="0"/>
              <a:t>, </a:t>
            </a:r>
            <a:r>
              <a:rPr lang="ko-KR" altLang="en-US" sz="1600" dirty="0"/>
              <a:t>유니코드 문자 저장에 사용됨</a:t>
            </a:r>
            <a:endParaRPr lang="en-US" altLang="ko-KR" sz="1600" dirty="0"/>
          </a:p>
          <a:p>
            <a:r>
              <a:rPr lang="en-US" altLang="ko-KR" sz="1600" dirty="0"/>
              <a:t> char </a:t>
            </a:r>
            <a:r>
              <a:rPr lang="en-US" altLang="ko-KR" sz="1600" dirty="0" err="1"/>
              <a:t>cType</a:t>
            </a:r>
            <a:r>
              <a:rPr lang="en-US" altLang="ko-KR" sz="1600" dirty="0"/>
              <a:t> = '\u0041';    // </a:t>
            </a:r>
            <a:r>
              <a:rPr lang="ko-KR" altLang="en-US" sz="1600" dirty="0"/>
              <a:t>유니코드 </a:t>
            </a:r>
            <a:r>
              <a:rPr lang="en-US" altLang="ko-KR" sz="1600" dirty="0"/>
              <a:t>(A)</a:t>
            </a:r>
          </a:p>
          <a:p>
            <a:r>
              <a:rPr lang="en-US" altLang="ko-KR" sz="1600" dirty="0"/>
              <a:t>char </a:t>
            </a:r>
            <a:r>
              <a:rPr lang="en-US" altLang="ko-KR" sz="1600" dirty="0" err="1"/>
              <a:t>cStart</a:t>
            </a:r>
            <a:r>
              <a:rPr lang="en-US" altLang="ko-KR" sz="1600" dirty="0"/>
              <a:t> = '\uAC00'; // </a:t>
            </a:r>
            <a:r>
              <a:rPr lang="ko-KR" altLang="en-US" sz="1600" dirty="0"/>
              <a:t>가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400978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>
            <a:extLst>
              <a:ext uri="{FF2B5EF4-FFF2-40B4-BE49-F238E27FC236}">
                <a16:creationId xmlns:a16="http://schemas.microsoft.com/office/drawing/2014/main" id="{B906027E-247F-4B69-9842-F95A715C2649}"/>
              </a:ext>
            </a:extLst>
          </p:cNvPr>
          <p:cNvSpPr/>
          <p:nvPr/>
        </p:nvSpPr>
        <p:spPr>
          <a:xfrm>
            <a:off x="0" y="1001633"/>
            <a:ext cx="2207567" cy="5856367"/>
          </a:xfrm>
          <a:prstGeom prst="rect">
            <a:avLst/>
          </a:prstGeom>
          <a:pattFill prst="dk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EFFDD5-3E22-9C65-8FF3-9C6454B73D37}"/>
              </a:ext>
            </a:extLst>
          </p:cNvPr>
          <p:cNvSpPr/>
          <p:nvPr/>
        </p:nvSpPr>
        <p:spPr>
          <a:xfrm>
            <a:off x="2215188" y="260648"/>
            <a:ext cx="9713460" cy="5760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345B911C-B725-3E05-89A8-6E8E6B08A735}"/>
              </a:ext>
            </a:extLst>
          </p:cNvPr>
          <p:cNvSpPr>
            <a:spLocks/>
          </p:cNvSpPr>
          <p:nvPr/>
        </p:nvSpPr>
        <p:spPr>
          <a:xfrm>
            <a:off x="9102969" y="260648"/>
            <a:ext cx="2781986" cy="576064"/>
          </a:xfrm>
          <a:prstGeom prst="parallelogram">
            <a:avLst>
              <a:gd name="adj" fmla="val 105569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EA2338-4B3C-EA0F-128B-73FBEC17894F}"/>
              </a:ext>
            </a:extLst>
          </p:cNvPr>
          <p:cNvSpPr/>
          <p:nvPr/>
        </p:nvSpPr>
        <p:spPr>
          <a:xfrm>
            <a:off x="0" y="260648"/>
            <a:ext cx="2207567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972878-BDB8-5B24-C8DF-0E64ED003DAC}"/>
              </a:ext>
            </a:extLst>
          </p:cNvPr>
          <p:cNvSpPr/>
          <p:nvPr/>
        </p:nvSpPr>
        <p:spPr>
          <a:xfrm rot="10800000" flipV="1">
            <a:off x="7621" y="260647"/>
            <a:ext cx="3496092" cy="9432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49CCF6B-546E-496F-5A38-85A701B59113}"/>
              </a:ext>
            </a:extLst>
          </p:cNvPr>
          <p:cNvSpPr>
            <a:spLocks/>
          </p:cNvSpPr>
          <p:nvPr/>
        </p:nvSpPr>
        <p:spPr>
          <a:xfrm>
            <a:off x="10809808" y="260648"/>
            <a:ext cx="1118840" cy="576064"/>
          </a:xfrm>
          <a:custGeom>
            <a:avLst/>
            <a:gdLst>
              <a:gd name="connsiteX0" fmla="*/ 608145 w 1118840"/>
              <a:gd name="connsiteY0" fmla="*/ 0 h 576064"/>
              <a:gd name="connsiteX1" fmla="*/ 1118840 w 1118840"/>
              <a:gd name="connsiteY1" fmla="*/ 0 h 576064"/>
              <a:gd name="connsiteX2" fmla="*/ 1118840 w 1118840"/>
              <a:gd name="connsiteY2" fmla="*/ 576064 h 576064"/>
              <a:gd name="connsiteX3" fmla="*/ 0 w 1118840"/>
              <a:gd name="connsiteY3" fmla="*/ 576064 h 57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8840" h="576064">
                <a:moveTo>
                  <a:pt x="608145" y="0"/>
                </a:moveTo>
                <a:lnTo>
                  <a:pt x="1118840" y="0"/>
                </a:lnTo>
                <a:lnTo>
                  <a:pt x="1118840" y="576064"/>
                </a:lnTo>
                <a:lnTo>
                  <a:pt x="0" y="576064"/>
                </a:lnTo>
                <a:close/>
              </a:path>
            </a:pathLst>
          </a:cu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745E73-19DB-D742-D868-B5ACBEFBF5A7}"/>
              </a:ext>
            </a:extLst>
          </p:cNvPr>
          <p:cNvSpPr txBox="1"/>
          <p:nvPr/>
        </p:nvSpPr>
        <p:spPr>
          <a:xfrm>
            <a:off x="957143" y="1886635"/>
            <a:ext cx="254656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1600" dirty="0"/>
              <a:t>       </a:t>
            </a:r>
            <a:endParaRPr lang="ko-KR" altLang="en-US" sz="1600" b="1" dirty="0">
              <a:solidFill>
                <a:schemeClr val="accent1"/>
              </a:solidFill>
              <a:latin typeface="Noto Sans" panose="020B0502040504020204" pitchFamily="34" charset="0"/>
              <a:ea typeface="맑은 고딕" panose="020B0503020000020004" pitchFamily="50" charset="-127"/>
              <a:cs typeface="Noto Sans" panose="020B0502040504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DF99EB-524D-AE7B-69E1-E10D803659EC}"/>
              </a:ext>
            </a:extLst>
          </p:cNvPr>
          <p:cNvSpPr/>
          <p:nvPr/>
        </p:nvSpPr>
        <p:spPr>
          <a:xfrm>
            <a:off x="1991544" y="1604523"/>
            <a:ext cx="92223" cy="19965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dist="254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DD4F0B-2E6F-C85B-0398-2C0D7F5DEBCC}"/>
              </a:ext>
            </a:extLst>
          </p:cNvPr>
          <p:cNvSpPr/>
          <p:nvPr/>
        </p:nvSpPr>
        <p:spPr>
          <a:xfrm flipH="1">
            <a:off x="2215188" y="260646"/>
            <a:ext cx="1720572" cy="576065"/>
          </a:xfrm>
          <a:prstGeom prst="rect">
            <a:avLst/>
          </a:prstGeom>
          <a:blipFill dpi="0" rotWithShape="1">
            <a:blip r:embed="rId2">
              <a:alphaModFix amt="37000"/>
            </a:blip>
            <a:srcRect/>
            <a:stretch>
              <a:fillRect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1B74E4F-3C09-4F98-9A7D-64BCFAB69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95" y="335081"/>
            <a:ext cx="458073" cy="458073"/>
          </a:xfrm>
          <a:prstGeom prst="rect">
            <a:avLst/>
          </a:prstGeom>
        </p:spPr>
      </p:pic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67A63438-7B3C-4AB7-9D05-FB1A465E6A4D}"/>
              </a:ext>
            </a:extLst>
          </p:cNvPr>
          <p:cNvSpPr txBox="1">
            <a:spLocks/>
          </p:cNvSpPr>
          <p:nvPr/>
        </p:nvSpPr>
        <p:spPr>
          <a:xfrm>
            <a:off x="2310872" y="1422006"/>
            <a:ext cx="6368762" cy="87261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변수 타입</a:t>
            </a:r>
            <a:endParaRPr lang="en-US" altLang="ko-KR" sz="28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ko-KR" altLang="en-US" sz="1600" dirty="0"/>
              <a:t>에러로그 확인</a:t>
            </a:r>
            <a:endParaRPr lang="en-US" altLang="ko-KR" sz="1600" dirty="0"/>
          </a:p>
          <a:p>
            <a:pPr marL="0" indent="0">
              <a:buNone/>
            </a:pPr>
            <a:endParaRPr lang="ko-KR" altLang="en-US" sz="28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52ECAF9-A6CE-4032-BF6A-717A30924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7608" y="2368378"/>
            <a:ext cx="3313423" cy="37276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4414666-F364-4588-AD82-09D59A1BA840}"/>
              </a:ext>
            </a:extLst>
          </p:cNvPr>
          <p:cNvSpPr txBox="1"/>
          <p:nvPr/>
        </p:nvSpPr>
        <p:spPr>
          <a:xfrm>
            <a:off x="2495600" y="6169736"/>
            <a:ext cx="4663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808080"/>
                </a:solidFill>
                <a:effectLst/>
                <a:highlight>
                  <a:srgbClr val="2F2F2F"/>
                </a:highlight>
                <a:latin typeface="Consolas" panose="020B0609020204030204" pitchFamily="49" charset="0"/>
              </a:rPr>
              <a:t>//byte var6 = 128; // Error -&gt; ?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D15EC1D-8648-4479-AF18-946B4650F5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7929" y="2378210"/>
            <a:ext cx="4544059" cy="250542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DD94D9F-C3DC-455B-9257-C7F089045D93}"/>
              </a:ext>
            </a:extLst>
          </p:cNvPr>
          <p:cNvSpPr txBox="1"/>
          <p:nvPr/>
        </p:nvSpPr>
        <p:spPr>
          <a:xfrm>
            <a:off x="6988238" y="4957393"/>
            <a:ext cx="4663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808080"/>
                </a:solidFill>
                <a:effectLst/>
                <a:highlight>
                  <a:srgbClr val="2F2F2F"/>
                </a:highlight>
                <a:latin typeface="Consolas" panose="020B0609020204030204" pitchFamily="49" charset="0"/>
              </a:rPr>
              <a:t>//long var3 = 1000000000000; // Error --&gt; ??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570CA4-323A-4E20-B44F-19E3F752D169}"/>
              </a:ext>
            </a:extLst>
          </p:cNvPr>
          <p:cNvSpPr txBox="1"/>
          <p:nvPr/>
        </p:nvSpPr>
        <p:spPr>
          <a:xfrm>
            <a:off x="7022922" y="1960819"/>
            <a:ext cx="3313423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dirty="0"/>
              <a:t>long </a:t>
            </a:r>
            <a:r>
              <a:rPr lang="ko-KR" altLang="en-US" dirty="0"/>
              <a:t>변수 타입 설정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573982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>
            <a:extLst>
              <a:ext uri="{FF2B5EF4-FFF2-40B4-BE49-F238E27FC236}">
                <a16:creationId xmlns:a16="http://schemas.microsoft.com/office/drawing/2014/main" id="{B906027E-247F-4B69-9842-F95A715C2649}"/>
              </a:ext>
            </a:extLst>
          </p:cNvPr>
          <p:cNvSpPr/>
          <p:nvPr/>
        </p:nvSpPr>
        <p:spPr>
          <a:xfrm>
            <a:off x="0" y="1001633"/>
            <a:ext cx="2207567" cy="5856367"/>
          </a:xfrm>
          <a:prstGeom prst="rect">
            <a:avLst/>
          </a:prstGeom>
          <a:pattFill prst="dk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EFFDD5-3E22-9C65-8FF3-9C6454B73D37}"/>
              </a:ext>
            </a:extLst>
          </p:cNvPr>
          <p:cNvSpPr/>
          <p:nvPr/>
        </p:nvSpPr>
        <p:spPr>
          <a:xfrm>
            <a:off x="2215188" y="260648"/>
            <a:ext cx="9713460" cy="5760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345B911C-B725-3E05-89A8-6E8E6B08A735}"/>
              </a:ext>
            </a:extLst>
          </p:cNvPr>
          <p:cNvSpPr>
            <a:spLocks/>
          </p:cNvSpPr>
          <p:nvPr/>
        </p:nvSpPr>
        <p:spPr>
          <a:xfrm>
            <a:off x="9102969" y="260648"/>
            <a:ext cx="2781986" cy="576064"/>
          </a:xfrm>
          <a:prstGeom prst="parallelogram">
            <a:avLst>
              <a:gd name="adj" fmla="val 105569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EA2338-4B3C-EA0F-128B-73FBEC17894F}"/>
              </a:ext>
            </a:extLst>
          </p:cNvPr>
          <p:cNvSpPr/>
          <p:nvPr/>
        </p:nvSpPr>
        <p:spPr>
          <a:xfrm>
            <a:off x="0" y="260648"/>
            <a:ext cx="2207567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972878-BDB8-5B24-C8DF-0E64ED003DAC}"/>
              </a:ext>
            </a:extLst>
          </p:cNvPr>
          <p:cNvSpPr/>
          <p:nvPr/>
        </p:nvSpPr>
        <p:spPr>
          <a:xfrm rot="10800000" flipV="1">
            <a:off x="7621" y="260647"/>
            <a:ext cx="3496092" cy="9432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49CCF6B-546E-496F-5A38-85A701B59113}"/>
              </a:ext>
            </a:extLst>
          </p:cNvPr>
          <p:cNvSpPr>
            <a:spLocks/>
          </p:cNvSpPr>
          <p:nvPr/>
        </p:nvSpPr>
        <p:spPr>
          <a:xfrm>
            <a:off x="10809808" y="260648"/>
            <a:ext cx="1118840" cy="576064"/>
          </a:xfrm>
          <a:custGeom>
            <a:avLst/>
            <a:gdLst>
              <a:gd name="connsiteX0" fmla="*/ 608145 w 1118840"/>
              <a:gd name="connsiteY0" fmla="*/ 0 h 576064"/>
              <a:gd name="connsiteX1" fmla="*/ 1118840 w 1118840"/>
              <a:gd name="connsiteY1" fmla="*/ 0 h 576064"/>
              <a:gd name="connsiteX2" fmla="*/ 1118840 w 1118840"/>
              <a:gd name="connsiteY2" fmla="*/ 576064 h 576064"/>
              <a:gd name="connsiteX3" fmla="*/ 0 w 1118840"/>
              <a:gd name="connsiteY3" fmla="*/ 576064 h 57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8840" h="576064">
                <a:moveTo>
                  <a:pt x="608145" y="0"/>
                </a:moveTo>
                <a:lnTo>
                  <a:pt x="1118840" y="0"/>
                </a:lnTo>
                <a:lnTo>
                  <a:pt x="1118840" y="576064"/>
                </a:lnTo>
                <a:lnTo>
                  <a:pt x="0" y="576064"/>
                </a:lnTo>
                <a:close/>
              </a:path>
            </a:pathLst>
          </a:cu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745E73-19DB-D742-D868-B5ACBEFBF5A7}"/>
              </a:ext>
            </a:extLst>
          </p:cNvPr>
          <p:cNvSpPr txBox="1"/>
          <p:nvPr/>
        </p:nvSpPr>
        <p:spPr>
          <a:xfrm>
            <a:off x="957143" y="1886635"/>
            <a:ext cx="254656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1600" dirty="0"/>
              <a:t>       </a:t>
            </a:r>
            <a:endParaRPr lang="ko-KR" altLang="en-US" sz="1600" b="1" dirty="0">
              <a:solidFill>
                <a:schemeClr val="accent1"/>
              </a:solidFill>
              <a:latin typeface="Noto Sans" panose="020B0502040504020204" pitchFamily="34" charset="0"/>
              <a:ea typeface="맑은 고딕" panose="020B0503020000020004" pitchFamily="50" charset="-127"/>
              <a:cs typeface="Noto Sans" panose="020B0502040504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DF99EB-524D-AE7B-69E1-E10D803659EC}"/>
              </a:ext>
            </a:extLst>
          </p:cNvPr>
          <p:cNvSpPr/>
          <p:nvPr/>
        </p:nvSpPr>
        <p:spPr>
          <a:xfrm>
            <a:off x="1991544" y="1604523"/>
            <a:ext cx="92223" cy="19965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dist="254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DD4F0B-2E6F-C85B-0398-2C0D7F5DEBCC}"/>
              </a:ext>
            </a:extLst>
          </p:cNvPr>
          <p:cNvSpPr/>
          <p:nvPr/>
        </p:nvSpPr>
        <p:spPr>
          <a:xfrm flipH="1">
            <a:off x="2215188" y="260646"/>
            <a:ext cx="1720572" cy="576065"/>
          </a:xfrm>
          <a:prstGeom prst="rect">
            <a:avLst/>
          </a:prstGeom>
          <a:blipFill dpi="0" rotWithShape="1">
            <a:blip r:embed="rId2">
              <a:alphaModFix amt="37000"/>
            </a:blip>
            <a:srcRect/>
            <a:stretch>
              <a:fillRect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1B74E4F-3C09-4F98-9A7D-64BCFAB69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95" y="335081"/>
            <a:ext cx="458073" cy="458073"/>
          </a:xfrm>
          <a:prstGeom prst="rect">
            <a:avLst/>
          </a:prstGeom>
        </p:spPr>
      </p:pic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67A63438-7B3C-4AB7-9D05-FB1A465E6A4D}"/>
              </a:ext>
            </a:extLst>
          </p:cNvPr>
          <p:cNvSpPr txBox="1">
            <a:spLocks/>
          </p:cNvSpPr>
          <p:nvPr/>
        </p:nvSpPr>
        <p:spPr>
          <a:xfrm>
            <a:off x="2310872" y="1422006"/>
            <a:ext cx="6881472" cy="87261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문자 타입</a:t>
            </a:r>
            <a:endParaRPr lang="en-US" altLang="ko-KR" sz="28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ko-KR" altLang="en-US" sz="1600" dirty="0"/>
              <a:t>문자 </a:t>
            </a:r>
            <a:r>
              <a:rPr lang="ko-KR" altLang="en-US" sz="1600" dirty="0" err="1"/>
              <a:t>리터럴</a:t>
            </a:r>
            <a:r>
              <a:rPr lang="ko-KR" altLang="en-US" sz="1600" dirty="0"/>
              <a:t> </a:t>
            </a:r>
            <a:r>
              <a:rPr lang="en-US" altLang="ko-KR" sz="1600" dirty="0"/>
              <a:t>: ‘ </a:t>
            </a:r>
            <a:r>
              <a:rPr lang="ko-KR" altLang="en-US" sz="1600" dirty="0"/>
              <a:t>작은 따옴표로 감싼 것  </a:t>
            </a:r>
            <a:r>
              <a:rPr lang="en-US" altLang="ko-KR" sz="1600" dirty="0"/>
              <a:t>-&gt; </a:t>
            </a:r>
            <a:r>
              <a:rPr lang="ko-KR" altLang="en-US" sz="1600" dirty="0"/>
              <a:t>유니코드로 변환되어 저장</a:t>
            </a:r>
            <a:endParaRPr lang="en-US" altLang="ko-KR" sz="1600" dirty="0"/>
          </a:p>
          <a:p>
            <a:pPr marL="0" indent="0">
              <a:buNone/>
            </a:pPr>
            <a:endParaRPr lang="ko-KR" altLang="en-US" sz="28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FF7620-C3C2-468E-8853-606C2FDD8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9616" y="2368378"/>
            <a:ext cx="4086795" cy="4163006"/>
          </a:xfrm>
          <a:prstGeom prst="rect">
            <a:avLst/>
          </a:prstGeom>
        </p:spPr>
      </p:pic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3E7FBC6E-5A0B-4C21-9A57-343E86E457D8}"/>
              </a:ext>
            </a:extLst>
          </p:cNvPr>
          <p:cNvSpPr txBox="1">
            <a:spLocks/>
          </p:cNvSpPr>
          <p:nvPr/>
        </p:nvSpPr>
        <p:spPr>
          <a:xfrm>
            <a:off x="7248128" y="2790732"/>
            <a:ext cx="2736304" cy="127653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solidFill>
                  <a:schemeClr val="tx1"/>
                </a:solidFill>
                <a:cs typeface="+mn-cs"/>
              </a:rPr>
              <a:t>char </a:t>
            </a:r>
            <a:r>
              <a:rPr lang="ko-KR" altLang="en-US" sz="1600" dirty="0">
                <a:solidFill>
                  <a:schemeClr val="tx1"/>
                </a:solidFill>
                <a:cs typeface="+mn-cs"/>
              </a:rPr>
              <a:t>변수 초기화</a:t>
            </a:r>
            <a:endParaRPr lang="en-US" altLang="ko-KR" sz="1600" dirty="0">
              <a:solidFill>
                <a:schemeClr val="tx1"/>
              </a:solidFill>
              <a:cs typeface="+mn-cs"/>
            </a:endParaRPr>
          </a:p>
          <a:p>
            <a:pPr marL="285750" indent="-285750" algn="l">
              <a:buFont typeface="Symbol" panose="05050102010706020507" pitchFamily="18" charset="2"/>
              <a:buChar char="Þ"/>
            </a:pPr>
            <a:r>
              <a:rPr lang="en-US" altLang="ko-KR" sz="1600" dirty="0">
                <a:solidFill>
                  <a:schemeClr val="tx1"/>
                </a:solidFill>
                <a:cs typeface="+mn-cs"/>
              </a:rPr>
              <a:t>char </a:t>
            </a:r>
            <a:r>
              <a:rPr lang="en-US" altLang="ko-KR" sz="1600" dirty="0" err="1">
                <a:solidFill>
                  <a:schemeClr val="tx1"/>
                </a:solidFill>
                <a:cs typeface="+mn-cs"/>
              </a:rPr>
              <a:t>cInit</a:t>
            </a:r>
            <a:r>
              <a:rPr lang="en-US" altLang="ko-KR" sz="1600" dirty="0">
                <a:solidFill>
                  <a:schemeClr val="tx1"/>
                </a:solidFill>
                <a:cs typeface="+mn-cs"/>
              </a:rPr>
              <a:t> = ‘’;  (X)</a:t>
            </a:r>
          </a:p>
          <a:p>
            <a:pPr marL="285750" indent="-285750" algn="l">
              <a:buFont typeface="Symbol" panose="05050102010706020507" pitchFamily="18" charset="2"/>
              <a:buChar char="Þ"/>
            </a:pPr>
            <a:r>
              <a:rPr lang="en-US" altLang="ko-KR" sz="1600" dirty="0">
                <a:solidFill>
                  <a:schemeClr val="tx1"/>
                </a:solidFill>
                <a:cs typeface="+mn-cs"/>
              </a:rPr>
              <a:t>char </a:t>
            </a:r>
            <a:r>
              <a:rPr lang="en-US" altLang="ko-KR" sz="1600" dirty="0" err="1">
                <a:solidFill>
                  <a:schemeClr val="tx1"/>
                </a:solidFill>
                <a:cs typeface="+mn-cs"/>
              </a:rPr>
              <a:t>cInit</a:t>
            </a:r>
            <a:r>
              <a:rPr lang="en-US" altLang="ko-KR" sz="1600" dirty="0">
                <a:solidFill>
                  <a:schemeClr val="tx1"/>
                </a:solidFill>
                <a:cs typeface="+mn-cs"/>
              </a:rPr>
              <a:t> = ‘ ‘;  </a:t>
            </a:r>
            <a:r>
              <a:rPr lang="ko-KR" altLang="en-US" sz="1600" dirty="0">
                <a:solidFill>
                  <a:schemeClr val="tx1"/>
                </a:solidFill>
                <a:cs typeface="+mn-cs"/>
              </a:rPr>
              <a:t>공백추가</a:t>
            </a:r>
            <a:endParaRPr lang="en-US" altLang="ko-KR" sz="1600" dirty="0">
              <a:solidFill>
                <a:schemeClr val="tx1"/>
              </a:solidFill>
              <a:cs typeface="+mn-cs"/>
            </a:endParaRPr>
          </a:p>
          <a:p>
            <a:pPr algn="l"/>
            <a:r>
              <a:rPr lang="en-US" altLang="ko-KR" dirty="0"/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213155452"/>
      </p:ext>
    </p:extLst>
  </p:cSld>
  <p:clrMapOvr>
    <a:masterClrMapping/>
  </p:clrMapOvr>
</p:sld>
</file>

<file path=ppt/theme/theme1.xml><?xml version="1.0" encoding="utf-8"?>
<a:theme xmlns:a="http://schemas.openxmlformats.org/drawingml/2006/main" name="JAY DESIGN Theme (1)">
  <a:themeElements>
    <a:clrScheme name="Slidehelper - 006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264653"/>
      </a:accent1>
      <a:accent2>
        <a:srgbClr val="2A9D8F"/>
      </a:accent2>
      <a:accent3>
        <a:srgbClr val="E9C46A"/>
      </a:accent3>
      <a:accent4>
        <a:srgbClr val="F4A261"/>
      </a:accent4>
      <a:accent5>
        <a:srgbClr val="E76F51"/>
      </a:accent5>
      <a:accent6>
        <a:srgbClr val="BFBFBF"/>
      </a:accent6>
      <a:hlink>
        <a:srgbClr val="264653"/>
      </a:hlink>
      <a:folHlink>
        <a:srgbClr val="2A9D8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JAY DESIGN Theme (2)">
  <a:themeElements>
    <a:clrScheme name="Slidehelper - 017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9C89B8"/>
      </a:accent1>
      <a:accent2>
        <a:srgbClr val="F0A6CA"/>
      </a:accent2>
      <a:accent3>
        <a:srgbClr val="EFC3E6"/>
      </a:accent3>
      <a:accent4>
        <a:srgbClr val="F0E6EF"/>
      </a:accent4>
      <a:accent5>
        <a:srgbClr val="B8BEDD"/>
      </a:accent5>
      <a:accent6>
        <a:srgbClr val="BFBFBF"/>
      </a:accent6>
      <a:hlink>
        <a:srgbClr val="9C89B8"/>
      </a:hlink>
      <a:folHlink>
        <a:srgbClr val="F0A6CA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JAY DESIGN Theme (3)">
  <a:themeElements>
    <a:clrScheme name="Slidehelper - 135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E5F55"/>
      </a:accent1>
      <a:accent2>
        <a:srgbClr val="F0B67F"/>
      </a:accent2>
      <a:accent3>
        <a:srgbClr val="D6D1B1"/>
      </a:accent3>
      <a:accent4>
        <a:srgbClr val="C7EFCF"/>
      </a:accent4>
      <a:accent5>
        <a:srgbClr val="EEF5DB"/>
      </a:accent5>
      <a:accent6>
        <a:srgbClr val="EFECCA"/>
      </a:accent6>
      <a:hlink>
        <a:srgbClr val="FE5F55"/>
      </a:hlink>
      <a:folHlink>
        <a:srgbClr val="F0B67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JAY DESIGN Theme (4)">
  <a:themeElements>
    <a:clrScheme name="Slidehelper - 135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E5F55"/>
      </a:accent1>
      <a:accent2>
        <a:srgbClr val="F0B67F"/>
      </a:accent2>
      <a:accent3>
        <a:srgbClr val="D6D1B1"/>
      </a:accent3>
      <a:accent4>
        <a:srgbClr val="C7EFCF"/>
      </a:accent4>
      <a:accent5>
        <a:srgbClr val="EEF5DB"/>
      </a:accent5>
      <a:accent6>
        <a:srgbClr val="EFECCA"/>
      </a:accent6>
      <a:hlink>
        <a:srgbClr val="FE5F55"/>
      </a:hlink>
      <a:folHlink>
        <a:srgbClr val="F0B67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7739</TotalTime>
  <Words>1135</Words>
  <Application>Microsoft Office PowerPoint</Application>
  <PresentationFormat>와이드스크린</PresentationFormat>
  <Paragraphs>237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26</vt:i4>
      </vt:variant>
    </vt:vector>
  </HeadingPairs>
  <TitlesOfParts>
    <vt:vector size="40" baseType="lpstr">
      <vt:lpstr>나눔스퀘어 ExtraBold</vt:lpstr>
      <vt:lpstr>맑은 고딕</vt:lpstr>
      <vt:lpstr>휴먼편지체</vt:lpstr>
      <vt:lpstr>Arial</vt:lpstr>
      <vt:lpstr>Bahnschrift SemiBold</vt:lpstr>
      <vt:lpstr>Calibri</vt:lpstr>
      <vt:lpstr>Calibri Light</vt:lpstr>
      <vt:lpstr>Consolas</vt:lpstr>
      <vt:lpstr>Noto Sans</vt:lpstr>
      <vt:lpstr>Symbol</vt:lpstr>
      <vt:lpstr>JAY DESIGN Theme (1)</vt:lpstr>
      <vt:lpstr>JAY DESIGN Theme (2)</vt:lpstr>
      <vt:lpstr>JAY DESIGN Theme (3)</vt:lpstr>
      <vt:lpstr>JAY DESIGN Theme (4)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JAYWON</dc:creator>
  <cp:lastModifiedBy>만석 하</cp:lastModifiedBy>
  <cp:revision>712</cp:revision>
  <dcterms:created xsi:type="dcterms:W3CDTF">2018-09-09T04:25:23Z</dcterms:created>
  <dcterms:modified xsi:type="dcterms:W3CDTF">2025-09-11T14:14:35Z</dcterms:modified>
</cp:coreProperties>
</file>