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95" r:id="rId2"/>
    <p:sldMasterId id="2147483700" r:id="rId3"/>
    <p:sldMasterId id="2147483702" r:id="rId4"/>
  </p:sldMasterIdLst>
  <p:notesMasterIdLst>
    <p:notesMasterId r:id="rId27"/>
  </p:notesMasterIdLst>
  <p:sldIdLst>
    <p:sldId id="285" r:id="rId5"/>
    <p:sldId id="310" r:id="rId6"/>
    <p:sldId id="286" r:id="rId7"/>
    <p:sldId id="289" r:id="rId8"/>
    <p:sldId id="290" r:id="rId9"/>
    <p:sldId id="293" r:id="rId10"/>
    <p:sldId id="309" r:id="rId11"/>
    <p:sldId id="294" r:id="rId12"/>
    <p:sldId id="308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2A9D8F"/>
    <a:srgbClr val="264653"/>
    <a:srgbClr val="F77F00"/>
    <a:srgbClr val="D62828"/>
    <a:srgbClr val="003049"/>
    <a:srgbClr val="7F59A6"/>
    <a:srgbClr val="000000"/>
    <a:srgbClr val="FFC000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2" autoAdjust="0"/>
    <p:restoredTop sz="94660"/>
  </p:normalViewPr>
  <p:slideViewPr>
    <p:cSldViewPr>
      <p:cViewPr varScale="1">
        <p:scale>
          <a:sx n="108" d="100"/>
          <a:sy n="108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0AC29-6794-47C3-A502-50118D9A4A40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EBB19-F24F-489C-8ECE-D354790E4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5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34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19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rgbClr val="EFF4F5"/>
              </a:gs>
              <a:gs pos="100000">
                <a:srgbClr val="DCE1E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7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88835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53000">
                <a:schemeClr val="accent5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3721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3C46467A-A779-40FF-BA29-A1414C15C3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F5461"/>
              </a:gs>
              <a:gs pos="46000">
                <a:srgbClr val="636875"/>
              </a:gs>
              <a:gs pos="100000">
                <a:srgbClr val="454C59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oolsToo_Slide" descr="ToolsToo_Slide">
            <a:extLst>
              <a:ext uri="{FF2B5EF4-FFF2-40B4-BE49-F238E27FC236}">
                <a16:creationId xmlns:a16="http://schemas.microsoft.com/office/drawing/2014/main" id="{34ED1719-1CD1-AE7C-E0E4-4F3E502695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2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64085-66C1-4C4F-8A4F-67F2845AF6A8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188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64085-66C1-4C4F-8A4F-67F2845AF6A8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6760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D64085-66C1-4C4F-8A4F-67F2845AF6A8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12808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003DAA-4B62-F1A4-04B8-48C65A3C1199}"/>
              </a:ext>
            </a:extLst>
          </p:cNvPr>
          <p:cNvSpPr/>
          <p:nvPr/>
        </p:nvSpPr>
        <p:spPr>
          <a:xfrm>
            <a:off x="0" y="1001633"/>
            <a:ext cx="6744072" cy="98720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298C7-1C87-561E-FE8B-0A1578173C90}"/>
              </a:ext>
            </a:extLst>
          </p:cNvPr>
          <p:cNvSpPr txBox="1"/>
          <p:nvPr/>
        </p:nvSpPr>
        <p:spPr>
          <a:xfrm>
            <a:off x="1919536" y="1348781"/>
            <a:ext cx="7632848" cy="349190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7200" dirty="0">
                <a:ea typeface="맑은 고딕" pitchFamily="50" charset="-127"/>
              </a:rPr>
              <a:t>2 </a:t>
            </a:r>
            <a:r>
              <a:rPr lang="ko-KR" altLang="en-US" sz="7200" dirty="0">
                <a:ea typeface="맑은 고딕" pitchFamily="50" charset="-127"/>
              </a:rPr>
              <a:t>학기</a:t>
            </a:r>
            <a:endParaRPr lang="en-US" altLang="ko-KR" sz="7200" dirty="0">
              <a:ea typeface="맑은 고딕" pitchFamily="50" charset="-127"/>
            </a:endParaRPr>
          </a:p>
          <a:p>
            <a:r>
              <a:rPr lang="en-US" altLang="ko-KR" sz="7200" dirty="0">
                <a:ea typeface="맑은 고딕" pitchFamily="50" charset="-127"/>
              </a:rPr>
              <a:t> JAVA</a:t>
            </a:r>
            <a:r>
              <a:rPr lang="ko-KR" altLang="en-US" sz="7200" dirty="0">
                <a:ea typeface="맑은 고딕" pitchFamily="50" charset="-127"/>
              </a:rPr>
              <a:t> </a:t>
            </a:r>
            <a:r>
              <a:rPr lang="en-US" altLang="ko-KR" sz="7200" dirty="0">
                <a:ea typeface="맑은 고딕" pitchFamily="50" charset="-127"/>
              </a:rPr>
              <a:t>Class</a:t>
            </a:r>
          </a:p>
          <a:p>
            <a:r>
              <a:rPr lang="ko-KR" altLang="en-US" sz="7200" dirty="0">
                <a:latin typeface="Noto Sans" panose="020B0502040504020204" pitchFamily="34" charset="0"/>
                <a:ea typeface="맑은 고딕" panose="020B0503020000020004" pitchFamily="50" charset="-127"/>
                <a:cs typeface="Noto Sans" panose="020B0502040504020204" pitchFamily="34" charset="0"/>
              </a:rPr>
              <a:t> </a:t>
            </a:r>
            <a:r>
              <a:rPr lang="en-US" altLang="ko-KR" sz="4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‘</a:t>
            </a:r>
            <a:r>
              <a:rPr lang="ko-KR" altLang="en-US" sz="4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이것이 자바다</a:t>
            </a:r>
            <a:r>
              <a:rPr lang="en-US" altLang="ko-KR" sz="4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’</a:t>
            </a:r>
            <a:endParaRPr lang="ko-KR" altLang="en-US" sz="4400" dirty="0"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1852-05F7-7FB0-A8DA-35600E92C600}"/>
              </a:ext>
            </a:extLst>
          </p:cNvPr>
          <p:cNvSpPr/>
          <p:nvPr/>
        </p:nvSpPr>
        <p:spPr>
          <a:xfrm>
            <a:off x="0" y="1001633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2CBC6-518D-F779-D98E-9AE13DE60823}"/>
              </a:ext>
            </a:extLst>
          </p:cNvPr>
          <p:cNvSpPr/>
          <p:nvPr/>
        </p:nvSpPr>
        <p:spPr>
          <a:xfrm>
            <a:off x="0" y="6387667"/>
            <a:ext cx="12192000" cy="209685"/>
          </a:xfrm>
          <a:prstGeom prst="rect">
            <a:avLst/>
          </a:prstGeom>
          <a:solidFill>
            <a:schemeClr val="accent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0B096-85FB-DCF6-EFB2-BC73770087DE}"/>
              </a:ext>
            </a:extLst>
          </p:cNvPr>
          <p:cNvGrpSpPr/>
          <p:nvPr/>
        </p:nvGrpSpPr>
        <p:grpSpPr>
          <a:xfrm>
            <a:off x="8892467" y="5328238"/>
            <a:ext cx="2820157" cy="591452"/>
            <a:chOff x="0" y="2333492"/>
            <a:chExt cx="2820157" cy="5914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F6A1CA-81CC-8AF5-9329-EED6950387CF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200" b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Cover Description</a:t>
              </a:r>
              <a:endParaRPr lang="ko-KR" altLang="en-US" sz="1200" b="1" dirty="0">
                <a:latin typeface="Noto Sans" panose="020B0502040504020204" pitchFamily="34" charset="0"/>
                <a:ea typeface="맑은 고딕" panose="020B0503020000020004" pitchFamily="50" charset="-127"/>
                <a:cs typeface="Noto Sans" panose="020B0502040504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020A6D-5EC5-D1A3-85B7-CA341FAAC4F5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made</a:t>
              </a:r>
              <a:r>
                <a:rPr lang="ko-KR" altLang="en-US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by</a:t>
              </a:r>
              <a:r>
                <a:rPr lang="ko-KR" altLang="en-US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900" dirty="0">
                  <a:solidFill>
                    <a:schemeClr val="tx1">
                      <a:alpha val="65000"/>
                    </a:schemeClr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Lewis</a:t>
              </a: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Noto Sans" panose="020B0502040504020204" pitchFamily="34" charset="0"/>
                <a:ea typeface="맑은 고딕" panose="020B0503020000020004" pitchFamily="50" charset="-127"/>
                <a:cs typeface="Noto Sans" panose="020B0502040504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029152C-E3F9-70F4-5152-CDA059EB71D8}"/>
              </a:ext>
            </a:extLst>
          </p:cNvPr>
          <p:cNvSpPr txBox="1"/>
          <p:nvPr/>
        </p:nvSpPr>
        <p:spPr>
          <a:xfrm>
            <a:off x="8892467" y="4505365"/>
            <a:ext cx="2820156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280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2025.09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B5DD-DDFB-2E83-84AF-10165148E8F9}"/>
              </a:ext>
            </a:extLst>
          </p:cNvPr>
          <p:cNvGrpSpPr/>
          <p:nvPr/>
        </p:nvGrpSpPr>
        <p:grpSpPr>
          <a:xfrm>
            <a:off x="6962765" y="2636912"/>
            <a:ext cx="3528392" cy="3528392"/>
            <a:chOff x="4331804" y="1664804"/>
            <a:chExt cx="3528392" cy="35283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D99759-6F7B-FB82-EF04-6F63211FE66D}"/>
                </a:ext>
              </a:extLst>
            </p:cNvPr>
            <p:cNvCxnSpPr/>
            <p:nvPr/>
          </p:nvCxnSpPr>
          <p:spPr>
            <a:xfrm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6E2C1E-CA80-60FE-5BBA-1665767AD90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8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산술 연산자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4"/>
            <a:ext cx="4426686" cy="26982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 dirty="0"/>
              <a:t>더하기</a:t>
            </a:r>
            <a:r>
              <a:rPr lang="en-US" altLang="ko-KR" sz="1800" dirty="0"/>
              <a:t>,  </a:t>
            </a:r>
            <a:r>
              <a:rPr lang="ko-KR" altLang="en-US" sz="1800" dirty="0"/>
              <a:t>빼기</a:t>
            </a:r>
            <a:r>
              <a:rPr lang="en-US" altLang="ko-KR" sz="1800" dirty="0"/>
              <a:t>, </a:t>
            </a:r>
            <a:r>
              <a:rPr lang="ko-KR" altLang="en-US" sz="1800" dirty="0"/>
              <a:t>곱하기</a:t>
            </a:r>
            <a:r>
              <a:rPr lang="en-US" altLang="ko-KR" sz="1800" dirty="0"/>
              <a:t>, </a:t>
            </a:r>
            <a:r>
              <a:rPr lang="ko-KR" altLang="en-US" sz="1800" dirty="0"/>
              <a:t>나누기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</a:t>
            </a:r>
            <a:r>
              <a:rPr lang="en-US" altLang="ko-KR" sz="1800" dirty="0"/>
              <a:t>   </a:t>
            </a:r>
          </a:p>
          <a:p>
            <a:pPr marL="0" indent="0" defTabSz="457200" latinLnBrk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</a:t>
            </a:r>
            <a:r>
              <a:rPr lang="en-US" altLang="ko-KR" sz="1800" dirty="0"/>
              <a:t> + ,         -,          *,           /,             %</a:t>
            </a:r>
          </a:p>
          <a:p>
            <a:pPr defTabSz="457200" latinLnBrk="0"/>
            <a:r>
              <a:rPr lang="ko-KR" altLang="en-US" sz="1800" dirty="0"/>
              <a:t>연산 중 타입변환은 피연산자 중</a:t>
            </a:r>
          </a:p>
          <a:p>
            <a:pPr marL="0" indent="0" defTabSz="457200" latinLnBrk="0">
              <a:buNone/>
            </a:pPr>
            <a:r>
              <a:rPr lang="ko-KR" altLang="en-US" sz="1800" dirty="0"/>
              <a:t>    가장 큰 타입으로 변환 된다</a:t>
            </a:r>
            <a:r>
              <a:rPr lang="en-US" altLang="ko-KR" sz="1800" dirty="0"/>
              <a:t>.</a:t>
            </a:r>
          </a:p>
          <a:p>
            <a:r>
              <a:rPr lang="nn-NO" altLang="ko-KR" sz="1800" dirty="0"/>
              <a:t>int iFstVal = 14;</a:t>
            </a:r>
          </a:p>
          <a:p>
            <a:pPr marL="0" indent="0">
              <a:buNone/>
            </a:pPr>
            <a:r>
              <a:rPr lang="nn-NO" altLang="ko-KR" sz="1800" dirty="0"/>
              <a:t>    int iRslt =  12 + iFstVal  /  2;</a:t>
            </a:r>
          </a:p>
          <a:p>
            <a:pPr marL="0" indent="0">
              <a:buNone/>
            </a:pPr>
            <a:r>
              <a:rPr lang="nn-NO" altLang="ko-KR" sz="1800" dirty="0"/>
              <a:t>    iRslt = ??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516F5-092C-4322-AA48-67A4C0D63060}"/>
              </a:ext>
            </a:extLst>
          </p:cNvPr>
          <p:cNvSpPr txBox="1"/>
          <p:nvPr/>
        </p:nvSpPr>
        <p:spPr>
          <a:xfrm>
            <a:off x="7438078" y="6328686"/>
            <a:ext cx="442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/>
              <a:t>p.84  ArithmeticOperatorExample.java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681E02-6011-48E0-9191-0D8A96B6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592" y="1001632"/>
            <a:ext cx="5306329" cy="53076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4FC2EC-A94C-4715-A327-78A45E872357}"/>
              </a:ext>
            </a:extLst>
          </p:cNvPr>
          <p:cNvSpPr txBox="1"/>
          <p:nvPr/>
        </p:nvSpPr>
        <p:spPr>
          <a:xfrm>
            <a:off x="2423592" y="5124921"/>
            <a:ext cx="3868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사과의 수가 </a:t>
            </a:r>
            <a:r>
              <a:rPr lang="en-US" altLang="ko-KR" dirty="0"/>
              <a:t>123</a:t>
            </a:r>
            <a:r>
              <a:rPr lang="ko-KR" altLang="en-US" dirty="0"/>
              <a:t>개이고 하나의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바구니에는 </a:t>
            </a:r>
            <a:r>
              <a:rPr lang="en-US" altLang="ko-KR" dirty="0"/>
              <a:t>10</a:t>
            </a:r>
            <a:r>
              <a:rPr lang="ko-KR" altLang="en-US" dirty="0"/>
              <a:t>개의 사과를 담을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수 있다면 몇 개의 바구니가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필요한지 코딩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57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오버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/ </a:t>
            </a:r>
            <a:r>
              <a:rPr lang="ko-KR" altLang="en-US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언더플로우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4"/>
            <a:ext cx="4426686" cy="1502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 dirty="0" err="1"/>
              <a:t>오버플로우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변수 타입의 최대   </a:t>
            </a:r>
            <a:endParaRPr lang="en-US" altLang="ko-KR" sz="1800" dirty="0"/>
          </a:p>
          <a:p>
            <a:pPr marL="0" indent="0" defTabSz="457200" latinLnBrk="0">
              <a:buNone/>
            </a:pPr>
            <a:r>
              <a:rPr lang="en-US" altLang="ko-KR" sz="1800" dirty="0"/>
              <a:t>                </a:t>
            </a:r>
            <a:r>
              <a:rPr lang="ko-KR" altLang="en-US" sz="1800" dirty="0"/>
              <a:t>허용치를 벗어나는 것 </a:t>
            </a:r>
          </a:p>
          <a:p>
            <a:pPr defTabSz="457200" latinLnBrk="0"/>
            <a:r>
              <a:rPr lang="ko-KR" altLang="en-US" sz="1800" dirty="0" err="1"/>
              <a:t>언더플로우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해당 변수 타입의 최소</a:t>
            </a:r>
            <a:endParaRPr lang="en-US" altLang="ko-KR" sz="1800" dirty="0"/>
          </a:p>
          <a:p>
            <a:pPr marL="0" indent="0" defTabSz="457200" latinLnBrk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 허용치를 벗어나는 것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516F5-092C-4322-AA48-67A4C0D63060}"/>
              </a:ext>
            </a:extLst>
          </p:cNvPr>
          <p:cNvSpPr txBox="1"/>
          <p:nvPr/>
        </p:nvSpPr>
        <p:spPr>
          <a:xfrm>
            <a:off x="7438078" y="6328686"/>
            <a:ext cx="442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p.84 OverflowUnderflowExample.java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25D20F-694E-4161-A93D-6B1E6E7B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83" y="984651"/>
            <a:ext cx="5315089" cy="52330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066891-4F3A-4276-AD84-D2F0105B90F5}"/>
              </a:ext>
            </a:extLst>
          </p:cNvPr>
          <p:cNvSpPr txBox="1"/>
          <p:nvPr/>
        </p:nvSpPr>
        <p:spPr>
          <a:xfrm>
            <a:off x="2179568" y="3835696"/>
            <a:ext cx="4622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*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변수 최대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/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최소 값을 벗어나면 발생되는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값 확인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-&gt;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최대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최소값으로 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*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/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최소 값 확인 방법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:  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Byte.MIN_VALUE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,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Byte.MAX_VALUE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Integer.MIN_VALUE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Ubuntu Condensed" panose="020F0502020204030204" pitchFamily="34" charset="0"/>
            </a:endParaRP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Integer. MAX _VALUE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Float. MIN_VALUE, MAX _VALUE</a:t>
            </a:r>
          </a:p>
          <a:p>
            <a:pPr lvl="0" algn="l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Ubuntu Condensed" panose="020F0502020204030204" pitchFamily="34" charset="0"/>
              </a:rPr>
              <a:t>         Double. MIN_VALUE, MAX _VALUE</a:t>
            </a:r>
          </a:p>
        </p:txBody>
      </p:sp>
    </p:spTree>
    <p:extLst>
      <p:ext uri="{BB962C8B-B14F-4D97-AF65-F5344CB8AC3E}">
        <p14:creationId xmlns:p14="http://schemas.microsoft.com/office/powerpoint/2010/main" val="91112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NaN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, Infinity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4"/>
            <a:ext cx="4879124" cy="2122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 dirty="0"/>
              <a:t>나눗셈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연산에서 좌측 피연산자가 정수이고 우측 피연산자가 </a:t>
            </a:r>
            <a:r>
              <a:rPr lang="en-US" altLang="ko-KR" sz="1800" dirty="0"/>
              <a:t>0</a:t>
            </a:r>
            <a:r>
              <a:rPr lang="ko-KR" altLang="en-US" sz="1800" dirty="0" err="1"/>
              <a:t>인경우</a:t>
            </a:r>
            <a:endParaRPr lang="ko-KR" altLang="en-US" sz="1800" dirty="0"/>
          </a:p>
          <a:p>
            <a:pPr marL="0" indent="0" defTabSz="457200" latinLnBrk="0">
              <a:buNone/>
            </a:pPr>
            <a:r>
              <a:rPr lang="en-US" altLang="ko-KR" sz="1800" dirty="0"/>
              <a:t>        5 / 0.0   -&gt; Infinity (</a:t>
            </a:r>
            <a:r>
              <a:rPr lang="ko-KR" altLang="en-US" sz="1800" dirty="0"/>
              <a:t>무한대</a:t>
            </a:r>
            <a:r>
              <a:rPr lang="en-US" altLang="ko-KR" sz="1800" dirty="0"/>
              <a:t>, 0</a:t>
            </a:r>
            <a:r>
              <a:rPr lang="ko-KR" altLang="en-US" sz="1800" dirty="0"/>
              <a:t>으로 나누기</a:t>
            </a:r>
            <a:r>
              <a:rPr lang="en-US" altLang="ko-KR" sz="1800" dirty="0"/>
              <a:t>)</a:t>
            </a:r>
          </a:p>
          <a:p>
            <a:pPr marL="0" indent="0" defTabSz="457200" latinLnBrk="0">
              <a:buNone/>
            </a:pPr>
            <a:r>
              <a:rPr lang="en-US" altLang="ko-KR" sz="1800" dirty="0"/>
              <a:t>        5 % 0.0  -&gt; Nan (Not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 </a:t>
            </a:r>
            <a:r>
              <a:rPr lang="en-US" altLang="ko-KR" sz="1800" dirty="0"/>
              <a:t>Number)</a:t>
            </a:r>
          </a:p>
          <a:p>
            <a:pPr defTabSz="457200" latinLnBrk="0"/>
            <a:r>
              <a:rPr lang="en-US" altLang="ko-KR" sz="1800" dirty="0" err="1"/>
              <a:t>Double.isInfinite</a:t>
            </a:r>
            <a:r>
              <a:rPr lang="en-US" altLang="ko-KR" sz="1800" dirty="0"/>
              <a:t>(</a:t>
            </a:r>
            <a:r>
              <a:rPr lang="ko-KR" altLang="en-US" sz="1800" dirty="0"/>
              <a:t>변수</a:t>
            </a:r>
            <a:r>
              <a:rPr lang="en-US" altLang="ko-KR" sz="1800" dirty="0"/>
              <a:t>);</a:t>
            </a:r>
          </a:p>
          <a:p>
            <a:pPr defTabSz="457200" latinLnBrk="0"/>
            <a:r>
              <a:rPr lang="en-US" altLang="ko-KR" sz="1800" dirty="0" err="1"/>
              <a:t>Double.isNaN</a:t>
            </a:r>
            <a:r>
              <a:rPr lang="en-US" altLang="ko-KR" sz="1800" dirty="0"/>
              <a:t>(</a:t>
            </a:r>
            <a:r>
              <a:rPr lang="ko-KR" altLang="en-US" sz="1800" dirty="0"/>
              <a:t>변수</a:t>
            </a:r>
            <a:r>
              <a:rPr lang="en-US" altLang="ko-KR" sz="1800" dirty="0"/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516F5-092C-4322-AA48-67A4C0D63060}"/>
              </a:ext>
            </a:extLst>
          </p:cNvPr>
          <p:cNvSpPr txBox="1"/>
          <p:nvPr/>
        </p:nvSpPr>
        <p:spPr>
          <a:xfrm>
            <a:off x="7438078" y="6328686"/>
            <a:ext cx="442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p.89 InfinityAndNaNCheckExample.java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B055387-639F-4875-A60C-2DB5D5CE9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43" y="1196752"/>
            <a:ext cx="492070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비교 연산자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495600" y="2026904"/>
            <a:ext cx="5297295" cy="3409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en-US" altLang="ko-KR" sz="1800" dirty="0"/>
              <a:t>==,   !=,   &gt;,   &gt;=,   &lt;.   &lt;=</a:t>
            </a:r>
          </a:p>
          <a:p>
            <a:pPr marL="0" indent="0" defTabSz="457200" latinLnBrk="0">
              <a:buNone/>
            </a:pPr>
            <a:endParaRPr lang="en-US" altLang="ko-KR" sz="1800" dirty="0"/>
          </a:p>
          <a:p>
            <a:pPr defTabSz="457200" latinLnBrk="0"/>
            <a:r>
              <a:rPr lang="ko-KR" altLang="en-US" sz="1800" dirty="0"/>
              <a:t>피연산자의 타입이 다를 경우 연산 전 타입을 일치시킨다</a:t>
            </a:r>
            <a:r>
              <a:rPr lang="en-US" altLang="ko-KR" sz="1800" dirty="0"/>
              <a:t>. </a:t>
            </a:r>
          </a:p>
          <a:p>
            <a:pPr marL="0" indent="0" defTabSz="457200" latinLnBrk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예외</a:t>
            </a:r>
            <a:endParaRPr lang="en-US" altLang="ko-KR" sz="1800" dirty="0"/>
          </a:p>
          <a:p>
            <a:pPr marL="0" indent="0" defTabSz="457200" latinLnBrk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 </a:t>
            </a:r>
            <a:r>
              <a:rPr lang="en-US" altLang="ko-KR" sz="1800" dirty="0"/>
              <a:t>0.1f == 0.1  =&gt;  false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en-US" altLang="ko-KR" sz="1800" dirty="0"/>
              <a:t> float  != double</a:t>
            </a:r>
          </a:p>
          <a:p>
            <a:pPr marL="0" indent="0" defTabSz="457200" latinLnBrk="0">
              <a:buNone/>
            </a:pPr>
            <a:r>
              <a:rPr lang="en-US" altLang="ko-KR" sz="1800" dirty="0"/>
              <a:t>        0.1f = (float)0.1 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true </a:t>
            </a:r>
            <a:r>
              <a:rPr lang="en-US" altLang="ko-KR" sz="1800" dirty="0">
                <a:sym typeface="Wingdings" panose="05000000000000000000" pitchFamily="2" charset="2"/>
              </a:rPr>
              <a:t>  </a:t>
            </a:r>
            <a:r>
              <a:rPr lang="ko-KR" altLang="en-US" sz="1800" dirty="0"/>
              <a:t>소수점 정밀도 차이</a:t>
            </a:r>
            <a:endParaRPr lang="en-US" altLang="ko-KR" sz="1800" dirty="0"/>
          </a:p>
          <a:p>
            <a:pPr defTabSz="457200" latinLnBrk="0"/>
            <a:endParaRPr lang="en-US" altLang="ko-KR" sz="1800" dirty="0"/>
          </a:p>
          <a:p>
            <a:pPr defTabSz="457200" latinLnBrk="0"/>
            <a:r>
              <a:rPr lang="ko-KR" altLang="en-US" sz="1800" dirty="0"/>
              <a:t>문자열 비교 </a:t>
            </a:r>
            <a:r>
              <a:rPr lang="en-US" altLang="ko-KR" sz="1800" dirty="0"/>
              <a:t>:   </a:t>
            </a:r>
            <a:r>
              <a:rPr lang="ko-KR" altLang="en-US" sz="1800" dirty="0"/>
              <a:t>원본</a:t>
            </a:r>
            <a:r>
              <a:rPr lang="en-US" altLang="ko-KR" sz="1800" dirty="0"/>
              <a:t>.equals(</a:t>
            </a:r>
            <a:r>
              <a:rPr lang="ko-KR" altLang="en-US" sz="1800" dirty="0"/>
              <a:t>비교</a:t>
            </a:r>
            <a:r>
              <a:rPr lang="en-US" altLang="ko-KR" sz="1800" dirty="0"/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516F5-092C-4322-AA48-67A4C0D63060}"/>
              </a:ext>
            </a:extLst>
          </p:cNvPr>
          <p:cNvSpPr txBox="1"/>
          <p:nvPr/>
        </p:nvSpPr>
        <p:spPr>
          <a:xfrm>
            <a:off x="3967327" y="6381328"/>
            <a:ext cx="36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p.92 CompareOperatorExample.java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B73C53-745E-452E-BD72-D443FC91B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550" y="476672"/>
            <a:ext cx="4602528" cy="630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4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논리 연산자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495600" y="2026904"/>
            <a:ext cx="5297295" cy="3409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en-US" altLang="ko-KR" sz="1800" dirty="0"/>
              <a:t>&amp;&amp;  : </a:t>
            </a:r>
            <a:r>
              <a:rPr lang="ko-KR" altLang="en-US" sz="1800" dirty="0"/>
              <a:t>피연산자 모두 </a:t>
            </a:r>
            <a:r>
              <a:rPr lang="en-US" altLang="ko-KR" sz="1800" dirty="0"/>
              <a:t>True </a:t>
            </a:r>
            <a:r>
              <a:rPr lang="ko-KR" altLang="en-US" sz="1800" dirty="0"/>
              <a:t>인 경우에 </a:t>
            </a:r>
            <a:r>
              <a:rPr lang="en-US" altLang="ko-KR" sz="1800" dirty="0"/>
              <a:t>True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defTabSz="457200" latinLnBrk="0"/>
            <a:r>
              <a:rPr lang="en-US" altLang="ko-KR" sz="1800" dirty="0"/>
              <a:t>|| : </a:t>
            </a:r>
            <a:r>
              <a:rPr lang="ko-KR" altLang="en-US" sz="1800" dirty="0"/>
              <a:t>피연산자 중 하나만 </a:t>
            </a:r>
            <a:r>
              <a:rPr lang="en-US" altLang="ko-KR" sz="1800" dirty="0"/>
              <a:t>True </a:t>
            </a:r>
            <a:r>
              <a:rPr lang="ko-KR" altLang="en-US" sz="1800" dirty="0"/>
              <a:t>인 경우에 </a:t>
            </a:r>
            <a:r>
              <a:rPr lang="en-US" altLang="ko-KR" sz="1800" dirty="0"/>
              <a:t>True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defTabSz="457200" latinLnBrk="0"/>
            <a:r>
              <a:rPr lang="en-US" altLang="ko-KR" sz="1800" dirty="0"/>
              <a:t> ^ : </a:t>
            </a:r>
            <a:r>
              <a:rPr lang="ko-KR" altLang="en-US" sz="1800" dirty="0"/>
              <a:t>피연산자가 하나는 </a:t>
            </a:r>
            <a:r>
              <a:rPr lang="en-US" altLang="ko-KR" sz="1800" dirty="0"/>
              <a:t>True, </a:t>
            </a:r>
            <a:r>
              <a:rPr lang="ko-KR" altLang="en-US" sz="1800" dirty="0"/>
              <a:t>다른 하나는 </a:t>
            </a:r>
            <a:r>
              <a:rPr lang="en-US" altLang="ko-KR" sz="1800" dirty="0"/>
              <a:t>False</a:t>
            </a:r>
          </a:p>
          <a:p>
            <a:pPr marL="0" indent="0" defTabSz="457200" latinLnBrk="0">
              <a:buNone/>
            </a:pPr>
            <a:r>
              <a:rPr lang="en-US" altLang="ko-KR" sz="1800" dirty="0"/>
              <a:t>             </a:t>
            </a:r>
            <a:r>
              <a:rPr lang="ko-KR" altLang="en-US" sz="1800" dirty="0"/>
              <a:t>인 경우에 </a:t>
            </a:r>
            <a:r>
              <a:rPr lang="en-US" altLang="ko-KR" sz="1800" dirty="0"/>
              <a:t>True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defTabSz="457200" latinLnBrk="0"/>
            <a:r>
              <a:rPr lang="en-US" altLang="ko-KR" sz="1800" dirty="0"/>
              <a:t> ! : </a:t>
            </a:r>
            <a:r>
              <a:rPr lang="ko-KR" altLang="en-US" sz="1800" dirty="0"/>
              <a:t>피 연산자의 값 반대 리턴</a:t>
            </a:r>
            <a:endParaRPr lang="en-US" altLang="ko-KR" sz="1800" dirty="0"/>
          </a:p>
          <a:p>
            <a:pPr defTabSz="457200" latinLnBrk="0"/>
            <a:r>
              <a:rPr lang="en-US" altLang="ko-KR" sz="1800" dirty="0"/>
              <a:t>&amp;, | : </a:t>
            </a:r>
            <a:r>
              <a:rPr lang="ko-KR" altLang="en-US" sz="1800" dirty="0"/>
              <a:t>논리연산자로 사용 시 </a:t>
            </a:r>
            <a:r>
              <a:rPr lang="en-US" altLang="ko-KR" sz="1800" dirty="0"/>
              <a:t>&amp;&amp;, || </a:t>
            </a:r>
            <a:r>
              <a:rPr lang="ko-KR" altLang="en-US" sz="1800" dirty="0"/>
              <a:t>과 같은 결과를  리턴 하지만 양쪽 모두 무조건 평가</a:t>
            </a:r>
            <a:endParaRPr lang="en-US" altLang="ko-KR" sz="1800" dirty="0"/>
          </a:p>
          <a:p>
            <a:pPr marL="0" indent="0" defTabSz="457200" latinLnBrk="0">
              <a:buNone/>
            </a:pPr>
            <a:endParaRPr lang="en-US" altLang="ko-KR" sz="1800" dirty="0"/>
          </a:p>
          <a:p>
            <a:pPr defTabSz="457200" latinLnBrk="0"/>
            <a:r>
              <a:rPr lang="ko-KR" altLang="en-US" sz="1800" dirty="0"/>
              <a:t>조건문</a:t>
            </a:r>
            <a:r>
              <a:rPr lang="en-US" altLang="ko-KR" sz="1800" dirty="0"/>
              <a:t>, </a:t>
            </a:r>
            <a:r>
              <a:rPr lang="ko-KR" altLang="en-US" sz="1800" dirty="0"/>
              <a:t>반복문에서 주로 사용</a:t>
            </a:r>
            <a:endParaRPr lang="en-US" altLang="ko-KR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516F5-092C-4322-AA48-67A4C0D63060}"/>
              </a:ext>
            </a:extLst>
          </p:cNvPr>
          <p:cNvSpPr txBox="1"/>
          <p:nvPr/>
        </p:nvSpPr>
        <p:spPr>
          <a:xfrm>
            <a:off x="4180099" y="6329237"/>
            <a:ext cx="36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p.92 CompareOperatorExample.java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C9BFA5-22C9-4BEA-90BE-565A0802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99" y="586193"/>
            <a:ext cx="4104456" cy="60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비트 논리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CBC78-8D6F-49F2-BBCC-EA09C4A7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469" y="2754987"/>
            <a:ext cx="1686160" cy="2029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238D2-CDE2-42D4-8106-4031424B0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98" y="2764513"/>
            <a:ext cx="1590897" cy="201958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5F1A97B-49BF-4CF1-BD26-FBE18C0E8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2551" y="2754987"/>
            <a:ext cx="1676634" cy="201005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C6ABD9C-E12A-468C-927E-60DA82AC9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351" y="2764513"/>
            <a:ext cx="1019317" cy="1238423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A709EE3-775F-41C5-A98F-405FEE6903B3}"/>
              </a:ext>
            </a:extLst>
          </p:cNvPr>
          <p:cNvSpPr txBox="1">
            <a:spLocks/>
          </p:cNvSpPr>
          <p:nvPr/>
        </p:nvSpPr>
        <p:spPr>
          <a:xfrm>
            <a:off x="2558953" y="2026905"/>
            <a:ext cx="4465353" cy="341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 dirty="0"/>
              <a:t>비트 연산을 위해 </a:t>
            </a:r>
            <a:r>
              <a:rPr lang="en-US" altLang="ko-KR" sz="1800" dirty="0"/>
              <a:t>2</a:t>
            </a:r>
            <a:r>
              <a:rPr lang="ko-KR" altLang="en-US" sz="1800" dirty="0"/>
              <a:t>진 수로 변환 후 연산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59F15C-1575-4CB7-A31D-2943F4DA8A83}"/>
              </a:ext>
            </a:extLst>
          </p:cNvPr>
          <p:cNvSpPr txBox="1"/>
          <p:nvPr/>
        </p:nvSpPr>
        <p:spPr>
          <a:xfrm>
            <a:off x="2604940" y="5301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 = 13;</a:t>
            </a:r>
          </a:p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binary</a:t>
            </a:r>
            <a:r>
              <a:rPr lang="ko-KR" altLang="en-US" dirty="0"/>
              <a:t> = </a:t>
            </a:r>
            <a:r>
              <a:rPr lang="ko-KR" altLang="en-US" dirty="0" err="1"/>
              <a:t>Integer.toBinaryString</a:t>
            </a:r>
            <a:r>
              <a:rPr lang="ko-KR" altLang="en-US" dirty="0"/>
              <a:t>(</a:t>
            </a:r>
            <a:r>
              <a:rPr lang="ko-KR" altLang="en-US" dirty="0" err="1"/>
              <a:t>num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System.out.println</a:t>
            </a:r>
            <a:r>
              <a:rPr lang="ko-KR" altLang="en-US" dirty="0"/>
              <a:t>(</a:t>
            </a:r>
            <a:r>
              <a:rPr lang="ko-KR" altLang="en-US" dirty="0" err="1"/>
              <a:t>binary</a:t>
            </a:r>
            <a:r>
              <a:rPr lang="ko-KR" altLang="en-US" dirty="0"/>
              <a:t>); // "1101"</a:t>
            </a:r>
          </a:p>
        </p:txBody>
      </p:sp>
    </p:spTree>
    <p:extLst>
      <p:ext uri="{BB962C8B-B14F-4D97-AF65-F5344CB8AC3E}">
        <p14:creationId xmlns:p14="http://schemas.microsoft.com/office/powerpoint/2010/main" val="411630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비트 논리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AB297E-B12A-419B-966A-F315C4597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03" y="768746"/>
            <a:ext cx="4968552" cy="5960811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A08D546E-EC57-4AFD-B915-D7DA1617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298" y="2076818"/>
            <a:ext cx="44053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/>
              <a:t>136의 2진수 (32비트 </a:t>
            </a:r>
            <a:r>
              <a:rPr lang="ko-KR" altLang="ko-KR" dirty="0" err="1"/>
              <a:t>int</a:t>
            </a:r>
            <a:r>
              <a:rPr lang="ko-KR" altLang="ko-KR" dirty="0"/>
              <a:t>) </a:t>
            </a:r>
            <a:r>
              <a:rPr lang="ko-KR" altLang="en-US" dirty="0"/>
              <a:t>변환</a:t>
            </a:r>
            <a:br>
              <a:rPr lang="ko-KR" altLang="ko-KR" dirty="0"/>
            </a:br>
            <a:r>
              <a:rPr lang="en-US" altLang="ko-KR" dirty="0"/>
              <a:t>     </a:t>
            </a:r>
            <a:r>
              <a:rPr lang="ko-KR" altLang="ko-KR" dirty="0"/>
              <a:t>00000000 00000000 00000000 10001000 </a:t>
            </a:r>
            <a:endParaRPr lang="en-US" altLang="ko-KR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/>
              <a:t>8비트만 저장 → 하위 8비트만 남김</a:t>
            </a:r>
            <a:endParaRPr lang="en-US" altLang="ko-KR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10001000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/>
              <a:t>8비트를 </a:t>
            </a:r>
            <a:r>
              <a:rPr lang="ko-KR" altLang="ko-KR" dirty="0" err="1"/>
              <a:t>byte</a:t>
            </a:r>
            <a:r>
              <a:rPr lang="ko-KR" altLang="ko-KR" dirty="0"/>
              <a:t> (부호 있는 정수)로 해석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   맨 앞자리</a:t>
            </a:r>
            <a:r>
              <a:rPr lang="en-US" altLang="ko-KR" dirty="0"/>
              <a:t>(1)</a:t>
            </a:r>
            <a:r>
              <a:rPr lang="ko-KR" altLang="en-US" dirty="0"/>
              <a:t>는 부호 비트 </a:t>
            </a:r>
            <a:endParaRPr lang="en-US" altLang="ko-KR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</a:t>
            </a:r>
            <a:r>
              <a:rPr lang="ko-KR" altLang="en-US" dirty="0"/>
              <a:t>→ 음수라서 </a:t>
            </a:r>
            <a:r>
              <a:rPr lang="en-US" altLang="ko-KR" dirty="0"/>
              <a:t>2</a:t>
            </a:r>
            <a:r>
              <a:rPr lang="ko-KR" altLang="en-US" dirty="0"/>
              <a:t>의 보수</a:t>
            </a:r>
            <a:r>
              <a:rPr lang="en-US" altLang="ko-KR" dirty="0"/>
              <a:t>(</a:t>
            </a:r>
            <a:r>
              <a:rPr lang="ko-KR" altLang="en-US" dirty="0"/>
              <a:t>비트반전 </a:t>
            </a:r>
            <a:r>
              <a:rPr lang="en-US" altLang="ko-KR" dirty="0"/>
              <a:t>0</a:t>
            </a:r>
            <a:r>
              <a:rPr lang="en-US" altLang="ko-KR" dirty="0">
                <a:sym typeface="Wingdings" panose="05000000000000000000" pitchFamily="2" charset="2"/>
              </a:rPr>
              <a:t>1)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10001000 (</a:t>
            </a:r>
            <a:r>
              <a:rPr lang="ko-KR" altLang="en-US" dirty="0"/>
              <a:t>원래 값</a:t>
            </a:r>
            <a:r>
              <a:rPr lang="en-US" altLang="ko-KR" dirty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01110111 (</a:t>
            </a:r>
            <a:r>
              <a:rPr lang="ko-KR" altLang="en-US" dirty="0"/>
              <a:t>비트 반전</a:t>
            </a:r>
            <a:r>
              <a:rPr lang="en-US" altLang="ko-KR" dirty="0"/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+             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---------------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    01111000 (</a:t>
            </a:r>
            <a:r>
              <a:rPr lang="ko-KR" altLang="en-US" dirty="0"/>
              <a:t>십진수 </a:t>
            </a:r>
            <a:r>
              <a:rPr lang="en-US" altLang="ko-KR" dirty="0"/>
              <a:t>120) </a:t>
            </a:r>
            <a:r>
              <a:rPr lang="en-US" altLang="ko-KR" dirty="0">
                <a:sym typeface="Wingdings" panose="05000000000000000000" pitchFamily="2" charset="2"/>
              </a:rPr>
              <a:t> -120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ym typeface="Wingdings" panose="05000000000000000000" pitchFamily="2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(8</a:t>
            </a:r>
            <a:r>
              <a:rPr lang="ko-KR" altLang="en-US" dirty="0"/>
              <a:t>비트 기준</a:t>
            </a:r>
            <a:r>
              <a:rPr lang="en-US" altLang="ko-KR" dirty="0"/>
              <a:t>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lain" startAt="128"/>
            </a:pPr>
            <a:r>
              <a:rPr lang="en-US" altLang="ko-KR" dirty="0"/>
              <a:t> 64   32   16   8   4   2   1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FF0000"/>
                </a:solidFill>
              </a:rPr>
              <a:t>  ex: 255 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진수 값 </a:t>
            </a:r>
            <a:r>
              <a:rPr lang="en-US" altLang="ko-KR" dirty="0">
                <a:solidFill>
                  <a:srgbClr val="FF0000"/>
                </a:solidFill>
              </a:rPr>
              <a:t>-&gt; 11111111</a:t>
            </a:r>
          </a:p>
        </p:txBody>
      </p:sp>
    </p:spTree>
    <p:extLst>
      <p:ext uri="{BB962C8B-B14F-4D97-AF65-F5344CB8AC3E}">
        <p14:creationId xmlns:p14="http://schemas.microsoft.com/office/powerpoint/2010/main" val="47757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비트 이동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A709EE3-775F-41C5-A98F-405FEE6903B3}"/>
              </a:ext>
            </a:extLst>
          </p:cNvPr>
          <p:cNvSpPr txBox="1">
            <a:spLocks/>
          </p:cNvSpPr>
          <p:nvPr/>
        </p:nvSpPr>
        <p:spPr>
          <a:xfrm>
            <a:off x="2276659" y="2026905"/>
            <a:ext cx="4465353" cy="1112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 dirty="0"/>
              <a:t>비트 연산을 위해 </a:t>
            </a:r>
            <a:r>
              <a:rPr lang="en-US" altLang="ko-KR" sz="1800" dirty="0"/>
              <a:t>32bit</a:t>
            </a:r>
            <a:r>
              <a:rPr lang="ko-KR" altLang="en-US" sz="1800" dirty="0"/>
              <a:t>로 변환 후 연산</a:t>
            </a:r>
            <a:endParaRPr lang="en-US" altLang="ko-KR" sz="1800" dirty="0"/>
          </a:p>
          <a:p>
            <a:pPr defTabSz="457200" latinLnBrk="0"/>
            <a:r>
              <a:rPr lang="ko-KR" altLang="en-US" sz="1800" dirty="0"/>
              <a:t>피 연산자가 음수라면 빈공간은 </a:t>
            </a:r>
            <a:r>
              <a:rPr lang="en-US" altLang="ko-KR" sz="1800" dirty="0"/>
              <a:t>1</a:t>
            </a:r>
            <a:r>
              <a:rPr lang="ko-KR" altLang="en-US" sz="1800" dirty="0"/>
              <a:t>로</a:t>
            </a:r>
            <a:endParaRPr lang="en-US" altLang="ko-KR" sz="1800" dirty="0"/>
          </a:p>
          <a:p>
            <a:pPr marL="0" indent="0" defTabSz="457200" latinLnBrk="0">
              <a:buNone/>
            </a:pPr>
            <a:r>
              <a:rPr lang="en-US" altLang="ko-KR" sz="1800" dirty="0"/>
              <a:t>                             </a:t>
            </a:r>
            <a:r>
              <a:rPr lang="ko-KR" altLang="en-US" sz="1800" dirty="0"/>
              <a:t>양수라면 </a:t>
            </a:r>
            <a:r>
              <a:rPr lang="en-US" altLang="ko-KR" sz="1800" dirty="0"/>
              <a:t>0 </a:t>
            </a:r>
            <a:r>
              <a:rPr lang="ko-KR" altLang="en-US" sz="1800" dirty="0"/>
              <a:t>으로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03433-0129-4161-AA79-3F8DAFCFA1C2}"/>
              </a:ext>
            </a:extLst>
          </p:cNvPr>
          <p:cNvSpPr txBox="1"/>
          <p:nvPr/>
        </p:nvSpPr>
        <p:spPr>
          <a:xfrm>
            <a:off x="2207568" y="3901649"/>
            <a:ext cx="58824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이동 연산자  </a:t>
            </a:r>
            <a:r>
              <a:rPr lang="en-US" altLang="ko-KR" dirty="0"/>
              <a:t>:  &lt;&lt;,  &gt;&gt;, &gt;&gt;&gt;</a:t>
            </a:r>
          </a:p>
          <a:p>
            <a:pPr lvl="0" algn="l"/>
            <a:r>
              <a:rPr lang="en-US" altLang="ko-KR" dirty="0"/>
              <a:t>     a  &lt;&lt;  b  : </a:t>
            </a:r>
            <a:r>
              <a:rPr lang="ko-KR" altLang="en-US" dirty="0"/>
              <a:t>정수 </a:t>
            </a:r>
            <a:r>
              <a:rPr lang="en-US" altLang="ko-KR" dirty="0"/>
              <a:t>a</a:t>
            </a:r>
            <a:r>
              <a:rPr lang="ko-KR" altLang="en-US" dirty="0"/>
              <a:t>의 각 비트를 왼쪽으로 </a:t>
            </a:r>
            <a:r>
              <a:rPr lang="en-US" altLang="ko-KR" dirty="0"/>
              <a:t>b </a:t>
            </a:r>
            <a:r>
              <a:rPr lang="ko-KR" altLang="en-US" dirty="0"/>
              <a:t>만큼   </a:t>
            </a:r>
            <a:endParaRPr lang="en-US" altLang="ko-KR" dirty="0"/>
          </a:p>
          <a:p>
            <a:pPr lvl="0" algn="l"/>
            <a:r>
              <a:rPr lang="en-US" altLang="ko-KR" dirty="0"/>
              <a:t>                       </a:t>
            </a:r>
            <a:r>
              <a:rPr lang="ko-KR" altLang="en-US" dirty="0"/>
              <a:t>이동</a:t>
            </a:r>
            <a:r>
              <a:rPr lang="en-US" altLang="ko-KR" dirty="0"/>
              <a:t>(</a:t>
            </a:r>
            <a:r>
              <a:rPr lang="ko-KR" altLang="en-US" dirty="0"/>
              <a:t>빈칸은 </a:t>
            </a:r>
            <a:r>
              <a:rPr lang="en-US" altLang="ko-KR" dirty="0"/>
              <a:t>0)  a * 2</a:t>
            </a:r>
            <a:r>
              <a:rPr lang="en-US" altLang="ko-KR" baseline="30000" dirty="0"/>
              <a:t>b</a:t>
            </a:r>
          </a:p>
          <a:p>
            <a:pPr lvl="0" algn="l"/>
            <a:r>
              <a:rPr lang="en-US" altLang="ko-KR" dirty="0"/>
              <a:t>     a  &gt;&gt;  b  : </a:t>
            </a:r>
            <a:r>
              <a:rPr lang="ko-KR" altLang="en-US" dirty="0"/>
              <a:t>정수 </a:t>
            </a:r>
            <a:r>
              <a:rPr lang="en-US" altLang="ko-KR" dirty="0"/>
              <a:t>a</a:t>
            </a:r>
            <a:r>
              <a:rPr lang="ko-KR" altLang="en-US" dirty="0"/>
              <a:t>의 각 비트를 </a:t>
            </a:r>
            <a:r>
              <a:rPr lang="en-US" altLang="ko-KR" dirty="0"/>
              <a:t> </a:t>
            </a:r>
            <a:r>
              <a:rPr lang="ko-KR" altLang="en-US" dirty="0"/>
              <a:t>오른쪽으로 </a:t>
            </a:r>
            <a:r>
              <a:rPr lang="en-US" altLang="ko-KR" dirty="0"/>
              <a:t>b </a:t>
            </a:r>
            <a:r>
              <a:rPr lang="ko-KR" altLang="en-US" dirty="0"/>
              <a:t>만큼 이동</a:t>
            </a:r>
            <a:endParaRPr lang="en-US" altLang="ko-KR" dirty="0"/>
          </a:p>
          <a:p>
            <a:pPr lvl="0" algn="l"/>
            <a:r>
              <a:rPr lang="en-US" altLang="ko-KR" dirty="0"/>
              <a:t>                       (</a:t>
            </a:r>
            <a:r>
              <a:rPr lang="ko-KR" altLang="en-US" dirty="0"/>
              <a:t>빈칸은 최상위 부호비트로</a:t>
            </a:r>
            <a:r>
              <a:rPr lang="en-US" altLang="ko-KR" dirty="0"/>
              <a:t>) a / 2</a:t>
            </a:r>
            <a:r>
              <a:rPr lang="en-US" altLang="ko-KR" baseline="30000" dirty="0"/>
              <a:t>b</a:t>
            </a:r>
            <a:endParaRPr lang="en-US" altLang="ko-KR" dirty="0"/>
          </a:p>
          <a:p>
            <a:pPr algn="l"/>
            <a:r>
              <a:rPr lang="en-US" altLang="ko-KR" dirty="0"/>
              <a:t>     a  &gt;&gt;&gt; b :</a:t>
            </a:r>
            <a:r>
              <a:rPr lang="ko-KR" altLang="en-US" dirty="0"/>
              <a:t>정수 </a:t>
            </a:r>
            <a:r>
              <a:rPr lang="en-US" altLang="ko-KR" dirty="0"/>
              <a:t>a</a:t>
            </a:r>
            <a:r>
              <a:rPr lang="ko-KR" altLang="en-US" dirty="0"/>
              <a:t>의 각 비트를 오른쪽으로 </a:t>
            </a:r>
            <a:r>
              <a:rPr lang="en-US" altLang="ko-KR" dirty="0"/>
              <a:t>b </a:t>
            </a:r>
            <a:r>
              <a:rPr lang="ko-KR" altLang="en-US" dirty="0"/>
              <a:t>만큼 이동</a:t>
            </a:r>
            <a:endParaRPr lang="en-US" altLang="ko-KR" dirty="0"/>
          </a:p>
          <a:p>
            <a:pPr algn="l"/>
            <a:r>
              <a:rPr lang="en-US" altLang="ko-KR" dirty="0"/>
              <a:t>                      </a:t>
            </a:r>
            <a:r>
              <a:rPr lang="ko-KR" altLang="en-US" dirty="0"/>
              <a:t>자바에만 있는 연산</a:t>
            </a:r>
            <a:r>
              <a:rPr lang="en-US" altLang="ko-KR" dirty="0"/>
              <a:t>, &gt;&gt;</a:t>
            </a:r>
            <a:r>
              <a:rPr lang="ko-KR" altLang="en-US" dirty="0"/>
              <a:t>과 동일 하게 변환 후 </a:t>
            </a:r>
            <a:endParaRPr lang="en-US" altLang="ko-KR" dirty="0"/>
          </a:p>
          <a:p>
            <a:pPr algn="l"/>
            <a:r>
              <a:rPr lang="en-US" altLang="ko-KR" dirty="0"/>
              <a:t>                      </a:t>
            </a:r>
            <a:r>
              <a:rPr lang="ko-KR" altLang="en-US" dirty="0"/>
              <a:t>빈칸은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524687-328B-479D-A748-17931D6F2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404" y="1693216"/>
            <a:ext cx="3847712" cy="9265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75D4AB5-04E2-4058-B4E7-07269B4C9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232" y="2854574"/>
            <a:ext cx="4007768" cy="20941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AAFC0F3-A3D6-4EE5-865D-F2558C11E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665" y="5164784"/>
            <a:ext cx="4093242" cy="9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비트 이동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A709EE3-775F-41C5-A98F-405FEE6903B3}"/>
              </a:ext>
            </a:extLst>
          </p:cNvPr>
          <p:cNvSpPr txBox="1">
            <a:spLocks/>
          </p:cNvSpPr>
          <p:nvPr/>
        </p:nvSpPr>
        <p:spPr>
          <a:xfrm>
            <a:off x="2240806" y="2462699"/>
            <a:ext cx="4465353" cy="1112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en-US" altLang="ko-KR" sz="1800" dirty="0" err="1"/>
              <a:t>Math.pow</a:t>
            </a:r>
            <a:r>
              <a:rPr lang="en-US" altLang="ko-KR" sz="1800" dirty="0"/>
              <a:t>(2, 3) =&gt; 2 * 2 * 2 = 8</a:t>
            </a:r>
          </a:p>
          <a:p>
            <a:pPr marL="0" indent="0" defTabSz="457200" latinLnBrk="0">
              <a:buNone/>
            </a:pPr>
            <a:r>
              <a:rPr lang="en-US" altLang="ko-KR" sz="1800" dirty="0"/>
              <a:t>     double </a:t>
            </a:r>
            <a:r>
              <a:rPr lang="ko-KR" altLang="en-US" sz="1800" dirty="0"/>
              <a:t>값을 반환 하기에 </a:t>
            </a:r>
            <a:r>
              <a:rPr lang="en-US" altLang="ko-KR" sz="1800" dirty="0"/>
              <a:t>int </a:t>
            </a:r>
            <a:r>
              <a:rPr lang="ko-KR" altLang="en-US" sz="1800" dirty="0"/>
              <a:t>로 </a:t>
            </a:r>
            <a:r>
              <a:rPr lang="ko-KR" altLang="en-US" sz="1800" dirty="0" err="1"/>
              <a:t>형변환</a:t>
            </a:r>
            <a:endParaRPr lang="en-US" altLang="ko-KR" sz="1800" dirty="0"/>
          </a:p>
          <a:p>
            <a:pPr defTabSz="457200" latinLnBrk="0"/>
            <a:r>
              <a:rPr lang="ko-KR" altLang="en-US" sz="1800" dirty="0"/>
              <a:t>같은 결과를 나타내는 다양한 방법</a:t>
            </a:r>
            <a:endParaRPr lang="en-US" altLang="ko-KR" sz="1800" dirty="0"/>
          </a:p>
          <a:p>
            <a:pPr defTabSz="457200" latinLnBrk="0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247320-8AA3-49F2-A86E-FC4215E8548C}"/>
              </a:ext>
            </a:extLst>
          </p:cNvPr>
          <p:cNvGrpSpPr/>
          <p:nvPr/>
        </p:nvGrpSpPr>
        <p:grpSpPr>
          <a:xfrm>
            <a:off x="6756276" y="973378"/>
            <a:ext cx="5083331" cy="5760640"/>
            <a:chOff x="4716016" y="117673"/>
            <a:chExt cx="4391797" cy="490815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F15BF0F-CD01-44CE-B8C9-C75505C3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1836" y="117673"/>
              <a:ext cx="4355977" cy="4614317"/>
            </a:xfrm>
            <a:prstGeom prst="rect">
              <a:avLst/>
            </a:prstGeom>
          </p:spPr>
        </p:pic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41191A62-F906-47D5-82B3-73CAF29C8765}"/>
                </a:ext>
              </a:extLst>
            </p:cNvPr>
            <p:cNvSpPr txBox="1">
              <a:spLocks/>
            </p:cNvSpPr>
            <p:nvPr/>
          </p:nvSpPr>
          <p:spPr>
            <a:xfrm>
              <a:off x="4716016" y="4740853"/>
              <a:ext cx="3528392" cy="28497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1800" dirty="0">
                  <a:solidFill>
                    <a:schemeClr val="tx1"/>
                  </a:solidFill>
                  <a:cs typeface="+mn-cs"/>
                </a:rPr>
                <a:t>p.101  BitShiftExample1.java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8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비트 이동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A709EE3-775F-41C5-A98F-405FEE6903B3}"/>
              </a:ext>
            </a:extLst>
          </p:cNvPr>
          <p:cNvSpPr txBox="1">
            <a:spLocks/>
          </p:cNvSpPr>
          <p:nvPr/>
        </p:nvSpPr>
        <p:spPr>
          <a:xfrm>
            <a:off x="2240806" y="2462699"/>
            <a:ext cx="4465353" cy="1112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en-US" altLang="ko-KR" sz="1800" dirty="0"/>
              <a:t>&gt;&gt;&gt; </a:t>
            </a:r>
            <a:r>
              <a:rPr lang="ko-KR" altLang="en-US" sz="1800" dirty="0"/>
              <a:t>연산 실습</a:t>
            </a:r>
            <a:endParaRPr lang="en-US" altLang="ko-KR" sz="1800" dirty="0"/>
          </a:p>
          <a:p>
            <a:pPr defTabSz="457200" latinLnBrk="0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1FED39B-EA5B-427A-9E02-D007297B8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159" y="1001633"/>
            <a:ext cx="5364822" cy="5523711"/>
          </a:xfrm>
          <a:prstGeom prst="rect">
            <a:avLst/>
          </a:prstGeom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0994091-00ED-47B3-9196-2025E83AF2A6}"/>
              </a:ext>
            </a:extLst>
          </p:cNvPr>
          <p:cNvSpPr txBox="1">
            <a:spLocks/>
          </p:cNvSpPr>
          <p:nvPr/>
        </p:nvSpPr>
        <p:spPr>
          <a:xfrm>
            <a:off x="6800727" y="6525344"/>
            <a:ext cx="3528392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/>
                </a:solidFill>
                <a:cs typeface="+mn-cs"/>
              </a:rPr>
              <a:t>p.103  BitShiftExample2.java</a:t>
            </a:r>
          </a:p>
        </p:txBody>
      </p:sp>
    </p:spTree>
    <p:extLst>
      <p:ext uri="{BB962C8B-B14F-4D97-AF65-F5344CB8AC3E}">
        <p14:creationId xmlns:p14="http://schemas.microsoft.com/office/powerpoint/2010/main" val="284096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07567" y="260648"/>
            <a:ext cx="97210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2351584" y="1454768"/>
            <a:ext cx="79700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defTabSz="914400" latinLnBrk="1">
              <a:spcBef>
                <a:spcPct val="20000"/>
              </a:spcBef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itchFamily="34" charset="0"/>
              </a:rPr>
              <a:t>복습</a:t>
            </a:r>
            <a:endParaRPr lang="ko-KR" altLang="en-US" sz="40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9827D3E-C6B9-4831-9323-19D21728E74E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1CF1FA87-0E78-4A27-87BB-40F3E2F7F316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5736F-08C4-4199-A7F4-F88A919DCB7B}"/>
              </a:ext>
            </a:extLst>
          </p:cNvPr>
          <p:cNvSpPr txBox="1"/>
          <p:nvPr/>
        </p:nvSpPr>
        <p:spPr>
          <a:xfrm>
            <a:off x="2495600" y="1964037"/>
            <a:ext cx="806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두 수를 입력 받아 더하는 프로그램을 코딩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7D438-0F3F-4F0C-8CF0-35FE4E4C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326433"/>
            <a:ext cx="3209981" cy="13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대입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A709EE3-775F-41C5-A98F-405FEE6903B3}"/>
              </a:ext>
            </a:extLst>
          </p:cNvPr>
          <p:cNvSpPr txBox="1">
            <a:spLocks/>
          </p:cNvSpPr>
          <p:nvPr/>
        </p:nvSpPr>
        <p:spPr>
          <a:xfrm>
            <a:off x="2240806" y="2462699"/>
            <a:ext cx="4465353" cy="2838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en-US" altLang="ko-KR" sz="1800" dirty="0"/>
              <a:t>=  :  </a:t>
            </a:r>
            <a:r>
              <a:rPr lang="ko-KR" altLang="en-US" sz="1800" dirty="0"/>
              <a:t>우측 피연산자의 값을 좌측 피연산자인 변수에 대입</a:t>
            </a:r>
          </a:p>
          <a:p>
            <a:pPr defTabSz="457200" latinLnBrk="0"/>
            <a:r>
              <a:rPr lang="en-US" altLang="ko-KR" sz="1800" dirty="0"/>
              <a:t>=,  +=,  -=,  *=,  /=,  %,  &amp;=,  !=,  ^=,  &lt;&lt;=,  &gt;&gt;=, &gt;&gt;&gt;=</a:t>
            </a:r>
          </a:p>
          <a:p>
            <a:pPr defTabSz="457200" latinLnBrk="0"/>
            <a:endParaRPr lang="en-US" altLang="ko-KR" sz="1800" dirty="0"/>
          </a:p>
          <a:p>
            <a:pPr defTabSz="457200" latinLnBrk="0"/>
            <a:r>
              <a:rPr lang="en-US" altLang="ko-KR" sz="1800" dirty="0"/>
              <a:t> int </a:t>
            </a:r>
            <a:r>
              <a:rPr lang="en-US" altLang="ko-KR" sz="1800" dirty="0" err="1"/>
              <a:t>iAge</a:t>
            </a:r>
            <a:r>
              <a:rPr lang="en-US" altLang="ko-KR" sz="1800" dirty="0"/>
              <a:t> = 10;</a:t>
            </a:r>
          </a:p>
          <a:p>
            <a:pPr defTabSz="457200" latinLnBrk="0"/>
            <a:r>
              <a:rPr lang="en-US" altLang="ko-KR" sz="1800" dirty="0"/>
              <a:t>10 = </a:t>
            </a:r>
            <a:r>
              <a:rPr lang="en-US" altLang="ko-KR" sz="1800" dirty="0" err="1"/>
              <a:t>iAge</a:t>
            </a:r>
            <a:r>
              <a:rPr lang="en-US" altLang="ko-KR" sz="1800" dirty="0"/>
              <a:t>;</a:t>
            </a:r>
          </a:p>
          <a:p>
            <a:pPr defTabSz="457200" latinLnBrk="0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0994091-00ED-47B3-9196-2025E83AF2A6}"/>
              </a:ext>
            </a:extLst>
          </p:cNvPr>
          <p:cNvSpPr txBox="1">
            <a:spLocks/>
          </p:cNvSpPr>
          <p:nvPr/>
        </p:nvSpPr>
        <p:spPr>
          <a:xfrm>
            <a:off x="6800727" y="6525344"/>
            <a:ext cx="3528392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p.105  AssignmentOperatorExample.java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FA0EE9C-0BDB-4FE1-9052-D5602CA68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882" y="908719"/>
            <a:ext cx="5142073" cy="56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삼항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(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조건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)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연산자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A709EE3-775F-41C5-A98F-405FEE6903B3}"/>
              </a:ext>
            </a:extLst>
          </p:cNvPr>
          <p:cNvSpPr txBox="1">
            <a:spLocks/>
          </p:cNvSpPr>
          <p:nvPr/>
        </p:nvSpPr>
        <p:spPr>
          <a:xfrm>
            <a:off x="2240806" y="2462700"/>
            <a:ext cx="3571287" cy="585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/>
              <a:t>조건식 </a:t>
            </a:r>
            <a:r>
              <a:rPr lang="en-US" altLang="ko-KR" sz="1800"/>
              <a:t>? </a:t>
            </a:r>
            <a:r>
              <a:rPr lang="ko-KR" altLang="en-US" sz="1800"/>
              <a:t>반환값</a:t>
            </a:r>
            <a:r>
              <a:rPr lang="en-US" altLang="ko-KR" sz="1800"/>
              <a:t>1 : </a:t>
            </a:r>
            <a:r>
              <a:rPr lang="ko-KR" altLang="en-US" sz="1800"/>
              <a:t>반환값</a:t>
            </a:r>
            <a:r>
              <a:rPr lang="en-US" altLang="ko-KR" sz="1800"/>
              <a:t>2;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690A5A-202C-4774-B25F-264853FC7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398" y="1499022"/>
            <a:ext cx="6008714" cy="3291463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7F3EB90-30FA-4C2D-B104-D8C1CDC4EC36}"/>
              </a:ext>
            </a:extLst>
          </p:cNvPr>
          <p:cNvSpPr txBox="1">
            <a:spLocks/>
          </p:cNvSpPr>
          <p:nvPr/>
        </p:nvSpPr>
        <p:spPr>
          <a:xfrm>
            <a:off x="8760296" y="4800210"/>
            <a:ext cx="3672408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p.106   ConditionalOperationExample.java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CFC4C-0EA2-4C00-8D6D-09E56178D054}"/>
              </a:ext>
            </a:extLst>
          </p:cNvPr>
          <p:cNvSpPr txBox="1"/>
          <p:nvPr/>
        </p:nvSpPr>
        <p:spPr>
          <a:xfrm>
            <a:off x="2408478" y="4775780"/>
            <a:ext cx="4663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num</a:t>
            </a:r>
            <a:r>
              <a:rPr lang="ko-KR" altLang="en-US" dirty="0"/>
              <a:t> = 10; </a:t>
            </a:r>
          </a:p>
          <a:p>
            <a:r>
              <a:rPr lang="ko-KR" altLang="en-US" dirty="0" err="1"/>
              <a:t>System.out.println</a:t>
            </a:r>
            <a:r>
              <a:rPr lang="ko-KR" altLang="en-US" dirty="0"/>
              <a:t>( </a:t>
            </a:r>
            <a:r>
              <a:rPr lang="en-US" altLang="ko-KR" dirty="0"/>
              <a:t>?? </a:t>
            </a:r>
            <a:r>
              <a:rPr lang="ko-KR" altLang="en-US" dirty="0"/>
              <a:t>);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num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의 값에 따라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양수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', 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음수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', '0'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을 출력</a:t>
            </a:r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68250-8E7B-4B5C-9BC2-E47B15BDD19F}"/>
              </a:ext>
            </a:extLst>
          </p:cNvPr>
          <p:cNvSpPr txBox="1"/>
          <p:nvPr/>
        </p:nvSpPr>
        <p:spPr>
          <a:xfrm>
            <a:off x="2711624" y="5699110"/>
            <a:ext cx="466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num &gt; 0 ? "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양수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" : (num &lt; 0 ? "</a:t>
            </a:r>
            <a:r>
              <a:rPr lang="ko-KR" alt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음수</a:t>
            </a:r>
            <a:r>
              <a:rPr lang="en-US" altLang="ko-K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" : "0")</a:t>
            </a:r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21694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연산 방향과 우선 순위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E17E685-6FD9-42A1-9905-F571CD0E40C7}"/>
              </a:ext>
            </a:extLst>
          </p:cNvPr>
          <p:cNvSpPr txBox="1">
            <a:spLocks/>
          </p:cNvSpPr>
          <p:nvPr/>
        </p:nvSpPr>
        <p:spPr>
          <a:xfrm>
            <a:off x="2423592" y="2771699"/>
            <a:ext cx="8208912" cy="2088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800" dirty="0" err="1"/>
              <a:t>단항</a:t>
            </a:r>
            <a:r>
              <a:rPr lang="en-US" altLang="ko-KR" sz="1800" dirty="0"/>
              <a:t>, </a:t>
            </a:r>
            <a:r>
              <a:rPr lang="ko-KR" altLang="en-US" sz="1800" dirty="0"/>
              <a:t>이항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삼항</a:t>
            </a:r>
            <a:r>
              <a:rPr lang="ko-KR" altLang="en-US" sz="1800" dirty="0"/>
              <a:t> 연산자 순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>
              <a:buFont typeface="+mj-lt"/>
              <a:buAutoNum type="arabicPeriod"/>
            </a:pPr>
            <a:r>
              <a:rPr lang="ko-KR" altLang="en-US" sz="1800" dirty="0"/>
              <a:t>산술</a:t>
            </a:r>
            <a:r>
              <a:rPr lang="en-US" altLang="ko-KR" sz="1800" dirty="0"/>
              <a:t>, </a:t>
            </a:r>
            <a:r>
              <a:rPr lang="ko-KR" altLang="en-US" sz="1800" dirty="0"/>
              <a:t>비교</a:t>
            </a:r>
            <a:r>
              <a:rPr lang="en-US" altLang="ko-KR" sz="1800" dirty="0"/>
              <a:t>, </a:t>
            </a:r>
            <a:r>
              <a:rPr lang="ko-KR" altLang="en-US" sz="1800" dirty="0"/>
              <a:t>논리</a:t>
            </a:r>
            <a:r>
              <a:rPr lang="en-US" altLang="ko-KR" sz="1800" dirty="0"/>
              <a:t>, </a:t>
            </a:r>
            <a:r>
              <a:rPr lang="ko-KR" altLang="en-US" sz="1800" dirty="0"/>
              <a:t>대입 연산자 순</a:t>
            </a:r>
          </a:p>
          <a:p>
            <a:pPr>
              <a:buFont typeface="+mj-lt"/>
              <a:buAutoNum type="arabicPeriod"/>
            </a:pPr>
            <a:r>
              <a:rPr lang="ko-KR" altLang="en-US" sz="1800" dirty="0" err="1"/>
              <a:t>단항</a:t>
            </a:r>
            <a:r>
              <a:rPr lang="en-US" altLang="ko-KR" sz="1800" dirty="0"/>
              <a:t>, </a:t>
            </a:r>
            <a:r>
              <a:rPr lang="ko-KR" altLang="en-US" sz="1800" dirty="0"/>
              <a:t>부호</a:t>
            </a:r>
            <a:r>
              <a:rPr lang="en-US" altLang="ko-KR" sz="1800" dirty="0"/>
              <a:t>, </a:t>
            </a:r>
            <a:r>
              <a:rPr lang="ko-KR" altLang="en-US" sz="1800" dirty="0"/>
              <a:t>대입 연산자를 제외한 모든 연산의 방향은 왼쪽에서 오른쪽</a:t>
            </a:r>
            <a:endParaRPr lang="en-US" altLang="ko-KR" sz="1800" dirty="0"/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70C0"/>
                </a:solidFill>
              </a:rPr>
              <a:t>먼저 처리할 연산을 괄호 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r>
              <a:rPr lang="ko-KR" altLang="en-US" dirty="0">
                <a:solidFill>
                  <a:srgbClr val="0070C0"/>
                </a:solidFill>
              </a:rPr>
              <a:t>로 묶는다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60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7D0A-85D4-2589-AA28-6B495ADC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086CD9-7071-7488-12A6-607A5692CD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6A353F-75A8-85A0-0C53-8082219483D9}"/>
              </a:ext>
            </a:extLst>
          </p:cNvPr>
          <p:cNvSpPr/>
          <p:nvPr/>
        </p:nvSpPr>
        <p:spPr>
          <a:xfrm>
            <a:off x="0" y="1721713"/>
            <a:ext cx="6960080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8EBA8-D4DA-5983-6A51-10B4C3DD2E33}"/>
              </a:ext>
            </a:extLst>
          </p:cNvPr>
          <p:cNvSpPr/>
          <p:nvPr/>
        </p:nvSpPr>
        <p:spPr>
          <a:xfrm>
            <a:off x="0" y="1721713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01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9C2B74-BCBE-D4BB-ABCE-87484D266F91}"/>
              </a:ext>
            </a:extLst>
          </p:cNvPr>
          <p:cNvSpPr/>
          <p:nvPr/>
        </p:nvSpPr>
        <p:spPr>
          <a:xfrm>
            <a:off x="0" y="6387667"/>
            <a:ext cx="12192000" cy="209685"/>
          </a:xfrm>
          <a:prstGeom prst="rect">
            <a:avLst/>
          </a:prstGeom>
          <a:solidFill>
            <a:schemeClr val="accent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DA9599-4999-C1AC-DBC4-DDD165D2F8A6}"/>
              </a:ext>
            </a:extLst>
          </p:cNvPr>
          <p:cNvGrpSpPr/>
          <p:nvPr/>
        </p:nvGrpSpPr>
        <p:grpSpPr>
          <a:xfrm>
            <a:off x="7032104" y="2636912"/>
            <a:ext cx="2088232" cy="3528392"/>
            <a:chOff x="4331804" y="1664804"/>
            <a:chExt cx="3528392" cy="352839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2F3F21-B2CF-B4FF-6729-B59E553C84EC}"/>
                </a:ext>
              </a:extLst>
            </p:cNvPr>
            <p:cNvCxnSpPr/>
            <p:nvPr/>
          </p:nvCxnSpPr>
          <p:spPr>
            <a:xfrm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EBC6B1-DE32-A701-43DF-D11FF30EAE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1804" y="3429000"/>
              <a:ext cx="3528392" cy="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D4E3D2-854A-A7E8-15A6-BAC85E39882D}"/>
              </a:ext>
            </a:extLst>
          </p:cNvPr>
          <p:cNvSpPr txBox="1"/>
          <p:nvPr/>
        </p:nvSpPr>
        <p:spPr>
          <a:xfrm>
            <a:off x="1631504" y="1911899"/>
            <a:ext cx="5088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연산자란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3FA50-F1DF-F5E9-1841-B3B2905072B1}"/>
              </a:ext>
            </a:extLst>
          </p:cNvPr>
          <p:cNvSpPr txBox="1"/>
          <p:nvPr/>
        </p:nvSpPr>
        <p:spPr>
          <a:xfrm>
            <a:off x="8175527" y="3138388"/>
            <a:ext cx="3265714" cy="17682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컴퓨터가 이해하는 코드는 누구라도 작성할 수 있습니다</a:t>
            </a:r>
            <a:r>
              <a:rPr lang="en-US" altLang="ko-KR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 </a:t>
            </a:r>
            <a:r>
              <a:rPr lang="ko-KR" altLang="en-US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뛰어난 프로그래머는 사람이 이해하는 코드를 작성합니다</a:t>
            </a:r>
            <a:r>
              <a:rPr lang="en-US" altLang="ko-KR" sz="2000" b="1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2000" b="1" dirty="0">
              <a:solidFill>
                <a:schemeClr val="tx1">
                  <a:alpha val="24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  <a:cs typeface="Noto Sans" panose="020B0502040504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A82CF6B-86F2-4FE9-872B-370E4CA80528}"/>
              </a:ext>
            </a:extLst>
          </p:cNvPr>
          <p:cNvSpPr/>
          <p:nvPr/>
        </p:nvSpPr>
        <p:spPr>
          <a:xfrm>
            <a:off x="-24681" y="2871261"/>
            <a:ext cx="6984761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BF5B010-9D1B-4A6D-834F-8DA081AA496D}"/>
              </a:ext>
            </a:extLst>
          </p:cNvPr>
          <p:cNvSpPr/>
          <p:nvPr/>
        </p:nvSpPr>
        <p:spPr>
          <a:xfrm>
            <a:off x="-24680" y="2871261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02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28FC290-8B03-4060-9806-5BCD2FDA74B0}"/>
              </a:ext>
            </a:extLst>
          </p:cNvPr>
          <p:cNvSpPr/>
          <p:nvPr/>
        </p:nvSpPr>
        <p:spPr>
          <a:xfrm>
            <a:off x="-24681" y="4023389"/>
            <a:ext cx="6984765" cy="987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154AC4-5E75-44C3-A9B5-D28488FB26C5}"/>
              </a:ext>
            </a:extLst>
          </p:cNvPr>
          <p:cNvSpPr/>
          <p:nvPr/>
        </p:nvSpPr>
        <p:spPr>
          <a:xfrm>
            <a:off x="-24680" y="4023389"/>
            <a:ext cx="1559496" cy="989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03</a:t>
            </a:r>
            <a:endParaRPr lang="ko-KR" altLang="en-US" sz="280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DCDCF-09D1-43B8-A803-AD079E1F9C65}"/>
              </a:ext>
            </a:extLst>
          </p:cNvPr>
          <p:cNvSpPr txBox="1"/>
          <p:nvPr/>
        </p:nvSpPr>
        <p:spPr>
          <a:xfrm>
            <a:off x="1631504" y="2996952"/>
            <a:ext cx="5088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연산자 종류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9A097-8C8A-41C4-8CFD-C18ACA91A75B}"/>
              </a:ext>
            </a:extLst>
          </p:cNvPr>
          <p:cNvSpPr txBox="1"/>
          <p:nvPr/>
        </p:nvSpPr>
        <p:spPr>
          <a:xfrm>
            <a:off x="1636798" y="4149080"/>
            <a:ext cx="5088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연산 방향과 우선 순위</a:t>
            </a:r>
          </a:p>
        </p:txBody>
      </p:sp>
    </p:spTree>
    <p:extLst>
      <p:ext uri="{BB962C8B-B14F-4D97-AF65-F5344CB8AC3E}">
        <p14:creationId xmlns:p14="http://schemas.microsoft.com/office/powerpoint/2010/main" val="8769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07567" y="260648"/>
            <a:ext cx="97210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2351584" y="1454768"/>
            <a:ext cx="79700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defTabSz="914400" latinLnBrk="1">
              <a:spcBef>
                <a:spcPct val="20000"/>
              </a:spcBef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itchFamily="34" charset="0"/>
              </a:rPr>
              <a:t>연산자란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ea typeface="맑은 고딕" panose="020B0503020000020004" pitchFamily="50" charset="-127"/>
                <a:cs typeface="Arial" pitchFamily="34" charset="0"/>
              </a:rPr>
              <a:t>?</a:t>
            </a:r>
            <a:endParaRPr lang="ko-KR" altLang="en-US" sz="40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9827D3E-C6B9-4831-9323-19D21728E74E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1CF1FA87-0E78-4A27-87BB-40F3E2F7F316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5736F-08C4-4199-A7F4-F88A919DCB7B}"/>
              </a:ext>
            </a:extLst>
          </p:cNvPr>
          <p:cNvSpPr txBox="1"/>
          <p:nvPr/>
        </p:nvSpPr>
        <p:spPr>
          <a:xfrm>
            <a:off x="2495600" y="1964037"/>
            <a:ext cx="8064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주어진 식을 계산하여 결과를 얻어내는 과정을 연산이라고 하며</a:t>
            </a:r>
            <a:r>
              <a:rPr lang="en-US" altLang="ko-KR" dirty="0"/>
              <a:t>, 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연산을 수행하는 기호를 연산자라고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760971-2534-4A4E-8184-A6061056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3012980"/>
            <a:ext cx="4032448" cy="17299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E48DFE-4B8A-4A05-A54B-E5FB3CE5892D}"/>
              </a:ext>
            </a:extLst>
          </p:cNvPr>
          <p:cNvSpPr txBox="1"/>
          <p:nvPr/>
        </p:nvSpPr>
        <p:spPr>
          <a:xfrm>
            <a:off x="3531147" y="5080066"/>
            <a:ext cx="619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(operator) : </a:t>
            </a:r>
            <a:r>
              <a:rPr lang="ko-KR" altLang="en-US" dirty="0"/>
              <a:t>연산을 수행하는 기호</a:t>
            </a:r>
            <a:r>
              <a:rPr lang="en-US" altLang="ko-KR" dirty="0"/>
              <a:t>(+,-,*,/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피연산자</a:t>
            </a:r>
            <a:r>
              <a:rPr lang="en-US" altLang="ko-KR" dirty="0"/>
              <a:t>(operand) : </a:t>
            </a:r>
            <a:r>
              <a:rPr lang="ko-KR" altLang="en-US" dirty="0"/>
              <a:t>연산자의 작업 대상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28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07567" y="260648"/>
            <a:ext cx="9721081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3503709" y="260646"/>
            <a:ext cx="432051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1792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연산자 종류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D9916E-4A83-4C4B-9B19-D21CFB962352}"/>
              </a:ext>
            </a:extLst>
          </p:cNvPr>
          <p:cNvSpPr txBox="1"/>
          <p:nvPr/>
        </p:nvSpPr>
        <p:spPr>
          <a:xfrm>
            <a:off x="2676422" y="2316700"/>
            <a:ext cx="78586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dirty="0"/>
              <a:t>부호</a:t>
            </a:r>
            <a:r>
              <a:rPr lang="en-US" altLang="ko-KR" dirty="0"/>
              <a:t>/</a:t>
            </a:r>
            <a:r>
              <a:rPr lang="ko-KR" altLang="en-US" dirty="0"/>
              <a:t>증감 연산자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dirty="0"/>
              <a:t>산술 연산자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dirty="0"/>
              <a:t>비교 연산자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dirty="0"/>
              <a:t>논리 연산자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dirty="0"/>
              <a:t>비트 논리</a:t>
            </a:r>
            <a:r>
              <a:rPr lang="en-US" altLang="ko-KR" dirty="0"/>
              <a:t>/</a:t>
            </a:r>
            <a:r>
              <a:rPr lang="ko-KR" altLang="en-US" dirty="0"/>
              <a:t>이동 연산자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dirty="0"/>
              <a:t>대입 연산자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dirty="0" err="1"/>
              <a:t>삼항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) </a:t>
            </a:r>
            <a:r>
              <a:rPr lang="ko-KR" altLang="en-US" dirty="0"/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4911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부호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/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증감 연산자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4"/>
            <a:ext cx="3753070" cy="754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* 부호   </a:t>
            </a:r>
            <a:r>
              <a:rPr lang="en-US" altLang="ko-KR" sz="1800" dirty="0"/>
              <a:t>:   +  , -   </a:t>
            </a:r>
          </a:p>
          <a:p>
            <a:pPr marL="0" indent="0">
              <a:buNone/>
            </a:pPr>
            <a:r>
              <a:rPr lang="en-US" altLang="ko-KR" sz="1800" dirty="0"/>
              <a:t>      </a:t>
            </a:r>
            <a:r>
              <a:rPr lang="en-US" altLang="ko-KR" sz="1800" dirty="0">
                <a:sym typeface="Wingdings" panose="05000000000000000000" pitchFamily="2" charset="2"/>
              </a:rPr>
              <a:t> </a:t>
            </a:r>
            <a:r>
              <a:rPr lang="ko-KR" altLang="en-US" sz="1800" dirty="0"/>
              <a:t>변수의 부호 설정</a:t>
            </a:r>
            <a:r>
              <a:rPr lang="en-US" altLang="ko-KR" sz="1800" dirty="0"/>
              <a:t>(</a:t>
            </a:r>
            <a:r>
              <a:rPr lang="ko-KR" altLang="en-US" sz="1800" dirty="0"/>
              <a:t>음수</a:t>
            </a:r>
            <a:r>
              <a:rPr lang="en-US" altLang="ko-KR" sz="1800" dirty="0"/>
              <a:t>, </a:t>
            </a:r>
            <a:r>
              <a:rPr lang="ko-KR" altLang="en-US" sz="1800" dirty="0"/>
              <a:t>양수</a:t>
            </a:r>
            <a:r>
              <a:rPr lang="en-US" altLang="ko-KR" sz="1800" dirty="0"/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CCA296-775A-4C12-B9B0-4E9E14B44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03" y="1260776"/>
            <a:ext cx="5561215" cy="5241445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669FE3A-9ECB-4BB7-B06F-1542EE0FA02D}"/>
              </a:ext>
            </a:extLst>
          </p:cNvPr>
          <p:cNvSpPr txBox="1">
            <a:spLocks/>
          </p:cNvSpPr>
          <p:nvPr/>
        </p:nvSpPr>
        <p:spPr>
          <a:xfrm>
            <a:off x="2975375" y="6217247"/>
            <a:ext cx="3240359" cy="28497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/>
                </a:solidFill>
                <a:cs typeface="+mn-cs"/>
              </a:rPr>
              <a:t>p.80  SignOperatorExample.java</a:t>
            </a:r>
          </a:p>
        </p:txBody>
      </p:sp>
    </p:spTree>
    <p:extLst>
      <p:ext uri="{BB962C8B-B14F-4D97-AF65-F5344CB8AC3E}">
        <p14:creationId xmlns:p14="http://schemas.microsoft.com/office/powerpoint/2010/main" val="75895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부호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/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증감 연산자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4"/>
            <a:ext cx="3753070" cy="31302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 = 23;</a:t>
            </a:r>
          </a:p>
          <a:p>
            <a:pPr marL="0" indent="0"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iSecond</a:t>
            </a:r>
            <a:r>
              <a:rPr lang="en-US" altLang="ko-KR" sz="1800" dirty="0"/>
              <a:t> = -23;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다음중</a:t>
            </a:r>
            <a:r>
              <a:rPr lang="ko-KR" altLang="en-US" sz="1800" dirty="0"/>
              <a:t>  </a:t>
            </a:r>
            <a:r>
              <a:rPr lang="en-US" altLang="ko-KR" sz="1800" dirty="0"/>
              <a:t>false </a:t>
            </a:r>
            <a:r>
              <a:rPr lang="ko-KR" altLang="en-US" sz="1800" dirty="0"/>
              <a:t>인 것은</a:t>
            </a:r>
            <a:r>
              <a:rPr lang="en-US" altLang="ko-KR" sz="1800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+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 == 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;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-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 == </a:t>
            </a:r>
            <a:r>
              <a:rPr lang="en-US" altLang="ko-KR" sz="1800" dirty="0" err="1"/>
              <a:t>iSecond</a:t>
            </a:r>
            <a:r>
              <a:rPr lang="en-US" altLang="ko-KR" sz="1800" dirty="0"/>
              <a:t>;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-</a:t>
            </a:r>
            <a:r>
              <a:rPr lang="en-US" altLang="ko-KR" sz="1800" dirty="0" err="1"/>
              <a:t>iSecond</a:t>
            </a:r>
            <a:r>
              <a:rPr lang="en-US" altLang="ko-KR" sz="1800" dirty="0"/>
              <a:t> == 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;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1800" dirty="0"/>
              <a:t>+ </a:t>
            </a:r>
            <a:r>
              <a:rPr lang="en-US" altLang="ko-KR" sz="1800" dirty="0" err="1"/>
              <a:t>iSecond</a:t>
            </a:r>
            <a:r>
              <a:rPr lang="en-US" altLang="ko-KR" sz="1800" dirty="0"/>
              <a:t> == 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328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부호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/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증감 연산자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6E85580-0814-40C1-86AA-91C0CA1B2781}"/>
              </a:ext>
            </a:extLst>
          </p:cNvPr>
          <p:cNvSpPr txBox="1">
            <a:spLocks/>
          </p:cNvSpPr>
          <p:nvPr/>
        </p:nvSpPr>
        <p:spPr>
          <a:xfrm>
            <a:off x="2558954" y="2026905"/>
            <a:ext cx="3681062" cy="7540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latinLnBrk="0"/>
            <a:r>
              <a:rPr lang="ko-KR" altLang="en-US" sz="1800" dirty="0"/>
              <a:t>증감 연산자 </a:t>
            </a:r>
            <a:r>
              <a:rPr lang="en-US" altLang="ko-KR" sz="1800" dirty="0"/>
              <a:t>:  ++ , --   </a:t>
            </a:r>
          </a:p>
          <a:p>
            <a:pPr marL="0" indent="0" defTabSz="457200" latinLnBrk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        </a:t>
            </a:r>
            <a:r>
              <a:rPr lang="en-US" altLang="ko-KR" sz="1800" dirty="0"/>
              <a:t> </a:t>
            </a:r>
            <a:r>
              <a:rPr lang="ko-KR" altLang="en-US" sz="1800" dirty="0"/>
              <a:t>변수의 값을 </a:t>
            </a:r>
            <a:r>
              <a:rPr lang="en-US" altLang="ko-KR" sz="1800" dirty="0"/>
              <a:t>1 </a:t>
            </a:r>
            <a:r>
              <a:rPr lang="ko-KR" altLang="en-US" sz="1800" dirty="0"/>
              <a:t>증가</a:t>
            </a:r>
            <a:r>
              <a:rPr lang="en-US" altLang="ko-KR" sz="1800" dirty="0"/>
              <a:t>, 1 </a:t>
            </a:r>
            <a:r>
              <a:rPr lang="ko-KR" altLang="en-US" sz="1800" dirty="0"/>
              <a:t>감소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9412A9-79FD-4167-8185-A117175EF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64" y="2878923"/>
            <a:ext cx="2644972" cy="1573302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D9FF0E-F0A8-411C-87E8-4200490E743D}"/>
              </a:ext>
            </a:extLst>
          </p:cNvPr>
          <p:cNvSpPr txBox="1">
            <a:spLocks/>
          </p:cNvSpPr>
          <p:nvPr/>
        </p:nvSpPr>
        <p:spPr>
          <a:xfrm>
            <a:off x="2874964" y="4869160"/>
            <a:ext cx="3077020" cy="89781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chemeClr val="tx1"/>
                </a:solidFill>
                <a:cs typeface="+mn-cs"/>
              </a:rPr>
              <a:t>* a = a + 1;  </a:t>
            </a:r>
          </a:p>
          <a:p>
            <a:pPr algn="l"/>
            <a:r>
              <a:rPr lang="en-US" altLang="ko-KR" sz="1800" dirty="0">
                <a:solidFill>
                  <a:schemeClr val="tx1"/>
                </a:solidFill>
                <a:cs typeface="+mn-cs"/>
              </a:rPr>
              <a:t>  ++a;              </a:t>
            </a:r>
            <a:r>
              <a:rPr lang="en-US" altLang="ko-KR" sz="18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차이점은</a:t>
            </a:r>
            <a:r>
              <a:rPr lang="en-US" altLang="ko-KR" sz="1800" dirty="0">
                <a:solidFill>
                  <a:schemeClr val="tx1"/>
                </a:solidFill>
                <a:cs typeface="+mn-cs"/>
                <a:sym typeface="Wingdings" panose="05000000000000000000" pitchFamily="2" charset="2"/>
              </a:rPr>
              <a:t>?</a:t>
            </a:r>
            <a:endParaRPr lang="en-US" altLang="ko-KR" sz="1800" dirty="0">
              <a:solidFill>
                <a:schemeClr val="tx1"/>
              </a:solidFill>
              <a:cs typeface="+mn-cs"/>
            </a:endParaRPr>
          </a:p>
          <a:p>
            <a:pPr algn="l"/>
            <a:r>
              <a:rPr lang="en-US" altLang="ko-KR" sz="1800" dirty="0">
                <a:solidFill>
                  <a:schemeClr val="tx1"/>
                </a:solidFill>
                <a:cs typeface="+mn-cs"/>
              </a:rPr>
              <a:t>   a++;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73213F5-00F1-4F9C-9988-2B03AA004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702" y="852313"/>
            <a:ext cx="4162939" cy="58205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3516F5-092C-4322-AA48-67A4C0D63060}"/>
              </a:ext>
            </a:extLst>
          </p:cNvPr>
          <p:cNvSpPr txBox="1"/>
          <p:nvPr/>
        </p:nvSpPr>
        <p:spPr>
          <a:xfrm>
            <a:off x="3192016" y="6386009"/>
            <a:ext cx="4426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p.82  IncreaseDecreaseOperatorExample.java</a:t>
            </a:r>
          </a:p>
        </p:txBody>
      </p:sp>
    </p:spTree>
    <p:extLst>
      <p:ext uri="{BB962C8B-B14F-4D97-AF65-F5344CB8AC3E}">
        <p14:creationId xmlns:p14="http://schemas.microsoft.com/office/powerpoint/2010/main" val="274882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B906027E-247F-4B69-9842-F95A715C2649}"/>
              </a:ext>
            </a:extLst>
          </p:cNvPr>
          <p:cNvSpPr/>
          <p:nvPr/>
        </p:nvSpPr>
        <p:spPr>
          <a:xfrm>
            <a:off x="0" y="1001633"/>
            <a:ext cx="2207567" cy="5856367"/>
          </a:xfrm>
          <a:prstGeom prst="rect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FFDD5-3E22-9C65-8FF3-9C6454B73D37}"/>
              </a:ext>
            </a:extLst>
          </p:cNvPr>
          <p:cNvSpPr/>
          <p:nvPr/>
        </p:nvSpPr>
        <p:spPr>
          <a:xfrm>
            <a:off x="2215188" y="260648"/>
            <a:ext cx="971346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45B911C-B725-3E05-89A8-6E8E6B08A735}"/>
              </a:ext>
            </a:extLst>
          </p:cNvPr>
          <p:cNvSpPr>
            <a:spLocks/>
          </p:cNvSpPr>
          <p:nvPr/>
        </p:nvSpPr>
        <p:spPr>
          <a:xfrm>
            <a:off x="9102969" y="260648"/>
            <a:ext cx="2781986" cy="576064"/>
          </a:xfrm>
          <a:prstGeom prst="parallelogram">
            <a:avLst>
              <a:gd name="adj" fmla="val 10556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A2338-4B3C-EA0F-128B-73FBEC17894F}"/>
              </a:ext>
            </a:extLst>
          </p:cNvPr>
          <p:cNvSpPr/>
          <p:nvPr/>
        </p:nvSpPr>
        <p:spPr>
          <a:xfrm>
            <a:off x="0" y="260648"/>
            <a:ext cx="2207567" cy="576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72878-BDB8-5B24-C8DF-0E64ED003DAC}"/>
              </a:ext>
            </a:extLst>
          </p:cNvPr>
          <p:cNvSpPr/>
          <p:nvPr/>
        </p:nvSpPr>
        <p:spPr>
          <a:xfrm rot="10800000" flipV="1">
            <a:off x="7621" y="260647"/>
            <a:ext cx="3496092" cy="9432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9CCF6B-546E-496F-5A38-85A701B59113}"/>
              </a:ext>
            </a:extLst>
          </p:cNvPr>
          <p:cNvSpPr>
            <a:spLocks/>
          </p:cNvSpPr>
          <p:nvPr/>
        </p:nvSpPr>
        <p:spPr>
          <a:xfrm>
            <a:off x="10809808" y="260648"/>
            <a:ext cx="1118840" cy="576064"/>
          </a:xfrm>
          <a:custGeom>
            <a:avLst/>
            <a:gdLst>
              <a:gd name="connsiteX0" fmla="*/ 608145 w 1118840"/>
              <a:gd name="connsiteY0" fmla="*/ 0 h 576064"/>
              <a:gd name="connsiteX1" fmla="*/ 1118840 w 1118840"/>
              <a:gd name="connsiteY1" fmla="*/ 0 h 576064"/>
              <a:gd name="connsiteX2" fmla="*/ 1118840 w 1118840"/>
              <a:gd name="connsiteY2" fmla="*/ 576064 h 576064"/>
              <a:gd name="connsiteX3" fmla="*/ 0 w 1118840"/>
              <a:gd name="connsiteY3" fmla="*/ 576064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8840" h="576064">
                <a:moveTo>
                  <a:pt x="608145" y="0"/>
                </a:moveTo>
                <a:lnTo>
                  <a:pt x="1118840" y="0"/>
                </a:lnTo>
                <a:lnTo>
                  <a:pt x="1118840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45E73-19DB-D742-D868-B5ACBEFBF5A7}"/>
              </a:ext>
            </a:extLst>
          </p:cNvPr>
          <p:cNvSpPr txBox="1"/>
          <p:nvPr/>
        </p:nvSpPr>
        <p:spPr>
          <a:xfrm>
            <a:off x="957143" y="1886635"/>
            <a:ext cx="25465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600" dirty="0"/>
              <a:t>       </a:t>
            </a:r>
            <a:endParaRPr lang="ko-KR" altLang="en-US" sz="1600" b="1" dirty="0">
              <a:solidFill>
                <a:schemeClr val="accent1"/>
              </a:solidFill>
              <a:latin typeface="Noto Sans" panose="020B0502040504020204" pitchFamily="34" charset="0"/>
              <a:ea typeface="맑은 고딕" panose="020B0503020000020004" pitchFamily="50" charset="-127"/>
              <a:cs typeface="Noto Sans" panose="020B050204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DF99EB-524D-AE7B-69E1-E10D803659EC}"/>
              </a:ext>
            </a:extLst>
          </p:cNvPr>
          <p:cNvSpPr/>
          <p:nvPr/>
        </p:nvSpPr>
        <p:spPr>
          <a:xfrm>
            <a:off x="1991544" y="1604523"/>
            <a:ext cx="92223" cy="19965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dist="25400" dir="108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D4F0B-2E6F-C85B-0398-2C0D7F5DEBCC}"/>
              </a:ext>
            </a:extLst>
          </p:cNvPr>
          <p:cNvSpPr/>
          <p:nvPr/>
        </p:nvSpPr>
        <p:spPr>
          <a:xfrm flipH="1">
            <a:off x="2215188" y="260646"/>
            <a:ext cx="1720572" cy="576065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1B74E4F-3C09-4F98-9A7D-64BCFAB69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5" y="335081"/>
            <a:ext cx="458073" cy="458073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7A63438-7B3C-4AB7-9D05-FB1A465E6A4D}"/>
              </a:ext>
            </a:extLst>
          </p:cNvPr>
          <p:cNvSpPr txBox="1">
            <a:spLocks/>
          </p:cNvSpPr>
          <p:nvPr/>
        </p:nvSpPr>
        <p:spPr>
          <a:xfrm>
            <a:off x="2310872" y="1422006"/>
            <a:ext cx="6368762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부호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/</a:t>
            </a:r>
            <a:r>
              <a:rPr lang="ko-KR" altLang="en-US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증감 연산자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F05888-8253-4B73-B14A-25BFE89D7BE6}"/>
              </a:ext>
            </a:extLst>
          </p:cNvPr>
          <p:cNvSpPr txBox="1">
            <a:spLocks/>
          </p:cNvSpPr>
          <p:nvPr/>
        </p:nvSpPr>
        <p:spPr>
          <a:xfrm>
            <a:off x="2584316" y="2133450"/>
            <a:ext cx="7256099" cy="40318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int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 = 3;</a:t>
            </a:r>
          </a:p>
          <a:p>
            <a:pPr marL="0" indent="0"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iSecond</a:t>
            </a:r>
            <a:r>
              <a:rPr lang="en-US" altLang="ko-KR" sz="1800" dirty="0"/>
              <a:t> = -5;</a:t>
            </a:r>
          </a:p>
          <a:p>
            <a:pPr marL="0" indent="0"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iThird</a:t>
            </a:r>
            <a:r>
              <a:rPr lang="en-US" altLang="ko-KR" sz="1800" dirty="0"/>
              <a:t> = 2;</a:t>
            </a:r>
          </a:p>
          <a:p>
            <a:pPr marL="0" indent="0">
              <a:buNone/>
            </a:pPr>
            <a:r>
              <a:rPr lang="en-US" altLang="ko-KR" sz="1800" dirty="0"/>
              <a:t>int </a:t>
            </a:r>
            <a:r>
              <a:rPr lang="en-US" altLang="ko-KR" sz="1800" dirty="0" err="1"/>
              <a:t>iResult</a:t>
            </a:r>
            <a:r>
              <a:rPr lang="en-US" altLang="ko-KR" sz="1800" dirty="0"/>
              <a:t> = ++</a:t>
            </a:r>
            <a:r>
              <a:rPr lang="en-US" altLang="ko-KR" sz="1800" dirty="0" err="1"/>
              <a:t>iFirst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iSecond</a:t>
            </a:r>
            <a:r>
              <a:rPr lang="en-US" altLang="ko-KR" sz="1800" dirty="0"/>
              <a:t>-- * </a:t>
            </a:r>
            <a:r>
              <a:rPr lang="en-US" altLang="ko-KR" sz="1800" dirty="0" err="1"/>
              <a:t>iThird</a:t>
            </a:r>
            <a:r>
              <a:rPr lang="en-US" altLang="ko-KR" sz="1800" dirty="0"/>
              <a:t>++;</a:t>
            </a:r>
          </a:p>
          <a:p>
            <a:pPr marL="0" indent="0">
              <a:buNone/>
            </a:pPr>
            <a:r>
              <a:rPr lang="en-US" altLang="ko-KR" sz="1800" dirty="0" err="1"/>
              <a:t>iResult</a:t>
            </a:r>
            <a:r>
              <a:rPr lang="en-US" altLang="ko-KR" sz="1800" dirty="0"/>
              <a:t> += 3;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iFirst</a:t>
            </a:r>
            <a:r>
              <a:rPr lang="en-US" altLang="ko-KR" sz="1800" dirty="0"/>
              <a:t>  ??</a:t>
            </a:r>
          </a:p>
          <a:p>
            <a:pPr marL="0" indent="0">
              <a:buNone/>
            </a:pPr>
            <a:r>
              <a:rPr lang="en-US" altLang="ko-KR" sz="1800" dirty="0" err="1"/>
              <a:t>iSecond</a:t>
            </a:r>
            <a:r>
              <a:rPr lang="en-US" altLang="ko-KR" sz="1800" dirty="0"/>
              <a:t>  ??</a:t>
            </a:r>
          </a:p>
          <a:p>
            <a:pPr marL="0" indent="0">
              <a:buNone/>
            </a:pPr>
            <a:r>
              <a:rPr lang="en-US" altLang="ko-KR" sz="1800" dirty="0" err="1"/>
              <a:t>iThird</a:t>
            </a:r>
            <a:r>
              <a:rPr lang="en-US" altLang="ko-KR" sz="1800" dirty="0"/>
              <a:t> ?? </a:t>
            </a:r>
          </a:p>
          <a:p>
            <a:pPr marL="0" indent="0">
              <a:buNone/>
            </a:pPr>
            <a:r>
              <a:rPr lang="en-US" altLang="ko-KR" sz="1800" dirty="0" err="1"/>
              <a:t>iResult</a:t>
            </a:r>
            <a:r>
              <a:rPr lang="en-US" altLang="ko-KR" sz="1800" dirty="0"/>
              <a:t> ??</a:t>
            </a:r>
          </a:p>
        </p:txBody>
      </p:sp>
    </p:spTree>
    <p:extLst>
      <p:ext uri="{BB962C8B-B14F-4D97-AF65-F5344CB8AC3E}">
        <p14:creationId xmlns:p14="http://schemas.microsoft.com/office/powerpoint/2010/main" val="2561995717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 Theme (1)">
  <a:themeElements>
    <a:clrScheme name="Slidehelper - 00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BFBFBF"/>
      </a:accent6>
      <a:hlink>
        <a:srgbClr val="264653"/>
      </a:hlink>
      <a:folHlink>
        <a:srgbClr val="2A9D8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AY DESIGN Theme (2)">
  <a:themeElements>
    <a:clrScheme name="Slidehelper - 017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C89B8"/>
      </a:accent1>
      <a:accent2>
        <a:srgbClr val="F0A6CA"/>
      </a:accent2>
      <a:accent3>
        <a:srgbClr val="EFC3E6"/>
      </a:accent3>
      <a:accent4>
        <a:srgbClr val="F0E6EF"/>
      </a:accent4>
      <a:accent5>
        <a:srgbClr val="B8BEDD"/>
      </a:accent5>
      <a:accent6>
        <a:srgbClr val="BFBFBF"/>
      </a:accent6>
      <a:hlink>
        <a:srgbClr val="9C89B8"/>
      </a:hlink>
      <a:folHlink>
        <a:srgbClr val="F0A6C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Y DESIGN Theme (3)">
  <a:themeElements>
    <a:clrScheme name="Slidehelper - 13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E5F55"/>
      </a:accent1>
      <a:accent2>
        <a:srgbClr val="F0B67F"/>
      </a:accent2>
      <a:accent3>
        <a:srgbClr val="D6D1B1"/>
      </a:accent3>
      <a:accent4>
        <a:srgbClr val="C7EFCF"/>
      </a:accent4>
      <a:accent5>
        <a:srgbClr val="EEF5DB"/>
      </a:accent5>
      <a:accent6>
        <a:srgbClr val="EFECCA"/>
      </a:accent6>
      <a:hlink>
        <a:srgbClr val="FE5F55"/>
      </a:hlink>
      <a:folHlink>
        <a:srgbClr val="F0B6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JAY DESIGN Theme (4)">
  <a:themeElements>
    <a:clrScheme name="Slidehelper - 13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E5F55"/>
      </a:accent1>
      <a:accent2>
        <a:srgbClr val="F0B67F"/>
      </a:accent2>
      <a:accent3>
        <a:srgbClr val="D6D1B1"/>
      </a:accent3>
      <a:accent4>
        <a:srgbClr val="C7EFCF"/>
      </a:accent4>
      <a:accent5>
        <a:srgbClr val="EEF5DB"/>
      </a:accent5>
      <a:accent6>
        <a:srgbClr val="EFECCA"/>
      </a:accent6>
      <a:hlink>
        <a:srgbClr val="FE5F55"/>
      </a:hlink>
      <a:folHlink>
        <a:srgbClr val="F0B6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8073</TotalTime>
  <Words>1097</Words>
  <Application>Microsoft Office PowerPoint</Application>
  <PresentationFormat>와이드스크린</PresentationFormat>
  <Paragraphs>211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Spoqa Han Sans</vt:lpstr>
      <vt:lpstr>Ubuntu Condensed</vt:lpstr>
      <vt:lpstr>나눔스퀘어 ExtraBold</vt:lpstr>
      <vt:lpstr>맑은 고딕</vt:lpstr>
      <vt:lpstr>휴먼편지체</vt:lpstr>
      <vt:lpstr>Arial</vt:lpstr>
      <vt:lpstr>Bahnschrift SemiBold</vt:lpstr>
      <vt:lpstr>Calibri</vt:lpstr>
      <vt:lpstr>Calibri Light</vt:lpstr>
      <vt:lpstr>Noto Sans</vt:lpstr>
      <vt:lpstr>Wingdings</vt:lpstr>
      <vt:lpstr>JAY DESIGN Theme (1)</vt:lpstr>
      <vt:lpstr>JAY DESIGN Theme (2)</vt:lpstr>
      <vt:lpstr>JAY DESIGN Theme (3)</vt:lpstr>
      <vt:lpstr>JAY DESIGN Theme (4)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만석 하</cp:lastModifiedBy>
  <cp:revision>739</cp:revision>
  <dcterms:created xsi:type="dcterms:W3CDTF">2018-09-09T04:25:23Z</dcterms:created>
  <dcterms:modified xsi:type="dcterms:W3CDTF">2025-09-18T09:50:03Z</dcterms:modified>
</cp:coreProperties>
</file>