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648" r:id="rId2"/>
  </p:sldMasterIdLst>
  <p:notesMasterIdLst>
    <p:notesMasterId r:id="rId30"/>
  </p:notesMasterIdLst>
  <p:sldIdLst>
    <p:sldId id="296" r:id="rId3"/>
    <p:sldId id="301" r:id="rId4"/>
    <p:sldId id="302" r:id="rId5"/>
    <p:sldId id="288" r:id="rId6"/>
    <p:sldId id="303" r:id="rId7"/>
    <p:sldId id="304" r:id="rId8"/>
    <p:sldId id="305" r:id="rId9"/>
    <p:sldId id="306" r:id="rId10"/>
    <p:sldId id="308" r:id="rId11"/>
    <p:sldId id="309" r:id="rId12"/>
    <p:sldId id="310" r:id="rId13"/>
    <p:sldId id="314" r:id="rId14"/>
    <p:sldId id="315" r:id="rId15"/>
    <p:sldId id="316" r:id="rId16"/>
    <p:sldId id="323" r:id="rId17"/>
    <p:sldId id="324" r:id="rId18"/>
    <p:sldId id="325" r:id="rId19"/>
    <p:sldId id="326" r:id="rId20"/>
    <p:sldId id="317" r:id="rId21"/>
    <p:sldId id="311" r:id="rId22"/>
    <p:sldId id="318" r:id="rId23"/>
    <p:sldId id="319" r:id="rId24"/>
    <p:sldId id="312" r:id="rId25"/>
    <p:sldId id="313" r:id="rId26"/>
    <p:sldId id="320" r:id="rId27"/>
    <p:sldId id="321" r:id="rId28"/>
    <p:sldId id="322" r:id="rId29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태신" initials="박" lastIdx="1" clrIdx="0">
    <p:extLst>
      <p:ext uri="{19B8F6BF-5375-455C-9EA6-DF929625EA0E}">
        <p15:presenceInfo xmlns:p15="http://schemas.microsoft.com/office/powerpoint/2012/main" userId="박태신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83924" autoAdjust="0"/>
  </p:normalViewPr>
  <p:slideViewPr>
    <p:cSldViewPr>
      <p:cViewPr varScale="1">
        <p:scale>
          <a:sx n="95" d="100"/>
          <a:sy n="95" d="100"/>
        </p:scale>
        <p:origin x="7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3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0202B03-861E-4107-A9A8-8D189CE4262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444B9A4-8AFD-4A4C-9461-D4905E35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2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48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7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타율 같은 연속 변수의 경우 가장 대표적인 통계분석방법인 회귀분석에 사용될 수</a:t>
            </a:r>
            <a:endParaRPr lang="en-US" altLang="ko-KR" dirty="0"/>
          </a:p>
          <a:p>
            <a:pPr lvl="1"/>
            <a:r>
              <a:rPr lang="ko-KR" altLang="en-US" dirty="0"/>
              <a:t>있는 반면</a:t>
            </a:r>
            <a:r>
              <a:rPr lang="en-US" altLang="ko-KR" dirty="0"/>
              <a:t>, </a:t>
            </a:r>
            <a:r>
              <a:rPr lang="ko-KR" altLang="en-US" dirty="0"/>
              <a:t>카운트를 하는 </a:t>
            </a:r>
            <a:r>
              <a:rPr lang="ko-KR" altLang="en-US" dirty="0" err="1"/>
              <a:t>비연속</a:t>
            </a:r>
            <a:r>
              <a:rPr lang="ko-KR" altLang="en-US" dirty="0"/>
              <a:t> 변수인 이산 변수가 연구대상이면 </a:t>
            </a:r>
            <a:r>
              <a:rPr lang="ko-KR" altLang="en-US" dirty="0" err="1"/>
              <a:t>푸아송같은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알고리즘을 갖는 분석 모델이 필요할 수도 있어서 변수가 이산 변수인지 아니면 </a:t>
            </a:r>
            <a:endParaRPr lang="en-US" altLang="ko-KR" dirty="0"/>
          </a:p>
          <a:p>
            <a:pPr lvl="1"/>
            <a:r>
              <a:rPr lang="ko-KR" altLang="en-US" dirty="0"/>
              <a:t>연속 변수인지 구분해야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10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2015, 2016 </a:t>
            </a:r>
            <a:r>
              <a:rPr lang="ko-KR" altLang="en-US" dirty="0"/>
              <a:t>시즌 부상자 명단에 올라 있던 류현진을 봤을 때 아메리칸 리그 소속은 </a:t>
            </a:r>
            <a:r>
              <a:rPr lang="en-US" altLang="ko-KR" dirty="0"/>
              <a:t>1</a:t>
            </a:r>
            <a:r>
              <a:rPr lang="ko-KR" altLang="en-US" dirty="0"/>
              <a:t>로 표시 그렇지 않으면 </a:t>
            </a:r>
            <a:r>
              <a:rPr lang="en-US" altLang="ko-KR" dirty="0"/>
              <a:t>0</a:t>
            </a:r>
            <a:r>
              <a:rPr lang="ko-KR" altLang="en-US" dirty="0"/>
              <a:t>으로 표시</a:t>
            </a:r>
            <a:endParaRPr lang="en-US" altLang="ko-KR" dirty="0"/>
          </a:p>
          <a:p>
            <a:r>
              <a:rPr lang="ko-KR" altLang="en-US" dirty="0"/>
              <a:t>부상선수이면 </a:t>
            </a:r>
            <a:r>
              <a:rPr lang="en-US" altLang="ko-KR" dirty="0"/>
              <a:t>1</a:t>
            </a:r>
            <a:r>
              <a:rPr lang="ko-KR" altLang="en-US" dirty="0"/>
              <a:t>로 표시</a:t>
            </a:r>
            <a:r>
              <a:rPr lang="en-US" altLang="ko-KR" dirty="0"/>
              <a:t>, </a:t>
            </a:r>
            <a:r>
              <a:rPr lang="ko-KR" altLang="en-US" dirty="0"/>
              <a:t>그렇지 않으면 </a:t>
            </a:r>
            <a:r>
              <a:rPr lang="en-US" altLang="ko-KR" dirty="0"/>
              <a:t>0</a:t>
            </a:r>
            <a:r>
              <a:rPr lang="ko-KR" altLang="en-US" dirty="0"/>
              <a:t>으로 표시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85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74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26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51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89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책에서 주로 이용하는 데이터는 </a:t>
            </a:r>
            <a:r>
              <a:rPr lang="en-US" altLang="ko-KR" dirty="0"/>
              <a:t>R</a:t>
            </a:r>
            <a:r>
              <a:rPr lang="ko-KR" altLang="en-US" dirty="0"/>
              <a:t>의 라만 패키지 데이터이며 </a:t>
            </a:r>
            <a:r>
              <a:rPr lang="en-US" altLang="ko-KR" dirty="0"/>
              <a:t>108789</a:t>
            </a:r>
            <a:r>
              <a:rPr lang="ko-KR" altLang="en-US" dirty="0"/>
              <a:t>개의 행과 </a:t>
            </a:r>
            <a:r>
              <a:rPr lang="en-US" altLang="ko-KR" dirty="0"/>
              <a:t>22</a:t>
            </a:r>
            <a:r>
              <a:rPr lang="ko-KR" altLang="en-US" dirty="0"/>
              <a:t>개의 열로 이루어진 데이터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04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 </a:t>
            </a:r>
            <a:r>
              <a:rPr lang="ko-KR" altLang="en-US" dirty="0" err="1"/>
              <a:t>데이터마이닝에서는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에서 쓰는 문법요소 설명이 </a:t>
            </a:r>
            <a:r>
              <a:rPr lang="ko-KR" altLang="en-US" dirty="0" err="1"/>
              <a:t>이루어져있음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73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ko-KR" altLang="en-US" dirty="0"/>
              <a:t>이 책은 총 </a:t>
            </a:r>
            <a:r>
              <a:rPr lang="en-US" altLang="ko-KR" dirty="0"/>
              <a:t>7</a:t>
            </a:r>
            <a:r>
              <a:rPr lang="ko-KR" altLang="en-US" dirty="0"/>
              <a:t>개의 장으로 구성되어 있으며 데이터와 분석 목적이 일치하는가</a:t>
            </a:r>
            <a:r>
              <a:rPr lang="en-US" altLang="ko-KR" dirty="0"/>
              <a:t>, </a:t>
            </a:r>
            <a:r>
              <a:rPr lang="ko-KR" altLang="en-US" dirty="0"/>
              <a:t>측정하려는 개념을 측정하고 있는가</a:t>
            </a:r>
            <a:endParaRPr lang="en-US" altLang="ko-KR" dirty="0"/>
          </a:p>
          <a:p>
            <a:pPr defTabSz="990752">
              <a:defRPr/>
            </a:pPr>
            <a:r>
              <a:rPr lang="ko-KR" altLang="en-US" dirty="0"/>
              <a:t>과학적 예측은 어떻게 하는가</a:t>
            </a:r>
            <a:r>
              <a:rPr lang="en-US" altLang="ko-KR" dirty="0"/>
              <a:t>, </a:t>
            </a:r>
            <a:r>
              <a:rPr lang="ko-KR" altLang="en-US" dirty="0"/>
              <a:t>다름과 같음을 구분할 수 있는가</a:t>
            </a:r>
            <a:r>
              <a:rPr lang="en-US" altLang="ko-KR" dirty="0"/>
              <a:t>, </a:t>
            </a:r>
            <a:r>
              <a:rPr lang="ko-KR" altLang="en-US" dirty="0"/>
              <a:t>분석결과를 호도할 수 있는 소음은 잡아낼 수 있는가에 대해 </a:t>
            </a:r>
            <a:r>
              <a:rPr lang="en-US" altLang="ko-KR" dirty="0"/>
              <a:t>R</a:t>
            </a:r>
            <a:r>
              <a:rPr lang="ko-KR" altLang="en-US" dirty="0"/>
              <a:t>에서</a:t>
            </a:r>
            <a:endParaRPr lang="en-US" altLang="ko-KR" dirty="0"/>
          </a:p>
          <a:p>
            <a:pPr defTabSz="990752">
              <a:defRPr/>
            </a:pPr>
            <a:r>
              <a:rPr lang="ko-KR" altLang="en-US" dirty="0"/>
              <a:t>메이저리그 경기 데이터를 사용해 직접 실험한 결과를 바탕으로 설명해줍니다</a:t>
            </a:r>
            <a:r>
              <a:rPr lang="en-US" altLang="ko-KR" dirty="0"/>
              <a:t>.</a:t>
            </a:r>
            <a:endParaRPr lang="ko-KR" altLang="en-US" dirty="0"/>
          </a:p>
          <a:p>
            <a:pPr defTabSz="990752">
              <a:defRPr/>
            </a:pPr>
            <a:endParaRPr lang="en-US" altLang="ko-KR" dirty="0"/>
          </a:p>
          <a:p>
            <a:pPr defTabSz="990752"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57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과학적 영역에 들어오기 위해 반드시 답해야 할 질문이 있습니다</a:t>
            </a:r>
            <a:r>
              <a:rPr lang="en-US" altLang="ko-KR" dirty="0"/>
              <a:t>. </a:t>
            </a:r>
            <a:r>
              <a:rPr lang="ko-KR" altLang="en-US" dirty="0"/>
              <a:t>바로 </a:t>
            </a:r>
            <a:r>
              <a:rPr lang="en-US" altLang="ko-KR" dirty="0"/>
              <a:t>“</a:t>
            </a:r>
            <a:r>
              <a:rPr lang="ko-KR" altLang="en-US" dirty="0"/>
              <a:t>측정 가능한가</a:t>
            </a:r>
            <a:r>
              <a:rPr lang="en-US" altLang="ko-KR" dirty="0"/>
              <a:t>” </a:t>
            </a:r>
            <a:r>
              <a:rPr lang="ko-KR" altLang="en-US" dirty="0"/>
              <a:t>라는 질문입니다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선수의 능력을 완벽하게 측정할 수 있는 도구는 없지만</a:t>
            </a:r>
            <a:r>
              <a:rPr lang="en-US" altLang="ko-KR" dirty="0"/>
              <a:t>, </a:t>
            </a:r>
            <a:r>
              <a:rPr lang="ko-KR" altLang="en-US" dirty="0"/>
              <a:t>측정도구의 오류는 해당 분야를 알고 있는 만큼 줄일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96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야구에서 선수 개인의 능력이 팀승리에 공헌하는 정도는 축구나 농구처럼 팀 전체의 조화가 요구되는 경기보다 월등히 큽니다</a:t>
            </a:r>
            <a:endParaRPr lang="en-US" altLang="ko-KR" dirty="0"/>
          </a:p>
          <a:p>
            <a:endParaRPr lang="en-US" altLang="ko-KR" dirty="0"/>
          </a:p>
          <a:p>
            <a:pPr marL="309610" indent="-30961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개별 선수의 능력을 분석하고</a:t>
            </a:r>
            <a:r>
              <a:rPr lang="en-US" altLang="ko-KR" dirty="0"/>
              <a:t> </a:t>
            </a:r>
            <a:r>
              <a:rPr lang="ko-KR" altLang="en-US" dirty="0"/>
              <a:t>평가하려는 시도가 많고</a:t>
            </a:r>
            <a:endParaRPr lang="en-US" altLang="ko-KR" dirty="0"/>
          </a:p>
          <a:p>
            <a:pPr marL="309610" indent="-30961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09610" indent="-30961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과학적 측정을 위해 구단별로 많은 예산이 분석작업에 할애되고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10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여기서 전문적 지식이 과학적 지식이라고 생각하면 안됩니다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영화 </a:t>
            </a:r>
            <a:r>
              <a:rPr lang="ko-KR" altLang="en-US" dirty="0" err="1"/>
              <a:t>머니볼에서도</a:t>
            </a:r>
            <a:r>
              <a:rPr lang="ko-KR" altLang="en-US" dirty="0"/>
              <a:t> 오클랜드의 기존 경험주의 의사결정자들과 통계적 관점으로 야구를 바라보는 신진 실증주의 의사결정자들 사이의 갈등을 통해</a:t>
            </a:r>
            <a:endParaRPr lang="en-US" altLang="ko-KR" dirty="0"/>
          </a:p>
          <a:p>
            <a:r>
              <a:rPr lang="ko-KR" altLang="en-US" dirty="0"/>
              <a:t>전문지식이 과학적 지식은 아니라는 사실이 드러납니다</a:t>
            </a:r>
            <a:r>
              <a:rPr lang="en-US" altLang="ko-KR" dirty="0"/>
              <a:t>. </a:t>
            </a:r>
            <a:r>
              <a:rPr lang="ko-KR" altLang="en-US" dirty="0"/>
              <a:t>이 영향으로 현재 </a:t>
            </a:r>
            <a:r>
              <a:rPr lang="en-US" altLang="ko-KR" dirty="0"/>
              <a:t>MLB 30</a:t>
            </a:r>
            <a:r>
              <a:rPr lang="ko-KR" altLang="en-US" dirty="0" err="1"/>
              <a:t>개팀들</a:t>
            </a:r>
            <a:r>
              <a:rPr lang="ko-KR" altLang="en-US" dirty="0"/>
              <a:t> 모두 빅데이터를 기반으로 </a:t>
            </a:r>
            <a:r>
              <a:rPr lang="ko-KR" altLang="en-US" dirty="0" err="1"/>
              <a:t>의사결정내리고</a:t>
            </a:r>
            <a:r>
              <a:rPr lang="ko-KR" altLang="en-US" dirty="0"/>
              <a:t>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23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측정 도구의 신뢰도란 능력을 측정하는 도구가 객관성을 갖고 있음을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높은 신뢰성이 있는 측정도구를 사용하면 어떤 시점이나 상황에서도 대상을 정확히 측정하고 측정시점마다 큰 차이가 없는 결과를 제시하고</a:t>
            </a:r>
            <a:endParaRPr lang="en-US" altLang="ko-KR" dirty="0"/>
          </a:p>
          <a:p>
            <a:r>
              <a:rPr lang="ko-KR" altLang="en-US" dirty="0"/>
              <a:t>측정의 결과가 평가자와 시점에 관계없이 비슷하다면 측정은 진정한 능력에 가깝게 평가가 된 것입니다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18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33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84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51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7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9610" indent="-30961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장 변수를 알면 분석모델을 디자인 할 수 있다 에서는 분석 목적에 맞는 맞춤형 데이터를 만들기 위해 반드시 알아야 하는 데이터 구조와</a:t>
            </a:r>
            <a:endParaRPr lang="en-US" altLang="ko-KR" dirty="0"/>
          </a:p>
          <a:p>
            <a:pPr marL="309610" indent="-309610">
              <a:buFont typeface="Arial" panose="020B0604020202020204" pitchFamily="34" charset="0"/>
              <a:buChar char="•"/>
            </a:pPr>
            <a:r>
              <a:rPr lang="ko-KR" altLang="en-US" dirty="0"/>
              <a:t>그 중심에 있는 변수를 메이저리그 데이터베이스를 통해 이해하며 데이터 생성</a:t>
            </a:r>
            <a:r>
              <a:rPr lang="en-US" altLang="ko-KR" dirty="0"/>
              <a:t>, </a:t>
            </a:r>
            <a:r>
              <a:rPr lang="ko-KR" altLang="en-US" dirty="0"/>
              <a:t>가공</a:t>
            </a:r>
            <a:r>
              <a:rPr lang="en-US" altLang="ko-KR" dirty="0"/>
              <a:t>, </a:t>
            </a:r>
            <a:r>
              <a:rPr lang="ko-KR" altLang="en-US" dirty="0"/>
              <a:t>분석 활동이 동시에 이뤄져야 하는 비즈니스 환경에서 분석 플랫폼</a:t>
            </a:r>
            <a:endParaRPr lang="en-US" altLang="ko-KR" dirty="0"/>
          </a:p>
          <a:p>
            <a:r>
              <a:rPr lang="ko-KR" altLang="en-US" dirty="0"/>
              <a:t>역할을 하는 </a:t>
            </a:r>
            <a:r>
              <a:rPr lang="en-US" altLang="ko-KR" dirty="0"/>
              <a:t>R</a:t>
            </a:r>
            <a:r>
              <a:rPr lang="ko-KR" altLang="en-US" dirty="0"/>
              <a:t>과 오픈소스 </a:t>
            </a:r>
            <a:r>
              <a:rPr lang="en-US" altLang="ko-KR" dirty="0"/>
              <a:t>R </a:t>
            </a:r>
            <a:r>
              <a:rPr lang="ko-KR" altLang="en-US" dirty="0"/>
              <a:t>활용이 궁극적으로 도달해야 하는 데이터가치 사슬에 대해 설명 합니다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18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 변수를 알면 분석 모델을 디자인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0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내셔널리그 투수들은 타석에 들어서지만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지명타자가 있는 아메리칸 리그 투수들은 타석에 서지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아메리칸리그</a:t>
            </a:r>
            <a:r>
              <a:rPr lang="ko-KR" altLang="en-US" dirty="0"/>
              <a:t> 투수들이 타자 몸 쪽으로 공을 붙이거나 위협구를 던지는 데 있어서 </a:t>
            </a:r>
            <a:endParaRPr lang="en-US" altLang="ko-KR" dirty="0"/>
          </a:p>
          <a:p>
            <a:r>
              <a:rPr lang="ko-KR" altLang="en-US" dirty="0"/>
              <a:t>내셔널리그 투수들보다 느끼는 부담감이 적어</a:t>
            </a:r>
            <a:r>
              <a:rPr lang="en-US" altLang="ko-KR" dirty="0"/>
              <a:t>, </a:t>
            </a:r>
            <a:r>
              <a:rPr lang="ko-KR" altLang="en-US" dirty="0"/>
              <a:t>자신 있게 몸 쪽 공을 뿌리는 투수들 때문에</a:t>
            </a:r>
            <a:endParaRPr lang="en-US" altLang="ko-KR" dirty="0"/>
          </a:p>
          <a:p>
            <a:r>
              <a:rPr lang="ko-KR" altLang="en-US" dirty="0" err="1"/>
              <a:t>아메리칸리그</a:t>
            </a:r>
            <a:r>
              <a:rPr lang="ko-KR" altLang="en-US" dirty="0"/>
              <a:t> 타자들이 내셔널리그 타자들에 비해 볼에 더 맞는다고 함</a:t>
            </a:r>
          </a:p>
          <a:p>
            <a:endParaRPr lang="en-US" altLang="ko-KR" dirty="0"/>
          </a:p>
          <a:p>
            <a:r>
              <a:rPr lang="ko-KR" altLang="en-US" dirty="0"/>
              <a:t>이를 테스트하기 위해서는 타자들의 소속 리그를 구분하는 변수가 필요합니다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허나 </a:t>
            </a:r>
            <a:r>
              <a:rPr lang="ko-KR" altLang="en-US" dirty="0" err="1"/>
              <a:t>아메리칸리그에</a:t>
            </a:r>
            <a:r>
              <a:rPr lang="ko-KR" altLang="en-US" dirty="0"/>
              <a:t> 지명타자 제도가 도입된 </a:t>
            </a:r>
            <a:r>
              <a:rPr lang="en-US" altLang="ko-KR" dirty="0"/>
              <a:t>1973</a:t>
            </a:r>
            <a:r>
              <a:rPr lang="ko-KR" altLang="en-US" dirty="0"/>
              <a:t>년 이전 데이터를 포함했다면 통계적 결과는 왜곡될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때문에 연도변수를 이용해 빅데이터에서 필요한 부분만을 선별할 줄 알아야합니다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24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왜 야구를 가지고 통계 이야기를 하는 것일까요</a:t>
            </a:r>
            <a:r>
              <a:rPr lang="en-US" altLang="ko-KR" dirty="0"/>
              <a:t>? </a:t>
            </a:r>
            <a:r>
              <a:rPr lang="ko-KR" altLang="en-US" dirty="0"/>
              <a:t>가장 큰 이유는 데이터입니다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한국 프로야구와는 다르게 메이저리그에서 생성되는 데이터는 무료로 제공되고 </a:t>
            </a:r>
            <a:r>
              <a:rPr lang="en-US" altLang="ko-KR" dirty="0"/>
              <a:t>1871</a:t>
            </a:r>
            <a:r>
              <a:rPr lang="ko-KR" altLang="en-US" dirty="0"/>
              <a:t>년부터 데이터가 쌓여와 </a:t>
            </a:r>
            <a:r>
              <a:rPr lang="en-US" altLang="ko-KR" dirty="0"/>
              <a:t>140</a:t>
            </a:r>
            <a:r>
              <a:rPr lang="ko-KR" altLang="en-US" dirty="0"/>
              <a:t>여년의 역사를 보여주는 빅데이터를 쉽게 활용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미국 대학에서 강의하는 저자는 메이저리그에 대한 지식은 새로운 </a:t>
            </a:r>
            <a:r>
              <a:rPr lang="ko-KR" altLang="en-US" dirty="0" err="1"/>
              <a:t>학생들과의</a:t>
            </a:r>
            <a:r>
              <a:rPr lang="ko-KR" altLang="en-US" dirty="0"/>
              <a:t> 공감대 형성에 도움이 많이 되고</a:t>
            </a:r>
            <a:r>
              <a:rPr lang="en-US" altLang="ko-KR" dirty="0"/>
              <a:t>, </a:t>
            </a:r>
            <a:r>
              <a:rPr lang="ko-KR" altLang="en-US" dirty="0"/>
              <a:t>이 책에서 사용할 야구데이터가 </a:t>
            </a:r>
            <a:r>
              <a:rPr lang="en-US" altLang="ko-KR" dirty="0"/>
              <a:t>R</a:t>
            </a:r>
            <a:r>
              <a:rPr lang="ko-KR" altLang="en-US" dirty="0"/>
              <a:t>패키지 되어 있어 </a:t>
            </a:r>
            <a:endParaRPr lang="en-US" altLang="ko-KR" dirty="0"/>
          </a:p>
          <a:p>
            <a:r>
              <a:rPr lang="ko-KR" altLang="en-US" dirty="0"/>
              <a:t>야구와 </a:t>
            </a:r>
            <a:r>
              <a:rPr lang="en-US" altLang="ko-KR" dirty="0"/>
              <a:t>R</a:t>
            </a:r>
            <a:r>
              <a:rPr lang="ko-KR" altLang="en-US" dirty="0"/>
              <a:t>은 최고의 조합 이라고 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90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highlight>
                  <a:srgbClr val="FFFF00"/>
                </a:highlight>
              </a:rPr>
              <a:t>경영학의 성과 피드백</a:t>
            </a:r>
            <a:r>
              <a:rPr lang="en-US" altLang="ko-KR" dirty="0">
                <a:highlight>
                  <a:srgbClr val="FFFF00"/>
                </a:highlight>
              </a:rPr>
              <a:t>(performance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feedback)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의사 결정자는 현재 역량에 기반한 절대적인 기준치를 적용하기보다는 경쟁팀의</a:t>
            </a:r>
            <a:endParaRPr lang="en-US" altLang="ko-KR" dirty="0"/>
          </a:p>
          <a:p>
            <a:r>
              <a:rPr lang="ko-KR" altLang="en-US" dirty="0"/>
              <a:t>현재 성적이나 자신들의 과거 성적을 주요 기준으로 설정해서 비교하며</a:t>
            </a:r>
            <a:r>
              <a:rPr lang="en-US" altLang="ko-KR" dirty="0"/>
              <a:t>, </a:t>
            </a:r>
            <a:r>
              <a:rPr lang="ko-KR" altLang="en-US" dirty="0"/>
              <a:t>비교할 수 있는 상황에서 좀 더 적극적으로 대안을 모색하는 것으로 알려져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비교가 가능할 때 전체를 볼 수 있는 안목이 생기고 호기심이 발동하기 때문에</a:t>
            </a:r>
            <a:endParaRPr lang="en-US" altLang="ko-KR" dirty="0"/>
          </a:p>
          <a:p>
            <a:r>
              <a:rPr lang="ko-KR" altLang="en-US" dirty="0"/>
              <a:t>복잡해 보이는 데이터 속에서 관심 있는 선수를 기준으로 잡고</a:t>
            </a:r>
            <a:r>
              <a:rPr lang="en-US" altLang="ko-KR" dirty="0"/>
              <a:t>, </a:t>
            </a:r>
            <a:r>
              <a:rPr lang="ko-KR" altLang="en-US" dirty="0"/>
              <a:t>가까이는 같은 팀</a:t>
            </a:r>
            <a:endParaRPr lang="en-US" altLang="ko-KR" dirty="0"/>
          </a:p>
          <a:p>
            <a:r>
              <a:rPr lang="ko-KR" altLang="en-US" dirty="0"/>
              <a:t>소속 동료 선수들과 공격능력을 비교해보고</a:t>
            </a:r>
            <a:r>
              <a:rPr lang="en-US" altLang="ko-KR" dirty="0"/>
              <a:t>, </a:t>
            </a:r>
            <a:r>
              <a:rPr lang="ko-KR" altLang="en-US" dirty="0"/>
              <a:t>남들이 보지 못했던 부분을 찾아내고 의미 있는 질문을 스스로에게 던지는 적극적인 관심은 자연스럽게 나타나며</a:t>
            </a:r>
            <a:endParaRPr lang="en-US" altLang="ko-KR" dirty="0"/>
          </a:p>
          <a:p>
            <a:r>
              <a:rPr lang="ko-KR" altLang="en-US" dirty="0"/>
              <a:t>분석 공부는 자신이 관심 있는 선수의 기록을 모으는 것에서부터 시작됨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41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9610" indent="-309610">
              <a:buFont typeface="Arial" panose="020B0604020202020204" pitchFamily="34" charset="0"/>
              <a:buChar char="•"/>
            </a:pPr>
            <a:r>
              <a:rPr lang="ko-KR" altLang="en-US" dirty="0"/>
              <a:t>공격 데이터인 타율이든</a:t>
            </a:r>
            <a:r>
              <a:rPr lang="en-US" altLang="ko-KR" dirty="0"/>
              <a:t>, </a:t>
            </a:r>
            <a:r>
              <a:rPr lang="ko-KR" altLang="en-US" dirty="0"/>
              <a:t>투수력 데이터인 방어율이든</a:t>
            </a:r>
            <a:r>
              <a:rPr lang="en-US" altLang="ko-KR" dirty="0"/>
              <a:t> </a:t>
            </a:r>
            <a:r>
              <a:rPr lang="ko-KR" altLang="en-US" dirty="0"/>
              <a:t>선수들의 개별 기록은</a:t>
            </a:r>
            <a:endParaRPr lang="en-US" altLang="ko-KR" dirty="0"/>
          </a:p>
          <a:p>
            <a:r>
              <a:rPr lang="ko-KR" altLang="en-US" dirty="0"/>
              <a:t>다른 선수들의 기록과는 독립적으로 생성되며</a:t>
            </a:r>
            <a:r>
              <a:rPr lang="en-US" altLang="ko-KR" dirty="0"/>
              <a:t>, </a:t>
            </a:r>
            <a:r>
              <a:rPr lang="ko-KR" altLang="en-US" dirty="0"/>
              <a:t>월등히 뛰어나거나 뒤쳐지는 선수의</a:t>
            </a:r>
            <a:endParaRPr lang="en-US" altLang="ko-KR" dirty="0"/>
          </a:p>
          <a:p>
            <a:r>
              <a:rPr lang="ko-KR" altLang="en-US" dirty="0"/>
              <a:t>기록보다 중간 수준의 성적들이 가장 빈도가 높은 프로야구의 데이터 특성상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하나의 변수를 가지고 다른 변수를 예측하는 </a:t>
            </a:r>
            <a:r>
              <a:rPr lang="ko-KR" altLang="en-US" dirty="0" err="1"/>
              <a:t>다변량분석에</a:t>
            </a:r>
            <a:r>
              <a:rPr lang="ko-KR" altLang="en-US" dirty="0"/>
              <a:t> 특히 적합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메이저리그 데이터는 다년도에 기반한 시계열 분석과 패널 데이터 분석에도 적합함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9610" indent="-309610">
              <a:buFont typeface="Arial" panose="020B0604020202020204" pitchFamily="34" charset="0"/>
              <a:buChar char="•"/>
            </a:pPr>
            <a:r>
              <a:rPr lang="ko-KR" altLang="en-US" dirty="0"/>
              <a:t>야구 데이터는 선수와 팀이 보유하고 있는 능력에 대한 측정값이며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대부분이 </a:t>
            </a:r>
            <a:r>
              <a:rPr lang="ko-KR" altLang="en-US" dirty="0">
                <a:highlight>
                  <a:srgbClr val="FFFF00"/>
                </a:highlight>
              </a:rPr>
              <a:t>정량 데이터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/>
          </a:p>
          <a:p>
            <a:pPr marL="309610" indent="-309610">
              <a:buFont typeface="Arial" panose="020B0604020202020204" pitchFamily="34" charset="0"/>
              <a:buChar char="•"/>
            </a:pPr>
            <a:r>
              <a:rPr lang="ko-KR" altLang="en-US" dirty="0"/>
              <a:t>타점</a:t>
            </a:r>
            <a:r>
              <a:rPr lang="en-US" altLang="ko-KR" dirty="0"/>
              <a:t>,</a:t>
            </a:r>
            <a:r>
              <a:rPr lang="ko-KR" altLang="en-US" dirty="0"/>
              <a:t> 홈런</a:t>
            </a:r>
            <a:r>
              <a:rPr lang="en-US" altLang="ko-KR" dirty="0"/>
              <a:t>, </a:t>
            </a:r>
            <a:r>
              <a:rPr lang="ko-KR" altLang="en-US" dirty="0"/>
              <a:t>도루</a:t>
            </a:r>
            <a:r>
              <a:rPr lang="en-US" altLang="ko-KR" dirty="0"/>
              <a:t>, </a:t>
            </a:r>
            <a:r>
              <a:rPr lang="ko-KR" altLang="en-US" dirty="0"/>
              <a:t>출루율처럼 </a:t>
            </a:r>
            <a:r>
              <a:rPr lang="ko-KR" altLang="en-US" dirty="0">
                <a:highlight>
                  <a:srgbClr val="FFFF00"/>
                </a:highlight>
              </a:rPr>
              <a:t>선수의 능력을 수치화</a:t>
            </a:r>
            <a:r>
              <a:rPr lang="ko-KR" altLang="en-US" dirty="0"/>
              <a:t>해 빈도와 비율로</a:t>
            </a:r>
            <a:endParaRPr lang="en-US" altLang="ko-KR" dirty="0"/>
          </a:p>
          <a:p>
            <a:r>
              <a:rPr lang="ko-KR" altLang="en-US" dirty="0"/>
              <a:t>표시할 수 있기 때문에</a:t>
            </a:r>
            <a:r>
              <a:rPr lang="en-US" altLang="ko-KR" dirty="0"/>
              <a:t>, </a:t>
            </a:r>
            <a:r>
              <a:rPr lang="ko-KR" altLang="en-US" dirty="0"/>
              <a:t>선수 간에 </a:t>
            </a:r>
            <a:r>
              <a:rPr lang="ko-KR" altLang="en-US" dirty="0">
                <a:highlight>
                  <a:srgbClr val="FFFF00"/>
                </a:highlight>
              </a:rPr>
              <a:t>우열</a:t>
            </a:r>
            <a:r>
              <a:rPr lang="ko-KR" altLang="en-US" dirty="0"/>
              <a:t>을 가릴 수 있음</a:t>
            </a:r>
            <a:endParaRPr lang="en-US" altLang="ko-KR" dirty="0"/>
          </a:p>
          <a:p>
            <a:endParaRPr lang="en-US" altLang="ko-KR" dirty="0"/>
          </a:p>
          <a:p>
            <a:pPr marL="309610" indent="-309610">
              <a:buFont typeface="Arial" panose="020B0604020202020204" pitchFamily="34" charset="0"/>
              <a:buChar char="•"/>
            </a:pPr>
            <a:r>
              <a:rPr lang="ko-KR" altLang="en-US" dirty="0"/>
              <a:t>우열을 가릴 수 있는 데이터가 모여 있는 집합을 </a:t>
            </a:r>
            <a:r>
              <a:rPr lang="ko-KR" altLang="en-US" dirty="0">
                <a:highlight>
                  <a:srgbClr val="FFFF00"/>
                </a:highlight>
              </a:rPr>
              <a:t>변수</a:t>
            </a:r>
            <a:r>
              <a:rPr lang="ko-KR" altLang="en-US" dirty="0"/>
              <a:t>라고 부름</a:t>
            </a:r>
            <a:endParaRPr lang="en-US" altLang="ko-KR" dirty="0"/>
          </a:p>
          <a:p>
            <a:endParaRPr lang="en-US" altLang="ko-KR" dirty="0"/>
          </a:p>
          <a:p>
            <a:pPr marL="309610" indent="-30961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변수의 형태에 따라 사용해야 할 데이터 분석방법도 달라</a:t>
            </a:r>
            <a:r>
              <a:rPr lang="ko-KR" altLang="en-US" dirty="0"/>
              <a:t>지기 때문에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야구경기에서 생성되는 변수 중심으로 이해하면 데이터 분석을 보는 시각이 확장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8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1">
    <p:bg>
      <p:bgPr>
        <a:solidFill>
          <a:srgbClr val="AFD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4342899" y="-9525"/>
            <a:ext cx="496942" cy="2627387"/>
          </a:xfrm>
          <a:custGeom>
            <a:avLst/>
            <a:gdLst>
              <a:gd name="connsiteX0" fmla="*/ 408509 w 744040"/>
              <a:gd name="connsiteY0" fmla="*/ 0 h 3933825"/>
              <a:gd name="connsiteX1" fmla="*/ 8459 w 744040"/>
              <a:gd name="connsiteY1" fmla="*/ 1162050 h 3933825"/>
              <a:gd name="connsiteX2" fmla="*/ 741884 w 744040"/>
              <a:gd name="connsiteY2" fmla="*/ 2543175 h 3933825"/>
              <a:gd name="connsiteX3" fmla="*/ 189434 w 744040"/>
              <a:gd name="connsiteY3" fmla="*/ 3933825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40" h="3933825">
                <a:moveTo>
                  <a:pt x="408509" y="0"/>
                </a:moveTo>
                <a:cubicBezTo>
                  <a:pt x="180702" y="369093"/>
                  <a:pt x="-47104" y="738187"/>
                  <a:pt x="8459" y="1162050"/>
                </a:cubicBezTo>
                <a:cubicBezTo>
                  <a:pt x="64022" y="1585913"/>
                  <a:pt x="711722" y="2081213"/>
                  <a:pt x="741884" y="2543175"/>
                </a:cubicBezTo>
                <a:cubicBezTo>
                  <a:pt x="772046" y="3005137"/>
                  <a:pt x="480740" y="3469481"/>
                  <a:pt x="189434" y="3933825"/>
                </a:cubicBezTo>
              </a:path>
            </a:pathLst>
          </a:cu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 userDrawn="1"/>
        </p:nvSpPr>
        <p:spPr>
          <a:xfrm rot="10800000">
            <a:off x="4323849" y="4230613"/>
            <a:ext cx="496942" cy="2627387"/>
          </a:xfrm>
          <a:custGeom>
            <a:avLst/>
            <a:gdLst>
              <a:gd name="connsiteX0" fmla="*/ 408509 w 744040"/>
              <a:gd name="connsiteY0" fmla="*/ 0 h 3933825"/>
              <a:gd name="connsiteX1" fmla="*/ 8459 w 744040"/>
              <a:gd name="connsiteY1" fmla="*/ 1162050 h 3933825"/>
              <a:gd name="connsiteX2" fmla="*/ 741884 w 744040"/>
              <a:gd name="connsiteY2" fmla="*/ 2543175 h 3933825"/>
              <a:gd name="connsiteX3" fmla="*/ 189434 w 744040"/>
              <a:gd name="connsiteY3" fmla="*/ 3933825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40" h="3933825">
                <a:moveTo>
                  <a:pt x="408509" y="0"/>
                </a:moveTo>
                <a:cubicBezTo>
                  <a:pt x="180702" y="369093"/>
                  <a:pt x="-47104" y="738187"/>
                  <a:pt x="8459" y="1162050"/>
                </a:cubicBezTo>
                <a:cubicBezTo>
                  <a:pt x="64022" y="1585913"/>
                  <a:pt x="711722" y="2081213"/>
                  <a:pt x="741884" y="2543175"/>
                </a:cubicBezTo>
                <a:cubicBezTo>
                  <a:pt x="772046" y="3005137"/>
                  <a:pt x="480740" y="3469481"/>
                  <a:pt x="189434" y="3933825"/>
                </a:cubicBezTo>
              </a:path>
            </a:pathLst>
          </a:cu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0" y="2852936"/>
            <a:ext cx="9144000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PORTFOLIO PESENTAITION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32" y="3398051"/>
            <a:ext cx="9144000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32" y="3660931"/>
            <a:ext cx="9144000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0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79137" y="2492896"/>
            <a:ext cx="1372583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2085276" y="2492896"/>
            <a:ext cx="1372583" cy="26642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43" hasCustomPrompt="1"/>
          </p:nvPr>
        </p:nvSpPr>
        <p:spPr>
          <a:xfrm>
            <a:off x="3491880" y="2492896"/>
            <a:ext cx="2457228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44" hasCustomPrompt="1"/>
          </p:nvPr>
        </p:nvSpPr>
        <p:spPr>
          <a:xfrm>
            <a:off x="4580389" y="3822596"/>
            <a:ext cx="1372583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45" hasCustomPrompt="1"/>
          </p:nvPr>
        </p:nvSpPr>
        <p:spPr>
          <a:xfrm>
            <a:off x="5990021" y="3819103"/>
            <a:ext cx="2457228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1154202" y="2024844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2525713" y="5216091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5051023" y="5179476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58"/>
          </p:nvPr>
        </p:nvSpPr>
        <p:spPr>
          <a:xfrm>
            <a:off x="3949095" y="2021938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6456765" y="3356992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6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5" hasCustomPrompt="1"/>
          </p:nvPr>
        </p:nvSpPr>
        <p:spPr>
          <a:xfrm>
            <a:off x="2843808" y="2158023"/>
            <a:ext cx="561757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48417" y="2230031"/>
            <a:ext cx="1691335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48416" y="2590071"/>
            <a:ext cx="2843464" cy="288032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48416" y="2950111"/>
            <a:ext cx="2483423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8115" y="3310151"/>
            <a:ext cx="2071677" cy="1584176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13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5" hasCustomPrompt="1"/>
          </p:nvPr>
        </p:nvSpPr>
        <p:spPr>
          <a:xfrm>
            <a:off x="5004048" y="2060849"/>
            <a:ext cx="3457338" cy="20162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83568" y="3580003"/>
            <a:ext cx="3457338" cy="20162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3528737" y="2132856"/>
            <a:ext cx="1691335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r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2771800" y="2459340"/>
            <a:ext cx="2436583" cy="288032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r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915539" y="4221088"/>
            <a:ext cx="1691335" cy="279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935332" y="4530794"/>
            <a:ext cx="2508875" cy="279560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2894142" y="2785824"/>
            <a:ext cx="2071677" cy="609620"/>
          </a:xfrm>
          <a:prstGeom prst="rect">
            <a:avLst/>
          </a:prstGeom>
        </p:spPr>
        <p:txBody>
          <a:bodyPr l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4195182" y="4840500"/>
            <a:ext cx="2071677" cy="626398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78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83568" y="2077626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684045" y="3805818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4572000" y="3805818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4347588" y="2255198"/>
            <a:ext cx="1691335" cy="279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367381" y="2564904"/>
            <a:ext cx="2508875" cy="279560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4660787" y="2874610"/>
            <a:ext cx="2071677" cy="626398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42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83568" y="2077626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684045" y="3805818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4572000" y="3805818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4574448" y="2077626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3456729" y="3315047"/>
            <a:ext cx="1691335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3456728" y="3675087"/>
            <a:ext cx="2843464" cy="288032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3456728" y="4035127"/>
            <a:ext cx="2483423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3214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1940" y="2996952"/>
            <a:ext cx="1944216" cy="25202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3170291" y="2060848"/>
            <a:ext cx="1980549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1946633" y="4005064"/>
            <a:ext cx="3201432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1946156" y="2072082"/>
            <a:ext cx="1223659" cy="1932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50" hasCustomPrompt="1"/>
          </p:nvPr>
        </p:nvSpPr>
        <p:spPr>
          <a:xfrm>
            <a:off x="5148064" y="4005064"/>
            <a:ext cx="3995936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4957207" y="2255198"/>
            <a:ext cx="1691335" cy="279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977000" y="2564904"/>
            <a:ext cx="2508875" cy="279560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5270406" y="2874610"/>
            <a:ext cx="2253922" cy="91443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81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1547664" y="2194358"/>
            <a:ext cx="6913722" cy="1951179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1951179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96204" y="1951179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2190903"/>
            <a:ext cx="1543575" cy="1803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1547664" y="4210582"/>
            <a:ext cx="3744416" cy="1152128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7248178" y="4138574"/>
            <a:ext cx="1224000" cy="12241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59" hasCustomPrompt="1"/>
          </p:nvPr>
        </p:nvSpPr>
        <p:spPr>
          <a:xfrm>
            <a:off x="5868280" y="4138574"/>
            <a:ext cx="1224000" cy="12241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1546857" y="2188086"/>
            <a:ext cx="3316639" cy="1965839"/>
          </a:xfrm>
          <a:custGeom>
            <a:avLst/>
            <a:gdLst>
              <a:gd name="connsiteX0" fmla="*/ 0 w 2376264"/>
              <a:gd name="connsiteY0" fmla="*/ 0 h 1152128"/>
              <a:gd name="connsiteX1" fmla="*/ 2376264 w 2376264"/>
              <a:gd name="connsiteY1" fmla="*/ 0 h 1152128"/>
              <a:gd name="connsiteX2" fmla="*/ 2376264 w 2376264"/>
              <a:gd name="connsiteY2" fmla="*/ 1152128 h 1152128"/>
              <a:gd name="connsiteX3" fmla="*/ 0 w 2376264"/>
              <a:gd name="connsiteY3" fmla="*/ 1152128 h 1152128"/>
              <a:gd name="connsiteX4" fmla="*/ 0 w 2376264"/>
              <a:gd name="connsiteY4" fmla="*/ 0 h 1152128"/>
              <a:gd name="connsiteX0" fmla="*/ 0 w 2376264"/>
              <a:gd name="connsiteY0" fmla="*/ 0 h 1152128"/>
              <a:gd name="connsiteX1" fmla="*/ 2376264 w 2376264"/>
              <a:gd name="connsiteY1" fmla="*/ 0 h 1152128"/>
              <a:gd name="connsiteX2" fmla="*/ 2376264 w 2376264"/>
              <a:gd name="connsiteY2" fmla="*/ 1152128 h 1152128"/>
              <a:gd name="connsiteX3" fmla="*/ 1304593 w 2376264"/>
              <a:gd name="connsiteY3" fmla="*/ 1152106 h 1152128"/>
              <a:gd name="connsiteX4" fmla="*/ 0 w 2376264"/>
              <a:gd name="connsiteY4" fmla="*/ 1152128 h 1152128"/>
              <a:gd name="connsiteX5" fmla="*/ 0 w 2376264"/>
              <a:gd name="connsiteY5" fmla="*/ 0 h 1152128"/>
              <a:gd name="connsiteX0" fmla="*/ 0 w 2376264"/>
              <a:gd name="connsiteY0" fmla="*/ 0 h 1152128"/>
              <a:gd name="connsiteX1" fmla="*/ 2376264 w 2376264"/>
              <a:gd name="connsiteY1" fmla="*/ 0 h 1152128"/>
              <a:gd name="connsiteX2" fmla="*/ 2376264 w 2376264"/>
              <a:gd name="connsiteY2" fmla="*/ 1152128 h 1152128"/>
              <a:gd name="connsiteX3" fmla="*/ 1472373 w 2376264"/>
              <a:gd name="connsiteY3" fmla="*/ 1152106 h 1152128"/>
              <a:gd name="connsiteX4" fmla="*/ 1304593 w 2376264"/>
              <a:gd name="connsiteY4" fmla="*/ 1152106 h 1152128"/>
              <a:gd name="connsiteX5" fmla="*/ 0 w 2376264"/>
              <a:gd name="connsiteY5" fmla="*/ 1152128 h 1152128"/>
              <a:gd name="connsiteX6" fmla="*/ 0 w 2376264"/>
              <a:gd name="connsiteY6" fmla="*/ 0 h 1152128"/>
              <a:gd name="connsiteX0" fmla="*/ 16778 w 2376264"/>
              <a:gd name="connsiteY0" fmla="*/ 0 h 1546411"/>
              <a:gd name="connsiteX1" fmla="*/ 2376264 w 2376264"/>
              <a:gd name="connsiteY1" fmla="*/ 394283 h 1546411"/>
              <a:gd name="connsiteX2" fmla="*/ 2376264 w 2376264"/>
              <a:gd name="connsiteY2" fmla="*/ 1546411 h 1546411"/>
              <a:gd name="connsiteX3" fmla="*/ 1472373 w 2376264"/>
              <a:gd name="connsiteY3" fmla="*/ 1546389 h 1546411"/>
              <a:gd name="connsiteX4" fmla="*/ 1304593 w 2376264"/>
              <a:gd name="connsiteY4" fmla="*/ 1546389 h 1546411"/>
              <a:gd name="connsiteX5" fmla="*/ 0 w 2376264"/>
              <a:gd name="connsiteY5" fmla="*/ 1546411 h 1546411"/>
              <a:gd name="connsiteX6" fmla="*/ 16778 w 2376264"/>
              <a:gd name="connsiteY6" fmla="*/ 0 h 1546411"/>
              <a:gd name="connsiteX0" fmla="*/ 16778 w 2376264"/>
              <a:gd name="connsiteY0" fmla="*/ 0 h 1588356"/>
              <a:gd name="connsiteX1" fmla="*/ 2376264 w 2376264"/>
              <a:gd name="connsiteY1" fmla="*/ 436228 h 1588356"/>
              <a:gd name="connsiteX2" fmla="*/ 2376264 w 2376264"/>
              <a:gd name="connsiteY2" fmla="*/ 1588356 h 1588356"/>
              <a:gd name="connsiteX3" fmla="*/ 1472373 w 2376264"/>
              <a:gd name="connsiteY3" fmla="*/ 1588334 h 1588356"/>
              <a:gd name="connsiteX4" fmla="*/ 1304593 w 2376264"/>
              <a:gd name="connsiteY4" fmla="*/ 1588334 h 1588356"/>
              <a:gd name="connsiteX5" fmla="*/ 0 w 2376264"/>
              <a:gd name="connsiteY5" fmla="*/ 1588356 h 1588356"/>
              <a:gd name="connsiteX6" fmla="*/ 16778 w 2376264"/>
              <a:gd name="connsiteY6" fmla="*/ 0 h 1588356"/>
              <a:gd name="connsiteX0" fmla="*/ 0 w 2384653"/>
              <a:gd name="connsiteY0" fmla="*/ 0 h 1756136"/>
              <a:gd name="connsiteX1" fmla="*/ 2384653 w 2384653"/>
              <a:gd name="connsiteY1" fmla="*/ 604008 h 1756136"/>
              <a:gd name="connsiteX2" fmla="*/ 2384653 w 2384653"/>
              <a:gd name="connsiteY2" fmla="*/ 1756136 h 1756136"/>
              <a:gd name="connsiteX3" fmla="*/ 1480762 w 2384653"/>
              <a:gd name="connsiteY3" fmla="*/ 1756114 h 1756136"/>
              <a:gd name="connsiteX4" fmla="*/ 1312982 w 2384653"/>
              <a:gd name="connsiteY4" fmla="*/ 1756114 h 1756136"/>
              <a:gd name="connsiteX5" fmla="*/ 8389 w 2384653"/>
              <a:gd name="connsiteY5" fmla="*/ 1756136 h 1756136"/>
              <a:gd name="connsiteX6" fmla="*/ 0 w 2384653"/>
              <a:gd name="connsiteY6" fmla="*/ 0 h 1756136"/>
              <a:gd name="connsiteX0" fmla="*/ 808 w 2377072"/>
              <a:gd name="connsiteY0" fmla="*/ 0 h 1789691"/>
              <a:gd name="connsiteX1" fmla="*/ 2377072 w 2377072"/>
              <a:gd name="connsiteY1" fmla="*/ 637563 h 1789691"/>
              <a:gd name="connsiteX2" fmla="*/ 2377072 w 2377072"/>
              <a:gd name="connsiteY2" fmla="*/ 1789691 h 1789691"/>
              <a:gd name="connsiteX3" fmla="*/ 1473181 w 2377072"/>
              <a:gd name="connsiteY3" fmla="*/ 1789669 h 1789691"/>
              <a:gd name="connsiteX4" fmla="*/ 1305401 w 2377072"/>
              <a:gd name="connsiteY4" fmla="*/ 1789669 h 1789691"/>
              <a:gd name="connsiteX5" fmla="*/ 808 w 2377072"/>
              <a:gd name="connsiteY5" fmla="*/ 1789691 h 1789691"/>
              <a:gd name="connsiteX6" fmla="*/ 808 w 2377072"/>
              <a:gd name="connsiteY6" fmla="*/ 0 h 1789691"/>
              <a:gd name="connsiteX0" fmla="*/ 808 w 2377072"/>
              <a:gd name="connsiteY0" fmla="*/ 8389 h 1798080"/>
              <a:gd name="connsiteX1" fmla="*/ 1664007 w 2377072"/>
              <a:gd name="connsiteY1" fmla="*/ 0 h 1798080"/>
              <a:gd name="connsiteX2" fmla="*/ 2377072 w 2377072"/>
              <a:gd name="connsiteY2" fmla="*/ 1798080 h 1798080"/>
              <a:gd name="connsiteX3" fmla="*/ 1473181 w 2377072"/>
              <a:gd name="connsiteY3" fmla="*/ 1798058 h 1798080"/>
              <a:gd name="connsiteX4" fmla="*/ 1305401 w 2377072"/>
              <a:gd name="connsiteY4" fmla="*/ 1798058 h 1798080"/>
              <a:gd name="connsiteX5" fmla="*/ 808 w 2377072"/>
              <a:gd name="connsiteY5" fmla="*/ 1798080 h 1798080"/>
              <a:gd name="connsiteX6" fmla="*/ 808 w 2377072"/>
              <a:gd name="connsiteY6" fmla="*/ 8389 h 1798080"/>
              <a:gd name="connsiteX0" fmla="*/ 808 w 3182415"/>
              <a:gd name="connsiteY0" fmla="*/ 8389 h 1806469"/>
              <a:gd name="connsiteX1" fmla="*/ 1664007 w 3182415"/>
              <a:gd name="connsiteY1" fmla="*/ 0 h 1806469"/>
              <a:gd name="connsiteX2" fmla="*/ 3182415 w 3182415"/>
              <a:gd name="connsiteY2" fmla="*/ 1806469 h 1806469"/>
              <a:gd name="connsiteX3" fmla="*/ 1473181 w 3182415"/>
              <a:gd name="connsiteY3" fmla="*/ 1798058 h 1806469"/>
              <a:gd name="connsiteX4" fmla="*/ 1305401 w 3182415"/>
              <a:gd name="connsiteY4" fmla="*/ 1798058 h 1806469"/>
              <a:gd name="connsiteX5" fmla="*/ 808 w 3182415"/>
              <a:gd name="connsiteY5" fmla="*/ 1798080 h 1806469"/>
              <a:gd name="connsiteX6" fmla="*/ 808 w 3182415"/>
              <a:gd name="connsiteY6" fmla="*/ 8389 h 1806469"/>
              <a:gd name="connsiteX0" fmla="*/ 808 w 3182415"/>
              <a:gd name="connsiteY0" fmla="*/ 8389 h 1806469"/>
              <a:gd name="connsiteX1" fmla="*/ 1840175 w 3182415"/>
              <a:gd name="connsiteY1" fmla="*/ 0 h 1806469"/>
              <a:gd name="connsiteX2" fmla="*/ 3182415 w 3182415"/>
              <a:gd name="connsiteY2" fmla="*/ 1806469 h 1806469"/>
              <a:gd name="connsiteX3" fmla="*/ 1473181 w 3182415"/>
              <a:gd name="connsiteY3" fmla="*/ 1798058 h 1806469"/>
              <a:gd name="connsiteX4" fmla="*/ 1305401 w 3182415"/>
              <a:gd name="connsiteY4" fmla="*/ 1798058 h 1806469"/>
              <a:gd name="connsiteX5" fmla="*/ 808 w 3182415"/>
              <a:gd name="connsiteY5" fmla="*/ 1798080 h 1806469"/>
              <a:gd name="connsiteX6" fmla="*/ 808 w 3182415"/>
              <a:gd name="connsiteY6" fmla="*/ 8389 h 1806469"/>
              <a:gd name="connsiteX0" fmla="*/ 808 w 3182415"/>
              <a:gd name="connsiteY0" fmla="*/ 8389 h 1806469"/>
              <a:gd name="connsiteX1" fmla="*/ 1840175 w 3182415"/>
              <a:gd name="connsiteY1" fmla="*/ 0 h 1806469"/>
              <a:gd name="connsiteX2" fmla="*/ 3182415 w 3182415"/>
              <a:gd name="connsiteY2" fmla="*/ 1806469 h 1806469"/>
              <a:gd name="connsiteX3" fmla="*/ 1473181 w 3182415"/>
              <a:gd name="connsiteY3" fmla="*/ 1798058 h 1806469"/>
              <a:gd name="connsiteX4" fmla="*/ 1305401 w 3182415"/>
              <a:gd name="connsiteY4" fmla="*/ 1798058 h 1806469"/>
              <a:gd name="connsiteX5" fmla="*/ 1120843 w 3182415"/>
              <a:gd name="connsiteY5" fmla="*/ 1789671 h 1806469"/>
              <a:gd name="connsiteX6" fmla="*/ 808 w 3182415"/>
              <a:gd name="connsiteY6" fmla="*/ 1798080 h 1806469"/>
              <a:gd name="connsiteX7" fmla="*/ 808 w 3182415"/>
              <a:gd name="connsiteY7" fmla="*/ 8389 h 1806469"/>
              <a:gd name="connsiteX0" fmla="*/ 808 w 3182415"/>
              <a:gd name="connsiteY0" fmla="*/ 8389 h 1806469"/>
              <a:gd name="connsiteX1" fmla="*/ 1840175 w 3182415"/>
              <a:gd name="connsiteY1" fmla="*/ 0 h 1806469"/>
              <a:gd name="connsiteX2" fmla="*/ 3182415 w 3182415"/>
              <a:gd name="connsiteY2" fmla="*/ 1806469 h 1806469"/>
              <a:gd name="connsiteX3" fmla="*/ 1473181 w 3182415"/>
              <a:gd name="connsiteY3" fmla="*/ 1798058 h 1806469"/>
              <a:gd name="connsiteX4" fmla="*/ 1305401 w 3182415"/>
              <a:gd name="connsiteY4" fmla="*/ 1798058 h 1806469"/>
              <a:gd name="connsiteX5" fmla="*/ 1288623 w 3182415"/>
              <a:gd name="connsiteY5" fmla="*/ 1781282 h 1806469"/>
              <a:gd name="connsiteX6" fmla="*/ 1120843 w 3182415"/>
              <a:gd name="connsiteY6" fmla="*/ 1789671 h 1806469"/>
              <a:gd name="connsiteX7" fmla="*/ 808 w 3182415"/>
              <a:gd name="connsiteY7" fmla="*/ 1798080 h 1806469"/>
              <a:gd name="connsiteX8" fmla="*/ 808 w 3182415"/>
              <a:gd name="connsiteY8" fmla="*/ 8389 h 1806469"/>
              <a:gd name="connsiteX0" fmla="*/ 808 w 3182415"/>
              <a:gd name="connsiteY0" fmla="*/ 8389 h 1957450"/>
              <a:gd name="connsiteX1" fmla="*/ 1840175 w 3182415"/>
              <a:gd name="connsiteY1" fmla="*/ 0 h 1957450"/>
              <a:gd name="connsiteX2" fmla="*/ 3182415 w 3182415"/>
              <a:gd name="connsiteY2" fmla="*/ 1806469 h 1957450"/>
              <a:gd name="connsiteX3" fmla="*/ 1473181 w 3182415"/>
              <a:gd name="connsiteY3" fmla="*/ 1798058 h 1957450"/>
              <a:gd name="connsiteX4" fmla="*/ 1305401 w 3182415"/>
              <a:gd name="connsiteY4" fmla="*/ 1798058 h 1957450"/>
              <a:gd name="connsiteX5" fmla="*/ 1305401 w 3182415"/>
              <a:gd name="connsiteY5" fmla="*/ 1957450 h 1957450"/>
              <a:gd name="connsiteX6" fmla="*/ 1120843 w 3182415"/>
              <a:gd name="connsiteY6" fmla="*/ 1789671 h 1957450"/>
              <a:gd name="connsiteX7" fmla="*/ 808 w 3182415"/>
              <a:gd name="connsiteY7" fmla="*/ 1798080 h 1957450"/>
              <a:gd name="connsiteX8" fmla="*/ 808 w 3182415"/>
              <a:gd name="connsiteY8" fmla="*/ 8389 h 1957450"/>
              <a:gd name="connsiteX0" fmla="*/ 808 w 3182415"/>
              <a:gd name="connsiteY0" fmla="*/ 8389 h 1957450"/>
              <a:gd name="connsiteX1" fmla="*/ 1840175 w 3182415"/>
              <a:gd name="connsiteY1" fmla="*/ 0 h 1957450"/>
              <a:gd name="connsiteX2" fmla="*/ 3182415 w 3182415"/>
              <a:gd name="connsiteY2" fmla="*/ 1806469 h 1957450"/>
              <a:gd name="connsiteX3" fmla="*/ 1473181 w 3182415"/>
              <a:gd name="connsiteY3" fmla="*/ 1798058 h 1957450"/>
              <a:gd name="connsiteX4" fmla="*/ 1305401 w 3182415"/>
              <a:gd name="connsiteY4" fmla="*/ 1957450 h 1957450"/>
              <a:gd name="connsiteX5" fmla="*/ 1120843 w 3182415"/>
              <a:gd name="connsiteY5" fmla="*/ 1789671 h 1957450"/>
              <a:gd name="connsiteX6" fmla="*/ 808 w 3182415"/>
              <a:gd name="connsiteY6" fmla="*/ 1798080 h 1957450"/>
              <a:gd name="connsiteX7" fmla="*/ 808 w 3182415"/>
              <a:gd name="connsiteY7" fmla="*/ 8389 h 1957450"/>
              <a:gd name="connsiteX0" fmla="*/ 808 w 3241138"/>
              <a:gd name="connsiteY0" fmla="*/ 8389 h 1957450"/>
              <a:gd name="connsiteX1" fmla="*/ 1840175 w 3241138"/>
              <a:gd name="connsiteY1" fmla="*/ 0 h 1957450"/>
              <a:gd name="connsiteX2" fmla="*/ 3241138 w 3241138"/>
              <a:gd name="connsiteY2" fmla="*/ 1730968 h 1957450"/>
              <a:gd name="connsiteX3" fmla="*/ 1473181 w 3241138"/>
              <a:gd name="connsiteY3" fmla="*/ 1798058 h 1957450"/>
              <a:gd name="connsiteX4" fmla="*/ 1305401 w 3241138"/>
              <a:gd name="connsiteY4" fmla="*/ 1957450 h 1957450"/>
              <a:gd name="connsiteX5" fmla="*/ 1120843 w 3241138"/>
              <a:gd name="connsiteY5" fmla="*/ 1789671 h 1957450"/>
              <a:gd name="connsiteX6" fmla="*/ 808 w 3241138"/>
              <a:gd name="connsiteY6" fmla="*/ 1798080 h 1957450"/>
              <a:gd name="connsiteX7" fmla="*/ 808 w 3241138"/>
              <a:gd name="connsiteY7" fmla="*/ 8389 h 1957450"/>
              <a:gd name="connsiteX0" fmla="*/ 808 w 3249527"/>
              <a:gd name="connsiteY0" fmla="*/ 8389 h 1957450"/>
              <a:gd name="connsiteX1" fmla="*/ 1840175 w 3249527"/>
              <a:gd name="connsiteY1" fmla="*/ 0 h 1957450"/>
              <a:gd name="connsiteX2" fmla="*/ 3249527 w 3249527"/>
              <a:gd name="connsiteY2" fmla="*/ 1806469 h 1957450"/>
              <a:gd name="connsiteX3" fmla="*/ 1473181 w 3249527"/>
              <a:gd name="connsiteY3" fmla="*/ 1798058 h 1957450"/>
              <a:gd name="connsiteX4" fmla="*/ 1305401 w 3249527"/>
              <a:gd name="connsiteY4" fmla="*/ 1957450 h 1957450"/>
              <a:gd name="connsiteX5" fmla="*/ 1120843 w 3249527"/>
              <a:gd name="connsiteY5" fmla="*/ 1789671 h 1957450"/>
              <a:gd name="connsiteX6" fmla="*/ 808 w 3249527"/>
              <a:gd name="connsiteY6" fmla="*/ 1798080 h 1957450"/>
              <a:gd name="connsiteX7" fmla="*/ 808 w 3249527"/>
              <a:gd name="connsiteY7" fmla="*/ 8389 h 1957450"/>
              <a:gd name="connsiteX0" fmla="*/ 808 w 3283083"/>
              <a:gd name="connsiteY0" fmla="*/ 8389 h 1957450"/>
              <a:gd name="connsiteX1" fmla="*/ 1840175 w 3283083"/>
              <a:gd name="connsiteY1" fmla="*/ 0 h 1957450"/>
              <a:gd name="connsiteX2" fmla="*/ 3283083 w 3283083"/>
              <a:gd name="connsiteY2" fmla="*/ 1789691 h 1957450"/>
              <a:gd name="connsiteX3" fmla="*/ 1473181 w 3283083"/>
              <a:gd name="connsiteY3" fmla="*/ 1798058 h 1957450"/>
              <a:gd name="connsiteX4" fmla="*/ 1305401 w 3283083"/>
              <a:gd name="connsiteY4" fmla="*/ 1957450 h 1957450"/>
              <a:gd name="connsiteX5" fmla="*/ 1120843 w 3283083"/>
              <a:gd name="connsiteY5" fmla="*/ 1789671 h 1957450"/>
              <a:gd name="connsiteX6" fmla="*/ 808 w 3283083"/>
              <a:gd name="connsiteY6" fmla="*/ 1798080 h 1957450"/>
              <a:gd name="connsiteX7" fmla="*/ 808 w 3283083"/>
              <a:gd name="connsiteY7" fmla="*/ 8389 h 1957450"/>
              <a:gd name="connsiteX0" fmla="*/ 0 w 3290664"/>
              <a:gd name="connsiteY0" fmla="*/ 0 h 1991006"/>
              <a:gd name="connsiteX1" fmla="*/ 1847756 w 3290664"/>
              <a:gd name="connsiteY1" fmla="*/ 33556 h 1991006"/>
              <a:gd name="connsiteX2" fmla="*/ 3290664 w 3290664"/>
              <a:gd name="connsiteY2" fmla="*/ 1823247 h 1991006"/>
              <a:gd name="connsiteX3" fmla="*/ 1480762 w 3290664"/>
              <a:gd name="connsiteY3" fmla="*/ 1831614 h 1991006"/>
              <a:gd name="connsiteX4" fmla="*/ 1312982 w 3290664"/>
              <a:gd name="connsiteY4" fmla="*/ 1991006 h 1991006"/>
              <a:gd name="connsiteX5" fmla="*/ 1128424 w 3290664"/>
              <a:gd name="connsiteY5" fmla="*/ 1823227 h 1991006"/>
              <a:gd name="connsiteX6" fmla="*/ 8389 w 3290664"/>
              <a:gd name="connsiteY6" fmla="*/ 1831636 h 1991006"/>
              <a:gd name="connsiteX7" fmla="*/ 0 w 3290664"/>
              <a:gd name="connsiteY7" fmla="*/ 0 h 1991006"/>
              <a:gd name="connsiteX0" fmla="*/ 17021 w 3282518"/>
              <a:gd name="connsiteY0" fmla="*/ 92278 h 1957450"/>
              <a:gd name="connsiteX1" fmla="*/ 1839610 w 3282518"/>
              <a:gd name="connsiteY1" fmla="*/ 0 h 1957450"/>
              <a:gd name="connsiteX2" fmla="*/ 3282518 w 3282518"/>
              <a:gd name="connsiteY2" fmla="*/ 1789691 h 1957450"/>
              <a:gd name="connsiteX3" fmla="*/ 1472616 w 3282518"/>
              <a:gd name="connsiteY3" fmla="*/ 1798058 h 1957450"/>
              <a:gd name="connsiteX4" fmla="*/ 1304836 w 3282518"/>
              <a:gd name="connsiteY4" fmla="*/ 1957450 h 1957450"/>
              <a:gd name="connsiteX5" fmla="*/ 1120278 w 3282518"/>
              <a:gd name="connsiteY5" fmla="*/ 1789671 h 1957450"/>
              <a:gd name="connsiteX6" fmla="*/ 243 w 3282518"/>
              <a:gd name="connsiteY6" fmla="*/ 1798080 h 1957450"/>
              <a:gd name="connsiteX7" fmla="*/ 17021 w 3282518"/>
              <a:gd name="connsiteY7" fmla="*/ 92278 h 1957450"/>
              <a:gd name="connsiteX0" fmla="*/ 807 w 3283082"/>
              <a:gd name="connsiteY0" fmla="*/ 8388 h 1957450"/>
              <a:gd name="connsiteX1" fmla="*/ 1840174 w 3283082"/>
              <a:gd name="connsiteY1" fmla="*/ 0 h 1957450"/>
              <a:gd name="connsiteX2" fmla="*/ 3283082 w 3283082"/>
              <a:gd name="connsiteY2" fmla="*/ 1789691 h 1957450"/>
              <a:gd name="connsiteX3" fmla="*/ 1473180 w 3283082"/>
              <a:gd name="connsiteY3" fmla="*/ 1798058 h 1957450"/>
              <a:gd name="connsiteX4" fmla="*/ 1305400 w 3283082"/>
              <a:gd name="connsiteY4" fmla="*/ 1957450 h 1957450"/>
              <a:gd name="connsiteX5" fmla="*/ 1120842 w 3283082"/>
              <a:gd name="connsiteY5" fmla="*/ 1789671 h 1957450"/>
              <a:gd name="connsiteX6" fmla="*/ 807 w 3283082"/>
              <a:gd name="connsiteY6" fmla="*/ 1798080 h 1957450"/>
              <a:gd name="connsiteX7" fmla="*/ 807 w 3283082"/>
              <a:gd name="connsiteY7" fmla="*/ 8388 h 1957450"/>
              <a:gd name="connsiteX0" fmla="*/ 807 w 3283082"/>
              <a:gd name="connsiteY0" fmla="*/ 0 h 1949062"/>
              <a:gd name="connsiteX1" fmla="*/ 1865341 w 3283082"/>
              <a:gd name="connsiteY1" fmla="*/ 1 h 1949062"/>
              <a:gd name="connsiteX2" fmla="*/ 3283082 w 3283082"/>
              <a:gd name="connsiteY2" fmla="*/ 1781303 h 1949062"/>
              <a:gd name="connsiteX3" fmla="*/ 1473180 w 3283082"/>
              <a:gd name="connsiteY3" fmla="*/ 1789670 h 1949062"/>
              <a:gd name="connsiteX4" fmla="*/ 1305400 w 3283082"/>
              <a:gd name="connsiteY4" fmla="*/ 1949062 h 1949062"/>
              <a:gd name="connsiteX5" fmla="*/ 1120842 w 3283082"/>
              <a:gd name="connsiteY5" fmla="*/ 1781283 h 1949062"/>
              <a:gd name="connsiteX6" fmla="*/ 807 w 3283082"/>
              <a:gd name="connsiteY6" fmla="*/ 1789692 h 1949062"/>
              <a:gd name="connsiteX7" fmla="*/ 807 w 3283082"/>
              <a:gd name="connsiteY7" fmla="*/ 0 h 1949062"/>
              <a:gd name="connsiteX0" fmla="*/ 807 w 3283082"/>
              <a:gd name="connsiteY0" fmla="*/ 0 h 1923895"/>
              <a:gd name="connsiteX1" fmla="*/ 1865341 w 3283082"/>
              <a:gd name="connsiteY1" fmla="*/ 1 h 1923895"/>
              <a:gd name="connsiteX2" fmla="*/ 3283082 w 3283082"/>
              <a:gd name="connsiteY2" fmla="*/ 1781303 h 1923895"/>
              <a:gd name="connsiteX3" fmla="*/ 1473180 w 3283082"/>
              <a:gd name="connsiteY3" fmla="*/ 1789670 h 1923895"/>
              <a:gd name="connsiteX4" fmla="*/ 1288622 w 3283082"/>
              <a:gd name="connsiteY4" fmla="*/ 1923895 h 1923895"/>
              <a:gd name="connsiteX5" fmla="*/ 1120842 w 3283082"/>
              <a:gd name="connsiteY5" fmla="*/ 1781283 h 1923895"/>
              <a:gd name="connsiteX6" fmla="*/ 807 w 3283082"/>
              <a:gd name="connsiteY6" fmla="*/ 1789692 h 1923895"/>
              <a:gd name="connsiteX7" fmla="*/ 807 w 3283082"/>
              <a:gd name="connsiteY7" fmla="*/ 0 h 1923895"/>
              <a:gd name="connsiteX0" fmla="*/ 807 w 3283082"/>
              <a:gd name="connsiteY0" fmla="*/ 0 h 1806450"/>
              <a:gd name="connsiteX1" fmla="*/ 1865341 w 3283082"/>
              <a:gd name="connsiteY1" fmla="*/ 1 h 1806450"/>
              <a:gd name="connsiteX2" fmla="*/ 3283082 w 3283082"/>
              <a:gd name="connsiteY2" fmla="*/ 1781303 h 1806450"/>
              <a:gd name="connsiteX3" fmla="*/ 1473180 w 3283082"/>
              <a:gd name="connsiteY3" fmla="*/ 1789670 h 1806450"/>
              <a:gd name="connsiteX4" fmla="*/ 1280233 w 3283082"/>
              <a:gd name="connsiteY4" fmla="*/ 1806450 h 1806450"/>
              <a:gd name="connsiteX5" fmla="*/ 1120842 w 3283082"/>
              <a:gd name="connsiteY5" fmla="*/ 1781283 h 1806450"/>
              <a:gd name="connsiteX6" fmla="*/ 807 w 3283082"/>
              <a:gd name="connsiteY6" fmla="*/ 1789692 h 1806450"/>
              <a:gd name="connsiteX7" fmla="*/ 807 w 3283082"/>
              <a:gd name="connsiteY7" fmla="*/ 0 h 1806450"/>
              <a:gd name="connsiteX0" fmla="*/ 807 w 3283082"/>
              <a:gd name="connsiteY0" fmla="*/ 0 h 1949062"/>
              <a:gd name="connsiteX1" fmla="*/ 1865341 w 3283082"/>
              <a:gd name="connsiteY1" fmla="*/ 1 h 1949062"/>
              <a:gd name="connsiteX2" fmla="*/ 3283082 w 3283082"/>
              <a:gd name="connsiteY2" fmla="*/ 1781303 h 1949062"/>
              <a:gd name="connsiteX3" fmla="*/ 1473180 w 3283082"/>
              <a:gd name="connsiteY3" fmla="*/ 1789670 h 1949062"/>
              <a:gd name="connsiteX4" fmla="*/ 1288622 w 3283082"/>
              <a:gd name="connsiteY4" fmla="*/ 1949062 h 1949062"/>
              <a:gd name="connsiteX5" fmla="*/ 1120842 w 3283082"/>
              <a:gd name="connsiteY5" fmla="*/ 1781283 h 1949062"/>
              <a:gd name="connsiteX6" fmla="*/ 807 w 3283082"/>
              <a:gd name="connsiteY6" fmla="*/ 1789692 h 1949062"/>
              <a:gd name="connsiteX7" fmla="*/ 807 w 3283082"/>
              <a:gd name="connsiteY7" fmla="*/ 0 h 1949062"/>
              <a:gd name="connsiteX0" fmla="*/ 807 w 3283082"/>
              <a:gd name="connsiteY0" fmla="*/ 41943 h 1991005"/>
              <a:gd name="connsiteX1" fmla="*/ 1840174 w 3283082"/>
              <a:gd name="connsiteY1" fmla="*/ 0 h 1991005"/>
              <a:gd name="connsiteX2" fmla="*/ 3283082 w 3283082"/>
              <a:gd name="connsiteY2" fmla="*/ 1823246 h 1991005"/>
              <a:gd name="connsiteX3" fmla="*/ 1473180 w 3283082"/>
              <a:gd name="connsiteY3" fmla="*/ 1831613 h 1991005"/>
              <a:gd name="connsiteX4" fmla="*/ 1288622 w 3283082"/>
              <a:gd name="connsiteY4" fmla="*/ 1991005 h 1991005"/>
              <a:gd name="connsiteX5" fmla="*/ 1120842 w 3283082"/>
              <a:gd name="connsiteY5" fmla="*/ 1823226 h 1991005"/>
              <a:gd name="connsiteX6" fmla="*/ 807 w 3283082"/>
              <a:gd name="connsiteY6" fmla="*/ 1831635 h 1991005"/>
              <a:gd name="connsiteX7" fmla="*/ 807 w 3283082"/>
              <a:gd name="connsiteY7" fmla="*/ 41943 h 1991005"/>
              <a:gd name="connsiteX0" fmla="*/ 0 w 3324220"/>
              <a:gd name="connsiteY0" fmla="*/ 0 h 1991006"/>
              <a:gd name="connsiteX1" fmla="*/ 1881312 w 3324220"/>
              <a:gd name="connsiteY1" fmla="*/ 1 h 1991006"/>
              <a:gd name="connsiteX2" fmla="*/ 3324220 w 3324220"/>
              <a:gd name="connsiteY2" fmla="*/ 1823247 h 1991006"/>
              <a:gd name="connsiteX3" fmla="*/ 1514318 w 3324220"/>
              <a:gd name="connsiteY3" fmla="*/ 1831614 h 1991006"/>
              <a:gd name="connsiteX4" fmla="*/ 1329760 w 3324220"/>
              <a:gd name="connsiteY4" fmla="*/ 1991006 h 1991006"/>
              <a:gd name="connsiteX5" fmla="*/ 1161980 w 3324220"/>
              <a:gd name="connsiteY5" fmla="*/ 1823227 h 1991006"/>
              <a:gd name="connsiteX6" fmla="*/ 41945 w 3324220"/>
              <a:gd name="connsiteY6" fmla="*/ 1831636 h 1991006"/>
              <a:gd name="connsiteX7" fmla="*/ 0 w 3324220"/>
              <a:gd name="connsiteY7" fmla="*/ 0 h 1991006"/>
              <a:gd name="connsiteX0" fmla="*/ 0 w 3324220"/>
              <a:gd name="connsiteY0" fmla="*/ 0 h 2066507"/>
              <a:gd name="connsiteX1" fmla="*/ 1881312 w 3324220"/>
              <a:gd name="connsiteY1" fmla="*/ 1 h 2066507"/>
              <a:gd name="connsiteX2" fmla="*/ 3324220 w 3324220"/>
              <a:gd name="connsiteY2" fmla="*/ 1823247 h 2066507"/>
              <a:gd name="connsiteX3" fmla="*/ 1514318 w 3324220"/>
              <a:gd name="connsiteY3" fmla="*/ 1831614 h 2066507"/>
              <a:gd name="connsiteX4" fmla="*/ 1346538 w 3324220"/>
              <a:gd name="connsiteY4" fmla="*/ 2066507 h 2066507"/>
              <a:gd name="connsiteX5" fmla="*/ 1161980 w 3324220"/>
              <a:gd name="connsiteY5" fmla="*/ 1823227 h 2066507"/>
              <a:gd name="connsiteX6" fmla="*/ 41945 w 3324220"/>
              <a:gd name="connsiteY6" fmla="*/ 1831636 h 2066507"/>
              <a:gd name="connsiteX7" fmla="*/ 0 w 3324220"/>
              <a:gd name="connsiteY7" fmla="*/ 0 h 2066507"/>
              <a:gd name="connsiteX0" fmla="*/ 0 w 3324220"/>
              <a:gd name="connsiteY0" fmla="*/ 0 h 2066507"/>
              <a:gd name="connsiteX1" fmla="*/ 1881312 w 3324220"/>
              <a:gd name="connsiteY1" fmla="*/ 1 h 2066507"/>
              <a:gd name="connsiteX2" fmla="*/ 3324220 w 3324220"/>
              <a:gd name="connsiteY2" fmla="*/ 1823247 h 2066507"/>
              <a:gd name="connsiteX3" fmla="*/ 1514318 w 3324220"/>
              <a:gd name="connsiteY3" fmla="*/ 1831614 h 2066507"/>
              <a:gd name="connsiteX4" fmla="*/ 1346538 w 3324220"/>
              <a:gd name="connsiteY4" fmla="*/ 2066507 h 2066507"/>
              <a:gd name="connsiteX5" fmla="*/ 1161980 w 3324220"/>
              <a:gd name="connsiteY5" fmla="*/ 1856783 h 2066507"/>
              <a:gd name="connsiteX6" fmla="*/ 41945 w 3324220"/>
              <a:gd name="connsiteY6" fmla="*/ 1831636 h 2066507"/>
              <a:gd name="connsiteX7" fmla="*/ 0 w 3324220"/>
              <a:gd name="connsiteY7" fmla="*/ 0 h 2066507"/>
              <a:gd name="connsiteX0" fmla="*/ 0 w 3324220"/>
              <a:gd name="connsiteY0" fmla="*/ 0 h 2066507"/>
              <a:gd name="connsiteX1" fmla="*/ 1881312 w 3324220"/>
              <a:gd name="connsiteY1" fmla="*/ 1 h 2066507"/>
              <a:gd name="connsiteX2" fmla="*/ 3324220 w 3324220"/>
              <a:gd name="connsiteY2" fmla="*/ 1823247 h 2066507"/>
              <a:gd name="connsiteX3" fmla="*/ 1531096 w 3324220"/>
              <a:gd name="connsiteY3" fmla="*/ 1865170 h 2066507"/>
              <a:gd name="connsiteX4" fmla="*/ 1346538 w 3324220"/>
              <a:gd name="connsiteY4" fmla="*/ 2066507 h 2066507"/>
              <a:gd name="connsiteX5" fmla="*/ 1161980 w 3324220"/>
              <a:gd name="connsiteY5" fmla="*/ 1856783 h 2066507"/>
              <a:gd name="connsiteX6" fmla="*/ 41945 w 3324220"/>
              <a:gd name="connsiteY6" fmla="*/ 1831636 h 2066507"/>
              <a:gd name="connsiteX7" fmla="*/ 0 w 3324220"/>
              <a:gd name="connsiteY7" fmla="*/ 0 h 2066507"/>
              <a:gd name="connsiteX0" fmla="*/ 0 w 3324220"/>
              <a:gd name="connsiteY0" fmla="*/ 0 h 2066507"/>
              <a:gd name="connsiteX1" fmla="*/ 1881312 w 3324220"/>
              <a:gd name="connsiteY1" fmla="*/ 33557 h 2066507"/>
              <a:gd name="connsiteX2" fmla="*/ 3324220 w 3324220"/>
              <a:gd name="connsiteY2" fmla="*/ 1823247 h 2066507"/>
              <a:gd name="connsiteX3" fmla="*/ 1531096 w 3324220"/>
              <a:gd name="connsiteY3" fmla="*/ 1865170 h 2066507"/>
              <a:gd name="connsiteX4" fmla="*/ 1346538 w 3324220"/>
              <a:gd name="connsiteY4" fmla="*/ 2066507 h 2066507"/>
              <a:gd name="connsiteX5" fmla="*/ 1161980 w 3324220"/>
              <a:gd name="connsiteY5" fmla="*/ 1856783 h 2066507"/>
              <a:gd name="connsiteX6" fmla="*/ 41945 w 3324220"/>
              <a:gd name="connsiteY6" fmla="*/ 1831636 h 2066507"/>
              <a:gd name="connsiteX7" fmla="*/ 0 w 3324220"/>
              <a:gd name="connsiteY7" fmla="*/ 0 h 2066507"/>
              <a:gd name="connsiteX0" fmla="*/ 0 w 3290664"/>
              <a:gd name="connsiteY0" fmla="*/ 0 h 2032951"/>
              <a:gd name="connsiteX1" fmla="*/ 1847756 w 3290664"/>
              <a:gd name="connsiteY1" fmla="*/ 1 h 2032951"/>
              <a:gd name="connsiteX2" fmla="*/ 3290664 w 3290664"/>
              <a:gd name="connsiteY2" fmla="*/ 1789691 h 2032951"/>
              <a:gd name="connsiteX3" fmla="*/ 1497540 w 3290664"/>
              <a:gd name="connsiteY3" fmla="*/ 1831614 h 2032951"/>
              <a:gd name="connsiteX4" fmla="*/ 1312982 w 3290664"/>
              <a:gd name="connsiteY4" fmla="*/ 2032951 h 2032951"/>
              <a:gd name="connsiteX5" fmla="*/ 1128424 w 3290664"/>
              <a:gd name="connsiteY5" fmla="*/ 1823227 h 2032951"/>
              <a:gd name="connsiteX6" fmla="*/ 8389 w 3290664"/>
              <a:gd name="connsiteY6" fmla="*/ 1798080 h 2032951"/>
              <a:gd name="connsiteX7" fmla="*/ 0 w 3290664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489959 w 3283083"/>
              <a:gd name="connsiteY3" fmla="*/ 1831614 h 2032951"/>
              <a:gd name="connsiteX4" fmla="*/ 1305401 w 3283083"/>
              <a:gd name="connsiteY4" fmla="*/ 2032951 h 2032951"/>
              <a:gd name="connsiteX5" fmla="*/ 1120843 w 3283083"/>
              <a:gd name="connsiteY5" fmla="*/ 1823227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489959 w 3283083"/>
              <a:gd name="connsiteY3" fmla="*/ 1831614 h 2032951"/>
              <a:gd name="connsiteX4" fmla="*/ 1305401 w 3283083"/>
              <a:gd name="connsiteY4" fmla="*/ 2032951 h 2032951"/>
              <a:gd name="connsiteX5" fmla="*/ 1120843 w 3283083"/>
              <a:gd name="connsiteY5" fmla="*/ 1789671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506737 w 3283083"/>
              <a:gd name="connsiteY3" fmla="*/ 1806447 h 2032951"/>
              <a:gd name="connsiteX4" fmla="*/ 1305401 w 3283083"/>
              <a:gd name="connsiteY4" fmla="*/ 2032951 h 2032951"/>
              <a:gd name="connsiteX5" fmla="*/ 1120843 w 3283083"/>
              <a:gd name="connsiteY5" fmla="*/ 1789671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481570 w 3283083"/>
              <a:gd name="connsiteY3" fmla="*/ 1798058 h 2032951"/>
              <a:gd name="connsiteX4" fmla="*/ 1305401 w 3283083"/>
              <a:gd name="connsiteY4" fmla="*/ 2032951 h 2032951"/>
              <a:gd name="connsiteX5" fmla="*/ 1120843 w 3283083"/>
              <a:gd name="connsiteY5" fmla="*/ 1789671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489959 w 3283083"/>
              <a:gd name="connsiteY3" fmla="*/ 1798058 h 2032951"/>
              <a:gd name="connsiteX4" fmla="*/ 1305401 w 3283083"/>
              <a:gd name="connsiteY4" fmla="*/ 2032951 h 2032951"/>
              <a:gd name="connsiteX5" fmla="*/ 1120843 w 3283083"/>
              <a:gd name="connsiteY5" fmla="*/ 1789671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1957450"/>
              <a:gd name="connsiteX1" fmla="*/ 1840175 w 3283083"/>
              <a:gd name="connsiteY1" fmla="*/ 1 h 1957450"/>
              <a:gd name="connsiteX2" fmla="*/ 3283083 w 3283083"/>
              <a:gd name="connsiteY2" fmla="*/ 1789691 h 1957450"/>
              <a:gd name="connsiteX3" fmla="*/ 1489959 w 3283083"/>
              <a:gd name="connsiteY3" fmla="*/ 1798058 h 1957450"/>
              <a:gd name="connsiteX4" fmla="*/ 1305401 w 3283083"/>
              <a:gd name="connsiteY4" fmla="*/ 1957450 h 1957450"/>
              <a:gd name="connsiteX5" fmla="*/ 1120843 w 3283083"/>
              <a:gd name="connsiteY5" fmla="*/ 1789671 h 1957450"/>
              <a:gd name="connsiteX6" fmla="*/ 808 w 3283083"/>
              <a:gd name="connsiteY6" fmla="*/ 1798080 h 1957450"/>
              <a:gd name="connsiteX7" fmla="*/ 808 w 3283083"/>
              <a:gd name="connsiteY7" fmla="*/ 0 h 1957450"/>
              <a:gd name="connsiteX0" fmla="*/ 808 w 3283083"/>
              <a:gd name="connsiteY0" fmla="*/ 0 h 2100063"/>
              <a:gd name="connsiteX1" fmla="*/ 1840175 w 3283083"/>
              <a:gd name="connsiteY1" fmla="*/ 1 h 2100063"/>
              <a:gd name="connsiteX2" fmla="*/ 3283083 w 3283083"/>
              <a:gd name="connsiteY2" fmla="*/ 1789691 h 2100063"/>
              <a:gd name="connsiteX3" fmla="*/ 1489959 w 3283083"/>
              <a:gd name="connsiteY3" fmla="*/ 1798058 h 2100063"/>
              <a:gd name="connsiteX4" fmla="*/ 1322179 w 3283083"/>
              <a:gd name="connsiteY4" fmla="*/ 2100063 h 2100063"/>
              <a:gd name="connsiteX5" fmla="*/ 1120843 w 3283083"/>
              <a:gd name="connsiteY5" fmla="*/ 1789671 h 2100063"/>
              <a:gd name="connsiteX6" fmla="*/ 808 w 3283083"/>
              <a:gd name="connsiteY6" fmla="*/ 1798080 h 2100063"/>
              <a:gd name="connsiteX7" fmla="*/ 808 w 3283083"/>
              <a:gd name="connsiteY7" fmla="*/ 0 h 2100063"/>
              <a:gd name="connsiteX0" fmla="*/ 808 w 3283083"/>
              <a:gd name="connsiteY0" fmla="*/ 0 h 1949061"/>
              <a:gd name="connsiteX1" fmla="*/ 1840175 w 3283083"/>
              <a:gd name="connsiteY1" fmla="*/ 1 h 1949061"/>
              <a:gd name="connsiteX2" fmla="*/ 3283083 w 3283083"/>
              <a:gd name="connsiteY2" fmla="*/ 1789691 h 1949061"/>
              <a:gd name="connsiteX3" fmla="*/ 1489959 w 3283083"/>
              <a:gd name="connsiteY3" fmla="*/ 1798058 h 1949061"/>
              <a:gd name="connsiteX4" fmla="*/ 1297012 w 3283083"/>
              <a:gd name="connsiteY4" fmla="*/ 1949061 h 1949061"/>
              <a:gd name="connsiteX5" fmla="*/ 1120843 w 3283083"/>
              <a:gd name="connsiteY5" fmla="*/ 1789671 h 1949061"/>
              <a:gd name="connsiteX6" fmla="*/ 808 w 3283083"/>
              <a:gd name="connsiteY6" fmla="*/ 1798080 h 1949061"/>
              <a:gd name="connsiteX7" fmla="*/ 808 w 3283083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489959 w 3316639"/>
              <a:gd name="connsiteY3" fmla="*/ 1798058 h 1949061"/>
              <a:gd name="connsiteX4" fmla="*/ 1297012 w 3316639"/>
              <a:gd name="connsiteY4" fmla="*/ 1949061 h 1949061"/>
              <a:gd name="connsiteX5" fmla="*/ 1120843 w 3316639"/>
              <a:gd name="connsiteY5" fmla="*/ 1789671 h 1949061"/>
              <a:gd name="connsiteX6" fmla="*/ 808 w 3316639"/>
              <a:gd name="connsiteY6" fmla="*/ 1798080 h 1949061"/>
              <a:gd name="connsiteX7" fmla="*/ 808 w 3316639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531904 w 3316639"/>
              <a:gd name="connsiteY3" fmla="*/ 1806447 h 1949061"/>
              <a:gd name="connsiteX4" fmla="*/ 1297012 w 3316639"/>
              <a:gd name="connsiteY4" fmla="*/ 1949061 h 1949061"/>
              <a:gd name="connsiteX5" fmla="*/ 1120843 w 3316639"/>
              <a:gd name="connsiteY5" fmla="*/ 1789671 h 1949061"/>
              <a:gd name="connsiteX6" fmla="*/ 808 w 3316639"/>
              <a:gd name="connsiteY6" fmla="*/ 1798080 h 1949061"/>
              <a:gd name="connsiteX7" fmla="*/ 808 w 3316639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531904 w 3316639"/>
              <a:gd name="connsiteY3" fmla="*/ 1806447 h 1949061"/>
              <a:gd name="connsiteX4" fmla="*/ 1297012 w 3316639"/>
              <a:gd name="connsiteY4" fmla="*/ 1949061 h 1949061"/>
              <a:gd name="connsiteX5" fmla="*/ 1120843 w 3316639"/>
              <a:gd name="connsiteY5" fmla="*/ 1789671 h 1949061"/>
              <a:gd name="connsiteX6" fmla="*/ 808 w 3316639"/>
              <a:gd name="connsiteY6" fmla="*/ 1806469 h 1949061"/>
              <a:gd name="connsiteX7" fmla="*/ 808 w 3316639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531904 w 3316639"/>
              <a:gd name="connsiteY3" fmla="*/ 1806447 h 1949061"/>
              <a:gd name="connsiteX4" fmla="*/ 1297012 w 3316639"/>
              <a:gd name="connsiteY4" fmla="*/ 1949061 h 1949061"/>
              <a:gd name="connsiteX5" fmla="*/ 1104065 w 3316639"/>
              <a:gd name="connsiteY5" fmla="*/ 1806449 h 1949061"/>
              <a:gd name="connsiteX6" fmla="*/ 808 w 3316639"/>
              <a:gd name="connsiteY6" fmla="*/ 1806469 h 1949061"/>
              <a:gd name="connsiteX7" fmla="*/ 808 w 3316639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489959 w 3316639"/>
              <a:gd name="connsiteY3" fmla="*/ 1806447 h 1949061"/>
              <a:gd name="connsiteX4" fmla="*/ 1297012 w 3316639"/>
              <a:gd name="connsiteY4" fmla="*/ 1949061 h 1949061"/>
              <a:gd name="connsiteX5" fmla="*/ 1104065 w 3316639"/>
              <a:gd name="connsiteY5" fmla="*/ 1806449 h 1949061"/>
              <a:gd name="connsiteX6" fmla="*/ 808 w 3316639"/>
              <a:gd name="connsiteY6" fmla="*/ 1806469 h 1949061"/>
              <a:gd name="connsiteX7" fmla="*/ 808 w 3316639"/>
              <a:gd name="connsiteY7" fmla="*/ 0 h 1949061"/>
              <a:gd name="connsiteX0" fmla="*/ 808 w 3316639"/>
              <a:gd name="connsiteY0" fmla="*/ 0 h 2016173"/>
              <a:gd name="connsiteX1" fmla="*/ 1840175 w 3316639"/>
              <a:gd name="connsiteY1" fmla="*/ 1 h 2016173"/>
              <a:gd name="connsiteX2" fmla="*/ 3316639 w 3316639"/>
              <a:gd name="connsiteY2" fmla="*/ 1806469 h 2016173"/>
              <a:gd name="connsiteX3" fmla="*/ 1489959 w 3316639"/>
              <a:gd name="connsiteY3" fmla="*/ 1806447 h 2016173"/>
              <a:gd name="connsiteX4" fmla="*/ 1305401 w 3316639"/>
              <a:gd name="connsiteY4" fmla="*/ 2016173 h 2016173"/>
              <a:gd name="connsiteX5" fmla="*/ 1104065 w 3316639"/>
              <a:gd name="connsiteY5" fmla="*/ 1806449 h 2016173"/>
              <a:gd name="connsiteX6" fmla="*/ 808 w 3316639"/>
              <a:gd name="connsiteY6" fmla="*/ 1806469 h 2016173"/>
              <a:gd name="connsiteX7" fmla="*/ 808 w 3316639"/>
              <a:gd name="connsiteY7" fmla="*/ 0 h 2016173"/>
              <a:gd name="connsiteX0" fmla="*/ 808 w 3316639"/>
              <a:gd name="connsiteY0" fmla="*/ 0 h 1965839"/>
              <a:gd name="connsiteX1" fmla="*/ 1840175 w 3316639"/>
              <a:gd name="connsiteY1" fmla="*/ 1 h 1965839"/>
              <a:gd name="connsiteX2" fmla="*/ 3316639 w 3316639"/>
              <a:gd name="connsiteY2" fmla="*/ 1806469 h 1965839"/>
              <a:gd name="connsiteX3" fmla="*/ 1489959 w 3316639"/>
              <a:gd name="connsiteY3" fmla="*/ 1806447 h 1965839"/>
              <a:gd name="connsiteX4" fmla="*/ 1297012 w 3316639"/>
              <a:gd name="connsiteY4" fmla="*/ 1965839 h 1965839"/>
              <a:gd name="connsiteX5" fmla="*/ 1104065 w 3316639"/>
              <a:gd name="connsiteY5" fmla="*/ 1806449 h 1965839"/>
              <a:gd name="connsiteX6" fmla="*/ 808 w 3316639"/>
              <a:gd name="connsiteY6" fmla="*/ 1806469 h 1965839"/>
              <a:gd name="connsiteX7" fmla="*/ 808 w 3316639"/>
              <a:gd name="connsiteY7" fmla="*/ 0 h 196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16639" h="1965839">
                <a:moveTo>
                  <a:pt x="808" y="0"/>
                </a:moveTo>
                <a:lnTo>
                  <a:pt x="1840175" y="1"/>
                </a:lnTo>
                <a:lnTo>
                  <a:pt x="3316639" y="1806469"/>
                </a:lnTo>
                <a:lnTo>
                  <a:pt x="1489959" y="1806447"/>
                </a:lnTo>
                <a:lnTo>
                  <a:pt x="1297012" y="1965839"/>
                </a:lnTo>
                <a:lnTo>
                  <a:pt x="1104065" y="1806449"/>
                </a:lnTo>
                <a:lnTo>
                  <a:pt x="808" y="1806469"/>
                </a:lnTo>
                <a:cubicBezTo>
                  <a:pt x="-1988" y="1221090"/>
                  <a:pt x="3604" y="585379"/>
                  <a:pt x="808" y="0"/>
                </a:cubicBezTo>
                <a:close/>
              </a:path>
            </a:pathLst>
          </a:custGeom>
          <a:solidFill>
            <a:srgbClr val="AFD740">
              <a:alpha val="71000"/>
            </a:srgbClr>
          </a:solidFill>
        </p:spPr>
        <p:txBody>
          <a:bodyPr lIns="108000" tIns="36000" bIns="180000" anchor="b"/>
          <a:lstStyle>
            <a:lvl1pPr marL="0" indent="0" algn="l">
              <a:spcBef>
                <a:spcPts val="0"/>
              </a:spcBef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557468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080218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>
            <a:off x="611560" y="2526659"/>
            <a:ext cx="2963730" cy="2986091"/>
            <a:chOff x="1752286" y="2338236"/>
            <a:chExt cx="1945257" cy="1959934"/>
          </a:xfrm>
        </p:grpSpPr>
        <p:sp>
          <p:nvSpPr>
            <p:cNvPr id="3" name="Freeform 2"/>
            <p:cNvSpPr/>
            <p:nvPr userDrawn="1"/>
          </p:nvSpPr>
          <p:spPr>
            <a:xfrm>
              <a:off x="1948902" y="2338236"/>
              <a:ext cx="1748641" cy="1916617"/>
            </a:xfrm>
            <a:custGeom>
              <a:avLst/>
              <a:gdLst>
                <a:gd name="connsiteX0" fmla="*/ 255022 w 1226229"/>
                <a:gd name="connsiteY0" fmla="*/ 3188 h 1344022"/>
                <a:gd name="connsiteX1" fmla="*/ 36909 w 1226229"/>
                <a:gd name="connsiteY1" fmla="*/ 959533 h 1344022"/>
                <a:gd name="connsiteX2" fmla="*/ 875808 w 1226229"/>
                <a:gd name="connsiteY2" fmla="*/ 1337038 h 1344022"/>
                <a:gd name="connsiteX3" fmla="*/ 1202978 w 1226229"/>
                <a:gd name="connsiteY3" fmla="*/ 674307 h 1344022"/>
                <a:gd name="connsiteX4" fmla="*/ 255022 w 1226229"/>
                <a:gd name="connsiteY4" fmla="*/ 3188 h 13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29" h="1344022">
                  <a:moveTo>
                    <a:pt x="255022" y="3188"/>
                  </a:moveTo>
                  <a:cubicBezTo>
                    <a:pt x="60677" y="50726"/>
                    <a:pt x="-66555" y="737225"/>
                    <a:pt x="36909" y="959533"/>
                  </a:cubicBezTo>
                  <a:cubicBezTo>
                    <a:pt x="140373" y="1181841"/>
                    <a:pt x="681463" y="1384576"/>
                    <a:pt x="875808" y="1337038"/>
                  </a:cubicBezTo>
                  <a:cubicBezTo>
                    <a:pt x="1070153" y="1289500"/>
                    <a:pt x="1300850" y="896615"/>
                    <a:pt x="1202978" y="674307"/>
                  </a:cubicBezTo>
                  <a:cubicBezTo>
                    <a:pt x="1105106" y="451999"/>
                    <a:pt x="449367" y="-44350"/>
                    <a:pt x="255022" y="318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5" name="Freeform 4"/>
            <p:cNvSpPr/>
            <p:nvPr userDrawn="1"/>
          </p:nvSpPr>
          <p:spPr>
            <a:xfrm>
              <a:off x="1752286" y="2603699"/>
              <a:ext cx="1697323" cy="1639454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2" name="Freeform 11"/>
            <p:cNvSpPr/>
            <p:nvPr userDrawn="1"/>
          </p:nvSpPr>
          <p:spPr>
            <a:xfrm rot="11844868">
              <a:off x="1974560" y="2658716"/>
              <a:ext cx="1697323" cy="1639454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580112" y="1916832"/>
            <a:ext cx="2963730" cy="2986091"/>
            <a:chOff x="1752286" y="2338236"/>
            <a:chExt cx="1945257" cy="1959934"/>
          </a:xfrm>
        </p:grpSpPr>
        <p:sp>
          <p:nvSpPr>
            <p:cNvPr id="17" name="Freeform 16"/>
            <p:cNvSpPr/>
            <p:nvPr userDrawn="1"/>
          </p:nvSpPr>
          <p:spPr>
            <a:xfrm>
              <a:off x="1948902" y="2338236"/>
              <a:ext cx="1748641" cy="1916617"/>
            </a:xfrm>
            <a:custGeom>
              <a:avLst/>
              <a:gdLst>
                <a:gd name="connsiteX0" fmla="*/ 255022 w 1226229"/>
                <a:gd name="connsiteY0" fmla="*/ 3188 h 1344022"/>
                <a:gd name="connsiteX1" fmla="*/ 36909 w 1226229"/>
                <a:gd name="connsiteY1" fmla="*/ 959533 h 1344022"/>
                <a:gd name="connsiteX2" fmla="*/ 875808 w 1226229"/>
                <a:gd name="connsiteY2" fmla="*/ 1337038 h 1344022"/>
                <a:gd name="connsiteX3" fmla="*/ 1202978 w 1226229"/>
                <a:gd name="connsiteY3" fmla="*/ 674307 h 1344022"/>
                <a:gd name="connsiteX4" fmla="*/ 255022 w 1226229"/>
                <a:gd name="connsiteY4" fmla="*/ 3188 h 13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29" h="1344022">
                  <a:moveTo>
                    <a:pt x="255022" y="3188"/>
                  </a:moveTo>
                  <a:cubicBezTo>
                    <a:pt x="60677" y="50726"/>
                    <a:pt x="-66555" y="737225"/>
                    <a:pt x="36909" y="959533"/>
                  </a:cubicBezTo>
                  <a:cubicBezTo>
                    <a:pt x="140373" y="1181841"/>
                    <a:pt x="681463" y="1384576"/>
                    <a:pt x="875808" y="1337038"/>
                  </a:cubicBezTo>
                  <a:cubicBezTo>
                    <a:pt x="1070153" y="1289500"/>
                    <a:pt x="1300850" y="896615"/>
                    <a:pt x="1202978" y="674307"/>
                  </a:cubicBezTo>
                  <a:cubicBezTo>
                    <a:pt x="1105106" y="451999"/>
                    <a:pt x="449367" y="-44350"/>
                    <a:pt x="255022" y="318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>
            <a:xfrm>
              <a:off x="1752286" y="2603699"/>
              <a:ext cx="1697323" cy="1639454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9" name="Freeform 18"/>
            <p:cNvSpPr/>
            <p:nvPr userDrawn="1"/>
          </p:nvSpPr>
          <p:spPr>
            <a:xfrm rot="11844868">
              <a:off x="1974560" y="2658716"/>
              <a:ext cx="1697323" cy="1639454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0" name="그림 개체 틀 2"/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576739" y="2478810"/>
            <a:ext cx="2009333" cy="20093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그림 개체 틀 2"/>
          <p:cNvSpPr>
            <a:spLocks noGrp="1"/>
          </p:cNvSpPr>
          <p:nvPr>
            <p:ph type="pic" sz="quarter" idx="49" hasCustomPrompt="1"/>
          </p:nvPr>
        </p:nvSpPr>
        <p:spPr>
          <a:xfrm rot="20753105">
            <a:off x="6279176" y="3389026"/>
            <a:ext cx="2009333" cy="20093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3009317" y="2136647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3009316" y="2399512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3009316" y="2662377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009317" y="3022417"/>
            <a:ext cx="2376264" cy="720080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3635897" y="4080863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635896" y="4343728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635896" y="4606593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3635897" y="4966633"/>
            <a:ext cx="2376264" cy="720080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97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-1"/>
            <a:ext cx="9144001" cy="6118463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림 개체 틀 2"/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2792605" y="2009645"/>
            <a:ext cx="1827661" cy="18276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9" hasCustomPrompt="1"/>
          </p:nvPr>
        </p:nvSpPr>
        <p:spPr>
          <a:xfrm rot="21398040">
            <a:off x="4708484" y="2911462"/>
            <a:ext cx="1827661" cy="18276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50" hasCustomPrompt="1"/>
          </p:nvPr>
        </p:nvSpPr>
        <p:spPr>
          <a:xfrm rot="20741363">
            <a:off x="3122879" y="3780079"/>
            <a:ext cx="1827661" cy="18276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5364088" y="1883276"/>
            <a:ext cx="2771531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5364089" y="2197916"/>
            <a:ext cx="2771530" cy="411815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5940152" y="4941168"/>
            <a:ext cx="2771531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5940153" y="5255808"/>
            <a:ext cx="2771530" cy="411815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179512" y="4581128"/>
            <a:ext cx="266277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179513" y="4895768"/>
            <a:ext cx="2662778" cy="411815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21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2924944"/>
            <a:ext cx="9144001" cy="1656184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 rot="1370461">
            <a:off x="923180" y="2532357"/>
            <a:ext cx="1476000" cy="14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 rot="20835524">
            <a:off x="2484342" y="2205441"/>
            <a:ext cx="1476000" cy="14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 rot="1350215">
            <a:off x="4078188" y="2690582"/>
            <a:ext cx="1476000" cy="14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 rot="612767">
            <a:off x="2599836" y="3780058"/>
            <a:ext cx="1476000" cy="14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228184" y="3623350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228183" y="3886215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228183" y="4149080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28184" y="4675154"/>
            <a:ext cx="2376264" cy="914086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848100" y="1919114"/>
            <a:ext cx="5295900" cy="3014811"/>
          </a:xfrm>
          <a:custGeom>
            <a:avLst/>
            <a:gdLst/>
            <a:ahLst/>
            <a:cxnLst/>
            <a:rect l="l" t="t" r="r" b="b"/>
            <a:pathLst>
              <a:path w="5295900" h="3014811">
                <a:moveTo>
                  <a:pt x="4628717" y="173732"/>
                </a:moveTo>
                <a:lnTo>
                  <a:pt x="4468316" y="509327"/>
                </a:lnTo>
                <a:lnTo>
                  <a:pt x="5023696" y="509327"/>
                </a:lnTo>
                <a:lnTo>
                  <a:pt x="5184097" y="173732"/>
                </a:lnTo>
                <a:close/>
                <a:moveTo>
                  <a:pt x="1437816" y="0"/>
                </a:moveTo>
                <a:lnTo>
                  <a:pt x="5295900" y="0"/>
                </a:lnTo>
                <a:lnTo>
                  <a:pt x="5295900" y="3014811"/>
                </a:lnTo>
                <a:lnTo>
                  <a:pt x="0" y="3014811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1499"/>
            <a:ext cx="5292080" cy="3014811"/>
          </a:xfrm>
          <a:custGeom>
            <a:avLst/>
            <a:gdLst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558011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64666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57797"/>
              <a:gd name="connsiteX1" fmla="*/ 5580112 w 5580112"/>
              <a:gd name="connsiteY1" fmla="*/ 0 h 2457797"/>
              <a:gd name="connsiteX2" fmla="*/ 4560937 w 5580112"/>
              <a:gd name="connsiteY2" fmla="*/ 2457797 h 2457797"/>
              <a:gd name="connsiteX3" fmla="*/ 0 w 5580112"/>
              <a:gd name="connsiteY3" fmla="*/ 2448272 h 2457797"/>
              <a:gd name="connsiteX4" fmla="*/ 0 w 5580112"/>
              <a:gd name="connsiteY4" fmla="*/ 0 h 2457797"/>
              <a:gd name="connsiteX0" fmla="*/ 0 w 5580112"/>
              <a:gd name="connsiteY0" fmla="*/ 0 h 2467322"/>
              <a:gd name="connsiteX1" fmla="*/ 5580112 w 5580112"/>
              <a:gd name="connsiteY1" fmla="*/ 0 h 2467322"/>
              <a:gd name="connsiteX2" fmla="*/ 4475212 w 5580112"/>
              <a:gd name="connsiteY2" fmla="*/ 2467322 h 2467322"/>
              <a:gd name="connsiteX3" fmla="*/ 0 w 5580112"/>
              <a:gd name="connsiteY3" fmla="*/ 2448272 h 2467322"/>
              <a:gd name="connsiteX4" fmla="*/ 0 w 5580112"/>
              <a:gd name="connsiteY4" fmla="*/ 0 h 2467322"/>
              <a:gd name="connsiteX0" fmla="*/ 0 w 5580112"/>
              <a:gd name="connsiteY0" fmla="*/ 0 h 2467322"/>
              <a:gd name="connsiteX1" fmla="*/ 5580112 w 5580112"/>
              <a:gd name="connsiteY1" fmla="*/ 0 h 2467322"/>
              <a:gd name="connsiteX2" fmla="*/ 4360912 w 5580112"/>
              <a:gd name="connsiteY2" fmla="*/ 2467322 h 2467322"/>
              <a:gd name="connsiteX3" fmla="*/ 0 w 5580112"/>
              <a:gd name="connsiteY3" fmla="*/ 2448272 h 2467322"/>
              <a:gd name="connsiteX4" fmla="*/ 0 w 5580112"/>
              <a:gd name="connsiteY4" fmla="*/ 0 h 2467322"/>
              <a:gd name="connsiteX0" fmla="*/ 0 w 5580112"/>
              <a:gd name="connsiteY0" fmla="*/ 0 h 2457797"/>
              <a:gd name="connsiteX1" fmla="*/ 5580112 w 5580112"/>
              <a:gd name="connsiteY1" fmla="*/ 0 h 2457797"/>
              <a:gd name="connsiteX2" fmla="*/ 4256137 w 5580112"/>
              <a:gd name="connsiteY2" fmla="*/ 2457797 h 2457797"/>
              <a:gd name="connsiteX3" fmla="*/ 0 w 5580112"/>
              <a:gd name="connsiteY3" fmla="*/ 2448272 h 2457797"/>
              <a:gd name="connsiteX4" fmla="*/ 0 w 5580112"/>
              <a:gd name="connsiteY4" fmla="*/ 0 h 2457797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132312 w 5580112"/>
              <a:gd name="connsiteY2" fmla="*/ 2438747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3970387 w 5580112"/>
              <a:gd name="connsiteY2" fmla="*/ 242922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084687 w 5580112"/>
              <a:gd name="connsiteY2" fmla="*/ 242922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07516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2448272">
                <a:moveTo>
                  <a:pt x="0" y="0"/>
                </a:moveTo>
                <a:lnTo>
                  <a:pt x="5580112" y="0"/>
                </a:lnTo>
                <a:lnTo>
                  <a:pt x="4075162" y="2448272"/>
                </a:lnTo>
                <a:lnTo>
                  <a:pt x="0" y="24482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5220072" y="2756545"/>
            <a:ext cx="3923928" cy="4517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21004" y="3733800"/>
            <a:ext cx="3923928" cy="216992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20088" y="3920480"/>
            <a:ext cx="3924843" cy="216992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 rot="1532761">
            <a:off x="8279748" y="-140870"/>
            <a:ext cx="501086" cy="611457"/>
          </a:xfrm>
          <a:custGeom>
            <a:avLst/>
            <a:gdLst/>
            <a:ahLst/>
            <a:cxnLst/>
            <a:rect l="l" t="t" r="r" b="b"/>
            <a:pathLst>
              <a:path w="501086" h="611457">
                <a:moveTo>
                  <a:pt x="501086" y="0"/>
                </a:moveTo>
                <a:lnTo>
                  <a:pt x="501086" y="371957"/>
                </a:lnTo>
                <a:lnTo>
                  <a:pt x="0" y="611457"/>
                </a:lnTo>
                <a:lnTo>
                  <a:pt x="0" y="23950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/>
          <p:cNvSpPr/>
          <p:nvPr userDrawn="1"/>
        </p:nvSpPr>
        <p:spPr>
          <a:xfrm rot="1532761">
            <a:off x="430876" y="6387475"/>
            <a:ext cx="501086" cy="611457"/>
          </a:xfrm>
          <a:custGeom>
            <a:avLst/>
            <a:gdLst/>
            <a:ahLst/>
            <a:cxnLst/>
            <a:rect l="l" t="t" r="r" b="b"/>
            <a:pathLst>
              <a:path w="501086" h="611457">
                <a:moveTo>
                  <a:pt x="501086" y="0"/>
                </a:moveTo>
                <a:lnTo>
                  <a:pt x="501086" y="371957"/>
                </a:lnTo>
                <a:lnTo>
                  <a:pt x="0" y="611457"/>
                </a:lnTo>
                <a:lnTo>
                  <a:pt x="0" y="23950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1782341"/>
            <a:ext cx="9144000" cy="7200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937" y="4979268"/>
            <a:ext cx="9144000" cy="7200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20072" y="3198119"/>
            <a:ext cx="3923928" cy="432048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4000" b="1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335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91880" y="548680"/>
            <a:ext cx="4969506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3347865" cy="6118463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481644" y="1310706"/>
            <a:ext cx="4978788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3491880" y="1263864"/>
            <a:ext cx="49695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 rot="1370461">
            <a:off x="308179" y="2454591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1403648" y="2492897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 rot="20244225">
            <a:off x="2106894" y="1564366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 rot="20633800">
            <a:off x="2350008" y="3177850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50" hasCustomPrompt="1"/>
          </p:nvPr>
        </p:nvSpPr>
        <p:spPr>
          <a:xfrm rot="1094021">
            <a:off x="1357800" y="3887206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51" hasCustomPrompt="1"/>
          </p:nvPr>
        </p:nvSpPr>
        <p:spPr>
          <a:xfrm rot="721625">
            <a:off x="3540644" y="3549772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52" hasCustomPrompt="1"/>
          </p:nvPr>
        </p:nvSpPr>
        <p:spPr>
          <a:xfrm rot="1829765">
            <a:off x="4739137" y="4100193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53" hasCustomPrompt="1"/>
          </p:nvPr>
        </p:nvSpPr>
        <p:spPr>
          <a:xfrm rot="21210374">
            <a:off x="3344967" y="2201967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296518" y="2183190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296517" y="2446055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296517" y="2708920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96518" y="3140968"/>
            <a:ext cx="2376264" cy="100811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그림 개체 틀 2"/>
          <p:cNvSpPr>
            <a:spLocks noGrp="1"/>
          </p:cNvSpPr>
          <p:nvPr>
            <p:ph type="pic" sz="quarter" idx="58" hasCustomPrompt="1"/>
          </p:nvPr>
        </p:nvSpPr>
        <p:spPr>
          <a:xfrm rot="20450245">
            <a:off x="4532732" y="2597644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809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49982" y="1988840"/>
            <a:ext cx="5400600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228184" y="1967166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228183" y="2230031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228183" y="2492896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28184" y="2924944"/>
            <a:ext cx="2376264" cy="914086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753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49982" y="1988840"/>
            <a:ext cx="2337842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3131841" y="1967166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3131840" y="2230031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3131840" y="2492896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131841" y="2852936"/>
            <a:ext cx="2376264" cy="720080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6122590" y="1988840"/>
            <a:ext cx="2337842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632222" y="4055398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632221" y="4318263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61" hasCustomPrompt="1"/>
          </p:nvPr>
        </p:nvSpPr>
        <p:spPr>
          <a:xfrm>
            <a:off x="3632221" y="4581128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62"/>
          </p:nvPr>
        </p:nvSpPr>
        <p:spPr>
          <a:xfrm>
            <a:off x="3632222" y="4941168"/>
            <a:ext cx="2376264" cy="720080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215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49982" y="1871432"/>
            <a:ext cx="1833786" cy="2952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48415" y="4823760"/>
            <a:ext cx="1835561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2627546" y="1871432"/>
            <a:ext cx="1833786" cy="2952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2625979" y="4823760"/>
            <a:ext cx="1835561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4605110" y="1871432"/>
            <a:ext cx="1833786" cy="2952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603543" y="4823760"/>
            <a:ext cx="1835561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6581107" y="1874887"/>
            <a:ext cx="1835561" cy="3600400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48416" y="4895372"/>
            <a:ext cx="1828443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588225" y="2286702"/>
            <a:ext cx="1828444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588224" y="2549567"/>
            <a:ext cx="1831271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581107" y="2986503"/>
            <a:ext cx="1835561" cy="1291255"/>
          </a:xfrm>
          <a:prstGeom prst="rect">
            <a:avLst/>
          </a:prstGeom>
        </p:spPr>
        <p:txBody>
          <a:bodyPr lIns="7200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58"/>
          </p:nvPr>
        </p:nvSpPr>
        <p:spPr>
          <a:xfrm>
            <a:off x="648414" y="5172963"/>
            <a:ext cx="1835561" cy="180020"/>
          </a:xfrm>
          <a:prstGeom prst="rect">
            <a:avLst/>
          </a:prstGeom>
        </p:spPr>
        <p:txBody>
          <a:bodyPr lIns="7200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6588225" y="1973503"/>
            <a:ext cx="1828443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2636175" y="4895768"/>
            <a:ext cx="1828443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2636173" y="5173359"/>
            <a:ext cx="1835561" cy="180020"/>
          </a:xfrm>
          <a:prstGeom prst="rect">
            <a:avLst/>
          </a:prstGeom>
        </p:spPr>
        <p:txBody>
          <a:bodyPr lIns="7200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62" hasCustomPrompt="1"/>
          </p:nvPr>
        </p:nvSpPr>
        <p:spPr>
          <a:xfrm>
            <a:off x="4607156" y="4912942"/>
            <a:ext cx="1828443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5" name="Text Placeholder 27"/>
          <p:cNvSpPr>
            <a:spLocks noGrp="1"/>
          </p:cNvSpPr>
          <p:nvPr>
            <p:ph type="body" sz="quarter" idx="63"/>
          </p:nvPr>
        </p:nvSpPr>
        <p:spPr>
          <a:xfrm>
            <a:off x="4607154" y="5190533"/>
            <a:ext cx="1835561" cy="180020"/>
          </a:xfrm>
          <a:prstGeom prst="rect">
            <a:avLst/>
          </a:prstGeom>
        </p:spPr>
        <p:txBody>
          <a:bodyPr lIns="7200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143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49982" y="1988840"/>
            <a:ext cx="2193826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2987823" y="1988840"/>
            <a:ext cx="1728193" cy="1440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4860032" y="1988840"/>
            <a:ext cx="1728193" cy="1440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6732241" y="1988840"/>
            <a:ext cx="1728193" cy="1440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4860032" y="3847763"/>
            <a:ext cx="3024336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4860031" y="4110628"/>
            <a:ext cx="3024338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4860031" y="4373493"/>
            <a:ext cx="302901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4860032" y="4805541"/>
            <a:ext cx="3024336" cy="77041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241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673583" y="1983582"/>
            <a:ext cx="1522154" cy="25202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2246070" y="2981538"/>
            <a:ext cx="1522154" cy="1522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7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3818557" y="2981538"/>
            <a:ext cx="1522154" cy="26744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그림 개체 틀 2"/>
          <p:cNvSpPr>
            <a:spLocks noGrp="1"/>
          </p:cNvSpPr>
          <p:nvPr>
            <p:ph type="pic" sz="quarter" idx="51" hasCustomPrompt="1"/>
          </p:nvPr>
        </p:nvSpPr>
        <p:spPr>
          <a:xfrm>
            <a:off x="6957982" y="4138925"/>
            <a:ext cx="1522154" cy="1522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/>
          <p:cNvSpPr>
            <a:spLocks noGrp="1"/>
          </p:cNvSpPr>
          <p:nvPr>
            <p:ph type="pic" sz="quarter" idx="52" hasCustomPrompt="1"/>
          </p:nvPr>
        </p:nvSpPr>
        <p:spPr>
          <a:xfrm>
            <a:off x="5394151" y="4138925"/>
            <a:ext cx="1522154" cy="1522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5575435" y="2166413"/>
            <a:ext cx="2885951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5575434" y="2429278"/>
            <a:ext cx="2885953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5575434" y="2692143"/>
            <a:ext cx="289041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5575435" y="3124190"/>
            <a:ext cx="2885951" cy="817255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1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" y="-1"/>
            <a:ext cx="4572001" cy="6123963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4571998" y="0"/>
            <a:ext cx="4572001" cy="61239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1542032" y="5113843"/>
            <a:ext cx="2885951" cy="691421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611560" y="620688"/>
            <a:ext cx="3888432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4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611560" y="1052736"/>
            <a:ext cx="3888432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44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611560" y="1484784"/>
            <a:ext cx="3888432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4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3486879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2" y="-1"/>
            <a:ext cx="9144002" cy="3061981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383654" y="1302316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83654" y="1734364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83654" y="2166412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83752" y="3140968"/>
            <a:ext cx="3228092" cy="1761748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3768030" y="1302316"/>
            <a:ext cx="2448272" cy="360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6360318" y="1302316"/>
            <a:ext cx="2448272" cy="360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0459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 userDrawn="1"/>
        </p:nvSpPr>
        <p:spPr>
          <a:xfrm>
            <a:off x="-1523" y="-1"/>
            <a:ext cx="9145523" cy="6118463"/>
          </a:xfrm>
          <a:prstGeom prst="rtTriangle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3779912" y="421442"/>
            <a:ext cx="4908426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3779912" y="2211912"/>
            <a:ext cx="4908426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3779912" y="4002382"/>
            <a:ext cx="4908426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315139" y="3221365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15139" y="3653413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15139" y="4085461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15237" y="4623073"/>
            <a:ext cx="3228092" cy="111857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754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-16778" y="-1"/>
            <a:ext cx="9169167" cy="6107185"/>
          </a:xfrm>
          <a:custGeom>
            <a:avLst/>
            <a:gdLst>
              <a:gd name="connsiteX0" fmla="*/ 5519956 w 9169167"/>
              <a:gd name="connsiteY0" fmla="*/ 8389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19956 w 9169167"/>
              <a:gd name="connsiteY6" fmla="*/ 8389 h 6115574"/>
              <a:gd name="connsiteX0" fmla="*/ 5561901 w 9169167"/>
              <a:gd name="connsiteY0" fmla="*/ 0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61901 w 9169167"/>
              <a:gd name="connsiteY6" fmla="*/ 0 h 6115574"/>
              <a:gd name="connsiteX0" fmla="*/ 5561901 w 9169167"/>
              <a:gd name="connsiteY0" fmla="*/ 0 h 6107185"/>
              <a:gd name="connsiteX1" fmla="*/ 0 w 9169167"/>
              <a:gd name="connsiteY1" fmla="*/ 4563611 h 6107185"/>
              <a:gd name="connsiteX2" fmla="*/ 16778 w 9169167"/>
              <a:gd name="connsiteY2" fmla="*/ 6098796 h 6107185"/>
              <a:gd name="connsiteX3" fmla="*/ 4051883 w 9169167"/>
              <a:gd name="connsiteY3" fmla="*/ 6107185 h 6107185"/>
              <a:gd name="connsiteX4" fmla="*/ 9169167 w 9169167"/>
              <a:gd name="connsiteY4" fmla="*/ 1937857 h 6107185"/>
              <a:gd name="connsiteX5" fmla="*/ 9160778 w 9169167"/>
              <a:gd name="connsiteY5" fmla="*/ 0 h 6107185"/>
              <a:gd name="connsiteX6" fmla="*/ 5561901 w 9169167"/>
              <a:gd name="connsiteY6" fmla="*/ 0 h 610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9167" h="6107185">
                <a:moveTo>
                  <a:pt x="5561901" y="0"/>
                </a:moveTo>
                <a:lnTo>
                  <a:pt x="0" y="4563611"/>
                </a:lnTo>
                <a:lnTo>
                  <a:pt x="16778" y="6098796"/>
                </a:lnTo>
                <a:lnTo>
                  <a:pt x="4051883" y="6107185"/>
                </a:lnTo>
                <a:lnTo>
                  <a:pt x="9169167" y="1937857"/>
                </a:lnTo>
                <a:cubicBezTo>
                  <a:pt x="9166371" y="1291905"/>
                  <a:pt x="9163574" y="645952"/>
                  <a:pt x="9160778" y="0"/>
                </a:cubicBezTo>
                <a:lnTo>
                  <a:pt x="5561901" y="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611560" y="836712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609410" y="2450951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4571031" y="2454444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4571031" y="4068683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4788024" y="764704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4788024" y="1196752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788024" y="1628800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11560" y="4221088"/>
            <a:ext cx="3228092" cy="111857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1">
    <p:bg>
      <p:bgPr>
        <a:solidFill>
          <a:srgbClr val="AFD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4342899" y="-9525"/>
            <a:ext cx="496942" cy="2627387"/>
          </a:xfrm>
          <a:custGeom>
            <a:avLst/>
            <a:gdLst>
              <a:gd name="connsiteX0" fmla="*/ 408509 w 744040"/>
              <a:gd name="connsiteY0" fmla="*/ 0 h 3933825"/>
              <a:gd name="connsiteX1" fmla="*/ 8459 w 744040"/>
              <a:gd name="connsiteY1" fmla="*/ 1162050 h 3933825"/>
              <a:gd name="connsiteX2" fmla="*/ 741884 w 744040"/>
              <a:gd name="connsiteY2" fmla="*/ 2543175 h 3933825"/>
              <a:gd name="connsiteX3" fmla="*/ 189434 w 744040"/>
              <a:gd name="connsiteY3" fmla="*/ 3933825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40" h="3933825">
                <a:moveTo>
                  <a:pt x="408509" y="0"/>
                </a:moveTo>
                <a:cubicBezTo>
                  <a:pt x="180702" y="369093"/>
                  <a:pt x="-47104" y="738187"/>
                  <a:pt x="8459" y="1162050"/>
                </a:cubicBezTo>
                <a:cubicBezTo>
                  <a:pt x="64022" y="1585913"/>
                  <a:pt x="711722" y="2081213"/>
                  <a:pt x="741884" y="2543175"/>
                </a:cubicBezTo>
                <a:cubicBezTo>
                  <a:pt x="772046" y="3005137"/>
                  <a:pt x="480740" y="3469481"/>
                  <a:pt x="189434" y="3933825"/>
                </a:cubicBezTo>
              </a:path>
            </a:pathLst>
          </a:cu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 userDrawn="1"/>
        </p:nvSpPr>
        <p:spPr>
          <a:xfrm rot="10800000">
            <a:off x="4323849" y="4230613"/>
            <a:ext cx="496942" cy="2627387"/>
          </a:xfrm>
          <a:custGeom>
            <a:avLst/>
            <a:gdLst>
              <a:gd name="connsiteX0" fmla="*/ 408509 w 744040"/>
              <a:gd name="connsiteY0" fmla="*/ 0 h 3933825"/>
              <a:gd name="connsiteX1" fmla="*/ 8459 w 744040"/>
              <a:gd name="connsiteY1" fmla="*/ 1162050 h 3933825"/>
              <a:gd name="connsiteX2" fmla="*/ 741884 w 744040"/>
              <a:gd name="connsiteY2" fmla="*/ 2543175 h 3933825"/>
              <a:gd name="connsiteX3" fmla="*/ 189434 w 744040"/>
              <a:gd name="connsiteY3" fmla="*/ 3933825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40" h="3933825">
                <a:moveTo>
                  <a:pt x="408509" y="0"/>
                </a:moveTo>
                <a:cubicBezTo>
                  <a:pt x="180702" y="369093"/>
                  <a:pt x="-47104" y="738187"/>
                  <a:pt x="8459" y="1162050"/>
                </a:cubicBezTo>
                <a:cubicBezTo>
                  <a:pt x="64022" y="1585913"/>
                  <a:pt x="711722" y="2081213"/>
                  <a:pt x="741884" y="2543175"/>
                </a:cubicBezTo>
                <a:cubicBezTo>
                  <a:pt x="772046" y="3005137"/>
                  <a:pt x="480740" y="3469481"/>
                  <a:pt x="189434" y="3933825"/>
                </a:cubicBezTo>
              </a:path>
            </a:pathLst>
          </a:cu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0" y="2910086"/>
            <a:ext cx="9144000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32" y="3654723"/>
            <a:ext cx="9144000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2929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-16778" y="-1"/>
            <a:ext cx="9169167" cy="6107185"/>
          </a:xfrm>
          <a:custGeom>
            <a:avLst/>
            <a:gdLst>
              <a:gd name="connsiteX0" fmla="*/ 5519956 w 9169167"/>
              <a:gd name="connsiteY0" fmla="*/ 8389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19956 w 9169167"/>
              <a:gd name="connsiteY6" fmla="*/ 8389 h 6115574"/>
              <a:gd name="connsiteX0" fmla="*/ 5561901 w 9169167"/>
              <a:gd name="connsiteY0" fmla="*/ 0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61901 w 9169167"/>
              <a:gd name="connsiteY6" fmla="*/ 0 h 6115574"/>
              <a:gd name="connsiteX0" fmla="*/ 5561901 w 9169167"/>
              <a:gd name="connsiteY0" fmla="*/ 0 h 6107185"/>
              <a:gd name="connsiteX1" fmla="*/ 0 w 9169167"/>
              <a:gd name="connsiteY1" fmla="*/ 4563611 h 6107185"/>
              <a:gd name="connsiteX2" fmla="*/ 16778 w 9169167"/>
              <a:gd name="connsiteY2" fmla="*/ 6098796 h 6107185"/>
              <a:gd name="connsiteX3" fmla="*/ 4051883 w 9169167"/>
              <a:gd name="connsiteY3" fmla="*/ 6107185 h 6107185"/>
              <a:gd name="connsiteX4" fmla="*/ 9169167 w 9169167"/>
              <a:gd name="connsiteY4" fmla="*/ 1937857 h 6107185"/>
              <a:gd name="connsiteX5" fmla="*/ 9160778 w 9169167"/>
              <a:gd name="connsiteY5" fmla="*/ 0 h 6107185"/>
              <a:gd name="connsiteX6" fmla="*/ 5561901 w 9169167"/>
              <a:gd name="connsiteY6" fmla="*/ 0 h 610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9167" h="6107185">
                <a:moveTo>
                  <a:pt x="5561901" y="0"/>
                </a:moveTo>
                <a:lnTo>
                  <a:pt x="0" y="4563611"/>
                </a:lnTo>
                <a:lnTo>
                  <a:pt x="16778" y="6098796"/>
                </a:lnTo>
                <a:lnTo>
                  <a:pt x="4051883" y="6107185"/>
                </a:lnTo>
                <a:lnTo>
                  <a:pt x="9169167" y="1937857"/>
                </a:lnTo>
                <a:cubicBezTo>
                  <a:pt x="9166371" y="1291905"/>
                  <a:pt x="9163574" y="645952"/>
                  <a:pt x="9160778" y="0"/>
                </a:cubicBezTo>
                <a:lnTo>
                  <a:pt x="5561901" y="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0" y="836712"/>
            <a:ext cx="454586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609410" y="2450951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4571031" y="2454444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4571031" y="4068683"/>
            <a:ext cx="4581358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4788024" y="764704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4788024" y="1196752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788024" y="1628800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11560" y="4221088"/>
            <a:ext cx="3228092" cy="111857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235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0059" y="-1"/>
            <a:ext cx="4572001" cy="6123963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3275856" y="1154807"/>
            <a:ext cx="1800200" cy="12615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5508104" y="1268760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5508104" y="1700808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5508104" y="2132856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3275856" y="2450951"/>
            <a:ext cx="1800200" cy="12615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2123728" y="620688"/>
            <a:ext cx="1113676" cy="19432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/>
          <p:cNvSpPr>
            <a:spLocks noGrp="1"/>
          </p:cNvSpPr>
          <p:nvPr>
            <p:ph type="pic" sz="quarter" idx="64" hasCustomPrompt="1"/>
          </p:nvPr>
        </p:nvSpPr>
        <p:spPr>
          <a:xfrm>
            <a:off x="2123728" y="2595960"/>
            <a:ext cx="1113676" cy="10155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0" y="2118162"/>
            <a:ext cx="2088859" cy="1001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5508202" y="2670468"/>
            <a:ext cx="3228092" cy="219869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2128624" y="3645024"/>
            <a:ext cx="1113676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3275856" y="3750998"/>
            <a:ext cx="1800200" cy="12615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0" y="3156337"/>
            <a:ext cx="2088859" cy="1001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490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3568" y="1883276"/>
            <a:ext cx="7777818" cy="3384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347865" y="5339660"/>
            <a:ext cx="5125016" cy="360040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496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091892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3568" y="2276872"/>
            <a:ext cx="3816424" cy="2595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4635619" y="2280364"/>
            <a:ext cx="3816424" cy="2595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1835696" y="4948152"/>
            <a:ext cx="2653254" cy="321588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5796136" y="4956541"/>
            <a:ext cx="2653254" cy="321588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856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3568" y="2636912"/>
            <a:ext cx="2520280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3317801" y="2636912"/>
            <a:ext cx="2520280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5940152" y="2636912"/>
            <a:ext cx="2520280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83568" y="4437112"/>
            <a:ext cx="2520280" cy="53761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3312337" y="4437112"/>
            <a:ext cx="2520280" cy="53761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5"/>
          </p:nvPr>
        </p:nvSpPr>
        <p:spPr>
          <a:xfrm>
            <a:off x="5941106" y="4437112"/>
            <a:ext cx="2520280" cy="53761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437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65194" y="1802879"/>
            <a:ext cx="3851576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659551" y="3835881"/>
            <a:ext cx="3851576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4625634" y="1811268"/>
            <a:ext cx="3851576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4" hasCustomPrompt="1"/>
          </p:nvPr>
        </p:nvSpPr>
        <p:spPr>
          <a:xfrm>
            <a:off x="4619991" y="3844270"/>
            <a:ext cx="3851576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9746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65194" y="2060848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3275856" y="2060848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5886518" y="2060848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4" hasCustomPrompt="1"/>
          </p:nvPr>
        </p:nvSpPr>
        <p:spPr>
          <a:xfrm>
            <a:off x="666790" y="3772262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3277452" y="3772262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5888114" y="3772262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8057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-2" y="2425512"/>
            <a:ext cx="4572001" cy="26959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0059" y="2420888"/>
            <a:ext cx="4572001" cy="2701255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932040" y="2610252"/>
            <a:ext cx="3600400" cy="792088"/>
          </a:xfrm>
          <a:prstGeom prst="rect">
            <a:avLst/>
          </a:prstGeom>
          <a:noFill/>
        </p:spPr>
        <p:txBody>
          <a:bodyPr lIns="0" anchor="t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4932040" y="3690372"/>
            <a:ext cx="3600400" cy="129614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867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-2" y="1916832"/>
            <a:ext cx="3791825" cy="17700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79912" y="1916832"/>
            <a:ext cx="5362149" cy="1773540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5363552" y="3791899"/>
            <a:ext cx="3791825" cy="17700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403" y="3789092"/>
            <a:ext cx="5362149" cy="17735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283968" y="2060848"/>
            <a:ext cx="4176464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4283968" y="2564905"/>
            <a:ext cx="4176464" cy="93610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3" hasCustomPrompt="1"/>
          </p:nvPr>
        </p:nvSpPr>
        <p:spPr>
          <a:xfrm>
            <a:off x="648416" y="3933056"/>
            <a:ext cx="4176464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648416" y="4437113"/>
            <a:ext cx="4176464" cy="936104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207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7683" y="1844825"/>
            <a:ext cx="2569867" cy="1296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3268493" y="3140968"/>
            <a:ext cx="2569867" cy="1296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5858619" y="4427587"/>
            <a:ext cx="2569867" cy="1296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3256807" y="1844824"/>
            <a:ext cx="5204580" cy="1296144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54468" y="4437112"/>
            <a:ext cx="5204580" cy="1296144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5839998" y="3140968"/>
            <a:ext cx="2611864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635896" y="1988840"/>
            <a:ext cx="4176464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635896" y="2420888"/>
            <a:ext cx="4176464" cy="57606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64" hasCustomPrompt="1"/>
          </p:nvPr>
        </p:nvSpPr>
        <p:spPr>
          <a:xfrm>
            <a:off x="6156176" y="3284984"/>
            <a:ext cx="2232248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65"/>
          </p:nvPr>
        </p:nvSpPr>
        <p:spPr>
          <a:xfrm>
            <a:off x="6156176" y="3717032"/>
            <a:ext cx="2232248" cy="57606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66" hasCustomPrompt="1"/>
          </p:nvPr>
        </p:nvSpPr>
        <p:spPr>
          <a:xfrm>
            <a:off x="1331640" y="4590653"/>
            <a:ext cx="4176464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67"/>
          </p:nvPr>
        </p:nvSpPr>
        <p:spPr>
          <a:xfrm>
            <a:off x="1331640" y="5022701"/>
            <a:ext cx="4176464" cy="576064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1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848100" y="1919114"/>
            <a:ext cx="5295900" cy="3014811"/>
          </a:xfrm>
          <a:custGeom>
            <a:avLst/>
            <a:gdLst/>
            <a:ahLst/>
            <a:cxnLst/>
            <a:rect l="l" t="t" r="r" b="b"/>
            <a:pathLst>
              <a:path w="5295900" h="3014811">
                <a:moveTo>
                  <a:pt x="4628717" y="173732"/>
                </a:moveTo>
                <a:lnTo>
                  <a:pt x="4468316" y="509327"/>
                </a:lnTo>
                <a:lnTo>
                  <a:pt x="5023696" y="509327"/>
                </a:lnTo>
                <a:lnTo>
                  <a:pt x="5184097" y="173732"/>
                </a:lnTo>
                <a:close/>
                <a:moveTo>
                  <a:pt x="1437816" y="0"/>
                </a:moveTo>
                <a:lnTo>
                  <a:pt x="5295900" y="0"/>
                </a:lnTo>
                <a:lnTo>
                  <a:pt x="5295900" y="3014811"/>
                </a:lnTo>
                <a:lnTo>
                  <a:pt x="0" y="3014811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1499"/>
            <a:ext cx="5292080" cy="3014811"/>
          </a:xfrm>
          <a:custGeom>
            <a:avLst/>
            <a:gdLst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558011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64666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57797"/>
              <a:gd name="connsiteX1" fmla="*/ 5580112 w 5580112"/>
              <a:gd name="connsiteY1" fmla="*/ 0 h 2457797"/>
              <a:gd name="connsiteX2" fmla="*/ 4560937 w 5580112"/>
              <a:gd name="connsiteY2" fmla="*/ 2457797 h 2457797"/>
              <a:gd name="connsiteX3" fmla="*/ 0 w 5580112"/>
              <a:gd name="connsiteY3" fmla="*/ 2448272 h 2457797"/>
              <a:gd name="connsiteX4" fmla="*/ 0 w 5580112"/>
              <a:gd name="connsiteY4" fmla="*/ 0 h 2457797"/>
              <a:gd name="connsiteX0" fmla="*/ 0 w 5580112"/>
              <a:gd name="connsiteY0" fmla="*/ 0 h 2467322"/>
              <a:gd name="connsiteX1" fmla="*/ 5580112 w 5580112"/>
              <a:gd name="connsiteY1" fmla="*/ 0 h 2467322"/>
              <a:gd name="connsiteX2" fmla="*/ 4475212 w 5580112"/>
              <a:gd name="connsiteY2" fmla="*/ 2467322 h 2467322"/>
              <a:gd name="connsiteX3" fmla="*/ 0 w 5580112"/>
              <a:gd name="connsiteY3" fmla="*/ 2448272 h 2467322"/>
              <a:gd name="connsiteX4" fmla="*/ 0 w 5580112"/>
              <a:gd name="connsiteY4" fmla="*/ 0 h 2467322"/>
              <a:gd name="connsiteX0" fmla="*/ 0 w 5580112"/>
              <a:gd name="connsiteY0" fmla="*/ 0 h 2467322"/>
              <a:gd name="connsiteX1" fmla="*/ 5580112 w 5580112"/>
              <a:gd name="connsiteY1" fmla="*/ 0 h 2467322"/>
              <a:gd name="connsiteX2" fmla="*/ 4360912 w 5580112"/>
              <a:gd name="connsiteY2" fmla="*/ 2467322 h 2467322"/>
              <a:gd name="connsiteX3" fmla="*/ 0 w 5580112"/>
              <a:gd name="connsiteY3" fmla="*/ 2448272 h 2467322"/>
              <a:gd name="connsiteX4" fmla="*/ 0 w 5580112"/>
              <a:gd name="connsiteY4" fmla="*/ 0 h 2467322"/>
              <a:gd name="connsiteX0" fmla="*/ 0 w 5580112"/>
              <a:gd name="connsiteY0" fmla="*/ 0 h 2457797"/>
              <a:gd name="connsiteX1" fmla="*/ 5580112 w 5580112"/>
              <a:gd name="connsiteY1" fmla="*/ 0 h 2457797"/>
              <a:gd name="connsiteX2" fmla="*/ 4256137 w 5580112"/>
              <a:gd name="connsiteY2" fmla="*/ 2457797 h 2457797"/>
              <a:gd name="connsiteX3" fmla="*/ 0 w 5580112"/>
              <a:gd name="connsiteY3" fmla="*/ 2448272 h 2457797"/>
              <a:gd name="connsiteX4" fmla="*/ 0 w 5580112"/>
              <a:gd name="connsiteY4" fmla="*/ 0 h 2457797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132312 w 5580112"/>
              <a:gd name="connsiteY2" fmla="*/ 2438747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3970387 w 5580112"/>
              <a:gd name="connsiteY2" fmla="*/ 242922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084687 w 5580112"/>
              <a:gd name="connsiteY2" fmla="*/ 242922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07516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2448272">
                <a:moveTo>
                  <a:pt x="0" y="0"/>
                </a:moveTo>
                <a:lnTo>
                  <a:pt x="5580112" y="0"/>
                </a:lnTo>
                <a:lnTo>
                  <a:pt x="4075162" y="2448272"/>
                </a:lnTo>
                <a:lnTo>
                  <a:pt x="0" y="24482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5220072" y="2987427"/>
            <a:ext cx="3923928" cy="66997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20088" y="3688457"/>
            <a:ext cx="3924843" cy="216992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 rot="1532761">
            <a:off x="8279748" y="-140870"/>
            <a:ext cx="501086" cy="611457"/>
          </a:xfrm>
          <a:custGeom>
            <a:avLst/>
            <a:gdLst/>
            <a:ahLst/>
            <a:cxnLst/>
            <a:rect l="l" t="t" r="r" b="b"/>
            <a:pathLst>
              <a:path w="501086" h="611457">
                <a:moveTo>
                  <a:pt x="501086" y="0"/>
                </a:moveTo>
                <a:lnTo>
                  <a:pt x="501086" y="371957"/>
                </a:lnTo>
                <a:lnTo>
                  <a:pt x="0" y="611457"/>
                </a:lnTo>
                <a:lnTo>
                  <a:pt x="0" y="23950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/>
          <p:cNvSpPr/>
          <p:nvPr userDrawn="1"/>
        </p:nvSpPr>
        <p:spPr>
          <a:xfrm rot="1532761">
            <a:off x="430876" y="6387475"/>
            <a:ext cx="501086" cy="611457"/>
          </a:xfrm>
          <a:custGeom>
            <a:avLst/>
            <a:gdLst/>
            <a:ahLst/>
            <a:cxnLst/>
            <a:rect l="l" t="t" r="r" b="b"/>
            <a:pathLst>
              <a:path w="501086" h="611457">
                <a:moveTo>
                  <a:pt x="501086" y="0"/>
                </a:moveTo>
                <a:lnTo>
                  <a:pt x="501086" y="371957"/>
                </a:lnTo>
                <a:lnTo>
                  <a:pt x="0" y="611457"/>
                </a:lnTo>
                <a:lnTo>
                  <a:pt x="0" y="23950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1782341"/>
            <a:ext cx="9144000" cy="7200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937" y="4979268"/>
            <a:ext cx="9144000" cy="7200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263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7682" y="1988840"/>
            <a:ext cx="1584000" cy="15841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267745" y="1991516"/>
            <a:ext cx="2075656" cy="1586486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4785663" y="1998363"/>
            <a:ext cx="1584000" cy="15841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375251" y="2001039"/>
            <a:ext cx="2075656" cy="15864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697207" y="3954390"/>
            <a:ext cx="1584000" cy="15841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277270" y="3957066"/>
            <a:ext cx="2075656" cy="15864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64" hasCustomPrompt="1"/>
          </p:nvPr>
        </p:nvSpPr>
        <p:spPr>
          <a:xfrm>
            <a:off x="4795188" y="3963913"/>
            <a:ext cx="1584000" cy="15841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384776" y="3966589"/>
            <a:ext cx="2075656" cy="1586486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65" hasCustomPrompt="1"/>
          </p:nvPr>
        </p:nvSpPr>
        <p:spPr>
          <a:xfrm>
            <a:off x="2267746" y="2108473"/>
            <a:ext cx="207565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66"/>
          </p:nvPr>
        </p:nvSpPr>
        <p:spPr>
          <a:xfrm>
            <a:off x="2267746" y="2540521"/>
            <a:ext cx="2075656" cy="940296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67" hasCustomPrompt="1"/>
          </p:nvPr>
        </p:nvSpPr>
        <p:spPr>
          <a:xfrm>
            <a:off x="6375251" y="2117998"/>
            <a:ext cx="207565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68"/>
          </p:nvPr>
        </p:nvSpPr>
        <p:spPr>
          <a:xfrm>
            <a:off x="6375251" y="2550046"/>
            <a:ext cx="2075656" cy="940296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69" hasCustomPrompt="1"/>
          </p:nvPr>
        </p:nvSpPr>
        <p:spPr>
          <a:xfrm>
            <a:off x="2258220" y="4062214"/>
            <a:ext cx="207565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70"/>
          </p:nvPr>
        </p:nvSpPr>
        <p:spPr>
          <a:xfrm>
            <a:off x="2258220" y="4494262"/>
            <a:ext cx="2075656" cy="940296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71" hasCustomPrompt="1"/>
          </p:nvPr>
        </p:nvSpPr>
        <p:spPr>
          <a:xfrm>
            <a:off x="6379890" y="4071739"/>
            <a:ext cx="207565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72"/>
          </p:nvPr>
        </p:nvSpPr>
        <p:spPr>
          <a:xfrm>
            <a:off x="6379890" y="4503787"/>
            <a:ext cx="2075656" cy="940296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720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3789040"/>
          </a:xfrm>
          <a:custGeom>
            <a:avLst/>
            <a:gdLst/>
            <a:ahLst/>
            <a:cxnLst/>
            <a:rect l="l" t="t" r="r" b="b"/>
            <a:pathLst>
              <a:path w="9144000" h="3789040">
                <a:moveTo>
                  <a:pt x="0" y="0"/>
                </a:moveTo>
                <a:lnTo>
                  <a:pt x="7706584" y="0"/>
                </a:lnTo>
                <a:lnTo>
                  <a:pt x="8293893" y="587309"/>
                </a:lnTo>
                <a:lnTo>
                  <a:pt x="8050224" y="830977"/>
                </a:lnTo>
                <a:lnTo>
                  <a:pt x="7922931" y="703684"/>
                </a:lnTo>
                <a:lnTo>
                  <a:pt x="7922931" y="1212857"/>
                </a:lnTo>
                <a:lnTo>
                  <a:pt x="8432104" y="1212857"/>
                </a:lnTo>
                <a:lnTo>
                  <a:pt x="8304811" y="1085564"/>
                </a:lnTo>
                <a:lnTo>
                  <a:pt x="8548479" y="841896"/>
                </a:lnTo>
                <a:lnTo>
                  <a:pt x="9144000" y="1437416"/>
                </a:lnTo>
                <a:lnTo>
                  <a:pt x="9144000" y="3789040"/>
                </a:lnTo>
                <a:lnTo>
                  <a:pt x="0" y="378904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7682" y="1910731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65" hasCustomPrompt="1"/>
          </p:nvPr>
        </p:nvSpPr>
        <p:spPr>
          <a:xfrm>
            <a:off x="2004095" y="1902346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6"/>
          </p:nvPr>
        </p:nvSpPr>
        <p:spPr>
          <a:xfrm>
            <a:off x="2004095" y="2270770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3299020" y="1909590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68" hasCustomPrompt="1"/>
          </p:nvPr>
        </p:nvSpPr>
        <p:spPr>
          <a:xfrm>
            <a:off x="4615433" y="1901205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69"/>
          </p:nvPr>
        </p:nvSpPr>
        <p:spPr>
          <a:xfrm>
            <a:off x="4615433" y="2269629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그림 개체 틀 2"/>
          <p:cNvSpPr>
            <a:spLocks noGrp="1"/>
          </p:cNvSpPr>
          <p:nvPr>
            <p:ph type="pic" sz="quarter" idx="70" hasCustomPrompt="1"/>
          </p:nvPr>
        </p:nvSpPr>
        <p:spPr>
          <a:xfrm>
            <a:off x="5910358" y="1917974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71" hasCustomPrompt="1"/>
          </p:nvPr>
        </p:nvSpPr>
        <p:spPr>
          <a:xfrm>
            <a:off x="7226771" y="1909589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72"/>
          </p:nvPr>
        </p:nvSpPr>
        <p:spPr>
          <a:xfrm>
            <a:off x="7226771" y="2278013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그림 개체 틀 2"/>
          <p:cNvSpPr>
            <a:spLocks noGrp="1"/>
          </p:cNvSpPr>
          <p:nvPr>
            <p:ph type="pic" sz="quarter" idx="73" hasCustomPrompt="1"/>
          </p:nvPr>
        </p:nvSpPr>
        <p:spPr>
          <a:xfrm>
            <a:off x="683568" y="3925814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74" hasCustomPrompt="1"/>
          </p:nvPr>
        </p:nvSpPr>
        <p:spPr>
          <a:xfrm>
            <a:off x="1999981" y="3917429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75"/>
          </p:nvPr>
        </p:nvSpPr>
        <p:spPr>
          <a:xfrm>
            <a:off x="1999981" y="4285853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그림 개체 틀 2"/>
          <p:cNvSpPr>
            <a:spLocks noGrp="1"/>
          </p:cNvSpPr>
          <p:nvPr>
            <p:ph type="pic" sz="quarter" idx="76" hasCustomPrompt="1"/>
          </p:nvPr>
        </p:nvSpPr>
        <p:spPr>
          <a:xfrm>
            <a:off x="3294906" y="3924673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77" hasCustomPrompt="1"/>
          </p:nvPr>
        </p:nvSpPr>
        <p:spPr>
          <a:xfrm>
            <a:off x="4611319" y="3916288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78"/>
          </p:nvPr>
        </p:nvSpPr>
        <p:spPr>
          <a:xfrm>
            <a:off x="4611319" y="4284712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그림 개체 틀 2"/>
          <p:cNvSpPr>
            <a:spLocks noGrp="1"/>
          </p:cNvSpPr>
          <p:nvPr>
            <p:ph type="pic" sz="quarter" idx="79" hasCustomPrompt="1"/>
          </p:nvPr>
        </p:nvSpPr>
        <p:spPr>
          <a:xfrm>
            <a:off x="5906244" y="3933057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80" hasCustomPrompt="1"/>
          </p:nvPr>
        </p:nvSpPr>
        <p:spPr>
          <a:xfrm>
            <a:off x="7222657" y="3924672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81"/>
          </p:nvPr>
        </p:nvSpPr>
        <p:spPr>
          <a:xfrm>
            <a:off x="7222657" y="4293096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6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492896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2411760" y="1268760"/>
            <a:ext cx="2160240" cy="38800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4843254" y="1916832"/>
            <a:ext cx="3401154" cy="432048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4843254" y="2708920"/>
            <a:ext cx="3401154" cy="2448272"/>
          </a:xfrm>
          <a:prstGeom prst="rect">
            <a:avLst/>
          </a:prstGeom>
        </p:spPr>
        <p:txBody>
          <a:bodyPr lIns="0" anchor="t"/>
          <a:lstStyle>
            <a:lvl1pPr marL="228600" indent="-228600" algn="l">
              <a:buFont typeface="+mj-lt"/>
              <a:buAutoNum type="arabicPeriod"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7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755576" y="2124467"/>
            <a:ext cx="475252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5580112" y="4140691"/>
            <a:ext cx="2952328" cy="432048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5580112" y="4572739"/>
            <a:ext cx="2952328" cy="864096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9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75179" y="3531070"/>
            <a:ext cx="2922744" cy="18638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3707904" y="4107135"/>
            <a:ext cx="2952328" cy="432048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3707904" y="4539183"/>
            <a:ext cx="2952328" cy="864096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림 개체 틀 2"/>
          <p:cNvSpPr>
            <a:spLocks noGrp="1"/>
          </p:cNvSpPr>
          <p:nvPr>
            <p:ph type="pic" sz="quarter" idx="54" hasCustomPrompt="1"/>
          </p:nvPr>
        </p:nvSpPr>
        <p:spPr>
          <a:xfrm>
            <a:off x="5537688" y="2162919"/>
            <a:ext cx="2922744" cy="18638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2483768" y="2162919"/>
            <a:ext cx="2952328" cy="432048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FontTx/>
              <a:buNone/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2483768" y="2594967"/>
            <a:ext cx="2952328" cy="864096"/>
          </a:xfrm>
          <a:prstGeom prst="rect">
            <a:avLst/>
          </a:prstGeom>
        </p:spPr>
        <p:txBody>
          <a:bodyPr l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1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55238" y="2221643"/>
            <a:ext cx="2160240" cy="11521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2915816" y="3229754"/>
            <a:ext cx="2160240" cy="11521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그림 개체 틀 2"/>
          <p:cNvSpPr>
            <a:spLocks noGrp="1"/>
          </p:cNvSpPr>
          <p:nvPr>
            <p:ph type="pic" sz="quarter" idx="43" hasCustomPrompt="1"/>
          </p:nvPr>
        </p:nvSpPr>
        <p:spPr>
          <a:xfrm>
            <a:off x="5173231" y="4237866"/>
            <a:ext cx="2160240" cy="11521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52" hasCustomPrompt="1"/>
          </p:nvPr>
        </p:nvSpPr>
        <p:spPr>
          <a:xfrm>
            <a:off x="3923928" y="2166412"/>
            <a:ext cx="2376264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3923928" y="2454444"/>
            <a:ext cx="2376264" cy="686524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203017" y="3212976"/>
            <a:ext cx="2376264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6203017" y="3501008"/>
            <a:ext cx="2376264" cy="686524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1691680" y="4496948"/>
            <a:ext cx="2346201" cy="288032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1691680" y="4784980"/>
            <a:ext cx="2346201" cy="686524"/>
          </a:xfrm>
          <a:prstGeom prst="rect">
            <a:avLst/>
          </a:prstGeom>
        </p:spPr>
        <p:txBody>
          <a:bodyPr l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9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79137" y="1974070"/>
            <a:ext cx="1516599" cy="181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2283043" y="2852936"/>
            <a:ext cx="2289433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2283043" y="3140968"/>
            <a:ext cx="2289433" cy="6592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그림 개체 틀 2"/>
          <p:cNvSpPr>
            <a:spLocks noGrp="1"/>
          </p:cNvSpPr>
          <p:nvPr>
            <p:ph type="pic" sz="quarter" idx="56" hasCustomPrompt="1"/>
          </p:nvPr>
        </p:nvSpPr>
        <p:spPr>
          <a:xfrm>
            <a:off x="4860032" y="1972062"/>
            <a:ext cx="1516599" cy="181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7" hasCustomPrompt="1"/>
          </p:nvPr>
        </p:nvSpPr>
        <p:spPr>
          <a:xfrm>
            <a:off x="6463938" y="2850928"/>
            <a:ext cx="2289433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58"/>
          </p:nvPr>
        </p:nvSpPr>
        <p:spPr>
          <a:xfrm>
            <a:off x="6463938" y="3138960"/>
            <a:ext cx="2289433" cy="6592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그림 개체 틀 2"/>
          <p:cNvSpPr>
            <a:spLocks noGrp="1"/>
          </p:cNvSpPr>
          <p:nvPr>
            <p:ph type="pic" sz="quarter" idx="59" hasCustomPrompt="1"/>
          </p:nvPr>
        </p:nvSpPr>
        <p:spPr>
          <a:xfrm>
            <a:off x="683568" y="3907113"/>
            <a:ext cx="1516599" cy="181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2287474" y="4785979"/>
            <a:ext cx="2289433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2287474" y="5074011"/>
            <a:ext cx="2289433" cy="6592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4864463" y="3905105"/>
            <a:ext cx="1516599" cy="181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63" hasCustomPrompt="1"/>
          </p:nvPr>
        </p:nvSpPr>
        <p:spPr>
          <a:xfrm>
            <a:off x="6468369" y="4783971"/>
            <a:ext cx="2289433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6468369" y="5072003"/>
            <a:ext cx="2289433" cy="6592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25.xml"/><Relationship Id="rId34" Type="http://schemas.openxmlformats.org/officeDocument/2006/relationships/slideLayout" Target="../slideLayouts/slideLayout38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7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3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41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2.xml"/><Relationship Id="rId36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31" Type="http://schemas.openxmlformats.org/officeDocument/2006/relationships/slideLayout" Target="../slideLayouts/slideLayout35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9.xml"/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65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532440" y="6270868"/>
            <a:ext cx="432048" cy="43204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45725" y="634016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31F54F2-ED28-43C9-BE23-3ED9A1BEC0F8}" type="slidenum">
              <a:rPr lang="ko-KR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718527" y="6254090"/>
            <a:ext cx="3169458" cy="462618"/>
            <a:chOff x="251521" y="6236617"/>
            <a:chExt cx="3169458" cy="462618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251521" y="6236617"/>
              <a:ext cx="316945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WWW.YOURDOMAIN.COM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51521" y="6445319"/>
              <a:ext cx="3021143" cy="25391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l"/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Phone: +(333) 123 4567  |</a:t>
              </a:r>
              <a:r>
                <a:rPr lang="en-US" altLang="ko-KR" sz="1050" baseline="0" dirty="0">
                  <a:solidFill>
                    <a:schemeClr val="bg1">
                      <a:lumMod val="65000"/>
                    </a:schemeClr>
                  </a:solidFill>
                </a:rPr>
                <a:t>  e-mail : your@domain.com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0" y="6277111"/>
            <a:ext cx="611560" cy="416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0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4" r:id="rId13"/>
    <p:sldLayoutId id="2147483665" r:id="rId14"/>
    <p:sldLayoutId id="2147483662" r:id="rId15"/>
    <p:sldLayoutId id="2147483663" r:id="rId16"/>
    <p:sldLayoutId id="2147483660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3" r:id="rId24"/>
    <p:sldLayoutId id="2147483679" r:id="rId25"/>
    <p:sldLayoutId id="2147483680" r:id="rId26"/>
    <p:sldLayoutId id="2147483678" r:id="rId27"/>
    <p:sldLayoutId id="2147483675" r:id="rId28"/>
    <p:sldLayoutId id="2147483676" r:id="rId29"/>
    <p:sldLayoutId id="2147483677" r:id="rId30"/>
    <p:sldLayoutId id="2147483681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9%95%EB%A5%A0%EB%A1%A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ko.wikipedia.org/wiki/%EC%9D%B4%EC%82%B0_%ED%99%95%EB%A5%A0_%EB%B6%84%ED%8F%AC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메이저리그</a:t>
            </a:r>
            <a:br>
              <a:rPr lang="en-US" altLang="ko-KR" dirty="0"/>
            </a:br>
            <a:r>
              <a:rPr lang="ko-KR" altLang="en-US" dirty="0"/>
              <a:t>야구통계학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2" y="3669581"/>
            <a:ext cx="9144000" cy="263475"/>
          </a:xfrm>
        </p:spPr>
        <p:txBody>
          <a:bodyPr/>
          <a:lstStyle/>
          <a:p>
            <a:r>
              <a:rPr lang="en-US" dirty="0"/>
              <a:t>0907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2" y="3885605"/>
            <a:ext cx="9144000" cy="263475"/>
          </a:xfrm>
        </p:spPr>
        <p:txBody>
          <a:bodyPr/>
          <a:lstStyle/>
          <a:p>
            <a:r>
              <a:rPr lang="en-US"/>
              <a:t>20154087 </a:t>
            </a:r>
            <a:r>
              <a:rPr lang="ko-KR" altLang="en-US" dirty="0"/>
              <a:t>박태신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1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0093C71-718F-489E-A2BE-7D2953199633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D833FD-753B-442E-B4FC-FB4316984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548680"/>
            <a:ext cx="8280920" cy="694913"/>
          </a:xfrm>
        </p:spPr>
        <p:txBody>
          <a:bodyPr/>
          <a:lstStyle/>
          <a:p>
            <a:r>
              <a:rPr lang="ko-KR" altLang="en-US" sz="3600" dirty="0"/>
              <a:t>변수를 알아야 분석이 보인다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8F1A8C-0D05-4488-87F2-C964CACC287A}"/>
              </a:ext>
            </a:extLst>
          </p:cNvPr>
          <p:cNvSpPr txBox="1"/>
          <p:nvPr/>
        </p:nvSpPr>
        <p:spPr>
          <a:xfrm>
            <a:off x="91803" y="2078846"/>
            <a:ext cx="86773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연속 변수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타율</a:t>
            </a:r>
            <a:r>
              <a:rPr lang="en-US" altLang="ko-KR" dirty="0"/>
              <a:t>, </a:t>
            </a:r>
            <a:r>
              <a:rPr lang="ko-KR" altLang="en-US" dirty="0" err="1"/>
              <a:t>출루율</a:t>
            </a:r>
            <a:r>
              <a:rPr lang="ko-KR" altLang="en-US" dirty="0"/>
              <a:t> 등 비율 형식의 공격 데이터는 소수점 이하로 표시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어떤 선수가 공격 면에서 더욱 </a:t>
            </a:r>
            <a:r>
              <a:rPr lang="ko-KR" altLang="en-US" dirty="0">
                <a:highlight>
                  <a:srgbClr val="FFFF00"/>
                </a:highlight>
              </a:rPr>
              <a:t>우월</a:t>
            </a:r>
            <a:r>
              <a:rPr lang="ko-KR" altLang="en-US" dirty="0"/>
              <a:t>한지 쉽게 비교할 수 있게 해주는 변수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연속 변수는</a:t>
            </a:r>
            <a:r>
              <a:rPr lang="en-US" altLang="ko-KR" dirty="0"/>
              <a:t>,</a:t>
            </a:r>
            <a:r>
              <a:rPr lang="ko-KR" altLang="en-US" dirty="0"/>
              <a:t> 구체적으로 </a:t>
            </a:r>
            <a:r>
              <a:rPr lang="ko-KR" altLang="en-US" dirty="0">
                <a:highlight>
                  <a:srgbClr val="FFFF00"/>
                </a:highlight>
              </a:rPr>
              <a:t>한 선수의 능력이 다른 선수의 능력과 얼마나 차이가</a:t>
            </a:r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en-US" altLang="ko-KR" dirty="0"/>
              <a:t>      </a:t>
            </a:r>
            <a:r>
              <a:rPr lang="ko-KR" altLang="en-US" dirty="0">
                <a:highlight>
                  <a:srgbClr val="FFFF00"/>
                </a:highlight>
              </a:rPr>
              <a:t>나는지</a:t>
            </a:r>
            <a:r>
              <a:rPr lang="ko-KR" altLang="en-US" dirty="0"/>
              <a:t> 정확히 보여줌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     =&gt; </a:t>
            </a:r>
            <a:r>
              <a:rPr lang="ko-KR" altLang="en-US" dirty="0"/>
              <a:t>종속 변수가 </a:t>
            </a:r>
            <a:r>
              <a:rPr lang="ko-KR" altLang="en-US" dirty="0" err="1"/>
              <a:t>연속형일</a:t>
            </a:r>
            <a:r>
              <a:rPr lang="ko-KR" altLang="en-US" dirty="0"/>
              <a:t> 때 가장 왜곡 없는 예측결과를 </a:t>
            </a:r>
            <a:r>
              <a:rPr lang="ko-KR" altLang="en-US" dirty="0" err="1"/>
              <a:t>가져다주기</a:t>
            </a:r>
            <a:r>
              <a:rPr lang="ko-KR" altLang="en-US" dirty="0"/>
              <a:t> 때문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EE7F8DF-545D-43B1-87F6-AE415A37952C}"/>
              </a:ext>
            </a:extLst>
          </p:cNvPr>
          <p:cNvSpPr txBox="1">
            <a:spLocks/>
          </p:cNvSpPr>
          <p:nvPr/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변수를 알면 분석모델을 디자인 할 수 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03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0093C71-718F-489E-A2BE-7D2953199633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D833FD-753B-442E-B4FC-FB4316984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548680"/>
            <a:ext cx="8280920" cy="694913"/>
          </a:xfrm>
        </p:spPr>
        <p:txBody>
          <a:bodyPr/>
          <a:lstStyle/>
          <a:p>
            <a:r>
              <a:rPr lang="ko-KR" altLang="en-US" sz="3600" dirty="0"/>
              <a:t>변수를 알아야 분석이 보인다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8CAF3-E718-48F8-8EC1-2589FDB92954}"/>
              </a:ext>
            </a:extLst>
          </p:cNvPr>
          <p:cNvSpPr txBox="1"/>
          <p:nvPr/>
        </p:nvSpPr>
        <p:spPr>
          <a:xfrm>
            <a:off x="91803" y="1772816"/>
            <a:ext cx="81018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이산 변수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홈런처럼 셀 수 있고</a:t>
            </a:r>
            <a:r>
              <a:rPr lang="en-US" altLang="ko-KR" dirty="0"/>
              <a:t>, </a:t>
            </a:r>
            <a:r>
              <a:rPr lang="ko-KR" altLang="en-US" dirty="0"/>
              <a:t>양의 정수와 </a:t>
            </a:r>
            <a:r>
              <a:rPr lang="en-US" altLang="ko-KR" dirty="0"/>
              <a:t>0</a:t>
            </a:r>
            <a:r>
              <a:rPr lang="ko-KR" altLang="en-US" dirty="0"/>
              <a:t>으로 표시되는 </a:t>
            </a:r>
            <a:r>
              <a:rPr lang="ko-KR" altLang="en-US" dirty="0" err="1"/>
              <a:t>비연속</a:t>
            </a:r>
            <a:r>
              <a:rPr lang="ko-KR" altLang="en-US" dirty="0"/>
              <a:t> 데이터의 집합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카운트 할 수 있으며</a:t>
            </a:r>
            <a:r>
              <a:rPr lang="en-US" altLang="ko-KR" dirty="0"/>
              <a:t>, </a:t>
            </a:r>
            <a:r>
              <a:rPr lang="ko-KR" altLang="en-US" dirty="0" err="1"/>
              <a:t>홈런수</a:t>
            </a:r>
            <a:r>
              <a:rPr lang="en-US" altLang="ko-KR" dirty="0"/>
              <a:t>, </a:t>
            </a:r>
            <a:r>
              <a:rPr lang="ko-KR" altLang="en-US" dirty="0" err="1"/>
              <a:t>삼진수</a:t>
            </a:r>
            <a:r>
              <a:rPr lang="ko-KR" altLang="en-US" dirty="0"/>
              <a:t> 등이 대표적인 예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6C363-0EF7-488A-9D39-05A53C38BC80}"/>
              </a:ext>
            </a:extLst>
          </p:cNvPr>
          <p:cNvSpPr txBox="1"/>
          <p:nvPr/>
        </p:nvSpPr>
        <p:spPr>
          <a:xfrm>
            <a:off x="91803" y="3356992"/>
            <a:ext cx="85699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70C0"/>
                </a:solidFill>
              </a:rPr>
              <a:t>이산 변수와 연속 변수를 구분해야 하는 이유</a:t>
            </a: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타율 같은 연속 변수의 경우 회귀분석에 사용되는 반면</a:t>
            </a:r>
            <a:r>
              <a:rPr lang="en-US" altLang="ko-KR" dirty="0"/>
              <a:t>, </a:t>
            </a:r>
            <a:r>
              <a:rPr lang="ko-KR" altLang="en-US" dirty="0"/>
              <a:t>카운트를 하는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ko-KR" altLang="en-US" dirty="0" err="1"/>
              <a:t>비연속</a:t>
            </a:r>
            <a:r>
              <a:rPr lang="ko-KR" altLang="en-US" dirty="0"/>
              <a:t> 변수인 이산 변수가 연구대상이면 </a:t>
            </a:r>
            <a:r>
              <a:rPr lang="ko-KR" altLang="en-US" dirty="0" err="1"/>
              <a:t>푸아송같은</a:t>
            </a:r>
            <a:r>
              <a:rPr lang="ko-KR" altLang="en-US" dirty="0"/>
              <a:t> 알고리즘을 갖는 </a:t>
            </a:r>
            <a:endParaRPr lang="en-US" altLang="ko-KR" dirty="0"/>
          </a:p>
          <a:p>
            <a:pPr lvl="1"/>
            <a:r>
              <a:rPr lang="ko-KR" altLang="en-US" dirty="0"/>
              <a:t>분석 모델이 필요할 수도 있어서 변수가 이산 변수인지 아니면 </a:t>
            </a:r>
            <a:endParaRPr lang="en-US" altLang="ko-KR" dirty="0"/>
          </a:p>
          <a:p>
            <a:pPr lvl="1"/>
            <a:r>
              <a:rPr lang="ko-KR" altLang="en-US" dirty="0"/>
              <a:t>연속 변수인지 구분해야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하지만 </a:t>
            </a:r>
            <a:r>
              <a:rPr lang="ko-KR" altLang="en-US" dirty="0">
                <a:highlight>
                  <a:srgbClr val="FFFF00"/>
                </a:highlight>
              </a:rPr>
              <a:t>중심극한정리</a:t>
            </a:r>
            <a:r>
              <a:rPr lang="ko-KR" altLang="en-US" dirty="0"/>
              <a:t>에 따라서 이산 변수를 구성하고 있는 데이터가 </a:t>
            </a:r>
            <a:r>
              <a:rPr lang="en-US" altLang="ko-KR" dirty="0"/>
              <a:t>30</a:t>
            </a:r>
            <a:r>
              <a:rPr lang="ko-KR" altLang="en-US" dirty="0"/>
              <a:t>개가 </a:t>
            </a:r>
            <a:endParaRPr lang="en-US" altLang="ko-KR" dirty="0"/>
          </a:p>
          <a:p>
            <a:pPr lvl="1"/>
            <a:r>
              <a:rPr lang="ko-KR" altLang="en-US" dirty="0"/>
              <a:t>넘을 경우 연속 변수와 같이 회귀분석의 종속 변수로 사용할 수도 있음</a:t>
            </a:r>
            <a:endParaRPr lang="en-US" altLang="ko-KR" dirty="0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98A65B2D-1354-432A-88AA-D0632D8BF4F5}"/>
              </a:ext>
            </a:extLst>
          </p:cNvPr>
          <p:cNvSpPr txBox="1">
            <a:spLocks/>
          </p:cNvSpPr>
          <p:nvPr/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변수를 알면 분석모델을 디자인 할 수 있다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B7863A-D911-4BED-9703-64C44E3530D4}"/>
              </a:ext>
            </a:extLst>
          </p:cNvPr>
          <p:cNvSpPr txBox="1"/>
          <p:nvPr/>
        </p:nvSpPr>
        <p:spPr>
          <a:xfrm>
            <a:off x="683568" y="6350840"/>
            <a:ext cx="7119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sz="1200" b="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푸아송</a:t>
            </a:r>
            <a:r>
              <a:rPr lang="ko-KR" altLang="en-US" sz="12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2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200" b="0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hlinkClick r:id="rId3" tooltip="확률론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확률론</a:t>
            </a:r>
            <a:r>
              <a:rPr lang="ko-KR" altLang="en-US" sz="12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에서 단위 시간 안에 어떤 사건이 몇 번 발생할 것인지를 표현하는 </a:t>
            </a:r>
            <a:r>
              <a:rPr lang="ko-KR" altLang="en-US" sz="1200" b="0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hlinkClick r:id="rId4" tooltip="이산 확률 분포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이산 확률 분포</a:t>
            </a:r>
            <a:r>
              <a:rPr lang="ko-KR" altLang="en-US" sz="12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이다</a:t>
            </a:r>
            <a:r>
              <a:rPr lang="en-US" altLang="ko-KR" sz="12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0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0093C71-718F-489E-A2BE-7D2953199633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D833FD-753B-442E-B4FC-FB4316984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548680"/>
            <a:ext cx="8280920" cy="694913"/>
          </a:xfrm>
        </p:spPr>
        <p:txBody>
          <a:bodyPr/>
          <a:lstStyle/>
          <a:p>
            <a:r>
              <a:rPr lang="ko-KR" altLang="en-US" sz="3600" dirty="0"/>
              <a:t>변수를 알아야 분석이 보인다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46790-D0FE-45B0-A7C2-C977A1DFDBAE}"/>
              </a:ext>
            </a:extLst>
          </p:cNvPr>
          <p:cNvSpPr txBox="1"/>
          <p:nvPr/>
        </p:nvSpPr>
        <p:spPr>
          <a:xfrm>
            <a:off x="91803" y="1772816"/>
            <a:ext cx="75905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명목 변수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명복 변수이자 구체적으로는 두 가지 결과만을 보여주는 </a:t>
            </a:r>
            <a:r>
              <a:rPr lang="ko-KR" altLang="en-US" u="sng" dirty="0"/>
              <a:t>이분 변수</a:t>
            </a:r>
            <a:endParaRPr lang="en-US" altLang="ko-KR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개 이상의 결과를 갖는 명목 변수를 </a:t>
            </a:r>
            <a:r>
              <a:rPr lang="ko-KR" altLang="en-US" u="sng" dirty="0"/>
              <a:t>요인 변수</a:t>
            </a:r>
            <a:endParaRPr lang="en-US" altLang="ko-KR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이런 종류의 데이터를 질적 또는 범주형 데이터라고 부름</a:t>
            </a:r>
            <a:endParaRPr lang="en-US" altLang="ko-KR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A59105EA-B477-4772-9956-42918BAE6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872728"/>
              </p:ext>
            </p:extLst>
          </p:nvPr>
        </p:nvGraphicFramePr>
        <p:xfrm>
          <a:off x="1187624" y="4437112"/>
          <a:ext cx="6840759" cy="1431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253">
                  <a:extLst>
                    <a:ext uri="{9D8B030D-6E8A-4147-A177-3AD203B41FA5}">
                      <a16:colId xmlns:a16="http://schemas.microsoft.com/office/drawing/2014/main" val="1887404995"/>
                    </a:ext>
                  </a:extLst>
                </a:gridCol>
                <a:gridCol w="2280253">
                  <a:extLst>
                    <a:ext uri="{9D8B030D-6E8A-4147-A177-3AD203B41FA5}">
                      <a16:colId xmlns:a16="http://schemas.microsoft.com/office/drawing/2014/main" val="458092725"/>
                    </a:ext>
                  </a:extLst>
                </a:gridCol>
                <a:gridCol w="2280253">
                  <a:extLst>
                    <a:ext uri="{9D8B030D-6E8A-4147-A177-3AD203B41FA5}">
                      <a16:colId xmlns:a16="http://schemas.microsoft.com/office/drawing/2014/main" val="3008558808"/>
                    </a:ext>
                  </a:extLst>
                </a:gridCol>
              </a:tblGrid>
              <a:tr h="9065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리그 소속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(AL = 1 ; NL = 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부상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여부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부상 </a:t>
                      </a:r>
                      <a:r>
                        <a:rPr lang="en-US" altLang="ko-KR" dirty="0"/>
                        <a:t>= 1; </a:t>
                      </a:r>
                      <a:r>
                        <a:rPr lang="ko-KR" altLang="en-US" dirty="0"/>
                        <a:t>정상 </a:t>
                      </a:r>
                      <a:r>
                        <a:rPr lang="en-US" altLang="ko-KR" dirty="0"/>
                        <a:t>= 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500835"/>
                  </a:ext>
                </a:extLst>
              </a:tr>
              <a:tr h="525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류현진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094221"/>
                  </a:ext>
                </a:extLst>
              </a:tr>
            </a:tbl>
          </a:graphicData>
        </a:graphic>
      </p:graphicFrame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D58B5DB9-EC94-4212-ADAA-3D81865A8172}"/>
              </a:ext>
            </a:extLst>
          </p:cNvPr>
          <p:cNvSpPr txBox="1">
            <a:spLocks/>
          </p:cNvSpPr>
          <p:nvPr/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변수를 알면 분석모델을 디자인 할 수 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9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0093C71-718F-489E-A2BE-7D2953199633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D833FD-753B-442E-B4FC-FB4316984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548680"/>
            <a:ext cx="8280920" cy="694913"/>
          </a:xfrm>
        </p:spPr>
        <p:txBody>
          <a:bodyPr/>
          <a:lstStyle/>
          <a:p>
            <a:r>
              <a:rPr lang="ko-KR" altLang="en-US" sz="3600" dirty="0"/>
              <a:t>변수를 알아야 분석이 보인다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89F2-CC87-4721-A8B7-563599AD17FC}"/>
              </a:ext>
            </a:extLst>
          </p:cNvPr>
          <p:cNvSpPr txBox="1"/>
          <p:nvPr/>
        </p:nvSpPr>
        <p:spPr>
          <a:xfrm>
            <a:off x="91803" y="1772816"/>
            <a:ext cx="90861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서열 변수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야구 데이터에서 서열 변수를 찾기는 쉽지 않음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야구장을 찾아온 팬들에게 뉴욕 양키스를 얼마나 좋아하지는 알아보기 위해</a:t>
            </a:r>
            <a:endParaRPr lang="en-US" altLang="ko-KR" dirty="0"/>
          </a:p>
          <a:p>
            <a:pPr lvl="1"/>
            <a:r>
              <a:rPr lang="ko-KR" altLang="en-US" dirty="0"/>
              <a:t>설문조사를 실시해 매우 좋아하면 </a:t>
            </a:r>
            <a:r>
              <a:rPr lang="en-US" altLang="ko-KR" dirty="0"/>
              <a:t>5, </a:t>
            </a:r>
            <a:r>
              <a:rPr lang="ko-KR" altLang="en-US" dirty="0"/>
              <a:t>매우 싫어하면 </a:t>
            </a:r>
            <a:r>
              <a:rPr lang="en-US" altLang="ko-KR" dirty="0"/>
              <a:t>1, </a:t>
            </a:r>
            <a:r>
              <a:rPr lang="ko-KR" altLang="en-US" dirty="0"/>
              <a:t>중간이면 </a:t>
            </a:r>
            <a:r>
              <a:rPr lang="en-US" altLang="ko-KR" dirty="0"/>
              <a:t>3</a:t>
            </a:r>
            <a:r>
              <a:rPr lang="ko-KR" altLang="en-US" dirty="0"/>
              <a:t>으로 평가항목을</a:t>
            </a:r>
            <a:endParaRPr lang="en-US" altLang="ko-KR" dirty="0"/>
          </a:p>
          <a:p>
            <a:pPr lvl="1"/>
            <a:r>
              <a:rPr lang="ko-KR" altLang="en-US" dirty="0"/>
              <a:t>측정했다면 </a:t>
            </a:r>
            <a:r>
              <a:rPr lang="ko-KR" altLang="en-US" dirty="0">
                <a:highlight>
                  <a:srgbClr val="FFFF00"/>
                </a:highlight>
              </a:rPr>
              <a:t>팬들의 </a:t>
            </a:r>
            <a:r>
              <a:rPr lang="ko-KR" altLang="en-US" dirty="0" err="1">
                <a:highlight>
                  <a:srgbClr val="FFFF00"/>
                </a:highlight>
              </a:rPr>
              <a:t>특정팀</a:t>
            </a:r>
            <a:r>
              <a:rPr lang="ko-KR" altLang="en-US" dirty="0">
                <a:highlight>
                  <a:srgbClr val="FFFF00"/>
                </a:highlight>
              </a:rPr>
              <a:t> 선호도를 서열화해 평가</a:t>
            </a:r>
            <a:r>
              <a:rPr lang="ko-KR" altLang="en-US" dirty="0"/>
              <a:t>한 것</a:t>
            </a:r>
            <a:endParaRPr lang="en-US" altLang="ko-KR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D4D43AE2-27B5-4F2E-8263-520DF2A31ABD}"/>
              </a:ext>
            </a:extLst>
          </p:cNvPr>
          <p:cNvSpPr txBox="1">
            <a:spLocks/>
          </p:cNvSpPr>
          <p:nvPr/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변수를 알면 분석모델을 디자인 할 수 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40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0093C71-718F-489E-A2BE-7D2953199633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D833FD-753B-442E-B4FC-FB4316984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548680"/>
            <a:ext cx="8280920" cy="694913"/>
          </a:xfrm>
        </p:spPr>
        <p:txBody>
          <a:bodyPr/>
          <a:lstStyle/>
          <a:p>
            <a:r>
              <a:rPr lang="ko-KR" altLang="en-US" sz="3600" dirty="0"/>
              <a:t>변수를 알아야 분석이 보인다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FCC32-3D81-4B7D-A5E7-BD907916002F}"/>
              </a:ext>
            </a:extLst>
          </p:cNvPr>
          <p:cNvSpPr txBox="1"/>
          <p:nvPr/>
        </p:nvSpPr>
        <p:spPr>
          <a:xfrm>
            <a:off x="548302" y="4476847"/>
            <a:ext cx="83359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분석에서 변수의 형태를 이해하는 것이 중요한 이유는 </a:t>
            </a:r>
            <a:r>
              <a:rPr lang="ko-KR" altLang="en-US" dirty="0">
                <a:highlight>
                  <a:srgbClr val="FFFF00"/>
                </a:highlight>
              </a:rPr>
              <a:t>예측하고자 하는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종속 변수의 형태에 따라 사용할 수 있는 분석 도구가 달라지기 때문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타율 같은 </a:t>
            </a:r>
            <a:r>
              <a:rPr lang="ko-KR" altLang="en-US" dirty="0">
                <a:highlight>
                  <a:srgbClr val="FFFF00"/>
                </a:highlight>
              </a:rPr>
              <a:t>연속변수를 예측하려면 회귀분석</a:t>
            </a:r>
            <a:r>
              <a:rPr lang="ko-KR" altLang="en-US" dirty="0"/>
              <a:t>을 사용할 수 있지만</a:t>
            </a:r>
            <a:endParaRPr lang="en-US" altLang="ko-KR" dirty="0"/>
          </a:p>
          <a:p>
            <a:r>
              <a:rPr lang="ko-KR" altLang="en-US" dirty="0"/>
              <a:t>우승 여부를 가리는 </a:t>
            </a:r>
            <a:r>
              <a:rPr lang="ko-KR" altLang="en-US" dirty="0">
                <a:highlight>
                  <a:srgbClr val="FFFF00"/>
                </a:highlight>
              </a:rPr>
              <a:t>이항 변수를 예측하고자 할 때는 로지스틱 회귀분석</a:t>
            </a:r>
            <a:r>
              <a:rPr lang="ko-KR" altLang="en-US" dirty="0"/>
              <a:t>이 적합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C9F458B-EF1E-491F-A831-83AFBA94A240}"/>
              </a:ext>
            </a:extLst>
          </p:cNvPr>
          <p:cNvSpPr txBox="1">
            <a:spLocks/>
          </p:cNvSpPr>
          <p:nvPr/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변수를 알면 분석모델을 디자인 할 수 있다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F83D68F-C527-458A-A330-3B939D4D2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753186"/>
            <a:ext cx="5591955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9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4843254" y="2708920"/>
            <a:ext cx="4300746" cy="2448272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변수를 알면 분석모델을 디자인 할 수 있다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ko-KR" altLang="en-US" sz="1600" dirty="0">
                <a:solidFill>
                  <a:srgbClr val="FF0000"/>
                </a:solidFill>
              </a:rPr>
              <a:t>메이저리그 데이터 마이닝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선수의 능력은 어떻게 측정할 것인가</a:t>
            </a:r>
            <a:r>
              <a:rPr lang="en-US" altLang="ko-KR" dirty="0"/>
              <a:t>?</a:t>
            </a:r>
          </a:p>
          <a:p>
            <a:endParaRPr lang="en-US" dirty="0"/>
          </a:p>
          <a:p>
            <a:r>
              <a:rPr lang="ko-KR" altLang="en-US" dirty="0"/>
              <a:t>상관관계는 인과관계가 아니다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비교와 구분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머신러닝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BFAB4A-5364-4FC2-BC7E-9DFC15A38D24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3A7AD84B-B260-49DE-9FFF-58BB0BD34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6371" r="16371"/>
          <a:stretch/>
        </p:blipFill>
        <p:spPr/>
      </p:pic>
    </p:spTree>
    <p:extLst>
      <p:ext uri="{BB962C8B-B14F-4D97-AF65-F5344CB8AC3E}">
        <p14:creationId xmlns:p14="http://schemas.microsoft.com/office/powerpoint/2010/main" val="141145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0093C71-718F-489E-A2BE-7D2953199633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D833FD-753B-442E-B4FC-FB4316984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마이닝의 개념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8E4CD8-87A1-42D4-AC91-9EEC6B39CA91}"/>
              </a:ext>
            </a:extLst>
          </p:cNvPr>
          <p:cNvSpPr txBox="1"/>
          <p:nvPr/>
        </p:nvSpPr>
        <p:spPr>
          <a:xfrm>
            <a:off x="35496" y="1720840"/>
            <a:ext cx="85090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데이터의 발굴에서부터 시작해 해석으로 이어지는 이러한 일련의 과정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분석과 해석만을 전문으로 하는 소극적인 분석가가 아닌</a:t>
            </a:r>
            <a:r>
              <a:rPr lang="en-US" altLang="ko-KR" dirty="0"/>
              <a:t>,</a:t>
            </a:r>
          </a:p>
          <a:p>
            <a:r>
              <a:rPr lang="ko-KR" altLang="en-US" dirty="0">
                <a:highlight>
                  <a:srgbClr val="FFFF00"/>
                </a:highlight>
              </a:rPr>
              <a:t>분석의 목적을 이해</a:t>
            </a:r>
            <a:r>
              <a:rPr lang="ko-KR" altLang="en-US" dirty="0"/>
              <a:t>하고 필요한 데이터를 발굴해서 </a:t>
            </a:r>
            <a:r>
              <a:rPr lang="ko-KR" altLang="en-US" dirty="0">
                <a:highlight>
                  <a:srgbClr val="FFFF00"/>
                </a:highlight>
              </a:rPr>
              <a:t>목적에 맞게 데이터를 가공</a:t>
            </a:r>
            <a:r>
              <a:rPr lang="ko-KR" altLang="en-US" dirty="0"/>
              <a:t>하는</a:t>
            </a:r>
            <a:endParaRPr lang="en-US" altLang="ko-KR" dirty="0"/>
          </a:p>
          <a:p>
            <a:r>
              <a:rPr lang="ko-KR" altLang="en-US" dirty="0"/>
              <a:t>전략적 마인드와 분석가적 예리함을 </a:t>
            </a:r>
            <a:r>
              <a:rPr lang="ko-KR" altLang="en-US" dirty="0" err="1"/>
              <a:t>갖추는게</a:t>
            </a:r>
            <a:r>
              <a:rPr lang="ko-KR" altLang="en-US" dirty="0"/>
              <a:t> 필요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MLB </a:t>
            </a:r>
            <a:r>
              <a:rPr lang="ko-KR" altLang="en-US" dirty="0"/>
              <a:t>야구 데이터는 광대한 데이터가 존재한다는 측면에서 분석 목적에 맞는 </a:t>
            </a:r>
            <a:endParaRPr lang="en-US" altLang="ko-KR" dirty="0"/>
          </a:p>
          <a:p>
            <a:r>
              <a:rPr lang="ko-KR" altLang="en-US" dirty="0"/>
              <a:t>야구 데이터베이스를 찾아내고</a:t>
            </a:r>
            <a:r>
              <a:rPr lang="en-US" altLang="ko-KR" dirty="0"/>
              <a:t>, </a:t>
            </a:r>
            <a:r>
              <a:rPr lang="ko-KR" altLang="en-US" dirty="0"/>
              <a:t>필요에 따라 각기 다른 </a:t>
            </a:r>
            <a:r>
              <a:rPr lang="en-US" altLang="ko-KR" dirty="0"/>
              <a:t>DB</a:t>
            </a:r>
            <a:r>
              <a:rPr lang="ko-KR" altLang="en-US" dirty="0"/>
              <a:t>에서 추출된 테이블을 </a:t>
            </a:r>
            <a:endParaRPr lang="en-US" altLang="ko-KR" dirty="0"/>
          </a:p>
          <a:p>
            <a:r>
              <a:rPr lang="ko-KR" altLang="en-US" dirty="0">
                <a:highlight>
                  <a:srgbClr val="FFFF00"/>
                </a:highlight>
              </a:rPr>
              <a:t>공통 변수를 통해 묶고</a:t>
            </a:r>
            <a:r>
              <a:rPr lang="en-US" altLang="ko-KR" dirty="0">
                <a:highlight>
                  <a:srgbClr val="FFFF00"/>
                </a:highlight>
              </a:rPr>
              <a:t>,</a:t>
            </a:r>
            <a:r>
              <a:rPr lang="ko-KR" altLang="en-US" dirty="0">
                <a:highlight>
                  <a:srgbClr val="FFFF00"/>
                </a:highlight>
              </a:rPr>
              <a:t> 변수를 변형하는 수집능력이 필요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2426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0093C71-718F-489E-A2BE-7D2953199633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D833FD-753B-442E-B4FC-FB4316984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548680"/>
            <a:ext cx="8460432" cy="694913"/>
          </a:xfrm>
        </p:spPr>
        <p:txBody>
          <a:bodyPr/>
          <a:lstStyle/>
          <a:p>
            <a:r>
              <a:rPr lang="ko-KR" altLang="en-US" sz="3600" dirty="0"/>
              <a:t>빅데이터에서 필요한 데이터 분리하기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FC0DC-DA4C-44D3-BC08-57142B961E90}"/>
              </a:ext>
            </a:extLst>
          </p:cNvPr>
          <p:cNvSpPr txBox="1"/>
          <p:nvPr/>
        </p:nvSpPr>
        <p:spPr>
          <a:xfrm>
            <a:off x="899592" y="1844824"/>
            <a:ext cx="56380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메이저리그의 장구한 기록을 담고 있는 라만 데이터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 </a:t>
            </a:r>
            <a:r>
              <a:rPr lang="ko-KR" altLang="en-US" dirty="0"/>
              <a:t>패키지 </a:t>
            </a:r>
            <a:r>
              <a:rPr lang="en-US" altLang="ko-KR" dirty="0"/>
              <a:t>“</a:t>
            </a:r>
            <a:r>
              <a:rPr lang="en-US" altLang="ko-KR" dirty="0" err="1"/>
              <a:t>Lahman</a:t>
            </a:r>
            <a:r>
              <a:rPr lang="en-US" altLang="ko-KR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108789 * 22 </a:t>
            </a:r>
            <a:r>
              <a:rPr lang="ko-KR" altLang="en-US" dirty="0"/>
              <a:t>개의 데이터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AA4E1-D62B-42F4-8D66-65EA0977A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76" y="3789040"/>
            <a:ext cx="8095247" cy="167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08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0093C71-718F-489E-A2BE-7D2953199633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2783069B-9FE4-4F0A-8BB2-0815070D3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548680"/>
            <a:ext cx="8460432" cy="694913"/>
          </a:xfrm>
        </p:spPr>
        <p:txBody>
          <a:bodyPr/>
          <a:lstStyle/>
          <a:p>
            <a:r>
              <a:rPr lang="ko-KR" altLang="en-US" sz="3600" dirty="0"/>
              <a:t>빅데이터에서 필요한 데이터 분리하기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60403-493E-4B73-9BEC-870EF299AA31}"/>
              </a:ext>
            </a:extLst>
          </p:cNvPr>
          <p:cNvSpPr txBox="1"/>
          <p:nvPr/>
        </p:nvSpPr>
        <p:spPr>
          <a:xfrm>
            <a:off x="683568" y="1772816"/>
            <a:ext cx="36856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cbind</a:t>
            </a:r>
            <a:r>
              <a:rPr lang="en-US" altLang="ko-KR" dirty="0"/>
              <a:t>(), </a:t>
            </a:r>
            <a:r>
              <a:rPr lang="en-US" altLang="ko-KR" dirty="0" err="1"/>
              <a:t>rbind</a:t>
            </a:r>
            <a:r>
              <a:rPr lang="en-US" altLang="ko-KR" dirty="0"/>
              <a:t>(),merge()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양적 변수를 명목 변수로 바꾸기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괄호 사용법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소괄호</a:t>
            </a:r>
            <a:r>
              <a:rPr lang="en-US" altLang="ko-KR" dirty="0"/>
              <a:t>, </a:t>
            </a:r>
            <a:r>
              <a:rPr lang="ko-KR" altLang="en-US" dirty="0"/>
              <a:t>중괄호</a:t>
            </a:r>
            <a:r>
              <a:rPr lang="en-US" altLang="ko-KR" dirty="0"/>
              <a:t>,</a:t>
            </a:r>
            <a:r>
              <a:rPr lang="ko-KR" altLang="en-US" dirty="0"/>
              <a:t>대괄호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결측값</a:t>
            </a:r>
            <a:r>
              <a:rPr lang="ko-KR" altLang="en-US" dirty="0"/>
              <a:t> 제거하기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조건문 사용하기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714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4843254" y="2708920"/>
            <a:ext cx="4300746" cy="2448272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변수를 알면 분석모델을 디자인 할 수 있다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ko-KR" altLang="en-US" dirty="0"/>
              <a:t>메이저리그 데이터 마이닝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600" dirty="0">
                <a:solidFill>
                  <a:srgbClr val="FF0000"/>
                </a:solidFill>
              </a:rPr>
              <a:t>선수의 능력은 어떻게 측정할 것인가</a:t>
            </a:r>
            <a:r>
              <a:rPr lang="en-US" altLang="ko-KR" sz="1600" dirty="0">
                <a:solidFill>
                  <a:srgbClr val="FF0000"/>
                </a:solidFill>
              </a:rPr>
              <a:t>?</a:t>
            </a:r>
          </a:p>
          <a:p>
            <a:endParaRPr lang="en-US" dirty="0"/>
          </a:p>
          <a:p>
            <a:r>
              <a:rPr lang="ko-KR" altLang="en-US" dirty="0"/>
              <a:t>상관관계는 인과관계가 아니다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비교와 구분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머신러닝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BFAB4A-5364-4FC2-BC7E-9DFC15A38D24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B085F663-C170-4E83-8E23-341BA87934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6371" r="16371"/>
          <a:stretch/>
        </p:blipFill>
        <p:spPr>
          <a:xfrm>
            <a:off x="2411413" y="1268413"/>
            <a:ext cx="2160587" cy="3879850"/>
          </a:xfrm>
        </p:spPr>
      </p:pic>
    </p:spTree>
    <p:extLst>
      <p:ext uri="{BB962C8B-B14F-4D97-AF65-F5344CB8AC3E}">
        <p14:creationId xmlns:p14="http://schemas.microsoft.com/office/powerpoint/2010/main" val="240520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5A4E61B-F1E9-4C30-9094-7877F5E5D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이 책의 구성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093C71-718F-489E-A2BE-7D2953199633}"/>
              </a:ext>
            </a:extLst>
          </p:cNvPr>
          <p:cNvSpPr/>
          <p:nvPr/>
        </p:nvSpPr>
        <p:spPr>
          <a:xfrm>
            <a:off x="683568" y="6237312"/>
            <a:ext cx="727280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rgbClr val="0070C0"/>
                </a:solidFill>
              </a:rPr>
              <a:t>호도 </a:t>
            </a:r>
            <a:r>
              <a:rPr lang="en-US" altLang="ko-KR" sz="1200" b="1" dirty="0">
                <a:solidFill>
                  <a:srgbClr val="0070C0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어떤 사실을 얼버무려 넘김으로써 속이거나 감춤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CEA22-CEA3-4C12-9B69-77536211D190}"/>
              </a:ext>
            </a:extLst>
          </p:cNvPr>
          <p:cNvSpPr txBox="1"/>
          <p:nvPr/>
        </p:nvSpPr>
        <p:spPr>
          <a:xfrm>
            <a:off x="827584" y="2132856"/>
            <a:ext cx="56909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데이터와 분석 목적이 일치하는가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측정하려는 개념을 측정하고 있는가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과학적 예측은 어떻게 하는가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다름과 같음을 구분할 수 있는가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분석결과를 호도할 수 있는 소음은 잡아낼 수 있는가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BABE1-D5E2-4DB4-A335-9E5DE6FAD56E}"/>
              </a:ext>
            </a:extLst>
          </p:cNvPr>
          <p:cNvSpPr txBox="1"/>
          <p:nvPr/>
        </p:nvSpPr>
        <p:spPr>
          <a:xfrm>
            <a:off x="885209" y="5363924"/>
            <a:ext cx="707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메이저리그 경기 데이터를 사용해 직접 실험한 결과를 바탕으로 설명</a:t>
            </a:r>
          </a:p>
        </p:txBody>
      </p:sp>
    </p:spTree>
    <p:extLst>
      <p:ext uri="{BB962C8B-B14F-4D97-AF65-F5344CB8AC3E}">
        <p14:creationId xmlns:p14="http://schemas.microsoft.com/office/powerpoint/2010/main" val="1639169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0093C71-718F-489E-A2BE-7D2953199633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D833FD-753B-442E-B4FC-FB4316984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선수의 능력은 어떻게 측정할 것인가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6CA381-9609-4BAD-AD98-C543CBE88B0D}"/>
              </a:ext>
            </a:extLst>
          </p:cNvPr>
          <p:cNvSpPr txBox="1"/>
          <p:nvPr/>
        </p:nvSpPr>
        <p:spPr>
          <a:xfrm>
            <a:off x="683568" y="1988840"/>
            <a:ext cx="82157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과학적 영역에 들어오기 위해 반드시 답해야 할 질문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 : “</a:t>
            </a:r>
            <a:r>
              <a:rPr lang="ko-KR" altLang="en-US" dirty="0"/>
              <a:t>측정 가능한가</a:t>
            </a:r>
            <a:r>
              <a:rPr lang="en-US" altLang="ko-KR" dirty="0"/>
              <a:t>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선수의 능력은 무엇으로 재는가</a:t>
            </a:r>
            <a:r>
              <a:rPr lang="en-US" altLang="ko-KR" dirty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완벽하게 측정할 수 있는 도구는 없지만</a:t>
            </a:r>
            <a:r>
              <a:rPr lang="en-US" altLang="ko-KR" dirty="0"/>
              <a:t>, </a:t>
            </a:r>
            <a:r>
              <a:rPr lang="ko-KR" altLang="en-US" dirty="0"/>
              <a:t>측정도구의 오류는 해당 분야를 알고</a:t>
            </a:r>
            <a:endParaRPr lang="en-US" altLang="ko-KR" dirty="0"/>
          </a:p>
          <a:p>
            <a:r>
              <a:rPr lang="ko-KR" altLang="en-US" dirty="0"/>
              <a:t>     있는 만큼 줄일 수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193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0093C71-718F-489E-A2BE-7D2953199633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D833FD-753B-442E-B4FC-FB4316984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선수의 능력은 어떻게 측정할 것인가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6CA381-9609-4BAD-AD98-C543CBE88B0D}"/>
              </a:ext>
            </a:extLst>
          </p:cNvPr>
          <p:cNvSpPr txBox="1"/>
          <p:nvPr/>
        </p:nvSpPr>
        <p:spPr>
          <a:xfrm>
            <a:off x="586161" y="2276872"/>
            <a:ext cx="787427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야구에서 </a:t>
            </a:r>
            <a:r>
              <a:rPr lang="ko-KR" altLang="en-US" dirty="0">
                <a:highlight>
                  <a:srgbClr val="FFFF00"/>
                </a:highlight>
              </a:rPr>
              <a:t>선수 개인의 능력</a:t>
            </a:r>
            <a:r>
              <a:rPr lang="ko-KR" altLang="en-US" dirty="0"/>
              <a:t>이 팀승리에 공헌하는 정도는 축구나 농구처럼 </a:t>
            </a:r>
            <a:endParaRPr lang="en-US" altLang="ko-KR" dirty="0"/>
          </a:p>
          <a:p>
            <a:r>
              <a:rPr lang="ko-KR" altLang="en-US" dirty="0"/>
              <a:t>     팀 전체의 조화가 요구되는 경기보다 월등히 큼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야구에서 </a:t>
            </a:r>
            <a:r>
              <a:rPr lang="ko-KR" altLang="en-US" dirty="0">
                <a:highlight>
                  <a:srgbClr val="FFFF00"/>
                </a:highlight>
              </a:rPr>
              <a:t>개별 선수의 능력을 분석하고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평가</a:t>
            </a:r>
            <a:r>
              <a:rPr lang="ko-KR" altLang="en-US" dirty="0"/>
              <a:t>하려는 시도가 더 많음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과학적 측정을 위해 구단별로 많은 예산이 분석작업에 할애되고 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E0F19DE6-93C9-4250-91A2-7711945BA4D2}"/>
              </a:ext>
            </a:extLst>
          </p:cNvPr>
          <p:cNvSpPr txBox="1">
            <a:spLocks/>
          </p:cNvSpPr>
          <p:nvPr/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과학적 측정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6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0093C71-718F-489E-A2BE-7D2953199633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D833FD-753B-442E-B4FC-FB4316984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선수의 능력은 어떻게 측정할 것인가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6CA381-9609-4BAD-AD98-C543CBE88B0D}"/>
              </a:ext>
            </a:extLst>
          </p:cNvPr>
          <p:cNvSpPr txBox="1"/>
          <p:nvPr/>
        </p:nvSpPr>
        <p:spPr>
          <a:xfrm>
            <a:off x="395536" y="1628800"/>
            <a:ext cx="6099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하지만 전문적 지식이 과학적 지식이라고 생각하면 안됨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영화 </a:t>
            </a:r>
            <a:r>
              <a:rPr lang="en-US" altLang="ko-KR" dirty="0"/>
              <a:t>&lt;</a:t>
            </a:r>
            <a:r>
              <a:rPr lang="ko-KR" altLang="en-US" dirty="0" err="1"/>
              <a:t>머니볼</a:t>
            </a:r>
            <a:r>
              <a:rPr lang="en-US" altLang="ko-KR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E0F19DE6-93C9-4250-91A2-7711945BA4D2}"/>
              </a:ext>
            </a:extLst>
          </p:cNvPr>
          <p:cNvSpPr txBox="1">
            <a:spLocks/>
          </p:cNvSpPr>
          <p:nvPr/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과학적 측정</a:t>
            </a:r>
            <a:endParaRPr 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8C7FD19-86BF-4561-99A6-4B17F65D3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985545"/>
              </p:ext>
            </p:extLst>
          </p:nvPr>
        </p:nvGraphicFramePr>
        <p:xfrm>
          <a:off x="708967" y="2796662"/>
          <a:ext cx="6096000" cy="11887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7704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0902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6783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기존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경험주의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/>
                        <a:t>의사결정자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VS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통계적 관점</a:t>
                      </a:r>
                      <a:r>
                        <a:rPr lang="ko-KR" altLang="en-US" dirty="0"/>
                        <a:t>으로 야구를 바라보는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신진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실증주의</a:t>
                      </a:r>
                      <a:r>
                        <a:rPr lang="ko-KR" altLang="en-US" dirty="0"/>
                        <a:t> 의사결정자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4173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FBFEF0-4459-43D9-9E11-52B632103B84}"/>
              </a:ext>
            </a:extLst>
          </p:cNvPr>
          <p:cNvSpPr txBox="1"/>
          <p:nvPr/>
        </p:nvSpPr>
        <p:spPr>
          <a:xfrm>
            <a:off x="395536" y="4286654"/>
            <a:ext cx="86356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전문지식이 과학적 지식은 아니라는 사실이 드러남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en-US" altLang="ko-KR" dirty="0"/>
              <a:t>MLB 30</a:t>
            </a:r>
            <a:r>
              <a:rPr lang="ko-KR" altLang="en-US" dirty="0" err="1"/>
              <a:t>개팀들</a:t>
            </a:r>
            <a:r>
              <a:rPr lang="ko-KR" altLang="en-US" dirty="0"/>
              <a:t> 모두 빅데이터를 기반으로 의사결정을 내리고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차산업시대는</a:t>
            </a:r>
            <a:r>
              <a:rPr lang="en-US" altLang="ko-KR" dirty="0"/>
              <a:t>, </a:t>
            </a:r>
            <a:r>
              <a:rPr lang="ko-KR" altLang="en-US" dirty="0"/>
              <a:t>전문성은 미비하더라도 데이터를 수집하고 분석해서 의사결정을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과학적으로 할 수 있는 비전문가의 학습시대라고 불리기도 함</a:t>
            </a:r>
          </a:p>
        </p:txBody>
      </p:sp>
    </p:spTree>
    <p:extLst>
      <p:ext uri="{BB962C8B-B14F-4D97-AF65-F5344CB8AC3E}">
        <p14:creationId xmlns:p14="http://schemas.microsoft.com/office/powerpoint/2010/main" val="1427776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7EC55DC-A2D1-4B47-B1CF-A743D9EDE2EF}"/>
              </a:ext>
            </a:extLst>
          </p:cNvPr>
          <p:cNvSpPr txBox="1">
            <a:spLocks/>
          </p:cNvSpPr>
          <p:nvPr/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측정의 신뢰도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093C71-718F-489E-A2BE-7D2953199633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74C475AD-1306-4858-B476-10961DF9A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7818" cy="694913"/>
          </a:xfrm>
        </p:spPr>
        <p:txBody>
          <a:bodyPr/>
          <a:lstStyle/>
          <a:p>
            <a:r>
              <a:rPr lang="ko-KR" altLang="en-US" sz="3600" dirty="0"/>
              <a:t>선수의 능력은 어떻게 측정할 것인가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21A33-C31B-4876-BE95-344592DE117C}"/>
              </a:ext>
            </a:extLst>
          </p:cNvPr>
          <p:cNvSpPr txBox="1"/>
          <p:nvPr/>
        </p:nvSpPr>
        <p:spPr>
          <a:xfrm>
            <a:off x="755576" y="2060848"/>
            <a:ext cx="8239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측정 도구의 신뢰도 </a:t>
            </a:r>
            <a:r>
              <a:rPr lang="en-US" altLang="ko-KR" dirty="0"/>
              <a:t>: </a:t>
            </a:r>
            <a:r>
              <a:rPr lang="ko-KR" altLang="en-US" dirty="0"/>
              <a:t>능력을 측정하는 도구가 객관성을 갖고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높은 신뢰성이 있는 측정도구</a:t>
            </a:r>
            <a:r>
              <a:rPr lang="ko-KR" altLang="en-US" dirty="0"/>
              <a:t>를 사용하면 어떤 시점이나 상황에서도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대상을 정확히 측정하고 </a:t>
            </a:r>
            <a:r>
              <a:rPr lang="ko-KR" altLang="en-US" dirty="0">
                <a:highlight>
                  <a:srgbClr val="FFFF00"/>
                </a:highlight>
              </a:rPr>
              <a:t>측정 시점마다 큰 차이가 없는 결과</a:t>
            </a:r>
            <a:r>
              <a:rPr lang="ko-KR" altLang="en-US" dirty="0"/>
              <a:t>를 제시할 수 있음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측정의 결과가</a:t>
            </a:r>
            <a:r>
              <a:rPr lang="en-US" altLang="ko-KR" dirty="0"/>
              <a:t>,</a:t>
            </a:r>
            <a:r>
              <a:rPr lang="ko-KR" altLang="en-US" dirty="0"/>
              <a:t> 평가자와 시점에 관계없이 비슷하다면 측정은 선수의 진정한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능력에 가깝게 평가가 된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D3EAF-54B7-431E-89B9-0019446A1AB0}"/>
              </a:ext>
            </a:extLst>
          </p:cNvPr>
          <p:cNvSpPr txBox="1"/>
          <p:nvPr/>
        </p:nvSpPr>
        <p:spPr>
          <a:xfrm>
            <a:off x="2812818" y="4365104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측정값 </a:t>
            </a:r>
            <a:r>
              <a:rPr lang="en-US" altLang="ko-KR" dirty="0"/>
              <a:t>= </a:t>
            </a:r>
            <a:r>
              <a:rPr lang="ko-KR" altLang="en-US" dirty="0"/>
              <a:t>진정한 능력 </a:t>
            </a:r>
            <a:r>
              <a:rPr lang="en-US" altLang="ko-KR" dirty="0"/>
              <a:t>+ </a:t>
            </a:r>
            <a:r>
              <a:rPr lang="ko-KR" altLang="en-US" dirty="0"/>
              <a:t>측정 오류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8382E-ABBB-45D9-B693-355DE40FCE53}"/>
              </a:ext>
            </a:extLst>
          </p:cNvPr>
          <p:cNvSpPr txBox="1"/>
          <p:nvPr/>
        </p:nvSpPr>
        <p:spPr>
          <a:xfrm>
            <a:off x="2464853" y="5116542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측정오류 </a:t>
            </a:r>
            <a:r>
              <a:rPr lang="en-US" altLang="ko-KR" dirty="0"/>
              <a:t>= </a:t>
            </a:r>
            <a:r>
              <a:rPr lang="ko-KR" altLang="en-US" dirty="0"/>
              <a:t>체계적 편향 </a:t>
            </a:r>
            <a:r>
              <a:rPr lang="en-US" altLang="ko-KR" dirty="0"/>
              <a:t>+ </a:t>
            </a:r>
            <a:r>
              <a:rPr lang="ko-KR" altLang="en-US" dirty="0"/>
              <a:t>비체계적 분산</a:t>
            </a:r>
          </a:p>
        </p:txBody>
      </p:sp>
    </p:spTree>
    <p:extLst>
      <p:ext uri="{BB962C8B-B14F-4D97-AF65-F5344CB8AC3E}">
        <p14:creationId xmlns:p14="http://schemas.microsoft.com/office/powerpoint/2010/main" val="3363185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7EC55DC-A2D1-4B47-B1CF-A743D9EDE2EF}"/>
              </a:ext>
            </a:extLst>
          </p:cNvPr>
          <p:cNvSpPr txBox="1">
            <a:spLocks/>
          </p:cNvSpPr>
          <p:nvPr/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측정의 신뢰도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093C71-718F-489E-A2BE-7D2953199633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8B928F17-AFCF-4A06-8436-E14243F88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7818" cy="694913"/>
          </a:xfrm>
        </p:spPr>
        <p:txBody>
          <a:bodyPr/>
          <a:lstStyle/>
          <a:p>
            <a:r>
              <a:rPr lang="ko-KR" altLang="en-US" sz="3600" dirty="0"/>
              <a:t>선수의 능력은 어떻게 측정할 것인가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7B37D-70C7-4786-BA41-8C7FBBD894CB}"/>
              </a:ext>
            </a:extLst>
          </p:cNvPr>
          <p:cNvSpPr txBox="1"/>
          <p:nvPr/>
        </p:nvSpPr>
        <p:spPr>
          <a:xfrm>
            <a:off x="899592" y="1916832"/>
            <a:ext cx="786465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Q. </a:t>
            </a:r>
            <a:r>
              <a:rPr lang="ko-KR" altLang="en-US" dirty="0"/>
              <a:t>비슷한 상황에서 측정된 변수를 반복 적용하면 같은 결과가 나오는가</a:t>
            </a:r>
            <a:r>
              <a:rPr lang="en-US" altLang="ko-K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영화 </a:t>
            </a:r>
            <a:r>
              <a:rPr lang="en-US" altLang="ko-KR" dirty="0"/>
              <a:t>&lt;</a:t>
            </a:r>
            <a:r>
              <a:rPr lang="ko-KR" altLang="en-US" dirty="0" err="1"/>
              <a:t>머니볼</a:t>
            </a:r>
            <a:r>
              <a:rPr lang="en-US" altLang="ko-KR" dirty="0"/>
              <a:t>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Q. </a:t>
            </a:r>
            <a:r>
              <a:rPr lang="ko-KR" altLang="en-US" dirty="0"/>
              <a:t>오클랜드의 </a:t>
            </a:r>
            <a:r>
              <a:rPr lang="en-US" altLang="ko-KR" dirty="0"/>
              <a:t>2001</a:t>
            </a:r>
            <a:r>
              <a:rPr lang="ko-KR" altLang="en-US" dirty="0"/>
              <a:t>년도 팀의 홈런수가 </a:t>
            </a:r>
            <a:r>
              <a:rPr lang="en-US" altLang="ko-KR" dirty="0"/>
              <a:t>2002</a:t>
            </a:r>
            <a:r>
              <a:rPr lang="ko-KR" altLang="en-US" dirty="0"/>
              <a:t>년에도 비슷하게 나오는가</a:t>
            </a:r>
            <a:r>
              <a:rPr lang="en-US" altLang="ko-K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Q. 2002</a:t>
            </a:r>
            <a:r>
              <a:rPr lang="ko-KR" altLang="en-US" dirty="0"/>
              <a:t>년도 </a:t>
            </a:r>
            <a:r>
              <a:rPr lang="ko-KR" altLang="en-US" dirty="0" err="1"/>
              <a:t>팀홈런수를</a:t>
            </a:r>
            <a:r>
              <a:rPr lang="ko-KR" altLang="en-US" dirty="0"/>
              <a:t> 추정하기 위해 전년도 </a:t>
            </a:r>
            <a:r>
              <a:rPr lang="ko-KR" altLang="en-US" dirty="0" err="1"/>
              <a:t>홈런수를</a:t>
            </a:r>
            <a:r>
              <a:rPr lang="ko-KR" altLang="en-US" dirty="0"/>
              <a:t> 사용해도 좋은가</a:t>
            </a:r>
            <a:r>
              <a:rPr lang="en-US" altLang="ko-K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이러한 질문들은 팀홈런지표에 대한 신뢰도 관련이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신뢰도가 </a:t>
            </a:r>
            <a:r>
              <a:rPr lang="ko-KR" altLang="en-US" dirty="0" err="1"/>
              <a:t>높은지</a:t>
            </a:r>
            <a:r>
              <a:rPr lang="ko-KR" altLang="en-US" dirty="0"/>
              <a:t> 낮은지를 평가하는 기준은 일관성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일관성은 테스트할 때마다 반복되는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0823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7EC55DC-A2D1-4B47-B1CF-A743D9EDE2EF}"/>
              </a:ext>
            </a:extLst>
          </p:cNvPr>
          <p:cNvSpPr txBox="1">
            <a:spLocks/>
          </p:cNvSpPr>
          <p:nvPr/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측정의 신뢰도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093C71-718F-489E-A2BE-7D2953199633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8B928F17-AFCF-4A06-8436-E14243F88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7818" cy="694913"/>
          </a:xfrm>
        </p:spPr>
        <p:txBody>
          <a:bodyPr/>
          <a:lstStyle/>
          <a:p>
            <a:r>
              <a:rPr lang="ko-KR" altLang="en-US" sz="3600" dirty="0"/>
              <a:t>선수의 능력은 어떻게 측정할 것인가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7B37D-70C7-4786-BA41-8C7FBBD894CB}"/>
              </a:ext>
            </a:extLst>
          </p:cNvPr>
          <p:cNvSpPr txBox="1"/>
          <p:nvPr/>
        </p:nvSpPr>
        <p:spPr>
          <a:xfrm>
            <a:off x="467544" y="1625699"/>
            <a:ext cx="85138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같은 지표를 이용해 여러 방법으로 측정하거나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같은 지표를 이용해 다른 시점에 측정했음에도 측정결과가 동일하면 </a:t>
            </a:r>
            <a:endParaRPr lang="en-US" altLang="ko-KR" dirty="0"/>
          </a:p>
          <a:p>
            <a:r>
              <a:rPr lang="ko-KR" altLang="en-US" dirty="0"/>
              <a:t>측정된 지표에 대해 신뢰감이 높아짐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아무리 신뢰도가 높은 지표라고 하더라도 사람을 대상으로 하는 조사방법에서는</a:t>
            </a:r>
            <a:endParaRPr lang="en-US" altLang="ko-KR" dirty="0"/>
          </a:p>
          <a:p>
            <a:r>
              <a:rPr lang="ko-KR" altLang="en-US" dirty="0"/>
              <a:t>관측시기</a:t>
            </a:r>
            <a:r>
              <a:rPr lang="en-US" altLang="ko-KR" dirty="0"/>
              <a:t>, </a:t>
            </a:r>
            <a:r>
              <a:rPr lang="ko-KR" altLang="en-US" dirty="0"/>
              <a:t>관측담당자</a:t>
            </a:r>
            <a:r>
              <a:rPr lang="en-US" altLang="ko-KR" dirty="0"/>
              <a:t>, </a:t>
            </a:r>
            <a:r>
              <a:rPr lang="ko-KR" altLang="en-US" dirty="0"/>
              <a:t>관측방법 등이 달라지면서 </a:t>
            </a:r>
            <a:r>
              <a:rPr lang="ko-KR" altLang="en-US" dirty="0" err="1"/>
              <a:t>측정결과값이</a:t>
            </a:r>
            <a:r>
              <a:rPr lang="ko-KR" altLang="en-US" dirty="0"/>
              <a:t> 일치하지 않는</a:t>
            </a:r>
            <a:endParaRPr lang="en-US" altLang="ko-KR" dirty="0"/>
          </a:p>
          <a:p>
            <a:r>
              <a:rPr lang="ko-KR" altLang="en-US" dirty="0" err="1"/>
              <a:t>비표본오차가</a:t>
            </a:r>
            <a:r>
              <a:rPr lang="ko-KR" altLang="en-US" dirty="0"/>
              <a:t> 발생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측정값에는 진정한 값을 둘러싸고 체계적으로 잘못 측정하고 있는 편향성과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측정방식에는 잘못이 없지만 응답자의 반응이 조금씩 다른 비체계적 </a:t>
            </a:r>
            <a:r>
              <a:rPr lang="ko-KR" altLang="en-US" dirty="0" err="1"/>
              <a:t>측정오류인</a:t>
            </a:r>
            <a:endParaRPr lang="en-US" altLang="ko-KR" dirty="0"/>
          </a:p>
          <a:p>
            <a:r>
              <a:rPr lang="ko-KR" altLang="en-US" dirty="0"/>
              <a:t>분산이 존재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71807-D044-4547-9C38-D88634EC0A2C}"/>
              </a:ext>
            </a:extLst>
          </p:cNvPr>
          <p:cNvSpPr txBox="1"/>
          <p:nvPr/>
        </p:nvSpPr>
        <p:spPr>
          <a:xfrm>
            <a:off x="2820559" y="4894614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측정값 </a:t>
            </a:r>
            <a:r>
              <a:rPr lang="en-US" altLang="ko-KR" dirty="0"/>
              <a:t>= </a:t>
            </a:r>
            <a:r>
              <a:rPr lang="ko-KR" altLang="en-US" dirty="0"/>
              <a:t>진정한 능력 </a:t>
            </a:r>
            <a:r>
              <a:rPr lang="en-US" altLang="ko-KR" dirty="0"/>
              <a:t>+ </a:t>
            </a:r>
            <a:r>
              <a:rPr lang="ko-KR" altLang="en-US" dirty="0"/>
              <a:t>측정 오류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0E827-3CD3-466F-AE30-7A50AAA60E8E}"/>
              </a:ext>
            </a:extLst>
          </p:cNvPr>
          <p:cNvSpPr txBox="1"/>
          <p:nvPr/>
        </p:nvSpPr>
        <p:spPr>
          <a:xfrm>
            <a:off x="2472594" y="5646052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측정오류 </a:t>
            </a:r>
            <a:r>
              <a:rPr lang="en-US" altLang="ko-KR" dirty="0"/>
              <a:t>= </a:t>
            </a:r>
            <a:r>
              <a:rPr lang="ko-KR" altLang="en-US" dirty="0"/>
              <a:t>체계적 편향 </a:t>
            </a:r>
            <a:r>
              <a:rPr lang="en-US" altLang="ko-KR" dirty="0"/>
              <a:t>+ </a:t>
            </a:r>
            <a:r>
              <a:rPr lang="ko-KR" altLang="en-US" dirty="0"/>
              <a:t>비체계적 분산</a:t>
            </a:r>
          </a:p>
        </p:txBody>
      </p:sp>
    </p:spTree>
    <p:extLst>
      <p:ext uri="{BB962C8B-B14F-4D97-AF65-F5344CB8AC3E}">
        <p14:creationId xmlns:p14="http://schemas.microsoft.com/office/powerpoint/2010/main" val="1372497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7EC55DC-A2D1-4B47-B1CF-A743D9EDE2EF}"/>
              </a:ext>
            </a:extLst>
          </p:cNvPr>
          <p:cNvSpPr txBox="1">
            <a:spLocks/>
          </p:cNvSpPr>
          <p:nvPr/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측정의 신뢰도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093C71-718F-489E-A2BE-7D2953199633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8B928F17-AFCF-4A06-8436-E14243F88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7818" cy="694913"/>
          </a:xfrm>
        </p:spPr>
        <p:txBody>
          <a:bodyPr/>
          <a:lstStyle/>
          <a:p>
            <a:r>
              <a:rPr lang="ko-KR" altLang="en-US" sz="3600" dirty="0"/>
              <a:t>선수의 능력은 어떻게 측정할 것인가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7B37D-70C7-4786-BA41-8C7FBBD894CB}"/>
              </a:ext>
            </a:extLst>
          </p:cNvPr>
          <p:cNvSpPr txBox="1"/>
          <p:nvPr/>
        </p:nvSpPr>
        <p:spPr>
          <a:xfrm>
            <a:off x="467544" y="1625699"/>
            <a:ext cx="8704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검증 </a:t>
            </a:r>
            <a:r>
              <a:rPr lang="ko-KR" altLang="en-US" dirty="0" err="1"/>
              <a:t>재검증</a:t>
            </a:r>
            <a:r>
              <a:rPr lang="ko-KR" altLang="en-US" dirty="0"/>
              <a:t> 신뢰도 측정 방법 </a:t>
            </a:r>
            <a:endParaRPr lang="en-US" altLang="ko-KR" dirty="0"/>
          </a:p>
          <a:p>
            <a:r>
              <a:rPr lang="ko-KR" altLang="en-US" dirty="0"/>
              <a:t>한 명의 평가자가 일정 시간을 두고 같은 선수를 반복적으로 평가하는 방법</a:t>
            </a:r>
            <a:endParaRPr lang="en-US" altLang="ko-KR" dirty="0"/>
          </a:p>
          <a:p>
            <a:r>
              <a:rPr lang="ko-KR" altLang="en-US" dirty="0"/>
              <a:t>각기 다른 두 시점에 같은 지표를 이용해 대상을 측정하는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 ) t- 1 </a:t>
            </a:r>
            <a:r>
              <a:rPr lang="ko-KR" altLang="en-US" dirty="0"/>
              <a:t>시점의 홈런과 </a:t>
            </a:r>
            <a:r>
              <a:rPr lang="en-US" altLang="ko-KR" dirty="0"/>
              <a:t>t</a:t>
            </a:r>
            <a:r>
              <a:rPr lang="ko-KR" altLang="en-US" dirty="0"/>
              <a:t> 시점의 홈런 간 상관관계를 확인하는 방식이 변수의 신뢰도를</a:t>
            </a:r>
            <a:endParaRPr lang="en-US" altLang="ko-KR" dirty="0"/>
          </a:p>
          <a:p>
            <a:r>
              <a:rPr lang="ko-KR" altLang="en-US" dirty="0"/>
              <a:t>확인하는 가장 일반적인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시점이 다른 홈런 지표 간의 상관관계만을 평가한다면</a:t>
            </a:r>
            <a:r>
              <a:rPr lang="en-US" altLang="ko-KR" dirty="0"/>
              <a:t>, </a:t>
            </a:r>
            <a:r>
              <a:rPr lang="ko-KR" altLang="en-US" dirty="0"/>
              <a:t>신뢰성의 높고 낮음에 대한</a:t>
            </a:r>
            <a:endParaRPr lang="en-US" altLang="ko-KR" dirty="0"/>
          </a:p>
          <a:p>
            <a:r>
              <a:rPr lang="ko-KR" altLang="en-US" dirty="0"/>
              <a:t>기준이 모호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문제를 해결하기 위해</a:t>
            </a:r>
            <a:r>
              <a:rPr lang="en-US" altLang="ko-KR" dirty="0"/>
              <a:t> </a:t>
            </a:r>
            <a:r>
              <a:rPr lang="ko-KR" altLang="en-US" dirty="0"/>
              <a:t>타율</a:t>
            </a:r>
            <a:r>
              <a:rPr lang="en-US" altLang="ko-KR" dirty="0"/>
              <a:t>, </a:t>
            </a:r>
            <a:r>
              <a:rPr lang="ko-KR" altLang="en-US" dirty="0"/>
              <a:t>타점 등 공격지표들의 전년도와 현재 연도 간의</a:t>
            </a:r>
            <a:endParaRPr lang="en-US" altLang="ko-KR" dirty="0"/>
          </a:p>
          <a:p>
            <a:r>
              <a:rPr lang="ko-KR" altLang="en-US" dirty="0"/>
              <a:t>상관관계와 비교해서 어떤 공격 지표가 가장 신뢰성이 </a:t>
            </a:r>
            <a:r>
              <a:rPr lang="ko-KR" altLang="en-US" dirty="0" err="1"/>
              <a:t>높은지</a:t>
            </a:r>
            <a:r>
              <a:rPr lang="ko-KR" altLang="en-US" dirty="0"/>
              <a:t> 확인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3210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7EC55DC-A2D1-4B47-B1CF-A743D9EDE2EF}"/>
              </a:ext>
            </a:extLst>
          </p:cNvPr>
          <p:cNvSpPr txBox="1">
            <a:spLocks/>
          </p:cNvSpPr>
          <p:nvPr/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측정의 신뢰도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093C71-718F-489E-A2BE-7D2953199633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8B928F17-AFCF-4A06-8436-E14243F88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7818" cy="694913"/>
          </a:xfrm>
        </p:spPr>
        <p:txBody>
          <a:bodyPr/>
          <a:lstStyle/>
          <a:p>
            <a:r>
              <a:rPr lang="ko-KR" altLang="en-US" sz="3600" dirty="0"/>
              <a:t>선수의 능력은 어떻게 측정할 것인가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61B6F1-CBF4-47E4-9B38-FA4F0B439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26127"/>
            <a:ext cx="4210638" cy="1705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A458C3-48B1-4BA6-A234-6AB4C8F06CF6}"/>
              </a:ext>
            </a:extLst>
          </p:cNvPr>
          <p:cNvSpPr txBox="1"/>
          <p:nvPr/>
        </p:nvSpPr>
        <p:spPr>
          <a:xfrm>
            <a:off x="755576" y="3645024"/>
            <a:ext cx="83952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2014</a:t>
            </a:r>
            <a:r>
              <a:rPr lang="ko-KR" altLang="en-US" dirty="0"/>
              <a:t>년도와 </a:t>
            </a:r>
            <a:r>
              <a:rPr lang="en-US" altLang="ko-KR" dirty="0"/>
              <a:t>2015</a:t>
            </a:r>
            <a:r>
              <a:rPr lang="ko-KR" altLang="en-US" dirty="0"/>
              <a:t>년도 홈런 지표와 타율지표의 상관관계를 살펴본 결과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홈런 지표가 타율지표보다 상관관계가 높으며</a:t>
            </a:r>
            <a:r>
              <a:rPr lang="en-US" altLang="ko-KR" dirty="0"/>
              <a:t>, </a:t>
            </a:r>
            <a:r>
              <a:rPr lang="ko-KR" altLang="en-US" dirty="0"/>
              <a:t>개인 홈런 변수가 개인 타율 변수</a:t>
            </a:r>
            <a:endParaRPr lang="en-US" altLang="ko-KR" dirty="0"/>
          </a:p>
          <a:p>
            <a:r>
              <a:rPr lang="ko-KR" altLang="en-US" dirty="0"/>
              <a:t>보다 신뢰성이 있다고 해석됨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합리적인 이유로는 홈런에 필요한 선수들의 파워는 </a:t>
            </a:r>
            <a:r>
              <a:rPr lang="en-US" altLang="ko-KR" dirty="0"/>
              <a:t>1</a:t>
            </a:r>
            <a:r>
              <a:rPr lang="ko-KR" altLang="en-US" dirty="0"/>
              <a:t>년마다 크게 바뀌지는 않지만</a:t>
            </a:r>
            <a:endParaRPr lang="en-US" altLang="ko-KR" dirty="0"/>
          </a:p>
          <a:p>
            <a:r>
              <a:rPr lang="ko-KR" altLang="en-US" dirty="0"/>
              <a:t>타율 성적은 여러 이유로 영향을 받기 때문에 매년 변화폭이 큰 것으로 추정됨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홈런으로 내년 시즌 홈런을 예측하는 것이 좀 더 신뢰성 높은 예측이지만</a:t>
            </a:r>
            <a:r>
              <a:rPr lang="en-US" altLang="ko-KR" dirty="0"/>
              <a:t>, </a:t>
            </a:r>
            <a:r>
              <a:rPr lang="ko-KR" altLang="en-US" dirty="0"/>
              <a:t>홈런이</a:t>
            </a:r>
            <a:endParaRPr lang="en-US" altLang="ko-KR" dirty="0"/>
          </a:p>
          <a:p>
            <a:r>
              <a:rPr lang="ko-KR" altLang="en-US" dirty="0"/>
              <a:t>타율보다 팀승리에 기여한다는 확대해석은 금물</a:t>
            </a:r>
          </a:p>
        </p:txBody>
      </p:sp>
    </p:spTree>
    <p:extLst>
      <p:ext uri="{BB962C8B-B14F-4D97-AF65-F5344CB8AC3E}">
        <p14:creationId xmlns:p14="http://schemas.microsoft.com/office/powerpoint/2010/main" val="86798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7EC55DC-A2D1-4B47-B1CF-A743D9EDE2EF}"/>
              </a:ext>
            </a:extLst>
          </p:cNvPr>
          <p:cNvSpPr txBox="1">
            <a:spLocks/>
          </p:cNvSpPr>
          <p:nvPr/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변수를 알면 분석모델을 디자인 할 수 있다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093C71-718F-489E-A2BE-7D2953199633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F7F3837-646F-48BA-A476-E7EB9F14D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이 책의 구성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202825-8619-45B1-ACDC-E98440BBFDAB}"/>
              </a:ext>
            </a:extLst>
          </p:cNvPr>
          <p:cNvSpPr txBox="1"/>
          <p:nvPr/>
        </p:nvSpPr>
        <p:spPr>
          <a:xfrm>
            <a:off x="179512" y="2455728"/>
            <a:ext cx="9018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분석 목적에 맞는 맞춤형 데이터를 만들기 위해 반드시 알아야 하는 데이터 구조와</a:t>
            </a:r>
            <a:endParaRPr lang="en-US" altLang="ko-KR" dirty="0"/>
          </a:p>
          <a:p>
            <a:r>
              <a:rPr lang="ko-KR" altLang="en-US" dirty="0"/>
              <a:t>그 중심에 있는 변수를 메이저리그 데이터베이스를 통해 이해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생성</a:t>
            </a:r>
            <a:r>
              <a:rPr lang="en-US" altLang="ko-KR" dirty="0"/>
              <a:t>, </a:t>
            </a:r>
            <a:r>
              <a:rPr lang="ko-KR" altLang="en-US" dirty="0"/>
              <a:t>가공</a:t>
            </a:r>
            <a:r>
              <a:rPr lang="en-US" altLang="ko-KR" dirty="0"/>
              <a:t>, </a:t>
            </a:r>
            <a:r>
              <a:rPr lang="ko-KR" altLang="en-US" dirty="0"/>
              <a:t>분석 활동이 동시에 이뤄져야 하는 비즈니스 환경에서 분석 플랫폼</a:t>
            </a:r>
            <a:endParaRPr lang="en-US" altLang="ko-KR" dirty="0"/>
          </a:p>
          <a:p>
            <a:r>
              <a:rPr lang="ko-KR" altLang="en-US" dirty="0"/>
              <a:t>역할을 하는 </a:t>
            </a:r>
            <a:r>
              <a:rPr lang="en-US" altLang="ko-KR" dirty="0"/>
              <a:t>R</a:t>
            </a:r>
            <a:r>
              <a:rPr lang="ko-KR" altLang="en-US" dirty="0"/>
              <a:t>과 오픈소스 </a:t>
            </a:r>
            <a:r>
              <a:rPr lang="en-US" altLang="ko-KR" dirty="0"/>
              <a:t>R </a:t>
            </a:r>
            <a:r>
              <a:rPr lang="ko-KR" altLang="en-US" dirty="0"/>
              <a:t>활용이 궁극적으로 도달해야 하는 데이터가치 사슬에 </a:t>
            </a:r>
            <a:endParaRPr lang="en-US" altLang="ko-KR" dirty="0"/>
          </a:p>
          <a:p>
            <a:r>
              <a:rPr lang="ko-KR" altLang="en-US" dirty="0"/>
              <a:t>대해 설명</a:t>
            </a:r>
          </a:p>
        </p:txBody>
      </p:sp>
    </p:spTree>
    <p:extLst>
      <p:ext uri="{BB962C8B-B14F-4D97-AF65-F5344CB8AC3E}">
        <p14:creationId xmlns:p14="http://schemas.microsoft.com/office/powerpoint/2010/main" val="42201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4843254" y="2708920"/>
            <a:ext cx="4300746" cy="2448272"/>
          </a:xfrm>
        </p:spPr>
        <p:txBody>
          <a:bodyPr/>
          <a:lstStyle/>
          <a:p>
            <a:r>
              <a:rPr lang="ko-KR" altLang="en-US" sz="1600" dirty="0">
                <a:solidFill>
                  <a:srgbClr val="FF0000"/>
                </a:solidFill>
              </a:rPr>
              <a:t>변수를 알면 분석모델을 디자인 할 수 있다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ko-KR" altLang="en-US" dirty="0"/>
              <a:t>메이저리그 데이터 마이닝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선수의 능력은 어떻게 측정할 것인가</a:t>
            </a:r>
            <a:r>
              <a:rPr lang="en-US" altLang="ko-KR" dirty="0"/>
              <a:t>?</a:t>
            </a:r>
          </a:p>
          <a:p>
            <a:endParaRPr lang="en-US" dirty="0"/>
          </a:p>
          <a:p>
            <a:r>
              <a:rPr lang="ko-KR" altLang="en-US" dirty="0"/>
              <a:t>상관관계는 인과관계가 아니다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비교와 구분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머신러닝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BFAB4A-5364-4FC2-BC7E-9DFC15A38D24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FF6C40E2-3C1F-4E66-9E22-AFF3663F05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6371" r="16371"/>
          <a:stretch/>
        </p:blipFill>
        <p:spPr/>
      </p:pic>
    </p:spTree>
    <p:extLst>
      <p:ext uri="{BB962C8B-B14F-4D97-AF65-F5344CB8AC3E}">
        <p14:creationId xmlns:p14="http://schemas.microsoft.com/office/powerpoint/2010/main" val="190451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0093C71-718F-489E-A2BE-7D2953199633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D833FD-753B-442E-B4FC-FB4316984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200" dirty="0"/>
              <a:t>도메인 지식</a:t>
            </a:r>
            <a:r>
              <a:rPr lang="en-US" altLang="ko-KR" sz="3200" dirty="0"/>
              <a:t>, </a:t>
            </a:r>
            <a:r>
              <a:rPr lang="ko-KR" altLang="en-US" sz="3200" dirty="0"/>
              <a:t>머리말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778E751-CAE5-419F-8495-1ED0B77D8718}"/>
              </a:ext>
            </a:extLst>
          </p:cNvPr>
          <p:cNvSpPr txBox="1">
            <a:spLocks/>
          </p:cNvSpPr>
          <p:nvPr/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변수를 알면 분석모델을 디자인 할 수 있다</a:t>
            </a:r>
            <a:endParaRPr 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45A146-2213-4865-93B1-8B9C97CA0662}"/>
              </a:ext>
            </a:extLst>
          </p:cNvPr>
          <p:cNvGrpSpPr/>
          <p:nvPr/>
        </p:nvGrpSpPr>
        <p:grpSpPr>
          <a:xfrm>
            <a:off x="658677" y="1628800"/>
            <a:ext cx="7585731" cy="4551985"/>
            <a:chOff x="251520" y="1636068"/>
            <a:chExt cx="7585731" cy="4551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4CD000-01BB-46E4-AA5F-3F925A97B37F}"/>
                </a:ext>
              </a:extLst>
            </p:cNvPr>
            <p:cNvSpPr txBox="1"/>
            <p:nvPr/>
          </p:nvSpPr>
          <p:spPr>
            <a:xfrm>
              <a:off x="251520" y="1636068"/>
              <a:ext cx="7585731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내셔널리그 투수들은 타석에 들어섬</a:t>
              </a:r>
              <a:r>
                <a:rPr lang="en-US" altLang="ko-KR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아메리칸 리그 투수들은 타석에 서지 않음</a:t>
              </a:r>
              <a:r>
                <a:rPr lang="en-US" altLang="ko-KR" dirty="0"/>
                <a:t>, </a:t>
              </a:r>
              <a:r>
                <a:rPr lang="ko-KR" altLang="en-US" dirty="0"/>
                <a:t>지명타자 있음</a:t>
              </a:r>
              <a:endParaRPr lang="en-US" altLang="ko-KR" dirty="0"/>
            </a:p>
            <a:p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/>
                <a:t>아메리칸리그</a:t>
              </a:r>
              <a:r>
                <a:rPr lang="ko-KR" altLang="en-US" dirty="0"/>
                <a:t> 투수들은 타자 몸 쪽으로 공을 던지는데 부담감이 적음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r>
                <a:rPr lang="en-US" altLang="ko-KR" dirty="0"/>
                <a:t>      =&gt; </a:t>
              </a:r>
              <a:r>
                <a:rPr lang="ko-KR" altLang="en-US" dirty="0" err="1"/>
                <a:t>아메리칸리그</a:t>
              </a:r>
              <a:r>
                <a:rPr lang="ko-KR" altLang="en-US" dirty="0"/>
                <a:t> 타자들이 내셔널리그 타자들 보다 볼에 더 맞음 </a:t>
              </a:r>
              <a:endParaRPr lang="en-US" altLang="ko-KR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06389C-4C69-459F-8352-E1A78F321FC6}"/>
                </a:ext>
              </a:extLst>
            </p:cNvPr>
            <p:cNvSpPr txBox="1"/>
            <p:nvPr/>
          </p:nvSpPr>
          <p:spPr>
            <a:xfrm>
              <a:off x="668087" y="4004393"/>
              <a:ext cx="51732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이를 테스트하기 위해서는 어떤 변수가 필요한가</a:t>
              </a:r>
              <a:r>
                <a:rPr lang="en-US" altLang="ko-KR" dirty="0">
                  <a:solidFill>
                    <a:srgbClr val="FF0000"/>
                  </a:solidFill>
                </a:rPr>
                <a:t>?</a:t>
              </a:r>
            </a:p>
            <a:p>
              <a:endParaRPr lang="en-US" altLang="ko-KR" dirty="0"/>
            </a:p>
            <a:p>
              <a:r>
                <a:rPr lang="en-US" altLang="ko-KR" dirty="0">
                  <a:solidFill>
                    <a:srgbClr val="FF0000"/>
                  </a:solidFill>
                </a:rPr>
                <a:t>=&gt; </a:t>
              </a:r>
              <a:r>
                <a:rPr lang="ko-KR" altLang="en-US" dirty="0">
                  <a:solidFill>
                    <a:srgbClr val="FF0000"/>
                  </a:solidFill>
                </a:rPr>
                <a:t>타자들의 소속 리그 구분하는 변수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D78516-36DD-4038-A0A0-AF3B5654CDC8}"/>
                </a:ext>
              </a:extLst>
            </p:cNvPr>
            <p:cNvSpPr txBox="1"/>
            <p:nvPr/>
          </p:nvSpPr>
          <p:spPr>
            <a:xfrm>
              <a:off x="251520" y="5264723"/>
              <a:ext cx="68403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/>
                <a:t>아메리칸리그</a:t>
              </a:r>
              <a:r>
                <a:rPr lang="ko-KR" altLang="en-US" dirty="0"/>
                <a:t> 지명타자 제도 </a:t>
              </a:r>
              <a:r>
                <a:rPr lang="en-US" altLang="ko-KR" dirty="0"/>
                <a:t>1973</a:t>
              </a:r>
              <a:r>
                <a:rPr lang="ko-KR" altLang="en-US" dirty="0"/>
                <a:t>년부터 채택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=&gt; </a:t>
              </a:r>
              <a:r>
                <a:rPr lang="ko-KR" altLang="en-US" dirty="0"/>
                <a:t>연도 변수를 이용해 </a:t>
              </a:r>
              <a:r>
                <a:rPr lang="ko-KR" altLang="en-US" dirty="0">
                  <a:highlight>
                    <a:srgbClr val="FFFF00"/>
                  </a:highlight>
                </a:rPr>
                <a:t>빅데이터에서 필요한 부분만을 선별해야 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74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0093C71-718F-489E-A2BE-7D2953199633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D833FD-753B-442E-B4FC-FB4316984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992888" cy="694913"/>
          </a:xfrm>
        </p:spPr>
        <p:txBody>
          <a:bodyPr/>
          <a:lstStyle/>
          <a:p>
            <a:r>
              <a:rPr lang="ko-KR" altLang="en-US" sz="3600" dirty="0"/>
              <a:t>데이터과학에서 왜 야구인가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C2E26-C345-4109-A396-E4E4134CB945}"/>
              </a:ext>
            </a:extLst>
          </p:cNvPr>
          <p:cNvSpPr txBox="1"/>
          <p:nvPr/>
        </p:nvSpPr>
        <p:spPr>
          <a:xfrm>
            <a:off x="307661" y="1863692"/>
            <a:ext cx="87447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데이터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/>
              <a:t>KBO</a:t>
            </a:r>
            <a:r>
              <a:rPr lang="ko-KR" altLang="en-US" dirty="0"/>
              <a:t>와는 다르게 </a:t>
            </a:r>
            <a:r>
              <a:rPr lang="en-US" altLang="ko-KR" dirty="0"/>
              <a:t>MLB</a:t>
            </a:r>
            <a:r>
              <a:rPr lang="ko-KR" altLang="en-US" dirty="0"/>
              <a:t>에서 생성되는 데이터는 무료로 제공 됨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/>
              <a:t>1871</a:t>
            </a:r>
            <a:r>
              <a:rPr lang="ko-KR" altLang="en-US" dirty="0"/>
              <a:t>년부터 데이터가 </a:t>
            </a:r>
            <a:r>
              <a:rPr lang="ko-KR" altLang="en-US" dirty="0" err="1"/>
              <a:t>쌓여옴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/>
              <a:t>140</a:t>
            </a:r>
            <a:r>
              <a:rPr lang="ko-KR" altLang="en-US" dirty="0"/>
              <a:t>여년의 역사를 보여주는 빅데이터를 쉽게 활용 가능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미국 대학에서 강의하는 저자는 학기마다 새로운 학생들과 공감대를 쌓는 편인데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메이저리그에 대한 지식은 공감대 형성에 도움이 많이 됨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 err="1">
                <a:solidFill>
                  <a:srgbClr val="0070C0"/>
                </a:solidFill>
              </a:rPr>
              <a:t>저자피셜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통계분석 도구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 err="1">
                <a:solidFill>
                  <a:srgbClr val="0070C0"/>
                </a:solidFill>
              </a:rPr>
              <a:t>저자피셜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이 책에서 사용할 야구데이터가 </a:t>
            </a:r>
            <a:r>
              <a:rPr lang="en-US" altLang="ko-KR" dirty="0"/>
              <a:t>R</a:t>
            </a:r>
            <a:r>
              <a:rPr lang="ko-KR" altLang="en-US" dirty="0"/>
              <a:t>에 패키지 되어 있어 야구와 </a:t>
            </a:r>
            <a:r>
              <a:rPr lang="en-US" altLang="ko-KR" dirty="0"/>
              <a:t>R</a:t>
            </a:r>
            <a:r>
              <a:rPr lang="ko-KR" altLang="en-US" dirty="0"/>
              <a:t>은 최고의 조합</a:t>
            </a:r>
            <a:endParaRPr lang="en-US" altLang="ko-KR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9A9CB33C-D2B5-44C8-8C37-88A05E9B5AB7}"/>
              </a:ext>
            </a:extLst>
          </p:cNvPr>
          <p:cNvSpPr txBox="1">
            <a:spLocks/>
          </p:cNvSpPr>
          <p:nvPr/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변수를 알면 분석모델을 디자인 할 수 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0093C71-718F-489E-A2BE-7D2953199633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D833FD-753B-442E-B4FC-FB4316984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357823"/>
            <a:ext cx="8568952" cy="694913"/>
          </a:xfrm>
        </p:spPr>
        <p:txBody>
          <a:bodyPr/>
          <a:lstStyle/>
          <a:p>
            <a:r>
              <a:rPr lang="ko-KR" altLang="en-US" sz="3600" dirty="0"/>
              <a:t>분석 공부 중도에 포기하지 않는 방법 </a:t>
            </a:r>
            <a:r>
              <a:rPr lang="en-US" altLang="ko-KR" sz="3600" dirty="0"/>
              <a:t>:</a:t>
            </a:r>
            <a:r>
              <a:rPr lang="ko-KR" altLang="en-US" sz="3600" dirty="0"/>
              <a:t>나만의 데이터 만들기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55F21-2BC0-47C5-8F33-EF28EBFF4637}"/>
              </a:ext>
            </a:extLst>
          </p:cNvPr>
          <p:cNvSpPr txBox="1"/>
          <p:nvPr/>
        </p:nvSpPr>
        <p:spPr>
          <a:xfrm>
            <a:off x="323296" y="1618922"/>
            <a:ext cx="849944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경영학의 성과 피드백</a:t>
            </a:r>
            <a:r>
              <a:rPr lang="en-US" altLang="ko-KR" dirty="0">
                <a:highlight>
                  <a:srgbClr val="FFFF00"/>
                </a:highlight>
              </a:rPr>
              <a:t>(performance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feedback)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highlight>
                <a:srgbClr val="FFFF00"/>
              </a:highlight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의사 결정자는 현재 역량에 기반한 절대적인 기준치를 적용하기보다는 </a:t>
            </a:r>
            <a:endParaRPr lang="en-US" altLang="ko-KR" dirty="0"/>
          </a:p>
          <a:p>
            <a:pPr lvl="1"/>
            <a:r>
              <a:rPr lang="ko-KR" altLang="en-US" dirty="0"/>
              <a:t>경쟁팀의 현재 성적이나 자신들의 과거 성적을 주요 기준으로 설정해서 비교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비교할 수 있는 상황에서 좀 더 적극적으로 대안을 모색하는 것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비교가 가능할 때 전체를 볼 수 있는 안목이 생기고 호기심이 발동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복잡해 보이는 데이터 속에서 관심 있는 선수를 기준으로 잡고</a:t>
            </a:r>
            <a:r>
              <a:rPr lang="en-US" altLang="ko-KR" dirty="0"/>
              <a:t>, </a:t>
            </a:r>
            <a:r>
              <a:rPr lang="ko-KR" altLang="en-US" dirty="0"/>
              <a:t>가까이는 같은 팀</a:t>
            </a:r>
            <a:endParaRPr lang="en-US" altLang="ko-KR" dirty="0"/>
          </a:p>
          <a:p>
            <a:r>
              <a:rPr lang="ko-KR" altLang="en-US" dirty="0"/>
              <a:t>소속 동료 선수들과 공격능력을 비교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남들이 보지 못했던 부분을 찾아내고 의미 있는 질문을 스스로에게 던지는 </a:t>
            </a:r>
            <a:endParaRPr lang="en-US" altLang="ko-KR" dirty="0"/>
          </a:p>
          <a:p>
            <a:r>
              <a:rPr lang="ko-KR" altLang="en-US" dirty="0"/>
              <a:t>적극적 관심은 자연스럽게 나타남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분석 공부는 자신이 관심 있는 선수의 기록을 모으는 것에서부터 시작됨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30E71A87-3ED9-4E15-9D5F-F09DF09D4E73}"/>
              </a:ext>
            </a:extLst>
          </p:cNvPr>
          <p:cNvSpPr txBox="1">
            <a:spLocks/>
          </p:cNvSpPr>
          <p:nvPr/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변수를 알면 분석모델을 디자인 할 수 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4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0093C71-718F-489E-A2BE-7D2953199633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D833FD-753B-442E-B4FC-FB4316984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357823"/>
            <a:ext cx="8208912" cy="694913"/>
          </a:xfrm>
        </p:spPr>
        <p:txBody>
          <a:bodyPr/>
          <a:lstStyle/>
          <a:p>
            <a:r>
              <a:rPr lang="ko-KR" altLang="en-US" sz="3600" dirty="0"/>
              <a:t>분석 공부 중도에 포기하지 않는 방법 </a:t>
            </a:r>
            <a:r>
              <a:rPr lang="en-US" altLang="ko-KR" sz="3600" dirty="0"/>
              <a:t>:</a:t>
            </a:r>
            <a:r>
              <a:rPr lang="ko-KR" altLang="en-US" sz="3600" dirty="0"/>
              <a:t>나만의 데이터 만들기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802BBD-D289-48E8-BDEA-BDA1EC857A2C}"/>
              </a:ext>
            </a:extLst>
          </p:cNvPr>
          <p:cNvSpPr txBox="1"/>
          <p:nvPr/>
        </p:nvSpPr>
        <p:spPr>
          <a:xfrm>
            <a:off x="323528" y="2078846"/>
            <a:ext cx="86725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공격 데이터인 타율이든</a:t>
            </a:r>
            <a:r>
              <a:rPr lang="en-US" altLang="ko-KR" dirty="0"/>
              <a:t>, </a:t>
            </a:r>
            <a:r>
              <a:rPr lang="ko-KR" altLang="en-US" dirty="0"/>
              <a:t>투수력 데이터인 방어율이든</a:t>
            </a:r>
            <a:r>
              <a:rPr lang="en-US" altLang="ko-KR" dirty="0"/>
              <a:t> </a:t>
            </a:r>
            <a:r>
              <a:rPr lang="ko-KR" altLang="en-US" dirty="0"/>
              <a:t>선수들의 개별 기록은</a:t>
            </a:r>
            <a:endParaRPr lang="en-US" altLang="ko-KR" dirty="0"/>
          </a:p>
          <a:p>
            <a:r>
              <a:rPr lang="ko-KR" altLang="en-US" dirty="0"/>
              <a:t>다른 선수들의 기록과는 </a:t>
            </a:r>
            <a:r>
              <a:rPr lang="ko-KR" altLang="en-US" dirty="0">
                <a:highlight>
                  <a:srgbClr val="FFFF00"/>
                </a:highlight>
              </a:rPr>
              <a:t>독립적</a:t>
            </a:r>
            <a:r>
              <a:rPr lang="ko-KR" altLang="en-US" dirty="0"/>
              <a:t>으로 생성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월등히 뛰어나거나 뒤쳐지는 선수의 기록보다 중간 수준의 성적들이 가장 빈도가 </a:t>
            </a:r>
            <a:endParaRPr lang="en-US" altLang="ko-KR" dirty="0"/>
          </a:p>
          <a:p>
            <a:r>
              <a:rPr lang="ko-KR" altLang="en-US" dirty="0"/>
              <a:t>높은 프로야구의 데이터 특성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하나의 변수를 가지고 다른 변수를 예측하는 </a:t>
            </a:r>
            <a:r>
              <a:rPr lang="ko-KR" altLang="en-US" dirty="0" err="1">
                <a:highlight>
                  <a:srgbClr val="FFFF00"/>
                </a:highlight>
              </a:rPr>
              <a:t>다변량분석</a:t>
            </a:r>
            <a:r>
              <a:rPr lang="ko-KR" altLang="en-US" dirty="0" err="1"/>
              <a:t>에</a:t>
            </a:r>
            <a:r>
              <a:rPr lang="ko-KR" altLang="en-US" dirty="0"/>
              <a:t> 특히 적합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메이저리그 데이터는 다년도에 기반한 시계열 분석과 </a:t>
            </a:r>
            <a:r>
              <a:rPr lang="ko-KR" altLang="en-US" dirty="0">
                <a:solidFill>
                  <a:srgbClr val="0070C0"/>
                </a:solidFill>
              </a:rPr>
              <a:t>패널 데이터 </a:t>
            </a:r>
            <a:r>
              <a:rPr lang="ko-KR" altLang="en-US" dirty="0"/>
              <a:t>분석에도 적합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AB9400F9-ADA4-44E1-A1F3-ADE4D8DF4927}"/>
              </a:ext>
            </a:extLst>
          </p:cNvPr>
          <p:cNvSpPr txBox="1">
            <a:spLocks/>
          </p:cNvSpPr>
          <p:nvPr/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변수를 알면 분석모델을 디자인 할 수 있다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A54FE-02B4-44FD-AE48-E05812DE213B}"/>
              </a:ext>
            </a:extLst>
          </p:cNvPr>
          <p:cNvSpPr txBox="1"/>
          <p:nvPr/>
        </p:nvSpPr>
        <p:spPr>
          <a:xfrm>
            <a:off x="755576" y="6335451"/>
            <a:ext cx="6239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패널 데이터 </a:t>
            </a:r>
            <a:r>
              <a:rPr lang="en-US" altLang="ko-KR" sz="1400" dirty="0">
                <a:solidFill>
                  <a:srgbClr val="0070C0"/>
                </a:solidFill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</a:rPr>
              <a:t>여러 개의 변수가 시간이 지나면서 발생하는 패턴의 변화를 파악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ko-KR" altLang="en-US" sz="1400" dirty="0">
                <a:solidFill>
                  <a:srgbClr val="0070C0"/>
                </a:solidFill>
              </a:rPr>
              <a:t>                          계량경제학과 밀접한 관계가 있음</a:t>
            </a:r>
            <a:r>
              <a:rPr lang="en-US" altLang="ko-KR" sz="1400" dirty="0">
                <a:solidFill>
                  <a:srgbClr val="0070C0"/>
                </a:solidFill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본 책 </a:t>
            </a:r>
            <a:r>
              <a:rPr lang="en-US" altLang="ko-KR" sz="1400" dirty="0">
                <a:solidFill>
                  <a:srgbClr val="0070C0"/>
                </a:solidFill>
              </a:rPr>
              <a:t>6</a:t>
            </a:r>
            <a:r>
              <a:rPr lang="ko-KR" altLang="en-US" sz="1400" dirty="0">
                <a:solidFill>
                  <a:srgbClr val="0070C0"/>
                </a:solidFill>
              </a:rPr>
              <a:t>장에서 설명</a:t>
            </a:r>
          </a:p>
        </p:txBody>
      </p:sp>
    </p:spTree>
    <p:extLst>
      <p:ext uri="{BB962C8B-B14F-4D97-AF65-F5344CB8AC3E}">
        <p14:creationId xmlns:p14="http://schemas.microsoft.com/office/powerpoint/2010/main" val="56589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0093C71-718F-489E-A2BE-7D2953199633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D833FD-753B-442E-B4FC-FB4316984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548680"/>
            <a:ext cx="8460432" cy="694913"/>
          </a:xfrm>
        </p:spPr>
        <p:txBody>
          <a:bodyPr/>
          <a:lstStyle/>
          <a:p>
            <a:r>
              <a:rPr lang="ko-KR" altLang="en-US" sz="3600" dirty="0"/>
              <a:t>변수를 알아야 분석이 보인다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F1A6FB-13C3-47FF-8551-38430815578A}"/>
              </a:ext>
            </a:extLst>
          </p:cNvPr>
          <p:cNvSpPr txBox="1"/>
          <p:nvPr/>
        </p:nvSpPr>
        <p:spPr>
          <a:xfrm>
            <a:off x="683568" y="1997839"/>
            <a:ext cx="82782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야구 데이터는 선수와 팀이 보유하고 있는 능력에 대한 측정값이며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대부분이 </a:t>
            </a:r>
            <a:r>
              <a:rPr lang="ko-KR" altLang="en-US" dirty="0">
                <a:highlight>
                  <a:srgbClr val="FFFF00"/>
                </a:highlight>
              </a:rPr>
              <a:t>정량 데이터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타점</a:t>
            </a:r>
            <a:r>
              <a:rPr lang="en-US" altLang="ko-KR" dirty="0"/>
              <a:t>,</a:t>
            </a:r>
            <a:r>
              <a:rPr lang="ko-KR" altLang="en-US" dirty="0"/>
              <a:t> 홈런</a:t>
            </a:r>
            <a:r>
              <a:rPr lang="en-US" altLang="ko-KR" dirty="0"/>
              <a:t>, </a:t>
            </a:r>
            <a:r>
              <a:rPr lang="ko-KR" altLang="en-US" dirty="0"/>
              <a:t>도루</a:t>
            </a:r>
            <a:r>
              <a:rPr lang="en-US" altLang="ko-KR" dirty="0"/>
              <a:t>, </a:t>
            </a:r>
            <a:r>
              <a:rPr lang="ko-KR" altLang="en-US" dirty="0"/>
              <a:t>출루율처럼 </a:t>
            </a:r>
            <a:r>
              <a:rPr lang="ko-KR" altLang="en-US" dirty="0">
                <a:highlight>
                  <a:srgbClr val="FFFF00"/>
                </a:highlight>
              </a:rPr>
              <a:t>선수의 능력을 수치화</a:t>
            </a:r>
            <a:r>
              <a:rPr lang="ko-KR" altLang="en-US" dirty="0"/>
              <a:t>해 빈도와 비율로</a:t>
            </a:r>
            <a:endParaRPr lang="en-US" altLang="ko-KR" dirty="0"/>
          </a:p>
          <a:p>
            <a:r>
              <a:rPr lang="ko-KR" altLang="en-US" dirty="0"/>
              <a:t>표시할 수 있기 때문에</a:t>
            </a:r>
            <a:r>
              <a:rPr lang="en-US" altLang="ko-KR" dirty="0"/>
              <a:t>, </a:t>
            </a:r>
            <a:r>
              <a:rPr lang="ko-KR" altLang="en-US" dirty="0"/>
              <a:t>선수 간에 </a:t>
            </a:r>
            <a:r>
              <a:rPr lang="ko-KR" altLang="en-US" dirty="0">
                <a:highlight>
                  <a:srgbClr val="FFFF00"/>
                </a:highlight>
              </a:rPr>
              <a:t>우열</a:t>
            </a:r>
            <a:r>
              <a:rPr lang="ko-KR" altLang="en-US" dirty="0"/>
              <a:t>을 가릴 수 있음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우열을 가릴 수 있는 데이터가 모여 있는 집합을 </a:t>
            </a:r>
            <a:r>
              <a:rPr lang="ko-KR" altLang="en-US" dirty="0">
                <a:highlight>
                  <a:srgbClr val="FFFF00"/>
                </a:highlight>
              </a:rPr>
              <a:t>변수</a:t>
            </a:r>
            <a:r>
              <a:rPr lang="ko-KR" altLang="en-US" dirty="0"/>
              <a:t>라고 부름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변수의 형태에 따라 사용해야 할 데이터 분석방법도 달라</a:t>
            </a:r>
            <a:r>
              <a:rPr lang="ko-KR" altLang="en-US" dirty="0"/>
              <a:t>지기 때문에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야구경기에서 생성되는 변수 중심으로 이해하면 데이터 분석을 보는 시각이 확장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E902EA44-7C9D-4527-9F0C-64E91804BEFE}"/>
              </a:ext>
            </a:extLst>
          </p:cNvPr>
          <p:cNvSpPr txBox="1">
            <a:spLocks/>
          </p:cNvSpPr>
          <p:nvPr/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변수를 알면 분석모델을 디자인 할 수 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9348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_End_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Master Slid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6235</TotalTime>
  <Words>2385</Words>
  <Application>Microsoft Office PowerPoint</Application>
  <PresentationFormat>화면 슬라이드 쇼(4:3)</PresentationFormat>
  <Paragraphs>432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Arial</vt:lpstr>
      <vt:lpstr>Calibri</vt:lpstr>
      <vt:lpstr>Symbol</vt:lpstr>
      <vt:lpstr>Wingdings</vt:lpstr>
      <vt:lpstr>Cover_End_ Slide Master</vt:lpstr>
      <vt:lpstr>Contents Master Slide </vt:lpstr>
      <vt:lpstr>메이저리그 야구통계학</vt:lpstr>
      <vt:lpstr>이 책의 구성</vt:lpstr>
      <vt:lpstr>이 책의 구성</vt:lpstr>
      <vt:lpstr>PowerPoint 프레젠테이션</vt:lpstr>
      <vt:lpstr>도메인 지식, 머리말</vt:lpstr>
      <vt:lpstr>데이터과학에서 왜 야구인가?</vt:lpstr>
      <vt:lpstr>분석 공부 중도에 포기하지 않는 방법 :나만의 데이터 만들기</vt:lpstr>
      <vt:lpstr>분석 공부 중도에 포기하지 않는 방법 :나만의 데이터 만들기</vt:lpstr>
      <vt:lpstr>변수를 알아야 분석이 보인다</vt:lpstr>
      <vt:lpstr>변수를 알아야 분석이 보인다</vt:lpstr>
      <vt:lpstr>변수를 알아야 분석이 보인다</vt:lpstr>
      <vt:lpstr>변수를 알아야 분석이 보인다</vt:lpstr>
      <vt:lpstr>변수를 알아야 분석이 보인다</vt:lpstr>
      <vt:lpstr>변수를 알아야 분석이 보인다</vt:lpstr>
      <vt:lpstr>PowerPoint 프레젠테이션</vt:lpstr>
      <vt:lpstr>마이닝의 개념</vt:lpstr>
      <vt:lpstr>빅데이터에서 필요한 데이터 분리하기</vt:lpstr>
      <vt:lpstr>빅데이터에서 필요한 데이터 분리하기</vt:lpstr>
      <vt:lpstr>PowerPoint 프레젠테이션</vt:lpstr>
      <vt:lpstr>선수의 능력은 어떻게 측정할 것인가?</vt:lpstr>
      <vt:lpstr>선수의 능력은 어떻게 측정할 것인가?</vt:lpstr>
      <vt:lpstr>선수의 능력은 어떻게 측정할 것인가?</vt:lpstr>
      <vt:lpstr>선수의 능력은 어떻게 측정할 것인가?</vt:lpstr>
      <vt:lpstr>선수의 능력은 어떻게 측정할 것인가?</vt:lpstr>
      <vt:lpstr>선수의 능력은 어떻게 측정할 것인가?</vt:lpstr>
      <vt:lpstr>선수의 능력은 어떻게 측정할 것인가?</vt:lpstr>
      <vt:lpstr>선수의 능력은 어떻게 측정할 것인가?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PORTFOLIO-POWERPOINT-TEMPALTES</dc:title>
  <dc:creator>bizdesign.net</dc:creator>
  <cp:lastModifiedBy>박태신</cp:lastModifiedBy>
  <cp:revision>97</cp:revision>
  <cp:lastPrinted>2021-09-07T05:44:08Z</cp:lastPrinted>
  <dcterms:created xsi:type="dcterms:W3CDTF">2015-01-20T11:29:45Z</dcterms:created>
  <dcterms:modified xsi:type="dcterms:W3CDTF">2021-09-07T05:49:10Z</dcterms:modified>
</cp:coreProperties>
</file>