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48" r:id="rId2"/>
    <p:sldMasterId id="2147483660" r:id="rId3"/>
  </p:sldMasterIdLst>
  <p:notesMasterIdLst>
    <p:notesMasterId r:id="rId18"/>
  </p:notesMasterIdLst>
  <p:sldIdLst>
    <p:sldId id="295" r:id="rId4"/>
    <p:sldId id="283" r:id="rId5"/>
    <p:sldId id="303" r:id="rId6"/>
    <p:sldId id="304" r:id="rId7"/>
    <p:sldId id="305" r:id="rId8"/>
    <p:sldId id="306" r:id="rId9"/>
    <p:sldId id="307" r:id="rId10"/>
    <p:sldId id="311" r:id="rId11"/>
    <p:sldId id="312" r:id="rId12"/>
    <p:sldId id="313" r:id="rId13"/>
    <p:sldId id="314" r:id="rId14"/>
    <p:sldId id="315" r:id="rId15"/>
    <p:sldId id="308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86A9A"/>
    <a:srgbClr val="F6BF4A"/>
    <a:srgbClr val="A0C458"/>
    <a:srgbClr val="73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7" autoAdjust="0"/>
  </p:normalViewPr>
  <p:slideViewPr>
    <p:cSldViewPr>
      <p:cViewPr varScale="1">
        <p:scale>
          <a:sx n="135" d="100"/>
          <a:sy n="135" d="100"/>
        </p:scale>
        <p:origin x="498" y="114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25DF-115A-48EB-8649-77BC2E24603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D6321-8AD7-4D3F-8CB8-A36A9CD1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4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모델링은 공식에 대입해서 문제를 푸는 전통적인 방식과는 달리</a:t>
            </a:r>
            <a:r>
              <a:rPr lang="en-US" altLang="ko-KR" dirty="0"/>
              <a:t>, </a:t>
            </a:r>
            <a:r>
              <a:rPr lang="ko-KR" altLang="en-US" dirty="0"/>
              <a:t>자신이 제기한 문제에 논리적으로 답하고 수리적으로 모델링해서 통계적으로 테스트하는 전 과정을 말합니다</a:t>
            </a:r>
            <a:endParaRPr lang="en-US" altLang="ko-KR" dirty="0"/>
          </a:p>
          <a:p>
            <a:r>
              <a:rPr lang="ko-KR" altLang="en-US" dirty="0"/>
              <a:t>유연성에 큰 역할을 하는 요인은 당연하게 보였던 현상에 의문을 제기하고 새로운 현상을 논리적으로 파악하고 테스트하며 타인을 설득할 수 있는 모델링 사고능력이 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9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는 오류항의 자기상관성 때문에 긍정 오류를 범할 가능성이 있으니 자기상관성을 추가해도 부모의 교육 수준이 아이의 야구성적에 영향을 미친다고 하였습니다</a:t>
            </a:r>
            <a:r>
              <a:rPr lang="en-US" altLang="ko-KR" dirty="0"/>
              <a:t>. </a:t>
            </a:r>
            <a:r>
              <a:rPr lang="ko-KR" altLang="en-US" dirty="0"/>
              <a:t>이에 </a:t>
            </a:r>
            <a:r>
              <a:rPr lang="en-US" altLang="ko-KR" dirty="0"/>
              <a:t>B</a:t>
            </a:r>
            <a:r>
              <a:rPr lang="ko-KR" altLang="en-US" dirty="0"/>
              <a:t>는 특정 사건이 아이들에게 발생해서 영향을 미치지 않았다는 가정이 필요하여 시간더미 변수도 추가하면 끝난다고 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8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종속 변수의 설명되지 못한 부분을 개선하기 위해 좀 더 현실적인 형태의 예측변수를 채택할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통제 변수를 통해 오류항에 남아 있던 설명 가능한 분산을 끌어내서 설명되지 않는 부분을 줄이든지</a:t>
            </a:r>
            <a:r>
              <a:rPr lang="en-US" altLang="ko-KR" sz="1200" dirty="0"/>
              <a:t>, </a:t>
            </a:r>
            <a:r>
              <a:rPr lang="ko-KR" altLang="en-US" sz="1200" dirty="0"/>
              <a:t>또는 숨어 있는 잠재 변수를 고립시켜 예측 변수와 종속 변수 간의 관계에 영향을 끼치지 못하도록 분석모델을 수립해가는 과정입니다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과정에서 핵심은 독립변수가 정말로 종속 변수 변화의 원인이 맞아서 인과관계라고 자신 있게 주장할 수 있는 가 라는 질문에 답을 하기 위한 끊임 없는 현재 모델에 대한 의심입니다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3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야구에서 대표적인 </a:t>
            </a:r>
            <a:r>
              <a:rPr lang="en-US" altLang="ko-KR" dirty="0"/>
              <a:t>2</a:t>
            </a:r>
            <a:r>
              <a:rPr lang="ko-KR" altLang="en-US" dirty="0"/>
              <a:t>차 함수 관계로는 팀 내에서 발생하는 선수 간 연봉차가 있습니다</a:t>
            </a:r>
            <a:r>
              <a:rPr lang="en-US" altLang="ko-KR" dirty="0"/>
              <a:t>. </a:t>
            </a:r>
            <a:r>
              <a:rPr lang="ko-KR" altLang="en-US" dirty="0"/>
              <a:t>팀 내 선수들의 연봉 차이와 팀 </a:t>
            </a:r>
            <a:r>
              <a:rPr lang="ko-KR" altLang="en-US" dirty="0" err="1"/>
              <a:t>성적간의</a:t>
            </a:r>
            <a:r>
              <a:rPr lang="ko-KR" altLang="en-US" dirty="0"/>
              <a:t> 관계를 살펴보겠습니다</a:t>
            </a:r>
            <a:r>
              <a:rPr lang="en-US" altLang="ko-KR" dirty="0"/>
              <a:t>. </a:t>
            </a:r>
            <a:r>
              <a:rPr lang="ko-KR" altLang="en-US" dirty="0"/>
              <a:t>그림</a:t>
            </a:r>
            <a:r>
              <a:rPr lang="en-US" altLang="ko-KR" dirty="0"/>
              <a:t>1</a:t>
            </a:r>
            <a:r>
              <a:rPr lang="ko-KR" altLang="en-US" dirty="0"/>
              <a:t>을 보면 연봉 차이가 나는 팀이 승률이 높아지는 경향이 있고 차이가 크게 나타나는 후반부는 약간 하락하고 있습니다</a:t>
            </a:r>
            <a:r>
              <a:rPr lang="en-US" altLang="ko-KR" dirty="0"/>
              <a:t>. </a:t>
            </a:r>
            <a:r>
              <a:rPr lang="ko-KR" altLang="en-US" dirty="0"/>
              <a:t>두 </a:t>
            </a:r>
            <a:r>
              <a:rPr lang="ko-KR" altLang="en-US" dirty="0" err="1"/>
              <a:t>변수간의</a:t>
            </a:r>
            <a:r>
              <a:rPr lang="ko-KR" altLang="en-US" dirty="0"/>
              <a:t> 관계를 통계적으로 확인해보겠습니다</a:t>
            </a:r>
            <a:r>
              <a:rPr lang="en-US" altLang="ko-KR" dirty="0"/>
              <a:t>. </a:t>
            </a:r>
            <a:r>
              <a:rPr lang="ko-KR" altLang="en-US" dirty="0"/>
              <a:t>표준편차로 </a:t>
            </a:r>
            <a:r>
              <a:rPr lang="en-US" altLang="ko-KR" dirty="0"/>
              <a:t>1</a:t>
            </a:r>
            <a:r>
              <a:rPr lang="ko-KR" altLang="en-US" dirty="0"/>
              <a:t>차 방정식 형태의 관계는 무의미하고 </a:t>
            </a:r>
            <a:r>
              <a:rPr lang="en-US" altLang="ko-KR" dirty="0"/>
              <a:t>2</a:t>
            </a:r>
            <a:r>
              <a:rPr lang="ko-KR" altLang="en-US" dirty="0"/>
              <a:t>차 방정식 형태의 관계는 </a:t>
            </a:r>
            <a:r>
              <a:rPr lang="en-US" altLang="ko-KR" dirty="0"/>
              <a:t>1</a:t>
            </a:r>
            <a:r>
              <a:rPr lang="ko-KR" altLang="en-US" dirty="0" err="1"/>
              <a:t>차항과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차항</a:t>
            </a:r>
            <a:r>
              <a:rPr lang="ko-KR" altLang="en-US" dirty="0"/>
              <a:t> 모두에서 유의미한 결과가 나왔습니다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0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야구에서 드문 </a:t>
            </a:r>
            <a:r>
              <a:rPr lang="en-US" altLang="ko-KR" dirty="0"/>
              <a:t>4</a:t>
            </a:r>
            <a:r>
              <a:rPr lang="ko-KR" altLang="en-US" dirty="0" err="1"/>
              <a:t>차항</a:t>
            </a:r>
            <a:r>
              <a:rPr lang="ko-KR" altLang="en-US" dirty="0"/>
              <a:t> 모델을 보겠습니다</a:t>
            </a:r>
            <a:r>
              <a:rPr lang="en-US" altLang="ko-KR" dirty="0"/>
              <a:t>. </a:t>
            </a:r>
            <a:r>
              <a:rPr lang="ko-KR" altLang="en-US" dirty="0" err="1"/>
              <a:t>토미존</a:t>
            </a:r>
            <a:r>
              <a:rPr lang="ko-KR" altLang="en-US" dirty="0"/>
              <a:t> 수술은 현재 메이저리그 투수들에게 흔한 수술이며</a:t>
            </a:r>
            <a:r>
              <a:rPr lang="en-US" altLang="ko-KR" dirty="0"/>
              <a:t>, </a:t>
            </a:r>
            <a:r>
              <a:rPr lang="ko-KR" altLang="en-US" dirty="0"/>
              <a:t>기록상 메이저리그에서 최초로 수술을 받은 선수가 </a:t>
            </a:r>
            <a:r>
              <a:rPr lang="en-US" altLang="ko-KR" dirty="0"/>
              <a:t>1974</a:t>
            </a:r>
            <a:r>
              <a:rPr lang="ko-KR" altLang="en-US" dirty="0"/>
              <a:t>년 다저스의 토미 존 선수였던 것에서 유래되었습니다</a:t>
            </a:r>
            <a:r>
              <a:rPr lang="en-US" altLang="ko-KR" dirty="0"/>
              <a:t>.  </a:t>
            </a:r>
            <a:r>
              <a:rPr lang="ko-KR" altLang="en-US" dirty="0"/>
              <a:t>이번 가설은 투수들이 팔꿈치 부상 때문에 성적이 추락하다가 </a:t>
            </a:r>
            <a:r>
              <a:rPr lang="ko-KR" altLang="en-US" dirty="0" err="1"/>
              <a:t>토미존</a:t>
            </a:r>
            <a:r>
              <a:rPr lang="ko-KR" altLang="en-US" dirty="0"/>
              <a:t> 수술 이후 성적이 좋아지고 다시 노쇠화로 자연스럽게 성적이 하락한다는 가설 입니다</a:t>
            </a:r>
            <a:r>
              <a:rPr lang="en-US" altLang="ko-KR" dirty="0"/>
              <a:t>. </a:t>
            </a:r>
            <a:r>
              <a:rPr lang="ko-KR" altLang="en-US" dirty="0"/>
              <a:t>이를 테스트하기 위해 </a:t>
            </a:r>
            <a:r>
              <a:rPr lang="ko-KR" altLang="en-US" dirty="0" err="1"/>
              <a:t>토미존</a:t>
            </a:r>
            <a:r>
              <a:rPr lang="ko-KR" altLang="en-US" dirty="0"/>
              <a:t> 수술을 받고 성공적으로 복귀한 선수 </a:t>
            </a:r>
            <a:r>
              <a:rPr lang="en-US" altLang="ko-KR" dirty="0"/>
              <a:t>5</a:t>
            </a:r>
            <a:r>
              <a:rPr lang="ko-KR" altLang="en-US" dirty="0"/>
              <a:t>명의 데이터를 이용하였습니다</a:t>
            </a:r>
            <a:r>
              <a:rPr lang="en-US" altLang="ko-KR" dirty="0"/>
              <a:t>. </a:t>
            </a:r>
            <a:r>
              <a:rPr lang="ko-KR" altLang="en-US" dirty="0"/>
              <a:t>그림</a:t>
            </a:r>
            <a:r>
              <a:rPr lang="en-US" altLang="ko-KR" dirty="0"/>
              <a:t>3</a:t>
            </a:r>
            <a:r>
              <a:rPr lang="ko-KR" altLang="en-US" dirty="0"/>
              <a:t>을 보겠습니다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축은 투수 승수이고 </a:t>
            </a:r>
            <a:r>
              <a:rPr lang="en-US" altLang="ko-KR" dirty="0"/>
              <a:t>x</a:t>
            </a:r>
            <a:r>
              <a:rPr lang="ko-KR" altLang="en-US" dirty="0"/>
              <a:t>축은 해당 연도 </a:t>
            </a:r>
            <a:r>
              <a:rPr lang="en-US" altLang="ko-KR" dirty="0"/>
              <a:t>– </a:t>
            </a:r>
            <a:r>
              <a:rPr lang="ko-KR" altLang="en-US" dirty="0"/>
              <a:t>수술한 연도로써</a:t>
            </a:r>
            <a:r>
              <a:rPr lang="en-US" altLang="ko-KR" dirty="0"/>
              <a:t>, </a:t>
            </a:r>
            <a:r>
              <a:rPr lang="ko-KR" altLang="en-US" dirty="0"/>
              <a:t> 예를 들어 </a:t>
            </a:r>
            <a:r>
              <a:rPr lang="en-US" altLang="ko-KR" dirty="0"/>
              <a:t>x</a:t>
            </a:r>
            <a:r>
              <a:rPr lang="ko-KR" altLang="en-US" dirty="0"/>
              <a:t>값이 </a:t>
            </a:r>
            <a:r>
              <a:rPr lang="en-US" altLang="ko-KR" dirty="0"/>
              <a:t>-4</a:t>
            </a:r>
            <a:r>
              <a:rPr lang="ko-KR" altLang="en-US" dirty="0" err="1"/>
              <a:t>란건</a:t>
            </a:r>
            <a:r>
              <a:rPr lang="ko-KR" altLang="en-US" dirty="0"/>
              <a:t> </a:t>
            </a:r>
            <a:r>
              <a:rPr lang="ko-KR" altLang="en-US" dirty="0" err="1"/>
              <a:t>토미존</a:t>
            </a:r>
            <a:r>
              <a:rPr lang="ko-KR" altLang="en-US" dirty="0"/>
              <a:t> 수술 </a:t>
            </a:r>
            <a:r>
              <a:rPr lang="en-US" altLang="ko-KR" dirty="0"/>
              <a:t>4</a:t>
            </a:r>
            <a:r>
              <a:rPr lang="ko-KR" altLang="en-US" dirty="0" err="1"/>
              <a:t>년전의</a:t>
            </a:r>
            <a:r>
              <a:rPr lang="ko-KR" altLang="en-US" dirty="0"/>
              <a:t> 기록입니다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그래프의 모양이 가설과 같음을 알 수 있습니다</a:t>
            </a:r>
            <a:r>
              <a:rPr lang="en-US" altLang="ko-KR" dirty="0"/>
              <a:t>. </a:t>
            </a:r>
            <a:r>
              <a:rPr lang="ko-KR" altLang="en-US" dirty="0"/>
              <a:t>통계적으로 회귀모델을 확인해보면 </a:t>
            </a:r>
            <a:r>
              <a:rPr lang="en-US" altLang="ko-KR" dirty="0"/>
              <a:t> 4</a:t>
            </a:r>
            <a:r>
              <a:rPr lang="ko-KR" altLang="en-US" dirty="0" err="1"/>
              <a:t>차항이</a:t>
            </a:r>
            <a:r>
              <a:rPr lang="ko-KR" altLang="en-US" dirty="0"/>
              <a:t> 존재함을 확인 할 수 있고 </a:t>
            </a:r>
            <a:r>
              <a:rPr lang="en-US" altLang="ko-KR" dirty="0"/>
              <a:t>2</a:t>
            </a:r>
            <a:r>
              <a:rPr lang="ko-KR" altLang="en-US" dirty="0" err="1"/>
              <a:t>차항</a:t>
            </a:r>
            <a:r>
              <a:rPr lang="ko-KR" altLang="en-US" dirty="0"/>
              <a:t> 모델은 설명력이 없는 모델임을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5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현실을 반영하는 예측모델을 만들어 가설을 테스트하고 설득력 있는 주장을 하는 것이 모델링의 가치입니다</a:t>
            </a:r>
            <a:r>
              <a:rPr lang="en-US" altLang="ko-KR" dirty="0"/>
              <a:t>. </a:t>
            </a:r>
            <a:r>
              <a:rPr lang="ko-KR" altLang="en-US" dirty="0"/>
              <a:t>나아가 모델 속 변수들의 인과관계가 제 </a:t>
            </a:r>
            <a:r>
              <a:rPr lang="en-US" altLang="ko-KR" dirty="0"/>
              <a:t>3</a:t>
            </a:r>
            <a:r>
              <a:rPr lang="ko-KR" altLang="en-US" dirty="0"/>
              <a:t>의 요인들에 의해 휘둘리지 않도록 적절한 통계적 통제 또한 고려해야 하는 것이 모델링입니다</a:t>
            </a:r>
            <a:r>
              <a:rPr lang="en-US" altLang="ko-KR" dirty="0"/>
              <a:t>. </a:t>
            </a:r>
            <a:r>
              <a:rPr lang="ko-KR" altLang="en-US" dirty="0"/>
              <a:t>지금부터 </a:t>
            </a:r>
            <a:r>
              <a:rPr lang="ko-KR" altLang="en-US" dirty="0" err="1"/>
              <a:t>모델선택하는</a:t>
            </a:r>
            <a:r>
              <a:rPr lang="ko-KR" altLang="en-US" dirty="0"/>
              <a:t> 과정을</a:t>
            </a:r>
            <a:r>
              <a:rPr lang="en-US" altLang="ko-KR" dirty="0"/>
              <a:t> </a:t>
            </a:r>
            <a:r>
              <a:rPr lang="ko-KR" altLang="en-US" dirty="0"/>
              <a:t>계량경제학적으로 설명하겠습니다</a:t>
            </a:r>
            <a:r>
              <a:rPr lang="en-US" altLang="ko-KR" dirty="0"/>
              <a:t>. </a:t>
            </a:r>
            <a:r>
              <a:rPr lang="ko-KR" altLang="en-US" dirty="0"/>
              <a:t>계량경제학은 통계적 지식을 바탕으로 경제를 설명하고자 하는 경제학으로</a:t>
            </a:r>
            <a:r>
              <a:rPr lang="en-US" altLang="ko-KR" dirty="0"/>
              <a:t> </a:t>
            </a:r>
            <a:r>
              <a:rPr lang="ko-KR" altLang="en-US" dirty="0"/>
              <a:t>지금부터 유소년 시절 야구를 잘하는 원인에 대해 야구팬들이 주고받는 주장과 반박에 대한 이야기로 설명해보겠습니다</a:t>
            </a:r>
            <a:r>
              <a:rPr lang="en-US" altLang="ko-KR" dirty="0"/>
              <a:t>. </a:t>
            </a:r>
            <a:r>
              <a:rPr lang="ko-KR" altLang="en-US" dirty="0"/>
              <a:t>야구팬 </a:t>
            </a:r>
            <a:r>
              <a:rPr lang="en-US" altLang="ko-KR" dirty="0"/>
              <a:t>A</a:t>
            </a:r>
            <a:r>
              <a:rPr lang="ko-KR" altLang="en-US" dirty="0"/>
              <a:t>는 야구를 잘하게 되는 요인을 주장하고 야구팬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주장을 반박하는 구조입니다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8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첫번쨰로 </a:t>
            </a:r>
            <a:r>
              <a:rPr lang="ko-KR" altLang="en-US" dirty="0" err="1"/>
              <a:t>단순선형회귀분석모델에</a:t>
            </a:r>
            <a:r>
              <a:rPr lang="ko-KR" altLang="en-US" dirty="0"/>
              <a:t> 기반한 주장을 보겠습니다</a:t>
            </a:r>
            <a:r>
              <a:rPr lang="en-US" altLang="ko-KR" dirty="0"/>
              <a:t>. A</a:t>
            </a:r>
            <a:r>
              <a:rPr lang="ko-KR" altLang="en-US" dirty="0"/>
              <a:t>는 요즘은 부모의 교육 수준이 높으면 애들이 야구를 잘한다고 주장하였습니다</a:t>
            </a:r>
            <a:r>
              <a:rPr lang="en-US" altLang="ko-KR" dirty="0"/>
              <a:t>. A</a:t>
            </a:r>
            <a:r>
              <a:rPr lang="ko-KR" altLang="en-US" dirty="0"/>
              <a:t>의 주장을 모델링하면 아래식과 같고</a:t>
            </a:r>
            <a:r>
              <a:rPr lang="en-US" altLang="ko-KR" dirty="0"/>
              <a:t>, </a:t>
            </a:r>
            <a:r>
              <a:rPr lang="ko-KR" altLang="en-US" dirty="0"/>
              <a:t>이는 예측 변수가 한가지이거나 예측 변수가 야구 성적을 추론해내는데 별로 효과가 없는 변수라면 오류항은 크고 설명력은 낮게 될 수 있습니다</a:t>
            </a:r>
            <a:r>
              <a:rPr lang="en-US" altLang="ko-KR" dirty="0"/>
              <a:t>. </a:t>
            </a:r>
            <a:r>
              <a:rPr lang="ko-KR" altLang="en-US" dirty="0"/>
              <a:t>이에 대해 </a:t>
            </a:r>
            <a:r>
              <a:rPr lang="en-US" altLang="ko-KR" dirty="0"/>
              <a:t>B</a:t>
            </a:r>
            <a:r>
              <a:rPr lang="ko-KR" altLang="en-US" dirty="0"/>
              <a:t>는 교육 수준 때문이 아니라 높은 경제 환경 때문이라 반박합니다</a:t>
            </a:r>
            <a:r>
              <a:rPr lang="en-US" altLang="ko-KR" dirty="0"/>
              <a:t>. </a:t>
            </a:r>
            <a:r>
              <a:rPr lang="ko-KR" altLang="en-US" dirty="0"/>
              <a:t>부모의 높은 교육 수준은 가족의 경제적 환경과 상관관계각 높고 아이들의 야구 성적은 부모의 경제적 환경에 크게 영향을 받으므로 합리적이라 볼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3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반박당한</a:t>
            </a:r>
            <a:r>
              <a:rPr lang="ko-KR" altLang="en-US" dirty="0"/>
              <a:t> 야구팬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반박이 </a:t>
            </a:r>
            <a:r>
              <a:rPr lang="ko-KR" altLang="en-US" dirty="0" err="1"/>
              <a:t>설득력있다고</a:t>
            </a:r>
            <a:r>
              <a:rPr lang="ko-KR" altLang="en-US" dirty="0"/>
              <a:t> 판단해 자신의 모델에 경제적 환경을 추가하고 모델링을 </a:t>
            </a:r>
            <a:r>
              <a:rPr lang="ko-KR" altLang="en-US" dirty="0" err="1"/>
              <a:t>새로합니다</a:t>
            </a:r>
            <a:r>
              <a:rPr lang="en-US" altLang="ko-KR" dirty="0"/>
              <a:t>. </a:t>
            </a:r>
            <a:r>
              <a:rPr lang="ko-KR" altLang="en-US" dirty="0"/>
              <a:t>이에 대해 </a:t>
            </a:r>
            <a:r>
              <a:rPr lang="en-US" altLang="ko-KR" dirty="0"/>
              <a:t>B</a:t>
            </a:r>
            <a:r>
              <a:rPr lang="ko-KR" altLang="en-US" dirty="0"/>
              <a:t>는 부모의 교육 수준 때문이 아니라 </a:t>
            </a:r>
            <a:r>
              <a:rPr lang="en-US" altLang="ko-KR" dirty="0"/>
              <a:t>DNA</a:t>
            </a:r>
            <a:r>
              <a:rPr lang="ko-KR" altLang="en-US" dirty="0"/>
              <a:t>때문이라 새로 반박합니다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8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는 눈에 보이지 않고 직접 측정되지 않는 변수인 </a:t>
            </a:r>
            <a:r>
              <a:rPr lang="en-US" altLang="ko-KR" dirty="0"/>
              <a:t>DNA</a:t>
            </a:r>
            <a:r>
              <a:rPr lang="ko-KR" altLang="en-US" dirty="0"/>
              <a:t>는 개인의 고정효과로 추가 하였습니다</a:t>
            </a:r>
            <a:r>
              <a:rPr lang="en-US" altLang="ko-KR" dirty="0"/>
              <a:t>. </a:t>
            </a:r>
            <a:r>
              <a:rPr lang="ko-KR" altLang="en-US" dirty="0"/>
              <a:t>개인의 고정효과는 선수 개인별로 다년간의 변화를 살펴봐야 하기 때문에 수년간의 기록이 저장되어 있는 패널 데이터를 사용해야 합니다</a:t>
            </a:r>
            <a:r>
              <a:rPr lang="en-US" altLang="ko-KR" dirty="0"/>
              <a:t>. </a:t>
            </a:r>
            <a:r>
              <a:rPr lang="ko-KR" altLang="en-US" dirty="0"/>
              <a:t>개인의 고정효과를 감안했음에도 불구하고 부모의 교육 수준이 여전히 의미 있게 아이의 야구성적에 영향을 미치는 것으로 발견됐다고 </a:t>
            </a:r>
            <a:r>
              <a:rPr lang="en-US" altLang="ko-KR" dirty="0"/>
              <a:t>A</a:t>
            </a:r>
            <a:r>
              <a:rPr lang="ko-KR" altLang="en-US" dirty="0"/>
              <a:t>는 주장합니다</a:t>
            </a:r>
            <a:r>
              <a:rPr lang="en-US" altLang="ko-KR" dirty="0"/>
              <a:t>.  </a:t>
            </a:r>
            <a:r>
              <a:rPr lang="ko-KR" altLang="en-US" dirty="0"/>
              <a:t>이에 대해 </a:t>
            </a:r>
            <a:r>
              <a:rPr lang="en-US" altLang="ko-KR" dirty="0"/>
              <a:t>B</a:t>
            </a:r>
            <a:r>
              <a:rPr lang="ko-KR" altLang="en-US" dirty="0"/>
              <a:t>는 한국이라 </a:t>
            </a:r>
            <a:r>
              <a:rPr lang="ko-KR" altLang="en-US" dirty="0" err="1"/>
              <a:t>가능한거라며</a:t>
            </a:r>
            <a:r>
              <a:rPr lang="ko-KR" altLang="en-US" dirty="0"/>
              <a:t> </a:t>
            </a:r>
            <a:r>
              <a:rPr lang="ko-KR" altLang="en-US" dirty="0" err="1"/>
              <a:t>다른나라에선</a:t>
            </a:r>
            <a:r>
              <a:rPr lang="ko-KR" altLang="en-US" dirty="0"/>
              <a:t> </a:t>
            </a:r>
            <a:r>
              <a:rPr lang="ko-KR" altLang="en-US" dirty="0" err="1"/>
              <a:t>안될거라</a:t>
            </a:r>
            <a:r>
              <a:rPr lang="ko-KR" altLang="en-US" dirty="0"/>
              <a:t> 반박합니다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7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학군같은</a:t>
            </a:r>
            <a:r>
              <a:rPr lang="ko-KR" altLang="en-US" dirty="0"/>
              <a:t> 국가 간 차이를 고려해도 부모의 교육 수준과 아이 야구 성적 간에 통계적 양의 관계가 나온다고 다시 주장하였습니다</a:t>
            </a:r>
            <a:r>
              <a:rPr lang="en-US" altLang="ko-KR" dirty="0"/>
              <a:t>. </a:t>
            </a:r>
            <a:r>
              <a:rPr lang="ko-KR" altLang="en-US" dirty="0"/>
              <a:t>이에 </a:t>
            </a:r>
            <a:r>
              <a:rPr lang="en-US" altLang="ko-KR" dirty="0"/>
              <a:t>B</a:t>
            </a:r>
            <a:r>
              <a:rPr lang="ko-KR" altLang="en-US" dirty="0"/>
              <a:t>는 과거 야구성적이 높으면 현재의 야구성적도 높게 나온다며 이전 야구 성적을 고려해야 한다 반박합니다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는 직전 시점에 생성된 아이의 야구 성적 데이터를 추가해도 여전히 유효하다고 주장합니다</a:t>
            </a:r>
            <a:r>
              <a:rPr lang="en-US" altLang="ko-KR" dirty="0"/>
              <a:t>. </a:t>
            </a:r>
            <a:r>
              <a:rPr lang="ko-KR" altLang="en-US" dirty="0"/>
              <a:t>이에 </a:t>
            </a:r>
            <a:r>
              <a:rPr lang="en-US" altLang="ko-KR" dirty="0"/>
              <a:t>B</a:t>
            </a:r>
            <a:r>
              <a:rPr lang="ko-KR" altLang="en-US" dirty="0"/>
              <a:t>는 아직 설명되지 못한 부분이 있다며 끝까지 동의하지 않습니다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088407" y="620688"/>
            <a:ext cx="5516041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VISION PRESENTATION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84923" y="126876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84923" y="153164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 rot="19246847">
            <a:off x="6444208" y="1785239"/>
            <a:ext cx="2124236" cy="2016224"/>
            <a:chOff x="1331640" y="1700808"/>
            <a:chExt cx="2124236" cy="2016224"/>
          </a:xfrm>
        </p:grpSpPr>
        <p:sp>
          <p:nvSpPr>
            <p:cNvPr id="10" name="Oval 9"/>
            <p:cNvSpPr/>
            <p:nvPr/>
          </p:nvSpPr>
          <p:spPr>
            <a:xfrm>
              <a:off x="1331640" y="1700808"/>
              <a:ext cx="2016224" cy="2016224"/>
            </a:xfrm>
            <a:prstGeom prst="ellipse">
              <a:avLst/>
            </a:prstGeom>
            <a:no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9852" y="2600908"/>
              <a:ext cx="216024" cy="21602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9246847">
            <a:off x="647564" y="1785239"/>
            <a:ext cx="2124236" cy="2016224"/>
            <a:chOff x="4355976" y="1684290"/>
            <a:chExt cx="2124236" cy="2016224"/>
          </a:xfrm>
        </p:grpSpPr>
        <p:sp>
          <p:nvSpPr>
            <p:cNvPr id="14" name="Oval 13"/>
            <p:cNvSpPr/>
            <p:nvPr/>
          </p:nvSpPr>
          <p:spPr>
            <a:xfrm>
              <a:off x="4355976" y="1684290"/>
              <a:ext cx="2016224" cy="2016224"/>
            </a:xfrm>
            <a:prstGeom prst="ellipse">
              <a:avLst/>
            </a:prstGeom>
            <a:no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64188" y="2584390"/>
              <a:ext cx="216024" cy="21602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rot="19246847">
            <a:off x="3545886" y="1785239"/>
            <a:ext cx="2124236" cy="2016224"/>
            <a:chOff x="4355976" y="3988546"/>
            <a:chExt cx="2124236" cy="2016224"/>
          </a:xfrm>
        </p:grpSpPr>
        <p:sp>
          <p:nvSpPr>
            <p:cNvPr id="17" name="Oval 16"/>
            <p:cNvSpPr/>
            <p:nvPr/>
          </p:nvSpPr>
          <p:spPr>
            <a:xfrm>
              <a:off x="4355976" y="3988546"/>
              <a:ext cx="2016224" cy="2016224"/>
            </a:xfrm>
            <a:prstGeom prst="ellipse">
              <a:avLst/>
            </a:prstGeom>
            <a:no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64188" y="4888646"/>
              <a:ext cx="216024" cy="21602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08534" y="1965259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3702068" y="1963402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595602" y="1961545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765101" y="4053491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765101" y="4307967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62967" y="4701563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762967" y="4909730"/>
            <a:ext cx="216026" cy="143208"/>
          </a:xfrm>
          <a:prstGeom prst="rect">
            <a:avLst/>
          </a:prstGeom>
        </p:spPr>
      </p:pic>
      <p:pic>
        <p:nvPicPr>
          <p:cNvPr id="25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3" y="5421643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7" y="5205619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1053133" y="4856544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053133" y="512408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1053133" y="539162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87228" y="4077072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687228" y="4331548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85094" y="4725144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3685094" y="4933311"/>
            <a:ext cx="216026" cy="143208"/>
          </a:xfrm>
          <a:prstGeom prst="rect">
            <a:avLst/>
          </a:prstGeom>
        </p:spPr>
      </p:pic>
      <p:pic>
        <p:nvPicPr>
          <p:cNvPr id="34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90" y="5445224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94" y="5229200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3975260" y="4880125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3975260" y="5147667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975260" y="5415209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6590305" y="4100653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590305" y="4355129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588171" y="4748725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6588171" y="4956892"/>
            <a:ext cx="216026" cy="143208"/>
          </a:xfrm>
          <a:prstGeom prst="rect">
            <a:avLst/>
          </a:prstGeom>
        </p:spPr>
      </p:pic>
      <p:pic>
        <p:nvPicPr>
          <p:cNvPr id="43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67" y="5468805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1" y="5252781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878337" y="490370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878337" y="517124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6878337" y="5438790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52536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48072" y="1775183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7776864" y="1787674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160240" y="2200275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54993" y="2730337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7783785" y="2742828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167161" y="3155429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661914" y="3685491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7790706" y="3697982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2174082" y="4110583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668835" y="4640645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7797627" y="4653136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2181003" y="5065737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699792" y="595"/>
            <a:ext cx="3672408" cy="2420888"/>
            <a:chOff x="2699792" y="595"/>
            <a:chExt cx="3672408" cy="2420888"/>
          </a:xfrm>
        </p:grpSpPr>
        <p:sp>
          <p:nvSpPr>
            <p:cNvPr id="7" name="Rectangle 6"/>
            <p:cNvSpPr/>
            <p:nvPr userDrawn="1"/>
          </p:nvSpPr>
          <p:spPr>
            <a:xfrm>
              <a:off x="2699792" y="595"/>
              <a:ext cx="864096" cy="2420888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635896" y="595"/>
              <a:ext cx="864096" cy="2420888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572000" y="595"/>
              <a:ext cx="864096" cy="2420888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508104" y="595"/>
              <a:ext cx="864096" cy="2420888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395535" y="3108380"/>
            <a:ext cx="8352928" cy="4613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5" y="3832647"/>
            <a:ext cx="8352929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 Here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339751" y="3701164"/>
            <a:ext cx="44644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50923" y="366940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869630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032448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5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40907" y="3597573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543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5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76465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 userDrawn="1"/>
        </p:nvSpPr>
        <p:spPr>
          <a:xfrm flipH="1">
            <a:off x="0" y="2636912"/>
            <a:ext cx="9144000" cy="3672408"/>
          </a:xfrm>
          <a:prstGeom prst="rtTriangl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37880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67681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273194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73194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248376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26088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266672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37193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267783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4917463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4744388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4744388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4905671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4916776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7144517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951469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951469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Isosceles Triangle 4"/>
          <p:cNvSpPr/>
          <p:nvPr userDrawn="1"/>
        </p:nvSpPr>
        <p:spPr>
          <a:xfrm>
            <a:off x="7134426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7145531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586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069174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366296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904488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904488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346991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346991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1057382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365287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068487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366398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235281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062206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6062206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6223489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6234594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427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"/>
          <p:cNvSpPr/>
          <p:nvPr userDrawn="1"/>
        </p:nvSpPr>
        <p:spPr>
          <a:xfrm rot="10800000">
            <a:off x="3426296" y="1588445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3930352" y="182103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234608" y="1824687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09738" y="1575842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23056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20002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3B2D1">
                  <a:lumMod val="83000"/>
                </a:srgbClr>
              </a:gs>
              <a:gs pos="100000">
                <a:srgbClr val="73B2D1">
                  <a:lumMod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45976" y="1764286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761999" y="1906220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761999" y="2152308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3930353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35725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Rounded Rectangle 5"/>
          <p:cNvSpPr/>
          <p:nvPr userDrawn="1"/>
        </p:nvSpPr>
        <p:spPr>
          <a:xfrm rot="10800000">
            <a:off x="3426296" y="3781506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3930352" y="4014099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234608" y="401774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Rectangle 13"/>
          <p:cNvSpPr/>
          <p:nvPr userDrawn="1"/>
        </p:nvSpPr>
        <p:spPr>
          <a:xfrm>
            <a:off x="3409738" y="3768903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6BF4A">
                  <a:lumMod val="70000"/>
                </a:srgbClr>
              </a:gs>
              <a:gs pos="100000">
                <a:srgbClr val="F6BF4A">
                  <a:lumMod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5"/>
          <p:cNvSpPr/>
          <p:nvPr userDrawn="1"/>
        </p:nvSpPr>
        <p:spPr>
          <a:xfrm>
            <a:off x="545976" y="3957347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761999" y="4099281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761999" y="4345369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930353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235725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2" r:id="rId3"/>
    <p:sldLayoutId id="214748366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1743"/>
            <a:ext cx="9144000" cy="56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09237" y="6444947"/>
            <a:ext cx="1066419" cy="307777"/>
            <a:chOff x="208470" y="6453336"/>
            <a:chExt cx="1066419" cy="30777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08470" y="6470191"/>
              <a:ext cx="157003" cy="223732"/>
              <a:chOff x="1851337" y="1965067"/>
              <a:chExt cx="157003" cy="223732"/>
            </a:xfrm>
          </p:grpSpPr>
          <p:sp>
            <p:nvSpPr>
              <p:cNvPr id="10" name="Rounded Rectangle 9"/>
              <p:cNvSpPr/>
              <p:nvPr userDrawn="1"/>
            </p:nvSpPr>
            <p:spPr>
              <a:xfrm rot="1800000">
                <a:off x="1851337" y="2000251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 rot="1800000">
                <a:off x="1952245" y="1965067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5139" y="6453336"/>
              <a:ext cx="959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</a:rPr>
                <a:t>LOGOTYPE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Oval 14"/>
          <p:cNvSpPr/>
          <p:nvPr userDrawn="1"/>
        </p:nvSpPr>
        <p:spPr>
          <a:xfrm>
            <a:off x="8363257" y="6353887"/>
            <a:ext cx="453365" cy="453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96813" y="643384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67745" y="620688"/>
            <a:ext cx="6336704" cy="576063"/>
          </a:xfrm>
        </p:spPr>
        <p:txBody>
          <a:bodyPr/>
          <a:lstStyle/>
          <a:p>
            <a:r>
              <a:rPr lang="ko-KR" altLang="en-US" dirty="0"/>
              <a:t>메이저리그 야구 통계학 </a:t>
            </a:r>
            <a:r>
              <a:rPr lang="en-US" altLang="ko-KR" sz="1800" dirty="0"/>
              <a:t>2/e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12.23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20154087 </a:t>
            </a:r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5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53380-8DCE-4EC4-8B12-25AFE7CBF173}"/>
              </a:ext>
            </a:extLst>
          </p:cNvPr>
          <p:cNvSpPr txBox="1"/>
          <p:nvPr/>
        </p:nvSpPr>
        <p:spPr>
          <a:xfrm>
            <a:off x="324138" y="1268760"/>
            <a:ext cx="8496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다수준혼합모델</a:t>
            </a:r>
            <a:r>
              <a:rPr lang="en-US" altLang="ko-KR" sz="1600" dirty="0"/>
              <a:t>(multilevel mixed effects model)</a:t>
            </a:r>
            <a:r>
              <a:rPr lang="ko-KR" altLang="en-US" sz="1600" dirty="0"/>
              <a:t>에 기반한 주장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A</a:t>
            </a:r>
            <a:r>
              <a:rPr lang="ko-KR" altLang="en-US" sz="1400" dirty="0"/>
              <a:t>의 주장 </a:t>
            </a:r>
            <a:r>
              <a:rPr lang="en-US" altLang="ko-KR" sz="1400" dirty="0"/>
              <a:t>:  “</a:t>
            </a:r>
            <a:r>
              <a:rPr lang="ko-KR" altLang="en-US" sz="1400" b="1" dirty="0">
                <a:solidFill>
                  <a:srgbClr val="7030A0"/>
                </a:solidFill>
              </a:rPr>
              <a:t>국가 간 차이</a:t>
            </a:r>
            <a:r>
              <a:rPr lang="en-US" altLang="ko-KR" sz="1400" b="1" dirty="0">
                <a:solidFill>
                  <a:srgbClr val="7030A0"/>
                </a:solidFill>
              </a:rPr>
              <a:t>(</a:t>
            </a:r>
            <a:r>
              <a:rPr lang="ko-KR" altLang="en-US" sz="1400" b="1" dirty="0">
                <a:solidFill>
                  <a:srgbClr val="7030A0"/>
                </a:solidFill>
              </a:rPr>
              <a:t>학군</a:t>
            </a:r>
            <a:r>
              <a:rPr lang="en-US" altLang="ko-KR" sz="1400" b="1" dirty="0">
                <a:solidFill>
                  <a:srgbClr val="7030A0"/>
                </a:solidFill>
              </a:rPr>
              <a:t>)</a:t>
            </a:r>
            <a:r>
              <a:rPr lang="ko-KR" altLang="en-US" sz="1400" dirty="0"/>
              <a:t>를 고려해도 부모의 교육 수준과 아이 야구 성적 간에 통계적 양의 관계가 나와</a:t>
            </a:r>
            <a:r>
              <a:rPr lang="en-US" altLang="ko-KR" sz="1400" dirty="0"/>
              <a:t>!“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highlight>
                  <a:srgbClr val="FFFF00"/>
                </a:highlight>
              </a:rPr>
              <a:t>모델링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아이의 야구 성적 </a:t>
            </a:r>
            <a:r>
              <a:rPr lang="en-US" altLang="ko-KR" sz="1200" dirty="0"/>
              <a:t>= </a:t>
            </a:r>
            <a:r>
              <a:rPr lang="ko-KR" altLang="en-US" sz="1200" dirty="0"/>
              <a:t>부모의 교육 수준 </a:t>
            </a:r>
            <a:r>
              <a:rPr lang="en-US" altLang="ko-KR" sz="1200" dirty="0"/>
              <a:t>+ </a:t>
            </a:r>
            <a:r>
              <a:rPr lang="ko-KR" altLang="en-US" sz="1200" dirty="0"/>
              <a:t>경제적 환경 </a:t>
            </a:r>
            <a:r>
              <a:rPr lang="en-US" altLang="ko-KR" sz="1200" dirty="0"/>
              <a:t>+ (</a:t>
            </a:r>
            <a:r>
              <a:rPr lang="ko-KR" altLang="en-US" sz="1200" dirty="0"/>
              <a:t>개인의 고정효과</a:t>
            </a:r>
            <a:r>
              <a:rPr lang="en-US" altLang="ko-KR" sz="1200" dirty="0"/>
              <a:t>) + 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ko-KR" altLang="en-US" sz="1200" b="1" dirty="0">
                <a:solidFill>
                  <a:srgbClr val="7030A0"/>
                </a:solidFill>
              </a:rPr>
              <a:t>환경적 임의 효과</a:t>
            </a:r>
            <a:r>
              <a:rPr lang="en-US" altLang="ko-KR" sz="1200" b="1" dirty="0">
                <a:solidFill>
                  <a:srgbClr val="7030A0"/>
                </a:solidFill>
              </a:rPr>
              <a:t>) </a:t>
            </a:r>
            <a:r>
              <a:rPr lang="en-US" altLang="ko-KR" sz="1200" dirty="0"/>
              <a:t>+ e</a:t>
            </a:r>
            <a:br>
              <a:rPr lang="en-US" altLang="ko-KR" sz="1200" dirty="0"/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e =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오류항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명문 학군이면 부모의 교육 수준이 높을 것</a:t>
            </a: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B</a:t>
            </a:r>
            <a:r>
              <a:rPr lang="ko-KR" altLang="en-US" sz="1400" dirty="0"/>
              <a:t>의 반박 </a:t>
            </a:r>
            <a:r>
              <a:rPr lang="en-US" altLang="ko-KR" sz="1400" dirty="0"/>
              <a:t>: “</a:t>
            </a:r>
            <a:r>
              <a:rPr lang="ko-KR" altLang="en-US" sz="1400" dirty="0"/>
              <a:t>다 필요 없고</a:t>
            </a:r>
            <a:r>
              <a:rPr lang="en-US" altLang="ko-KR" sz="1400" dirty="0"/>
              <a:t>, </a:t>
            </a:r>
            <a:r>
              <a:rPr lang="ko-KR" altLang="en-US" sz="1400" dirty="0"/>
              <a:t>과거 야구 성적이 높으면 현재의 야구 성적도 높게 나와</a:t>
            </a:r>
            <a:r>
              <a:rPr lang="en-US" altLang="ko-KR" sz="1400" dirty="0"/>
              <a:t>! </a:t>
            </a:r>
            <a:br>
              <a:rPr lang="en-US" altLang="ko-KR" sz="1400" dirty="0"/>
            </a:br>
            <a:r>
              <a:rPr lang="ko-KR" altLang="en-US" sz="1400" b="1" dirty="0">
                <a:solidFill>
                  <a:srgbClr val="FF0000"/>
                </a:solidFill>
              </a:rPr>
              <a:t>이전 야구 성적을 고려 </a:t>
            </a:r>
            <a:r>
              <a:rPr lang="ko-KR" altLang="en-US" sz="1400" b="1" dirty="0" err="1">
                <a:solidFill>
                  <a:srgbClr val="FF0000"/>
                </a:solidFill>
              </a:rPr>
              <a:t>해야지</a:t>
            </a:r>
            <a:r>
              <a:rPr lang="en-US" altLang="ko-KR" sz="1400" b="1" dirty="0">
                <a:solidFill>
                  <a:srgbClr val="FF0000"/>
                </a:solidFill>
              </a:rPr>
              <a:t>!”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0959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53380-8DCE-4EC4-8B12-25AFE7CBF173}"/>
              </a:ext>
            </a:extLst>
          </p:cNvPr>
          <p:cNvSpPr txBox="1"/>
          <p:nvPr/>
        </p:nvSpPr>
        <p:spPr>
          <a:xfrm>
            <a:off x="324138" y="1268760"/>
            <a:ext cx="8496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시차 변수를 보유하는 다수준혼합모델에 기반한 주장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A</a:t>
            </a:r>
            <a:r>
              <a:rPr lang="ko-KR" altLang="en-US" sz="1400" dirty="0"/>
              <a:t>의 주장 </a:t>
            </a:r>
            <a:r>
              <a:rPr lang="en-US" altLang="ko-KR" sz="1400" dirty="0"/>
              <a:t>:  “</a:t>
            </a:r>
            <a:r>
              <a:rPr lang="ko-KR" altLang="en-US" sz="1400" dirty="0"/>
              <a:t>야구 성적은 패턴을 따라 간다는 걸 인정해</a:t>
            </a:r>
            <a:r>
              <a:rPr lang="en-US" altLang="ko-KR" sz="1400" dirty="0"/>
              <a:t>. </a:t>
            </a:r>
            <a:r>
              <a:rPr lang="ko-KR" altLang="en-US" sz="1400" b="1" dirty="0">
                <a:solidFill>
                  <a:srgbClr val="7030A0"/>
                </a:solidFill>
              </a:rPr>
              <a:t>직전 시점에 생성된 아이의 야구 성적</a:t>
            </a:r>
            <a:r>
              <a:rPr lang="ko-KR" altLang="en-US" sz="1400" dirty="0"/>
              <a:t> 데이터를 추가해도 여전히 유효해</a:t>
            </a:r>
            <a:r>
              <a:rPr lang="en-US" altLang="ko-KR" sz="1400" dirty="0"/>
              <a:t>“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highlight>
                  <a:srgbClr val="FFFF00"/>
                </a:highlight>
              </a:rPr>
              <a:t>모델링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아이의 야구 성적 </a:t>
            </a:r>
            <a:r>
              <a:rPr lang="en-US" altLang="ko-KR" sz="1200" dirty="0"/>
              <a:t>= </a:t>
            </a:r>
            <a:r>
              <a:rPr lang="ko-KR" altLang="en-US" sz="1200" dirty="0"/>
              <a:t>부모의 교육 수준 </a:t>
            </a:r>
            <a:r>
              <a:rPr lang="en-US" altLang="ko-KR" sz="1200" dirty="0"/>
              <a:t>+ </a:t>
            </a:r>
            <a:r>
              <a:rPr lang="ko-KR" altLang="en-US" sz="1200" b="1" dirty="0">
                <a:solidFill>
                  <a:srgbClr val="7030A0"/>
                </a:solidFill>
              </a:rPr>
              <a:t>아이 야구성적</a:t>
            </a:r>
            <a:r>
              <a:rPr lang="en-US" altLang="ko-KR" sz="1200" b="1" dirty="0">
                <a:solidFill>
                  <a:srgbClr val="7030A0"/>
                </a:solidFill>
              </a:rPr>
              <a:t>(t– 1) </a:t>
            </a:r>
            <a:r>
              <a:rPr lang="en-US" altLang="ko-KR" sz="1200" dirty="0"/>
              <a:t>+ </a:t>
            </a:r>
            <a:r>
              <a:rPr lang="ko-KR" altLang="en-US" sz="1200" dirty="0"/>
              <a:t>경제적 환경 </a:t>
            </a:r>
            <a:r>
              <a:rPr lang="en-US" altLang="ko-KR" sz="1200" dirty="0"/>
              <a:t>+ (</a:t>
            </a:r>
            <a:r>
              <a:rPr lang="ko-KR" altLang="en-US" sz="1200" dirty="0"/>
              <a:t>개인의 고정효과</a:t>
            </a:r>
            <a:r>
              <a:rPr lang="en-US" altLang="ko-KR" sz="1200" dirty="0"/>
              <a:t>) + (</a:t>
            </a:r>
            <a:r>
              <a:rPr lang="ko-KR" altLang="en-US" sz="1200" dirty="0"/>
              <a:t>환경적 임의 효과</a:t>
            </a:r>
            <a:r>
              <a:rPr lang="en-US" altLang="ko-KR" sz="1200" dirty="0"/>
              <a:t>) + e</a:t>
            </a:r>
            <a:br>
              <a:rPr lang="en-US" altLang="ko-KR" sz="1200" dirty="0"/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e =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오류항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B</a:t>
            </a:r>
            <a:r>
              <a:rPr lang="ko-KR" altLang="en-US" sz="1400" dirty="0"/>
              <a:t>의 반박 </a:t>
            </a:r>
            <a:r>
              <a:rPr lang="en-US" altLang="ko-KR" sz="1400" dirty="0"/>
              <a:t>: “</a:t>
            </a:r>
            <a:r>
              <a:rPr lang="ko-KR" altLang="en-US" sz="1400" dirty="0"/>
              <a:t>동의 할 수 없어</a:t>
            </a:r>
            <a:r>
              <a:rPr lang="en-US" altLang="ko-KR" sz="1400" dirty="0"/>
              <a:t>. </a:t>
            </a:r>
            <a:r>
              <a:rPr lang="ko-KR" altLang="en-US" sz="1400" dirty="0"/>
              <a:t>논리적으로 부모의 교육 수준이 높다고 아이의 야구 성적이 높을 수가 있는지 받아 들일 수 없어</a:t>
            </a:r>
            <a:r>
              <a:rPr lang="en-US" altLang="ko-KR" sz="1400" dirty="0"/>
              <a:t>. </a:t>
            </a:r>
            <a:r>
              <a:rPr lang="ko-KR" altLang="en-US" sz="1400" b="1" dirty="0">
                <a:solidFill>
                  <a:srgbClr val="FF0000"/>
                </a:solidFill>
              </a:rPr>
              <a:t>아직 설명되지 못한 부분</a:t>
            </a:r>
            <a:r>
              <a:rPr lang="ko-KR" altLang="en-US" sz="1400" dirty="0"/>
              <a:t>이 체계적으로 향후 야구 성적에 영향을 미치고 있는 거 아냐</a:t>
            </a:r>
            <a:r>
              <a:rPr lang="en-US" altLang="ko-KR" sz="1400" dirty="0"/>
              <a:t>?”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42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53380-8DCE-4EC4-8B12-25AFE7CBF173}"/>
              </a:ext>
            </a:extLst>
          </p:cNvPr>
          <p:cNvSpPr txBox="1"/>
          <p:nvPr/>
        </p:nvSpPr>
        <p:spPr>
          <a:xfrm>
            <a:off x="324138" y="1268760"/>
            <a:ext cx="8496334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시차 변수와 자기상관성을 보유하는 다수준혼합모델에 기반한 주장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A</a:t>
            </a:r>
            <a:r>
              <a:rPr lang="ko-KR" altLang="en-US" sz="1400" dirty="0"/>
              <a:t>의 주장 </a:t>
            </a:r>
            <a:r>
              <a:rPr lang="en-US" altLang="ko-KR" sz="1400" dirty="0"/>
              <a:t>:  “</a:t>
            </a:r>
            <a:r>
              <a:rPr lang="ko-KR" altLang="en-US" sz="1400" dirty="0"/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오류항의 자기상관성 </a:t>
            </a:r>
            <a:r>
              <a:rPr lang="ko-KR" altLang="en-US" sz="1400" dirty="0"/>
              <a:t>때문에 긍정 오류를 범할 가능성이 있어</a:t>
            </a:r>
            <a:r>
              <a:rPr lang="en-US" altLang="ko-KR" sz="1400" dirty="0"/>
              <a:t>. </a:t>
            </a:r>
            <a:r>
              <a:rPr lang="ko-KR" altLang="en-US" sz="1400" dirty="0"/>
              <a:t>자기상관성을 추가해도 부모의 교육 수준이 아이의 야구성적에 미치는 영향은 통계적으로 유지되고 있어</a:t>
            </a:r>
            <a:r>
              <a:rPr lang="en-US" altLang="ko-KR" sz="1400" dirty="0"/>
              <a:t>“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highlight>
                  <a:srgbClr val="FFFF00"/>
                </a:highlight>
              </a:rPr>
              <a:t>모델링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아이의 야구 성적 </a:t>
            </a:r>
            <a:r>
              <a:rPr lang="en-US" altLang="ko-KR" sz="1200" dirty="0"/>
              <a:t>= </a:t>
            </a:r>
            <a:r>
              <a:rPr lang="ko-KR" altLang="en-US" sz="1200" dirty="0"/>
              <a:t>부모의 교육 수준 </a:t>
            </a:r>
            <a:r>
              <a:rPr lang="en-US" altLang="ko-KR" sz="1200" dirty="0"/>
              <a:t>+ </a:t>
            </a:r>
            <a:r>
              <a:rPr lang="ko-KR" altLang="en-US" sz="1200" dirty="0"/>
              <a:t>아이 야구성적</a:t>
            </a:r>
            <a:r>
              <a:rPr lang="en-US" altLang="ko-KR" sz="1200" dirty="0"/>
              <a:t>(t– 1) + </a:t>
            </a:r>
            <a:r>
              <a:rPr lang="ko-KR" altLang="en-US" sz="1200" dirty="0"/>
              <a:t>경제적 환경 </a:t>
            </a:r>
            <a:r>
              <a:rPr lang="en-US" altLang="ko-KR" sz="1200" dirty="0"/>
              <a:t>+ (</a:t>
            </a:r>
            <a:r>
              <a:rPr lang="ko-KR" altLang="en-US" sz="1200" dirty="0"/>
              <a:t>개인의 고정효과</a:t>
            </a:r>
            <a:r>
              <a:rPr lang="en-US" altLang="ko-KR" sz="1200" dirty="0"/>
              <a:t>) + (</a:t>
            </a:r>
            <a:r>
              <a:rPr lang="ko-KR" altLang="en-US" sz="1200" dirty="0"/>
              <a:t>환경적 임의 효과</a:t>
            </a:r>
            <a:r>
              <a:rPr lang="en-US" altLang="ko-KR" sz="1200" dirty="0"/>
              <a:t>) + </a:t>
            </a:r>
            <a:r>
              <a:rPr lang="ko-KR" altLang="en-US" sz="1200" b="1" dirty="0">
                <a:solidFill>
                  <a:srgbClr val="7030A0"/>
                </a:solidFill>
              </a:rPr>
              <a:t>자기상관</a:t>
            </a:r>
            <a:r>
              <a:rPr lang="ko-KR" altLang="en-US" sz="1200" dirty="0"/>
              <a:t> </a:t>
            </a:r>
            <a:r>
              <a:rPr lang="en-US" altLang="ko-KR" sz="1200" dirty="0"/>
              <a:t>+ e</a:t>
            </a:r>
            <a:br>
              <a:rPr lang="en-US" altLang="ko-KR" sz="1200" dirty="0"/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e =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오류항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B</a:t>
            </a:r>
            <a:r>
              <a:rPr lang="ko-KR" altLang="en-US" sz="1400" dirty="0"/>
              <a:t>의 주장 </a:t>
            </a:r>
            <a:r>
              <a:rPr lang="en-US" altLang="ko-KR" sz="1400" dirty="0"/>
              <a:t>: “</a:t>
            </a:r>
            <a:r>
              <a:rPr lang="ko-KR" altLang="en-US" sz="1400" b="1" dirty="0">
                <a:solidFill>
                  <a:srgbClr val="7030A0"/>
                </a:solidFill>
              </a:rPr>
              <a:t>시간더미 변수도 </a:t>
            </a:r>
            <a:r>
              <a:rPr lang="ko-KR" altLang="en-US" sz="1400" dirty="0"/>
              <a:t>추가해</a:t>
            </a:r>
            <a:r>
              <a:rPr lang="en-US" altLang="ko-KR" sz="1400" dirty="0"/>
              <a:t>“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highlight>
                  <a:srgbClr val="FFFF00"/>
                </a:highlight>
              </a:rPr>
              <a:t>모델링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아이의 야구 성적 </a:t>
            </a:r>
            <a:r>
              <a:rPr lang="en-US" altLang="ko-KR" sz="1200" dirty="0"/>
              <a:t>= </a:t>
            </a:r>
            <a:r>
              <a:rPr lang="ko-KR" altLang="en-US" sz="1200" dirty="0"/>
              <a:t>부모의 교육 수준 </a:t>
            </a:r>
            <a:r>
              <a:rPr lang="en-US" altLang="ko-KR" sz="1200" dirty="0"/>
              <a:t>+ </a:t>
            </a:r>
            <a:r>
              <a:rPr lang="ko-KR" altLang="en-US" sz="1200" dirty="0"/>
              <a:t>아이 야구성적</a:t>
            </a:r>
            <a:r>
              <a:rPr lang="en-US" altLang="ko-KR" sz="1200" dirty="0"/>
              <a:t>(t– 1) + </a:t>
            </a:r>
            <a:r>
              <a:rPr lang="ko-KR" altLang="en-US" sz="1200" dirty="0"/>
              <a:t>경제적 환경 </a:t>
            </a:r>
            <a:r>
              <a:rPr lang="en-US" altLang="ko-KR" sz="1200" dirty="0"/>
              <a:t>+ (</a:t>
            </a:r>
            <a:r>
              <a:rPr lang="ko-KR" altLang="en-US" sz="1200" dirty="0"/>
              <a:t>개인의 고정효과</a:t>
            </a:r>
            <a:r>
              <a:rPr lang="en-US" altLang="ko-KR" sz="1200" dirty="0"/>
              <a:t>) + (</a:t>
            </a:r>
            <a:r>
              <a:rPr lang="ko-KR" altLang="en-US" sz="1200" dirty="0"/>
              <a:t>환경적 임의 효과</a:t>
            </a:r>
            <a:r>
              <a:rPr lang="en-US" altLang="ko-KR" sz="1200" dirty="0"/>
              <a:t>) + </a:t>
            </a:r>
            <a:r>
              <a:rPr lang="ko-KR" altLang="en-US" sz="1200" dirty="0"/>
              <a:t>자기상관 </a:t>
            </a:r>
            <a:r>
              <a:rPr lang="en-US" altLang="ko-KR" sz="1200" dirty="0"/>
              <a:t>+ </a:t>
            </a:r>
            <a:r>
              <a:rPr lang="ko-KR" altLang="en-US" sz="1200" b="1" dirty="0">
                <a:solidFill>
                  <a:srgbClr val="7030A0"/>
                </a:solidFill>
              </a:rPr>
              <a:t>시간더미 변수</a:t>
            </a:r>
            <a:r>
              <a:rPr lang="en-US" altLang="ko-KR" sz="1200" dirty="0"/>
              <a:t> +e</a:t>
            </a:r>
            <a:br>
              <a:rPr lang="en-US" altLang="ko-KR" sz="1200" dirty="0"/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 err="1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오류항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특정 사건이 아이들에게 발생해서 영향을 미치지 않았다는 가정이 필요함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위해 시간더미 변수 추가</a:t>
            </a: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시간더미 변수까지 고려한 모델이라면 부모의 교육 수준과 아이 야구성적 간의 인과관계를 반박하기 어려움</a:t>
            </a:r>
            <a:r>
              <a:rPr lang="en-US" altLang="ko-KR" sz="1400" dirty="0"/>
              <a:t>!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968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53380-8DCE-4EC4-8B12-25AFE7CBF173}"/>
              </a:ext>
            </a:extLst>
          </p:cNvPr>
          <p:cNvSpPr txBox="1"/>
          <p:nvPr/>
        </p:nvSpPr>
        <p:spPr>
          <a:xfrm>
            <a:off x="324138" y="1268760"/>
            <a:ext cx="84963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종속 변수의 설명되지 못한 부분을 개선하기 위해 좀 더 현실적인 형태의 예측변수를 채택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통제 변수를 통해 오류항에 남아 있던 설명 가능한 분산을 끌어내서 설명되지 않는 부분을 줄임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숨어 있는 잠재 변수를 고립시켜 예측 변수와 종속 변수 간의 관계에 영향을 끼치지 못하도록 분석모델을 수립해가는 과정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‘</a:t>
            </a:r>
            <a:r>
              <a:rPr lang="ko-KR" altLang="en-US" dirty="0">
                <a:highlight>
                  <a:srgbClr val="FFFF00"/>
                </a:highlight>
              </a:rPr>
              <a:t>독립 변수가 정말로 종속 변수 변화의 원인이 맞아서 인과관계라고 자신 있게 주장할 수 있는가</a:t>
            </a:r>
            <a:r>
              <a:rPr lang="en-US" altLang="ko-KR" dirty="0"/>
              <a:t>’</a:t>
            </a:r>
            <a:r>
              <a:rPr lang="ko-KR" altLang="en-US" dirty="0"/>
              <a:t> 라는 질문에 답을 하기 위한 끊임 없는 현재 모델에 대한 의심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41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068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35496" y="1724713"/>
            <a:ext cx="2304256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05882F-E3EB-4919-9FAA-8AC825E061EF}"/>
              </a:ext>
            </a:extLst>
          </p:cNvPr>
          <p:cNvGrpSpPr/>
          <p:nvPr/>
        </p:nvGrpSpPr>
        <p:grpSpPr>
          <a:xfrm>
            <a:off x="2456860" y="1270775"/>
            <a:ext cx="5616625" cy="549374"/>
            <a:chOff x="2456860" y="1386613"/>
            <a:chExt cx="5616625" cy="549374"/>
          </a:xfrm>
        </p:grpSpPr>
        <p:sp>
          <p:nvSpPr>
            <p:cNvPr id="17" name="Oval 16"/>
            <p:cNvSpPr/>
            <p:nvPr/>
          </p:nvSpPr>
          <p:spPr>
            <a:xfrm>
              <a:off x="2456860" y="15234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563670" y="1386613"/>
              <a:ext cx="4509815" cy="549374"/>
              <a:chOff x="4022626" y="1723081"/>
              <a:chExt cx="4509815" cy="54937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644008" y="1880240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변수를 알면 분석 모델을 디자인 할 수 있다</a:t>
                </a:r>
              </a:p>
            </p:txBody>
          </p:sp>
        </p:grpSp>
        <p:cxnSp>
          <p:nvCxnSpPr>
            <p:cNvPr id="48" name="Straight Connector 47"/>
            <p:cNvCxnSpPr/>
            <p:nvPr/>
          </p:nvCxnSpPr>
          <p:spPr>
            <a:xfrm>
              <a:off x="2835950" y="1634513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DB467-4F3E-43E4-9EF4-33712E6806D3}"/>
              </a:ext>
            </a:extLst>
          </p:cNvPr>
          <p:cNvGrpSpPr/>
          <p:nvPr/>
        </p:nvGrpSpPr>
        <p:grpSpPr>
          <a:xfrm>
            <a:off x="3130710" y="1989666"/>
            <a:ext cx="5558332" cy="549374"/>
            <a:chOff x="3131840" y="1988840"/>
            <a:chExt cx="5558332" cy="549374"/>
          </a:xfrm>
        </p:grpSpPr>
        <p:grpSp>
          <p:nvGrpSpPr>
            <p:cNvPr id="34" name="Group 33"/>
            <p:cNvGrpSpPr/>
            <p:nvPr/>
          </p:nvGrpSpPr>
          <p:grpSpPr>
            <a:xfrm>
              <a:off x="4180357" y="1988840"/>
              <a:ext cx="4509815" cy="549374"/>
              <a:chOff x="4022626" y="1723081"/>
              <a:chExt cx="4509815" cy="54937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644008" y="1849115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메이저리그 데이터 마이닝</a:t>
                </a: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3131840" y="2149419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444516" y="2247857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FA52-F266-4609-9AC1-DE79D4ED2293}"/>
              </a:ext>
            </a:extLst>
          </p:cNvPr>
          <p:cNvGrpSpPr/>
          <p:nvPr/>
        </p:nvGrpSpPr>
        <p:grpSpPr>
          <a:xfrm>
            <a:off x="3738146" y="2636912"/>
            <a:ext cx="5623152" cy="549374"/>
            <a:chOff x="3643793" y="2708920"/>
            <a:chExt cx="5623152" cy="549374"/>
          </a:xfrm>
        </p:grpSpPr>
        <p:grpSp>
          <p:nvGrpSpPr>
            <p:cNvPr id="24" name="Group 23"/>
            <p:cNvGrpSpPr/>
            <p:nvPr/>
          </p:nvGrpSpPr>
          <p:grpSpPr>
            <a:xfrm>
              <a:off x="4771239" y="2708920"/>
              <a:ext cx="4495706" cy="549374"/>
              <a:chOff x="4022626" y="1723081"/>
              <a:chExt cx="4495706" cy="54937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29899" y="1830885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선수의 능력은 어떻게 측정할 것인가</a:t>
                </a:r>
                <a:r>
                  <a:rPr lang="en-US" altLang="ko-KR" sz="1200" b="1" dirty="0">
                    <a:solidFill>
                      <a:schemeClr val="bg1">
                        <a:lumMod val="85000"/>
                      </a:schemeClr>
                    </a:solidFill>
                  </a:rPr>
                  <a:t>?</a:t>
                </a:r>
                <a:endParaRPr lang="ko-KR" altLang="en-US" sz="12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643793" y="2847212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3990400" y="2971435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DA1782-F3DC-4346-BECA-C69F1CBA5635}"/>
              </a:ext>
            </a:extLst>
          </p:cNvPr>
          <p:cNvGrpSpPr/>
          <p:nvPr/>
        </p:nvGrpSpPr>
        <p:grpSpPr>
          <a:xfrm>
            <a:off x="4379513" y="3339173"/>
            <a:ext cx="5531159" cy="549374"/>
            <a:chOff x="3289312" y="4361352"/>
            <a:chExt cx="5531159" cy="549374"/>
          </a:xfrm>
        </p:grpSpPr>
        <p:grpSp>
          <p:nvGrpSpPr>
            <p:cNvPr id="39" name="Group 38"/>
            <p:cNvGrpSpPr/>
            <p:nvPr/>
          </p:nvGrpSpPr>
          <p:grpSpPr>
            <a:xfrm>
              <a:off x="4382664" y="4361352"/>
              <a:ext cx="4437807" cy="549374"/>
              <a:chOff x="4022626" y="1723081"/>
              <a:chExt cx="4437807" cy="5493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572000" y="1856817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상관관계는 인과관계가 아니다</a:t>
                </a: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3289312" y="4528027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644310" y="4645564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4465BE-B63E-4D2C-9716-E03CE4874C5E}"/>
              </a:ext>
            </a:extLst>
          </p:cNvPr>
          <p:cNvGrpSpPr/>
          <p:nvPr/>
        </p:nvGrpSpPr>
        <p:grpSpPr>
          <a:xfrm>
            <a:off x="3742221" y="4077072"/>
            <a:ext cx="5619076" cy="549374"/>
            <a:chOff x="2447764" y="5234951"/>
            <a:chExt cx="5619076" cy="549374"/>
          </a:xfrm>
        </p:grpSpPr>
        <p:grpSp>
          <p:nvGrpSpPr>
            <p:cNvPr id="29" name="Group 28"/>
            <p:cNvGrpSpPr/>
            <p:nvPr/>
          </p:nvGrpSpPr>
          <p:grpSpPr>
            <a:xfrm>
              <a:off x="3571135" y="5234951"/>
              <a:ext cx="4495705" cy="549374"/>
              <a:chOff x="4055002" y="1725842"/>
              <a:chExt cx="4495705" cy="549374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055002" y="1725842"/>
                <a:ext cx="549374" cy="54937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62274" y="1858014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비교와 구분</a:t>
                </a:r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2447764" y="5359110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798279" y="5486172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B28372-EC34-48C7-8018-3D035682BA51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AA5A3F6-01CD-4F34-99F5-C19C0B990C27}"/>
              </a:ext>
            </a:extLst>
          </p:cNvPr>
          <p:cNvGrpSpPr/>
          <p:nvPr/>
        </p:nvGrpSpPr>
        <p:grpSpPr>
          <a:xfrm>
            <a:off x="3125785" y="4823842"/>
            <a:ext cx="5567332" cy="549374"/>
            <a:chOff x="3643793" y="2708920"/>
            <a:chExt cx="5567332" cy="549374"/>
          </a:xfrm>
        </p:grpSpPr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B0009426-6656-42CC-9B2B-65196A416F87}"/>
                </a:ext>
              </a:extLst>
            </p:cNvPr>
            <p:cNvGrpSpPr/>
            <p:nvPr/>
          </p:nvGrpSpPr>
          <p:grpSpPr>
            <a:xfrm>
              <a:off x="4771239" y="2708920"/>
              <a:ext cx="4439886" cy="549374"/>
              <a:chOff x="4022626" y="1723081"/>
              <a:chExt cx="4439886" cy="549374"/>
            </a:xfrm>
          </p:grpSpPr>
          <p:sp>
            <p:nvSpPr>
              <p:cNvPr id="50" name="Oval 24">
                <a:extLst>
                  <a:ext uri="{FF2B5EF4-FFF2-40B4-BE49-F238E27FC236}">
                    <a16:creationId xmlns:a16="http://schemas.microsoft.com/office/drawing/2014/main" id="{663ECD50-DB8E-41C3-9C67-DBE6E9381DC4}"/>
                  </a:ext>
                </a:extLst>
              </p:cNvPr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12CD86-E1EE-41B7-8130-AE8EAF1A11AB}"/>
                  </a:ext>
                </a:extLst>
              </p:cNvPr>
              <p:cNvSpPr txBox="1"/>
              <p:nvPr/>
            </p:nvSpPr>
            <p:spPr>
              <a:xfrm>
                <a:off x="4574079" y="1835477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모델링</a:t>
                </a:r>
              </a:p>
            </p:txBody>
          </p:sp>
        </p:grpSp>
        <p:sp>
          <p:nvSpPr>
            <p:cNvPr id="41" name="Oval 44">
              <a:extLst>
                <a:ext uri="{FF2B5EF4-FFF2-40B4-BE49-F238E27FC236}">
                  <a16:creationId xmlns:a16="http://schemas.microsoft.com/office/drawing/2014/main" id="{B4DB5E32-C242-4327-8D88-0A3CFB1547B5}"/>
                </a:ext>
              </a:extLst>
            </p:cNvPr>
            <p:cNvSpPr/>
            <p:nvPr/>
          </p:nvSpPr>
          <p:spPr>
            <a:xfrm>
              <a:off x="3643793" y="2847212"/>
              <a:ext cx="216024" cy="2160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cxnSp>
          <p:nvCxnSpPr>
            <p:cNvPr id="42" name="Straight Connector 53">
              <a:extLst>
                <a:ext uri="{FF2B5EF4-FFF2-40B4-BE49-F238E27FC236}">
                  <a16:creationId xmlns:a16="http://schemas.microsoft.com/office/drawing/2014/main" id="{800290A1-229D-4BA6-B5F0-8F9056D88156}"/>
                </a:ext>
              </a:extLst>
            </p:cNvPr>
            <p:cNvCxnSpPr>
              <a:cxnSpLocks/>
            </p:cNvCxnSpPr>
            <p:nvPr/>
          </p:nvCxnSpPr>
          <p:spPr>
            <a:xfrm>
              <a:off x="3990400" y="2971435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57F3EF0-5608-434C-BEBC-F8F55CF3C823}"/>
              </a:ext>
            </a:extLst>
          </p:cNvPr>
          <p:cNvGrpSpPr/>
          <p:nvPr/>
        </p:nvGrpSpPr>
        <p:grpSpPr>
          <a:xfrm>
            <a:off x="2456860" y="5515483"/>
            <a:ext cx="5616625" cy="549374"/>
            <a:chOff x="2456860" y="1386613"/>
            <a:chExt cx="5616625" cy="549374"/>
          </a:xfrm>
        </p:grpSpPr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A88C5127-A636-4CE0-87A5-115ABD19160C}"/>
                </a:ext>
              </a:extLst>
            </p:cNvPr>
            <p:cNvSpPr/>
            <p:nvPr/>
          </p:nvSpPr>
          <p:spPr>
            <a:xfrm>
              <a:off x="2456860" y="1523425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1">
              <a:extLst>
                <a:ext uri="{FF2B5EF4-FFF2-40B4-BE49-F238E27FC236}">
                  <a16:creationId xmlns:a16="http://schemas.microsoft.com/office/drawing/2014/main" id="{A13D5104-6BD0-418D-9059-1FAABD58E9E0}"/>
                </a:ext>
              </a:extLst>
            </p:cNvPr>
            <p:cNvGrpSpPr/>
            <p:nvPr/>
          </p:nvGrpSpPr>
          <p:grpSpPr>
            <a:xfrm>
              <a:off x="3563670" y="1386613"/>
              <a:ext cx="4509815" cy="549374"/>
              <a:chOff x="4022626" y="1723081"/>
              <a:chExt cx="4509815" cy="549374"/>
            </a:xfrm>
          </p:grpSpPr>
          <p:sp>
            <p:nvSpPr>
              <p:cNvPr id="60" name="Oval 18">
                <a:extLst>
                  <a:ext uri="{FF2B5EF4-FFF2-40B4-BE49-F238E27FC236}">
                    <a16:creationId xmlns:a16="http://schemas.microsoft.com/office/drawing/2014/main" id="{C85A4D6C-79F7-4ECE-A017-9429BEF43ACE}"/>
                  </a:ext>
                </a:extLst>
              </p:cNvPr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58790F-976A-4CBC-86A7-9D689C1EDC77}"/>
                  </a:ext>
                </a:extLst>
              </p:cNvPr>
              <p:cNvSpPr txBox="1"/>
              <p:nvPr/>
            </p:nvSpPr>
            <p:spPr>
              <a:xfrm>
                <a:off x="4644008" y="1880240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solidFill>
                      <a:schemeClr val="bg1">
                        <a:lumMod val="85000"/>
                      </a:schemeClr>
                    </a:solidFill>
                  </a:rPr>
                  <a:t>머신러닝</a:t>
                </a:r>
                <a:endParaRPr lang="ko-KR" altLang="en-US" sz="12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59" name="Straight Connector 47">
              <a:extLst>
                <a:ext uri="{FF2B5EF4-FFF2-40B4-BE49-F238E27FC236}">
                  <a16:creationId xmlns:a16="http://schemas.microsoft.com/office/drawing/2014/main" id="{49AC10FF-1A91-4EB9-85C8-22F059A0CED9}"/>
                </a:ext>
              </a:extLst>
            </p:cNvPr>
            <p:cNvCxnSpPr/>
            <p:nvPr/>
          </p:nvCxnSpPr>
          <p:spPr>
            <a:xfrm>
              <a:off x="2835950" y="1634513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5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9A1-8F60-4296-8064-86220055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머리말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D0A17-A5BB-452C-97D1-D5A67CF6294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619A8-3869-443C-A487-31DCA01A643F}"/>
              </a:ext>
            </a:extLst>
          </p:cNvPr>
          <p:cNvSpPr txBox="1"/>
          <p:nvPr/>
        </p:nvSpPr>
        <p:spPr>
          <a:xfrm>
            <a:off x="324138" y="1268760"/>
            <a:ext cx="8496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모델링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공식에 대입해서 문제를 푸는 전통적인 방식과는 달리</a:t>
            </a:r>
            <a:r>
              <a:rPr lang="en-US" altLang="ko-KR" sz="1400" dirty="0"/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자신이 제기한 문제에 논리적으로 답하고 수리적으로 모델링해서 통계적으로 테스트하는 전 과정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유연성에 큰 역할을 하는 요인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유연성 </a:t>
            </a:r>
            <a:r>
              <a:rPr lang="en-US" altLang="ko-KR" sz="1400" dirty="0"/>
              <a:t>( = </a:t>
            </a:r>
            <a:r>
              <a:rPr lang="ko-KR" altLang="en-US" sz="1400" dirty="0"/>
              <a:t>융통성</a:t>
            </a:r>
            <a:r>
              <a:rPr lang="en-US" altLang="ko-KR" sz="1400" dirty="0"/>
              <a:t>) : </a:t>
            </a:r>
            <a:r>
              <a:rPr lang="ko-KR" altLang="en-US" sz="1400" dirty="0"/>
              <a:t>결과 또는 성과를 이룩하기 위하여 다양한 사고와 행동을 선택적으로 할 수 있는 능력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당연하게 보였던 현상에 의문을 제기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새로운 현상을 논리적으로 파악하고 테스트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타인을 설득 할 수 있는 모델링 사고능력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26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59AE0B-F518-49D5-8CEA-932031D4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69" y="1844824"/>
            <a:ext cx="2059971" cy="20417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1F7EA2-2293-46E7-A210-12600F23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함수 사고하기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8B8BE-BE67-44C2-84CD-0A7F15D06963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82B86BA-B162-4AB8-A79E-FF62B8186903}"/>
              </a:ext>
            </a:extLst>
          </p:cNvPr>
          <p:cNvGrpSpPr/>
          <p:nvPr/>
        </p:nvGrpSpPr>
        <p:grpSpPr>
          <a:xfrm>
            <a:off x="1331640" y="4097228"/>
            <a:ext cx="4032448" cy="1780044"/>
            <a:chOff x="971600" y="3933568"/>
            <a:chExt cx="4925112" cy="194674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550D5D-3181-4441-8829-0A030FD48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0" y="3933568"/>
              <a:ext cx="4925112" cy="97168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CC77C72-26D6-4BA7-ACB1-1B98C345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1600" y="4908623"/>
              <a:ext cx="4925112" cy="971686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5EF3F8-FA30-4095-92F6-BEC5B746E3B0}"/>
              </a:ext>
            </a:extLst>
          </p:cNvPr>
          <p:cNvSpPr/>
          <p:nvPr/>
        </p:nvSpPr>
        <p:spPr>
          <a:xfrm>
            <a:off x="1331640" y="4541469"/>
            <a:ext cx="3240360" cy="18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D6660-5E82-43D4-94A3-7AC74B1D5387}"/>
              </a:ext>
            </a:extLst>
          </p:cNvPr>
          <p:cNvSpPr/>
          <p:nvPr/>
        </p:nvSpPr>
        <p:spPr>
          <a:xfrm>
            <a:off x="1331640" y="5338113"/>
            <a:ext cx="3456383" cy="32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0EA941-9E64-4660-AD18-2972B606D2CF}"/>
              </a:ext>
            </a:extLst>
          </p:cNvPr>
          <p:cNvSpPr/>
          <p:nvPr/>
        </p:nvSpPr>
        <p:spPr>
          <a:xfrm>
            <a:off x="6760501" y="2454690"/>
            <a:ext cx="1656184" cy="686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47774-91E4-4509-B0E1-7E16D3CDE15B}"/>
              </a:ext>
            </a:extLst>
          </p:cNvPr>
          <p:cNvSpPr txBox="1"/>
          <p:nvPr/>
        </p:nvSpPr>
        <p:spPr>
          <a:xfrm>
            <a:off x="7198101" y="385994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7030A0"/>
                </a:solidFill>
              </a:rPr>
              <a:t>연봉 편차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D1193-AFFA-4B51-893E-1846E68E4D24}"/>
              </a:ext>
            </a:extLst>
          </p:cNvPr>
          <p:cNvSpPr txBox="1"/>
          <p:nvPr/>
        </p:nvSpPr>
        <p:spPr>
          <a:xfrm>
            <a:off x="5896405" y="26383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7030A0"/>
                </a:solidFill>
              </a:rPr>
              <a:t>팀승률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7FE65-A5DF-4F31-BEED-12097EF7E541}"/>
              </a:ext>
            </a:extLst>
          </p:cNvPr>
          <p:cNvSpPr txBox="1"/>
          <p:nvPr/>
        </p:nvSpPr>
        <p:spPr>
          <a:xfrm>
            <a:off x="324138" y="1268760"/>
            <a:ext cx="849633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팀 내에서 발생하는 선수 간 </a:t>
            </a:r>
            <a:r>
              <a:rPr lang="ko-KR" altLang="en-US" dirty="0" err="1"/>
              <a:t>연봉차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팀 내 연봉 차이와 팀 성적 관계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연봉 차이가 나는 팀이 승률이 높아지는 경향</a:t>
            </a: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연봉 차이가 크게 나타나는 후반부는 약간 하락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두 변수</a:t>
            </a:r>
            <a:r>
              <a:rPr lang="en-US" altLang="ko-KR" sz="1400" dirty="0"/>
              <a:t>(</a:t>
            </a:r>
            <a:r>
              <a:rPr lang="ko-KR" altLang="en-US" sz="1400" dirty="0"/>
              <a:t>표준편차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팀승률</a:t>
            </a:r>
            <a:r>
              <a:rPr lang="en-US" altLang="ko-KR" sz="1400" dirty="0"/>
              <a:t>)</a:t>
            </a:r>
            <a:r>
              <a:rPr lang="ko-KR" altLang="en-US" sz="1400" dirty="0"/>
              <a:t>의 관계 통계적으로 확인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1</a:t>
            </a:r>
            <a:r>
              <a:rPr lang="ko-KR" altLang="en-US" sz="1200" dirty="0"/>
              <a:t>차 방정식 </a:t>
            </a:r>
            <a:r>
              <a:rPr lang="en-US" altLang="ko-KR" sz="1200" dirty="0"/>
              <a:t>=&gt;  </a:t>
            </a:r>
            <a:r>
              <a:rPr lang="ko-KR" altLang="en-US" sz="1200" dirty="0">
                <a:solidFill>
                  <a:srgbClr val="FF0000"/>
                </a:solidFill>
              </a:rPr>
              <a:t>무의미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highlight>
                  <a:srgbClr val="FFFF00"/>
                </a:highlight>
              </a:rPr>
              <a:t>2</a:t>
            </a:r>
            <a:r>
              <a:rPr lang="ko-KR" altLang="en-US" sz="1200" dirty="0">
                <a:highlight>
                  <a:srgbClr val="FFFF00"/>
                </a:highlight>
              </a:rPr>
              <a:t>차 방정식 </a:t>
            </a:r>
            <a:r>
              <a:rPr lang="en-US" altLang="ko-KR" sz="1200" dirty="0">
                <a:highlight>
                  <a:srgbClr val="FFFF00"/>
                </a:highlight>
              </a:rPr>
              <a:t>=&gt;  2</a:t>
            </a:r>
            <a:r>
              <a:rPr lang="ko-KR" altLang="en-US" sz="1200" dirty="0" err="1">
                <a:highlight>
                  <a:srgbClr val="FFFF00"/>
                </a:highlight>
              </a:rPr>
              <a:t>차항과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 err="1">
                <a:highlight>
                  <a:srgbClr val="FFFF00"/>
                </a:highlight>
              </a:rPr>
              <a:t>차항</a:t>
            </a:r>
            <a:r>
              <a:rPr lang="ko-KR" altLang="en-US" sz="1200" dirty="0">
                <a:highlight>
                  <a:srgbClr val="FFFF00"/>
                </a:highlight>
              </a:rPr>
              <a:t> 모두 유의미한 결과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618A04-DA2D-4F52-95A5-3C23923B38B6}"/>
              </a:ext>
            </a:extLst>
          </p:cNvPr>
          <p:cNvSpPr txBox="1"/>
          <p:nvPr/>
        </p:nvSpPr>
        <p:spPr>
          <a:xfrm>
            <a:off x="494899" y="4097228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1</a:t>
            </a:r>
            <a:r>
              <a:rPr lang="ko-KR" altLang="en-US" sz="1100" b="1" dirty="0">
                <a:solidFill>
                  <a:srgbClr val="7030A0"/>
                </a:solidFill>
              </a:rPr>
              <a:t>차 방정식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F028A-5E6D-44E4-9540-FD95B2234BB9}"/>
              </a:ext>
            </a:extLst>
          </p:cNvPr>
          <p:cNvSpPr txBox="1"/>
          <p:nvPr/>
        </p:nvSpPr>
        <p:spPr>
          <a:xfrm>
            <a:off x="494899" y="4985710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2</a:t>
            </a:r>
            <a:r>
              <a:rPr lang="ko-KR" altLang="en-US" sz="1100" b="1" dirty="0">
                <a:solidFill>
                  <a:srgbClr val="7030A0"/>
                </a:solidFill>
              </a:rPr>
              <a:t>차 방정식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E4703B-B0E9-44DA-9409-4198EAB42DB1}"/>
              </a:ext>
            </a:extLst>
          </p:cNvPr>
          <p:cNvSpPr txBox="1"/>
          <p:nvPr/>
        </p:nvSpPr>
        <p:spPr>
          <a:xfrm>
            <a:off x="6627111" y="160789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2060"/>
                </a:solidFill>
              </a:rPr>
              <a:t>『</a:t>
            </a:r>
            <a:r>
              <a:rPr lang="ko-KR" altLang="en-US" sz="1100" b="1" dirty="0">
                <a:solidFill>
                  <a:srgbClr val="002060"/>
                </a:solidFill>
              </a:rPr>
              <a:t>그림</a:t>
            </a:r>
            <a:r>
              <a:rPr lang="en-US" altLang="ko-KR" sz="1100" b="1" dirty="0">
                <a:solidFill>
                  <a:srgbClr val="002060"/>
                </a:solidFill>
              </a:rPr>
              <a:t>1』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A8710B-B6D2-48E7-8075-A9E7FAF7723C}"/>
              </a:ext>
            </a:extLst>
          </p:cNvPr>
          <p:cNvSpPr txBox="1"/>
          <p:nvPr/>
        </p:nvSpPr>
        <p:spPr>
          <a:xfrm>
            <a:off x="5364088" y="5491516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2060"/>
                </a:solidFill>
              </a:rPr>
              <a:t>『</a:t>
            </a:r>
            <a:r>
              <a:rPr lang="ko-KR" altLang="en-US" sz="1100" b="1" dirty="0">
                <a:solidFill>
                  <a:srgbClr val="002060"/>
                </a:solidFill>
              </a:rPr>
              <a:t>그림</a:t>
            </a:r>
            <a:r>
              <a:rPr lang="en-US" altLang="ko-KR" sz="1100" b="1" dirty="0">
                <a:solidFill>
                  <a:srgbClr val="002060"/>
                </a:solidFill>
              </a:rPr>
              <a:t>2』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7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고차함수 사고하기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5A57B-B50D-4A0E-9B0C-48B2D033A274}"/>
              </a:ext>
            </a:extLst>
          </p:cNvPr>
          <p:cNvSpPr txBox="1"/>
          <p:nvPr/>
        </p:nvSpPr>
        <p:spPr>
          <a:xfrm>
            <a:off x="179512" y="6453336"/>
            <a:ext cx="8424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accent3">
                    <a:lumMod val="50000"/>
                  </a:schemeClr>
                </a:solidFill>
              </a:rPr>
              <a:t>토미존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 수술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부상당한 팔꿈치 인대를 다른 부위의 힘줄로 바꾸는 수술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.  MLB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에서 최초로 수술을 받은 선수가 토미 존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(Tommy John) </a:t>
            </a:r>
            <a:endParaRPr lang="ko-KR" altLang="en-US" sz="105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74545-92E2-4B02-88DD-887FCD6125B9}"/>
              </a:ext>
            </a:extLst>
          </p:cNvPr>
          <p:cNvSpPr txBox="1"/>
          <p:nvPr/>
        </p:nvSpPr>
        <p:spPr>
          <a:xfrm>
            <a:off x="7086383" y="4674763"/>
            <a:ext cx="1653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7030A0"/>
                </a:solidFill>
              </a:rPr>
              <a:t>해당 연도 </a:t>
            </a:r>
            <a:r>
              <a:rPr lang="en-US" altLang="ko-KR" sz="1100" b="1" dirty="0">
                <a:solidFill>
                  <a:srgbClr val="7030A0"/>
                </a:solidFill>
              </a:rPr>
              <a:t>– </a:t>
            </a:r>
            <a:r>
              <a:rPr lang="ko-KR" altLang="en-US" sz="1100" b="1" dirty="0">
                <a:solidFill>
                  <a:srgbClr val="7030A0"/>
                </a:solidFill>
              </a:rPr>
              <a:t>수술한 연도</a:t>
            </a:r>
            <a:endParaRPr lang="en-US" altLang="ko-KR" sz="1100" b="1" dirty="0">
              <a:solidFill>
                <a:srgbClr val="7030A0"/>
              </a:solidFill>
            </a:endParaRPr>
          </a:p>
          <a:p>
            <a:r>
              <a:rPr lang="en-US" altLang="ko-KR" sz="1100" b="1" dirty="0">
                <a:solidFill>
                  <a:srgbClr val="7030A0"/>
                </a:solidFill>
              </a:rPr>
              <a:t>(-4 = </a:t>
            </a:r>
            <a:r>
              <a:rPr lang="ko-KR" altLang="en-US" sz="1100" b="1" dirty="0" err="1">
                <a:solidFill>
                  <a:srgbClr val="7030A0"/>
                </a:solidFill>
              </a:rPr>
              <a:t>토미존</a:t>
            </a:r>
            <a:r>
              <a:rPr lang="ko-KR" altLang="en-US" sz="1100" b="1" dirty="0">
                <a:solidFill>
                  <a:srgbClr val="7030A0"/>
                </a:solidFill>
              </a:rPr>
              <a:t> 수술 </a:t>
            </a:r>
            <a:r>
              <a:rPr lang="en-US" altLang="ko-KR" sz="1100" b="1" dirty="0">
                <a:solidFill>
                  <a:srgbClr val="7030A0"/>
                </a:solidFill>
              </a:rPr>
              <a:t>4</a:t>
            </a:r>
            <a:r>
              <a:rPr lang="ko-KR" altLang="en-US" sz="1100" b="1" dirty="0" err="1">
                <a:solidFill>
                  <a:srgbClr val="7030A0"/>
                </a:solidFill>
              </a:rPr>
              <a:t>년전</a:t>
            </a:r>
            <a:r>
              <a:rPr lang="en-US" altLang="ko-KR" sz="1100" b="1" dirty="0">
                <a:solidFill>
                  <a:srgbClr val="7030A0"/>
                </a:solidFill>
              </a:rPr>
              <a:t>)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84349-3A34-4ACE-B34A-6BEAD98F9445}"/>
              </a:ext>
            </a:extLst>
          </p:cNvPr>
          <p:cNvSpPr txBox="1"/>
          <p:nvPr/>
        </p:nvSpPr>
        <p:spPr>
          <a:xfrm>
            <a:off x="5827862" y="325175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7030A0"/>
                </a:solidFill>
              </a:rPr>
              <a:t>투수 승수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15CC8-315C-454B-A360-2D1BA92965BF}"/>
              </a:ext>
            </a:extLst>
          </p:cNvPr>
          <p:cNvSpPr txBox="1"/>
          <p:nvPr/>
        </p:nvSpPr>
        <p:spPr>
          <a:xfrm>
            <a:off x="324138" y="1268760"/>
            <a:ext cx="84963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 err="1"/>
              <a:t>차항</a:t>
            </a:r>
            <a:r>
              <a:rPr lang="ko-KR" altLang="en-US" dirty="0"/>
              <a:t> 모델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가설 </a:t>
            </a:r>
            <a:r>
              <a:rPr lang="en-US" altLang="ko-KR" sz="1400" dirty="0"/>
              <a:t>: </a:t>
            </a:r>
            <a:r>
              <a:rPr lang="ko-KR" altLang="en-US" sz="1400" dirty="0"/>
              <a:t>팔꿈치 부상으로 성적 추락</a:t>
            </a:r>
            <a:r>
              <a:rPr lang="en-US" altLang="ko-KR" sz="1400" dirty="0"/>
              <a:t>, </a:t>
            </a:r>
            <a:r>
              <a:rPr lang="ko-KR" altLang="en-US" sz="1400" dirty="0"/>
              <a:t>수술 이후 성적이 좋아지고 노쇠화로 하락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경력 초반 승수 쌓지만</a:t>
            </a:r>
            <a:r>
              <a:rPr lang="en-US" altLang="ko-KR" sz="1200" dirty="0"/>
              <a:t> </a:t>
            </a:r>
            <a:r>
              <a:rPr lang="ko-KR" altLang="en-US" sz="1200" dirty="0"/>
              <a:t>부상으로 승수가 줄어들면서 </a:t>
            </a:r>
            <a:r>
              <a:rPr lang="ko-KR" altLang="en-US" sz="1200" dirty="0" err="1">
                <a:solidFill>
                  <a:schemeClr val="accent3">
                    <a:lumMod val="75000"/>
                  </a:schemeClr>
                </a:solidFill>
              </a:rPr>
              <a:t>토미존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 수술</a:t>
            </a:r>
            <a:r>
              <a:rPr lang="ko-KR" altLang="en-US" sz="1200" dirty="0"/>
              <a:t>을 받음</a:t>
            </a:r>
            <a:br>
              <a:rPr lang="en-US" altLang="ko-KR" sz="1200" dirty="0"/>
            </a:br>
            <a:r>
              <a:rPr lang="ko-KR" altLang="en-US" sz="1200" dirty="0"/>
              <a:t>재활에 성공하며 다시 승수를 쌓고 노쇠화로 승수가 다시 줄어듦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두 변수</a:t>
            </a:r>
            <a:r>
              <a:rPr lang="en-US" altLang="ko-KR" sz="1400" dirty="0"/>
              <a:t>(</a:t>
            </a:r>
            <a:r>
              <a:rPr lang="ko-KR" altLang="en-US" sz="1400" dirty="0"/>
              <a:t>해당연도 </a:t>
            </a:r>
            <a:r>
              <a:rPr lang="en-US" altLang="ko-KR" sz="1400" dirty="0"/>
              <a:t>– </a:t>
            </a:r>
            <a:r>
              <a:rPr lang="ko-KR" altLang="en-US" sz="1400" dirty="0"/>
              <a:t>수술한 연도</a:t>
            </a:r>
            <a:r>
              <a:rPr lang="en-US" altLang="ko-KR" sz="1400" dirty="0"/>
              <a:t>, </a:t>
            </a:r>
            <a:r>
              <a:rPr lang="ko-KR" altLang="en-US" sz="1400" dirty="0"/>
              <a:t>투수 승수</a:t>
            </a:r>
            <a:r>
              <a:rPr lang="en-US" altLang="ko-KR" sz="1400" dirty="0"/>
              <a:t>)</a:t>
            </a:r>
            <a:r>
              <a:rPr lang="ko-KR" altLang="en-US" sz="1400" dirty="0"/>
              <a:t>의 관계 통계적으로 확인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 방정식  </a:t>
            </a:r>
            <a:r>
              <a:rPr lang="en-US" altLang="ko-KR" sz="1200" dirty="0"/>
              <a:t>=&gt;  </a:t>
            </a:r>
            <a:r>
              <a:rPr lang="ko-KR" altLang="en-US" sz="1200" dirty="0">
                <a:solidFill>
                  <a:srgbClr val="FF0000"/>
                </a:solidFill>
              </a:rPr>
              <a:t>무의미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highlight>
                  <a:srgbClr val="FFFF00"/>
                </a:highlight>
              </a:rPr>
              <a:t>4</a:t>
            </a:r>
            <a:r>
              <a:rPr lang="ko-KR" altLang="en-US" sz="1200" dirty="0">
                <a:highlight>
                  <a:srgbClr val="FFFF00"/>
                </a:highlight>
              </a:rPr>
              <a:t>차 방정식  </a:t>
            </a:r>
            <a:r>
              <a:rPr lang="en-US" altLang="ko-KR" sz="1200" dirty="0">
                <a:highlight>
                  <a:srgbClr val="FFFF00"/>
                </a:highlight>
              </a:rPr>
              <a:t>=&gt;  </a:t>
            </a:r>
            <a:r>
              <a:rPr lang="ko-KR" altLang="en-US" sz="1200" dirty="0">
                <a:highlight>
                  <a:srgbClr val="FFFF00"/>
                </a:highlight>
              </a:rPr>
              <a:t>모두 유의미한 결과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089477-369B-4261-9476-4979DEB8F2A3}"/>
              </a:ext>
            </a:extLst>
          </p:cNvPr>
          <p:cNvGrpSpPr/>
          <p:nvPr/>
        </p:nvGrpSpPr>
        <p:grpSpPr>
          <a:xfrm>
            <a:off x="1189844" y="4198867"/>
            <a:ext cx="4174244" cy="1966437"/>
            <a:chOff x="325749" y="4198867"/>
            <a:chExt cx="4174244" cy="196643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25AD772-E351-4DC3-8EA1-6E39A52DB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7" y="5039374"/>
              <a:ext cx="4104456" cy="112593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F8C89D-BA44-4F10-95BA-F21EF75A4383}"/>
                </a:ext>
              </a:extLst>
            </p:cNvPr>
            <p:cNvSpPr/>
            <p:nvPr/>
          </p:nvSpPr>
          <p:spPr>
            <a:xfrm>
              <a:off x="339618" y="5323205"/>
              <a:ext cx="3440294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7AFA1D-3BFE-4E65-881D-4E881EDCB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749" y="4198867"/>
              <a:ext cx="4174244" cy="86877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E290A2-D83E-47F6-8C78-1244F63CFC12}"/>
                </a:ext>
              </a:extLst>
            </p:cNvPr>
            <p:cNvSpPr/>
            <p:nvPr/>
          </p:nvSpPr>
          <p:spPr>
            <a:xfrm>
              <a:off x="339618" y="4563587"/>
              <a:ext cx="3440294" cy="281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A6E0C4-AA34-4D26-ACF2-199B00486238}"/>
              </a:ext>
            </a:extLst>
          </p:cNvPr>
          <p:cNvSpPr txBox="1"/>
          <p:nvPr/>
        </p:nvSpPr>
        <p:spPr>
          <a:xfrm>
            <a:off x="287921" y="4218511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2</a:t>
            </a:r>
            <a:r>
              <a:rPr lang="ko-KR" altLang="en-US" sz="1100" b="1" dirty="0">
                <a:solidFill>
                  <a:srgbClr val="7030A0"/>
                </a:solidFill>
              </a:rPr>
              <a:t>차 방정식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2A974-E88E-450E-979F-028D370780ED}"/>
              </a:ext>
            </a:extLst>
          </p:cNvPr>
          <p:cNvSpPr txBox="1"/>
          <p:nvPr/>
        </p:nvSpPr>
        <p:spPr>
          <a:xfrm>
            <a:off x="284846" y="5020718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4</a:t>
            </a:r>
            <a:r>
              <a:rPr lang="ko-KR" altLang="en-US" sz="1100" b="1" dirty="0">
                <a:solidFill>
                  <a:srgbClr val="7030A0"/>
                </a:solidFill>
              </a:rPr>
              <a:t>차 방정식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A4CD29-4CD1-4895-8D97-7BE3A3FD5D17}"/>
              </a:ext>
            </a:extLst>
          </p:cNvPr>
          <p:cNvGrpSpPr/>
          <p:nvPr/>
        </p:nvGrpSpPr>
        <p:grpSpPr>
          <a:xfrm>
            <a:off x="6608845" y="2415942"/>
            <a:ext cx="2376264" cy="2217313"/>
            <a:chOff x="5868144" y="2735292"/>
            <a:chExt cx="2952328" cy="29052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F6B16F8-0275-40F0-9CE2-748A9F6BC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8144" y="2735292"/>
              <a:ext cx="2952328" cy="290521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58C6E90-DE5C-4876-9EB3-E08E699CA174}"/>
                </a:ext>
              </a:extLst>
            </p:cNvPr>
            <p:cNvSpPr/>
            <p:nvPr/>
          </p:nvSpPr>
          <p:spPr>
            <a:xfrm>
              <a:off x="6300192" y="3501008"/>
              <a:ext cx="2376264" cy="13443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B4A957-313F-4EBD-ABC6-970BAAA2A9D5}"/>
              </a:ext>
            </a:extLst>
          </p:cNvPr>
          <p:cNvSpPr txBox="1"/>
          <p:nvPr/>
        </p:nvSpPr>
        <p:spPr>
          <a:xfrm>
            <a:off x="6780415" y="2164300"/>
            <a:ext cx="2188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002060"/>
                </a:solidFill>
              </a:rPr>
              <a:t>『</a:t>
            </a:r>
            <a:r>
              <a:rPr lang="ko-KR" altLang="en-US" sz="1100" b="1" dirty="0">
                <a:solidFill>
                  <a:srgbClr val="002060"/>
                </a:solidFill>
              </a:rPr>
              <a:t>그림</a:t>
            </a:r>
            <a:r>
              <a:rPr lang="en-US" altLang="ko-KR" sz="1100" b="1" dirty="0">
                <a:solidFill>
                  <a:srgbClr val="002060"/>
                </a:solidFill>
              </a:rPr>
              <a:t>3』 </a:t>
            </a:r>
            <a:r>
              <a:rPr lang="ko-KR" altLang="en-US" sz="1100" b="1" dirty="0">
                <a:solidFill>
                  <a:srgbClr val="002060"/>
                </a:solidFill>
              </a:rPr>
              <a:t>수술 후 성공한 </a:t>
            </a:r>
            <a:r>
              <a:rPr lang="en-US" altLang="ko-KR" sz="1100" b="1" dirty="0">
                <a:solidFill>
                  <a:srgbClr val="002060"/>
                </a:solidFill>
              </a:rPr>
              <a:t>5</a:t>
            </a:r>
            <a:r>
              <a:rPr lang="ko-KR" altLang="en-US" sz="1100" b="1" dirty="0">
                <a:solidFill>
                  <a:srgbClr val="002060"/>
                </a:solidFill>
              </a:rPr>
              <a:t>명 기록</a:t>
            </a:r>
            <a:endParaRPr lang="en-US" altLang="ko-KR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6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76CE0-65E5-4779-BF6E-35F76E7CA7E6}"/>
              </a:ext>
            </a:extLst>
          </p:cNvPr>
          <p:cNvSpPr txBox="1"/>
          <p:nvPr/>
        </p:nvSpPr>
        <p:spPr>
          <a:xfrm>
            <a:off x="324138" y="1268760"/>
            <a:ext cx="84963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모델링의 가치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highlight>
                  <a:srgbClr val="FFFF00"/>
                </a:highlight>
              </a:rPr>
              <a:t>현실을 반영하는 예측모델을 만들어 가설을 테스트하고 설득력 있는 주장을 하는 것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모델 속 변수들의 인과관계가 제</a:t>
            </a:r>
            <a:r>
              <a:rPr lang="en-US" altLang="ko-KR" sz="1400" dirty="0"/>
              <a:t>3</a:t>
            </a:r>
            <a:r>
              <a:rPr lang="ko-KR" altLang="en-US" sz="1400" dirty="0"/>
              <a:t>의 요인들에 의해 휘둘리지 않도록 적절한 통계적 통제 또한 고려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계량경제학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통계적 지식을 바탕으로 경제를 설명하고자 하는 경제학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유소년 시절 야구를 잘하는 원인에 대해 야구팬들이 주고받는 주장과 반박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A   -  </a:t>
            </a:r>
            <a:r>
              <a:rPr lang="ko-KR" altLang="en-US" sz="1400" dirty="0"/>
              <a:t>야구를 잘하게 되는 요인 주장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 </a:t>
            </a:r>
            <a:r>
              <a:rPr lang="en-US" altLang="ko-KR" sz="1400" dirty="0"/>
              <a:t>B  -   A</a:t>
            </a:r>
            <a:r>
              <a:rPr lang="ko-KR" altLang="en-US" sz="1400" dirty="0"/>
              <a:t>의 주장을 반박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002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53380-8DCE-4EC4-8B12-25AFE7CBF173}"/>
                  </a:ext>
                </a:extLst>
              </p:cNvPr>
              <p:cNvSpPr txBox="1"/>
              <p:nvPr/>
            </p:nvSpPr>
            <p:spPr>
              <a:xfrm>
                <a:off x="324138" y="1268760"/>
                <a:ext cx="8496334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단순선형회귀분석모델</a:t>
                </a:r>
                <a:r>
                  <a:rPr lang="en-US" altLang="ko-KR" sz="1600" dirty="0"/>
                  <a:t>(simple linear regression)</a:t>
                </a:r>
                <a:r>
                  <a:rPr lang="ko-KR" altLang="en-US" sz="1600" dirty="0"/>
                  <a:t>에 기반한 주장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/>
                  <a:t>야구팬 </a:t>
                </a:r>
                <a:r>
                  <a:rPr lang="en-US" altLang="ko-KR" sz="1400" dirty="0"/>
                  <a:t>A</a:t>
                </a:r>
                <a:r>
                  <a:rPr lang="ko-KR" altLang="en-US" sz="1400" dirty="0"/>
                  <a:t>의 주장 </a:t>
                </a:r>
                <a:r>
                  <a:rPr lang="en-US" altLang="ko-KR" sz="1400" dirty="0"/>
                  <a:t>:  “</a:t>
                </a:r>
                <a:r>
                  <a:rPr lang="ko-KR" altLang="en-US" sz="1400" dirty="0"/>
                  <a:t>요즘은 </a:t>
                </a:r>
                <a:r>
                  <a:rPr lang="ko-KR" altLang="en-US" sz="1400" b="1" dirty="0">
                    <a:solidFill>
                      <a:srgbClr val="7030A0"/>
                    </a:solidFill>
                  </a:rPr>
                  <a:t>부모의 교육 수준</a:t>
                </a:r>
                <a:r>
                  <a:rPr lang="ko-KR" altLang="en-US" sz="1400" dirty="0"/>
                  <a:t>이 높으면 애들이 야구를 잘해</a:t>
                </a:r>
                <a:r>
                  <a:rPr lang="en-US" altLang="ko-KR" sz="1400" dirty="0"/>
                  <a:t>“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200" dirty="0">
                    <a:highlight>
                      <a:srgbClr val="FFFF00"/>
                    </a:highlight>
                  </a:rPr>
                  <a:t>모델링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아이의 야구 성적 </a:t>
                </a:r>
                <a:r>
                  <a:rPr lang="en-US" altLang="ko-KR" sz="1200" dirty="0"/>
                  <a:t>= a +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sz="1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lang="ko-KR" altLang="en-US" sz="1200" b="1" dirty="0">
                    <a:solidFill>
                      <a:srgbClr val="7030A0"/>
                    </a:solidFill>
                  </a:rPr>
                  <a:t>모의 교육 수준 </a:t>
                </a:r>
                <a:r>
                  <a:rPr lang="en-US" altLang="ko-KR" sz="1200" b="1" dirty="0"/>
                  <a:t>+ e</a:t>
                </a:r>
              </a:p>
              <a:p>
                <a:pPr lvl="3"/>
                <a:br>
                  <a:rPr lang="en-US" altLang="ko-KR" sz="1200" dirty="0"/>
                </a:b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a = 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부모의 교육 수준이 </a:t>
                </a: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0 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일 경우 이론적으로 나타나는 </a:t>
                </a: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y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절편</a:t>
                </a:r>
                <a:b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e = 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부모의 교육 수준과 절편으로는 도무지 아이들의 야구성적을 예측해낼 수 없는 </a:t>
                </a:r>
                <a:r>
                  <a:rPr lang="ko-KR" altLang="en-US" sz="1100" dirty="0" err="1">
                    <a:solidFill>
                      <a:schemeClr val="accent6">
                        <a:lumMod val="50000"/>
                      </a:schemeClr>
                    </a:solidFill>
                  </a:rPr>
                  <a:t>오류항</a:t>
                </a:r>
                <a:endParaRPr lang="en-US" altLang="ko-KR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2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200" dirty="0"/>
                  <a:t>예측 변수가 한 가지이거나 예측 변수가 야구성적을 추론해내는 데 별로 효과가 없는 변수라면 오류항은 클 수 밖에 없고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설명력은 낮게 됨</a:t>
                </a:r>
                <a:endParaRPr lang="en-US" altLang="ko-KR" sz="1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/>
                  <a:t>야구팬 </a:t>
                </a:r>
                <a:r>
                  <a:rPr lang="en-US" altLang="ko-KR" sz="1400" dirty="0"/>
                  <a:t>B</a:t>
                </a:r>
                <a:r>
                  <a:rPr lang="ko-KR" altLang="en-US" sz="1400" dirty="0"/>
                  <a:t>의 반박 </a:t>
                </a:r>
                <a:r>
                  <a:rPr lang="en-US" altLang="ko-KR" sz="1400" dirty="0"/>
                  <a:t>: “</a:t>
                </a:r>
                <a:r>
                  <a:rPr lang="ko-KR" altLang="en-US" sz="1400" dirty="0"/>
                  <a:t>교육 수준 때문이 아니라 높은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경제 환경 </a:t>
                </a:r>
                <a:r>
                  <a:rPr lang="ko-KR" altLang="en-US" sz="1400" dirty="0"/>
                  <a:t>때문에 애들이 야구를 잘하겠지</a:t>
                </a:r>
                <a:r>
                  <a:rPr lang="en-US" altLang="ko-KR" sz="1400" dirty="0"/>
                  <a:t>“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200" dirty="0"/>
                  <a:t>부모의 높은 교육 수준은 가족의 경제적 환경과 상관관계가 높고 아이들의 야구 성적은 부모의 경제적 환경에 크게 영향을 받음 </a:t>
                </a:r>
                <a:r>
                  <a:rPr lang="en-US" altLang="ko-KR" sz="1200" dirty="0"/>
                  <a:t>=&gt; </a:t>
                </a:r>
                <a:r>
                  <a:rPr lang="ko-KR" altLang="en-US" sz="1200" dirty="0"/>
                  <a:t>합리적 반박</a:t>
                </a:r>
                <a:endParaRPr lang="en-US" altLang="ko-KR" sz="1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lvl="1"/>
                <a:br>
                  <a:rPr lang="en-US" altLang="ko-KR" sz="1400" dirty="0"/>
                </a:br>
                <a:br>
                  <a:rPr lang="en-US" altLang="ko-KR" sz="1400" dirty="0"/>
                </a:br>
                <a:endParaRPr lang="en-US" altLang="ko-K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53380-8DCE-4EC4-8B12-25AFE7CB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8" y="1268760"/>
                <a:ext cx="8496334" cy="4555093"/>
              </a:xfrm>
              <a:prstGeom prst="rect">
                <a:avLst/>
              </a:prstGeom>
              <a:blipFill>
                <a:blip r:embed="rId3"/>
                <a:stretch>
                  <a:fillRect l="-287" t="-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57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53380-8DCE-4EC4-8B12-25AFE7CBF173}"/>
              </a:ext>
            </a:extLst>
          </p:cNvPr>
          <p:cNvSpPr txBox="1"/>
          <p:nvPr/>
        </p:nvSpPr>
        <p:spPr>
          <a:xfrm>
            <a:off x="324138" y="1268760"/>
            <a:ext cx="8496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다중선형회귀분석모델</a:t>
            </a:r>
            <a:r>
              <a:rPr lang="en-US" altLang="ko-KR" sz="1600" dirty="0"/>
              <a:t>(multiple regression)</a:t>
            </a:r>
            <a:r>
              <a:rPr lang="ko-KR" altLang="en-US" sz="1600" dirty="0"/>
              <a:t>에 기반한 주장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A</a:t>
            </a:r>
            <a:r>
              <a:rPr lang="ko-KR" altLang="en-US" sz="1400" dirty="0"/>
              <a:t>의 주장 </a:t>
            </a:r>
            <a:r>
              <a:rPr lang="en-US" altLang="ko-KR" sz="1400" dirty="0"/>
              <a:t>:  “</a:t>
            </a:r>
            <a:r>
              <a:rPr lang="ko-KR" altLang="en-US" sz="1400" b="1" dirty="0">
                <a:solidFill>
                  <a:srgbClr val="7030A0"/>
                </a:solidFill>
              </a:rPr>
              <a:t>경제적 환경</a:t>
            </a:r>
            <a:r>
              <a:rPr lang="ko-KR" altLang="en-US" sz="1400" dirty="0"/>
              <a:t>과 관련된 통제 변수를 추가하고도 부모의 교육 수준이 아이의 야구 성적에 기여한다는 통계적 결과가 나오니까</a:t>
            </a:r>
            <a:r>
              <a:rPr lang="en-US" altLang="ko-KR" sz="1400" dirty="0"/>
              <a:t>, </a:t>
            </a:r>
            <a:r>
              <a:rPr lang="ko-KR" altLang="en-US" sz="1400" dirty="0"/>
              <a:t>부모의 교육 수준이 높으면 애들이 야구를 잘한다는 내 주장은 타당해</a:t>
            </a:r>
            <a:r>
              <a:rPr lang="en-US" altLang="ko-KR" sz="1400" dirty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highlight>
                  <a:srgbClr val="FFFF00"/>
                </a:highlight>
              </a:rPr>
              <a:t>모델링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아이의 야구 성적 </a:t>
            </a:r>
            <a:r>
              <a:rPr lang="en-US" altLang="ko-KR" sz="1200" dirty="0"/>
              <a:t>= </a:t>
            </a:r>
            <a:r>
              <a:rPr lang="ko-KR" altLang="en-US" sz="1200" dirty="0"/>
              <a:t>부모의 교육 수준 </a:t>
            </a:r>
            <a:r>
              <a:rPr lang="en-US" altLang="ko-KR" sz="1200" dirty="0"/>
              <a:t>+ </a:t>
            </a:r>
            <a:r>
              <a:rPr lang="ko-KR" altLang="en-US" sz="1200" b="1" dirty="0">
                <a:solidFill>
                  <a:srgbClr val="7030A0"/>
                </a:solidFill>
              </a:rPr>
              <a:t>경제적 환경 </a:t>
            </a:r>
            <a:r>
              <a:rPr lang="en-US" altLang="ko-KR" sz="1200" dirty="0"/>
              <a:t>+ e</a:t>
            </a:r>
            <a:br>
              <a:rPr lang="en-US" altLang="ko-KR" sz="1200" dirty="0"/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e =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오류항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경제적 환경을 통제 변수로 적용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B</a:t>
            </a:r>
            <a:r>
              <a:rPr lang="ko-KR" altLang="en-US" sz="1400" dirty="0"/>
              <a:t>의 반박 </a:t>
            </a:r>
            <a:r>
              <a:rPr lang="en-US" altLang="ko-KR" sz="1400" dirty="0"/>
              <a:t>: “</a:t>
            </a:r>
            <a:r>
              <a:rPr lang="ko-KR" altLang="en-US" sz="1400" dirty="0"/>
              <a:t>부모의 교육 수준 때문이 아니라 야구를 잘하는 </a:t>
            </a:r>
            <a:r>
              <a:rPr lang="en-US" altLang="ko-KR" sz="1400" b="1" dirty="0">
                <a:solidFill>
                  <a:srgbClr val="FF0000"/>
                </a:solidFill>
              </a:rPr>
              <a:t>DNA</a:t>
            </a:r>
            <a:r>
              <a:rPr lang="ko-KR" altLang="en-US" sz="1400" dirty="0"/>
              <a:t>를 타고 난 것이다</a:t>
            </a:r>
            <a:r>
              <a:rPr lang="en-US" altLang="ko-KR" sz="1400" dirty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565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53380-8DCE-4EC4-8B12-25AFE7CBF173}"/>
              </a:ext>
            </a:extLst>
          </p:cNvPr>
          <p:cNvSpPr txBox="1"/>
          <p:nvPr/>
        </p:nvSpPr>
        <p:spPr>
          <a:xfrm>
            <a:off x="324138" y="1268760"/>
            <a:ext cx="84963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고정효과모델</a:t>
            </a:r>
            <a:r>
              <a:rPr lang="en-US" altLang="ko-KR" sz="1600" dirty="0"/>
              <a:t>(fixed effects model)</a:t>
            </a:r>
            <a:r>
              <a:rPr lang="ko-KR" altLang="en-US" sz="1600" dirty="0"/>
              <a:t>에 기반한 주장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A</a:t>
            </a:r>
            <a:r>
              <a:rPr lang="ko-KR" altLang="en-US" sz="1400" dirty="0"/>
              <a:t>의 주장 </a:t>
            </a:r>
            <a:r>
              <a:rPr lang="en-US" altLang="ko-KR" sz="1400" dirty="0"/>
              <a:t>:  “</a:t>
            </a:r>
            <a:r>
              <a:rPr lang="ko-KR" altLang="en-US" sz="1400" dirty="0"/>
              <a:t>눈에 보이지 않고 직접 측정되지 않는 변수인 </a:t>
            </a:r>
            <a:r>
              <a:rPr lang="en-US" altLang="ko-KR" sz="1400" b="1" dirty="0">
                <a:solidFill>
                  <a:srgbClr val="7030A0"/>
                </a:solidFill>
              </a:rPr>
              <a:t>DNA</a:t>
            </a:r>
            <a:r>
              <a:rPr lang="ko-KR" altLang="en-US" sz="1400" b="1" dirty="0">
                <a:solidFill>
                  <a:srgbClr val="7030A0"/>
                </a:solidFill>
              </a:rPr>
              <a:t>를</a:t>
            </a:r>
            <a:r>
              <a:rPr lang="ko-KR" altLang="en-US" sz="1400" dirty="0"/>
              <a:t> 개인의 고정효과로 추가해도 부모의 교육 수준이 아이 성적에 여전히 </a:t>
            </a:r>
            <a:r>
              <a:rPr lang="ko-KR" altLang="en-US" sz="1400" dirty="0" err="1"/>
              <a:t>의미있다</a:t>
            </a:r>
            <a:r>
              <a:rPr lang="en-US" altLang="ko-KR" sz="1400" dirty="0"/>
              <a:t>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highlight>
                  <a:srgbClr val="FFFF00"/>
                </a:highlight>
              </a:rPr>
              <a:t>모델링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아이의 야구 성적 </a:t>
            </a:r>
            <a:r>
              <a:rPr lang="en-US" altLang="ko-KR" sz="1200" dirty="0"/>
              <a:t>= </a:t>
            </a:r>
            <a:r>
              <a:rPr lang="ko-KR" altLang="en-US" sz="1200" dirty="0"/>
              <a:t>부모의 교육 수준 </a:t>
            </a:r>
            <a:r>
              <a:rPr lang="en-US" altLang="ko-KR" sz="1200" dirty="0"/>
              <a:t>+ </a:t>
            </a:r>
            <a:r>
              <a:rPr lang="ko-KR" altLang="en-US" sz="1200" dirty="0"/>
              <a:t>경제적 환경 </a:t>
            </a:r>
            <a:r>
              <a:rPr lang="en-US" altLang="ko-KR" sz="1200" dirty="0"/>
              <a:t>+ </a:t>
            </a: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ko-KR" altLang="en-US" sz="1200" b="1" dirty="0">
                <a:solidFill>
                  <a:srgbClr val="7030A0"/>
                </a:solidFill>
              </a:rPr>
              <a:t>개인의 고정효과</a:t>
            </a:r>
            <a:r>
              <a:rPr lang="en-US" altLang="ko-KR" sz="1200" b="1" dirty="0">
                <a:solidFill>
                  <a:srgbClr val="7030A0"/>
                </a:solidFill>
              </a:rPr>
              <a:t>) </a:t>
            </a:r>
            <a:r>
              <a:rPr lang="en-US" altLang="ko-KR" sz="1200" dirty="0"/>
              <a:t>+ e</a:t>
            </a:r>
            <a:br>
              <a:rPr lang="en-US" altLang="ko-KR" sz="1200" dirty="0"/>
            </a:br>
            <a:b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100" dirty="0">
                <a:solidFill>
                  <a:schemeClr val="accent6">
                    <a:lumMod val="50000"/>
                  </a:schemeClr>
                </a:solidFill>
              </a:rPr>
              <a:t>e = </a:t>
            </a:r>
            <a:r>
              <a:rPr lang="ko-KR" altLang="en-US" sz="1100" dirty="0" err="1">
                <a:solidFill>
                  <a:schemeClr val="accent6">
                    <a:lumMod val="50000"/>
                  </a:schemeClr>
                </a:solidFill>
              </a:rPr>
              <a:t>오류항</a:t>
            </a:r>
            <a:endParaRPr lang="en-US" altLang="ko-KR" sz="11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개인별로 묶어 다년간 반복되는 관측을 통해 부모의 교육 수준과 아이의 야구 성적 간 관계를 살핌</a:t>
            </a: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패널 데이터 사용</a:t>
            </a:r>
            <a:endParaRPr lang="en-US" altLang="ko-KR" sz="12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야구팬 </a:t>
            </a:r>
            <a:r>
              <a:rPr lang="en-US" altLang="ko-KR" sz="1400" dirty="0"/>
              <a:t>B</a:t>
            </a:r>
            <a:r>
              <a:rPr lang="ko-KR" altLang="en-US" sz="1400" dirty="0"/>
              <a:t>의 반박 </a:t>
            </a:r>
            <a:r>
              <a:rPr lang="en-US" altLang="ko-KR" sz="1400" dirty="0"/>
              <a:t>: “</a:t>
            </a:r>
            <a:r>
              <a:rPr lang="ko-KR" altLang="en-US" sz="1400" dirty="0"/>
              <a:t>그게 </a:t>
            </a:r>
            <a:r>
              <a:rPr lang="ko-KR" altLang="en-US" sz="1400" dirty="0" err="1"/>
              <a:t>한국이니깐</a:t>
            </a:r>
            <a:r>
              <a:rPr lang="ko-KR" altLang="en-US" sz="1400" dirty="0"/>
              <a:t> 그런 거야</a:t>
            </a:r>
            <a:r>
              <a:rPr lang="en-US" altLang="ko-KR" sz="1400" dirty="0"/>
              <a:t>! </a:t>
            </a:r>
            <a:r>
              <a:rPr lang="ko-KR" altLang="en-US" sz="1400" b="1" dirty="0">
                <a:solidFill>
                  <a:srgbClr val="FF0000"/>
                </a:solidFill>
              </a:rPr>
              <a:t>금수저 몰라</a:t>
            </a:r>
            <a:r>
              <a:rPr lang="en-US" altLang="ko-KR" sz="1400" b="1" dirty="0">
                <a:solidFill>
                  <a:srgbClr val="FF0000"/>
                </a:solidFill>
              </a:rPr>
              <a:t>? </a:t>
            </a:r>
            <a:r>
              <a:rPr lang="ko-KR" altLang="en-US" sz="1400" b="1" dirty="0">
                <a:solidFill>
                  <a:srgbClr val="FF0000"/>
                </a:solidFill>
              </a:rPr>
              <a:t>다른 나라에서도 그럴 것 같아</a:t>
            </a:r>
            <a:r>
              <a:rPr lang="en-US" altLang="ko-KR" sz="1400" b="1" dirty="0">
                <a:solidFill>
                  <a:srgbClr val="FF0000"/>
                </a:solidFill>
              </a:rPr>
              <a:t>?</a:t>
            </a:r>
            <a:r>
              <a:rPr lang="en-US" altLang="ko-KR" sz="1400" dirty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A84A7-062E-4DF9-BEA6-0A7A3664B782}"/>
              </a:ext>
            </a:extLst>
          </p:cNvPr>
          <p:cNvSpPr txBox="1"/>
          <p:nvPr/>
        </p:nvSpPr>
        <p:spPr>
          <a:xfrm>
            <a:off x="179512" y="6453336"/>
            <a:ext cx="8424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패널 데이터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여러 개체들을 복수의 시간에 걸쳐서 추적하여 얻는 데이터</a:t>
            </a:r>
          </a:p>
        </p:txBody>
      </p:sp>
    </p:spTree>
    <p:extLst>
      <p:ext uri="{BB962C8B-B14F-4D97-AF65-F5344CB8AC3E}">
        <p14:creationId xmlns:p14="http://schemas.microsoft.com/office/powerpoint/2010/main" val="23682732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1852</Words>
  <Application>Microsoft Office PowerPoint</Application>
  <PresentationFormat>화면 슬라이드 쇼(4:3)</PresentationFormat>
  <Paragraphs>198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Wingdings</vt:lpstr>
      <vt:lpstr>Cover_End_ Slide Master</vt:lpstr>
      <vt:lpstr>Contents Master Slide </vt:lpstr>
      <vt:lpstr>Section Break Slide Master</vt:lpstr>
      <vt:lpstr>메이저리그 야구 통계학 2/e</vt:lpstr>
      <vt:lpstr>목차</vt:lpstr>
      <vt:lpstr>머리말</vt:lpstr>
      <vt:lpstr>2차 함수 사고하기</vt:lpstr>
      <vt:lpstr>고차함수 사고하기</vt:lpstr>
      <vt:lpstr>논리와 데이터를 연결하다 : 모델선택</vt:lpstr>
      <vt:lpstr>논리와 데이터를 연결하다 : 모델선택</vt:lpstr>
      <vt:lpstr>논리와 데이터를 연결하다 : 모델선택</vt:lpstr>
      <vt:lpstr>논리와 데이터를 연결하다 : 모델선택</vt:lpstr>
      <vt:lpstr>논리와 데이터를 연결하다 : 모델선택</vt:lpstr>
      <vt:lpstr>논리와 데이터를 연결하다 : 모델선택</vt:lpstr>
      <vt:lpstr>논리와 데이터를 연결하다 : 모델선택</vt:lpstr>
      <vt:lpstr>정리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VISION-POWERPOINT-TEMPALTES</dc:title>
  <dc:creator>bizdesign.net</dc:creator>
  <cp:lastModifiedBy>박태신</cp:lastModifiedBy>
  <cp:revision>152</cp:revision>
  <dcterms:created xsi:type="dcterms:W3CDTF">2015-01-26T02:39:09Z</dcterms:created>
  <dcterms:modified xsi:type="dcterms:W3CDTF">2021-12-23T04:54:44Z</dcterms:modified>
</cp:coreProperties>
</file>