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48" r:id="rId2"/>
    <p:sldMasterId id="2147483660" r:id="rId3"/>
  </p:sldMasterIdLst>
  <p:notesMasterIdLst>
    <p:notesMasterId r:id="rId13"/>
  </p:notesMasterIdLst>
  <p:sldIdLst>
    <p:sldId id="295" r:id="rId4"/>
    <p:sldId id="296" r:id="rId5"/>
    <p:sldId id="297" r:id="rId6"/>
    <p:sldId id="283" r:id="rId7"/>
    <p:sldId id="260" r:id="rId8"/>
    <p:sldId id="303" r:id="rId9"/>
    <p:sldId id="316" r:id="rId10"/>
    <p:sldId id="310" r:id="rId11"/>
    <p:sldId id="30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86A9A"/>
    <a:srgbClr val="F6BF4A"/>
    <a:srgbClr val="A0C458"/>
    <a:srgbClr val="73B2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108" y="114"/>
      </p:cViewPr>
      <p:guideLst>
        <p:guide orient="horz" pos="234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225DF-115A-48EB-8649-77BC2E24603D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D6321-8AD7-4D3F-8CB8-A36A9CD1F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64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이번장에서는 숫자데이터에서 벗어나 문자 데이터에 기반한 분류모델을 학습시키고 야구환경에서의 </a:t>
            </a:r>
            <a:r>
              <a:rPr lang="ko-KR" altLang="en-US" dirty="0" err="1"/>
              <a:t>머신러닝</a:t>
            </a:r>
            <a:r>
              <a:rPr lang="ko-KR" altLang="en-US" dirty="0"/>
              <a:t> 애플리케이션을 소개하고 저자의 연구 </a:t>
            </a:r>
            <a:r>
              <a:rPr lang="ko-KR" altLang="en-US" dirty="0" err="1"/>
              <a:t>관심주제였던</a:t>
            </a:r>
            <a:r>
              <a:rPr lang="ko-KR" altLang="en-US" dirty="0"/>
              <a:t> 경영전략과 자연어처리를 진행하며 배웠던 </a:t>
            </a:r>
            <a:r>
              <a:rPr lang="ko-KR" altLang="en-US" dirty="0" err="1"/>
              <a:t>자연처</a:t>
            </a:r>
            <a:r>
              <a:rPr lang="ko-KR" altLang="en-US" dirty="0"/>
              <a:t> 처리방법을 보도록 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D6321-8AD7-4D3F-8CB8-A36A9CD1FF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860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머신러닝의</a:t>
            </a:r>
            <a:r>
              <a:rPr lang="ko-KR" altLang="en-US" dirty="0"/>
              <a:t> 발전으로 글을 읽고 분석하는 작업의 주체가 사람에서 기계로 넘어가고 있는 중이고</a:t>
            </a:r>
            <a:r>
              <a:rPr lang="en-US" altLang="ko-KR" dirty="0"/>
              <a:t>, </a:t>
            </a:r>
            <a:r>
              <a:rPr lang="ko-KR" altLang="en-US" dirty="0"/>
              <a:t>문서 데이터가 야구에서도 다양한 목적으로 활용될 가능성이 높습니다</a:t>
            </a:r>
            <a:r>
              <a:rPr lang="en-US" altLang="ko-KR" dirty="0"/>
              <a:t>. </a:t>
            </a:r>
            <a:r>
              <a:rPr lang="ko-KR" altLang="en-US" dirty="0"/>
              <a:t>현재 미국과 한국의 프로야구에서 공통으로 사용되고 있는 </a:t>
            </a:r>
            <a:r>
              <a:rPr lang="ko-KR" altLang="en-US" dirty="0" err="1"/>
              <a:t>트랙맨</a:t>
            </a:r>
            <a:r>
              <a:rPr lang="ko-KR" altLang="en-US" dirty="0"/>
              <a:t> 시스템은 숫자만으로 구성된 양적 데이터라서 복잡한 </a:t>
            </a:r>
            <a:r>
              <a:rPr lang="ko-KR" altLang="en-US" dirty="0" err="1"/>
              <a:t>전처리</a:t>
            </a:r>
            <a:r>
              <a:rPr lang="ko-KR" altLang="en-US" dirty="0"/>
              <a:t> 작업 없이도 쉽게 분석해서 의사결정 할 수 있다는 장점이 있지만 경기장만 벗어나면 적용할 수 있는 범위는 없습니다</a:t>
            </a:r>
            <a:r>
              <a:rPr lang="en-US" altLang="ko-KR" dirty="0"/>
              <a:t>. </a:t>
            </a:r>
            <a:r>
              <a:rPr lang="ko-KR" altLang="en-US" dirty="0"/>
              <a:t>선수들의 개인적 성향</a:t>
            </a:r>
            <a:r>
              <a:rPr lang="en-US" altLang="ko-KR" dirty="0"/>
              <a:t>, </a:t>
            </a:r>
            <a:r>
              <a:rPr lang="ko-KR" altLang="en-US" dirty="0"/>
              <a:t>적극성</a:t>
            </a:r>
            <a:r>
              <a:rPr lang="en-US" altLang="ko-KR" dirty="0"/>
              <a:t>, </a:t>
            </a:r>
            <a:r>
              <a:rPr lang="ko-KR" altLang="en-US" dirty="0"/>
              <a:t>팀워크 지향성</a:t>
            </a:r>
            <a:r>
              <a:rPr lang="en-US" altLang="ko-KR" dirty="0"/>
              <a:t>, </a:t>
            </a:r>
            <a:r>
              <a:rPr lang="ko-KR" altLang="en-US" dirty="0"/>
              <a:t>나아가 사회에 물의를 끼치지 않을 사회 생활의 안정감과 </a:t>
            </a:r>
            <a:r>
              <a:rPr lang="ko-KR" altLang="en-US" dirty="0" err="1"/>
              <a:t>팬들과의</a:t>
            </a:r>
            <a:r>
              <a:rPr lang="ko-KR" altLang="en-US" dirty="0"/>
              <a:t> 관계 등은 숫자로 표현할 방법이 없어 눈에 보이지 않지만 팀성적과 개인성적에 적지 않게 영향을 끼칩니다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결국 숫자에 잡히지 않는 경기 외적인 요인들을 문서 데이터를 활용해 특정 패턴을 포착하고 향후 성적으로 모델링해낼 수 있다면 적지 않은 효과를 낼 수 있을 것입니다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D6321-8AD7-4D3F-8CB8-A36A9CD1FF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111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-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3088407" y="620688"/>
            <a:ext cx="5516041" cy="57606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indent="0" algn="r">
              <a:lnSpc>
                <a:spcPct val="100000"/>
              </a:lnSpc>
              <a:defRPr sz="4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ko-KR" dirty="0"/>
              <a:t>VISION PRESENTATION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84923" y="1268760"/>
            <a:ext cx="4003872" cy="263475"/>
          </a:xfrm>
          <a:prstGeom prst="rect">
            <a:avLst/>
          </a:prstGeom>
        </p:spPr>
        <p:txBody>
          <a:bodyPr lIns="108000" anchor="ctr"/>
          <a:lstStyle>
            <a:lvl1pPr marL="0" indent="0" algn="r"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Date</a:t>
            </a:r>
            <a:endParaRPr lang="ko-KR" alt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84923" y="1531640"/>
            <a:ext cx="4003872" cy="263475"/>
          </a:xfrm>
          <a:prstGeom prst="rect">
            <a:avLst/>
          </a:prstGeom>
        </p:spPr>
        <p:txBody>
          <a:bodyPr lIns="108000" anchor="ctr"/>
          <a:lstStyle>
            <a:lvl1pPr marL="0" indent="0" algn="r"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Main author’s name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774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39618" y="121528"/>
            <a:ext cx="8480854" cy="55089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24138" y="667529"/>
            <a:ext cx="8496694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 userDrawn="1"/>
        </p:nvGrpSpPr>
        <p:grpSpPr>
          <a:xfrm rot="19246847">
            <a:off x="6444208" y="1785239"/>
            <a:ext cx="2124236" cy="2016224"/>
            <a:chOff x="1331640" y="1700808"/>
            <a:chExt cx="2124236" cy="2016224"/>
          </a:xfrm>
        </p:grpSpPr>
        <p:sp>
          <p:nvSpPr>
            <p:cNvPr id="10" name="Oval 9"/>
            <p:cNvSpPr/>
            <p:nvPr/>
          </p:nvSpPr>
          <p:spPr>
            <a:xfrm>
              <a:off x="1331640" y="1700808"/>
              <a:ext cx="2016224" cy="2016224"/>
            </a:xfrm>
            <a:prstGeom prst="ellipse">
              <a:avLst/>
            </a:prstGeom>
            <a:noFill/>
            <a:ln>
              <a:solidFill>
                <a:srgbClr val="F86A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239852" y="2600908"/>
              <a:ext cx="216024" cy="216024"/>
            </a:xfrm>
            <a:prstGeom prst="ellipse">
              <a:avLst/>
            </a:prstGeom>
            <a:solidFill>
              <a:srgbClr val="F86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 rot="19246847">
            <a:off x="647564" y="1785239"/>
            <a:ext cx="2124236" cy="2016224"/>
            <a:chOff x="4355976" y="1684290"/>
            <a:chExt cx="2124236" cy="2016224"/>
          </a:xfrm>
        </p:grpSpPr>
        <p:sp>
          <p:nvSpPr>
            <p:cNvPr id="14" name="Oval 13"/>
            <p:cNvSpPr/>
            <p:nvPr/>
          </p:nvSpPr>
          <p:spPr>
            <a:xfrm>
              <a:off x="4355976" y="1684290"/>
              <a:ext cx="2016224" cy="2016224"/>
            </a:xfrm>
            <a:prstGeom prst="ellipse">
              <a:avLst/>
            </a:prstGeom>
            <a:noFill/>
            <a:ln>
              <a:solidFill>
                <a:srgbClr val="73B2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264188" y="2584390"/>
              <a:ext cx="216024" cy="216024"/>
            </a:xfrm>
            <a:prstGeom prst="ellipse">
              <a:avLst/>
            </a:prstGeom>
            <a:solidFill>
              <a:srgbClr val="73B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 rot="19246847">
            <a:off x="3545886" y="1785239"/>
            <a:ext cx="2124236" cy="2016224"/>
            <a:chOff x="4355976" y="3988546"/>
            <a:chExt cx="2124236" cy="2016224"/>
          </a:xfrm>
        </p:grpSpPr>
        <p:sp>
          <p:nvSpPr>
            <p:cNvPr id="17" name="Oval 16"/>
            <p:cNvSpPr/>
            <p:nvPr/>
          </p:nvSpPr>
          <p:spPr>
            <a:xfrm>
              <a:off x="4355976" y="3988546"/>
              <a:ext cx="2016224" cy="2016224"/>
            </a:xfrm>
            <a:prstGeom prst="ellipse">
              <a:avLst/>
            </a:prstGeom>
            <a:noFill/>
            <a:ln>
              <a:solidFill>
                <a:srgbClr val="A0C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264188" y="4888646"/>
              <a:ext cx="216024" cy="216024"/>
            </a:xfrm>
            <a:prstGeom prst="ellipse">
              <a:avLst/>
            </a:prstGeom>
            <a:solidFill>
              <a:srgbClr val="A0C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Picture Placeholder 2"/>
          <p:cNvSpPr>
            <a:spLocks noGrp="1"/>
          </p:cNvSpPr>
          <p:nvPr>
            <p:ph type="pic" sz="quarter" idx="42" hasCustomPrompt="1"/>
          </p:nvPr>
        </p:nvSpPr>
        <p:spPr>
          <a:xfrm>
            <a:off x="808534" y="1965259"/>
            <a:ext cx="1728192" cy="1728192"/>
          </a:xfrm>
          <a:prstGeom prst="ellipse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43" hasCustomPrompt="1"/>
          </p:nvPr>
        </p:nvSpPr>
        <p:spPr>
          <a:xfrm>
            <a:off x="3702068" y="1963402"/>
            <a:ext cx="1728192" cy="1728192"/>
          </a:xfrm>
          <a:prstGeom prst="ellipse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44" hasCustomPrompt="1"/>
          </p:nvPr>
        </p:nvSpPr>
        <p:spPr>
          <a:xfrm>
            <a:off x="6595602" y="1961545"/>
            <a:ext cx="1728192" cy="1728192"/>
          </a:xfrm>
          <a:prstGeom prst="ellipse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52"/>
          </p:nvPr>
        </p:nvSpPr>
        <p:spPr>
          <a:xfrm>
            <a:off x="765101" y="4053491"/>
            <a:ext cx="1805384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27"/>
          <p:cNvSpPr>
            <a:spLocks noGrp="1"/>
          </p:cNvSpPr>
          <p:nvPr>
            <p:ph type="body" sz="quarter" idx="53"/>
          </p:nvPr>
        </p:nvSpPr>
        <p:spPr>
          <a:xfrm>
            <a:off x="765101" y="4307967"/>
            <a:ext cx="1805384" cy="249580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62967" y="4701563"/>
            <a:ext cx="18473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9" t="11419" r="13876" b="4363"/>
          <a:stretch/>
        </p:blipFill>
        <p:spPr>
          <a:xfrm>
            <a:off x="762967" y="4909730"/>
            <a:ext cx="216026" cy="143208"/>
          </a:xfrm>
          <a:prstGeom prst="rect">
            <a:avLst/>
          </a:prstGeom>
        </p:spPr>
      </p:pic>
      <p:pic>
        <p:nvPicPr>
          <p:cNvPr id="25" name="Picture 2" descr="F:\002-KIMS BUSINESS\007-bizdesign.tv\000-PPT FOR KMONG\PNG-아이콘\001-비즈니스\수정\페이스북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63" y="5421643"/>
            <a:ext cx="91584" cy="19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F:\002-KIMS BUSINESS\007-bizdesign.tv\000-PPT FOR KMONG\PNG-아이콘\001-비즈니스\수정\트위터-새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67" y="5205619"/>
            <a:ext cx="194777" cy="13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 Placeholder 27"/>
          <p:cNvSpPr>
            <a:spLocks noGrp="1"/>
          </p:cNvSpPr>
          <p:nvPr>
            <p:ph type="body" sz="quarter" idx="54"/>
          </p:nvPr>
        </p:nvSpPr>
        <p:spPr>
          <a:xfrm>
            <a:off x="1053133" y="4856544"/>
            <a:ext cx="1512168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55"/>
          </p:nvPr>
        </p:nvSpPr>
        <p:spPr>
          <a:xfrm>
            <a:off x="1053133" y="5124086"/>
            <a:ext cx="1512168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56"/>
          </p:nvPr>
        </p:nvSpPr>
        <p:spPr>
          <a:xfrm>
            <a:off x="1053133" y="5391628"/>
            <a:ext cx="1512168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3687228" y="4077072"/>
            <a:ext cx="1805384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58"/>
          </p:nvPr>
        </p:nvSpPr>
        <p:spPr>
          <a:xfrm>
            <a:off x="3687228" y="4331548"/>
            <a:ext cx="1805384" cy="249580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3685094" y="4725144"/>
            <a:ext cx="18473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9" t="11419" r="13876" b="4363"/>
          <a:stretch/>
        </p:blipFill>
        <p:spPr>
          <a:xfrm>
            <a:off x="3685094" y="4933311"/>
            <a:ext cx="216026" cy="143208"/>
          </a:xfrm>
          <a:prstGeom prst="rect">
            <a:avLst/>
          </a:prstGeom>
        </p:spPr>
      </p:pic>
      <p:pic>
        <p:nvPicPr>
          <p:cNvPr id="34" name="Picture 2" descr="F:\002-KIMS BUSINESS\007-bizdesign.tv\000-PPT FOR KMONG\PNG-아이콘\001-비즈니스\수정\페이스북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690" y="5445224"/>
            <a:ext cx="91584" cy="19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F:\002-KIMS BUSINESS\007-bizdesign.tv\000-PPT FOR KMONG\PNG-아이콘\001-비즈니스\수정\트위터-새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094" y="5229200"/>
            <a:ext cx="194777" cy="13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 Placeholder 27"/>
          <p:cNvSpPr>
            <a:spLocks noGrp="1"/>
          </p:cNvSpPr>
          <p:nvPr>
            <p:ph type="body" sz="quarter" idx="59"/>
          </p:nvPr>
        </p:nvSpPr>
        <p:spPr>
          <a:xfrm>
            <a:off x="3975260" y="4880125"/>
            <a:ext cx="1512168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27"/>
          <p:cNvSpPr>
            <a:spLocks noGrp="1"/>
          </p:cNvSpPr>
          <p:nvPr>
            <p:ph type="body" sz="quarter" idx="60"/>
          </p:nvPr>
        </p:nvSpPr>
        <p:spPr>
          <a:xfrm>
            <a:off x="3975260" y="5147667"/>
            <a:ext cx="1512168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3975260" y="5415209"/>
            <a:ext cx="1512168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27"/>
          <p:cNvSpPr>
            <a:spLocks noGrp="1"/>
          </p:cNvSpPr>
          <p:nvPr>
            <p:ph type="body" sz="quarter" idx="62"/>
          </p:nvPr>
        </p:nvSpPr>
        <p:spPr>
          <a:xfrm>
            <a:off x="6590305" y="4100653"/>
            <a:ext cx="1805384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27"/>
          <p:cNvSpPr>
            <a:spLocks noGrp="1"/>
          </p:cNvSpPr>
          <p:nvPr>
            <p:ph type="body" sz="quarter" idx="63"/>
          </p:nvPr>
        </p:nvSpPr>
        <p:spPr>
          <a:xfrm>
            <a:off x="6590305" y="4355129"/>
            <a:ext cx="1805384" cy="249580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6588171" y="4748725"/>
            <a:ext cx="18473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9" t="11419" r="13876" b="4363"/>
          <a:stretch/>
        </p:blipFill>
        <p:spPr>
          <a:xfrm>
            <a:off x="6588171" y="4956892"/>
            <a:ext cx="216026" cy="143208"/>
          </a:xfrm>
          <a:prstGeom prst="rect">
            <a:avLst/>
          </a:prstGeom>
        </p:spPr>
      </p:pic>
      <p:pic>
        <p:nvPicPr>
          <p:cNvPr id="43" name="Picture 2" descr="F:\002-KIMS BUSINESS\007-bizdesign.tv\000-PPT FOR KMONG\PNG-아이콘\001-비즈니스\수정\페이스북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767" y="5468805"/>
            <a:ext cx="91584" cy="19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 descr="F:\002-KIMS BUSINESS\007-bizdesign.tv\000-PPT FOR KMONG\PNG-아이콘\001-비즈니스\수정\트위터-새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71" y="5252781"/>
            <a:ext cx="194777" cy="13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 Placeholder 27"/>
          <p:cNvSpPr>
            <a:spLocks noGrp="1"/>
          </p:cNvSpPr>
          <p:nvPr>
            <p:ph type="body" sz="quarter" idx="64"/>
          </p:nvPr>
        </p:nvSpPr>
        <p:spPr>
          <a:xfrm>
            <a:off x="6878337" y="4903706"/>
            <a:ext cx="1512168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65"/>
          </p:nvPr>
        </p:nvSpPr>
        <p:spPr>
          <a:xfrm>
            <a:off x="6878337" y="5171248"/>
            <a:ext cx="1512168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27"/>
          <p:cNvSpPr>
            <a:spLocks noGrp="1"/>
          </p:cNvSpPr>
          <p:nvPr>
            <p:ph type="body" sz="quarter" idx="66"/>
          </p:nvPr>
        </p:nvSpPr>
        <p:spPr>
          <a:xfrm>
            <a:off x="6878337" y="5438790"/>
            <a:ext cx="1512168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4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39618" y="121528"/>
            <a:ext cx="8480854" cy="55089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24138" y="667529"/>
            <a:ext cx="8496694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52536" y="1052736"/>
            <a:ext cx="9144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/>
          </p:cNvSpPr>
          <p:nvPr>
            <p:ph type="pic" sz="quarter" idx="42" hasCustomPrompt="1"/>
          </p:nvPr>
        </p:nvSpPr>
        <p:spPr>
          <a:xfrm>
            <a:off x="648072" y="1775183"/>
            <a:ext cx="1296144" cy="861729"/>
          </a:xfrm>
          <a:prstGeom prst="roundRect">
            <a:avLst>
              <a:gd name="adj" fmla="val 7223"/>
            </a:avLst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2" hasCustomPrompt="1"/>
          </p:nvPr>
        </p:nvSpPr>
        <p:spPr>
          <a:xfrm>
            <a:off x="7776864" y="1787674"/>
            <a:ext cx="899592" cy="355849"/>
          </a:xfrm>
          <a:prstGeom prst="rect">
            <a:avLst/>
          </a:prstGeom>
        </p:spPr>
        <p:txBody>
          <a:bodyPr lIns="72000" rIns="72000" anchor="ctr"/>
          <a:lstStyle>
            <a:lvl1pPr marL="0" indent="0" algn="l">
              <a:buFontTx/>
              <a:buNone/>
              <a:defRPr sz="2800" b="1">
                <a:solidFill>
                  <a:srgbClr val="73B2D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" name="Text Placeholder 27"/>
          <p:cNvSpPr>
            <a:spLocks noGrp="1"/>
          </p:cNvSpPr>
          <p:nvPr>
            <p:ph type="body" sz="quarter" idx="53"/>
          </p:nvPr>
        </p:nvSpPr>
        <p:spPr>
          <a:xfrm>
            <a:off x="2160240" y="2200275"/>
            <a:ext cx="5472608" cy="432445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54" hasCustomPrompt="1"/>
          </p:nvPr>
        </p:nvSpPr>
        <p:spPr>
          <a:xfrm>
            <a:off x="654993" y="2730337"/>
            <a:ext cx="1296144" cy="861729"/>
          </a:xfrm>
          <a:prstGeom prst="roundRect">
            <a:avLst>
              <a:gd name="adj" fmla="val 7223"/>
            </a:avLst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7783785" y="2742828"/>
            <a:ext cx="899592" cy="355849"/>
          </a:xfrm>
          <a:prstGeom prst="rect">
            <a:avLst/>
          </a:prstGeom>
        </p:spPr>
        <p:txBody>
          <a:bodyPr lIns="72000" rIns="72000" anchor="ctr"/>
          <a:lstStyle>
            <a:lvl1pPr marL="0" indent="0" algn="l">
              <a:buFontTx/>
              <a:buNone/>
              <a:defRPr sz="2800" b="1">
                <a:solidFill>
                  <a:srgbClr val="73B2D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56"/>
          </p:nvPr>
        </p:nvSpPr>
        <p:spPr>
          <a:xfrm>
            <a:off x="2167161" y="3155429"/>
            <a:ext cx="5472608" cy="432445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57" hasCustomPrompt="1"/>
          </p:nvPr>
        </p:nvSpPr>
        <p:spPr>
          <a:xfrm>
            <a:off x="661914" y="3685491"/>
            <a:ext cx="1296144" cy="861729"/>
          </a:xfrm>
          <a:prstGeom prst="roundRect">
            <a:avLst>
              <a:gd name="adj" fmla="val 7223"/>
            </a:avLst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7790706" y="3697982"/>
            <a:ext cx="899592" cy="355849"/>
          </a:xfrm>
          <a:prstGeom prst="rect">
            <a:avLst/>
          </a:prstGeom>
        </p:spPr>
        <p:txBody>
          <a:bodyPr lIns="72000" rIns="72000" anchor="ctr"/>
          <a:lstStyle>
            <a:lvl1pPr marL="0" indent="0" algn="l">
              <a:buFontTx/>
              <a:buNone/>
              <a:defRPr sz="2800" b="1">
                <a:solidFill>
                  <a:srgbClr val="73B2D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59"/>
          </p:nvPr>
        </p:nvSpPr>
        <p:spPr>
          <a:xfrm>
            <a:off x="2174082" y="4110583"/>
            <a:ext cx="5472608" cy="432445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60" hasCustomPrompt="1"/>
          </p:nvPr>
        </p:nvSpPr>
        <p:spPr>
          <a:xfrm>
            <a:off x="668835" y="4640645"/>
            <a:ext cx="1296144" cy="861729"/>
          </a:xfrm>
          <a:prstGeom prst="roundRect">
            <a:avLst>
              <a:gd name="adj" fmla="val 7223"/>
            </a:avLst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61" hasCustomPrompt="1"/>
          </p:nvPr>
        </p:nvSpPr>
        <p:spPr>
          <a:xfrm>
            <a:off x="7797627" y="4653136"/>
            <a:ext cx="899592" cy="355849"/>
          </a:xfrm>
          <a:prstGeom prst="rect">
            <a:avLst/>
          </a:prstGeom>
        </p:spPr>
        <p:txBody>
          <a:bodyPr lIns="72000" rIns="72000" anchor="ctr"/>
          <a:lstStyle>
            <a:lvl1pPr marL="0" indent="0" algn="l">
              <a:buFontTx/>
              <a:buNone/>
              <a:defRPr sz="2800" b="1">
                <a:solidFill>
                  <a:srgbClr val="73B2D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62"/>
          </p:nvPr>
        </p:nvSpPr>
        <p:spPr>
          <a:xfrm>
            <a:off x="2181003" y="5065737"/>
            <a:ext cx="5472608" cy="432445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9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2699792" y="595"/>
            <a:ext cx="3672408" cy="2420888"/>
            <a:chOff x="2699792" y="595"/>
            <a:chExt cx="3672408" cy="2420888"/>
          </a:xfrm>
        </p:grpSpPr>
        <p:sp>
          <p:nvSpPr>
            <p:cNvPr id="7" name="Rectangle 6"/>
            <p:cNvSpPr/>
            <p:nvPr userDrawn="1"/>
          </p:nvSpPr>
          <p:spPr>
            <a:xfrm>
              <a:off x="2699792" y="595"/>
              <a:ext cx="864096" cy="2420888"/>
            </a:xfrm>
            <a:prstGeom prst="rect">
              <a:avLst/>
            </a:prstGeom>
            <a:solidFill>
              <a:srgbClr val="73B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635896" y="595"/>
              <a:ext cx="864096" cy="2420888"/>
            </a:xfrm>
            <a:prstGeom prst="rect">
              <a:avLst/>
            </a:prstGeom>
            <a:solidFill>
              <a:srgbClr val="A0C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4572000" y="595"/>
              <a:ext cx="864096" cy="2420888"/>
            </a:xfrm>
            <a:prstGeom prst="rect">
              <a:avLst/>
            </a:prstGeom>
            <a:solidFill>
              <a:srgbClr val="F6B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5508104" y="595"/>
              <a:ext cx="864096" cy="2420888"/>
            </a:xfrm>
            <a:prstGeom prst="rect">
              <a:avLst/>
            </a:prstGeom>
            <a:solidFill>
              <a:srgbClr val="F86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395535" y="3108380"/>
            <a:ext cx="8352928" cy="4613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5" y="3832647"/>
            <a:ext cx="8352929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Add Text Here</a:t>
            </a:r>
            <a:endParaRPr lang="ko-KR" alt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339751" y="3701164"/>
            <a:ext cx="446449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7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93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-02">
    <p:bg>
      <p:bgPr>
        <a:pattFill prst="dash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Triangle 22"/>
          <p:cNvSpPr/>
          <p:nvPr userDrawn="1"/>
        </p:nvSpPr>
        <p:spPr>
          <a:xfrm>
            <a:off x="-14065" y="1"/>
            <a:ext cx="1201690" cy="6871294"/>
          </a:xfrm>
          <a:prstGeom prst="rtTriangle">
            <a:avLst/>
          </a:prstGeom>
          <a:solidFill>
            <a:srgbClr val="F86A9A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/>
          <p:cNvSpPr/>
          <p:nvPr userDrawn="1"/>
        </p:nvSpPr>
        <p:spPr>
          <a:xfrm rot="10800000" flipH="1">
            <a:off x="-14064" y="-17885"/>
            <a:ext cx="1201688" cy="6858000"/>
          </a:xfrm>
          <a:prstGeom prst="rtTriangle">
            <a:avLst/>
          </a:prstGeom>
          <a:solidFill>
            <a:srgbClr val="73B2D1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308304" y="2780928"/>
            <a:ext cx="1296144" cy="288032"/>
            <a:chOff x="6084168" y="3009528"/>
            <a:chExt cx="1296144" cy="288032"/>
          </a:xfrm>
        </p:grpSpPr>
        <p:sp>
          <p:nvSpPr>
            <p:cNvPr id="3" name="Rectangle 2"/>
            <p:cNvSpPr/>
            <p:nvPr userDrawn="1"/>
          </p:nvSpPr>
          <p:spPr>
            <a:xfrm>
              <a:off x="6084168" y="3009528"/>
              <a:ext cx="288032" cy="288032"/>
            </a:xfrm>
            <a:prstGeom prst="rect">
              <a:avLst/>
            </a:prstGeom>
            <a:solidFill>
              <a:srgbClr val="73B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6420205" y="3009528"/>
              <a:ext cx="288032" cy="288032"/>
            </a:xfrm>
            <a:prstGeom prst="rect">
              <a:avLst/>
            </a:prstGeom>
            <a:solidFill>
              <a:srgbClr val="A0C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6756242" y="3009528"/>
              <a:ext cx="288032" cy="288032"/>
            </a:xfrm>
            <a:prstGeom prst="rect">
              <a:avLst/>
            </a:prstGeom>
            <a:solidFill>
              <a:srgbClr val="F6B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7092280" y="3009528"/>
              <a:ext cx="288032" cy="288032"/>
            </a:xfrm>
            <a:prstGeom prst="rect">
              <a:avLst/>
            </a:prstGeom>
            <a:solidFill>
              <a:srgbClr val="F86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/>
          <p:cNvCxnSpPr>
            <a:endCxn id="3" idx="1"/>
          </p:cNvCxnSpPr>
          <p:nvPr userDrawn="1"/>
        </p:nvCxnSpPr>
        <p:spPr>
          <a:xfrm>
            <a:off x="1647825" y="2914650"/>
            <a:ext cx="5660479" cy="102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>
            <a:spLocks noGrp="1"/>
          </p:cNvSpPr>
          <p:nvPr>
            <p:ph type="title" hasCustomPrompt="1"/>
          </p:nvPr>
        </p:nvSpPr>
        <p:spPr>
          <a:xfrm>
            <a:off x="1547664" y="3108747"/>
            <a:ext cx="5688632" cy="57606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indent="0" algn="l">
              <a:lnSpc>
                <a:spcPct val="100000"/>
              </a:lnSpc>
              <a:defRPr sz="4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 dirty="0"/>
              <a:t>GLASS TEMPLATE</a:t>
            </a:r>
            <a:endParaRPr lang="ko-KR" alt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550923" y="3669407"/>
            <a:ext cx="5684576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Date</a:t>
            </a:r>
            <a:endParaRPr lang="ko-KR" alt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550923" y="3869630"/>
            <a:ext cx="5684576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Main author’s name here</a:t>
            </a:r>
            <a:endParaRPr lang="ko-KR" alt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572816" y="4252738"/>
            <a:ext cx="5433981" cy="0"/>
          </a:xfrm>
          <a:prstGeom prst="line">
            <a:avLst/>
          </a:prstGeom>
          <a:ln w="12700">
            <a:solidFill>
              <a:schemeClr val="bg1">
                <a:alpha val="7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Triangle 20"/>
          <p:cNvSpPr/>
          <p:nvPr userDrawn="1"/>
        </p:nvSpPr>
        <p:spPr>
          <a:xfrm rot="10800000" flipH="1">
            <a:off x="-14064" y="0"/>
            <a:ext cx="855712" cy="6858000"/>
          </a:xfrm>
          <a:prstGeom prst="rtTriangle">
            <a:avLst/>
          </a:prstGeom>
          <a:solidFill>
            <a:srgbClr val="A0C45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/>
          <p:cNvSpPr/>
          <p:nvPr userDrawn="1"/>
        </p:nvSpPr>
        <p:spPr>
          <a:xfrm>
            <a:off x="0" y="0"/>
            <a:ext cx="827584" cy="6858000"/>
          </a:xfrm>
          <a:prstGeom prst="rtTriangle">
            <a:avLst/>
          </a:prstGeom>
          <a:solidFill>
            <a:srgbClr val="F6BF4A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6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Layout-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4427984" y="2852936"/>
            <a:ext cx="4032448" cy="7200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indent="0" algn="r">
              <a:lnSpc>
                <a:spcPct val="100000"/>
              </a:lnSpc>
              <a:defRPr sz="5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40907" y="3597573"/>
            <a:ext cx="4003872" cy="263475"/>
          </a:xfrm>
          <a:prstGeom prst="rect">
            <a:avLst/>
          </a:prstGeom>
        </p:spPr>
        <p:txBody>
          <a:bodyPr lIns="108000" anchor="ctr"/>
          <a:lstStyle>
            <a:lvl1pPr marL="0" indent="0" algn="r"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This text can be replaced with your own text</a:t>
            </a:r>
          </a:p>
        </p:txBody>
      </p:sp>
    </p:spTree>
    <p:extLst>
      <p:ext uri="{BB962C8B-B14F-4D97-AF65-F5344CB8AC3E}">
        <p14:creationId xmlns:p14="http://schemas.microsoft.com/office/powerpoint/2010/main" val="354354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Layout-02">
    <p:bg>
      <p:bgPr>
        <a:pattFill prst="dash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Triangle 22"/>
          <p:cNvSpPr/>
          <p:nvPr userDrawn="1"/>
        </p:nvSpPr>
        <p:spPr>
          <a:xfrm>
            <a:off x="-14065" y="1"/>
            <a:ext cx="1201690" cy="6871294"/>
          </a:xfrm>
          <a:prstGeom prst="rtTriangle">
            <a:avLst/>
          </a:prstGeom>
          <a:solidFill>
            <a:srgbClr val="F86A9A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/>
          <p:cNvSpPr/>
          <p:nvPr userDrawn="1"/>
        </p:nvSpPr>
        <p:spPr>
          <a:xfrm rot="10800000" flipH="1">
            <a:off x="-14064" y="-17885"/>
            <a:ext cx="1201688" cy="6858000"/>
          </a:xfrm>
          <a:prstGeom prst="rtTriangle">
            <a:avLst/>
          </a:prstGeom>
          <a:solidFill>
            <a:srgbClr val="73B2D1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308304" y="2780928"/>
            <a:ext cx="1296144" cy="288032"/>
            <a:chOff x="6084168" y="3009528"/>
            <a:chExt cx="1296144" cy="288032"/>
          </a:xfrm>
        </p:grpSpPr>
        <p:sp>
          <p:nvSpPr>
            <p:cNvPr id="3" name="Rectangle 2"/>
            <p:cNvSpPr/>
            <p:nvPr userDrawn="1"/>
          </p:nvSpPr>
          <p:spPr>
            <a:xfrm>
              <a:off x="6084168" y="3009528"/>
              <a:ext cx="288032" cy="288032"/>
            </a:xfrm>
            <a:prstGeom prst="rect">
              <a:avLst/>
            </a:prstGeom>
            <a:solidFill>
              <a:srgbClr val="73B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6420205" y="3009528"/>
              <a:ext cx="288032" cy="288032"/>
            </a:xfrm>
            <a:prstGeom prst="rect">
              <a:avLst/>
            </a:prstGeom>
            <a:solidFill>
              <a:srgbClr val="A0C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6756242" y="3009528"/>
              <a:ext cx="288032" cy="288032"/>
            </a:xfrm>
            <a:prstGeom prst="rect">
              <a:avLst/>
            </a:prstGeom>
            <a:solidFill>
              <a:srgbClr val="F6B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7092280" y="3009528"/>
              <a:ext cx="288032" cy="288032"/>
            </a:xfrm>
            <a:prstGeom prst="rect">
              <a:avLst/>
            </a:prstGeom>
            <a:solidFill>
              <a:srgbClr val="F86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/>
          <p:cNvCxnSpPr>
            <a:endCxn id="3" idx="1"/>
          </p:cNvCxnSpPr>
          <p:nvPr userDrawn="1"/>
        </p:nvCxnSpPr>
        <p:spPr>
          <a:xfrm>
            <a:off x="1647825" y="2914650"/>
            <a:ext cx="5660479" cy="102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>
            <a:spLocks noGrp="1"/>
          </p:cNvSpPr>
          <p:nvPr>
            <p:ph type="title" hasCustomPrompt="1"/>
          </p:nvPr>
        </p:nvSpPr>
        <p:spPr>
          <a:xfrm>
            <a:off x="1547664" y="3108747"/>
            <a:ext cx="5688632" cy="57606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indent="0" algn="l">
              <a:lnSpc>
                <a:spcPct val="100000"/>
              </a:lnSpc>
              <a:defRPr sz="54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550923" y="3764657"/>
            <a:ext cx="5684576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This text can be replaced with your own text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572816" y="4252738"/>
            <a:ext cx="5433981" cy="0"/>
          </a:xfrm>
          <a:prstGeom prst="line">
            <a:avLst/>
          </a:prstGeom>
          <a:ln w="12700">
            <a:solidFill>
              <a:schemeClr val="bg1">
                <a:alpha val="7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Triangle 20"/>
          <p:cNvSpPr/>
          <p:nvPr userDrawn="1"/>
        </p:nvSpPr>
        <p:spPr>
          <a:xfrm rot="10800000" flipH="1">
            <a:off x="-14064" y="0"/>
            <a:ext cx="855712" cy="6858000"/>
          </a:xfrm>
          <a:prstGeom prst="rtTriangle">
            <a:avLst/>
          </a:prstGeom>
          <a:solidFill>
            <a:srgbClr val="A0C45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/>
          <p:cNvSpPr/>
          <p:nvPr userDrawn="1"/>
        </p:nvSpPr>
        <p:spPr>
          <a:xfrm>
            <a:off x="0" y="0"/>
            <a:ext cx="827584" cy="6858000"/>
          </a:xfrm>
          <a:prstGeom prst="rtTriangle">
            <a:avLst/>
          </a:prstGeom>
          <a:solidFill>
            <a:srgbClr val="F6BF4A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5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39618" y="121528"/>
            <a:ext cx="8480854" cy="55089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24138" y="667529"/>
            <a:ext cx="8496694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15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39618" y="121528"/>
            <a:ext cx="8480854" cy="55089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24138" y="667529"/>
            <a:ext cx="8496694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Triangle 1"/>
          <p:cNvSpPr/>
          <p:nvPr userDrawn="1"/>
        </p:nvSpPr>
        <p:spPr>
          <a:xfrm flipH="1">
            <a:off x="0" y="2636912"/>
            <a:ext cx="9144000" cy="3672408"/>
          </a:xfrm>
          <a:prstGeom prst="rtTriangle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1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39618" y="121528"/>
            <a:ext cx="8480854" cy="55089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24138" y="667529"/>
            <a:ext cx="8496694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437880" y="2127282"/>
            <a:ext cx="1469824" cy="8780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17699" y="3627268"/>
            <a:ext cx="8258757" cy="0"/>
          </a:xfrm>
          <a:prstGeom prst="line">
            <a:avLst/>
          </a:prstGeom>
          <a:ln w="1111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림 개체 틀 2"/>
          <p:cNvSpPr>
            <a:spLocks noGrp="1"/>
          </p:cNvSpPr>
          <p:nvPr>
            <p:ph type="pic" sz="quarter" idx="42" hasCustomPrompt="1"/>
          </p:nvPr>
        </p:nvSpPr>
        <p:spPr>
          <a:xfrm>
            <a:off x="2676816" y="4367246"/>
            <a:ext cx="1469824" cy="8780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2"/>
          </p:nvPr>
        </p:nvSpPr>
        <p:spPr>
          <a:xfrm>
            <a:off x="273194" y="4149080"/>
            <a:ext cx="1805384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3"/>
          </p:nvPr>
        </p:nvSpPr>
        <p:spPr>
          <a:xfrm>
            <a:off x="273194" y="4403556"/>
            <a:ext cx="1805384" cy="864096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54"/>
          </p:nvPr>
        </p:nvSpPr>
        <p:spPr>
          <a:xfrm>
            <a:off x="2483768" y="2060848"/>
            <a:ext cx="1805384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55"/>
          </p:nvPr>
        </p:nvSpPr>
        <p:spPr>
          <a:xfrm>
            <a:off x="2483768" y="2306936"/>
            <a:ext cx="1805384" cy="864096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426088" y="3013731"/>
            <a:ext cx="1490005" cy="383811"/>
          </a:xfrm>
          <a:custGeom>
            <a:avLst/>
            <a:gdLst/>
            <a:ahLst/>
            <a:cxnLst/>
            <a:rect l="l" t="t" r="r" b="b"/>
            <a:pathLst>
              <a:path w="1490005" h="383811">
                <a:moveTo>
                  <a:pt x="1490005" y="383811"/>
                </a:moveTo>
                <a:lnTo>
                  <a:pt x="0" y="383811"/>
                </a:lnTo>
                <a:lnTo>
                  <a:pt x="0" y="72008"/>
                </a:lnTo>
                <a:lnTo>
                  <a:pt x="702768" y="72008"/>
                </a:lnTo>
                <a:lnTo>
                  <a:pt x="745003" y="0"/>
                </a:lnTo>
                <a:lnTo>
                  <a:pt x="787238" y="72008"/>
                </a:lnTo>
                <a:lnTo>
                  <a:pt x="1490005" y="72008"/>
                </a:lnTo>
                <a:close/>
              </a:path>
            </a:pathLst>
          </a:custGeom>
          <a:solidFill>
            <a:srgbClr val="F86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Isosceles Triangle 4"/>
          <p:cNvSpPr/>
          <p:nvPr userDrawn="1"/>
        </p:nvSpPr>
        <p:spPr>
          <a:xfrm>
            <a:off x="2666725" y="4009960"/>
            <a:ext cx="1490005" cy="383811"/>
          </a:xfrm>
          <a:custGeom>
            <a:avLst/>
            <a:gdLst/>
            <a:ahLst/>
            <a:cxnLst/>
            <a:rect l="l" t="t" r="r" b="b"/>
            <a:pathLst>
              <a:path w="1490005" h="383811">
                <a:moveTo>
                  <a:pt x="1490005" y="383811"/>
                </a:moveTo>
                <a:lnTo>
                  <a:pt x="0" y="383811"/>
                </a:lnTo>
                <a:lnTo>
                  <a:pt x="0" y="72008"/>
                </a:lnTo>
                <a:lnTo>
                  <a:pt x="702768" y="72008"/>
                </a:lnTo>
                <a:lnTo>
                  <a:pt x="745003" y="0"/>
                </a:lnTo>
                <a:lnTo>
                  <a:pt x="787238" y="72008"/>
                </a:lnTo>
                <a:lnTo>
                  <a:pt x="1490005" y="72008"/>
                </a:lnTo>
                <a:close/>
              </a:path>
            </a:pathLst>
          </a:custGeom>
          <a:solidFill>
            <a:srgbClr val="73B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437193" y="3041727"/>
            <a:ext cx="1478900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57" hasCustomPrompt="1"/>
          </p:nvPr>
        </p:nvSpPr>
        <p:spPr>
          <a:xfrm>
            <a:off x="2677830" y="4115524"/>
            <a:ext cx="1478900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7" name="그림 개체 틀 2"/>
          <p:cNvSpPr>
            <a:spLocks noGrp="1"/>
          </p:cNvSpPr>
          <p:nvPr>
            <p:ph type="pic" sz="quarter" idx="58" hasCustomPrompt="1"/>
          </p:nvPr>
        </p:nvSpPr>
        <p:spPr>
          <a:xfrm>
            <a:off x="4917463" y="2141245"/>
            <a:ext cx="1469824" cy="8780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8" name="Text Placeholder 27"/>
          <p:cNvSpPr>
            <a:spLocks noGrp="1"/>
          </p:cNvSpPr>
          <p:nvPr>
            <p:ph type="body" sz="quarter" idx="59"/>
          </p:nvPr>
        </p:nvSpPr>
        <p:spPr>
          <a:xfrm>
            <a:off x="4744388" y="4154654"/>
            <a:ext cx="1805384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27"/>
          <p:cNvSpPr>
            <a:spLocks noGrp="1"/>
          </p:cNvSpPr>
          <p:nvPr>
            <p:ph type="body" sz="quarter" idx="60"/>
          </p:nvPr>
        </p:nvSpPr>
        <p:spPr>
          <a:xfrm>
            <a:off x="4744388" y="4409130"/>
            <a:ext cx="1805384" cy="864096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1" name="Isosceles Triangle 4"/>
          <p:cNvSpPr/>
          <p:nvPr userDrawn="1"/>
        </p:nvSpPr>
        <p:spPr>
          <a:xfrm rot="10800000">
            <a:off x="4905671" y="3019305"/>
            <a:ext cx="1490005" cy="383811"/>
          </a:xfrm>
          <a:custGeom>
            <a:avLst/>
            <a:gdLst/>
            <a:ahLst/>
            <a:cxnLst/>
            <a:rect l="l" t="t" r="r" b="b"/>
            <a:pathLst>
              <a:path w="1490005" h="383811">
                <a:moveTo>
                  <a:pt x="1490005" y="383811"/>
                </a:moveTo>
                <a:lnTo>
                  <a:pt x="0" y="383811"/>
                </a:lnTo>
                <a:lnTo>
                  <a:pt x="0" y="72008"/>
                </a:lnTo>
                <a:lnTo>
                  <a:pt x="702768" y="72008"/>
                </a:lnTo>
                <a:lnTo>
                  <a:pt x="745003" y="0"/>
                </a:lnTo>
                <a:lnTo>
                  <a:pt x="787238" y="72008"/>
                </a:lnTo>
                <a:lnTo>
                  <a:pt x="1490005" y="72008"/>
                </a:lnTo>
                <a:close/>
              </a:path>
            </a:pathLst>
          </a:custGeom>
          <a:solidFill>
            <a:srgbClr val="A0C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 Placeholder 27"/>
          <p:cNvSpPr>
            <a:spLocks noGrp="1"/>
          </p:cNvSpPr>
          <p:nvPr>
            <p:ph type="body" sz="quarter" idx="61" hasCustomPrompt="1"/>
          </p:nvPr>
        </p:nvSpPr>
        <p:spPr>
          <a:xfrm>
            <a:off x="4916776" y="3047301"/>
            <a:ext cx="1478900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6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7144517" y="4367246"/>
            <a:ext cx="1469824" cy="8780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7" name="Text Placeholder 27"/>
          <p:cNvSpPr>
            <a:spLocks noGrp="1"/>
          </p:cNvSpPr>
          <p:nvPr>
            <p:ph type="body" sz="quarter" idx="63"/>
          </p:nvPr>
        </p:nvSpPr>
        <p:spPr>
          <a:xfrm>
            <a:off x="6951469" y="2060848"/>
            <a:ext cx="1805384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Text Placeholder 27"/>
          <p:cNvSpPr>
            <a:spLocks noGrp="1"/>
          </p:cNvSpPr>
          <p:nvPr>
            <p:ph type="body" sz="quarter" idx="64"/>
          </p:nvPr>
        </p:nvSpPr>
        <p:spPr>
          <a:xfrm>
            <a:off x="6951469" y="2306936"/>
            <a:ext cx="1805384" cy="864096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Isosceles Triangle 4"/>
          <p:cNvSpPr/>
          <p:nvPr userDrawn="1"/>
        </p:nvSpPr>
        <p:spPr>
          <a:xfrm>
            <a:off x="7134426" y="4009960"/>
            <a:ext cx="1490005" cy="383811"/>
          </a:xfrm>
          <a:custGeom>
            <a:avLst/>
            <a:gdLst/>
            <a:ahLst/>
            <a:cxnLst/>
            <a:rect l="l" t="t" r="r" b="b"/>
            <a:pathLst>
              <a:path w="1490005" h="383811">
                <a:moveTo>
                  <a:pt x="1490005" y="383811"/>
                </a:moveTo>
                <a:lnTo>
                  <a:pt x="0" y="383811"/>
                </a:lnTo>
                <a:lnTo>
                  <a:pt x="0" y="72008"/>
                </a:lnTo>
                <a:lnTo>
                  <a:pt x="702768" y="72008"/>
                </a:lnTo>
                <a:lnTo>
                  <a:pt x="745003" y="0"/>
                </a:lnTo>
                <a:lnTo>
                  <a:pt x="787238" y="72008"/>
                </a:lnTo>
                <a:lnTo>
                  <a:pt x="1490005" y="72008"/>
                </a:lnTo>
                <a:close/>
              </a:path>
            </a:pathLst>
          </a:custGeom>
          <a:solidFill>
            <a:srgbClr val="F6B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 Placeholder 27"/>
          <p:cNvSpPr>
            <a:spLocks noGrp="1"/>
          </p:cNvSpPr>
          <p:nvPr>
            <p:ph type="body" sz="quarter" idx="65" hasCustomPrompt="1"/>
          </p:nvPr>
        </p:nvSpPr>
        <p:spPr>
          <a:xfrm>
            <a:off x="7145531" y="4115524"/>
            <a:ext cx="1478900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55868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39618" y="121528"/>
            <a:ext cx="8480854" cy="55089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24138" y="667529"/>
            <a:ext cx="8496694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1069174" y="2127282"/>
            <a:ext cx="1469824" cy="8780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17699" y="3627268"/>
            <a:ext cx="8258757" cy="0"/>
          </a:xfrm>
          <a:prstGeom prst="line">
            <a:avLst/>
          </a:prstGeom>
          <a:ln w="111125">
            <a:solidFill>
              <a:schemeClr val="bg1">
                <a:lumMod val="8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림 개체 틀 2"/>
          <p:cNvSpPr>
            <a:spLocks noGrp="1"/>
          </p:cNvSpPr>
          <p:nvPr>
            <p:ph type="pic" sz="quarter" idx="42" hasCustomPrompt="1"/>
          </p:nvPr>
        </p:nvSpPr>
        <p:spPr>
          <a:xfrm>
            <a:off x="3662966" y="4367246"/>
            <a:ext cx="1469824" cy="8780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2"/>
          </p:nvPr>
        </p:nvSpPr>
        <p:spPr>
          <a:xfrm>
            <a:off x="904488" y="4149080"/>
            <a:ext cx="1805384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3"/>
          </p:nvPr>
        </p:nvSpPr>
        <p:spPr>
          <a:xfrm>
            <a:off x="904488" y="4403556"/>
            <a:ext cx="1805384" cy="864096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54"/>
          </p:nvPr>
        </p:nvSpPr>
        <p:spPr>
          <a:xfrm>
            <a:off x="3469918" y="2060848"/>
            <a:ext cx="1805384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55"/>
          </p:nvPr>
        </p:nvSpPr>
        <p:spPr>
          <a:xfrm>
            <a:off x="3469918" y="2306936"/>
            <a:ext cx="1805384" cy="864096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1057382" y="3013731"/>
            <a:ext cx="1490005" cy="383811"/>
          </a:xfrm>
          <a:custGeom>
            <a:avLst/>
            <a:gdLst/>
            <a:ahLst/>
            <a:cxnLst/>
            <a:rect l="l" t="t" r="r" b="b"/>
            <a:pathLst>
              <a:path w="1490005" h="383811">
                <a:moveTo>
                  <a:pt x="1490005" y="383811"/>
                </a:moveTo>
                <a:lnTo>
                  <a:pt x="0" y="383811"/>
                </a:lnTo>
                <a:lnTo>
                  <a:pt x="0" y="72008"/>
                </a:lnTo>
                <a:lnTo>
                  <a:pt x="702768" y="72008"/>
                </a:lnTo>
                <a:lnTo>
                  <a:pt x="745003" y="0"/>
                </a:lnTo>
                <a:lnTo>
                  <a:pt x="787238" y="72008"/>
                </a:lnTo>
                <a:lnTo>
                  <a:pt x="1490005" y="72008"/>
                </a:lnTo>
                <a:close/>
              </a:path>
            </a:pathLst>
          </a:custGeom>
          <a:solidFill>
            <a:srgbClr val="F86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Isosceles Triangle 4"/>
          <p:cNvSpPr/>
          <p:nvPr userDrawn="1"/>
        </p:nvSpPr>
        <p:spPr>
          <a:xfrm>
            <a:off x="3652875" y="4009960"/>
            <a:ext cx="1490005" cy="383811"/>
          </a:xfrm>
          <a:custGeom>
            <a:avLst/>
            <a:gdLst/>
            <a:ahLst/>
            <a:cxnLst/>
            <a:rect l="l" t="t" r="r" b="b"/>
            <a:pathLst>
              <a:path w="1490005" h="383811">
                <a:moveTo>
                  <a:pt x="1490005" y="383811"/>
                </a:moveTo>
                <a:lnTo>
                  <a:pt x="0" y="383811"/>
                </a:lnTo>
                <a:lnTo>
                  <a:pt x="0" y="72008"/>
                </a:lnTo>
                <a:lnTo>
                  <a:pt x="702768" y="72008"/>
                </a:lnTo>
                <a:lnTo>
                  <a:pt x="745003" y="0"/>
                </a:lnTo>
                <a:lnTo>
                  <a:pt x="787238" y="72008"/>
                </a:lnTo>
                <a:lnTo>
                  <a:pt x="1490005" y="72008"/>
                </a:lnTo>
                <a:close/>
              </a:path>
            </a:pathLst>
          </a:custGeom>
          <a:solidFill>
            <a:srgbClr val="73B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1068487" y="3041727"/>
            <a:ext cx="1478900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57" hasCustomPrompt="1"/>
          </p:nvPr>
        </p:nvSpPr>
        <p:spPr>
          <a:xfrm>
            <a:off x="3663980" y="4115524"/>
            <a:ext cx="1478900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7" name="그림 개체 틀 2"/>
          <p:cNvSpPr>
            <a:spLocks noGrp="1"/>
          </p:cNvSpPr>
          <p:nvPr>
            <p:ph type="pic" sz="quarter" idx="58" hasCustomPrompt="1"/>
          </p:nvPr>
        </p:nvSpPr>
        <p:spPr>
          <a:xfrm>
            <a:off x="6235281" y="2141245"/>
            <a:ext cx="1469824" cy="8780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8" name="Text Placeholder 27"/>
          <p:cNvSpPr>
            <a:spLocks noGrp="1"/>
          </p:cNvSpPr>
          <p:nvPr>
            <p:ph type="body" sz="quarter" idx="59"/>
          </p:nvPr>
        </p:nvSpPr>
        <p:spPr>
          <a:xfrm>
            <a:off x="6062206" y="4154654"/>
            <a:ext cx="1805384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27"/>
          <p:cNvSpPr>
            <a:spLocks noGrp="1"/>
          </p:cNvSpPr>
          <p:nvPr>
            <p:ph type="body" sz="quarter" idx="60"/>
          </p:nvPr>
        </p:nvSpPr>
        <p:spPr>
          <a:xfrm>
            <a:off x="6062206" y="4409130"/>
            <a:ext cx="1805384" cy="864096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1" name="Isosceles Triangle 4"/>
          <p:cNvSpPr/>
          <p:nvPr userDrawn="1"/>
        </p:nvSpPr>
        <p:spPr>
          <a:xfrm rot="10800000">
            <a:off x="6223489" y="3019305"/>
            <a:ext cx="1490005" cy="383811"/>
          </a:xfrm>
          <a:custGeom>
            <a:avLst/>
            <a:gdLst/>
            <a:ahLst/>
            <a:cxnLst/>
            <a:rect l="l" t="t" r="r" b="b"/>
            <a:pathLst>
              <a:path w="1490005" h="383811">
                <a:moveTo>
                  <a:pt x="1490005" y="383811"/>
                </a:moveTo>
                <a:lnTo>
                  <a:pt x="0" y="383811"/>
                </a:lnTo>
                <a:lnTo>
                  <a:pt x="0" y="72008"/>
                </a:lnTo>
                <a:lnTo>
                  <a:pt x="702768" y="72008"/>
                </a:lnTo>
                <a:lnTo>
                  <a:pt x="745003" y="0"/>
                </a:lnTo>
                <a:lnTo>
                  <a:pt x="787238" y="72008"/>
                </a:lnTo>
                <a:lnTo>
                  <a:pt x="1490005" y="72008"/>
                </a:lnTo>
                <a:close/>
              </a:path>
            </a:pathLst>
          </a:custGeom>
          <a:solidFill>
            <a:srgbClr val="A0C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 Placeholder 27"/>
          <p:cNvSpPr>
            <a:spLocks noGrp="1"/>
          </p:cNvSpPr>
          <p:nvPr>
            <p:ph type="body" sz="quarter" idx="61" hasCustomPrompt="1"/>
          </p:nvPr>
        </p:nvSpPr>
        <p:spPr>
          <a:xfrm>
            <a:off x="6234594" y="3047301"/>
            <a:ext cx="1478900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314279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39618" y="121528"/>
            <a:ext cx="8480854" cy="55089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24138" y="667529"/>
            <a:ext cx="8496694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5"/>
          <p:cNvSpPr/>
          <p:nvPr userDrawn="1"/>
        </p:nvSpPr>
        <p:spPr>
          <a:xfrm rot="10800000">
            <a:off x="3426296" y="1588445"/>
            <a:ext cx="5125194" cy="2007865"/>
          </a:xfrm>
          <a:custGeom>
            <a:avLst/>
            <a:gdLst/>
            <a:ahLst/>
            <a:cxnLst/>
            <a:rect l="l" t="t" r="r" b="b"/>
            <a:pathLst>
              <a:path w="3312368" h="1656184">
                <a:moveTo>
                  <a:pt x="141223" y="0"/>
                </a:moveTo>
                <a:lnTo>
                  <a:pt x="3312368" y="0"/>
                </a:lnTo>
                <a:lnTo>
                  <a:pt x="3312368" y="1656184"/>
                </a:lnTo>
                <a:lnTo>
                  <a:pt x="141223" y="1656184"/>
                </a:lnTo>
                <a:cubicBezTo>
                  <a:pt x="63228" y="1656184"/>
                  <a:pt x="0" y="1592956"/>
                  <a:pt x="0" y="1514961"/>
                </a:cubicBezTo>
                <a:lnTo>
                  <a:pt x="0" y="141223"/>
                </a:lnTo>
                <a:cubicBezTo>
                  <a:pt x="0" y="63228"/>
                  <a:pt x="63228" y="0"/>
                  <a:pt x="1412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42" hasCustomPrompt="1"/>
          </p:nvPr>
        </p:nvSpPr>
        <p:spPr>
          <a:xfrm>
            <a:off x="3930352" y="1821038"/>
            <a:ext cx="2016224" cy="1299793"/>
          </a:xfrm>
          <a:prstGeom prst="roundRect">
            <a:avLst>
              <a:gd name="adj" fmla="val 7223"/>
            </a:avLst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43" hasCustomPrompt="1"/>
          </p:nvPr>
        </p:nvSpPr>
        <p:spPr>
          <a:xfrm>
            <a:off x="6234608" y="1824687"/>
            <a:ext cx="2016224" cy="1299793"/>
          </a:xfrm>
          <a:prstGeom prst="roundRect">
            <a:avLst>
              <a:gd name="adj" fmla="val 7223"/>
            </a:avLst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409738" y="1575842"/>
            <a:ext cx="232581" cy="2020467"/>
          </a:xfrm>
          <a:custGeom>
            <a:avLst/>
            <a:gdLst>
              <a:gd name="connsiteX0" fmla="*/ 0 w 232581"/>
              <a:gd name="connsiteY0" fmla="*/ 0 h 2020467"/>
              <a:gd name="connsiteX1" fmla="*/ 232581 w 232581"/>
              <a:gd name="connsiteY1" fmla="*/ 0 h 2020467"/>
              <a:gd name="connsiteX2" fmla="*/ 232581 w 232581"/>
              <a:gd name="connsiteY2" fmla="*/ 2020467 h 2020467"/>
              <a:gd name="connsiteX3" fmla="*/ 0 w 232581"/>
              <a:gd name="connsiteY3" fmla="*/ 2020467 h 2020467"/>
              <a:gd name="connsiteX4" fmla="*/ 0 w 232581"/>
              <a:gd name="connsiteY4" fmla="*/ 0 h 2020467"/>
              <a:gd name="connsiteX0" fmla="*/ 0 w 232581"/>
              <a:gd name="connsiteY0" fmla="*/ 0 h 2020467"/>
              <a:gd name="connsiteX1" fmla="*/ 232581 w 232581"/>
              <a:gd name="connsiteY1" fmla="*/ 0 h 2020467"/>
              <a:gd name="connsiteX2" fmla="*/ 232581 w 232581"/>
              <a:gd name="connsiteY2" fmla="*/ 1839492 h 2020467"/>
              <a:gd name="connsiteX3" fmla="*/ 0 w 232581"/>
              <a:gd name="connsiteY3" fmla="*/ 2020467 h 2020467"/>
              <a:gd name="connsiteX4" fmla="*/ 0 w 232581"/>
              <a:gd name="connsiteY4" fmla="*/ 0 h 2020467"/>
              <a:gd name="connsiteX0" fmla="*/ 0 w 242106"/>
              <a:gd name="connsiteY0" fmla="*/ 0 h 2020467"/>
              <a:gd name="connsiteX1" fmla="*/ 242106 w 242106"/>
              <a:gd name="connsiteY1" fmla="*/ 180975 h 2020467"/>
              <a:gd name="connsiteX2" fmla="*/ 232581 w 242106"/>
              <a:gd name="connsiteY2" fmla="*/ 1839492 h 2020467"/>
              <a:gd name="connsiteX3" fmla="*/ 0 w 242106"/>
              <a:gd name="connsiteY3" fmla="*/ 2020467 h 2020467"/>
              <a:gd name="connsiteX4" fmla="*/ 0 w 242106"/>
              <a:gd name="connsiteY4" fmla="*/ 0 h 2020467"/>
              <a:gd name="connsiteX0" fmla="*/ 0 w 232581"/>
              <a:gd name="connsiteY0" fmla="*/ 0 h 2020467"/>
              <a:gd name="connsiteX1" fmla="*/ 223056 w 232581"/>
              <a:gd name="connsiteY1" fmla="*/ 200025 h 2020467"/>
              <a:gd name="connsiteX2" fmla="*/ 232581 w 232581"/>
              <a:gd name="connsiteY2" fmla="*/ 1839492 h 2020467"/>
              <a:gd name="connsiteX3" fmla="*/ 0 w 232581"/>
              <a:gd name="connsiteY3" fmla="*/ 2020467 h 2020467"/>
              <a:gd name="connsiteX4" fmla="*/ 0 w 232581"/>
              <a:gd name="connsiteY4" fmla="*/ 0 h 2020467"/>
              <a:gd name="connsiteX0" fmla="*/ 0 w 242106"/>
              <a:gd name="connsiteY0" fmla="*/ 0 h 2020467"/>
              <a:gd name="connsiteX1" fmla="*/ 242106 w 242106"/>
              <a:gd name="connsiteY1" fmla="*/ 200025 h 2020467"/>
              <a:gd name="connsiteX2" fmla="*/ 232581 w 242106"/>
              <a:gd name="connsiteY2" fmla="*/ 1839492 h 2020467"/>
              <a:gd name="connsiteX3" fmla="*/ 0 w 242106"/>
              <a:gd name="connsiteY3" fmla="*/ 2020467 h 2020467"/>
              <a:gd name="connsiteX4" fmla="*/ 0 w 242106"/>
              <a:gd name="connsiteY4" fmla="*/ 0 h 2020467"/>
              <a:gd name="connsiteX0" fmla="*/ 0 w 232581"/>
              <a:gd name="connsiteY0" fmla="*/ 0 h 2020467"/>
              <a:gd name="connsiteX1" fmla="*/ 232581 w 232581"/>
              <a:gd name="connsiteY1" fmla="*/ 200025 h 2020467"/>
              <a:gd name="connsiteX2" fmla="*/ 232581 w 232581"/>
              <a:gd name="connsiteY2" fmla="*/ 1839492 h 2020467"/>
              <a:gd name="connsiteX3" fmla="*/ 0 w 232581"/>
              <a:gd name="connsiteY3" fmla="*/ 2020467 h 2020467"/>
              <a:gd name="connsiteX4" fmla="*/ 0 w 232581"/>
              <a:gd name="connsiteY4" fmla="*/ 0 h 2020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581" h="2020467">
                <a:moveTo>
                  <a:pt x="0" y="0"/>
                </a:moveTo>
                <a:lnTo>
                  <a:pt x="232581" y="200025"/>
                </a:lnTo>
                <a:lnTo>
                  <a:pt x="232581" y="1839492"/>
                </a:lnTo>
                <a:lnTo>
                  <a:pt x="0" y="202046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73B2D1">
                  <a:lumMod val="83000"/>
                </a:srgbClr>
              </a:gs>
              <a:gs pos="100000">
                <a:srgbClr val="73B2D1">
                  <a:lumMod val="78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545976" y="1764286"/>
            <a:ext cx="3096344" cy="1656184"/>
          </a:xfrm>
          <a:custGeom>
            <a:avLst/>
            <a:gdLst/>
            <a:ahLst/>
            <a:cxnLst/>
            <a:rect l="l" t="t" r="r" b="b"/>
            <a:pathLst>
              <a:path w="3312368" h="1656184">
                <a:moveTo>
                  <a:pt x="141223" y="0"/>
                </a:moveTo>
                <a:lnTo>
                  <a:pt x="3312368" y="0"/>
                </a:lnTo>
                <a:lnTo>
                  <a:pt x="3312368" y="1656184"/>
                </a:lnTo>
                <a:lnTo>
                  <a:pt x="141223" y="1656184"/>
                </a:lnTo>
                <a:cubicBezTo>
                  <a:pt x="63228" y="1656184"/>
                  <a:pt x="0" y="1592956"/>
                  <a:pt x="0" y="1514961"/>
                </a:cubicBezTo>
                <a:lnTo>
                  <a:pt x="0" y="141223"/>
                </a:lnTo>
                <a:cubicBezTo>
                  <a:pt x="0" y="63228"/>
                  <a:pt x="63228" y="0"/>
                  <a:pt x="141223" y="0"/>
                </a:cubicBezTo>
                <a:close/>
              </a:path>
            </a:pathLst>
          </a:custGeom>
          <a:solidFill>
            <a:srgbClr val="73B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4"/>
          </p:nvPr>
        </p:nvSpPr>
        <p:spPr>
          <a:xfrm>
            <a:off x="761999" y="1906220"/>
            <a:ext cx="2647739" cy="246087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27"/>
          <p:cNvSpPr>
            <a:spLocks noGrp="1"/>
          </p:cNvSpPr>
          <p:nvPr>
            <p:ph type="body" sz="quarter" idx="55"/>
          </p:nvPr>
        </p:nvSpPr>
        <p:spPr>
          <a:xfrm>
            <a:off x="761999" y="2152308"/>
            <a:ext cx="2647739" cy="1122064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6"/>
          </p:nvPr>
        </p:nvSpPr>
        <p:spPr>
          <a:xfrm>
            <a:off x="3930353" y="3192839"/>
            <a:ext cx="2030338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235725" y="3192839"/>
            <a:ext cx="2030338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Rounded Rectangle 5"/>
          <p:cNvSpPr/>
          <p:nvPr userDrawn="1"/>
        </p:nvSpPr>
        <p:spPr>
          <a:xfrm rot="10800000">
            <a:off x="3426296" y="3781506"/>
            <a:ext cx="5125194" cy="2007865"/>
          </a:xfrm>
          <a:custGeom>
            <a:avLst/>
            <a:gdLst/>
            <a:ahLst/>
            <a:cxnLst/>
            <a:rect l="l" t="t" r="r" b="b"/>
            <a:pathLst>
              <a:path w="3312368" h="1656184">
                <a:moveTo>
                  <a:pt x="141223" y="0"/>
                </a:moveTo>
                <a:lnTo>
                  <a:pt x="3312368" y="0"/>
                </a:lnTo>
                <a:lnTo>
                  <a:pt x="3312368" y="1656184"/>
                </a:lnTo>
                <a:lnTo>
                  <a:pt x="141223" y="1656184"/>
                </a:lnTo>
                <a:cubicBezTo>
                  <a:pt x="63228" y="1656184"/>
                  <a:pt x="0" y="1592956"/>
                  <a:pt x="0" y="1514961"/>
                </a:cubicBezTo>
                <a:lnTo>
                  <a:pt x="0" y="141223"/>
                </a:lnTo>
                <a:cubicBezTo>
                  <a:pt x="0" y="63228"/>
                  <a:pt x="63228" y="0"/>
                  <a:pt x="1412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58" hasCustomPrompt="1"/>
          </p:nvPr>
        </p:nvSpPr>
        <p:spPr>
          <a:xfrm>
            <a:off x="3930352" y="4014099"/>
            <a:ext cx="2016224" cy="1299793"/>
          </a:xfrm>
          <a:prstGeom prst="roundRect">
            <a:avLst>
              <a:gd name="adj" fmla="val 7223"/>
            </a:avLst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59" hasCustomPrompt="1"/>
          </p:nvPr>
        </p:nvSpPr>
        <p:spPr>
          <a:xfrm>
            <a:off x="6234608" y="4017748"/>
            <a:ext cx="2016224" cy="1299793"/>
          </a:xfrm>
          <a:prstGeom prst="roundRect">
            <a:avLst>
              <a:gd name="adj" fmla="val 7223"/>
            </a:avLst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2" name="Rectangle 13"/>
          <p:cNvSpPr/>
          <p:nvPr userDrawn="1"/>
        </p:nvSpPr>
        <p:spPr>
          <a:xfrm>
            <a:off x="3409738" y="3768903"/>
            <a:ext cx="232581" cy="2020467"/>
          </a:xfrm>
          <a:custGeom>
            <a:avLst/>
            <a:gdLst>
              <a:gd name="connsiteX0" fmla="*/ 0 w 232581"/>
              <a:gd name="connsiteY0" fmla="*/ 0 h 2020467"/>
              <a:gd name="connsiteX1" fmla="*/ 232581 w 232581"/>
              <a:gd name="connsiteY1" fmla="*/ 0 h 2020467"/>
              <a:gd name="connsiteX2" fmla="*/ 232581 w 232581"/>
              <a:gd name="connsiteY2" fmla="*/ 2020467 h 2020467"/>
              <a:gd name="connsiteX3" fmla="*/ 0 w 232581"/>
              <a:gd name="connsiteY3" fmla="*/ 2020467 h 2020467"/>
              <a:gd name="connsiteX4" fmla="*/ 0 w 232581"/>
              <a:gd name="connsiteY4" fmla="*/ 0 h 2020467"/>
              <a:gd name="connsiteX0" fmla="*/ 0 w 232581"/>
              <a:gd name="connsiteY0" fmla="*/ 0 h 2020467"/>
              <a:gd name="connsiteX1" fmla="*/ 232581 w 232581"/>
              <a:gd name="connsiteY1" fmla="*/ 0 h 2020467"/>
              <a:gd name="connsiteX2" fmla="*/ 232581 w 232581"/>
              <a:gd name="connsiteY2" fmla="*/ 1839492 h 2020467"/>
              <a:gd name="connsiteX3" fmla="*/ 0 w 232581"/>
              <a:gd name="connsiteY3" fmla="*/ 2020467 h 2020467"/>
              <a:gd name="connsiteX4" fmla="*/ 0 w 232581"/>
              <a:gd name="connsiteY4" fmla="*/ 0 h 2020467"/>
              <a:gd name="connsiteX0" fmla="*/ 0 w 242106"/>
              <a:gd name="connsiteY0" fmla="*/ 0 h 2020467"/>
              <a:gd name="connsiteX1" fmla="*/ 242106 w 242106"/>
              <a:gd name="connsiteY1" fmla="*/ 180975 h 2020467"/>
              <a:gd name="connsiteX2" fmla="*/ 232581 w 242106"/>
              <a:gd name="connsiteY2" fmla="*/ 1839492 h 2020467"/>
              <a:gd name="connsiteX3" fmla="*/ 0 w 242106"/>
              <a:gd name="connsiteY3" fmla="*/ 2020467 h 2020467"/>
              <a:gd name="connsiteX4" fmla="*/ 0 w 242106"/>
              <a:gd name="connsiteY4" fmla="*/ 0 h 2020467"/>
              <a:gd name="connsiteX0" fmla="*/ 0 w 232581"/>
              <a:gd name="connsiteY0" fmla="*/ 0 h 2020467"/>
              <a:gd name="connsiteX1" fmla="*/ 213531 w 232581"/>
              <a:gd name="connsiteY1" fmla="*/ 180975 h 2020467"/>
              <a:gd name="connsiteX2" fmla="*/ 232581 w 232581"/>
              <a:gd name="connsiteY2" fmla="*/ 1839492 h 2020467"/>
              <a:gd name="connsiteX3" fmla="*/ 0 w 232581"/>
              <a:gd name="connsiteY3" fmla="*/ 2020467 h 2020467"/>
              <a:gd name="connsiteX4" fmla="*/ 0 w 232581"/>
              <a:gd name="connsiteY4" fmla="*/ 0 h 2020467"/>
              <a:gd name="connsiteX0" fmla="*/ 0 w 232581"/>
              <a:gd name="connsiteY0" fmla="*/ 0 h 2020467"/>
              <a:gd name="connsiteX1" fmla="*/ 232581 w 232581"/>
              <a:gd name="connsiteY1" fmla="*/ 200025 h 2020467"/>
              <a:gd name="connsiteX2" fmla="*/ 232581 w 232581"/>
              <a:gd name="connsiteY2" fmla="*/ 1839492 h 2020467"/>
              <a:gd name="connsiteX3" fmla="*/ 0 w 232581"/>
              <a:gd name="connsiteY3" fmla="*/ 2020467 h 2020467"/>
              <a:gd name="connsiteX4" fmla="*/ 0 w 232581"/>
              <a:gd name="connsiteY4" fmla="*/ 0 h 2020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581" h="2020467">
                <a:moveTo>
                  <a:pt x="0" y="0"/>
                </a:moveTo>
                <a:lnTo>
                  <a:pt x="232581" y="200025"/>
                </a:lnTo>
                <a:lnTo>
                  <a:pt x="232581" y="1839492"/>
                </a:lnTo>
                <a:lnTo>
                  <a:pt x="0" y="202046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F6BF4A">
                  <a:lumMod val="70000"/>
                </a:srgbClr>
              </a:gs>
              <a:gs pos="100000">
                <a:srgbClr val="F6BF4A">
                  <a:lumMod val="63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5"/>
          <p:cNvSpPr/>
          <p:nvPr userDrawn="1"/>
        </p:nvSpPr>
        <p:spPr>
          <a:xfrm>
            <a:off x="545976" y="3957347"/>
            <a:ext cx="3096344" cy="1656184"/>
          </a:xfrm>
          <a:custGeom>
            <a:avLst/>
            <a:gdLst/>
            <a:ahLst/>
            <a:cxnLst/>
            <a:rect l="l" t="t" r="r" b="b"/>
            <a:pathLst>
              <a:path w="3312368" h="1656184">
                <a:moveTo>
                  <a:pt x="141223" y="0"/>
                </a:moveTo>
                <a:lnTo>
                  <a:pt x="3312368" y="0"/>
                </a:lnTo>
                <a:lnTo>
                  <a:pt x="3312368" y="1656184"/>
                </a:lnTo>
                <a:lnTo>
                  <a:pt x="141223" y="1656184"/>
                </a:lnTo>
                <a:cubicBezTo>
                  <a:pt x="63228" y="1656184"/>
                  <a:pt x="0" y="1592956"/>
                  <a:pt x="0" y="1514961"/>
                </a:cubicBezTo>
                <a:lnTo>
                  <a:pt x="0" y="141223"/>
                </a:lnTo>
                <a:cubicBezTo>
                  <a:pt x="0" y="63228"/>
                  <a:pt x="63228" y="0"/>
                  <a:pt x="141223" y="0"/>
                </a:cubicBezTo>
                <a:close/>
              </a:path>
            </a:pathLst>
          </a:custGeom>
          <a:solidFill>
            <a:srgbClr val="F6B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60"/>
          </p:nvPr>
        </p:nvSpPr>
        <p:spPr>
          <a:xfrm>
            <a:off x="761999" y="4099281"/>
            <a:ext cx="2647739" cy="246087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761999" y="4345369"/>
            <a:ext cx="2647739" cy="1122064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62"/>
          </p:nvPr>
        </p:nvSpPr>
        <p:spPr>
          <a:xfrm>
            <a:off x="3930353" y="5385900"/>
            <a:ext cx="2030338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63"/>
          </p:nvPr>
        </p:nvSpPr>
        <p:spPr>
          <a:xfrm>
            <a:off x="6235725" y="5385900"/>
            <a:ext cx="2030338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24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90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2" r:id="rId3"/>
    <p:sldLayoutId id="2147483663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91743"/>
            <a:ext cx="9144000" cy="5662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409237" y="6444947"/>
            <a:ext cx="1066419" cy="307777"/>
            <a:chOff x="208470" y="6453336"/>
            <a:chExt cx="1066419" cy="307777"/>
          </a:xfrm>
        </p:grpSpPr>
        <p:grpSp>
          <p:nvGrpSpPr>
            <p:cNvPr id="12" name="Group 11"/>
            <p:cNvGrpSpPr/>
            <p:nvPr userDrawn="1"/>
          </p:nvGrpSpPr>
          <p:grpSpPr>
            <a:xfrm>
              <a:off x="208470" y="6470191"/>
              <a:ext cx="157003" cy="223732"/>
              <a:chOff x="1851337" y="1965067"/>
              <a:chExt cx="157003" cy="223732"/>
            </a:xfrm>
          </p:grpSpPr>
          <p:sp>
            <p:nvSpPr>
              <p:cNvPr id="10" name="Rounded Rectangle 9"/>
              <p:cNvSpPr/>
              <p:nvPr userDrawn="1"/>
            </p:nvSpPr>
            <p:spPr>
              <a:xfrm rot="1800000">
                <a:off x="1851337" y="2000251"/>
                <a:ext cx="56095" cy="188548"/>
              </a:xfrm>
              <a:prstGeom prst="roundRect">
                <a:avLst>
                  <a:gd name="adj" fmla="val 50000"/>
                </a:avLst>
              </a:prstGeom>
              <a:solidFill>
                <a:srgbClr val="A0C4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 userDrawn="1"/>
            </p:nvSpPr>
            <p:spPr>
              <a:xfrm rot="1800000">
                <a:off x="1952245" y="1965067"/>
                <a:ext cx="56095" cy="188548"/>
              </a:xfrm>
              <a:prstGeom prst="roundRect">
                <a:avLst>
                  <a:gd name="adj" fmla="val 50000"/>
                </a:avLst>
              </a:prstGeom>
              <a:solidFill>
                <a:srgbClr val="73B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 userDrawn="1"/>
          </p:nvSpPr>
          <p:spPr>
            <a:xfrm>
              <a:off x="315139" y="6453336"/>
              <a:ext cx="9597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</a:rPr>
                <a:t>LOGOTYPE</a:t>
              </a:r>
              <a:endParaRPr lang="ko-KR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5" name="Oval 14"/>
          <p:cNvSpPr/>
          <p:nvPr userDrawn="1"/>
        </p:nvSpPr>
        <p:spPr>
          <a:xfrm>
            <a:off x="8363257" y="6353887"/>
            <a:ext cx="453365" cy="453365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396813" y="6433849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731F54F2-ED28-43C9-BE23-3ED9A1BEC0F8}" type="slidenum">
              <a:rPr lang="ko-KR" alt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58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533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67745" y="620688"/>
            <a:ext cx="6336704" cy="576063"/>
          </a:xfrm>
        </p:spPr>
        <p:txBody>
          <a:bodyPr/>
          <a:lstStyle/>
          <a:p>
            <a:r>
              <a:rPr lang="ko-KR" altLang="en-US" dirty="0"/>
              <a:t>메이저리그 야구 통계학 </a:t>
            </a:r>
            <a:r>
              <a:rPr lang="en-US" altLang="ko-KR" sz="1800" dirty="0"/>
              <a:t>2/e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12.23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20154087 </a:t>
            </a:r>
            <a:r>
              <a:rPr lang="ko-KR" altLang="en-US" dirty="0"/>
              <a:t>박태신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55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PRESENTAION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Main author’s name here</a:t>
            </a:r>
          </a:p>
        </p:txBody>
      </p:sp>
    </p:spTree>
    <p:extLst>
      <p:ext uri="{BB962C8B-B14F-4D97-AF65-F5344CB8AC3E}">
        <p14:creationId xmlns:p14="http://schemas.microsoft.com/office/powerpoint/2010/main" val="278358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92150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618" y="285815"/>
            <a:ext cx="8480854" cy="550897"/>
          </a:xfrm>
        </p:spPr>
        <p:txBody>
          <a:bodyPr/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16" name="Arc 15"/>
          <p:cNvSpPr/>
          <p:nvPr/>
        </p:nvSpPr>
        <p:spPr>
          <a:xfrm>
            <a:off x="35496" y="1724713"/>
            <a:ext cx="2304256" cy="3970151"/>
          </a:xfrm>
          <a:prstGeom prst="arc">
            <a:avLst>
              <a:gd name="adj1" fmla="val 16200000"/>
              <a:gd name="adj2" fmla="val 5433205"/>
            </a:avLst>
          </a:prstGeom>
          <a:ln w="53975">
            <a:gradFill>
              <a:gsLst>
                <a:gs pos="82000">
                  <a:srgbClr val="D9D9D9"/>
                </a:gs>
                <a:gs pos="0">
                  <a:schemeClr val="bg1">
                    <a:lumMod val="85000"/>
                    <a:alpha val="0"/>
                  </a:schemeClr>
                </a:gs>
                <a:gs pos="2000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A05882F-E3EB-4919-9FAA-8AC825E061EF}"/>
              </a:ext>
            </a:extLst>
          </p:cNvPr>
          <p:cNvGrpSpPr/>
          <p:nvPr/>
        </p:nvGrpSpPr>
        <p:grpSpPr>
          <a:xfrm>
            <a:off x="2456860" y="1270775"/>
            <a:ext cx="5616625" cy="549374"/>
            <a:chOff x="2456860" y="1386613"/>
            <a:chExt cx="5616625" cy="549374"/>
          </a:xfrm>
        </p:grpSpPr>
        <p:sp>
          <p:nvSpPr>
            <p:cNvPr id="17" name="Oval 16"/>
            <p:cNvSpPr/>
            <p:nvPr/>
          </p:nvSpPr>
          <p:spPr>
            <a:xfrm>
              <a:off x="2456860" y="1523425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563670" y="1386613"/>
              <a:ext cx="4509815" cy="549374"/>
              <a:chOff x="4022626" y="1723081"/>
              <a:chExt cx="4509815" cy="549374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4022626" y="1723081"/>
                <a:ext cx="549374" cy="54937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644008" y="1880240"/>
                <a:ext cx="3888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chemeClr val="bg1">
                        <a:lumMod val="85000"/>
                      </a:schemeClr>
                    </a:solidFill>
                  </a:rPr>
                  <a:t>변수를 알면 분석 모델을 디자인 할 수 있다</a:t>
                </a:r>
              </a:p>
            </p:txBody>
          </p:sp>
        </p:grpSp>
        <p:cxnSp>
          <p:nvCxnSpPr>
            <p:cNvPr id="48" name="Straight Connector 47"/>
            <p:cNvCxnSpPr/>
            <p:nvPr/>
          </p:nvCxnSpPr>
          <p:spPr>
            <a:xfrm>
              <a:off x="2835950" y="1634513"/>
              <a:ext cx="58952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04DB467-4F3E-43E4-9EF4-33712E6806D3}"/>
              </a:ext>
            </a:extLst>
          </p:cNvPr>
          <p:cNvGrpSpPr/>
          <p:nvPr/>
        </p:nvGrpSpPr>
        <p:grpSpPr>
          <a:xfrm>
            <a:off x="3130710" y="1989666"/>
            <a:ext cx="5558332" cy="549374"/>
            <a:chOff x="3131840" y="1988840"/>
            <a:chExt cx="5558332" cy="549374"/>
          </a:xfrm>
        </p:grpSpPr>
        <p:grpSp>
          <p:nvGrpSpPr>
            <p:cNvPr id="34" name="Group 33"/>
            <p:cNvGrpSpPr/>
            <p:nvPr/>
          </p:nvGrpSpPr>
          <p:grpSpPr>
            <a:xfrm>
              <a:off x="4180357" y="1988840"/>
              <a:ext cx="4509815" cy="549374"/>
              <a:chOff x="4022626" y="1723081"/>
              <a:chExt cx="4509815" cy="549374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4022626" y="1723081"/>
                <a:ext cx="549374" cy="549374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644008" y="1849115"/>
                <a:ext cx="3888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chemeClr val="bg1">
                        <a:lumMod val="85000"/>
                      </a:schemeClr>
                    </a:solidFill>
                  </a:rPr>
                  <a:t>메이저리그 데이터 마이닝</a:t>
                </a:r>
              </a:p>
            </p:txBody>
          </p:sp>
        </p:grpSp>
        <p:sp>
          <p:nvSpPr>
            <p:cNvPr id="44" name="Oval 43"/>
            <p:cNvSpPr/>
            <p:nvPr/>
          </p:nvSpPr>
          <p:spPr>
            <a:xfrm>
              <a:off x="3131840" y="2149419"/>
              <a:ext cx="216024" cy="2160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3444516" y="2247857"/>
              <a:ext cx="58952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0BBAFA52-F266-4609-9AC1-DE79D4ED2293}"/>
              </a:ext>
            </a:extLst>
          </p:cNvPr>
          <p:cNvGrpSpPr/>
          <p:nvPr/>
        </p:nvGrpSpPr>
        <p:grpSpPr>
          <a:xfrm>
            <a:off x="3738146" y="2636912"/>
            <a:ext cx="5623152" cy="549374"/>
            <a:chOff x="3643793" y="2708920"/>
            <a:chExt cx="5623152" cy="549374"/>
          </a:xfrm>
        </p:grpSpPr>
        <p:grpSp>
          <p:nvGrpSpPr>
            <p:cNvPr id="24" name="Group 23"/>
            <p:cNvGrpSpPr/>
            <p:nvPr/>
          </p:nvGrpSpPr>
          <p:grpSpPr>
            <a:xfrm>
              <a:off x="4771239" y="2708920"/>
              <a:ext cx="4495706" cy="549374"/>
              <a:chOff x="4022626" y="1723081"/>
              <a:chExt cx="4495706" cy="549374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4022626" y="1723081"/>
                <a:ext cx="549374" cy="549374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629899" y="1830885"/>
                <a:ext cx="3888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chemeClr val="bg1">
                        <a:lumMod val="85000"/>
                      </a:schemeClr>
                    </a:solidFill>
                  </a:rPr>
                  <a:t>선수의 능력은 어떻게 측정할 것인가</a:t>
                </a:r>
                <a:r>
                  <a:rPr lang="en-US" altLang="ko-KR" sz="1200" b="1" dirty="0">
                    <a:solidFill>
                      <a:schemeClr val="bg1">
                        <a:lumMod val="85000"/>
                      </a:schemeClr>
                    </a:solidFill>
                  </a:rPr>
                  <a:t>?</a:t>
                </a:r>
                <a:endParaRPr lang="ko-KR" altLang="en-US" sz="12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3643793" y="2847212"/>
              <a:ext cx="216024" cy="21602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>
              <a:cxnSpLocks/>
            </p:cNvCxnSpPr>
            <p:nvPr/>
          </p:nvCxnSpPr>
          <p:spPr>
            <a:xfrm>
              <a:off x="3990400" y="2971435"/>
              <a:ext cx="58952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DA1782-F3DC-4346-BECA-C69F1CBA5635}"/>
              </a:ext>
            </a:extLst>
          </p:cNvPr>
          <p:cNvGrpSpPr/>
          <p:nvPr/>
        </p:nvGrpSpPr>
        <p:grpSpPr>
          <a:xfrm>
            <a:off x="4379513" y="3339173"/>
            <a:ext cx="5531159" cy="549374"/>
            <a:chOff x="3289312" y="4361352"/>
            <a:chExt cx="5531159" cy="549374"/>
          </a:xfrm>
        </p:grpSpPr>
        <p:grpSp>
          <p:nvGrpSpPr>
            <p:cNvPr id="39" name="Group 38"/>
            <p:cNvGrpSpPr/>
            <p:nvPr/>
          </p:nvGrpSpPr>
          <p:grpSpPr>
            <a:xfrm>
              <a:off x="4382664" y="4361352"/>
              <a:ext cx="4437807" cy="549374"/>
              <a:chOff x="4022626" y="1723081"/>
              <a:chExt cx="4437807" cy="54937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022626" y="1723081"/>
                <a:ext cx="549374" cy="54937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572000" y="1856817"/>
                <a:ext cx="3888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chemeClr val="bg1">
                        <a:lumMod val="85000"/>
                      </a:schemeClr>
                    </a:solidFill>
                  </a:rPr>
                  <a:t>상관관계는 인과관계가 아니다</a:t>
                </a:r>
              </a:p>
            </p:txBody>
          </p:sp>
        </p:grpSp>
        <p:sp>
          <p:nvSpPr>
            <p:cNvPr id="46" name="Oval 45"/>
            <p:cNvSpPr/>
            <p:nvPr/>
          </p:nvSpPr>
          <p:spPr>
            <a:xfrm>
              <a:off x="3289312" y="4528027"/>
              <a:ext cx="216024" cy="21602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3644310" y="4645564"/>
              <a:ext cx="58952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E4465BE-B63E-4D2C-9716-E03CE4874C5E}"/>
              </a:ext>
            </a:extLst>
          </p:cNvPr>
          <p:cNvGrpSpPr/>
          <p:nvPr/>
        </p:nvGrpSpPr>
        <p:grpSpPr>
          <a:xfrm>
            <a:off x="3742221" y="4077072"/>
            <a:ext cx="5619076" cy="549374"/>
            <a:chOff x="2447764" y="5234951"/>
            <a:chExt cx="5619076" cy="549374"/>
          </a:xfrm>
        </p:grpSpPr>
        <p:grpSp>
          <p:nvGrpSpPr>
            <p:cNvPr id="29" name="Group 28"/>
            <p:cNvGrpSpPr/>
            <p:nvPr/>
          </p:nvGrpSpPr>
          <p:grpSpPr>
            <a:xfrm>
              <a:off x="3571135" y="5234951"/>
              <a:ext cx="4495705" cy="549374"/>
              <a:chOff x="4055002" y="1725842"/>
              <a:chExt cx="4495705" cy="549374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4055002" y="1725842"/>
                <a:ext cx="549374" cy="54937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662274" y="1858014"/>
                <a:ext cx="3888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chemeClr val="bg1">
                        <a:lumMod val="85000"/>
                      </a:schemeClr>
                    </a:solidFill>
                  </a:rPr>
                  <a:t>비교와 구분</a:t>
                </a:r>
              </a:p>
            </p:txBody>
          </p:sp>
        </p:grpSp>
        <p:sp>
          <p:nvSpPr>
            <p:cNvPr id="47" name="Oval 46"/>
            <p:cNvSpPr/>
            <p:nvPr/>
          </p:nvSpPr>
          <p:spPr>
            <a:xfrm>
              <a:off x="2447764" y="5359110"/>
              <a:ext cx="216024" cy="21602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2798279" y="5486172"/>
              <a:ext cx="58952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B28372-EC34-48C7-8018-3D035682BA51}"/>
              </a:ext>
            </a:extLst>
          </p:cNvPr>
          <p:cNvSpPr/>
          <p:nvPr/>
        </p:nvSpPr>
        <p:spPr>
          <a:xfrm>
            <a:off x="324138" y="6381328"/>
            <a:ext cx="1511558" cy="432048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AA5A3F6-01CD-4F34-99F5-C19C0B990C27}"/>
              </a:ext>
            </a:extLst>
          </p:cNvPr>
          <p:cNvGrpSpPr/>
          <p:nvPr/>
        </p:nvGrpSpPr>
        <p:grpSpPr>
          <a:xfrm>
            <a:off x="3125785" y="4823842"/>
            <a:ext cx="5567332" cy="549374"/>
            <a:chOff x="3643793" y="2708920"/>
            <a:chExt cx="5567332" cy="549374"/>
          </a:xfrm>
        </p:grpSpPr>
        <p:grpSp>
          <p:nvGrpSpPr>
            <p:cNvPr id="37" name="Group 23">
              <a:extLst>
                <a:ext uri="{FF2B5EF4-FFF2-40B4-BE49-F238E27FC236}">
                  <a16:creationId xmlns:a16="http://schemas.microsoft.com/office/drawing/2014/main" id="{B0009426-6656-42CC-9B2B-65196A416F87}"/>
                </a:ext>
              </a:extLst>
            </p:cNvPr>
            <p:cNvGrpSpPr/>
            <p:nvPr/>
          </p:nvGrpSpPr>
          <p:grpSpPr>
            <a:xfrm>
              <a:off x="4771239" y="2708920"/>
              <a:ext cx="4439886" cy="549374"/>
              <a:chOff x="4022626" y="1723081"/>
              <a:chExt cx="4439886" cy="549374"/>
            </a:xfrm>
          </p:grpSpPr>
          <p:sp>
            <p:nvSpPr>
              <p:cNvPr id="50" name="Oval 24">
                <a:extLst>
                  <a:ext uri="{FF2B5EF4-FFF2-40B4-BE49-F238E27FC236}">
                    <a16:creationId xmlns:a16="http://schemas.microsoft.com/office/drawing/2014/main" id="{663ECD50-DB8E-41C3-9C67-DBE6E9381DC4}"/>
                  </a:ext>
                </a:extLst>
              </p:cNvPr>
              <p:cNvSpPr/>
              <p:nvPr/>
            </p:nvSpPr>
            <p:spPr>
              <a:xfrm>
                <a:off x="4022626" y="1723081"/>
                <a:ext cx="549374" cy="549374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B12CD86-E1EE-41B7-8130-AE8EAF1A11AB}"/>
                  </a:ext>
                </a:extLst>
              </p:cNvPr>
              <p:cNvSpPr txBox="1"/>
              <p:nvPr/>
            </p:nvSpPr>
            <p:spPr>
              <a:xfrm>
                <a:off x="4574079" y="1835477"/>
                <a:ext cx="3888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chemeClr val="bg1">
                        <a:lumMod val="85000"/>
                      </a:schemeClr>
                    </a:solidFill>
                  </a:rPr>
                  <a:t>모델링</a:t>
                </a:r>
              </a:p>
            </p:txBody>
          </p:sp>
        </p:grpSp>
        <p:sp>
          <p:nvSpPr>
            <p:cNvPr id="41" name="Oval 44">
              <a:extLst>
                <a:ext uri="{FF2B5EF4-FFF2-40B4-BE49-F238E27FC236}">
                  <a16:creationId xmlns:a16="http://schemas.microsoft.com/office/drawing/2014/main" id="{B4DB5E32-C242-4327-8D88-0A3CFB1547B5}"/>
                </a:ext>
              </a:extLst>
            </p:cNvPr>
            <p:cNvSpPr/>
            <p:nvPr/>
          </p:nvSpPr>
          <p:spPr>
            <a:xfrm>
              <a:off x="3643793" y="2847212"/>
              <a:ext cx="216024" cy="21602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cxnSp>
          <p:nvCxnSpPr>
            <p:cNvPr id="42" name="Straight Connector 53">
              <a:extLst>
                <a:ext uri="{FF2B5EF4-FFF2-40B4-BE49-F238E27FC236}">
                  <a16:creationId xmlns:a16="http://schemas.microsoft.com/office/drawing/2014/main" id="{800290A1-229D-4BA6-B5F0-8F9056D88156}"/>
                </a:ext>
              </a:extLst>
            </p:cNvPr>
            <p:cNvCxnSpPr>
              <a:cxnSpLocks/>
            </p:cNvCxnSpPr>
            <p:nvPr/>
          </p:nvCxnSpPr>
          <p:spPr>
            <a:xfrm>
              <a:off x="3990400" y="2971435"/>
              <a:ext cx="58952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57F3EF0-5608-434C-BEBC-F8F55CF3C823}"/>
              </a:ext>
            </a:extLst>
          </p:cNvPr>
          <p:cNvGrpSpPr/>
          <p:nvPr/>
        </p:nvGrpSpPr>
        <p:grpSpPr>
          <a:xfrm>
            <a:off x="2456860" y="5515483"/>
            <a:ext cx="5616625" cy="549374"/>
            <a:chOff x="2456860" y="1386613"/>
            <a:chExt cx="5616625" cy="549374"/>
          </a:xfrm>
        </p:grpSpPr>
        <p:sp>
          <p:nvSpPr>
            <p:cNvPr id="57" name="Oval 16">
              <a:extLst>
                <a:ext uri="{FF2B5EF4-FFF2-40B4-BE49-F238E27FC236}">
                  <a16:creationId xmlns:a16="http://schemas.microsoft.com/office/drawing/2014/main" id="{A88C5127-A636-4CE0-87A5-115ABD19160C}"/>
                </a:ext>
              </a:extLst>
            </p:cNvPr>
            <p:cNvSpPr/>
            <p:nvPr/>
          </p:nvSpPr>
          <p:spPr>
            <a:xfrm>
              <a:off x="2456860" y="1523425"/>
              <a:ext cx="216024" cy="216024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21">
              <a:extLst>
                <a:ext uri="{FF2B5EF4-FFF2-40B4-BE49-F238E27FC236}">
                  <a16:creationId xmlns:a16="http://schemas.microsoft.com/office/drawing/2014/main" id="{A13D5104-6BD0-418D-9059-1FAABD58E9E0}"/>
                </a:ext>
              </a:extLst>
            </p:cNvPr>
            <p:cNvGrpSpPr/>
            <p:nvPr/>
          </p:nvGrpSpPr>
          <p:grpSpPr>
            <a:xfrm>
              <a:off x="3563670" y="1386613"/>
              <a:ext cx="4509815" cy="549374"/>
              <a:chOff x="4022626" y="1723081"/>
              <a:chExt cx="4509815" cy="549374"/>
            </a:xfrm>
          </p:grpSpPr>
          <p:sp>
            <p:nvSpPr>
              <p:cNvPr id="60" name="Oval 18">
                <a:extLst>
                  <a:ext uri="{FF2B5EF4-FFF2-40B4-BE49-F238E27FC236}">
                    <a16:creationId xmlns:a16="http://schemas.microsoft.com/office/drawing/2014/main" id="{C85A4D6C-79F7-4ECE-A017-9429BEF43ACE}"/>
                  </a:ext>
                </a:extLst>
              </p:cNvPr>
              <p:cNvSpPr/>
              <p:nvPr/>
            </p:nvSpPr>
            <p:spPr>
              <a:xfrm>
                <a:off x="4022626" y="1723081"/>
                <a:ext cx="549374" cy="549374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F58790F-976A-4CBC-86A7-9D689C1EDC77}"/>
                  </a:ext>
                </a:extLst>
              </p:cNvPr>
              <p:cNvSpPr txBox="1"/>
              <p:nvPr/>
            </p:nvSpPr>
            <p:spPr>
              <a:xfrm>
                <a:off x="4644008" y="1880240"/>
                <a:ext cx="3888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머신러닝</a:t>
                </a:r>
                <a:endPara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cxnSp>
          <p:nvCxnSpPr>
            <p:cNvPr id="59" name="Straight Connector 47">
              <a:extLst>
                <a:ext uri="{FF2B5EF4-FFF2-40B4-BE49-F238E27FC236}">
                  <a16:creationId xmlns:a16="http://schemas.microsoft.com/office/drawing/2014/main" id="{49AC10FF-1A91-4EB9-85C8-22F059A0CED9}"/>
                </a:ext>
              </a:extLst>
            </p:cNvPr>
            <p:cNvCxnSpPr/>
            <p:nvPr/>
          </p:nvCxnSpPr>
          <p:spPr>
            <a:xfrm>
              <a:off x="2835950" y="1634513"/>
              <a:ext cx="58952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350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618" y="285815"/>
            <a:ext cx="8480854" cy="550897"/>
          </a:xfrm>
        </p:spPr>
        <p:txBody>
          <a:bodyPr/>
          <a:lstStyle/>
          <a:p>
            <a:r>
              <a:rPr lang="ko-KR" altLang="en-US" dirty="0"/>
              <a:t>머리말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31640" y="2497761"/>
            <a:ext cx="80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2238218" y="2636261"/>
            <a:ext cx="288032" cy="369332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86664" y="260729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숫자 데이터에서 벗어나 문자 데이터에 기반한 분류모델을 학습시키고 야구환경에서의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머신러닝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애플리케이션 가능성을 소개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31640" y="3560125"/>
            <a:ext cx="80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02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2238218" y="3698625"/>
            <a:ext cx="288032" cy="369332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86664" y="3775279"/>
            <a:ext cx="5472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경영전략과 자연어 처리를 진행하며 배웠던  저자가 공유하고 싶은 내용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15" t="15701" r="17979" b="16950"/>
          <a:stretch/>
        </p:blipFill>
        <p:spPr>
          <a:xfrm>
            <a:off x="2168233" y="4071845"/>
            <a:ext cx="421321" cy="240556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1227B7CB-430D-4CC5-B168-C3912043AABA}"/>
              </a:ext>
            </a:extLst>
          </p:cNvPr>
          <p:cNvSpPr/>
          <p:nvPr/>
        </p:nvSpPr>
        <p:spPr>
          <a:xfrm>
            <a:off x="324138" y="6381328"/>
            <a:ext cx="1511558" cy="432048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8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3D9A1-8F60-4296-8064-86220055E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618" y="285815"/>
            <a:ext cx="8480854" cy="550897"/>
          </a:xfrm>
        </p:spPr>
        <p:txBody>
          <a:bodyPr/>
          <a:lstStyle/>
          <a:p>
            <a:r>
              <a:rPr lang="ko-KR" altLang="en-US" dirty="0"/>
              <a:t>자연어 처리와 </a:t>
            </a:r>
            <a:r>
              <a:rPr lang="ko-KR" altLang="en-US" dirty="0" err="1"/>
              <a:t>머신러닝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9D0A17-A5BB-452C-97D1-D5A67CF62942}"/>
              </a:ext>
            </a:extLst>
          </p:cNvPr>
          <p:cNvSpPr/>
          <p:nvPr/>
        </p:nvSpPr>
        <p:spPr>
          <a:xfrm>
            <a:off x="324138" y="6381328"/>
            <a:ext cx="1511558" cy="432048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5619A8-3869-443C-A487-31DCA01A643F}"/>
              </a:ext>
            </a:extLst>
          </p:cNvPr>
          <p:cNvSpPr txBox="1"/>
          <p:nvPr/>
        </p:nvSpPr>
        <p:spPr>
          <a:xfrm>
            <a:off x="324138" y="1268760"/>
            <a:ext cx="849633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머신러닝의</a:t>
            </a:r>
            <a:r>
              <a:rPr lang="ko-KR" altLang="en-US" dirty="0"/>
              <a:t> 발전으로 글을 읽고 분석하는 주체</a:t>
            </a:r>
            <a:r>
              <a:rPr lang="en-US" altLang="ko-KR" dirty="0"/>
              <a:t>,   </a:t>
            </a:r>
            <a:r>
              <a:rPr lang="ko-KR" altLang="en-US" dirty="0"/>
              <a:t>사람 </a:t>
            </a:r>
            <a:r>
              <a:rPr lang="en-US" altLang="ko-KR" dirty="0"/>
              <a:t>-&gt; </a:t>
            </a:r>
            <a:r>
              <a:rPr lang="ko-KR" altLang="en-US" dirty="0"/>
              <a:t>기계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문서 데이터가 야구에서도 다양한 목적으로 활용될 가능성 높음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트랙맨</a:t>
            </a:r>
            <a:r>
              <a:rPr lang="ko-KR" altLang="en-US" sz="1600" dirty="0"/>
              <a:t> 시스템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숫자만으로 구성된 양적 데이터</a:t>
            </a:r>
            <a:endParaRPr lang="en-US" altLang="ko-KR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복잡한 데이터 </a:t>
            </a:r>
            <a:r>
              <a:rPr lang="ko-KR" altLang="en-US" sz="1200" dirty="0" err="1"/>
              <a:t>전처리</a:t>
            </a:r>
            <a:r>
              <a:rPr lang="ko-KR" altLang="en-US" sz="1200" dirty="0"/>
              <a:t> 작업 없이도 쉽게 분석해서 의사결정</a:t>
            </a:r>
            <a:endParaRPr lang="en-US" altLang="ko-KR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경기장에서만 사용할 수 있음</a:t>
            </a:r>
            <a:endParaRPr lang="en-US" altLang="ko-KR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선수들의 개인적 성향</a:t>
            </a:r>
            <a:r>
              <a:rPr lang="en-US" altLang="ko-KR" sz="1600" dirty="0"/>
              <a:t>, </a:t>
            </a:r>
            <a:r>
              <a:rPr lang="ko-KR" altLang="en-US" sz="1600" dirty="0"/>
              <a:t>적극성</a:t>
            </a:r>
            <a:r>
              <a:rPr lang="en-US" altLang="ko-KR" sz="1600" dirty="0"/>
              <a:t>, </a:t>
            </a:r>
            <a:r>
              <a:rPr lang="ko-KR" altLang="en-US" sz="1600" dirty="0"/>
              <a:t>팀워크 지향성</a:t>
            </a:r>
            <a:r>
              <a:rPr lang="en-US" altLang="ko-KR" sz="1600" dirty="0"/>
              <a:t>, </a:t>
            </a:r>
            <a:r>
              <a:rPr lang="ko-KR" altLang="en-US" sz="1600" dirty="0"/>
              <a:t>사회생활의 안정감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팬들과의</a:t>
            </a:r>
            <a:r>
              <a:rPr lang="ko-KR" altLang="en-US" sz="1600" dirty="0"/>
              <a:t> 관계</a:t>
            </a:r>
            <a:r>
              <a:rPr lang="en-US" altLang="ko-KR" sz="1600" dirty="0"/>
              <a:t> </a:t>
            </a:r>
            <a:r>
              <a:rPr lang="ko-KR" altLang="en-US" sz="1600" dirty="0"/>
              <a:t>등 숫자로 표현할 방법 </a:t>
            </a:r>
            <a:r>
              <a:rPr lang="en-US" altLang="ko-KR" sz="1600" dirty="0"/>
              <a:t>X  But </a:t>
            </a:r>
            <a:r>
              <a:rPr lang="ko-KR" altLang="en-US" sz="1600" dirty="0"/>
              <a:t>팀성적과 개인 성적에 영향 끼침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결국 숫자에 잡히지 않는 경기 외적인 요인들을 문서 데이터를 활용해서 특정 패턴을 포착하고 향후 성적으로 모델링해낼 수 있다면 적지 않은 효과를 낼 수 있음</a:t>
            </a:r>
          </a:p>
        </p:txBody>
      </p:sp>
    </p:spTree>
    <p:extLst>
      <p:ext uri="{BB962C8B-B14F-4D97-AF65-F5344CB8AC3E}">
        <p14:creationId xmlns:p14="http://schemas.microsoft.com/office/powerpoint/2010/main" val="4052698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3D9A1-8F60-4296-8064-86220055E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618" y="285815"/>
            <a:ext cx="8480854" cy="550897"/>
          </a:xfrm>
        </p:spPr>
        <p:txBody>
          <a:bodyPr/>
          <a:lstStyle/>
          <a:p>
            <a:r>
              <a:rPr lang="ko-KR" altLang="en-US" dirty="0"/>
              <a:t>머리말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9D0A17-A5BB-452C-97D1-D5A67CF62942}"/>
              </a:ext>
            </a:extLst>
          </p:cNvPr>
          <p:cNvSpPr/>
          <p:nvPr/>
        </p:nvSpPr>
        <p:spPr>
          <a:xfrm>
            <a:off x="324138" y="6381328"/>
            <a:ext cx="1511558" cy="432048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5619A8-3869-443C-A487-31DCA01A643F}"/>
              </a:ext>
            </a:extLst>
          </p:cNvPr>
          <p:cNvSpPr txBox="1"/>
          <p:nvPr/>
        </p:nvSpPr>
        <p:spPr>
          <a:xfrm>
            <a:off x="324138" y="1268760"/>
            <a:ext cx="8496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숫자 데이터에서 벗어나 문자 데이터에 기반한 분류모델을 학습시키고 야구환경에서의 </a:t>
            </a:r>
            <a:r>
              <a:rPr lang="ko-KR" altLang="en-US" dirty="0" err="1"/>
              <a:t>머신러닝</a:t>
            </a:r>
            <a:r>
              <a:rPr lang="ko-KR" altLang="en-US" dirty="0"/>
              <a:t> 애플리케이션 가능성을 소개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경영전략과 자연어 처리를 진행하며 저자가 공유하고 싶은 내용</a:t>
            </a:r>
          </a:p>
        </p:txBody>
      </p:sp>
    </p:spTree>
    <p:extLst>
      <p:ext uri="{BB962C8B-B14F-4D97-AF65-F5344CB8AC3E}">
        <p14:creationId xmlns:p14="http://schemas.microsoft.com/office/powerpoint/2010/main" val="142789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AD72-7551-4CCE-8D5E-B34EC8AB82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논리와 데이터를 연결하다 </a:t>
            </a:r>
            <a:r>
              <a:rPr lang="en-US" altLang="ko-KR" dirty="0"/>
              <a:t>: </a:t>
            </a:r>
            <a:r>
              <a:rPr lang="ko-KR" altLang="en-US" dirty="0"/>
              <a:t>모델선택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2F24BF-DAA4-4FB8-87FB-5FAC1541D252}"/>
              </a:ext>
            </a:extLst>
          </p:cNvPr>
          <p:cNvSpPr/>
          <p:nvPr/>
        </p:nvSpPr>
        <p:spPr>
          <a:xfrm>
            <a:off x="324138" y="6381328"/>
            <a:ext cx="1511558" cy="432048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53380-8DCE-4EC4-8B12-25AFE7CBF173}"/>
              </a:ext>
            </a:extLst>
          </p:cNvPr>
          <p:cNvSpPr txBox="1"/>
          <p:nvPr/>
        </p:nvSpPr>
        <p:spPr>
          <a:xfrm>
            <a:off x="324138" y="1268760"/>
            <a:ext cx="849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ㅇ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13396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This text can be replaced with your own text</a:t>
            </a:r>
          </a:p>
        </p:txBody>
      </p:sp>
    </p:spTree>
    <p:extLst>
      <p:ext uri="{BB962C8B-B14F-4D97-AF65-F5344CB8AC3E}">
        <p14:creationId xmlns:p14="http://schemas.microsoft.com/office/powerpoint/2010/main" val="233068569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_End_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key">
      <a:majorFont>
        <a:latin typeface="Calibri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Master Slide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10274</TotalTime>
  <Words>338</Words>
  <Application>Microsoft Office PowerPoint</Application>
  <PresentationFormat>화면 슬라이드 쇼(4:3)</PresentationFormat>
  <Paragraphs>48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Cover_End_ Slide Master</vt:lpstr>
      <vt:lpstr>Contents Master Slide </vt:lpstr>
      <vt:lpstr>Section Break Slide Master</vt:lpstr>
      <vt:lpstr>메이저리그 야구 통계학 2/e</vt:lpstr>
      <vt:lpstr>VISION PRESENTAION</vt:lpstr>
      <vt:lpstr>INFOGRAPHIC</vt:lpstr>
      <vt:lpstr>목차</vt:lpstr>
      <vt:lpstr>머리말</vt:lpstr>
      <vt:lpstr>자연어 처리와 머신러닝</vt:lpstr>
      <vt:lpstr>머리말</vt:lpstr>
      <vt:lpstr>논리와 데이터를 연결하다 : 모델선택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VISION-POWERPOINT-TEMPALTES</dc:title>
  <dc:creator>bizdesign.net</dc:creator>
  <cp:lastModifiedBy>박태신</cp:lastModifiedBy>
  <cp:revision>152</cp:revision>
  <dcterms:created xsi:type="dcterms:W3CDTF">2015-01-26T02:39:09Z</dcterms:created>
  <dcterms:modified xsi:type="dcterms:W3CDTF">2021-12-28T06:03:10Z</dcterms:modified>
</cp:coreProperties>
</file>