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48" r:id="rId2"/>
  </p:sldMasterIdLst>
  <p:notesMasterIdLst>
    <p:notesMasterId r:id="rId19"/>
  </p:notesMasterIdLst>
  <p:sldIdLst>
    <p:sldId id="296" r:id="rId3"/>
    <p:sldId id="288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7" r:id="rId15"/>
    <p:sldId id="312" r:id="rId16"/>
    <p:sldId id="311" r:id="rId17"/>
    <p:sldId id="31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9" autoAdjust="0"/>
  </p:normalViewPr>
  <p:slideViewPr>
    <p:cSldViewPr>
      <p:cViewPr varScale="1">
        <p:scale>
          <a:sx n="133" d="100"/>
          <a:sy n="133" d="100"/>
        </p:scale>
        <p:origin x="55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02B03-861E-4107-A9A8-8D189CE4262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4B9A4-8AFD-4A4C-9461-D4905E35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4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타점 능력이 높은 선수가 필요한 팀 상황이라면 </a:t>
            </a:r>
            <a:r>
              <a:rPr lang="ko-KR" altLang="en-US" dirty="0" err="1"/>
              <a:t>스카우터들은</a:t>
            </a:r>
            <a:r>
              <a:rPr lang="ko-KR" altLang="en-US" dirty="0"/>
              <a:t> 어떤 지표로 선수를 선별할지 고민합니다</a:t>
            </a:r>
            <a:r>
              <a:rPr lang="en-US" altLang="ko-KR" dirty="0"/>
              <a:t>. </a:t>
            </a:r>
            <a:r>
              <a:rPr lang="ko-KR" altLang="en-US" dirty="0"/>
              <a:t>장타율과</a:t>
            </a:r>
            <a:r>
              <a:rPr lang="en-US" altLang="ko-KR" dirty="0"/>
              <a:t>, </a:t>
            </a:r>
            <a:r>
              <a:rPr lang="ko-KR" altLang="en-US" dirty="0" err="1"/>
              <a:t>출루율</a:t>
            </a:r>
            <a:r>
              <a:rPr lang="ko-KR" altLang="en-US" dirty="0"/>
              <a:t> 등의 지표를 고민한다면</a:t>
            </a:r>
            <a:endParaRPr lang="en-US" altLang="ko-KR" dirty="0"/>
          </a:p>
          <a:p>
            <a:r>
              <a:rPr lang="ko-KR" altLang="en-US" dirty="0"/>
              <a:t>선수는 새로운 </a:t>
            </a:r>
            <a:r>
              <a:rPr lang="ko-KR" altLang="en-US" dirty="0" err="1"/>
              <a:t>선수들과의</a:t>
            </a:r>
            <a:r>
              <a:rPr lang="ko-KR" altLang="en-US" dirty="0"/>
              <a:t> 호흡과</a:t>
            </a:r>
            <a:r>
              <a:rPr lang="en-US" altLang="ko-KR" dirty="0"/>
              <a:t>, </a:t>
            </a:r>
            <a:r>
              <a:rPr lang="ko-KR" altLang="en-US" dirty="0"/>
              <a:t>새로운 연고지</a:t>
            </a:r>
            <a:r>
              <a:rPr lang="en-US" altLang="ko-KR" dirty="0"/>
              <a:t>, </a:t>
            </a:r>
            <a:r>
              <a:rPr lang="ko-KR" altLang="en-US" dirty="0"/>
              <a:t>그리고 부담감 때문에 성적이 하락할 개연성도 상당히 높아 쓰지 않습니다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이럴땐</a:t>
            </a:r>
            <a:r>
              <a:rPr lang="ko-KR" altLang="en-US" dirty="0"/>
              <a:t> 새로운 구단으로의 </a:t>
            </a:r>
            <a:r>
              <a:rPr lang="ko-KR" altLang="en-US" dirty="0" err="1"/>
              <a:t>이동전</a:t>
            </a:r>
            <a:r>
              <a:rPr lang="ko-KR" altLang="en-US" dirty="0"/>
              <a:t> 특정 성적지표와 새로운 구단에서 만들어낸 타점 간의 상관성 분석으로 어떤 지표를 쓸지 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년도와 </a:t>
            </a:r>
            <a:r>
              <a:rPr lang="en-US" altLang="ko-KR" dirty="0"/>
              <a:t>2016</a:t>
            </a:r>
            <a:r>
              <a:rPr lang="ko-KR" altLang="en-US" dirty="0"/>
              <a:t>년 소속 팀이 다르고 </a:t>
            </a:r>
            <a:r>
              <a:rPr lang="en-US" altLang="ko-KR" dirty="0"/>
              <a:t>400</a:t>
            </a:r>
            <a:r>
              <a:rPr lang="ko-KR" altLang="en-US" dirty="0"/>
              <a:t>타수 이상을 기록한 선수들의 전년도 타율과 이번 시즌의 타점 </a:t>
            </a:r>
            <a:r>
              <a:rPr lang="ko-KR" altLang="en-US" dirty="0" err="1"/>
              <a:t>변화율간의</a:t>
            </a:r>
            <a:r>
              <a:rPr lang="ko-KR" altLang="en-US" dirty="0"/>
              <a:t> 상관계수 값을 보면 </a:t>
            </a:r>
            <a:r>
              <a:rPr lang="en-US" altLang="ko-KR" dirty="0"/>
              <a:t>-0.49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전년도 타율이 높을수록 후속시즌 타점이 줄어드는 경향이 있음을 보여줍니다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3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전년도의 희생번트와 희생타의 개수와 이번 시즌 타점 변화율 간의 </a:t>
            </a:r>
            <a:r>
              <a:rPr lang="ko-KR" altLang="en-US" dirty="0" err="1"/>
              <a:t>상관계수값을</a:t>
            </a:r>
            <a:r>
              <a:rPr lang="ko-KR" altLang="en-US" dirty="0"/>
              <a:t> 보면 </a:t>
            </a:r>
            <a:r>
              <a:rPr lang="en-US" altLang="ko-KR" dirty="0"/>
              <a:t>0.5</a:t>
            </a:r>
            <a:r>
              <a:rPr lang="ko-KR" altLang="en-US" dirty="0"/>
              <a:t>로 </a:t>
            </a:r>
            <a:r>
              <a:rPr lang="ko-KR" altLang="en-US" dirty="0" err="1"/>
              <a:t>중요해보이지</a:t>
            </a:r>
            <a:r>
              <a:rPr lang="ko-KR" altLang="en-US" dirty="0"/>
              <a:t> 않는 지표에서도 흥미로운 정보를 찾을 수 있다는 것과</a:t>
            </a:r>
            <a:r>
              <a:rPr lang="en-US" altLang="ko-KR" dirty="0"/>
              <a:t>, </a:t>
            </a:r>
            <a:r>
              <a:rPr lang="ko-KR" altLang="en-US" dirty="0" err="1"/>
              <a:t>타율같은</a:t>
            </a:r>
            <a:r>
              <a:rPr lang="ko-KR" altLang="en-US" dirty="0"/>
              <a:t> 큰 지표에만 관심이 매몰되지 않아야 한다는 의미를 주고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변수안에 있는 개별 관측자료가 여타 관측자료와 어떻게 어울리는지 </a:t>
            </a:r>
            <a:r>
              <a:rPr lang="ko-KR" altLang="en-US" dirty="0" err="1"/>
              <a:t>파악하는것을</a:t>
            </a:r>
            <a:r>
              <a:rPr lang="ko-KR" altLang="en-US" dirty="0"/>
              <a:t> 연관성 분석이라고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2011~2015</a:t>
            </a:r>
            <a:r>
              <a:rPr lang="ko-KR" altLang="en-US" dirty="0"/>
              <a:t>년 이적시장에서 토론토 출신의 선수를 가장 많이 뽑았고 관측기간동안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다른팀에서</a:t>
            </a:r>
            <a:r>
              <a:rPr lang="ko-KR" altLang="en-US" dirty="0"/>
              <a:t> 활동한 케이스가 가장 빈번함을</a:t>
            </a:r>
            <a:r>
              <a:rPr lang="en-US" altLang="ko-KR" dirty="0"/>
              <a:t> </a:t>
            </a:r>
            <a:r>
              <a:rPr lang="ko-KR" altLang="en-US" dirty="0"/>
              <a:t>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선수들의 팀 간 이동 패턴을 보면 </a:t>
            </a:r>
            <a:r>
              <a:rPr lang="ko-KR" altLang="en-US" dirty="0" err="1"/>
              <a:t>시카고컵스와</a:t>
            </a:r>
            <a:r>
              <a:rPr lang="ko-KR" altLang="en-US" dirty="0"/>
              <a:t> 워싱턴 </a:t>
            </a:r>
            <a:r>
              <a:rPr lang="ko-KR" altLang="en-US" dirty="0" err="1"/>
              <a:t>내셔널스에서</a:t>
            </a:r>
            <a:r>
              <a:rPr lang="ko-KR" altLang="en-US" dirty="0"/>
              <a:t> 활동한 선수가 마이애미 </a:t>
            </a:r>
            <a:r>
              <a:rPr lang="ko-KR" altLang="en-US" dirty="0" err="1"/>
              <a:t>말린즈에서</a:t>
            </a:r>
            <a:r>
              <a:rPr lang="ko-KR" altLang="en-US" dirty="0"/>
              <a:t> 활동하는 경향이 </a:t>
            </a:r>
            <a:r>
              <a:rPr lang="en-US" altLang="ko-KR" dirty="0"/>
              <a:t>9</a:t>
            </a:r>
            <a:r>
              <a:rPr lang="ko-KR" altLang="en-US" dirty="0"/>
              <a:t>건이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경우는 마이애미가 플로리다였다가 </a:t>
            </a:r>
            <a:r>
              <a:rPr lang="ko-KR" altLang="en-US" dirty="0" err="1"/>
              <a:t>팀명을</a:t>
            </a:r>
            <a:r>
              <a:rPr lang="ko-KR" altLang="en-US" dirty="0"/>
              <a:t> 바꿨던 경우라 고려하지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support</a:t>
            </a:r>
            <a:r>
              <a:rPr lang="ko-KR" altLang="en-US" dirty="0"/>
              <a:t>를 보면 시카고와 워싱턴에서 뛰던 선수가 마이애미로 가는 비율이 </a:t>
            </a:r>
            <a:r>
              <a:rPr lang="en-US" altLang="ko-KR" dirty="0"/>
              <a:t>0.2% </a:t>
            </a:r>
            <a:r>
              <a:rPr lang="ko-KR" altLang="en-US" dirty="0"/>
              <a:t>이고 </a:t>
            </a:r>
            <a:endParaRPr lang="en-US" altLang="ko-KR" dirty="0"/>
          </a:p>
          <a:p>
            <a:r>
              <a:rPr lang="en-US" altLang="ko-KR" dirty="0"/>
              <a:t>confidence</a:t>
            </a:r>
            <a:r>
              <a:rPr lang="ko-KR" altLang="en-US" dirty="0"/>
              <a:t>를 보면</a:t>
            </a:r>
            <a:r>
              <a:rPr lang="en-US" altLang="ko-KR" dirty="0"/>
              <a:t> </a:t>
            </a:r>
            <a:r>
              <a:rPr lang="ko-KR" altLang="en-US" dirty="0"/>
              <a:t>시카고와 워싱턴에서 </a:t>
            </a:r>
            <a:r>
              <a:rPr lang="ko-KR" altLang="en-US" dirty="0" err="1"/>
              <a:t>활동하던것에</a:t>
            </a:r>
            <a:r>
              <a:rPr lang="ko-KR" altLang="en-US" dirty="0"/>
              <a:t> 비해 시카고</a:t>
            </a:r>
            <a:r>
              <a:rPr lang="en-US" altLang="ko-KR" dirty="0"/>
              <a:t>,</a:t>
            </a:r>
            <a:r>
              <a:rPr lang="ko-KR" altLang="en-US" dirty="0"/>
              <a:t>워싱턴</a:t>
            </a:r>
            <a:r>
              <a:rPr lang="en-US" altLang="ko-KR" dirty="0"/>
              <a:t>,</a:t>
            </a:r>
            <a:r>
              <a:rPr lang="ko-KR" altLang="en-US" dirty="0"/>
              <a:t>마이애미에서 활동하는 비율이 </a:t>
            </a:r>
            <a:r>
              <a:rPr lang="en-US" altLang="ko-KR" dirty="0"/>
              <a:t>50%</a:t>
            </a:r>
            <a:r>
              <a:rPr lang="ko-KR" altLang="en-US" dirty="0"/>
              <a:t>에 이르기 때문에 팀들 간에 연관성이 있다고 볼 수 있습니다</a:t>
            </a:r>
            <a:endParaRPr lang="en-US" altLang="ko-KR" dirty="0"/>
          </a:p>
          <a:p>
            <a:r>
              <a:rPr lang="en-US" altLang="ko-KR" dirty="0"/>
              <a:t>lift</a:t>
            </a:r>
            <a:r>
              <a:rPr lang="ko-KR" altLang="en-US" dirty="0"/>
              <a:t>를 보면 시카고와 워싱턴에서의 활동이 마이애미에서 활동하게 하는게 연관이 있다고 </a:t>
            </a:r>
            <a:r>
              <a:rPr lang="ko-KR" altLang="en-US" dirty="0" err="1"/>
              <a:t>볼수있습니다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야구는 선수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, </a:t>
            </a:r>
            <a:r>
              <a:rPr lang="ko-KR" altLang="en-US" dirty="0"/>
              <a:t>스카우트를 통해 다른 팀의 전략이 쉽게 모방되고 학습되는 스포츠입니다</a:t>
            </a:r>
            <a:r>
              <a:rPr lang="en-US" altLang="ko-KR" dirty="0"/>
              <a:t>. </a:t>
            </a:r>
            <a:r>
              <a:rPr lang="ko-KR" altLang="en-US" dirty="0"/>
              <a:t>투수들의 관계망을 시각화해보면 그림과 같습니다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이러한 선수와 감독들 간의 관계망을 통하여 정보를 얻을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야구 데이터로 히스토그램과 막대그래프의 차이를 보여줌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9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</a:t>
            </a:r>
            <a:r>
              <a:rPr lang="ko-KR" altLang="en-US" dirty="0"/>
              <a:t>장의 내용을 정리하면 다음과 같고 상관관계는 지표의 신뢰성과 타당성을 평가하는데 중요한 개념임을 알았습니다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변수를 알면 분석 모델을 디자인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과거에는 선수의 능력을 경험주의 의사결정자들의 전문적 지식으로 평가하였고</a:t>
            </a:r>
            <a:r>
              <a:rPr lang="en-US" altLang="ko-KR" dirty="0"/>
              <a:t>,</a:t>
            </a:r>
            <a:r>
              <a:rPr lang="ko-KR" altLang="en-US" dirty="0"/>
              <a:t> 영화 </a:t>
            </a:r>
            <a:r>
              <a:rPr lang="ko-KR" altLang="en-US" dirty="0" err="1"/>
              <a:t>머니볼에서는</a:t>
            </a:r>
            <a:r>
              <a:rPr lang="ko-KR" altLang="en-US" dirty="0"/>
              <a:t> 실증주의 의사결정자들의 통계적 관점으로 평가하였습니다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현재는 홈런은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안타는 </a:t>
            </a:r>
            <a:r>
              <a:rPr lang="en-US" altLang="ko-KR" dirty="0"/>
              <a:t>3</a:t>
            </a:r>
            <a:r>
              <a:rPr lang="ko-KR" altLang="en-US" dirty="0"/>
              <a:t>점 등</a:t>
            </a:r>
            <a:r>
              <a:rPr lang="en-US" altLang="ko-KR" dirty="0"/>
              <a:t>, </a:t>
            </a:r>
            <a:r>
              <a:rPr lang="ko-KR" altLang="en-US" dirty="0"/>
              <a:t>특정 요인에 대해 가중치를 두고 나머지 부분에 대해서는 가중치를 덜 주는 경향으로 빅데이터 기반의 의사결정을 내리고 있다고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6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측정의 신뢰도란 능력을 측정하는 도구가 객관성을 갖고 있음을 의미합니다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측정의 결과가 평가자와 시점에 관계없이 비슷하다면</a:t>
            </a:r>
            <a:r>
              <a:rPr lang="en-US" altLang="ko-KR" dirty="0"/>
              <a:t>, </a:t>
            </a:r>
            <a:r>
              <a:rPr lang="ko-KR" altLang="en-US" dirty="0"/>
              <a:t>선수의 진정한 능력에 가깝게 평가 된 것이라고 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영화 </a:t>
            </a:r>
            <a:r>
              <a:rPr lang="ko-KR" altLang="en-US" dirty="0" err="1"/>
              <a:t>머니볼의</a:t>
            </a:r>
            <a:r>
              <a:rPr lang="ko-KR" altLang="en-US" dirty="0"/>
              <a:t> 한 장면 중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2001</a:t>
            </a:r>
            <a:r>
              <a:rPr lang="ko-KR" altLang="en-US" dirty="0"/>
              <a:t>년 오클랜드의 팀 </a:t>
            </a:r>
            <a:r>
              <a:rPr lang="ko-KR" altLang="en-US" dirty="0" err="1"/>
              <a:t>홈런수와</a:t>
            </a:r>
            <a:r>
              <a:rPr lang="ko-KR" altLang="en-US" dirty="0"/>
              <a:t> </a:t>
            </a:r>
            <a:r>
              <a:rPr lang="en-US" altLang="ko-KR" dirty="0"/>
              <a:t>2002</a:t>
            </a:r>
            <a:r>
              <a:rPr lang="ko-KR" altLang="en-US" dirty="0"/>
              <a:t>년 팀 </a:t>
            </a:r>
            <a:r>
              <a:rPr lang="ko-KR" altLang="en-US" dirty="0" err="1"/>
              <a:t>홈런수는</a:t>
            </a:r>
            <a:r>
              <a:rPr lang="ko-KR" altLang="en-US" dirty="0"/>
              <a:t> </a:t>
            </a:r>
            <a:r>
              <a:rPr lang="ko-KR" altLang="en-US" dirty="0" err="1"/>
              <a:t>비슷한가</a:t>
            </a:r>
            <a:r>
              <a:rPr lang="en-US" altLang="ko-KR" dirty="0"/>
              <a:t>? </a:t>
            </a:r>
            <a:r>
              <a:rPr lang="ko-KR" altLang="en-US" dirty="0"/>
              <a:t>그래서 </a:t>
            </a:r>
            <a:r>
              <a:rPr lang="en-US" altLang="ko-KR" dirty="0"/>
              <a:t>2002</a:t>
            </a:r>
            <a:r>
              <a:rPr lang="ko-KR" altLang="en-US" dirty="0"/>
              <a:t>년도 </a:t>
            </a:r>
            <a:r>
              <a:rPr lang="ko-KR" altLang="en-US" dirty="0" err="1"/>
              <a:t>팀홈런수를</a:t>
            </a:r>
            <a:r>
              <a:rPr lang="ko-KR" altLang="en-US" dirty="0"/>
              <a:t> 추정하기 위해 전년도 </a:t>
            </a:r>
            <a:r>
              <a:rPr lang="ko-KR" altLang="en-US" dirty="0" err="1"/>
              <a:t>홈런수를</a:t>
            </a:r>
            <a:r>
              <a:rPr lang="ko-KR" altLang="en-US" dirty="0"/>
              <a:t> 사용해도 좋은가</a:t>
            </a:r>
            <a:r>
              <a:rPr lang="en-US" altLang="ko-KR" dirty="0"/>
              <a:t>? </a:t>
            </a:r>
            <a:r>
              <a:rPr lang="ko-KR" altLang="en-US" dirty="0"/>
              <a:t>이러한 질문들은 </a:t>
            </a:r>
            <a:r>
              <a:rPr lang="ko-KR" altLang="en-US" dirty="0" err="1"/>
              <a:t>팀홈런지표에대한</a:t>
            </a:r>
            <a:r>
              <a:rPr lang="ko-KR" altLang="en-US" dirty="0"/>
              <a:t> 신뢰도와 관련이 있습니다</a:t>
            </a:r>
            <a:r>
              <a:rPr lang="en-US" altLang="ko-KR" dirty="0"/>
              <a:t>. </a:t>
            </a:r>
            <a:r>
              <a:rPr lang="ko-KR" altLang="en-US" dirty="0"/>
              <a:t>신뢰도가 </a:t>
            </a:r>
            <a:r>
              <a:rPr lang="ko-KR" altLang="en-US" dirty="0" err="1"/>
              <a:t>높은지</a:t>
            </a:r>
            <a:r>
              <a:rPr lang="ko-KR" altLang="en-US" dirty="0"/>
              <a:t> 낮은지를 평가하는 기준이 일관성이며</a:t>
            </a:r>
            <a:r>
              <a:rPr lang="en-US" altLang="ko-KR" dirty="0"/>
              <a:t>, </a:t>
            </a:r>
            <a:r>
              <a:rPr lang="ko-KR" altLang="en-US" dirty="0"/>
              <a:t>일관성은 테스트할 때 마다 반복되는 결과를 의미합니다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같은 지표를 이용해 </a:t>
            </a:r>
            <a:r>
              <a:rPr lang="ko-KR" altLang="en-US" dirty="0" err="1"/>
              <a:t>여러방법으로</a:t>
            </a:r>
            <a:r>
              <a:rPr lang="ko-KR" altLang="en-US" dirty="0"/>
              <a:t> 측정하거나 다른 시점에 측정했음에도 측정결과가 동일하다면 신뢰도가 높다고 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측정값은 신뢰도에 따른 선수의 진정한 능력과 측정 오류를 더한 값이고 측정오류는 편향과 분산을 더한 값입니다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검증 </a:t>
            </a:r>
            <a:r>
              <a:rPr lang="ko-KR" altLang="en-US" dirty="0" err="1"/>
              <a:t>재검증</a:t>
            </a:r>
            <a:r>
              <a:rPr lang="ko-KR" altLang="en-US" dirty="0"/>
              <a:t> 신뢰도 측정방법은 측정지표의 분산정도와 편향을 확인하기 위한 방법입니다</a:t>
            </a:r>
            <a:r>
              <a:rPr lang="en-US" altLang="ko-KR" dirty="0"/>
              <a:t>. </a:t>
            </a:r>
            <a:r>
              <a:rPr lang="ko-KR" altLang="en-US" dirty="0"/>
              <a:t>이를 이용하여 </a:t>
            </a:r>
            <a:r>
              <a:rPr lang="en-US" altLang="ko-KR" dirty="0"/>
              <a:t>2014</a:t>
            </a:r>
            <a:r>
              <a:rPr lang="ko-KR" altLang="en-US" dirty="0"/>
              <a:t>년</a:t>
            </a:r>
            <a:r>
              <a:rPr lang="en-US" altLang="ko-KR" dirty="0"/>
              <a:t>, 2015</a:t>
            </a:r>
            <a:r>
              <a:rPr lang="ko-KR" altLang="en-US" dirty="0"/>
              <a:t>년 홈런 개수와 타율 지표의 각 </a:t>
            </a:r>
            <a:r>
              <a:rPr lang="ko-KR" altLang="en-US" dirty="0" err="1"/>
              <a:t>상관계수값을</a:t>
            </a:r>
            <a:r>
              <a:rPr lang="ko-KR" altLang="en-US" dirty="0"/>
              <a:t> 보면</a:t>
            </a:r>
            <a:r>
              <a:rPr lang="en-US" altLang="ko-KR" dirty="0"/>
              <a:t> </a:t>
            </a:r>
            <a:r>
              <a:rPr lang="ko-KR" altLang="en-US" dirty="0"/>
              <a:t>홈런지표가 상관관계가 높음을 알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전년도 홈런수로 내년 시즌 홈런 수를 예측하는 것이 더 신뢰성이 높다고 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그림은 영화 </a:t>
            </a:r>
            <a:r>
              <a:rPr lang="ko-KR" altLang="en-US" dirty="0" err="1"/>
              <a:t>머니볼에</a:t>
            </a:r>
            <a:r>
              <a:rPr lang="ko-KR" altLang="en-US" dirty="0"/>
              <a:t> 나오는 장면으로</a:t>
            </a:r>
            <a:r>
              <a:rPr lang="en-US" altLang="ko-KR" dirty="0"/>
              <a:t>, 2001</a:t>
            </a:r>
            <a:r>
              <a:rPr lang="ko-KR" altLang="en-US" dirty="0"/>
              <a:t>년도 </a:t>
            </a:r>
            <a:r>
              <a:rPr lang="ko-KR" altLang="en-US" dirty="0" err="1"/>
              <a:t>아메리칸리그</a:t>
            </a:r>
            <a:r>
              <a:rPr lang="ko-KR" altLang="en-US" dirty="0"/>
              <a:t> 서부지구에서 오클랜드가 포스트시즌에 진출할 때 보유하고 있던 실제 수치와 그 공식입니다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884</a:t>
            </a:r>
            <a:r>
              <a:rPr lang="ko-KR" altLang="en-US" dirty="0"/>
              <a:t>는 실제 </a:t>
            </a:r>
            <a:r>
              <a:rPr lang="ko-KR" altLang="en-US" dirty="0" err="1"/>
              <a:t>팀득점이고</a:t>
            </a:r>
            <a:r>
              <a:rPr lang="ko-KR" altLang="en-US" dirty="0"/>
              <a:t> </a:t>
            </a:r>
            <a:r>
              <a:rPr lang="en-US" altLang="ko-KR" dirty="0"/>
              <a:t>645</a:t>
            </a:r>
            <a:r>
              <a:rPr lang="ko-KR" altLang="en-US" dirty="0"/>
              <a:t>는 실제 팀실점을 가리키며 아래 공식에 대입하여 기대 승률을 구했던 것입니다</a:t>
            </a:r>
            <a:r>
              <a:rPr lang="en-US" altLang="ko-KR" dirty="0"/>
              <a:t>. </a:t>
            </a:r>
            <a:r>
              <a:rPr lang="ko-KR" altLang="en-US" dirty="0"/>
              <a:t>오클랜드의 </a:t>
            </a:r>
            <a:r>
              <a:rPr lang="en-US" altLang="ko-KR" dirty="0"/>
              <a:t>2001</a:t>
            </a:r>
            <a:r>
              <a:rPr lang="ko-KR" altLang="en-US" dirty="0"/>
              <a:t>년 실제 승률은 </a:t>
            </a:r>
            <a:r>
              <a:rPr lang="en-US" altLang="ko-KR" dirty="0"/>
              <a:t>62.96</a:t>
            </a:r>
            <a:r>
              <a:rPr lang="ko-KR" altLang="en-US" dirty="0"/>
              <a:t>으로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0.6525</a:t>
            </a:r>
            <a:r>
              <a:rPr lang="ko-KR" altLang="en-US" dirty="0"/>
              <a:t>와 가까운 값이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</a:t>
            </a:r>
            <a:r>
              <a:rPr lang="en-US" altLang="ko-KR" dirty="0"/>
              <a:t>,</a:t>
            </a:r>
            <a:r>
              <a:rPr lang="ko-KR" altLang="en-US" dirty="0"/>
              <a:t> 득점과 실점을 이렇게 구성했을 때 실제 승률과 가장 비슷한 기대 승률이 나왔다는 경험적 발견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2001</a:t>
            </a:r>
            <a:r>
              <a:rPr lang="ko-KR" altLang="en-US" dirty="0"/>
              <a:t>년 오클랜드는  </a:t>
            </a:r>
            <a:r>
              <a:rPr lang="en-US" altLang="ko-KR" dirty="0"/>
              <a:t>884</a:t>
            </a:r>
            <a:r>
              <a:rPr lang="ko-KR" altLang="en-US" dirty="0"/>
              <a:t>득점과 </a:t>
            </a:r>
            <a:r>
              <a:rPr lang="en-US" altLang="ko-KR" dirty="0"/>
              <a:t>645</a:t>
            </a:r>
            <a:r>
              <a:rPr lang="ko-KR" altLang="en-US" dirty="0"/>
              <a:t>실점</a:t>
            </a:r>
            <a:r>
              <a:rPr lang="en-US" altLang="ko-KR" dirty="0"/>
              <a:t>, </a:t>
            </a:r>
            <a:r>
              <a:rPr lang="ko-KR" altLang="en-US" dirty="0"/>
              <a:t>승률 </a:t>
            </a:r>
            <a:r>
              <a:rPr lang="en-US" altLang="ko-KR" dirty="0"/>
              <a:t>63%</a:t>
            </a:r>
            <a:r>
              <a:rPr lang="ko-KR" altLang="en-US" dirty="0" err="1"/>
              <a:t>로지구</a:t>
            </a:r>
            <a:r>
              <a:rPr lang="en-US" altLang="ko-KR" dirty="0"/>
              <a:t>1 </a:t>
            </a:r>
            <a:r>
              <a:rPr lang="ko-KR" altLang="en-US" dirty="0"/>
              <a:t>위를 기록했습니다</a:t>
            </a:r>
            <a:r>
              <a:rPr lang="en-US" altLang="ko-KR" dirty="0"/>
              <a:t>.  6</a:t>
            </a:r>
            <a:r>
              <a:rPr lang="ko-KR" altLang="en-US" dirty="0"/>
              <a:t>개 지구에서 </a:t>
            </a:r>
            <a:r>
              <a:rPr lang="en-US" altLang="ko-KR" dirty="0"/>
              <a:t>1</a:t>
            </a:r>
            <a:r>
              <a:rPr lang="ko-KR" altLang="en-US" dirty="0"/>
              <a:t>위 팀들의 승률 평균이 약 </a:t>
            </a:r>
            <a:r>
              <a:rPr lang="en-US" altLang="ko-KR" dirty="0"/>
              <a:t>61%</a:t>
            </a:r>
            <a:r>
              <a:rPr lang="ko-KR" altLang="en-US" dirty="0"/>
              <a:t>임을 확인하고 </a:t>
            </a:r>
            <a:r>
              <a:rPr lang="en-US" altLang="ko-KR" dirty="0"/>
              <a:t>2002</a:t>
            </a:r>
            <a:r>
              <a:rPr lang="ko-KR" altLang="en-US" dirty="0"/>
              <a:t>년도에 지구</a:t>
            </a:r>
            <a:r>
              <a:rPr lang="en-US" altLang="ko-KR" dirty="0"/>
              <a:t>1</a:t>
            </a:r>
            <a:r>
              <a:rPr lang="ko-KR" altLang="en-US" dirty="0"/>
              <a:t>위로 진출하기 위해서 필요한 득점과 실점을 영화 </a:t>
            </a:r>
            <a:r>
              <a:rPr lang="ko-KR" altLang="en-US" dirty="0" err="1"/>
              <a:t>머니볼에서는</a:t>
            </a:r>
            <a:r>
              <a:rPr lang="ko-KR" altLang="en-US" dirty="0"/>
              <a:t> 그림처럼 예측했습니다</a:t>
            </a:r>
            <a:r>
              <a:rPr lang="en-US" altLang="ko-KR" dirty="0"/>
              <a:t>. </a:t>
            </a:r>
            <a:r>
              <a:rPr lang="ko-KR" altLang="en-US" dirty="0"/>
              <a:t>예측에는 합리적인 가정이 필요한데</a:t>
            </a:r>
            <a:r>
              <a:rPr lang="en-US" altLang="ko-KR" dirty="0"/>
              <a:t>, 2002</a:t>
            </a:r>
            <a:r>
              <a:rPr lang="ko-KR" altLang="en-US" dirty="0"/>
              <a:t>년도에도 </a:t>
            </a:r>
            <a:r>
              <a:rPr lang="en-US" altLang="ko-KR" dirty="0"/>
              <a:t>2001</a:t>
            </a:r>
            <a:r>
              <a:rPr lang="ko-KR" altLang="en-US" dirty="0"/>
              <a:t>년처럼 실점 </a:t>
            </a:r>
            <a:r>
              <a:rPr lang="en-US" altLang="ko-KR" dirty="0"/>
              <a:t>645</a:t>
            </a:r>
            <a:r>
              <a:rPr lang="ko-KR" altLang="en-US" dirty="0"/>
              <a:t>점이 반복될 것이라고 가정하였습니다</a:t>
            </a:r>
            <a:r>
              <a:rPr lang="en-US" altLang="ko-KR" dirty="0"/>
              <a:t>. </a:t>
            </a:r>
            <a:r>
              <a:rPr lang="ko-KR" altLang="en-US" dirty="0"/>
              <a:t>이는 실제 실점은 공격지표보다 변동성이 덜하기에 종종 전년도와 유사한 수준의 팀실점이 발생하는 경향이 있기에 이리 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타당성이란 다음 설명과 같고</a:t>
            </a:r>
            <a:r>
              <a:rPr lang="en-US" altLang="ko-KR" dirty="0"/>
              <a:t>, </a:t>
            </a:r>
            <a:r>
              <a:rPr lang="ko-KR" altLang="en-US" dirty="0"/>
              <a:t>야구에서 성적은 설명되는 능력과 설명되지 않는 운이 더해진 것이라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운이란 선수의 능력과는 관계없이 성적에 영향을 미치는 부분이며 소음</a:t>
            </a:r>
            <a:r>
              <a:rPr lang="en-US" altLang="ko-KR" dirty="0"/>
              <a:t>, noise</a:t>
            </a:r>
            <a:r>
              <a:rPr lang="ko-KR" altLang="en-US" dirty="0"/>
              <a:t>라고도 합니다</a:t>
            </a:r>
            <a:r>
              <a:rPr lang="en-US" altLang="ko-KR" dirty="0"/>
              <a:t>. </a:t>
            </a:r>
            <a:r>
              <a:rPr lang="ko-KR" altLang="en-US" dirty="0"/>
              <a:t>성적을 예측하기 위해 이런 </a:t>
            </a:r>
            <a:r>
              <a:rPr lang="en-US" altLang="ko-KR" dirty="0"/>
              <a:t>noise</a:t>
            </a:r>
            <a:r>
              <a:rPr lang="ko-KR" altLang="en-US" dirty="0"/>
              <a:t>를 최대한 줄이는 것이 목표인데 </a:t>
            </a:r>
            <a:r>
              <a:rPr lang="ko-KR" altLang="en-US" dirty="0" err="1"/>
              <a:t>이럴라면</a:t>
            </a:r>
            <a:r>
              <a:rPr lang="ko-KR" altLang="en-US" dirty="0"/>
              <a:t> 신뢰성과 타당성이 높은 지표를 </a:t>
            </a:r>
            <a:r>
              <a:rPr lang="ko-KR" altLang="en-US" dirty="0" err="1"/>
              <a:t>사용해야하고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장에 나오는 계량경제학 개념으로 오류를 줄일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852936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 PESENTAITION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39805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32" y="366093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1974070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2283043" y="2852936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283043" y="3140968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56" hasCustomPrompt="1"/>
          </p:nvPr>
        </p:nvSpPr>
        <p:spPr>
          <a:xfrm>
            <a:off x="4860032" y="1972062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6463938" y="2850928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63938" y="3138960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683568" y="3907113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287474" y="4785979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287474" y="5074011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864463" y="3905105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68369" y="4783971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68369" y="5072003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24928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085276" y="2492896"/>
            <a:ext cx="1372583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3491880" y="2492896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44" hasCustomPrompt="1"/>
          </p:nvPr>
        </p:nvSpPr>
        <p:spPr>
          <a:xfrm>
            <a:off x="4580389" y="38225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990021" y="3819103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154202" y="2024844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525713" y="5216091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051023" y="5179476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949095" y="2021938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456765" y="3356992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2843808" y="2158023"/>
            <a:ext cx="561757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7" y="2230031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48416" y="2590071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48416" y="2950111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8115" y="3310151"/>
            <a:ext cx="2071677" cy="158417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004048" y="2060849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3580003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528737" y="2132856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2771800" y="2459340"/>
            <a:ext cx="2436583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915539" y="422108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935332" y="453079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2894142" y="2785824"/>
            <a:ext cx="2071677" cy="609620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195182" y="484050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347588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367381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660787" y="287461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457444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456729" y="3315047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456728" y="3675087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456728" y="4035127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321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940" y="2996952"/>
            <a:ext cx="1944216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3170291" y="2060848"/>
            <a:ext cx="1980549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1946633" y="4005064"/>
            <a:ext cx="3201432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1946156" y="2072082"/>
            <a:ext cx="1223659" cy="1932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>
            <a:off x="5148064" y="4005064"/>
            <a:ext cx="3995936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957207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77000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5270406" y="2874610"/>
            <a:ext cx="2253922" cy="91443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1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547664" y="2194358"/>
            <a:ext cx="6913722" cy="1951179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1951179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96204" y="1951179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2190903"/>
            <a:ext cx="1543575" cy="1803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7664" y="4210582"/>
            <a:ext cx="3744416" cy="115212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7248178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5868280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546857" y="2188086"/>
            <a:ext cx="3316639" cy="1965839"/>
          </a:xfrm>
          <a:custGeom>
            <a:avLst/>
            <a:gdLst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0 w 2376264"/>
              <a:gd name="connsiteY3" fmla="*/ 1152128 h 1152128"/>
              <a:gd name="connsiteX4" fmla="*/ 0 w 2376264"/>
              <a:gd name="connsiteY4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304593 w 2376264"/>
              <a:gd name="connsiteY3" fmla="*/ 1152106 h 1152128"/>
              <a:gd name="connsiteX4" fmla="*/ 0 w 2376264"/>
              <a:gd name="connsiteY4" fmla="*/ 1152128 h 1152128"/>
              <a:gd name="connsiteX5" fmla="*/ 0 w 2376264"/>
              <a:gd name="connsiteY5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472373 w 2376264"/>
              <a:gd name="connsiteY3" fmla="*/ 1152106 h 1152128"/>
              <a:gd name="connsiteX4" fmla="*/ 1304593 w 2376264"/>
              <a:gd name="connsiteY4" fmla="*/ 1152106 h 1152128"/>
              <a:gd name="connsiteX5" fmla="*/ 0 w 2376264"/>
              <a:gd name="connsiteY5" fmla="*/ 1152128 h 1152128"/>
              <a:gd name="connsiteX6" fmla="*/ 0 w 2376264"/>
              <a:gd name="connsiteY6" fmla="*/ 0 h 1152128"/>
              <a:gd name="connsiteX0" fmla="*/ 16778 w 2376264"/>
              <a:gd name="connsiteY0" fmla="*/ 0 h 1546411"/>
              <a:gd name="connsiteX1" fmla="*/ 2376264 w 2376264"/>
              <a:gd name="connsiteY1" fmla="*/ 394283 h 1546411"/>
              <a:gd name="connsiteX2" fmla="*/ 2376264 w 2376264"/>
              <a:gd name="connsiteY2" fmla="*/ 1546411 h 1546411"/>
              <a:gd name="connsiteX3" fmla="*/ 1472373 w 2376264"/>
              <a:gd name="connsiteY3" fmla="*/ 1546389 h 1546411"/>
              <a:gd name="connsiteX4" fmla="*/ 1304593 w 2376264"/>
              <a:gd name="connsiteY4" fmla="*/ 1546389 h 1546411"/>
              <a:gd name="connsiteX5" fmla="*/ 0 w 2376264"/>
              <a:gd name="connsiteY5" fmla="*/ 1546411 h 1546411"/>
              <a:gd name="connsiteX6" fmla="*/ 16778 w 2376264"/>
              <a:gd name="connsiteY6" fmla="*/ 0 h 1546411"/>
              <a:gd name="connsiteX0" fmla="*/ 16778 w 2376264"/>
              <a:gd name="connsiteY0" fmla="*/ 0 h 1588356"/>
              <a:gd name="connsiteX1" fmla="*/ 2376264 w 2376264"/>
              <a:gd name="connsiteY1" fmla="*/ 436228 h 1588356"/>
              <a:gd name="connsiteX2" fmla="*/ 2376264 w 2376264"/>
              <a:gd name="connsiteY2" fmla="*/ 1588356 h 1588356"/>
              <a:gd name="connsiteX3" fmla="*/ 1472373 w 2376264"/>
              <a:gd name="connsiteY3" fmla="*/ 1588334 h 1588356"/>
              <a:gd name="connsiteX4" fmla="*/ 1304593 w 2376264"/>
              <a:gd name="connsiteY4" fmla="*/ 1588334 h 1588356"/>
              <a:gd name="connsiteX5" fmla="*/ 0 w 2376264"/>
              <a:gd name="connsiteY5" fmla="*/ 1588356 h 1588356"/>
              <a:gd name="connsiteX6" fmla="*/ 16778 w 2376264"/>
              <a:gd name="connsiteY6" fmla="*/ 0 h 1588356"/>
              <a:gd name="connsiteX0" fmla="*/ 0 w 2384653"/>
              <a:gd name="connsiteY0" fmla="*/ 0 h 1756136"/>
              <a:gd name="connsiteX1" fmla="*/ 2384653 w 2384653"/>
              <a:gd name="connsiteY1" fmla="*/ 604008 h 1756136"/>
              <a:gd name="connsiteX2" fmla="*/ 2384653 w 2384653"/>
              <a:gd name="connsiteY2" fmla="*/ 1756136 h 1756136"/>
              <a:gd name="connsiteX3" fmla="*/ 1480762 w 2384653"/>
              <a:gd name="connsiteY3" fmla="*/ 1756114 h 1756136"/>
              <a:gd name="connsiteX4" fmla="*/ 1312982 w 2384653"/>
              <a:gd name="connsiteY4" fmla="*/ 1756114 h 1756136"/>
              <a:gd name="connsiteX5" fmla="*/ 8389 w 2384653"/>
              <a:gd name="connsiteY5" fmla="*/ 1756136 h 1756136"/>
              <a:gd name="connsiteX6" fmla="*/ 0 w 2384653"/>
              <a:gd name="connsiteY6" fmla="*/ 0 h 1756136"/>
              <a:gd name="connsiteX0" fmla="*/ 808 w 2377072"/>
              <a:gd name="connsiteY0" fmla="*/ 0 h 1789691"/>
              <a:gd name="connsiteX1" fmla="*/ 2377072 w 2377072"/>
              <a:gd name="connsiteY1" fmla="*/ 637563 h 1789691"/>
              <a:gd name="connsiteX2" fmla="*/ 2377072 w 2377072"/>
              <a:gd name="connsiteY2" fmla="*/ 1789691 h 1789691"/>
              <a:gd name="connsiteX3" fmla="*/ 1473181 w 2377072"/>
              <a:gd name="connsiteY3" fmla="*/ 1789669 h 1789691"/>
              <a:gd name="connsiteX4" fmla="*/ 1305401 w 2377072"/>
              <a:gd name="connsiteY4" fmla="*/ 1789669 h 1789691"/>
              <a:gd name="connsiteX5" fmla="*/ 808 w 2377072"/>
              <a:gd name="connsiteY5" fmla="*/ 1789691 h 1789691"/>
              <a:gd name="connsiteX6" fmla="*/ 808 w 2377072"/>
              <a:gd name="connsiteY6" fmla="*/ 0 h 1789691"/>
              <a:gd name="connsiteX0" fmla="*/ 808 w 2377072"/>
              <a:gd name="connsiteY0" fmla="*/ 8389 h 1798080"/>
              <a:gd name="connsiteX1" fmla="*/ 1664007 w 2377072"/>
              <a:gd name="connsiteY1" fmla="*/ 0 h 1798080"/>
              <a:gd name="connsiteX2" fmla="*/ 2377072 w 2377072"/>
              <a:gd name="connsiteY2" fmla="*/ 1798080 h 1798080"/>
              <a:gd name="connsiteX3" fmla="*/ 1473181 w 2377072"/>
              <a:gd name="connsiteY3" fmla="*/ 1798058 h 1798080"/>
              <a:gd name="connsiteX4" fmla="*/ 1305401 w 2377072"/>
              <a:gd name="connsiteY4" fmla="*/ 1798058 h 1798080"/>
              <a:gd name="connsiteX5" fmla="*/ 808 w 2377072"/>
              <a:gd name="connsiteY5" fmla="*/ 1798080 h 1798080"/>
              <a:gd name="connsiteX6" fmla="*/ 808 w 2377072"/>
              <a:gd name="connsiteY6" fmla="*/ 8389 h 1798080"/>
              <a:gd name="connsiteX0" fmla="*/ 808 w 3182415"/>
              <a:gd name="connsiteY0" fmla="*/ 8389 h 1806469"/>
              <a:gd name="connsiteX1" fmla="*/ 1664007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120843 w 3182415"/>
              <a:gd name="connsiteY5" fmla="*/ 1789671 h 1806469"/>
              <a:gd name="connsiteX6" fmla="*/ 808 w 3182415"/>
              <a:gd name="connsiteY6" fmla="*/ 1798080 h 1806469"/>
              <a:gd name="connsiteX7" fmla="*/ 808 w 3182415"/>
              <a:gd name="connsiteY7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288623 w 3182415"/>
              <a:gd name="connsiteY5" fmla="*/ 1781282 h 1806469"/>
              <a:gd name="connsiteX6" fmla="*/ 1120843 w 3182415"/>
              <a:gd name="connsiteY6" fmla="*/ 1789671 h 1806469"/>
              <a:gd name="connsiteX7" fmla="*/ 808 w 3182415"/>
              <a:gd name="connsiteY7" fmla="*/ 1798080 h 1806469"/>
              <a:gd name="connsiteX8" fmla="*/ 808 w 3182415"/>
              <a:gd name="connsiteY8" fmla="*/ 8389 h 1806469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798058 h 1957450"/>
              <a:gd name="connsiteX5" fmla="*/ 1305401 w 3182415"/>
              <a:gd name="connsiteY5" fmla="*/ 1957450 h 1957450"/>
              <a:gd name="connsiteX6" fmla="*/ 1120843 w 3182415"/>
              <a:gd name="connsiteY6" fmla="*/ 1789671 h 1957450"/>
              <a:gd name="connsiteX7" fmla="*/ 808 w 3182415"/>
              <a:gd name="connsiteY7" fmla="*/ 1798080 h 1957450"/>
              <a:gd name="connsiteX8" fmla="*/ 808 w 3182415"/>
              <a:gd name="connsiteY8" fmla="*/ 8389 h 1957450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957450 h 1957450"/>
              <a:gd name="connsiteX5" fmla="*/ 1120843 w 3182415"/>
              <a:gd name="connsiteY5" fmla="*/ 1789671 h 1957450"/>
              <a:gd name="connsiteX6" fmla="*/ 808 w 3182415"/>
              <a:gd name="connsiteY6" fmla="*/ 1798080 h 1957450"/>
              <a:gd name="connsiteX7" fmla="*/ 808 w 3182415"/>
              <a:gd name="connsiteY7" fmla="*/ 8389 h 1957450"/>
              <a:gd name="connsiteX0" fmla="*/ 808 w 3241138"/>
              <a:gd name="connsiteY0" fmla="*/ 8389 h 1957450"/>
              <a:gd name="connsiteX1" fmla="*/ 1840175 w 3241138"/>
              <a:gd name="connsiteY1" fmla="*/ 0 h 1957450"/>
              <a:gd name="connsiteX2" fmla="*/ 3241138 w 3241138"/>
              <a:gd name="connsiteY2" fmla="*/ 1730968 h 1957450"/>
              <a:gd name="connsiteX3" fmla="*/ 1473181 w 3241138"/>
              <a:gd name="connsiteY3" fmla="*/ 1798058 h 1957450"/>
              <a:gd name="connsiteX4" fmla="*/ 1305401 w 3241138"/>
              <a:gd name="connsiteY4" fmla="*/ 1957450 h 1957450"/>
              <a:gd name="connsiteX5" fmla="*/ 1120843 w 3241138"/>
              <a:gd name="connsiteY5" fmla="*/ 1789671 h 1957450"/>
              <a:gd name="connsiteX6" fmla="*/ 808 w 3241138"/>
              <a:gd name="connsiteY6" fmla="*/ 1798080 h 1957450"/>
              <a:gd name="connsiteX7" fmla="*/ 808 w 3241138"/>
              <a:gd name="connsiteY7" fmla="*/ 8389 h 1957450"/>
              <a:gd name="connsiteX0" fmla="*/ 808 w 3249527"/>
              <a:gd name="connsiteY0" fmla="*/ 8389 h 1957450"/>
              <a:gd name="connsiteX1" fmla="*/ 1840175 w 3249527"/>
              <a:gd name="connsiteY1" fmla="*/ 0 h 1957450"/>
              <a:gd name="connsiteX2" fmla="*/ 3249527 w 3249527"/>
              <a:gd name="connsiteY2" fmla="*/ 1806469 h 1957450"/>
              <a:gd name="connsiteX3" fmla="*/ 1473181 w 3249527"/>
              <a:gd name="connsiteY3" fmla="*/ 1798058 h 1957450"/>
              <a:gd name="connsiteX4" fmla="*/ 1305401 w 3249527"/>
              <a:gd name="connsiteY4" fmla="*/ 1957450 h 1957450"/>
              <a:gd name="connsiteX5" fmla="*/ 1120843 w 3249527"/>
              <a:gd name="connsiteY5" fmla="*/ 1789671 h 1957450"/>
              <a:gd name="connsiteX6" fmla="*/ 808 w 3249527"/>
              <a:gd name="connsiteY6" fmla="*/ 1798080 h 1957450"/>
              <a:gd name="connsiteX7" fmla="*/ 808 w 3249527"/>
              <a:gd name="connsiteY7" fmla="*/ 8389 h 1957450"/>
              <a:gd name="connsiteX0" fmla="*/ 808 w 3283083"/>
              <a:gd name="connsiteY0" fmla="*/ 8389 h 1957450"/>
              <a:gd name="connsiteX1" fmla="*/ 1840175 w 3283083"/>
              <a:gd name="connsiteY1" fmla="*/ 0 h 1957450"/>
              <a:gd name="connsiteX2" fmla="*/ 3283083 w 3283083"/>
              <a:gd name="connsiteY2" fmla="*/ 1789691 h 1957450"/>
              <a:gd name="connsiteX3" fmla="*/ 1473181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8389 h 1957450"/>
              <a:gd name="connsiteX0" fmla="*/ 0 w 3290664"/>
              <a:gd name="connsiteY0" fmla="*/ 0 h 1991006"/>
              <a:gd name="connsiteX1" fmla="*/ 1847756 w 3290664"/>
              <a:gd name="connsiteY1" fmla="*/ 33556 h 1991006"/>
              <a:gd name="connsiteX2" fmla="*/ 3290664 w 3290664"/>
              <a:gd name="connsiteY2" fmla="*/ 1823247 h 1991006"/>
              <a:gd name="connsiteX3" fmla="*/ 1480762 w 3290664"/>
              <a:gd name="connsiteY3" fmla="*/ 1831614 h 1991006"/>
              <a:gd name="connsiteX4" fmla="*/ 1312982 w 3290664"/>
              <a:gd name="connsiteY4" fmla="*/ 1991006 h 1991006"/>
              <a:gd name="connsiteX5" fmla="*/ 1128424 w 3290664"/>
              <a:gd name="connsiteY5" fmla="*/ 1823227 h 1991006"/>
              <a:gd name="connsiteX6" fmla="*/ 8389 w 3290664"/>
              <a:gd name="connsiteY6" fmla="*/ 1831636 h 1991006"/>
              <a:gd name="connsiteX7" fmla="*/ 0 w 3290664"/>
              <a:gd name="connsiteY7" fmla="*/ 0 h 1991006"/>
              <a:gd name="connsiteX0" fmla="*/ 17021 w 3282518"/>
              <a:gd name="connsiteY0" fmla="*/ 92278 h 1957450"/>
              <a:gd name="connsiteX1" fmla="*/ 1839610 w 3282518"/>
              <a:gd name="connsiteY1" fmla="*/ 0 h 1957450"/>
              <a:gd name="connsiteX2" fmla="*/ 3282518 w 3282518"/>
              <a:gd name="connsiteY2" fmla="*/ 1789691 h 1957450"/>
              <a:gd name="connsiteX3" fmla="*/ 1472616 w 3282518"/>
              <a:gd name="connsiteY3" fmla="*/ 1798058 h 1957450"/>
              <a:gd name="connsiteX4" fmla="*/ 1304836 w 3282518"/>
              <a:gd name="connsiteY4" fmla="*/ 1957450 h 1957450"/>
              <a:gd name="connsiteX5" fmla="*/ 1120278 w 3282518"/>
              <a:gd name="connsiteY5" fmla="*/ 1789671 h 1957450"/>
              <a:gd name="connsiteX6" fmla="*/ 243 w 3282518"/>
              <a:gd name="connsiteY6" fmla="*/ 1798080 h 1957450"/>
              <a:gd name="connsiteX7" fmla="*/ 17021 w 3282518"/>
              <a:gd name="connsiteY7" fmla="*/ 92278 h 1957450"/>
              <a:gd name="connsiteX0" fmla="*/ 807 w 3283082"/>
              <a:gd name="connsiteY0" fmla="*/ 8388 h 1957450"/>
              <a:gd name="connsiteX1" fmla="*/ 1840174 w 3283082"/>
              <a:gd name="connsiteY1" fmla="*/ 0 h 1957450"/>
              <a:gd name="connsiteX2" fmla="*/ 3283082 w 3283082"/>
              <a:gd name="connsiteY2" fmla="*/ 1789691 h 1957450"/>
              <a:gd name="connsiteX3" fmla="*/ 1473180 w 3283082"/>
              <a:gd name="connsiteY3" fmla="*/ 1798058 h 1957450"/>
              <a:gd name="connsiteX4" fmla="*/ 1305400 w 3283082"/>
              <a:gd name="connsiteY4" fmla="*/ 1957450 h 1957450"/>
              <a:gd name="connsiteX5" fmla="*/ 1120842 w 3283082"/>
              <a:gd name="connsiteY5" fmla="*/ 1789671 h 1957450"/>
              <a:gd name="connsiteX6" fmla="*/ 807 w 3283082"/>
              <a:gd name="connsiteY6" fmla="*/ 1798080 h 1957450"/>
              <a:gd name="connsiteX7" fmla="*/ 807 w 3283082"/>
              <a:gd name="connsiteY7" fmla="*/ 8388 h 1957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305400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0 h 1923895"/>
              <a:gd name="connsiteX1" fmla="*/ 1865341 w 3283082"/>
              <a:gd name="connsiteY1" fmla="*/ 1 h 1923895"/>
              <a:gd name="connsiteX2" fmla="*/ 3283082 w 3283082"/>
              <a:gd name="connsiteY2" fmla="*/ 1781303 h 1923895"/>
              <a:gd name="connsiteX3" fmla="*/ 1473180 w 3283082"/>
              <a:gd name="connsiteY3" fmla="*/ 1789670 h 1923895"/>
              <a:gd name="connsiteX4" fmla="*/ 1288622 w 3283082"/>
              <a:gd name="connsiteY4" fmla="*/ 1923895 h 1923895"/>
              <a:gd name="connsiteX5" fmla="*/ 1120842 w 3283082"/>
              <a:gd name="connsiteY5" fmla="*/ 1781283 h 1923895"/>
              <a:gd name="connsiteX6" fmla="*/ 807 w 3283082"/>
              <a:gd name="connsiteY6" fmla="*/ 1789692 h 1923895"/>
              <a:gd name="connsiteX7" fmla="*/ 807 w 3283082"/>
              <a:gd name="connsiteY7" fmla="*/ 0 h 1923895"/>
              <a:gd name="connsiteX0" fmla="*/ 807 w 3283082"/>
              <a:gd name="connsiteY0" fmla="*/ 0 h 1806450"/>
              <a:gd name="connsiteX1" fmla="*/ 1865341 w 3283082"/>
              <a:gd name="connsiteY1" fmla="*/ 1 h 1806450"/>
              <a:gd name="connsiteX2" fmla="*/ 3283082 w 3283082"/>
              <a:gd name="connsiteY2" fmla="*/ 1781303 h 1806450"/>
              <a:gd name="connsiteX3" fmla="*/ 1473180 w 3283082"/>
              <a:gd name="connsiteY3" fmla="*/ 1789670 h 1806450"/>
              <a:gd name="connsiteX4" fmla="*/ 1280233 w 3283082"/>
              <a:gd name="connsiteY4" fmla="*/ 1806450 h 1806450"/>
              <a:gd name="connsiteX5" fmla="*/ 1120842 w 3283082"/>
              <a:gd name="connsiteY5" fmla="*/ 1781283 h 1806450"/>
              <a:gd name="connsiteX6" fmla="*/ 807 w 3283082"/>
              <a:gd name="connsiteY6" fmla="*/ 1789692 h 1806450"/>
              <a:gd name="connsiteX7" fmla="*/ 807 w 3283082"/>
              <a:gd name="connsiteY7" fmla="*/ 0 h 1806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288622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41943 h 1991005"/>
              <a:gd name="connsiteX1" fmla="*/ 1840174 w 3283082"/>
              <a:gd name="connsiteY1" fmla="*/ 0 h 1991005"/>
              <a:gd name="connsiteX2" fmla="*/ 3283082 w 3283082"/>
              <a:gd name="connsiteY2" fmla="*/ 1823246 h 1991005"/>
              <a:gd name="connsiteX3" fmla="*/ 1473180 w 3283082"/>
              <a:gd name="connsiteY3" fmla="*/ 1831613 h 1991005"/>
              <a:gd name="connsiteX4" fmla="*/ 1288622 w 3283082"/>
              <a:gd name="connsiteY4" fmla="*/ 1991005 h 1991005"/>
              <a:gd name="connsiteX5" fmla="*/ 1120842 w 3283082"/>
              <a:gd name="connsiteY5" fmla="*/ 1823226 h 1991005"/>
              <a:gd name="connsiteX6" fmla="*/ 807 w 3283082"/>
              <a:gd name="connsiteY6" fmla="*/ 1831635 h 1991005"/>
              <a:gd name="connsiteX7" fmla="*/ 807 w 3283082"/>
              <a:gd name="connsiteY7" fmla="*/ 41943 h 1991005"/>
              <a:gd name="connsiteX0" fmla="*/ 0 w 3324220"/>
              <a:gd name="connsiteY0" fmla="*/ 0 h 1991006"/>
              <a:gd name="connsiteX1" fmla="*/ 1881312 w 3324220"/>
              <a:gd name="connsiteY1" fmla="*/ 1 h 1991006"/>
              <a:gd name="connsiteX2" fmla="*/ 3324220 w 3324220"/>
              <a:gd name="connsiteY2" fmla="*/ 1823247 h 1991006"/>
              <a:gd name="connsiteX3" fmla="*/ 1514318 w 3324220"/>
              <a:gd name="connsiteY3" fmla="*/ 1831614 h 1991006"/>
              <a:gd name="connsiteX4" fmla="*/ 1329760 w 3324220"/>
              <a:gd name="connsiteY4" fmla="*/ 1991006 h 1991006"/>
              <a:gd name="connsiteX5" fmla="*/ 1161980 w 3324220"/>
              <a:gd name="connsiteY5" fmla="*/ 1823227 h 1991006"/>
              <a:gd name="connsiteX6" fmla="*/ 41945 w 3324220"/>
              <a:gd name="connsiteY6" fmla="*/ 1831636 h 1991006"/>
              <a:gd name="connsiteX7" fmla="*/ 0 w 3324220"/>
              <a:gd name="connsiteY7" fmla="*/ 0 h 1991006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23227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33557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290664"/>
              <a:gd name="connsiteY0" fmla="*/ 0 h 2032951"/>
              <a:gd name="connsiteX1" fmla="*/ 1847756 w 3290664"/>
              <a:gd name="connsiteY1" fmla="*/ 1 h 2032951"/>
              <a:gd name="connsiteX2" fmla="*/ 3290664 w 3290664"/>
              <a:gd name="connsiteY2" fmla="*/ 1789691 h 2032951"/>
              <a:gd name="connsiteX3" fmla="*/ 1497540 w 3290664"/>
              <a:gd name="connsiteY3" fmla="*/ 1831614 h 2032951"/>
              <a:gd name="connsiteX4" fmla="*/ 1312982 w 3290664"/>
              <a:gd name="connsiteY4" fmla="*/ 2032951 h 2032951"/>
              <a:gd name="connsiteX5" fmla="*/ 1128424 w 3290664"/>
              <a:gd name="connsiteY5" fmla="*/ 1823227 h 2032951"/>
              <a:gd name="connsiteX6" fmla="*/ 8389 w 3290664"/>
              <a:gd name="connsiteY6" fmla="*/ 1798080 h 2032951"/>
              <a:gd name="connsiteX7" fmla="*/ 0 w 3290664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823227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506737 w 3283083"/>
              <a:gd name="connsiteY3" fmla="*/ 1806447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1570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1957450"/>
              <a:gd name="connsiteX1" fmla="*/ 1840175 w 3283083"/>
              <a:gd name="connsiteY1" fmla="*/ 1 h 1957450"/>
              <a:gd name="connsiteX2" fmla="*/ 3283083 w 3283083"/>
              <a:gd name="connsiteY2" fmla="*/ 1789691 h 1957450"/>
              <a:gd name="connsiteX3" fmla="*/ 1489959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0 h 1957450"/>
              <a:gd name="connsiteX0" fmla="*/ 808 w 3283083"/>
              <a:gd name="connsiteY0" fmla="*/ 0 h 2100063"/>
              <a:gd name="connsiteX1" fmla="*/ 1840175 w 3283083"/>
              <a:gd name="connsiteY1" fmla="*/ 1 h 2100063"/>
              <a:gd name="connsiteX2" fmla="*/ 3283083 w 3283083"/>
              <a:gd name="connsiteY2" fmla="*/ 1789691 h 2100063"/>
              <a:gd name="connsiteX3" fmla="*/ 1489959 w 3283083"/>
              <a:gd name="connsiteY3" fmla="*/ 1798058 h 2100063"/>
              <a:gd name="connsiteX4" fmla="*/ 1322179 w 3283083"/>
              <a:gd name="connsiteY4" fmla="*/ 2100063 h 2100063"/>
              <a:gd name="connsiteX5" fmla="*/ 1120843 w 3283083"/>
              <a:gd name="connsiteY5" fmla="*/ 1789671 h 2100063"/>
              <a:gd name="connsiteX6" fmla="*/ 808 w 3283083"/>
              <a:gd name="connsiteY6" fmla="*/ 1798080 h 2100063"/>
              <a:gd name="connsiteX7" fmla="*/ 808 w 3283083"/>
              <a:gd name="connsiteY7" fmla="*/ 0 h 2100063"/>
              <a:gd name="connsiteX0" fmla="*/ 808 w 3283083"/>
              <a:gd name="connsiteY0" fmla="*/ 0 h 1949061"/>
              <a:gd name="connsiteX1" fmla="*/ 1840175 w 3283083"/>
              <a:gd name="connsiteY1" fmla="*/ 1 h 1949061"/>
              <a:gd name="connsiteX2" fmla="*/ 3283083 w 3283083"/>
              <a:gd name="connsiteY2" fmla="*/ 1789691 h 1949061"/>
              <a:gd name="connsiteX3" fmla="*/ 1489959 w 3283083"/>
              <a:gd name="connsiteY3" fmla="*/ 1798058 h 1949061"/>
              <a:gd name="connsiteX4" fmla="*/ 1297012 w 3283083"/>
              <a:gd name="connsiteY4" fmla="*/ 1949061 h 1949061"/>
              <a:gd name="connsiteX5" fmla="*/ 1120843 w 3283083"/>
              <a:gd name="connsiteY5" fmla="*/ 1789671 h 1949061"/>
              <a:gd name="connsiteX6" fmla="*/ 808 w 3283083"/>
              <a:gd name="connsiteY6" fmla="*/ 1798080 h 1949061"/>
              <a:gd name="connsiteX7" fmla="*/ 808 w 3283083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798058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2016173"/>
              <a:gd name="connsiteX1" fmla="*/ 1840175 w 3316639"/>
              <a:gd name="connsiteY1" fmla="*/ 1 h 2016173"/>
              <a:gd name="connsiteX2" fmla="*/ 3316639 w 3316639"/>
              <a:gd name="connsiteY2" fmla="*/ 1806469 h 2016173"/>
              <a:gd name="connsiteX3" fmla="*/ 1489959 w 3316639"/>
              <a:gd name="connsiteY3" fmla="*/ 1806447 h 2016173"/>
              <a:gd name="connsiteX4" fmla="*/ 1305401 w 3316639"/>
              <a:gd name="connsiteY4" fmla="*/ 2016173 h 2016173"/>
              <a:gd name="connsiteX5" fmla="*/ 1104065 w 3316639"/>
              <a:gd name="connsiteY5" fmla="*/ 1806449 h 2016173"/>
              <a:gd name="connsiteX6" fmla="*/ 808 w 3316639"/>
              <a:gd name="connsiteY6" fmla="*/ 1806469 h 2016173"/>
              <a:gd name="connsiteX7" fmla="*/ 808 w 3316639"/>
              <a:gd name="connsiteY7" fmla="*/ 0 h 2016173"/>
              <a:gd name="connsiteX0" fmla="*/ 808 w 3316639"/>
              <a:gd name="connsiteY0" fmla="*/ 0 h 1965839"/>
              <a:gd name="connsiteX1" fmla="*/ 1840175 w 3316639"/>
              <a:gd name="connsiteY1" fmla="*/ 1 h 1965839"/>
              <a:gd name="connsiteX2" fmla="*/ 3316639 w 3316639"/>
              <a:gd name="connsiteY2" fmla="*/ 1806469 h 1965839"/>
              <a:gd name="connsiteX3" fmla="*/ 1489959 w 3316639"/>
              <a:gd name="connsiteY3" fmla="*/ 1806447 h 1965839"/>
              <a:gd name="connsiteX4" fmla="*/ 1297012 w 3316639"/>
              <a:gd name="connsiteY4" fmla="*/ 1965839 h 1965839"/>
              <a:gd name="connsiteX5" fmla="*/ 1104065 w 3316639"/>
              <a:gd name="connsiteY5" fmla="*/ 1806449 h 1965839"/>
              <a:gd name="connsiteX6" fmla="*/ 808 w 3316639"/>
              <a:gd name="connsiteY6" fmla="*/ 1806469 h 1965839"/>
              <a:gd name="connsiteX7" fmla="*/ 808 w 3316639"/>
              <a:gd name="connsiteY7" fmla="*/ 0 h 196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6639" h="1965839">
                <a:moveTo>
                  <a:pt x="808" y="0"/>
                </a:moveTo>
                <a:lnTo>
                  <a:pt x="1840175" y="1"/>
                </a:lnTo>
                <a:lnTo>
                  <a:pt x="3316639" y="1806469"/>
                </a:lnTo>
                <a:lnTo>
                  <a:pt x="1489959" y="1806447"/>
                </a:lnTo>
                <a:lnTo>
                  <a:pt x="1297012" y="1965839"/>
                </a:lnTo>
                <a:lnTo>
                  <a:pt x="1104065" y="1806449"/>
                </a:lnTo>
                <a:lnTo>
                  <a:pt x="808" y="1806469"/>
                </a:lnTo>
                <a:cubicBezTo>
                  <a:pt x="-1988" y="1221090"/>
                  <a:pt x="3604" y="585379"/>
                  <a:pt x="808" y="0"/>
                </a:cubicBezTo>
                <a:close/>
              </a:path>
            </a:pathLst>
          </a:custGeom>
          <a:solidFill>
            <a:srgbClr val="AFD740">
              <a:alpha val="71000"/>
            </a:srgbClr>
          </a:solidFill>
        </p:spPr>
        <p:txBody>
          <a:bodyPr lIns="108000" tIns="36000" bIns="180000" anchor="b"/>
          <a:lstStyle>
            <a:lvl1pPr marL="0" indent="0" algn="l">
              <a:spcBef>
                <a:spcPts val="0"/>
              </a:spcBef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557468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80218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611560" y="2526659"/>
            <a:ext cx="2963730" cy="2986091"/>
            <a:chOff x="1752286" y="2338236"/>
            <a:chExt cx="1945257" cy="1959934"/>
          </a:xfrm>
        </p:grpSpPr>
        <p:sp>
          <p:nvSpPr>
            <p:cNvPr id="3" name="Freeform 2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580112" y="1916832"/>
            <a:ext cx="2963730" cy="2986091"/>
            <a:chOff x="1752286" y="2338236"/>
            <a:chExt cx="1945257" cy="1959934"/>
          </a:xfrm>
        </p:grpSpPr>
        <p:sp>
          <p:nvSpPr>
            <p:cNvPr id="17" name="Freeform 16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576739" y="2478810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753105">
            <a:off x="6279176" y="3389026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009317" y="2136647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009316" y="2399512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009316" y="2662377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009317" y="3022417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635897" y="4080863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5896" y="4343728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4606593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635897" y="4966633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7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1"/>
            <a:ext cx="9144001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2792605" y="2009645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4708484" y="2911462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3122879" y="3780079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364088" y="1883276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364089" y="2197916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940152" y="4941168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5940153" y="5255808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79512" y="4581128"/>
            <a:ext cx="266277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179513" y="4895768"/>
            <a:ext cx="2662778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756545"/>
            <a:ext cx="3923928" cy="451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21004" y="3733800"/>
            <a:ext cx="3923928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920480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20072" y="3198119"/>
            <a:ext cx="3923928" cy="432048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4000" b="1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33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2924944"/>
            <a:ext cx="9144001" cy="165618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923180" y="2532357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 rot="20835524">
            <a:off x="2484342" y="2205441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1350215">
            <a:off x="4078188" y="2690582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612767">
            <a:off x="2599836" y="3780058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362335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388621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414908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467515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3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91880" y="548680"/>
            <a:ext cx="4969506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347865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481644" y="1310706"/>
            <a:ext cx="4978788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491880" y="1263864"/>
            <a:ext cx="4969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308179" y="2454591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1403648" y="249289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20244225">
            <a:off x="2106894" y="156436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633800">
            <a:off x="2350008" y="3177850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1094021">
            <a:off x="1357800" y="388720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1" hasCustomPrompt="1"/>
          </p:nvPr>
        </p:nvSpPr>
        <p:spPr>
          <a:xfrm rot="721625">
            <a:off x="3540644" y="3549772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52" hasCustomPrompt="1"/>
          </p:nvPr>
        </p:nvSpPr>
        <p:spPr>
          <a:xfrm rot="1829765">
            <a:off x="4739137" y="4100193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53" hasCustomPrompt="1"/>
          </p:nvPr>
        </p:nvSpPr>
        <p:spPr>
          <a:xfrm rot="21210374">
            <a:off x="3344967" y="220196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96518" y="218319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96517" y="244605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96517" y="270892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96518" y="3140968"/>
            <a:ext cx="2376264" cy="10081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58" hasCustomPrompt="1"/>
          </p:nvPr>
        </p:nvSpPr>
        <p:spPr>
          <a:xfrm rot="20450245">
            <a:off x="4532732" y="2597644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0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5400600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292494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53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131841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131840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131840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31841" y="2852936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122590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2222" y="4055398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2221" y="4318263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3632221" y="4581128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632222" y="4941168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1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415" y="4823760"/>
            <a:ext cx="183556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627546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2625979" y="4823760"/>
            <a:ext cx="1835561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605110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3543" y="4823760"/>
            <a:ext cx="1835561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581107" y="1874887"/>
            <a:ext cx="1835561" cy="360040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6" y="489537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588225" y="2286702"/>
            <a:ext cx="1828444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588224" y="2549567"/>
            <a:ext cx="1831271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581107" y="2986503"/>
            <a:ext cx="1835561" cy="1291255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8414" y="517296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588225" y="1973503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636175" y="4895768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636173" y="5173359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4607156" y="491294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4607154" y="519053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14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193826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987823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860032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6732241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4860032" y="3847763"/>
            <a:ext cx="3024336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4860031" y="4110628"/>
            <a:ext cx="3024338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860031" y="4373493"/>
            <a:ext cx="302901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860032" y="4805541"/>
            <a:ext cx="3024336" cy="77041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24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73583" y="1983582"/>
            <a:ext cx="1522154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246070" y="2981538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3818557" y="2981538"/>
            <a:ext cx="1522154" cy="26744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6957982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5394151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5575435" y="2166413"/>
            <a:ext cx="288595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575434" y="2429278"/>
            <a:ext cx="2885953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5575434" y="2692143"/>
            <a:ext cx="289041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75435" y="3124190"/>
            <a:ext cx="2885951" cy="81725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1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4571998" y="0"/>
            <a:ext cx="4572001" cy="61239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2032" y="5113843"/>
            <a:ext cx="2885951" cy="691421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11560" y="620688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11560" y="1052736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611560" y="1484784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48687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2" y="-1"/>
            <a:ext cx="9144002" cy="3061981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83654" y="130231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83654" y="173436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83654" y="216641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83752" y="3140968"/>
            <a:ext cx="3228092" cy="176174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68030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360318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45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-1523" y="-1"/>
            <a:ext cx="9145523" cy="6118463"/>
          </a:xfrm>
          <a:prstGeom prst="rtTriangle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79912" y="42144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3779912" y="221191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779912" y="400238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15139" y="3221365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15139" y="3653413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15139" y="4085461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5237" y="4623073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910086"/>
            <a:ext cx="9144000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654723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92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11560" y="836712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836712"/>
            <a:ext cx="454586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4581358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3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0059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3275856" y="1154807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508104" y="126876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5508104" y="1700808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5508104" y="213285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3275856" y="2450951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2123728" y="620688"/>
            <a:ext cx="1113676" cy="194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2123728" y="2595960"/>
            <a:ext cx="1113676" cy="1015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2118162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08202" y="2670468"/>
            <a:ext cx="3228092" cy="219869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2128624" y="3645024"/>
            <a:ext cx="1113676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75856" y="3750998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0" y="3156337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490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1883276"/>
            <a:ext cx="7777818" cy="3384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347865" y="5339660"/>
            <a:ext cx="5125016" cy="36004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9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91892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276872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635619" y="2280364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835696" y="4948152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5796136" y="4956541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85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317801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940152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83568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3312337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5941106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3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1802879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659551" y="3835881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4625634" y="1811268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619991" y="3844270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74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75856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86518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666790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277452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5888114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057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2425512"/>
            <a:ext cx="4572001" cy="2695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0059" y="2420888"/>
            <a:ext cx="4572001" cy="2701255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32040" y="2610252"/>
            <a:ext cx="3600400" cy="792088"/>
          </a:xfrm>
          <a:prstGeom prst="rect">
            <a:avLst/>
          </a:prstGeom>
          <a:noFill/>
        </p:spPr>
        <p:txBody>
          <a:bodyPr lIns="0" anchor="t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932040" y="3690372"/>
            <a:ext cx="3600400" cy="129614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67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1916832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9912" y="1916832"/>
            <a:ext cx="5362149" cy="177354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5363552" y="3791899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403" y="3789092"/>
            <a:ext cx="5362149" cy="177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283968" y="2060848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283968" y="2564905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8416" y="3933056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8416" y="4437113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987427"/>
            <a:ext cx="3923928" cy="6699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688457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6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3" y="1844825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68493" y="3140968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58619" y="4427587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256807" y="1844824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54468" y="4437112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839998" y="3140968"/>
            <a:ext cx="2611864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1988840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35896" y="2420888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4" hasCustomPrompt="1"/>
          </p:nvPr>
        </p:nvSpPr>
        <p:spPr>
          <a:xfrm>
            <a:off x="6156176" y="3284984"/>
            <a:ext cx="2232248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156176" y="3717032"/>
            <a:ext cx="2232248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6" hasCustomPrompt="1"/>
          </p:nvPr>
        </p:nvSpPr>
        <p:spPr>
          <a:xfrm>
            <a:off x="1331640" y="4590653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7"/>
          </p:nvPr>
        </p:nvSpPr>
        <p:spPr>
          <a:xfrm>
            <a:off x="1331640" y="5022701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10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8884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7745" y="1991516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785663" y="199836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375251" y="2001039"/>
            <a:ext cx="2075656" cy="1586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697207" y="395439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77270" y="3957066"/>
            <a:ext cx="2075656" cy="15864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795188" y="396391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4776" y="3966589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267746" y="2108473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267746" y="2540521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7" hasCustomPrompt="1"/>
          </p:nvPr>
        </p:nvSpPr>
        <p:spPr>
          <a:xfrm>
            <a:off x="6375251" y="2117998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8"/>
          </p:nvPr>
        </p:nvSpPr>
        <p:spPr>
          <a:xfrm>
            <a:off x="6375251" y="2550046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9" hasCustomPrompt="1"/>
          </p:nvPr>
        </p:nvSpPr>
        <p:spPr>
          <a:xfrm>
            <a:off x="2258220" y="4062214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70"/>
          </p:nvPr>
        </p:nvSpPr>
        <p:spPr>
          <a:xfrm>
            <a:off x="2258220" y="4494262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6379890" y="4071739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6379890" y="4503787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20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89040"/>
          </a:xfrm>
          <a:custGeom>
            <a:avLst/>
            <a:gdLst/>
            <a:ahLst/>
            <a:cxnLst/>
            <a:rect l="l" t="t" r="r" b="b"/>
            <a:pathLst>
              <a:path w="9144000" h="3789040">
                <a:moveTo>
                  <a:pt x="0" y="0"/>
                </a:moveTo>
                <a:lnTo>
                  <a:pt x="7706584" y="0"/>
                </a:lnTo>
                <a:lnTo>
                  <a:pt x="8293893" y="587309"/>
                </a:lnTo>
                <a:lnTo>
                  <a:pt x="8050224" y="830977"/>
                </a:lnTo>
                <a:lnTo>
                  <a:pt x="7922931" y="703684"/>
                </a:lnTo>
                <a:lnTo>
                  <a:pt x="7922931" y="1212857"/>
                </a:lnTo>
                <a:lnTo>
                  <a:pt x="8432104" y="1212857"/>
                </a:lnTo>
                <a:lnTo>
                  <a:pt x="8304811" y="1085564"/>
                </a:lnTo>
                <a:lnTo>
                  <a:pt x="8548479" y="841896"/>
                </a:lnTo>
                <a:lnTo>
                  <a:pt x="9144000" y="1437416"/>
                </a:lnTo>
                <a:lnTo>
                  <a:pt x="9144000" y="3789040"/>
                </a:lnTo>
                <a:lnTo>
                  <a:pt x="0" y="378904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10731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004095" y="1902346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004095" y="2270770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99020" y="1909590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8" hasCustomPrompt="1"/>
          </p:nvPr>
        </p:nvSpPr>
        <p:spPr>
          <a:xfrm>
            <a:off x="4615433" y="1901205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9"/>
          </p:nvPr>
        </p:nvSpPr>
        <p:spPr>
          <a:xfrm>
            <a:off x="4615433" y="2269629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그림 개체 틀 2"/>
          <p:cNvSpPr>
            <a:spLocks noGrp="1"/>
          </p:cNvSpPr>
          <p:nvPr>
            <p:ph type="pic" sz="quarter" idx="70" hasCustomPrompt="1"/>
          </p:nvPr>
        </p:nvSpPr>
        <p:spPr>
          <a:xfrm>
            <a:off x="5910358" y="191797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7226771" y="190958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7226771" y="227801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73" hasCustomPrompt="1"/>
          </p:nvPr>
        </p:nvSpPr>
        <p:spPr>
          <a:xfrm>
            <a:off x="683568" y="392581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74" hasCustomPrompt="1"/>
          </p:nvPr>
        </p:nvSpPr>
        <p:spPr>
          <a:xfrm>
            <a:off x="1999981" y="391742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75"/>
          </p:nvPr>
        </p:nvSpPr>
        <p:spPr>
          <a:xfrm>
            <a:off x="1999981" y="428585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그림 개체 틀 2"/>
          <p:cNvSpPr>
            <a:spLocks noGrp="1"/>
          </p:cNvSpPr>
          <p:nvPr>
            <p:ph type="pic" sz="quarter" idx="76" hasCustomPrompt="1"/>
          </p:nvPr>
        </p:nvSpPr>
        <p:spPr>
          <a:xfrm>
            <a:off x="3294906" y="3924673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77" hasCustomPrompt="1"/>
          </p:nvPr>
        </p:nvSpPr>
        <p:spPr>
          <a:xfrm>
            <a:off x="4611319" y="3916288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78"/>
          </p:nvPr>
        </p:nvSpPr>
        <p:spPr>
          <a:xfrm>
            <a:off x="4611319" y="4284712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79" hasCustomPrompt="1"/>
          </p:nvPr>
        </p:nvSpPr>
        <p:spPr>
          <a:xfrm>
            <a:off x="5906244" y="3933057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80" hasCustomPrompt="1"/>
          </p:nvPr>
        </p:nvSpPr>
        <p:spPr>
          <a:xfrm>
            <a:off x="7222657" y="3924672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81"/>
          </p:nvPr>
        </p:nvSpPr>
        <p:spPr>
          <a:xfrm>
            <a:off x="7222657" y="4293096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6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55576" y="2124467"/>
            <a:ext cx="475252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5580112" y="4140691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5580112" y="4572739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5179" y="3531070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3707904" y="4107135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707904" y="4539183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2"/>
          <p:cNvSpPr>
            <a:spLocks noGrp="1"/>
          </p:cNvSpPr>
          <p:nvPr>
            <p:ph type="pic" sz="quarter" idx="54" hasCustomPrompt="1"/>
          </p:nvPr>
        </p:nvSpPr>
        <p:spPr>
          <a:xfrm>
            <a:off x="5537688" y="2162919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162919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483768" y="2594967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55238" y="2221643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915816" y="3229754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5173231" y="4237866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3923928" y="2166412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923928" y="2454444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03017" y="3212976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6203017" y="3501008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691680" y="4496948"/>
            <a:ext cx="2346201" cy="288032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691680" y="4784980"/>
            <a:ext cx="2346201" cy="686524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9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6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32440" y="6270868"/>
            <a:ext cx="432048" cy="43204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5725" y="63401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8527" y="6254090"/>
            <a:ext cx="3169458" cy="462618"/>
            <a:chOff x="251521" y="6236617"/>
            <a:chExt cx="3169458" cy="46261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251521" y="6236617"/>
              <a:ext cx="316945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WWW.YOURDOMAIN.COM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51521" y="6445319"/>
              <a:ext cx="3021143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l"/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Phone: +(333) 123 4567  |</a:t>
              </a:r>
              <a:r>
                <a:rPr lang="en-US" altLang="ko-KR" sz="1050" baseline="0" dirty="0">
                  <a:solidFill>
                    <a:schemeClr val="bg1">
                      <a:lumMod val="65000"/>
                    </a:schemeClr>
                  </a:solidFill>
                </a:rPr>
                <a:t>  e-mail : your@domain.com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277111"/>
            <a:ext cx="611560" cy="41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2" r:id="rId15"/>
    <p:sldLayoutId id="2147483663" r:id="rId16"/>
    <p:sldLayoutId id="2147483660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9" r:id="rId25"/>
    <p:sldLayoutId id="2147483680" r:id="rId26"/>
    <p:sldLayoutId id="2147483678" r:id="rId27"/>
    <p:sldLayoutId id="2147483675" r:id="rId28"/>
    <p:sldLayoutId id="2147483676" r:id="rId29"/>
    <p:sldLayoutId id="2147483677" r:id="rId30"/>
    <p:sldLayoutId id="2147483681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메이저리그</a:t>
            </a:r>
            <a:br>
              <a:rPr lang="en-US" altLang="ko-KR" dirty="0"/>
            </a:br>
            <a:r>
              <a:rPr lang="ko-KR" altLang="en-US" dirty="0"/>
              <a:t>야구통계학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2" y="3669581"/>
            <a:ext cx="9144000" cy="263475"/>
          </a:xfrm>
        </p:spPr>
        <p:txBody>
          <a:bodyPr/>
          <a:lstStyle/>
          <a:p>
            <a:r>
              <a:rPr lang="en-US" dirty="0"/>
              <a:t>0928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2" y="3885605"/>
            <a:ext cx="9144000" cy="263475"/>
          </a:xfrm>
        </p:spPr>
        <p:txBody>
          <a:bodyPr/>
          <a:lstStyle/>
          <a:p>
            <a:r>
              <a:rPr lang="en-US"/>
              <a:t>20154087 </a:t>
            </a:r>
            <a:r>
              <a:rPr lang="ko-KR" altLang="en-US" dirty="0"/>
              <a:t>박태신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공격지표들을 이용한 상관관계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85A29-4598-4719-A9CC-9B132E6AF7B7}"/>
              </a:ext>
            </a:extLst>
          </p:cNvPr>
          <p:cNvSpPr txBox="1"/>
          <p:nvPr/>
        </p:nvSpPr>
        <p:spPr>
          <a:xfrm>
            <a:off x="395536" y="1556792"/>
            <a:ext cx="87847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타점</a:t>
            </a:r>
            <a:r>
              <a:rPr lang="ko-KR" altLang="en-US" dirty="0"/>
              <a:t> 능력이 높은 새로운 선수가 필요</a:t>
            </a:r>
            <a:r>
              <a:rPr lang="en-US" altLang="ko-KR" dirty="0"/>
              <a:t>, </a:t>
            </a:r>
            <a:r>
              <a:rPr lang="ko-KR" altLang="en-US" dirty="0"/>
              <a:t>어떤 지표를 이용하여 선수를 선별하겠는가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새로운 선수들 과의 호흡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연고지</a:t>
            </a:r>
            <a:r>
              <a:rPr lang="en-US" altLang="ko-KR" sz="1600" dirty="0"/>
              <a:t>, </a:t>
            </a:r>
            <a:r>
              <a:rPr lang="ko-KR" altLang="en-US" sz="1600" dirty="0"/>
              <a:t>부담감 </a:t>
            </a:r>
            <a:r>
              <a:rPr lang="en-US" altLang="ko-KR" sz="1600" dirty="0"/>
              <a:t>=&gt; </a:t>
            </a:r>
            <a:r>
              <a:rPr lang="ko-KR" altLang="en-US" sz="1600" dirty="0" err="1"/>
              <a:t>장타율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출루율</a:t>
            </a:r>
            <a:r>
              <a:rPr lang="ko-KR" altLang="en-US" sz="1600" dirty="0"/>
              <a:t> 등 추락 개연성 높음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새로운 구단으로의 </a:t>
            </a:r>
            <a:r>
              <a:rPr lang="ko-KR" altLang="en-US" sz="1600" dirty="0" err="1">
                <a:solidFill>
                  <a:srgbClr val="FF0000"/>
                </a:solidFill>
              </a:rPr>
              <a:t>이동전</a:t>
            </a:r>
            <a:r>
              <a:rPr lang="ko-KR" altLang="en-US" sz="1600" dirty="0">
                <a:solidFill>
                  <a:srgbClr val="FF0000"/>
                </a:solidFill>
              </a:rPr>
              <a:t> 특정 성적지표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새로운 구단에서 만들어낸 </a:t>
            </a:r>
            <a:r>
              <a:rPr lang="ko-KR" altLang="en-US" sz="1600" dirty="0">
                <a:solidFill>
                  <a:srgbClr val="FF0000"/>
                </a:solidFill>
              </a:rPr>
              <a:t>타점</a:t>
            </a:r>
            <a:r>
              <a:rPr lang="ko-KR" altLang="en-US" sz="1600" dirty="0"/>
              <a:t> 간의</a:t>
            </a:r>
            <a:endParaRPr lang="en-US" altLang="ko-KR" sz="1600" dirty="0"/>
          </a:p>
          <a:p>
            <a:pPr lvl="1"/>
            <a:r>
              <a:rPr lang="ko-KR" altLang="en-US" sz="1600" dirty="0"/>
              <a:t>     상관성 분석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2015 ~ 2016</a:t>
            </a:r>
            <a:r>
              <a:rPr lang="ko-KR" altLang="en-US" sz="1400" dirty="0"/>
              <a:t>년</a:t>
            </a:r>
            <a:r>
              <a:rPr lang="en-US" altLang="ko-KR" sz="1400" dirty="0"/>
              <a:t> </a:t>
            </a:r>
            <a:r>
              <a:rPr lang="ko-KR" altLang="en-US" sz="1400" dirty="0"/>
              <a:t>팀을 옮기고</a:t>
            </a:r>
            <a:r>
              <a:rPr lang="en-US" altLang="ko-KR" sz="1400" dirty="0"/>
              <a:t>, 400</a:t>
            </a:r>
            <a:r>
              <a:rPr lang="ko-KR" altLang="en-US" sz="1400" dirty="0"/>
              <a:t>타수 이상</a:t>
            </a:r>
            <a:r>
              <a:rPr lang="en-US" altLang="ko-KR" sz="1400" dirty="0"/>
              <a:t> 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70C0"/>
                </a:solidFill>
              </a:rPr>
              <a:t>전년도 타율과 이번 시즌의 타점 변화율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C34FA-56A8-4302-86BB-92223199C679}"/>
              </a:ext>
            </a:extLst>
          </p:cNvPr>
          <p:cNvSpPr txBox="1"/>
          <p:nvPr/>
        </p:nvSpPr>
        <p:spPr>
          <a:xfrm>
            <a:off x="714693" y="6309320"/>
            <a:ext cx="5295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4">
                    <a:lumMod val="75000"/>
                  </a:schemeClr>
                </a:solidFill>
              </a:rPr>
              <a:t>change_rbi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 = 2016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년 타점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/ 2015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년 타점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 초과면 전년도 대비 타점이 오른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A013DE-3126-4147-BA02-E16465CB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077072"/>
            <a:ext cx="2216499" cy="1966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096E5E-EA70-4B9A-953E-5B5790C7A10D}"/>
              </a:ext>
            </a:extLst>
          </p:cNvPr>
          <p:cNvSpPr txBox="1"/>
          <p:nvPr/>
        </p:nvSpPr>
        <p:spPr>
          <a:xfrm>
            <a:off x="3995936" y="4098721"/>
            <a:ext cx="470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상관계수 </a:t>
            </a:r>
            <a:r>
              <a:rPr lang="en-US" altLang="ko-KR" sz="1200" dirty="0"/>
              <a:t>:  -0.49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전년도 타율이 높을수록 후속 시즌 타점이 줄어드는 경향이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D0A75-0590-418C-A849-CE45C7AC6779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P127 ~ 135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2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공격지표들을 이용한 상관관계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BD5BE-56EA-4FA2-B67B-19C0C16BA5E5}"/>
              </a:ext>
            </a:extLst>
          </p:cNvPr>
          <p:cNvSpPr txBox="1"/>
          <p:nvPr/>
        </p:nvSpPr>
        <p:spPr>
          <a:xfrm>
            <a:off x="395536" y="1556792"/>
            <a:ext cx="87847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타점</a:t>
            </a:r>
            <a:r>
              <a:rPr lang="ko-KR" altLang="en-US" dirty="0"/>
              <a:t> 능력이 높은 새로운 선수가 필요</a:t>
            </a:r>
            <a:r>
              <a:rPr lang="en-US" altLang="ko-KR" dirty="0"/>
              <a:t>, </a:t>
            </a:r>
            <a:r>
              <a:rPr lang="ko-KR" altLang="en-US" dirty="0"/>
              <a:t>어떤 지표를 이용하여 선수를 선별하겠는가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새로운 선수들 과의 호흡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연고지</a:t>
            </a:r>
            <a:r>
              <a:rPr lang="en-US" altLang="ko-KR" sz="1600" dirty="0"/>
              <a:t>, </a:t>
            </a:r>
            <a:r>
              <a:rPr lang="ko-KR" altLang="en-US" sz="1600" dirty="0"/>
              <a:t>부담감 </a:t>
            </a:r>
            <a:r>
              <a:rPr lang="en-US" altLang="ko-KR" sz="1600" dirty="0"/>
              <a:t>=&gt; </a:t>
            </a:r>
            <a:r>
              <a:rPr lang="ko-KR" altLang="en-US" sz="1600" dirty="0" err="1"/>
              <a:t>장타율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출루율</a:t>
            </a:r>
            <a:r>
              <a:rPr lang="ko-KR" altLang="en-US" sz="1600" dirty="0"/>
              <a:t> 등 추락 개연성 높음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새로운 구단으로의 </a:t>
            </a:r>
            <a:r>
              <a:rPr lang="ko-KR" altLang="en-US" sz="1600" dirty="0" err="1">
                <a:solidFill>
                  <a:srgbClr val="FF0000"/>
                </a:solidFill>
              </a:rPr>
              <a:t>이동전</a:t>
            </a:r>
            <a:r>
              <a:rPr lang="ko-KR" altLang="en-US" sz="1600" dirty="0">
                <a:solidFill>
                  <a:srgbClr val="FF0000"/>
                </a:solidFill>
              </a:rPr>
              <a:t> 특정 성적지표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새로운 구단에서 만들어낸 </a:t>
            </a:r>
            <a:r>
              <a:rPr lang="ko-KR" altLang="en-US" sz="1600" dirty="0">
                <a:solidFill>
                  <a:srgbClr val="FF0000"/>
                </a:solidFill>
              </a:rPr>
              <a:t>타점</a:t>
            </a:r>
            <a:r>
              <a:rPr lang="ko-KR" altLang="en-US" sz="1600" dirty="0"/>
              <a:t> 간의</a:t>
            </a:r>
            <a:endParaRPr lang="en-US" altLang="ko-KR" sz="1600" dirty="0"/>
          </a:p>
          <a:p>
            <a:pPr lvl="1"/>
            <a:r>
              <a:rPr lang="ko-KR" altLang="en-US" sz="1600" dirty="0"/>
              <a:t>     상관성 분석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2015 ~ 2016</a:t>
            </a:r>
            <a:r>
              <a:rPr lang="ko-KR" altLang="en-US" sz="1400" dirty="0"/>
              <a:t>년</a:t>
            </a:r>
            <a:r>
              <a:rPr lang="en-US" altLang="ko-KR" sz="1400" dirty="0"/>
              <a:t> </a:t>
            </a:r>
            <a:r>
              <a:rPr lang="ko-KR" altLang="en-US" sz="1400" dirty="0"/>
              <a:t>팀을 옮기고</a:t>
            </a:r>
            <a:r>
              <a:rPr lang="en-US" altLang="ko-KR" sz="1400" dirty="0"/>
              <a:t>, 400</a:t>
            </a:r>
            <a:r>
              <a:rPr lang="ko-KR" altLang="en-US" sz="1400" dirty="0"/>
              <a:t>타수 이상</a:t>
            </a:r>
            <a:r>
              <a:rPr lang="en-US" altLang="ko-KR" sz="1400" dirty="0"/>
              <a:t> 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70C0"/>
                </a:solidFill>
              </a:rPr>
              <a:t>전년도 희생번트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희생타와 이번 시즌의 타점 변화율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5D105D-9578-4D3D-880C-4C3E7FA1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077072"/>
            <a:ext cx="2232247" cy="1951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1CC1C-451B-4B26-91BD-5A9AC82AC78D}"/>
              </a:ext>
            </a:extLst>
          </p:cNvPr>
          <p:cNvSpPr txBox="1"/>
          <p:nvPr/>
        </p:nvSpPr>
        <p:spPr>
          <a:xfrm>
            <a:off x="3995936" y="4098721"/>
            <a:ext cx="3765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상관계수 </a:t>
            </a:r>
            <a:r>
              <a:rPr lang="en-US" altLang="ko-KR" sz="1200" dirty="0"/>
              <a:t>:  0.504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중요해 보이지 않는 지표에서도</a:t>
            </a:r>
            <a:r>
              <a:rPr lang="en-US" altLang="ko-KR" sz="1200" dirty="0"/>
              <a:t> </a:t>
            </a:r>
            <a:r>
              <a:rPr lang="ko-KR" altLang="en-US" sz="1200" dirty="0"/>
              <a:t>흥미로운 정보 획득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타율 같은 큰 지표에만 관심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98BF1-2861-43FC-A50B-97AFFB64D798}"/>
              </a:ext>
            </a:extLst>
          </p:cNvPr>
          <p:cNvSpPr txBox="1"/>
          <p:nvPr/>
        </p:nvSpPr>
        <p:spPr>
          <a:xfrm>
            <a:off x="714693" y="6309320"/>
            <a:ext cx="5295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4">
                    <a:lumMod val="75000"/>
                  </a:schemeClr>
                </a:solidFill>
              </a:rPr>
              <a:t>change_rbi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 = 2016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년 타점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/ 2015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년 타점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 초과면 전년도 대비 타점이 오른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68004-1E47-4E8F-AF65-B7E6724A2C03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P127 ~ 135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8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데이터에서 룰을 찾다 </a:t>
            </a:r>
            <a:r>
              <a:rPr lang="en-US" altLang="ko-KR" sz="3600" dirty="0"/>
              <a:t>: </a:t>
            </a:r>
            <a:r>
              <a:rPr lang="ko-KR" altLang="en-US" sz="3600" dirty="0"/>
              <a:t>연관성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43E69-B5CD-4CCE-883A-84A22FE1E395}"/>
              </a:ext>
            </a:extLst>
          </p:cNvPr>
          <p:cNvSpPr txBox="1"/>
          <p:nvPr/>
        </p:nvSpPr>
        <p:spPr>
          <a:xfrm>
            <a:off x="683568" y="1772816"/>
            <a:ext cx="7967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연관성 분석 </a:t>
            </a:r>
            <a:r>
              <a:rPr lang="en-US" altLang="ko-KR" dirty="0"/>
              <a:t>: </a:t>
            </a:r>
            <a:r>
              <a:rPr lang="ko-KR" altLang="en-US" dirty="0"/>
              <a:t>변수 안에 있는 개별 관측자료가 여타 관측자료와 어떻게</a:t>
            </a:r>
            <a:endParaRPr lang="en-US" altLang="ko-KR" dirty="0"/>
          </a:p>
          <a:p>
            <a:r>
              <a:rPr lang="en-US" altLang="ko-KR" dirty="0"/>
              <a:t>	              </a:t>
            </a:r>
            <a:r>
              <a:rPr lang="ko-KR" altLang="en-US" dirty="0"/>
              <a:t>어울리는지 파악하는데 주력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토론토에서 활동한 선수의 빈도수가 가장 높음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관측기간 동안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다른 팀에서 활동한 케이스가 가장 빈번함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F8BD64-EAF0-4874-B2E5-FB5D147A97F7}"/>
              </a:ext>
            </a:extLst>
          </p:cNvPr>
          <p:cNvGrpSpPr/>
          <p:nvPr/>
        </p:nvGrpSpPr>
        <p:grpSpPr>
          <a:xfrm>
            <a:off x="4211960" y="4005064"/>
            <a:ext cx="4875379" cy="1320160"/>
            <a:chOff x="2015716" y="3404984"/>
            <a:chExt cx="4875379" cy="13201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7113ED-D809-4381-B0CB-380B55079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720" y="3404984"/>
              <a:ext cx="4839375" cy="12670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A4F516-739F-4411-909E-D854E0658AB5}"/>
                </a:ext>
              </a:extLst>
            </p:cNvPr>
            <p:cNvSpPr/>
            <p:nvPr/>
          </p:nvSpPr>
          <p:spPr>
            <a:xfrm>
              <a:off x="2231740" y="3501008"/>
              <a:ext cx="612068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8369FB-BCF3-474D-A3CA-05318B506A3E}"/>
                </a:ext>
              </a:extLst>
            </p:cNvPr>
            <p:cNvSpPr/>
            <p:nvPr/>
          </p:nvSpPr>
          <p:spPr>
            <a:xfrm>
              <a:off x="2015716" y="4149080"/>
              <a:ext cx="612068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5021A9-0120-455D-9F42-571A41D154DF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P135 ~ 141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854E4A-323A-45B6-B959-D9ABCB7FD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17" y="4067679"/>
            <a:ext cx="3605719" cy="1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5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데이터에서 룰을 찾다 </a:t>
            </a:r>
            <a:r>
              <a:rPr lang="en-US" altLang="ko-KR" sz="3600" dirty="0"/>
              <a:t>: </a:t>
            </a:r>
            <a:r>
              <a:rPr lang="ko-KR" altLang="en-US" sz="3600" dirty="0"/>
              <a:t>연관성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43E69-B5CD-4CCE-883A-84A22FE1E395}"/>
              </a:ext>
            </a:extLst>
          </p:cNvPr>
          <p:cNvSpPr txBox="1"/>
          <p:nvPr/>
        </p:nvSpPr>
        <p:spPr>
          <a:xfrm>
            <a:off x="683568" y="1772816"/>
            <a:ext cx="796732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연관성 분석 </a:t>
            </a:r>
            <a:r>
              <a:rPr lang="en-US" altLang="ko-KR" dirty="0"/>
              <a:t>: </a:t>
            </a:r>
            <a:r>
              <a:rPr lang="ko-KR" altLang="en-US" dirty="0"/>
              <a:t>변수 안에 있는 개별 관측자료가 여타 관측자료와 어떻게</a:t>
            </a:r>
            <a:endParaRPr lang="en-US" altLang="ko-KR" dirty="0"/>
          </a:p>
          <a:p>
            <a:r>
              <a:rPr lang="en-US" altLang="ko-KR" dirty="0"/>
              <a:t>	              </a:t>
            </a:r>
            <a:r>
              <a:rPr lang="ko-KR" altLang="en-US" dirty="0"/>
              <a:t>어울리는지 파악하는데 주력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선수들의 팀 간 이동 패턴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전체거래 수 </a:t>
            </a:r>
            <a:r>
              <a:rPr lang="en-US" altLang="ko-KR" sz="1600" dirty="0"/>
              <a:t>3569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FLO</a:t>
            </a:r>
            <a:r>
              <a:rPr lang="ko-KR" altLang="en-US" sz="1600" dirty="0"/>
              <a:t>에서 </a:t>
            </a:r>
            <a:r>
              <a:rPr lang="en-US" altLang="ko-KR" sz="1600" dirty="0"/>
              <a:t>MIA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팀명</a:t>
            </a:r>
            <a:r>
              <a:rPr lang="ko-KR" altLang="en-US" sz="1600" dirty="0"/>
              <a:t> 변경</a:t>
            </a:r>
            <a:r>
              <a:rPr lang="en-US" altLang="ko-KR" sz="1600" dirty="0"/>
              <a:t>, </a:t>
            </a:r>
            <a:r>
              <a:rPr lang="ko-KR" altLang="en-US" sz="1600" dirty="0"/>
              <a:t>첫번째는 고려 </a:t>
            </a:r>
            <a:r>
              <a:rPr lang="en-US" altLang="ko-KR" sz="1600" dirty="0"/>
              <a:t>X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CHN</a:t>
            </a:r>
            <a:r>
              <a:rPr lang="ko-KR" altLang="en-US" sz="1600" dirty="0"/>
              <a:t>과 </a:t>
            </a:r>
            <a:r>
              <a:rPr lang="en-US" altLang="ko-KR" sz="1600" dirty="0"/>
              <a:t>WAS</a:t>
            </a:r>
            <a:r>
              <a:rPr lang="ko-KR" altLang="en-US" sz="1600" dirty="0"/>
              <a:t>에서 활동한 선수가 </a:t>
            </a:r>
            <a:r>
              <a:rPr lang="en-US" altLang="ko-KR" sz="1600" dirty="0"/>
              <a:t>MIA</a:t>
            </a:r>
            <a:r>
              <a:rPr lang="ko-KR" altLang="en-US" sz="1600" dirty="0"/>
              <a:t>에서 활동하는 경향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A52024-6917-4F11-A312-A96425085D53}"/>
              </a:ext>
            </a:extLst>
          </p:cNvPr>
          <p:cNvGrpSpPr/>
          <p:nvPr/>
        </p:nvGrpSpPr>
        <p:grpSpPr>
          <a:xfrm>
            <a:off x="1403648" y="4581128"/>
            <a:ext cx="5591955" cy="609685"/>
            <a:chOff x="1403648" y="4869160"/>
            <a:chExt cx="5591955" cy="6096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7A4023F-C152-42D9-905D-590453C0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4869160"/>
              <a:ext cx="5591955" cy="60968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DA1F6E-1906-47E9-BA80-C28B885F64BA}"/>
                </a:ext>
              </a:extLst>
            </p:cNvPr>
            <p:cNvSpPr/>
            <p:nvPr/>
          </p:nvSpPr>
          <p:spPr>
            <a:xfrm>
              <a:off x="1691680" y="5301208"/>
              <a:ext cx="5184576" cy="177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EA70B2-D378-4BF6-BD34-5E0DDB290E7A}"/>
              </a:ext>
            </a:extLst>
          </p:cNvPr>
          <p:cNvSpPr txBox="1"/>
          <p:nvPr/>
        </p:nvSpPr>
        <p:spPr>
          <a:xfrm>
            <a:off x="712160" y="6186540"/>
            <a:ext cx="54697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support :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해당 아이템이 선수들 전체 이동에서 차지하고 있는 정도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confidence :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왼편에 있는 팀에 대비해서 왼편과 오른편 팀 모두에서 활동한 빈도의 비율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lift : 1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이면 우연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90DE5-700F-4356-BF32-46E93076698E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P135 ~ 141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6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7818" cy="694913"/>
          </a:xfrm>
        </p:spPr>
        <p:txBody>
          <a:bodyPr/>
          <a:lstStyle/>
          <a:p>
            <a:r>
              <a:rPr lang="ko-KR" altLang="en-US" sz="3600" dirty="0"/>
              <a:t>선수와 감독의 인적 상관성 </a:t>
            </a:r>
            <a:r>
              <a:rPr lang="en-US" altLang="ko-KR" sz="3600" dirty="0"/>
              <a:t>:</a:t>
            </a:r>
            <a:br>
              <a:rPr lang="en-US" altLang="ko-KR" sz="3600" dirty="0"/>
            </a:br>
            <a:r>
              <a:rPr lang="ko-KR" altLang="en-US" sz="3600" dirty="0"/>
              <a:t>네트워크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0F90E-3515-4C82-9316-8AC8B3118AD8}"/>
              </a:ext>
            </a:extLst>
          </p:cNvPr>
          <p:cNvSpPr txBox="1"/>
          <p:nvPr/>
        </p:nvSpPr>
        <p:spPr>
          <a:xfrm>
            <a:off x="683568" y="1772816"/>
            <a:ext cx="7967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야구는 선수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, </a:t>
            </a:r>
            <a:r>
              <a:rPr lang="ko-KR" altLang="en-US" dirty="0"/>
              <a:t>스카우트를 통해 다른 팀의 전략이 쉽게 모방되고 </a:t>
            </a:r>
            <a:endParaRPr lang="en-US" altLang="ko-KR" dirty="0"/>
          </a:p>
          <a:p>
            <a:r>
              <a:rPr lang="ko-KR" altLang="en-US" dirty="0"/>
              <a:t>학습되는 스포츠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투수들의 관계망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AD518C-4FE8-4626-AB2B-5BF5B830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01" y="2940848"/>
            <a:ext cx="3508475" cy="322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89A6B5-970B-49F1-9D9B-4EB511DE32E9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P142 ~ 147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4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7818" cy="694913"/>
          </a:xfrm>
        </p:spPr>
        <p:txBody>
          <a:bodyPr/>
          <a:lstStyle/>
          <a:p>
            <a:r>
              <a:rPr lang="ko-KR" altLang="en-US" sz="3600" dirty="0"/>
              <a:t>기술통계와 추정통계의 매개 </a:t>
            </a:r>
            <a:r>
              <a:rPr lang="en-US" altLang="ko-KR" sz="3600" dirty="0"/>
              <a:t>:</a:t>
            </a:r>
            <a:br>
              <a:rPr lang="en-US" altLang="ko-KR" sz="3600" dirty="0"/>
            </a:br>
            <a:r>
              <a:rPr lang="ko-KR" altLang="en-US" sz="3600" dirty="0"/>
              <a:t>히스토그램은 막대그래프가 아니다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1C5D8-E4E2-4986-AFB0-DAB16F45B97C}"/>
              </a:ext>
            </a:extLst>
          </p:cNvPr>
          <p:cNvSpPr txBox="1"/>
          <p:nvPr/>
        </p:nvSpPr>
        <p:spPr>
          <a:xfrm>
            <a:off x="179512" y="1772816"/>
            <a:ext cx="804098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히스토그램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특정 사건이 발생할 확률을 시각적으로 보여주는 기술 통계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팀과는 상관없이 홈런이라는 사건이 </a:t>
            </a:r>
            <a:r>
              <a:rPr lang="en-US" altLang="ko-KR" sz="1600" dirty="0"/>
              <a:t>MLB</a:t>
            </a:r>
            <a:r>
              <a:rPr lang="ko-KR" altLang="en-US" sz="1600" dirty="0"/>
              <a:t>팀에서 얼마나 자주 발생하는지 보여줌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막대그래프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각 팀이 시즌별로 만들어낸 홈런의 개수를 팀별로 보여줌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D0504-9E0D-47A5-A0DA-F638B191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49080"/>
            <a:ext cx="3189533" cy="19715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1B1282-C170-4C3D-B163-5586D760D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820" y="4152493"/>
            <a:ext cx="3096345" cy="1968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C551CF-8CBD-44BE-82D3-7AEC9244BB4E}"/>
              </a:ext>
            </a:extLst>
          </p:cNvPr>
          <p:cNvSpPr txBox="1"/>
          <p:nvPr/>
        </p:nvSpPr>
        <p:spPr>
          <a:xfrm>
            <a:off x="5508104" y="63093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히스토그램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73A57-1C92-487D-A4D4-0A50F0AF1BE8}"/>
              </a:ext>
            </a:extLst>
          </p:cNvPr>
          <p:cNvSpPr txBox="1"/>
          <p:nvPr/>
        </p:nvSpPr>
        <p:spPr>
          <a:xfrm>
            <a:off x="2112976" y="63071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막대그래프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9D02D-7F2B-4285-90B7-E107EDD8992A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P147 ~ 148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정리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04485-BD7E-4C51-86F5-3EFC60CE12DF}"/>
              </a:ext>
            </a:extLst>
          </p:cNvPr>
          <p:cNvSpPr txBox="1"/>
          <p:nvPr/>
        </p:nvSpPr>
        <p:spPr>
          <a:xfrm>
            <a:off x="179512" y="2420888"/>
            <a:ext cx="8571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빅데이터의 파워는 모집단의 특성을 매우 가깝게 표현해 낼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데이터의 시각화로 모집단에 대한 중요 정보를 소개할 수 있는 능력이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시각화 작업의 중심은 상관관계 분석이며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상관관계는 지표의 신뢰성과 타당성을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      </a:t>
            </a:r>
            <a:r>
              <a:rPr lang="ko-KR" altLang="en-US" dirty="0">
                <a:highlight>
                  <a:srgbClr val="FFFF00"/>
                </a:highlight>
              </a:rPr>
              <a:t>평가하는데 중요한 개념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E2B56-A744-40C9-8D15-38F74C055377}"/>
              </a:ext>
            </a:extLst>
          </p:cNvPr>
          <p:cNvSpPr txBox="1"/>
          <p:nvPr/>
        </p:nvSpPr>
        <p:spPr>
          <a:xfrm>
            <a:off x="7590062" y="630932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P149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4300746" cy="244827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변수를 알면 분석모델을 디자인 할 수 있다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ko-KR" altLang="en-US" dirty="0"/>
              <a:t>메이저리그 데이터 마이닝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선수의 능력은 어떻게 측정할 것인가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r>
              <a:rPr lang="ko-KR" altLang="en-US" dirty="0"/>
              <a:t>상관관계는 인과관계가 아니다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비교와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BFAB4A-5364-4FC2-BC7E-9DFC15A38D24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FF6C40E2-3C1F-4E66-9E22-AFF3663F05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371" r="16371"/>
          <a:stretch/>
        </p:blipFill>
        <p:spPr/>
      </p:pic>
    </p:spTree>
    <p:extLst>
      <p:ext uri="{BB962C8B-B14F-4D97-AF65-F5344CB8AC3E}">
        <p14:creationId xmlns:p14="http://schemas.microsoft.com/office/powerpoint/2010/main" val="190451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선수의 능력은 어떻게 측정할 것인가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8F7E7-397B-4953-94D0-2F63AAED6248}"/>
              </a:ext>
            </a:extLst>
          </p:cNvPr>
          <p:cNvSpPr txBox="1"/>
          <p:nvPr/>
        </p:nvSpPr>
        <p:spPr>
          <a:xfrm>
            <a:off x="755576" y="1790814"/>
            <a:ext cx="68403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과거</a:t>
            </a:r>
            <a:r>
              <a:rPr lang="en-US" altLang="ko-KR" dirty="0"/>
              <a:t>&gt; : </a:t>
            </a:r>
            <a:r>
              <a:rPr lang="ko-KR" altLang="en-US" dirty="0"/>
              <a:t>경험주의 의사결정자</a:t>
            </a:r>
            <a:r>
              <a:rPr lang="en-US" altLang="ko-KR" dirty="0"/>
              <a:t>, </a:t>
            </a:r>
            <a:r>
              <a:rPr lang="ko-KR" altLang="en-US" dirty="0"/>
              <a:t>전문적 지식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영화 </a:t>
            </a:r>
            <a:r>
              <a:rPr lang="en-US" altLang="ko-KR" dirty="0"/>
              <a:t>&lt;</a:t>
            </a:r>
            <a:r>
              <a:rPr lang="ko-KR" altLang="en-US" dirty="0" err="1"/>
              <a:t>머니볼</a:t>
            </a:r>
            <a:r>
              <a:rPr lang="en-US" altLang="ko-KR" dirty="0"/>
              <a:t>&gt; :  </a:t>
            </a:r>
            <a:r>
              <a:rPr lang="ko-KR" altLang="en-US" dirty="0"/>
              <a:t>실증주의 의사결정자</a:t>
            </a:r>
            <a:r>
              <a:rPr lang="en-US" altLang="ko-KR" dirty="0"/>
              <a:t>, </a:t>
            </a:r>
            <a:r>
              <a:rPr lang="ko-KR" altLang="en-US" dirty="0"/>
              <a:t>통계적 관점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현재</a:t>
            </a:r>
            <a:r>
              <a:rPr lang="en-US" altLang="ko-KR" dirty="0"/>
              <a:t>&gt; : </a:t>
            </a:r>
            <a:r>
              <a:rPr lang="ko-KR" altLang="en-US" dirty="0"/>
              <a:t>특정 요인에 대해 </a:t>
            </a:r>
            <a:r>
              <a:rPr lang="ko-KR" altLang="en-US" dirty="0">
                <a:highlight>
                  <a:srgbClr val="FFFF00"/>
                </a:highlight>
              </a:rPr>
              <a:t>가중치</a:t>
            </a:r>
            <a:r>
              <a:rPr lang="ko-KR" altLang="en-US" dirty="0"/>
              <a:t> 부여</a:t>
            </a:r>
            <a:r>
              <a:rPr lang="en-US" altLang="ko-KR" dirty="0"/>
              <a:t>, </a:t>
            </a:r>
            <a:r>
              <a:rPr lang="ko-KR" altLang="en-US" dirty="0"/>
              <a:t>빅데이터 기반 의사결정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홈런</a:t>
            </a:r>
            <a:r>
              <a:rPr lang="en-US" altLang="ko-KR" sz="1600" dirty="0"/>
              <a:t> 5, </a:t>
            </a:r>
            <a:r>
              <a:rPr lang="ko-KR" altLang="en-US" sz="1600" dirty="0"/>
              <a:t>안타 </a:t>
            </a:r>
            <a:r>
              <a:rPr lang="en-US" altLang="ko-KR" sz="1600" dirty="0"/>
              <a:t>3, </a:t>
            </a:r>
            <a:r>
              <a:rPr lang="ko-KR" altLang="en-US" sz="1600" dirty="0"/>
              <a:t>포볼 </a:t>
            </a:r>
            <a:r>
              <a:rPr lang="en-US" altLang="ko-KR" sz="1600" dirty="0"/>
              <a:t>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P113 ~ 114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1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79A33C2-140C-4DEE-8A70-39A8C9EBC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측정의 신뢰도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0476A1-4CF5-4781-88AE-66A10449D292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A71C9-45FE-4B59-8F0E-34915D735CA6}"/>
              </a:ext>
            </a:extLst>
          </p:cNvPr>
          <p:cNvSpPr txBox="1"/>
          <p:nvPr/>
        </p:nvSpPr>
        <p:spPr>
          <a:xfrm>
            <a:off x="467544" y="1340768"/>
            <a:ext cx="82385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측정의 </a:t>
            </a:r>
            <a:r>
              <a:rPr lang="ko-KR" altLang="en-US" dirty="0">
                <a:highlight>
                  <a:srgbClr val="FFFF00"/>
                </a:highlight>
              </a:rPr>
              <a:t>신뢰도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능력을 측정하는 도구가 객관성을 갖고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If </a:t>
            </a:r>
            <a:r>
              <a:rPr lang="ko-KR" altLang="en-US" sz="1600" dirty="0"/>
              <a:t>측정의 결과가 평가자와 시점에 관계없이 </a:t>
            </a:r>
            <a:r>
              <a:rPr lang="ko-KR" altLang="en-US" sz="1600" dirty="0" err="1"/>
              <a:t>비슷</a:t>
            </a: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 =&gt; </a:t>
            </a:r>
            <a:r>
              <a:rPr lang="ko-KR" altLang="en-US" sz="1600" dirty="0"/>
              <a:t>선수의 진정한 능력에 가깝게 평가 된 것</a:t>
            </a:r>
            <a:endParaRPr lang="en-US" altLang="ko-KR" sz="16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영화 </a:t>
            </a:r>
            <a:r>
              <a:rPr lang="en-US" altLang="ko-KR" dirty="0"/>
              <a:t>&lt;</a:t>
            </a:r>
            <a:r>
              <a:rPr lang="ko-KR" altLang="en-US" dirty="0" err="1"/>
              <a:t>머니볼</a:t>
            </a:r>
            <a:r>
              <a:rPr lang="en-US" altLang="ko-KR" dirty="0"/>
              <a:t>&gt; - </a:t>
            </a:r>
            <a:r>
              <a:rPr lang="ko-KR" altLang="en-US" dirty="0"/>
              <a:t>팀 </a:t>
            </a:r>
            <a:r>
              <a:rPr lang="ko-KR" altLang="en-US" dirty="0" err="1"/>
              <a:t>홈런수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2001</a:t>
            </a:r>
            <a:r>
              <a:rPr lang="ko-KR" altLang="en-US" sz="1600" dirty="0"/>
              <a:t>년 오클랜드의 팀 </a:t>
            </a:r>
            <a:r>
              <a:rPr lang="ko-KR" altLang="en-US" sz="1600" dirty="0" err="1"/>
              <a:t>홈런수와</a:t>
            </a:r>
            <a:r>
              <a:rPr lang="ko-KR" altLang="en-US" sz="1600" dirty="0"/>
              <a:t> </a:t>
            </a:r>
            <a:r>
              <a:rPr lang="en-US" altLang="ko-KR" sz="1600" dirty="0"/>
              <a:t>2002</a:t>
            </a:r>
            <a:r>
              <a:rPr lang="ko-KR" altLang="en-US" sz="1600" dirty="0"/>
              <a:t>년 팀 </a:t>
            </a:r>
            <a:r>
              <a:rPr lang="ko-KR" altLang="en-US" sz="1600" dirty="0" err="1"/>
              <a:t>홈런수는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비슷한가</a:t>
            </a:r>
            <a:r>
              <a:rPr lang="en-US" altLang="ko-KR" sz="1600" dirty="0"/>
              <a:t>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2002</a:t>
            </a:r>
            <a:r>
              <a:rPr lang="ko-KR" altLang="en-US" sz="1600" dirty="0"/>
              <a:t>년도 팀 </a:t>
            </a:r>
            <a:r>
              <a:rPr lang="ko-KR" altLang="en-US" sz="1600" dirty="0" err="1"/>
              <a:t>홈런수를</a:t>
            </a:r>
            <a:r>
              <a:rPr lang="ko-KR" altLang="en-US" sz="1600" dirty="0"/>
              <a:t> 추정하기 위해 </a:t>
            </a:r>
            <a:r>
              <a:rPr lang="en-US" altLang="ko-KR" sz="1600" dirty="0"/>
              <a:t>2001</a:t>
            </a:r>
            <a:r>
              <a:rPr lang="ko-KR" altLang="en-US" sz="1600" dirty="0"/>
              <a:t>년도 </a:t>
            </a:r>
            <a:r>
              <a:rPr lang="ko-KR" altLang="en-US" sz="1600" dirty="0" err="1"/>
              <a:t>홈런수</a:t>
            </a:r>
            <a:r>
              <a:rPr lang="ko-KR" altLang="en-US" sz="1600" dirty="0"/>
              <a:t> 사용해도 좋은가</a:t>
            </a:r>
            <a:r>
              <a:rPr lang="en-US" altLang="ko-KR" sz="1600" dirty="0"/>
              <a:t>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highlight>
                  <a:srgbClr val="FFFF00"/>
                </a:highlight>
              </a:rPr>
              <a:t>신뢰도</a:t>
            </a:r>
            <a:r>
              <a:rPr lang="ko-KR" altLang="en-US" sz="1600" dirty="0"/>
              <a:t>와 관련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일관성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highlight>
                  <a:srgbClr val="FFFF00"/>
                </a:highlight>
              </a:rPr>
              <a:t>신뢰도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높은지</a:t>
            </a:r>
            <a:r>
              <a:rPr lang="ko-KR" altLang="en-US" sz="1600" dirty="0"/>
              <a:t> 낮은지를 평가하는 기준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테스트할 때마다 반복되는 결과를 의미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If </a:t>
            </a:r>
            <a:r>
              <a:rPr lang="ko-KR" altLang="en-US" sz="1600" dirty="0"/>
              <a:t>여러 방법으로 측정</a:t>
            </a:r>
            <a:r>
              <a:rPr lang="en-US" altLang="ko-KR" sz="1600" dirty="0"/>
              <a:t> or </a:t>
            </a:r>
            <a:r>
              <a:rPr lang="ko-KR" altLang="en-US" sz="1600" dirty="0"/>
              <a:t>다른 시점에 측정</a:t>
            </a:r>
            <a:r>
              <a:rPr lang="en-US" altLang="ko-KR" sz="1600" dirty="0"/>
              <a:t>,  </a:t>
            </a:r>
            <a:r>
              <a:rPr lang="ko-KR" altLang="en-US" sz="1600" dirty="0"/>
              <a:t>측정결과가</a:t>
            </a:r>
            <a:r>
              <a:rPr lang="en-US" altLang="ko-KR" sz="1600" dirty="0"/>
              <a:t> </a:t>
            </a:r>
            <a:r>
              <a:rPr lang="ko-KR" altLang="en-US" sz="1600" dirty="0"/>
              <a:t>동일한 값</a:t>
            </a:r>
            <a:endParaRPr lang="en-US" altLang="ko-KR" sz="1600" dirty="0"/>
          </a:p>
          <a:p>
            <a:pPr lvl="1"/>
            <a:r>
              <a:rPr lang="ko-KR" altLang="en-US" sz="1600" dirty="0"/>
              <a:t>      </a:t>
            </a:r>
            <a:r>
              <a:rPr lang="en-US" altLang="ko-KR" sz="1600" dirty="0"/>
              <a:t>=&gt; </a:t>
            </a:r>
            <a:r>
              <a:rPr lang="ko-KR" altLang="en-US" sz="1600" dirty="0">
                <a:highlight>
                  <a:srgbClr val="FFFF00"/>
                </a:highlight>
              </a:rPr>
              <a:t>신뢰도</a:t>
            </a:r>
            <a:r>
              <a:rPr lang="ko-KR" altLang="en-US" sz="1600" dirty="0"/>
              <a:t> 높음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828B2-1A1C-4E42-9E35-5DE594231FA4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P115 ~ 116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1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측정의 신뢰도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722E3-77AF-474D-A4CE-56686162994A}"/>
              </a:ext>
            </a:extLst>
          </p:cNvPr>
          <p:cNvSpPr txBox="1"/>
          <p:nvPr/>
        </p:nvSpPr>
        <p:spPr>
          <a:xfrm>
            <a:off x="611560" y="1556792"/>
            <a:ext cx="4483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측정값 </a:t>
            </a:r>
            <a:r>
              <a:rPr lang="en-US" altLang="ko-KR" dirty="0"/>
              <a:t>= </a:t>
            </a:r>
            <a:r>
              <a:rPr lang="ko-KR" altLang="en-US" dirty="0"/>
              <a:t>진정한 능력</a:t>
            </a:r>
            <a:r>
              <a:rPr lang="en-US" altLang="ko-KR" dirty="0"/>
              <a:t> + </a:t>
            </a:r>
            <a:r>
              <a:rPr lang="ko-KR" altLang="en-US" dirty="0"/>
              <a:t>측정 오류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측정오류 </a:t>
            </a:r>
            <a:r>
              <a:rPr lang="en-US" altLang="ko-KR" dirty="0"/>
              <a:t>= </a:t>
            </a:r>
            <a:r>
              <a:rPr lang="ko-KR" altLang="en-US" dirty="0"/>
              <a:t>체계적 편향 </a:t>
            </a:r>
            <a:r>
              <a:rPr lang="en-US" altLang="ko-KR" dirty="0"/>
              <a:t>+ </a:t>
            </a:r>
            <a:r>
              <a:rPr lang="ko-KR" altLang="en-US" dirty="0"/>
              <a:t>비체계적 분산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D4B66E-6E8B-46AE-B36F-B08643730E37}"/>
              </a:ext>
            </a:extLst>
          </p:cNvPr>
          <p:cNvGrpSpPr/>
          <p:nvPr/>
        </p:nvGrpSpPr>
        <p:grpSpPr>
          <a:xfrm>
            <a:off x="971600" y="3512445"/>
            <a:ext cx="1080120" cy="1247721"/>
            <a:chOff x="755576" y="3512445"/>
            <a:chExt cx="1080120" cy="1247721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6DC018-549E-43D4-AF04-3846933EE98D}"/>
                </a:ext>
              </a:extLst>
            </p:cNvPr>
            <p:cNvSpPr/>
            <p:nvPr/>
          </p:nvSpPr>
          <p:spPr>
            <a:xfrm>
              <a:off x="1043608" y="4005064"/>
              <a:ext cx="504056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2B1D494-0F27-4DEE-B6F8-E82061992739}"/>
                </a:ext>
              </a:extLst>
            </p:cNvPr>
            <p:cNvSpPr/>
            <p:nvPr/>
          </p:nvSpPr>
          <p:spPr>
            <a:xfrm>
              <a:off x="899592" y="3717032"/>
              <a:ext cx="792088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2CB79EC-8B0C-42D3-88E7-21D2FFD2E269}"/>
                </a:ext>
              </a:extLst>
            </p:cNvPr>
            <p:cNvSpPr/>
            <p:nvPr/>
          </p:nvSpPr>
          <p:spPr>
            <a:xfrm>
              <a:off x="755576" y="3512445"/>
              <a:ext cx="1080120" cy="12477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61873B-7635-4E55-9E4B-6AE0A79F1E84}"/>
              </a:ext>
            </a:extLst>
          </p:cNvPr>
          <p:cNvGrpSpPr/>
          <p:nvPr/>
        </p:nvGrpSpPr>
        <p:grpSpPr>
          <a:xfrm>
            <a:off x="3995936" y="3512444"/>
            <a:ext cx="1080120" cy="1247721"/>
            <a:chOff x="755576" y="3512445"/>
            <a:chExt cx="1080120" cy="124772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1005768-A747-474A-B64E-C3EE9DAF9BF6}"/>
                </a:ext>
              </a:extLst>
            </p:cNvPr>
            <p:cNvSpPr/>
            <p:nvPr/>
          </p:nvSpPr>
          <p:spPr>
            <a:xfrm>
              <a:off x="1043608" y="4005064"/>
              <a:ext cx="504056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EA98CD8-E59A-457F-80EB-E8F5EF5E286F}"/>
                </a:ext>
              </a:extLst>
            </p:cNvPr>
            <p:cNvSpPr/>
            <p:nvPr/>
          </p:nvSpPr>
          <p:spPr>
            <a:xfrm>
              <a:off x="899592" y="3717032"/>
              <a:ext cx="792088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B7B8-A5F2-4F28-95C8-DB96FB93DD04}"/>
                </a:ext>
              </a:extLst>
            </p:cNvPr>
            <p:cNvSpPr/>
            <p:nvPr/>
          </p:nvSpPr>
          <p:spPr>
            <a:xfrm>
              <a:off x="755576" y="3512445"/>
              <a:ext cx="1080120" cy="12477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972544-F2FB-47E7-9F60-54C3EAAF1722}"/>
              </a:ext>
            </a:extLst>
          </p:cNvPr>
          <p:cNvGrpSpPr/>
          <p:nvPr/>
        </p:nvGrpSpPr>
        <p:grpSpPr>
          <a:xfrm>
            <a:off x="7020272" y="3525218"/>
            <a:ext cx="1080120" cy="1247721"/>
            <a:chOff x="755576" y="3512445"/>
            <a:chExt cx="1080120" cy="1247721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46070C3-9F2A-492D-920E-06D6BB51BEDE}"/>
                </a:ext>
              </a:extLst>
            </p:cNvPr>
            <p:cNvSpPr/>
            <p:nvPr/>
          </p:nvSpPr>
          <p:spPr>
            <a:xfrm>
              <a:off x="1043608" y="4005064"/>
              <a:ext cx="504056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30FEEA5-EE24-499A-94B8-6F343B97A056}"/>
                </a:ext>
              </a:extLst>
            </p:cNvPr>
            <p:cNvSpPr/>
            <p:nvPr/>
          </p:nvSpPr>
          <p:spPr>
            <a:xfrm>
              <a:off x="899592" y="3717032"/>
              <a:ext cx="792088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EF91418-650E-4428-8D27-8CD5F023BBEC}"/>
                </a:ext>
              </a:extLst>
            </p:cNvPr>
            <p:cNvSpPr/>
            <p:nvPr/>
          </p:nvSpPr>
          <p:spPr>
            <a:xfrm>
              <a:off x="755576" y="3512445"/>
              <a:ext cx="1080120" cy="12477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41BE5190-5A8B-41AD-B7D2-6E118F11DF5D}"/>
              </a:ext>
            </a:extLst>
          </p:cNvPr>
          <p:cNvSpPr/>
          <p:nvPr/>
        </p:nvSpPr>
        <p:spPr>
          <a:xfrm>
            <a:off x="1403648" y="407707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A12936-DA9D-4C38-8708-8637C9127A42}"/>
              </a:ext>
            </a:extLst>
          </p:cNvPr>
          <p:cNvSpPr/>
          <p:nvPr/>
        </p:nvSpPr>
        <p:spPr>
          <a:xfrm>
            <a:off x="1475656" y="407707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DAD2E1B-AA4C-4D2C-8C8F-EA43F3B90DA0}"/>
              </a:ext>
            </a:extLst>
          </p:cNvPr>
          <p:cNvSpPr/>
          <p:nvPr/>
        </p:nvSpPr>
        <p:spPr>
          <a:xfrm>
            <a:off x="1475656" y="400506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D92B939-3AB6-4277-8E04-B46084CF26FD}"/>
              </a:ext>
            </a:extLst>
          </p:cNvPr>
          <p:cNvSpPr/>
          <p:nvPr/>
        </p:nvSpPr>
        <p:spPr>
          <a:xfrm>
            <a:off x="1547664" y="400506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B62A1B9-EE86-4B57-9835-76356A5E468A}"/>
              </a:ext>
            </a:extLst>
          </p:cNvPr>
          <p:cNvSpPr/>
          <p:nvPr/>
        </p:nvSpPr>
        <p:spPr>
          <a:xfrm>
            <a:off x="1547664" y="407707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BBE3D34-74CC-4F8E-A1B0-55F11B12614D}"/>
              </a:ext>
            </a:extLst>
          </p:cNvPr>
          <p:cNvSpPr/>
          <p:nvPr/>
        </p:nvSpPr>
        <p:spPr>
          <a:xfrm>
            <a:off x="1475656" y="41490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CD57611-5BBA-43B1-8BE8-C1A55CA4822A}"/>
              </a:ext>
            </a:extLst>
          </p:cNvPr>
          <p:cNvSpPr/>
          <p:nvPr/>
        </p:nvSpPr>
        <p:spPr>
          <a:xfrm>
            <a:off x="1547664" y="41490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8E98C2F-2045-415B-BDE5-3DABC13F75FA}"/>
              </a:ext>
            </a:extLst>
          </p:cNvPr>
          <p:cNvSpPr/>
          <p:nvPr/>
        </p:nvSpPr>
        <p:spPr>
          <a:xfrm>
            <a:off x="4139952" y="393305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8E1B216-4F7D-4927-B1D0-A56648AC368B}"/>
              </a:ext>
            </a:extLst>
          </p:cNvPr>
          <p:cNvSpPr/>
          <p:nvPr/>
        </p:nvSpPr>
        <p:spPr>
          <a:xfrm>
            <a:off x="4211960" y="386104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D81155C-4EEA-4496-8278-5E838EE01E84}"/>
              </a:ext>
            </a:extLst>
          </p:cNvPr>
          <p:cNvSpPr/>
          <p:nvPr/>
        </p:nvSpPr>
        <p:spPr>
          <a:xfrm>
            <a:off x="4211960" y="393305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8778D8B-BC96-407D-958A-9C772E101A4C}"/>
              </a:ext>
            </a:extLst>
          </p:cNvPr>
          <p:cNvSpPr/>
          <p:nvPr/>
        </p:nvSpPr>
        <p:spPr>
          <a:xfrm>
            <a:off x="4283968" y="386104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9DFA83-ECAF-490B-9404-291A5767E248}"/>
              </a:ext>
            </a:extLst>
          </p:cNvPr>
          <p:cNvSpPr/>
          <p:nvPr/>
        </p:nvSpPr>
        <p:spPr>
          <a:xfrm>
            <a:off x="4211960" y="400506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A7BAEA-54D6-485C-A2D5-67110F975688}"/>
              </a:ext>
            </a:extLst>
          </p:cNvPr>
          <p:cNvSpPr/>
          <p:nvPr/>
        </p:nvSpPr>
        <p:spPr>
          <a:xfrm>
            <a:off x="4283968" y="393305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4561B3-89FB-442B-89FF-8563262A83F8}"/>
              </a:ext>
            </a:extLst>
          </p:cNvPr>
          <p:cNvSpPr/>
          <p:nvPr/>
        </p:nvSpPr>
        <p:spPr>
          <a:xfrm>
            <a:off x="7668344" y="41490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1DDDDB-1531-44EC-A373-A1AF72EE1E87}"/>
              </a:ext>
            </a:extLst>
          </p:cNvPr>
          <p:cNvSpPr/>
          <p:nvPr/>
        </p:nvSpPr>
        <p:spPr>
          <a:xfrm>
            <a:off x="7820744" y="43014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BF1D377-B3D0-4606-B040-8E8FABE6C307}"/>
              </a:ext>
            </a:extLst>
          </p:cNvPr>
          <p:cNvSpPr/>
          <p:nvPr/>
        </p:nvSpPr>
        <p:spPr>
          <a:xfrm>
            <a:off x="7164288" y="44538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545A903-9301-4E99-834E-085D31FFB47F}"/>
              </a:ext>
            </a:extLst>
          </p:cNvPr>
          <p:cNvSpPr/>
          <p:nvPr/>
        </p:nvSpPr>
        <p:spPr>
          <a:xfrm>
            <a:off x="7740352" y="364502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AD3C90-1B05-4F2F-96C2-1548BCE76026}"/>
              </a:ext>
            </a:extLst>
          </p:cNvPr>
          <p:cNvSpPr/>
          <p:nvPr/>
        </p:nvSpPr>
        <p:spPr>
          <a:xfrm>
            <a:off x="7236296" y="386104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C54580-CF57-4A6C-B756-C4873720EAD3}"/>
              </a:ext>
            </a:extLst>
          </p:cNvPr>
          <p:cNvSpPr txBox="1"/>
          <p:nvPr/>
        </p:nvSpPr>
        <p:spPr>
          <a:xfrm>
            <a:off x="719572" y="48691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분산 ↓</a:t>
            </a:r>
            <a:r>
              <a:rPr lang="en-US" altLang="ko-KR" dirty="0"/>
              <a:t>, </a:t>
            </a:r>
            <a:r>
              <a:rPr lang="ko-KR" altLang="en-US" dirty="0"/>
              <a:t>편향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184819-73D7-413E-B720-30E64ECEFA37}"/>
              </a:ext>
            </a:extLst>
          </p:cNvPr>
          <p:cNvSpPr txBox="1"/>
          <p:nvPr/>
        </p:nvSpPr>
        <p:spPr>
          <a:xfrm>
            <a:off x="3635896" y="48635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분산 ↓</a:t>
            </a:r>
            <a:r>
              <a:rPr lang="en-US" altLang="ko-KR" dirty="0"/>
              <a:t>, </a:t>
            </a:r>
            <a:r>
              <a:rPr lang="ko-KR" altLang="en-US" dirty="0"/>
              <a:t>편향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34A76-4982-4A3F-A42B-A51A645ED10A}"/>
              </a:ext>
            </a:extLst>
          </p:cNvPr>
          <p:cNvSpPr txBox="1"/>
          <p:nvPr/>
        </p:nvSpPr>
        <p:spPr>
          <a:xfrm>
            <a:off x="6689758" y="48691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분산 ↑</a:t>
            </a:r>
            <a:r>
              <a:rPr lang="en-US" altLang="ko-KR" dirty="0"/>
              <a:t>, </a:t>
            </a:r>
            <a:r>
              <a:rPr lang="ko-KR" altLang="en-US" dirty="0"/>
              <a:t>편향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B8E967-9F3C-44E7-96B3-64B24BE0FC40}"/>
              </a:ext>
            </a:extLst>
          </p:cNvPr>
          <p:cNvSpPr txBox="1"/>
          <p:nvPr/>
        </p:nvSpPr>
        <p:spPr>
          <a:xfrm>
            <a:off x="531570" y="5395282"/>
            <a:ext cx="22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신뢰도 ↑</a:t>
            </a:r>
            <a:r>
              <a:rPr lang="en-US" altLang="ko-KR" dirty="0"/>
              <a:t>, </a:t>
            </a:r>
            <a:r>
              <a:rPr lang="ko-KR" altLang="en-US" dirty="0"/>
              <a:t>정확도 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6B1419-E541-4779-B9B3-992F90F155BE}"/>
              </a:ext>
            </a:extLst>
          </p:cNvPr>
          <p:cNvSpPr txBox="1"/>
          <p:nvPr/>
        </p:nvSpPr>
        <p:spPr>
          <a:xfrm>
            <a:off x="3415881" y="5395282"/>
            <a:ext cx="22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신뢰도 ↑</a:t>
            </a:r>
            <a:r>
              <a:rPr lang="en-US" altLang="ko-KR" dirty="0"/>
              <a:t>, </a:t>
            </a:r>
            <a:r>
              <a:rPr lang="ko-KR" altLang="en-US" dirty="0"/>
              <a:t>정확도 ↓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F36367-A448-4522-94B1-9B8E6B9891C0}"/>
              </a:ext>
            </a:extLst>
          </p:cNvPr>
          <p:cNvSpPr txBox="1"/>
          <p:nvPr/>
        </p:nvSpPr>
        <p:spPr>
          <a:xfrm>
            <a:off x="6440217" y="5395282"/>
            <a:ext cx="22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신뢰도 ↓</a:t>
            </a:r>
            <a:r>
              <a:rPr lang="en-US" altLang="ko-KR" dirty="0"/>
              <a:t>, </a:t>
            </a:r>
            <a:r>
              <a:rPr lang="ko-KR" altLang="en-US" dirty="0"/>
              <a:t>정확도 ↓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850F21-57F9-440E-AE8E-7919A129FEBA}"/>
              </a:ext>
            </a:extLst>
          </p:cNvPr>
          <p:cNvSpPr txBox="1"/>
          <p:nvPr/>
        </p:nvSpPr>
        <p:spPr>
          <a:xfrm>
            <a:off x="7164288" y="630932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P117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6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측정의 신뢰도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95643-EC9B-40E7-B1D9-471AB3D453FE}"/>
              </a:ext>
            </a:extLst>
          </p:cNvPr>
          <p:cNvSpPr txBox="1"/>
          <p:nvPr/>
        </p:nvSpPr>
        <p:spPr>
          <a:xfrm>
            <a:off x="611560" y="1556792"/>
            <a:ext cx="6688049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 </a:t>
            </a:r>
            <a:r>
              <a:rPr lang="ko-KR" altLang="en-US" dirty="0" err="1"/>
              <a:t>재검증</a:t>
            </a:r>
            <a:r>
              <a:rPr lang="ko-KR" altLang="en-US" dirty="0"/>
              <a:t> 신뢰도 측정방법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highlight>
                  <a:srgbClr val="FFFF00"/>
                </a:highlight>
              </a:rPr>
              <a:t>측정지표의 분산 정도와 편향을 확인하기 위한 방법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한 명의 평가자가 일정 시간을 두고 같은 선수를 반복적으로 평가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t -1 </a:t>
            </a:r>
            <a:r>
              <a:rPr lang="ko-KR" altLang="en-US" sz="1600" dirty="0"/>
              <a:t>시점의 지표와 </a:t>
            </a:r>
            <a:r>
              <a:rPr lang="en-US" altLang="ko-KR" sz="1600" dirty="0"/>
              <a:t>t </a:t>
            </a:r>
            <a:r>
              <a:rPr lang="ko-KR" altLang="en-US" sz="1600" dirty="0"/>
              <a:t>시점의 상관관계 확인 </a:t>
            </a:r>
            <a:r>
              <a:rPr lang="en-US" altLang="ko-KR" sz="1600" dirty="0"/>
              <a:t>=&gt; </a:t>
            </a:r>
            <a:r>
              <a:rPr lang="ko-KR" altLang="en-US" sz="1600" dirty="0"/>
              <a:t>가장 일반적인 방법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2014 ~ 2015 </a:t>
            </a:r>
            <a:r>
              <a:rPr lang="ko-KR" altLang="en-US" sz="1600" dirty="0"/>
              <a:t>홈런개수와 타율 지표의 각 상관계수 비교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홈런 지표가 타율 지표보다 상관관계가 높음</a:t>
            </a:r>
            <a:endParaRPr lang="en-US" altLang="ko-KR" sz="1400" dirty="0"/>
          </a:p>
          <a:p>
            <a:pPr lvl="2"/>
            <a:r>
              <a:rPr lang="en-US" altLang="ko-KR" sz="1400" dirty="0">
                <a:highlight>
                  <a:srgbClr val="FFFF00"/>
                </a:highlight>
              </a:rPr>
              <a:t>=&gt; </a:t>
            </a:r>
            <a:r>
              <a:rPr lang="ko-KR" altLang="en-US" sz="1400" dirty="0">
                <a:highlight>
                  <a:srgbClr val="FFFF00"/>
                </a:highlight>
              </a:rPr>
              <a:t>전년도 홈런으로 내년 시즌 홈런 수 예측이 신뢰성이 높음 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D9178C3-880B-4959-A80D-B1174A1C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20816"/>
              </p:ext>
            </p:extLst>
          </p:nvPr>
        </p:nvGraphicFramePr>
        <p:xfrm>
          <a:off x="1331640" y="5131813"/>
          <a:ext cx="237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05">
                  <a:extLst>
                    <a:ext uri="{9D8B030D-6E8A-4147-A177-3AD203B41FA5}">
                      <a16:colId xmlns:a16="http://schemas.microsoft.com/office/drawing/2014/main" val="3718548596"/>
                    </a:ext>
                  </a:extLst>
                </a:gridCol>
                <a:gridCol w="1189459">
                  <a:extLst>
                    <a:ext uri="{9D8B030D-6E8A-4147-A177-3AD203B41FA5}">
                      <a16:colId xmlns:a16="http://schemas.microsoft.com/office/drawing/2014/main" val="13649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 </a:t>
                      </a:r>
                      <a:r>
                        <a:rPr lang="ko-KR" altLang="en-US" sz="1400" dirty="0"/>
                        <a:t>홈런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0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 </a:t>
                      </a:r>
                      <a:r>
                        <a:rPr lang="ko-KR" altLang="en-US" sz="1400" dirty="0"/>
                        <a:t>홈런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0.68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37722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C3956509-C7C3-4B21-8A3E-A5AE2D939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02774"/>
              </p:ext>
            </p:extLst>
          </p:nvPr>
        </p:nvGraphicFramePr>
        <p:xfrm>
          <a:off x="5148064" y="5131813"/>
          <a:ext cx="2304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41">
                  <a:extLst>
                    <a:ext uri="{9D8B030D-6E8A-4147-A177-3AD203B41FA5}">
                      <a16:colId xmlns:a16="http://schemas.microsoft.com/office/drawing/2014/main" val="3718548596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13649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 </a:t>
                      </a:r>
                      <a:r>
                        <a:rPr lang="ko-KR" altLang="en-US" sz="1400" dirty="0"/>
                        <a:t>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0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 타율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0.59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377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3426F8-B20C-4A34-84A8-1C3C1B775FF9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P118 ~ 119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FFC29-6768-4AB0-892E-8484DE8B2789}"/>
              </a:ext>
            </a:extLst>
          </p:cNvPr>
          <p:cNvSpPr txBox="1"/>
          <p:nvPr/>
        </p:nvSpPr>
        <p:spPr>
          <a:xfrm>
            <a:off x="1502829" y="4633391"/>
            <a:ext cx="5905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홈런에 필요한 파워는 </a:t>
            </a:r>
            <a:r>
              <a:rPr lang="ko-KR" altLang="en-US" sz="1400" dirty="0" err="1">
                <a:solidFill>
                  <a:srgbClr val="FF0000"/>
                </a:solidFill>
              </a:rPr>
              <a:t>안바뀌지만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타율은 여러 영향을 받아 변화폭이 큼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5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7818" cy="694913"/>
          </a:xfrm>
        </p:spPr>
        <p:txBody>
          <a:bodyPr/>
          <a:lstStyle/>
          <a:p>
            <a:r>
              <a:rPr lang="ko-KR" altLang="en-US" sz="3600" dirty="0"/>
              <a:t>영화 </a:t>
            </a:r>
            <a:r>
              <a:rPr lang="en-US" altLang="ko-KR" sz="3600" dirty="0"/>
              <a:t>&lt;</a:t>
            </a:r>
            <a:r>
              <a:rPr lang="ko-KR" altLang="en-US" sz="3600" dirty="0" err="1"/>
              <a:t>머니볼</a:t>
            </a:r>
            <a:r>
              <a:rPr lang="en-US" altLang="ko-KR" sz="3600" dirty="0"/>
              <a:t>&gt; </a:t>
            </a:r>
            <a:br>
              <a:rPr lang="en-US" altLang="ko-KR" sz="3600" dirty="0"/>
            </a:br>
            <a:r>
              <a:rPr lang="ko-KR" altLang="en-US" sz="3600" dirty="0"/>
              <a:t>신뢰도가 높은 지표의 활용 케이스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ABC7D-5D6F-4A81-A68D-528CBA04A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0" y="4388840"/>
            <a:ext cx="4582944" cy="165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D1762-B971-4BE6-AE64-65C085E43A9A}"/>
              </a:ext>
            </a:extLst>
          </p:cNvPr>
          <p:cNvSpPr txBox="1"/>
          <p:nvPr/>
        </p:nvSpPr>
        <p:spPr>
          <a:xfrm>
            <a:off x="683568" y="1772816"/>
            <a:ext cx="7967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2001</a:t>
            </a:r>
            <a:r>
              <a:rPr lang="ko-KR" altLang="en-US" dirty="0"/>
              <a:t>년 </a:t>
            </a:r>
            <a:r>
              <a:rPr lang="ko-KR" altLang="en-US" dirty="0" err="1"/>
              <a:t>아메리칸리그</a:t>
            </a:r>
            <a:r>
              <a:rPr lang="ko-KR" altLang="en-US" dirty="0"/>
              <a:t> 오클랜드가 보유하고 있던 실제 수치와 공식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884</a:t>
            </a:r>
            <a:r>
              <a:rPr lang="ko-KR" altLang="en-US" dirty="0"/>
              <a:t>는 실제 </a:t>
            </a:r>
            <a:r>
              <a:rPr lang="ko-KR" altLang="en-US" dirty="0" err="1"/>
              <a:t>팀득점</a:t>
            </a:r>
            <a:r>
              <a:rPr lang="en-US" altLang="ko-KR" dirty="0"/>
              <a:t>, 645</a:t>
            </a:r>
            <a:r>
              <a:rPr lang="ko-KR" altLang="en-US" dirty="0"/>
              <a:t>는 실제 </a:t>
            </a:r>
            <a:r>
              <a:rPr lang="ko-KR" altLang="en-US" dirty="0" err="1"/>
              <a:t>팀실점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오클랜드의 </a:t>
            </a:r>
            <a:r>
              <a:rPr lang="en-US" altLang="ko-KR" dirty="0"/>
              <a:t>2001</a:t>
            </a:r>
            <a:r>
              <a:rPr lang="ko-KR" altLang="en-US" dirty="0"/>
              <a:t>년 </a:t>
            </a:r>
            <a:r>
              <a:rPr lang="ko-KR" altLang="en-US" u="sng" dirty="0">
                <a:solidFill>
                  <a:srgbClr val="FF0000"/>
                </a:solidFill>
              </a:rPr>
              <a:t>실제 승률은 </a:t>
            </a:r>
            <a:r>
              <a:rPr lang="en-US" altLang="ko-KR" u="sng" dirty="0">
                <a:solidFill>
                  <a:srgbClr val="FF0000"/>
                </a:solidFill>
              </a:rPr>
              <a:t>62.96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득점과 실점을 이렇게 구성했을 때 실제 승률과 가장 비슷한 기대 승률이</a:t>
            </a:r>
            <a:endParaRPr lang="en-US" altLang="ko-KR" dirty="0"/>
          </a:p>
          <a:p>
            <a:r>
              <a:rPr lang="ko-KR" altLang="en-US" dirty="0"/>
              <a:t>나왔다</a:t>
            </a:r>
            <a:r>
              <a:rPr lang="en-US" altLang="ko-KR" dirty="0"/>
              <a:t>’ 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경험적 발견</a:t>
            </a:r>
            <a:endParaRPr lang="en-US" altLang="ko-KR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5EE5B-A36E-4572-8942-3074EFB745A1}"/>
                  </a:ext>
                </a:extLst>
              </p:cNvPr>
              <p:cNvSpPr txBox="1"/>
              <p:nvPr/>
            </p:nvSpPr>
            <p:spPr>
              <a:xfrm>
                <a:off x="5574227" y="4884678"/>
                <a:ext cx="2894575" cy="540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득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점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득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점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실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점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대 승률</a:t>
                </a:r>
                <a:r>
                  <a:rPr lang="en-US" altLang="ko-KR" dirty="0"/>
                  <a:t>(%)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5EE5B-A36E-4572-8942-3074EFB7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27" y="4884678"/>
                <a:ext cx="2894575" cy="540148"/>
              </a:xfrm>
              <a:prstGeom prst="rect">
                <a:avLst/>
              </a:prstGeom>
              <a:blipFill>
                <a:blip r:embed="rId4"/>
                <a:stretch>
                  <a:fillRect r="-4421" b="-4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68DC206-1CE4-4E14-A0AC-B101CE6D19CE}"/>
              </a:ext>
            </a:extLst>
          </p:cNvPr>
          <p:cNvSpPr/>
          <p:nvPr/>
        </p:nvSpPr>
        <p:spPr>
          <a:xfrm>
            <a:off x="971600" y="4365104"/>
            <a:ext cx="439248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9B996-F0A0-4C90-917F-5B9283EDC8F0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P120 ~ 121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6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7818" cy="694913"/>
          </a:xfrm>
        </p:spPr>
        <p:txBody>
          <a:bodyPr/>
          <a:lstStyle/>
          <a:p>
            <a:r>
              <a:rPr lang="ko-KR" altLang="en-US" sz="3600" dirty="0"/>
              <a:t>영화 </a:t>
            </a:r>
            <a:r>
              <a:rPr lang="en-US" altLang="ko-KR" sz="3600" dirty="0"/>
              <a:t>&lt;</a:t>
            </a:r>
            <a:r>
              <a:rPr lang="ko-KR" altLang="en-US" sz="3600" dirty="0" err="1"/>
              <a:t>머니볼</a:t>
            </a:r>
            <a:r>
              <a:rPr lang="en-US" altLang="ko-KR" sz="3600" dirty="0"/>
              <a:t>&gt; </a:t>
            </a:r>
            <a:br>
              <a:rPr lang="en-US" altLang="ko-KR" sz="3600" dirty="0"/>
            </a:br>
            <a:r>
              <a:rPr lang="ko-KR" altLang="en-US" sz="3600" dirty="0"/>
              <a:t>신뢰도가 높은 지표의 활용 케이스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074F1-0641-4C22-B671-BAE86ADA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0" y="4388840"/>
            <a:ext cx="4582944" cy="1658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3D9BC6-602C-47A2-91E6-2863D621D6AB}"/>
              </a:ext>
            </a:extLst>
          </p:cNvPr>
          <p:cNvSpPr txBox="1"/>
          <p:nvPr/>
        </p:nvSpPr>
        <p:spPr>
          <a:xfrm>
            <a:off x="683568" y="1772816"/>
            <a:ext cx="7967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2001</a:t>
            </a:r>
            <a:r>
              <a:rPr lang="ko-KR" altLang="en-US" dirty="0"/>
              <a:t>년 오클랜드</a:t>
            </a:r>
            <a:r>
              <a:rPr lang="en-US" altLang="ko-KR" dirty="0"/>
              <a:t>884</a:t>
            </a:r>
            <a:r>
              <a:rPr lang="ko-KR" altLang="en-US" dirty="0"/>
              <a:t>득점</a:t>
            </a:r>
            <a:r>
              <a:rPr lang="en-US" altLang="ko-KR" dirty="0"/>
              <a:t>, 645</a:t>
            </a:r>
            <a:r>
              <a:rPr lang="ko-KR" altLang="en-US" dirty="0"/>
              <a:t>실점</a:t>
            </a:r>
            <a:r>
              <a:rPr lang="en-US" altLang="ko-KR" dirty="0"/>
              <a:t>, </a:t>
            </a:r>
            <a:r>
              <a:rPr lang="ko-KR" altLang="en-US" dirty="0"/>
              <a:t>승률 </a:t>
            </a:r>
            <a:r>
              <a:rPr lang="en-US" altLang="ko-KR" dirty="0"/>
              <a:t>63% </a:t>
            </a:r>
            <a:r>
              <a:rPr lang="ko-KR" altLang="en-US" dirty="0"/>
              <a:t>     지구</a:t>
            </a:r>
            <a:r>
              <a:rPr lang="en-US" altLang="ko-KR" dirty="0"/>
              <a:t> 1</a:t>
            </a:r>
            <a:r>
              <a:rPr lang="ko-KR" altLang="en-US" dirty="0"/>
              <a:t>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 err="1"/>
              <a:t>개지구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위 팀들의 승률 평균 </a:t>
            </a:r>
            <a:r>
              <a:rPr lang="en-US" altLang="ko-KR" dirty="0"/>
              <a:t>61%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예측에는 합리적인 가정이 필요함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2002</a:t>
            </a:r>
            <a:r>
              <a:rPr lang="ko-KR" altLang="en-US" sz="1600" dirty="0"/>
              <a:t>년도에</a:t>
            </a:r>
            <a:r>
              <a:rPr lang="en-US" altLang="ko-KR" sz="1600" dirty="0"/>
              <a:t> </a:t>
            </a:r>
            <a:r>
              <a:rPr lang="ko-KR" altLang="en-US" sz="1600" dirty="0"/>
              <a:t>실점</a:t>
            </a:r>
            <a:r>
              <a:rPr lang="en-US" altLang="ko-KR" sz="1600" dirty="0"/>
              <a:t>(645)</a:t>
            </a:r>
            <a:r>
              <a:rPr lang="ko-KR" altLang="en-US" sz="1600" dirty="0"/>
              <a:t>이 반복될 것이라는 가정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실제 실점은 공격 지표보다는 변동성이 덜하기에 종종 전년도와 유사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AD611-354B-4C43-AF8E-11AEB1E79D66}"/>
              </a:ext>
            </a:extLst>
          </p:cNvPr>
          <p:cNvSpPr/>
          <p:nvPr/>
        </p:nvSpPr>
        <p:spPr>
          <a:xfrm>
            <a:off x="852432" y="5120200"/>
            <a:ext cx="439248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661D72-57B8-4980-93DF-DA452A8EE8D8}"/>
              </a:ext>
            </a:extLst>
          </p:cNvPr>
          <p:cNvSpPr/>
          <p:nvPr/>
        </p:nvSpPr>
        <p:spPr>
          <a:xfrm>
            <a:off x="2627784" y="4725144"/>
            <a:ext cx="432048" cy="395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CC55A9-00AF-4EB9-B793-6B6950378AEF}"/>
              </a:ext>
            </a:extLst>
          </p:cNvPr>
          <p:cNvSpPr/>
          <p:nvPr/>
        </p:nvSpPr>
        <p:spPr>
          <a:xfrm>
            <a:off x="2699792" y="5482216"/>
            <a:ext cx="432048" cy="395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778EB-C29C-4BD7-94EC-EC33CDE8BE16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P120 ~ 121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1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측정의 타당도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1F424-20D4-4607-89FC-101E74E44C1F}"/>
              </a:ext>
            </a:extLst>
          </p:cNvPr>
          <p:cNvSpPr txBox="1"/>
          <p:nvPr/>
        </p:nvSpPr>
        <p:spPr>
          <a:xfrm>
            <a:off x="683568" y="1772816"/>
            <a:ext cx="79673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타당성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이론의 개념과 그 개념을 측정하는 지표의 일치 정도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일치 정도가 큰 경우 타당도가 높은 지표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highlight>
                  <a:srgbClr val="FFFF00"/>
                </a:highlight>
              </a:rPr>
              <a:t>측정 가능한 개념</a:t>
            </a:r>
            <a:r>
              <a:rPr lang="ko-KR" altLang="en-US" sz="1600" dirty="0"/>
              <a:t>인지 고민하는 습관이 필요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</a:t>
            </a:r>
            <a:r>
              <a:rPr lang="en-US" altLang="ko-KR" dirty="0"/>
              <a:t>= </a:t>
            </a:r>
            <a:r>
              <a:rPr lang="ko-KR" altLang="en-US" dirty="0"/>
              <a:t>설명되는 능력 </a:t>
            </a:r>
            <a:r>
              <a:rPr lang="en-US" altLang="ko-KR" dirty="0"/>
              <a:t>+ </a:t>
            </a:r>
            <a:r>
              <a:rPr lang="ko-KR" altLang="en-US" dirty="0"/>
              <a:t>설명되지 않는 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운 </a:t>
            </a:r>
            <a:r>
              <a:rPr lang="en-US" altLang="ko-KR" sz="1600" dirty="0"/>
              <a:t>= </a:t>
            </a:r>
            <a:r>
              <a:rPr lang="ko-KR" altLang="en-US" sz="1600" dirty="0"/>
              <a:t>선수의 능력과는 관계없이 성적에 영향을 미치는 부분</a:t>
            </a:r>
            <a:r>
              <a:rPr lang="en-US" altLang="ko-KR" sz="1600" dirty="0"/>
              <a:t>, </a:t>
            </a:r>
            <a:r>
              <a:rPr lang="ko-KR" altLang="en-US" sz="1600" dirty="0"/>
              <a:t>소음</a:t>
            </a:r>
            <a:r>
              <a:rPr lang="en-US" altLang="ko-KR" sz="1600" dirty="0"/>
              <a:t>(noise)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highlight>
                  <a:srgbClr val="FFFF00"/>
                </a:highlight>
              </a:rPr>
              <a:t>noise</a:t>
            </a:r>
            <a:r>
              <a:rPr lang="ko-KR" altLang="en-US" sz="1600" dirty="0">
                <a:highlight>
                  <a:srgbClr val="FFFF00"/>
                </a:highlight>
              </a:rPr>
              <a:t>를 최대한 줄이는 것이 목표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400" dirty="0"/>
              <a:t>신뢰성과 타당성이 높은 지표 사용</a:t>
            </a:r>
            <a:endParaRPr lang="en-US" altLang="ko-KR" sz="1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400" dirty="0"/>
              <a:t>세상의 모든 현상은 다 측정할 수 있다는 헛된 생각에서 벗어나기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         (</a:t>
            </a:r>
            <a:r>
              <a:rPr lang="ko-KR" altLang="en-US" sz="1400" dirty="0"/>
              <a:t>심리상태</a:t>
            </a:r>
            <a:r>
              <a:rPr lang="en-US" altLang="ko-KR" sz="1400" dirty="0"/>
              <a:t>, </a:t>
            </a:r>
            <a:r>
              <a:rPr lang="ko-KR" altLang="en-US" sz="1400" dirty="0"/>
              <a:t>성향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자아효능감</a:t>
            </a:r>
            <a:r>
              <a:rPr lang="en-US" altLang="ko-KR" sz="1400" dirty="0"/>
              <a:t>, </a:t>
            </a:r>
            <a:r>
              <a:rPr lang="ko-KR" altLang="en-US" sz="1400" dirty="0"/>
              <a:t>팀과의 관계 등은 측정할 수 없음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           =&gt; </a:t>
            </a:r>
            <a:r>
              <a:rPr lang="ko-KR" altLang="en-US" sz="1400" dirty="0"/>
              <a:t>계량경제학 개념으로 오류 줄일 수 있음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9E77E-0AA7-4BA7-A245-40DB33DDB4EA}"/>
              </a:ext>
            </a:extLst>
          </p:cNvPr>
          <p:cNvSpPr txBox="1"/>
          <p:nvPr/>
        </p:nvSpPr>
        <p:spPr>
          <a:xfrm>
            <a:off x="7164288" y="630932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P121 ~ 127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915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16259</TotalTime>
  <Words>1679</Words>
  <Application>Microsoft Office PowerPoint</Application>
  <PresentationFormat>화면 슬라이드 쇼(4:3)</PresentationFormat>
  <Paragraphs>256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Cover_End_ Slide Master</vt:lpstr>
      <vt:lpstr>Contents Master Slide </vt:lpstr>
      <vt:lpstr>메이저리그 야구통계학</vt:lpstr>
      <vt:lpstr>PowerPoint 프레젠테이션</vt:lpstr>
      <vt:lpstr>선수의 능력은 어떻게 측정할 것인가</vt:lpstr>
      <vt:lpstr>측정의 신뢰도</vt:lpstr>
      <vt:lpstr>측정의 신뢰도</vt:lpstr>
      <vt:lpstr>측정의 신뢰도</vt:lpstr>
      <vt:lpstr>영화 &lt;머니볼&gt;  신뢰도가 높은 지표의 활용 케이스</vt:lpstr>
      <vt:lpstr>영화 &lt;머니볼&gt;  신뢰도가 높은 지표의 활용 케이스</vt:lpstr>
      <vt:lpstr>측정의 타당도</vt:lpstr>
      <vt:lpstr>공격지표들을 이용한 상관관계</vt:lpstr>
      <vt:lpstr>공격지표들을 이용한 상관관계</vt:lpstr>
      <vt:lpstr>데이터에서 룰을 찾다 : 연관성 분석</vt:lpstr>
      <vt:lpstr>데이터에서 룰을 찾다 : 연관성 분석</vt:lpstr>
      <vt:lpstr>선수와 감독의 인적 상관성 : 네트워크 분석</vt:lpstr>
      <vt:lpstr>기술통계와 추정통계의 매개 : 히스토그램은 막대그래프가 아니다</vt:lpstr>
      <vt:lpstr>정리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PORTFOLIO-POWERPOINT-TEMPALTES</dc:title>
  <dc:creator>bizdesign.net</dc:creator>
  <cp:lastModifiedBy>박태신</cp:lastModifiedBy>
  <cp:revision>98</cp:revision>
  <dcterms:created xsi:type="dcterms:W3CDTF">2015-01-20T11:29:45Z</dcterms:created>
  <dcterms:modified xsi:type="dcterms:W3CDTF">2021-10-05T04:41:55Z</dcterms:modified>
</cp:coreProperties>
</file>