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48" r:id="rId2"/>
  </p:sldMasterIdLst>
  <p:notesMasterIdLst>
    <p:notesMasterId r:id="rId14"/>
  </p:notesMasterIdLst>
  <p:sldIdLst>
    <p:sldId id="296" r:id="rId3"/>
    <p:sldId id="28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9" autoAdjust="0"/>
  </p:normalViewPr>
  <p:slideViewPr>
    <p:cSldViewPr>
      <p:cViewPr varScale="1">
        <p:scale>
          <a:sx n="133" d="100"/>
          <a:sy n="133" d="100"/>
        </p:scale>
        <p:origin x="55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02B03-861E-4107-A9A8-8D189CE4262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B9A4-8AFD-4A4C-9461-D4905E35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변수를 알면 분석 모델을 디자인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저자는 수업 준비중 흥미로운 관계를 </a:t>
            </a:r>
            <a:r>
              <a:rPr lang="ko-KR" altLang="en-US" dirty="0" err="1"/>
              <a:t>발견했다고합니다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2000</a:t>
            </a:r>
            <a:r>
              <a:rPr lang="ko-KR" altLang="en-US" dirty="0"/>
              <a:t>년과 </a:t>
            </a:r>
            <a:r>
              <a:rPr lang="en-US" altLang="ko-KR" dirty="0"/>
              <a:t>2004</a:t>
            </a:r>
            <a:r>
              <a:rPr lang="ko-KR" altLang="en-US" dirty="0"/>
              <a:t>년엔 </a:t>
            </a:r>
            <a:r>
              <a:rPr lang="ko-KR" altLang="en-US" dirty="0" err="1"/>
              <a:t>아메리칸리그에</a:t>
            </a:r>
            <a:r>
              <a:rPr lang="ko-KR" altLang="en-US" dirty="0"/>
              <a:t> 속한 팀이 챔피언을 이뤘는데 그 해 공화당이 대통령에 당선됐고</a:t>
            </a:r>
            <a:endParaRPr lang="en-US" altLang="ko-KR" dirty="0"/>
          </a:p>
          <a:p>
            <a:r>
              <a:rPr lang="en-US" altLang="ko-KR" dirty="0"/>
              <a:t>2008</a:t>
            </a:r>
            <a:r>
              <a:rPr lang="ko-KR" altLang="en-US" dirty="0"/>
              <a:t>년과 </a:t>
            </a:r>
            <a:r>
              <a:rPr lang="en-US" altLang="ko-KR" dirty="0"/>
              <a:t>2012</a:t>
            </a:r>
            <a:r>
              <a:rPr lang="ko-KR" altLang="en-US" dirty="0"/>
              <a:t>년엔 내셔널리그에 속한 팀이 챔피언을 이뤘는데 그 땐 민주당이 대선에서 이겼습니다</a:t>
            </a:r>
            <a:r>
              <a:rPr lang="en-US" altLang="ko-KR" dirty="0"/>
              <a:t>. </a:t>
            </a:r>
            <a:r>
              <a:rPr lang="ko-KR" altLang="en-US" dirty="0"/>
              <a:t>이를 갖고 세가지 조건을 만족하는지 확인해보면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년에서 </a:t>
            </a:r>
            <a:r>
              <a:rPr lang="en-US" altLang="ko-KR" dirty="0"/>
              <a:t>2016</a:t>
            </a:r>
            <a:r>
              <a:rPr lang="ko-KR" altLang="en-US" dirty="0"/>
              <a:t>년 우승팀의 소속 리그와 대선 승리당의 결과가 일치하므로 반복 패턴을 만족하고</a:t>
            </a:r>
            <a:r>
              <a:rPr lang="en-US" altLang="ko-KR" dirty="0"/>
              <a:t>,</a:t>
            </a:r>
            <a:r>
              <a:rPr lang="ko-KR" altLang="en-US" dirty="0"/>
              <a:t> 보통 월드시리즈 이후 대선이 이루어지므로 인과의 시간 순서도 만족합니다</a:t>
            </a:r>
            <a:endParaRPr lang="en-US" altLang="ko-KR" dirty="0"/>
          </a:p>
          <a:p>
            <a:r>
              <a:rPr lang="ko-KR" altLang="en-US" dirty="0"/>
              <a:t>하지만 두 사건을 연결할 논리가 없으므로 이것은 인과 형태를 띠는 우연일 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그래프는 타율이 아무리 높아도 득점에 차이가 없다는 데이터고 오른쪽은 타율이 올라가면 득점도 올라간다는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타율과 득점 간의 관계가 </a:t>
            </a:r>
            <a:r>
              <a:rPr lang="ko-KR" altLang="en-US" dirty="0" err="1"/>
              <a:t>없다는건</a:t>
            </a:r>
            <a:r>
              <a:rPr lang="ko-KR" altLang="en-US" dirty="0"/>
              <a:t> 야구팬들에겐 말도 안되는 주장입니다</a:t>
            </a:r>
            <a:r>
              <a:rPr lang="en-US" altLang="ko-KR" dirty="0"/>
              <a:t>. </a:t>
            </a:r>
            <a:r>
              <a:rPr lang="ko-KR" altLang="en-US" dirty="0"/>
              <a:t>이처럼 표본 데이터에는 진실에 대한 검증이 필요하고</a:t>
            </a:r>
            <a:r>
              <a:rPr lang="en-US" altLang="ko-KR" dirty="0"/>
              <a:t>, </a:t>
            </a:r>
            <a:r>
              <a:rPr lang="ko-KR" altLang="en-US" dirty="0"/>
              <a:t>검증에서 확률이 사용됩니다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편차</a:t>
            </a:r>
            <a:r>
              <a:rPr lang="en-US" altLang="ko-KR" dirty="0"/>
              <a:t>, </a:t>
            </a:r>
            <a:r>
              <a:rPr lang="ko-KR" altLang="en-US" dirty="0"/>
              <a:t>오차</a:t>
            </a:r>
            <a:r>
              <a:rPr lang="en-US" altLang="ko-KR" dirty="0"/>
              <a:t>, </a:t>
            </a:r>
            <a:r>
              <a:rPr lang="ko-KR" altLang="en-US" dirty="0" err="1"/>
              <a:t>잔차를</a:t>
            </a:r>
            <a:r>
              <a:rPr lang="ko-KR" altLang="en-US" dirty="0"/>
              <a:t> 포함하는 오류는 예측의 정확성과 관련이 있기에 중요합니다</a:t>
            </a:r>
            <a:r>
              <a:rPr lang="en-US" altLang="ko-KR" dirty="0"/>
              <a:t>. </a:t>
            </a:r>
            <a:r>
              <a:rPr lang="ko-KR" altLang="en-US" dirty="0"/>
              <a:t>편차는 측정값들이 표본의 평균에서 벗어난 정도를 의미하고 오차는 모집단에서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</a:t>
            </a:r>
            <a:r>
              <a:rPr lang="en-US" altLang="ko-KR" dirty="0"/>
              <a:t>, </a:t>
            </a:r>
            <a:r>
              <a:rPr lang="ko-KR" altLang="en-US" dirty="0" err="1"/>
              <a:t>잔차는</a:t>
            </a:r>
            <a:r>
              <a:rPr lang="ko-KR" altLang="en-US" dirty="0"/>
              <a:t> 표본집단에서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나타냅니다</a:t>
            </a:r>
            <a:r>
              <a:rPr lang="en-US" altLang="ko-KR" dirty="0"/>
              <a:t>. </a:t>
            </a:r>
            <a:r>
              <a:rPr lang="ko-KR" altLang="en-US" dirty="0"/>
              <a:t>좌측 하단의 그래프는 오차의 크기가 체중인 </a:t>
            </a:r>
            <a:r>
              <a:rPr lang="en-US" altLang="ko-KR" dirty="0"/>
              <a:t>X</a:t>
            </a:r>
            <a:r>
              <a:rPr lang="ko-KR" altLang="en-US" dirty="0"/>
              <a:t>값이 변해도 동일한지 확인할 수 있고 우측 하단의 </a:t>
            </a:r>
            <a:r>
              <a:rPr lang="en-US" altLang="ko-KR" dirty="0" err="1"/>
              <a:t>qq</a:t>
            </a:r>
            <a:r>
              <a:rPr lang="ko-KR" altLang="en-US" dirty="0" err="1"/>
              <a:t>플랏에서는</a:t>
            </a:r>
            <a:r>
              <a:rPr lang="ko-KR" altLang="en-US" dirty="0"/>
              <a:t> 점들이 기준선을 따르면 </a:t>
            </a:r>
            <a:r>
              <a:rPr lang="ko-KR" altLang="en-US" dirty="0" err="1"/>
              <a:t>정규분포한다고</a:t>
            </a:r>
            <a:r>
              <a:rPr lang="ko-KR" altLang="en-US" dirty="0"/>
              <a:t> 판단합니다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동전을 던져 앞뒤면을 맞추거나</a:t>
            </a:r>
            <a:r>
              <a:rPr lang="en-US" altLang="ko-KR" dirty="0"/>
              <a:t>, </a:t>
            </a:r>
            <a:r>
              <a:rPr lang="ko-KR" altLang="en-US" dirty="0"/>
              <a:t>주사위를 던져 숫자를 맞추는 것만큼 확률과 연관되어 흔히 등장하는 주제가 야구에서 타석에 </a:t>
            </a:r>
            <a:r>
              <a:rPr lang="ko-KR" altLang="en-US" dirty="0" err="1"/>
              <a:t>틀어선</a:t>
            </a:r>
            <a:r>
              <a:rPr lang="ko-KR" altLang="en-US" dirty="0"/>
              <a:t> 타자가 </a:t>
            </a:r>
            <a:r>
              <a:rPr lang="ko-KR" altLang="en-US" dirty="0" err="1"/>
              <a:t>아웃될</a:t>
            </a:r>
            <a:r>
              <a:rPr lang="ko-KR" altLang="en-US" dirty="0"/>
              <a:t> 것인지 아니면 출루할 것인지 예측하는 하는 것이다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시즌 </a:t>
            </a:r>
            <a:r>
              <a:rPr lang="ko-KR" altLang="en-US" dirty="0" err="1"/>
              <a:t>신시내티의</a:t>
            </a:r>
            <a:r>
              <a:rPr lang="ko-KR" altLang="en-US" dirty="0"/>
              <a:t> </a:t>
            </a:r>
            <a:r>
              <a:rPr lang="ko-KR" altLang="en-US" dirty="0" err="1"/>
              <a:t>조이보토는</a:t>
            </a:r>
            <a:r>
              <a:rPr lang="ko-KR" altLang="en-US" dirty="0"/>
              <a:t> 출루율이 </a:t>
            </a:r>
            <a:r>
              <a:rPr lang="en-US" altLang="ko-KR" dirty="0"/>
              <a:t>4</a:t>
            </a:r>
            <a:r>
              <a:rPr lang="ko-KR" altLang="en-US" dirty="0"/>
              <a:t>할</a:t>
            </a:r>
            <a:r>
              <a:rPr lang="en-US" altLang="ko-KR" dirty="0"/>
              <a:t>6</a:t>
            </a:r>
            <a:r>
              <a:rPr lang="ko-KR" altLang="en-US" dirty="0"/>
              <a:t>푼이었다</a:t>
            </a:r>
            <a:r>
              <a:rPr lang="en-US" altLang="ko-KR" dirty="0"/>
              <a:t>. </a:t>
            </a:r>
            <a:r>
              <a:rPr lang="ko-KR" altLang="en-US" dirty="0" err="1"/>
              <a:t>조이보토가</a:t>
            </a:r>
            <a:r>
              <a:rPr lang="ko-KR" altLang="en-US" dirty="0"/>
              <a:t> 한 게임에서 </a:t>
            </a:r>
            <a:r>
              <a:rPr lang="ko-KR" altLang="en-US" dirty="0" err="1"/>
              <a:t>두번</a:t>
            </a:r>
            <a:r>
              <a:rPr lang="ko-KR" altLang="en-US" dirty="0"/>
              <a:t> 출루할 확률을 구할 때 두가지 방법이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85293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39805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32" y="366093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1974070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2283043" y="2852936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283043" y="3140968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860032" y="1972062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6463938" y="2850928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63938" y="3138960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83568" y="3907113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287474" y="4785979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287474" y="5074011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864463" y="3905105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68369" y="4783971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68369" y="5072003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24928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085276" y="2492896"/>
            <a:ext cx="1372583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491880" y="2492896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4580389" y="38225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990021" y="3819103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54202" y="2024844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525713" y="5216091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051023" y="5179476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49095" y="2021938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456765" y="3356992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843808" y="2158023"/>
            <a:ext cx="561757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7" y="2230031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48416" y="2590071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48416" y="2950111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8115" y="3310151"/>
            <a:ext cx="2071677" cy="158417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004048" y="2060849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3580003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528737" y="2132856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2771800" y="2459340"/>
            <a:ext cx="2436583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915539" y="422108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935332" y="453079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2894142" y="2785824"/>
            <a:ext cx="2071677" cy="609620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195182" y="484050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347588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367381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660787" y="287461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457444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456729" y="3315047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456728" y="3675087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456728" y="4035127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321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940" y="2996952"/>
            <a:ext cx="1944216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70291" y="2060848"/>
            <a:ext cx="1980549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1946633" y="4005064"/>
            <a:ext cx="32014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1946156" y="2072082"/>
            <a:ext cx="1223659" cy="1932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148064" y="4005064"/>
            <a:ext cx="3995936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957207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77000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5270406" y="2874610"/>
            <a:ext cx="2253922" cy="91443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547664" y="2194358"/>
            <a:ext cx="6913722" cy="1951179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1951179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96204" y="1951179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2190903"/>
            <a:ext cx="1543575" cy="180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7664" y="4210582"/>
            <a:ext cx="3744416" cy="115212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7248178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5868280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546857" y="2188086"/>
            <a:ext cx="3316639" cy="1965839"/>
          </a:xfrm>
          <a:custGeom>
            <a:avLst/>
            <a:gdLst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0 w 2376264"/>
              <a:gd name="connsiteY3" fmla="*/ 1152128 h 1152128"/>
              <a:gd name="connsiteX4" fmla="*/ 0 w 2376264"/>
              <a:gd name="connsiteY4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304593 w 2376264"/>
              <a:gd name="connsiteY3" fmla="*/ 1152106 h 1152128"/>
              <a:gd name="connsiteX4" fmla="*/ 0 w 2376264"/>
              <a:gd name="connsiteY4" fmla="*/ 1152128 h 1152128"/>
              <a:gd name="connsiteX5" fmla="*/ 0 w 2376264"/>
              <a:gd name="connsiteY5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472373 w 2376264"/>
              <a:gd name="connsiteY3" fmla="*/ 1152106 h 1152128"/>
              <a:gd name="connsiteX4" fmla="*/ 1304593 w 2376264"/>
              <a:gd name="connsiteY4" fmla="*/ 1152106 h 1152128"/>
              <a:gd name="connsiteX5" fmla="*/ 0 w 2376264"/>
              <a:gd name="connsiteY5" fmla="*/ 1152128 h 1152128"/>
              <a:gd name="connsiteX6" fmla="*/ 0 w 2376264"/>
              <a:gd name="connsiteY6" fmla="*/ 0 h 1152128"/>
              <a:gd name="connsiteX0" fmla="*/ 16778 w 2376264"/>
              <a:gd name="connsiteY0" fmla="*/ 0 h 1546411"/>
              <a:gd name="connsiteX1" fmla="*/ 2376264 w 2376264"/>
              <a:gd name="connsiteY1" fmla="*/ 394283 h 1546411"/>
              <a:gd name="connsiteX2" fmla="*/ 2376264 w 2376264"/>
              <a:gd name="connsiteY2" fmla="*/ 1546411 h 1546411"/>
              <a:gd name="connsiteX3" fmla="*/ 1472373 w 2376264"/>
              <a:gd name="connsiteY3" fmla="*/ 1546389 h 1546411"/>
              <a:gd name="connsiteX4" fmla="*/ 1304593 w 2376264"/>
              <a:gd name="connsiteY4" fmla="*/ 1546389 h 1546411"/>
              <a:gd name="connsiteX5" fmla="*/ 0 w 2376264"/>
              <a:gd name="connsiteY5" fmla="*/ 1546411 h 1546411"/>
              <a:gd name="connsiteX6" fmla="*/ 16778 w 2376264"/>
              <a:gd name="connsiteY6" fmla="*/ 0 h 1546411"/>
              <a:gd name="connsiteX0" fmla="*/ 16778 w 2376264"/>
              <a:gd name="connsiteY0" fmla="*/ 0 h 1588356"/>
              <a:gd name="connsiteX1" fmla="*/ 2376264 w 2376264"/>
              <a:gd name="connsiteY1" fmla="*/ 436228 h 1588356"/>
              <a:gd name="connsiteX2" fmla="*/ 2376264 w 2376264"/>
              <a:gd name="connsiteY2" fmla="*/ 1588356 h 1588356"/>
              <a:gd name="connsiteX3" fmla="*/ 1472373 w 2376264"/>
              <a:gd name="connsiteY3" fmla="*/ 1588334 h 1588356"/>
              <a:gd name="connsiteX4" fmla="*/ 1304593 w 2376264"/>
              <a:gd name="connsiteY4" fmla="*/ 1588334 h 1588356"/>
              <a:gd name="connsiteX5" fmla="*/ 0 w 2376264"/>
              <a:gd name="connsiteY5" fmla="*/ 1588356 h 1588356"/>
              <a:gd name="connsiteX6" fmla="*/ 16778 w 2376264"/>
              <a:gd name="connsiteY6" fmla="*/ 0 h 1588356"/>
              <a:gd name="connsiteX0" fmla="*/ 0 w 2384653"/>
              <a:gd name="connsiteY0" fmla="*/ 0 h 1756136"/>
              <a:gd name="connsiteX1" fmla="*/ 2384653 w 2384653"/>
              <a:gd name="connsiteY1" fmla="*/ 604008 h 1756136"/>
              <a:gd name="connsiteX2" fmla="*/ 2384653 w 2384653"/>
              <a:gd name="connsiteY2" fmla="*/ 1756136 h 1756136"/>
              <a:gd name="connsiteX3" fmla="*/ 1480762 w 2384653"/>
              <a:gd name="connsiteY3" fmla="*/ 1756114 h 1756136"/>
              <a:gd name="connsiteX4" fmla="*/ 1312982 w 2384653"/>
              <a:gd name="connsiteY4" fmla="*/ 1756114 h 1756136"/>
              <a:gd name="connsiteX5" fmla="*/ 8389 w 2384653"/>
              <a:gd name="connsiteY5" fmla="*/ 1756136 h 1756136"/>
              <a:gd name="connsiteX6" fmla="*/ 0 w 2384653"/>
              <a:gd name="connsiteY6" fmla="*/ 0 h 1756136"/>
              <a:gd name="connsiteX0" fmla="*/ 808 w 2377072"/>
              <a:gd name="connsiteY0" fmla="*/ 0 h 1789691"/>
              <a:gd name="connsiteX1" fmla="*/ 2377072 w 2377072"/>
              <a:gd name="connsiteY1" fmla="*/ 637563 h 1789691"/>
              <a:gd name="connsiteX2" fmla="*/ 2377072 w 2377072"/>
              <a:gd name="connsiteY2" fmla="*/ 1789691 h 1789691"/>
              <a:gd name="connsiteX3" fmla="*/ 1473181 w 2377072"/>
              <a:gd name="connsiteY3" fmla="*/ 1789669 h 1789691"/>
              <a:gd name="connsiteX4" fmla="*/ 1305401 w 2377072"/>
              <a:gd name="connsiteY4" fmla="*/ 1789669 h 1789691"/>
              <a:gd name="connsiteX5" fmla="*/ 808 w 2377072"/>
              <a:gd name="connsiteY5" fmla="*/ 1789691 h 1789691"/>
              <a:gd name="connsiteX6" fmla="*/ 808 w 2377072"/>
              <a:gd name="connsiteY6" fmla="*/ 0 h 1789691"/>
              <a:gd name="connsiteX0" fmla="*/ 808 w 2377072"/>
              <a:gd name="connsiteY0" fmla="*/ 8389 h 1798080"/>
              <a:gd name="connsiteX1" fmla="*/ 1664007 w 2377072"/>
              <a:gd name="connsiteY1" fmla="*/ 0 h 1798080"/>
              <a:gd name="connsiteX2" fmla="*/ 2377072 w 2377072"/>
              <a:gd name="connsiteY2" fmla="*/ 1798080 h 1798080"/>
              <a:gd name="connsiteX3" fmla="*/ 1473181 w 2377072"/>
              <a:gd name="connsiteY3" fmla="*/ 1798058 h 1798080"/>
              <a:gd name="connsiteX4" fmla="*/ 1305401 w 2377072"/>
              <a:gd name="connsiteY4" fmla="*/ 1798058 h 1798080"/>
              <a:gd name="connsiteX5" fmla="*/ 808 w 2377072"/>
              <a:gd name="connsiteY5" fmla="*/ 1798080 h 1798080"/>
              <a:gd name="connsiteX6" fmla="*/ 808 w 2377072"/>
              <a:gd name="connsiteY6" fmla="*/ 8389 h 1798080"/>
              <a:gd name="connsiteX0" fmla="*/ 808 w 3182415"/>
              <a:gd name="connsiteY0" fmla="*/ 8389 h 1806469"/>
              <a:gd name="connsiteX1" fmla="*/ 1664007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120843 w 3182415"/>
              <a:gd name="connsiteY5" fmla="*/ 1789671 h 1806469"/>
              <a:gd name="connsiteX6" fmla="*/ 808 w 3182415"/>
              <a:gd name="connsiteY6" fmla="*/ 1798080 h 1806469"/>
              <a:gd name="connsiteX7" fmla="*/ 808 w 3182415"/>
              <a:gd name="connsiteY7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288623 w 3182415"/>
              <a:gd name="connsiteY5" fmla="*/ 1781282 h 1806469"/>
              <a:gd name="connsiteX6" fmla="*/ 1120843 w 3182415"/>
              <a:gd name="connsiteY6" fmla="*/ 1789671 h 1806469"/>
              <a:gd name="connsiteX7" fmla="*/ 808 w 3182415"/>
              <a:gd name="connsiteY7" fmla="*/ 1798080 h 1806469"/>
              <a:gd name="connsiteX8" fmla="*/ 808 w 3182415"/>
              <a:gd name="connsiteY8" fmla="*/ 8389 h 1806469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798058 h 1957450"/>
              <a:gd name="connsiteX5" fmla="*/ 1305401 w 3182415"/>
              <a:gd name="connsiteY5" fmla="*/ 1957450 h 1957450"/>
              <a:gd name="connsiteX6" fmla="*/ 1120843 w 3182415"/>
              <a:gd name="connsiteY6" fmla="*/ 1789671 h 1957450"/>
              <a:gd name="connsiteX7" fmla="*/ 808 w 3182415"/>
              <a:gd name="connsiteY7" fmla="*/ 1798080 h 1957450"/>
              <a:gd name="connsiteX8" fmla="*/ 808 w 3182415"/>
              <a:gd name="connsiteY8" fmla="*/ 8389 h 1957450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957450 h 1957450"/>
              <a:gd name="connsiteX5" fmla="*/ 1120843 w 3182415"/>
              <a:gd name="connsiteY5" fmla="*/ 1789671 h 1957450"/>
              <a:gd name="connsiteX6" fmla="*/ 808 w 3182415"/>
              <a:gd name="connsiteY6" fmla="*/ 1798080 h 1957450"/>
              <a:gd name="connsiteX7" fmla="*/ 808 w 3182415"/>
              <a:gd name="connsiteY7" fmla="*/ 8389 h 1957450"/>
              <a:gd name="connsiteX0" fmla="*/ 808 w 3241138"/>
              <a:gd name="connsiteY0" fmla="*/ 8389 h 1957450"/>
              <a:gd name="connsiteX1" fmla="*/ 1840175 w 3241138"/>
              <a:gd name="connsiteY1" fmla="*/ 0 h 1957450"/>
              <a:gd name="connsiteX2" fmla="*/ 3241138 w 3241138"/>
              <a:gd name="connsiteY2" fmla="*/ 1730968 h 1957450"/>
              <a:gd name="connsiteX3" fmla="*/ 1473181 w 3241138"/>
              <a:gd name="connsiteY3" fmla="*/ 1798058 h 1957450"/>
              <a:gd name="connsiteX4" fmla="*/ 1305401 w 3241138"/>
              <a:gd name="connsiteY4" fmla="*/ 1957450 h 1957450"/>
              <a:gd name="connsiteX5" fmla="*/ 1120843 w 3241138"/>
              <a:gd name="connsiteY5" fmla="*/ 1789671 h 1957450"/>
              <a:gd name="connsiteX6" fmla="*/ 808 w 3241138"/>
              <a:gd name="connsiteY6" fmla="*/ 1798080 h 1957450"/>
              <a:gd name="connsiteX7" fmla="*/ 808 w 3241138"/>
              <a:gd name="connsiteY7" fmla="*/ 8389 h 1957450"/>
              <a:gd name="connsiteX0" fmla="*/ 808 w 3249527"/>
              <a:gd name="connsiteY0" fmla="*/ 8389 h 1957450"/>
              <a:gd name="connsiteX1" fmla="*/ 1840175 w 3249527"/>
              <a:gd name="connsiteY1" fmla="*/ 0 h 1957450"/>
              <a:gd name="connsiteX2" fmla="*/ 3249527 w 3249527"/>
              <a:gd name="connsiteY2" fmla="*/ 1806469 h 1957450"/>
              <a:gd name="connsiteX3" fmla="*/ 1473181 w 3249527"/>
              <a:gd name="connsiteY3" fmla="*/ 1798058 h 1957450"/>
              <a:gd name="connsiteX4" fmla="*/ 1305401 w 3249527"/>
              <a:gd name="connsiteY4" fmla="*/ 1957450 h 1957450"/>
              <a:gd name="connsiteX5" fmla="*/ 1120843 w 3249527"/>
              <a:gd name="connsiteY5" fmla="*/ 1789671 h 1957450"/>
              <a:gd name="connsiteX6" fmla="*/ 808 w 3249527"/>
              <a:gd name="connsiteY6" fmla="*/ 1798080 h 1957450"/>
              <a:gd name="connsiteX7" fmla="*/ 808 w 3249527"/>
              <a:gd name="connsiteY7" fmla="*/ 8389 h 1957450"/>
              <a:gd name="connsiteX0" fmla="*/ 808 w 3283083"/>
              <a:gd name="connsiteY0" fmla="*/ 8389 h 1957450"/>
              <a:gd name="connsiteX1" fmla="*/ 1840175 w 3283083"/>
              <a:gd name="connsiteY1" fmla="*/ 0 h 1957450"/>
              <a:gd name="connsiteX2" fmla="*/ 3283083 w 3283083"/>
              <a:gd name="connsiteY2" fmla="*/ 1789691 h 1957450"/>
              <a:gd name="connsiteX3" fmla="*/ 1473181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8389 h 1957450"/>
              <a:gd name="connsiteX0" fmla="*/ 0 w 3290664"/>
              <a:gd name="connsiteY0" fmla="*/ 0 h 1991006"/>
              <a:gd name="connsiteX1" fmla="*/ 1847756 w 3290664"/>
              <a:gd name="connsiteY1" fmla="*/ 33556 h 1991006"/>
              <a:gd name="connsiteX2" fmla="*/ 3290664 w 3290664"/>
              <a:gd name="connsiteY2" fmla="*/ 1823247 h 1991006"/>
              <a:gd name="connsiteX3" fmla="*/ 1480762 w 3290664"/>
              <a:gd name="connsiteY3" fmla="*/ 1831614 h 1991006"/>
              <a:gd name="connsiteX4" fmla="*/ 1312982 w 3290664"/>
              <a:gd name="connsiteY4" fmla="*/ 1991006 h 1991006"/>
              <a:gd name="connsiteX5" fmla="*/ 1128424 w 3290664"/>
              <a:gd name="connsiteY5" fmla="*/ 1823227 h 1991006"/>
              <a:gd name="connsiteX6" fmla="*/ 8389 w 3290664"/>
              <a:gd name="connsiteY6" fmla="*/ 1831636 h 1991006"/>
              <a:gd name="connsiteX7" fmla="*/ 0 w 3290664"/>
              <a:gd name="connsiteY7" fmla="*/ 0 h 1991006"/>
              <a:gd name="connsiteX0" fmla="*/ 17021 w 3282518"/>
              <a:gd name="connsiteY0" fmla="*/ 92278 h 1957450"/>
              <a:gd name="connsiteX1" fmla="*/ 1839610 w 3282518"/>
              <a:gd name="connsiteY1" fmla="*/ 0 h 1957450"/>
              <a:gd name="connsiteX2" fmla="*/ 3282518 w 3282518"/>
              <a:gd name="connsiteY2" fmla="*/ 1789691 h 1957450"/>
              <a:gd name="connsiteX3" fmla="*/ 1472616 w 3282518"/>
              <a:gd name="connsiteY3" fmla="*/ 1798058 h 1957450"/>
              <a:gd name="connsiteX4" fmla="*/ 1304836 w 3282518"/>
              <a:gd name="connsiteY4" fmla="*/ 1957450 h 1957450"/>
              <a:gd name="connsiteX5" fmla="*/ 1120278 w 3282518"/>
              <a:gd name="connsiteY5" fmla="*/ 1789671 h 1957450"/>
              <a:gd name="connsiteX6" fmla="*/ 243 w 3282518"/>
              <a:gd name="connsiteY6" fmla="*/ 1798080 h 1957450"/>
              <a:gd name="connsiteX7" fmla="*/ 17021 w 3282518"/>
              <a:gd name="connsiteY7" fmla="*/ 92278 h 1957450"/>
              <a:gd name="connsiteX0" fmla="*/ 807 w 3283082"/>
              <a:gd name="connsiteY0" fmla="*/ 8388 h 1957450"/>
              <a:gd name="connsiteX1" fmla="*/ 1840174 w 3283082"/>
              <a:gd name="connsiteY1" fmla="*/ 0 h 1957450"/>
              <a:gd name="connsiteX2" fmla="*/ 3283082 w 3283082"/>
              <a:gd name="connsiteY2" fmla="*/ 1789691 h 1957450"/>
              <a:gd name="connsiteX3" fmla="*/ 1473180 w 3283082"/>
              <a:gd name="connsiteY3" fmla="*/ 1798058 h 1957450"/>
              <a:gd name="connsiteX4" fmla="*/ 1305400 w 3283082"/>
              <a:gd name="connsiteY4" fmla="*/ 1957450 h 1957450"/>
              <a:gd name="connsiteX5" fmla="*/ 1120842 w 3283082"/>
              <a:gd name="connsiteY5" fmla="*/ 1789671 h 1957450"/>
              <a:gd name="connsiteX6" fmla="*/ 807 w 3283082"/>
              <a:gd name="connsiteY6" fmla="*/ 1798080 h 1957450"/>
              <a:gd name="connsiteX7" fmla="*/ 807 w 3283082"/>
              <a:gd name="connsiteY7" fmla="*/ 8388 h 1957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305400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0 h 1923895"/>
              <a:gd name="connsiteX1" fmla="*/ 1865341 w 3283082"/>
              <a:gd name="connsiteY1" fmla="*/ 1 h 1923895"/>
              <a:gd name="connsiteX2" fmla="*/ 3283082 w 3283082"/>
              <a:gd name="connsiteY2" fmla="*/ 1781303 h 1923895"/>
              <a:gd name="connsiteX3" fmla="*/ 1473180 w 3283082"/>
              <a:gd name="connsiteY3" fmla="*/ 1789670 h 1923895"/>
              <a:gd name="connsiteX4" fmla="*/ 1288622 w 3283082"/>
              <a:gd name="connsiteY4" fmla="*/ 1923895 h 1923895"/>
              <a:gd name="connsiteX5" fmla="*/ 1120842 w 3283082"/>
              <a:gd name="connsiteY5" fmla="*/ 1781283 h 1923895"/>
              <a:gd name="connsiteX6" fmla="*/ 807 w 3283082"/>
              <a:gd name="connsiteY6" fmla="*/ 1789692 h 1923895"/>
              <a:gd name="connsiteX7" fmla="*/ 807 w 3283082"/>
              <a:gd name="connsiteY7" fmla="*/ 0 h 1923895"/>
              <a:gd name="connsiteX0" fmla="*/ 807 w 3283082"/>
              <a:gd name="connsiteY0" fmla="*/ 0 h 1806450"/>
              <a:gd name="connsiteX1" fmla="*/ 1865341 w 3283082"/>
              <a:gd name="connsiteY1" fmla="*/ 1 h 1806450"/>
              <a:gd name="connsiteX2" fmla="*/ 3283082 w 3283082"/>
              <a:gd name="connsiteY2" fmla="*/ 1781303 h 1806450"/>
              <a:gd name="connsiteX3" fmla="*/ 1473180 w 3283082"/>
              <a:gd name="connsiteY3" fmla="*/ 1789670 h 1806450"/>
              <a:gd name="connsiteX4" fmla="*/ 1280233 w 3283082"/>
              <a:gd name="connsiteY4" fmla="*/ 1806450 h 1806450"/>
              <a:gd name="connsiteX5" fmla="*/ 1120842 w 3283082"/>
              <a:gd name="connsiteY5" fmla="*/ 1781283 h 1806450"/>
              <a:gd name="connsiteX6" fmla="*/ 807 w 3283082"/>
              <a:gd name="connsiteY6" fmla="*/ 1789692 h 1806450"/>
              <a:gd name="connsiteX7" fmla="*/ 807 w 3283082"/>
              <a:gd name="connsiteY7" fmla="*/ 0 h 1806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288622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41943 h 1991005"/>
              <a:gd name="connsiteX1" fmla="*/ 1840174 w 3283082"/>
              <a:gd name="connsiteY1" fmla="*/ 0 h 1991005"/>
              <a:gd name="connsiteX2" fmla="*/ 3283082 w 3283082"/>
              <a:gd name="connsiteY2" fmla="*/ 1823246 h 1991005"/>
              <a:gd name="connsiteX3" fmla="*/ 1473180 w 3283082"/>
              <a:gd name="connsiteY3" fmla="*/ 1831613 h 1991005"/>
              <a:gd name="connsiteX4" fmla="*/ 1288622 w 3283082"/>
              <a:gd name="connsiteY4" fmla="*/ 1991005 h 1991005"/>
              <a:gd name="connsiteX5" fmla="*/ 1120842 w 3283082"/>
              <a:gd name="connsiteY5" fmla="*/ 1823226 h 1991005"/>
              <a:gd name="connsiteX6" fmla="*/ 807 w 3283082"/>
              <a:gd name="connsiteY6" fmla="*/ 1831635 h 1991005"/>
              <a:gd name="connsiteX7" fmla="*/ 807 w 3283082"/>
              <a:gd name="connsiteY7" fmla="*/ 41943 h 1991005"/>
              <a:gd name="connsiteX0" fmla="*/ 0 w 3324220"/>
              <a:gd name="connsiteY0" fmla="*/ 0 h 1991006"/>
              <a:gd name="connsiteX1" fmla="*/ 1881312 w 3324220"/>
              <a:gd name="connsiteY1" fmla="*/ 1 h 1991006"/>
              <a:gd name="connsiteX2" fmla="*/ 3324220 w 3324220"/>
              <a:gd name="connsiteY2" fmla="*/ 1823247 h 1991006"/>
              <a:gd name="connsiteX3" fmla="*/ 1514318 w 3324220"/>
              <a:gd name="connsiteY3" fmla="*/ 1831614 h 1991006"/>
              <a:gd name="connsiteX4" fmla="*/ 1329760 w 3324220"/>
              <a:gd name="connsiteY4" fmla="*/ 1991006 h 1991006"/>
              <a:gd name="connsiteX5" fmla="*/ 1161980 w 3324220"/>
              <a:gd name="connsiteY5" fmla="*/ 1823227 h 1991006"/>
              <a:gd name="connsiteX6" fmla="*/ 41945 w 3324220"/>
              <a:gd name="connsiteY6" fmla="*/ 1831636 h 1991006"/>
              <a:gd name="connsiteX7" fmla="*/ 0 w 3324220"/>
              <a:gd name="connsiteY7" fmla="*/ 0 h 1991006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23227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33557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290664"/>
              <a:gd name="connsiteY0" fmla="*/ 0 h 2032951"/>
              <a:gd name="connsiteX1" fmla="*/ 1847756 w 3290664"/>
              <a:gd name="connsiteY1" fmla="*/ 1 h 2032951"/>
              <a:gd name="connsiteX2" fmla="*/ 3290664 w 3290664"/>
              <a:gd name="connsiteY2" fmla="*/ 1789691 h 2032951"/>
              <a:gd name="connsiteX3" fmla="*/ 1497540 w 3290664"/>
              <a:gd name="connsiteY3" fmla="*/ 1831614 h 2032951"/>
              <a:gd name="connsiteX4" fmla="*/ 1312982 w 3290664"/>
              <a:gd name="connsiteY4" fmla="*/ 2032951 h 2032951"/>
              <a:gd name="connsiteX5" fmla="*/ 1128424 w 3290664"/>
              <a:gd name="connsiteY5" fmla="*/ 1823227 h 2032951"/>
              <a:gd name="connsiteX6" fmla="*/ 8389 w 3290664"/>
              <a:gd name="connsiteY6" fmla="*/ 1798080 h 2032951"/>
              <a:gd name="connsiteX7" fmla="*/ 0 w 3290664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823227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506737 w 3283083"/>
              <a:gd name="connsiteY3" fmla="*/ 1806447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1570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1957450"/>
              <a:gd name="connsiteX1" fmla="*/ 1840175 w 3283083"/>
              <a:gd name="connsiteY1" fmla="*/ 1 h 1957450"/>
              <a:gd name="connsiteX2" fmla="*/ 3283083 w 3283083"/>
              <a:gd name="connsiteY2" fmla="*/ 1789691 h 1957450"/>
              <a:gd name="connsiteX3" fmla="*/ 1489959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0 h 1957450"/>
              <a:gd name="connsiteX0" fmla="*/ 808 w 3283083"/>
              <a:gd name="connsiteY0" fmla="*/ 0 h 2100063"/>
              <a:gd name="connsiteX1" fmla="*/ 1840175 w 3283083"/>
              <a:gd name="connsiteY1" fmla="*/ 1 h 2100063"/>
              <a:gd name="connsiteX2" fmla="*/ 3283083 w 3283083"/>
              <a:gd name="connsiteY2" fmla="*/ 1789691 h 2100063"/>
              <a:gd name="connsiteX3" fmla="*/ 1489959 w 3283083"/>
              <a:gd name="connsiteY3" fmla="*/ 1798058 h 2100063"/>
              <a:gd name="connsiteX4" fmla="*/ 1322179 w 3283083"/>
              <a:gd name="connsiteY4" fmla="*/ 2100063 h 2100063"/>
              <a:gd name="connsiteX5" fmla="*/ 1120843 w 3283083"/>
              <a:gd name="connsiteY5" fmla="*/ 1789671 h 2100063"/>
              <a:gd name="connsiteX6" fmla="*/ 808 w 3283083"/>
              <a:gd name="connsiteY6" fmla="*/ 1798080 h 2100063"/>
              <a:gd name="connsiteX7" fmla="*/ 808 w 3283083"/>
              <a:gd name="connsiteY7" fmla="*/ 0 h 2100063"/>
              <a:gd name="connsiteX0" fmla="*/ 808 w 3283083"/>
              <a:gd name="connsiteY0" fmla="*/ 0 h 1949061"/>
              <a:gd name="connsiteX1" fmla="*/ 1840175 w 3283083"/>
              <a:gd name="connsiteY1" fmla="*/ 1 h 1949061"/>
              <a:gd name="connsiteX2" fmla="*/ 3283083 w 3283083"/>
              <a:gd name="connsiteY2" fmla="*/ 1789691 h 1949061"/>
              <a:gd name="connsiteX3" fmla="*/ 1489959 w 3283083"/>
              <a:gd name="connsiteY3" fmla="*/ 1798058 h 1949061"/>
              <a:gd name="connsiteX4" fmla="*/ 1297012 w 3283083"/>
              <a:gd name="connsiteY4" fmla="*/ 1949061 h 1949061"/>
              <a:gd name="connsiteX5" fmla="*/ 1120843 w 3283083"/>
              <a:gd name="connsiteY5" fmla="*/ 1789671 h 1949061"/>
              <a:gd name="connsiteX6" fmla="*/ 808 w 3283083"/>
              <a:gd name="connsiteY6" fmla="*/ 1798080 h 1949061"/>
              <a:gd name="connsiteX7" fmla="*/ 808 w 3283083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798058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2016173"/>
              <a:gd name="connsiteX1" fmla="*/ 1840175 w 3316639"/>
              <a:gd name="connsiteY1" fmla="*/ 1 h 2016173"/>
              <a:gd name="connsiteX2" fmla="*/ 3316639 w 3316639"/>
              <a:gd name="connsiteY2" fmla="*/ 1806469 h 2016173"/>
              <a:gd name="connsiteX3" fmla="*/ 1489959 w 3316639"/>
              <a:gd name="connsiteY3" fmla="*/ 1806447 h 2016173"/>
              <a:gd name="connsiteX4" fmla="*/ 1305401 w 3316639"/>
              <a:gd name="connsiteY4" fmla="*/ 2016173 h 2016173"/>
              <a:gd name="connsiteX5" fmla="*/ 1104065 w 3316639"/>
              <a:gd name="connsiteY5" fmla="*/ 1806449 h 2016173"/>
              <a:gd name="connsiteX6" fmla="*/ 808 w 3316639"/>
              <a:gd name="connsiteY6" fmla="*/ 1806469 h 2016173"/>
              <a:gd name="connsiteX7" fmla="*/ 808 w 3316639"/>
              <a:gd name="connsiteY7" fmla="*/ 0 h 2016173"/>
              <a:gd name="connsiteX0" fmla="*/ 808 w 3316639"/>
              <a:gd name="connsiteY0" fmla="*/ 0 h 1965839"/>
              <a:gd name="connsiteX1" fmla="*/ 1840175 w 3316639"/>
              <a:gd name="connsiteY1" fmla="*/ 1 h 1965839"/>
              <a:gd name="connsiteX2" fmla="*/ 3316639 w 3316639"/>
              <a:gd name="connsiteY2" fmla="*/ 1806469 h 1965839"/>
              <a:gd name="connsiteX3" fmla="*/ 1489959 w 3316639"/>
              <a:gd name="connsiteY3" fmla="*/ 1806447 h 1965839"/>
              <a:gd name="connsiteX4" fmla="*/ 1297012 w 3316639"/>
              <a:gd name="connsiteY4" fmla="*/ 1965839 h 1965839"/>
              <a:gd name="connsiteX5" fmla="*/ 1104065 w 3316639"/>
              <a:gd name="connsiteY5" fmla="*/ 1806449 h 1965839"/>
              <a:gd name="connsiteX6" fmla="*/ 808 w 3316639"/>
              <a:gd name="connsiteY6" fmla="*/ 1806469 h 1965839"/>
              <a:gd name="connsiteX7" fmla="*/ 808 w 3316639"/>
              <a:gd name="connsiteY7" fmla="*/ 0 h 196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639" h="1965839">
                <a:moveTo>
                  <a:pt x="808" y="0"/>
                </a:moveTo>
                <a:lnTo>
                  <a:pt x="1840175" y="1"/>
                </a:lnTo>
                <a:lnTo>
                  <a:pt x="3316639" y="1806469"/>
                </a:lnTo>
                <a:lnTo>
                  <a:pt x="1489959" y="1806447"/>
                </a:lnTo>
                <a:lnTo>
                  <a:pt x="1297012" y="1965839"/>
                </a:lnTo>
                <a:lnTo>
                  <a:pt x="1104065" y="1806449"/>
                </a:lnTo>
                <a:lnTo>
                  <a:pt x="808" y="1806469"/>
                </a:lnTo>
                <a:cubicBezTo>
                  <a:pt x="-1988" y="1221090"/>
                  <a:pt x="3604" y="585379"/>
                  <a:pt x="808" y="0"/>
                </a:cubicBezTo>
                <a:close/>
              </a:path>
            </a:pathLst>
          </a:custGeom>
          <a:solidFill>
            <a:srgbClr val="AFD740">
              <a:alpha val="71000"/>
            </a:srgbClr>
          </a:solidFill>
        </p:spPr>
        <p:txBody>
          <a:bodyPr lIns="108000" tIns="36000" bIns="180000" anchor="b"/>
          <a:lstStyle>
            <a:lvl1pPr marL="0" indent="0" algn="l"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57468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80218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611560" y="2526659"/>
            <a:ext cx="2963730" cy="2986091"/>
            <a:chOff x="1752286" y="2338236"/>
            <a:chExt cx="1945257" cy="1959934"/>
          </a:xfrm>
        </p:grpSpPr>
        <p:sp>
          <p:nvSpPr>
            <p:cNvPr id="3" name="Freeform 2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580112" y="1916832"/>
            <a:ext cx="2963730" cy="2986091"/>
            <a:chOff x="1752286" y="2338236"/>
            <a:chExt cx="1945257" cy="1959934"/>
          </a:xfrm>
        </p:grpSpPr>
        <p:sp>
          <p:nvSpPr>
            <p:cNvPr id="17" name="Freeform 16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76739" y="2478810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753105">
            <a:off x="6279176" y="3389026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009317" y="2136647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009316" y="2399512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009316" y="2662377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009317" y="3022417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635897" y="4080863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5896" y="4343728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4606593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635897" y="4966633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7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9144001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2792605" y="2009645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4708484" y="2911462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122879" y="3780079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364088" y="1883276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364089" y="2197916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940152" y="4941168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940153" y="5255808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79512" y="4581128"/>
            <a:ext cx="266277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79513" y="4895768"/>
            <a:ext cx="2662778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756545"/>
            <a:ext cx="3923928" cy="451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21004" y="3733800"/>
            <a:ext cx="3923928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920480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3198119"/>
            <a:ext cx="3923928" cy="432048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3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2924944"/>
            <a:ext cx="9144001" cy="165618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923180" y="2532357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 rot="20835524">
            <a:off x="2484342" y="2205441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1350215">
            <a:off x="4078188" y="2690582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612767">
            <a:off x="2599836" y="3780058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362335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388621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414908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467515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3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91880" y="548680"/>
            <a:ext cx="4969506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347865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481644" y="1310706"/>
            <a:ext cx="4978788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491880" y="1263864"/>
            <a:ext cx="4969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308179" y="2454591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1403648" y="249289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2106894" y="156436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2350008" y="3177850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357800" y="388720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3540644" y="3549772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4739137" y="4100193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3344967" y="220196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96518" y="218319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96517" y="244605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96517" y="270892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96518" y="3140968"/>
            <a:ext cx="2376264" cy="10081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4532732" y="2597644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540060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292494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3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131841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131840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131840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31841" y="2852936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122590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2222" y="4055398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2221" y="4318263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3632221" y="4581128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632222" y="4941168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1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415" y="4823760"/>
            <a:ext cx="183556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627546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625979" y="4823760"/>
            <a:ext cx="1835561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605110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3543" y="4823760"/>
            <a:ext cx="183556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581107" y="1874887"/>
            <a:ext cx="1835561" cy="360040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6" y="489537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588225" y="2286702"/>
            <a:ext cx="1828444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588224" y="2549567"/>
            <a:ext cx="1831271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581107" y="2986503"/>
            <a:ext cx="1835561" cy="1291255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8414" y="517296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588225" y="1973503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636175" y="4895768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636173" y="5173359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4607156" y="491294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4607154" y="519053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19382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987823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860032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6732241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4860032" y="3847763"/>
            <a:ext cx="3024336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4860031" y="4110628"/>
            <a:ext cx="3024338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860031" y="4373493"/>
            <a:ext cx="302901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860032" y="4805541"/>
            <a:ext cx="3024336" cy="77041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2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73583" y="1983582"/>
            <a:ext cx="1522154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246070" y="2981538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3818557" y="2981538"/>
            <a:ext cx="1522154" cy="2674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957982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5394151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5575435" y="2166413"/>
            <a:ext cx="288595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575434" y="2429278"/>
            <a:ext cx="2885953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5575434" y="2692143"/>
            <a:ext cx="289041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75435" y="3124190"/>
            <a:ext cx="2885951" cy="81725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71998" y="0"/>
            <a:ext cx="4572001" cy="6123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2032" y="5113843"/>
            <a:ext cx="2885951" cy="691421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11560" y="620688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11560" y="1052736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611560" y="1484784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48687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" y="-1"/>
            <a:ext cx="9144002" cy="3061981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83654" y="130231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83654" y="173436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83654" y="216641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83752" y="3140968"/>
            <a:ext cx="3228092" cy="176174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68030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60318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45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523" y="-1"/>
            <a:ext cx="9145523" cy="6118463"/>
          </a:xfrm>
          <a:prstGeom prst="rtTriangle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79912" y="42144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3779912" y="221191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779912" y="400238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15139" y="3221365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15139" y="3653413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15139" y="4085461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5237" y="4623073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910086"/>
            <a:ext cx="914400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65472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2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11560" y="836712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836712"/>
            <a:ext cx="454586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4581358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3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0059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275856" y="1154807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508104" y="126876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5508104" y="1700808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5508104" y="213285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275856" y="2450951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123728" y="620688"/>
            <a:ext cx="1113676" cy="194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123728" y="2595960"/>
            <a:ext cx="1113676" cy="1015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118162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08202" y="2670468"/>
            <a:ext cx="3228092" cy="219869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128624" y="3645024"/>
            <a:ext cx="1113676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75856" y="3750998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156337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90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1883276"/>
            <a:ext cx="7777818" cy="3384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347865" y="5339660"/>
            <a:ext cx="5125016" cy="36004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9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91892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276872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635619" y="2280364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835696" y="4948152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5796136" y="4956541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5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317801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940152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83568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3312337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5941106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1802879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659551" y="3835881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4625634" y="1811268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619991" y="3844270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4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75856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86518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666790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7452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5888114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057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2425512"/>
            <a:ext cx="4572001" cy="2695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0059" y="2420888"/>
            <a:ext cx="4572001" cy="2701255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32040" y="2610252"/>
            <a:ext cx="3600400" cy="792088"/>
          </a:xfrm>
          <a:prstGeom prst="rect">
            <a:avLst/>
          </a:prstGeom>
          <a:noFill/>
        </p:spPr>
        <p:txBody>
          <a:bodyPr lIns="0" anchor="t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932040" y="3690372"/>
            <a:ext cx="3600400" cy="129614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1916832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9912" y="1916832"/>
            <a:ext cx="5362149" cy="177354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5363552" y="3791899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03" y="3789092"/>
            <a:ext cx="5362149" cy="177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283968" y="2060848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283968" y="2564905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8416" y="3933056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8416" y="4437113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987427"/>
            <a:ext cx="3923928" cy="669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688457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3" y="1844825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68493" y="3140968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58619" y="4427587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256807" y="1844824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54468" y="4437112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39998" y="3140968"/>
            <a:ext cx="2611864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1988840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35896" y="2420888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4" hasCustomPrompt="1"/>
          </p:nvPr>
        </p:nvSpPr>
        <p:spPr>
          <a:xfrm>
            <a:off x="6156176" y="3284984"/>
            <a:ext cx="2232248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156176" y="3717032"/>
            <a:ext cx="2232248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1331640" y="4590653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7"/>
          </p:nvPr>
        </p:nvSpPr>
        <p:spPr>
          <a:xfrm>
            <a:off x="1331640" y="5022701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0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8884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7745" y="1991516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785663" y="199836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75251" y="2001039"/>
            <a:ext cx="2075656" cy="1586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97207" y="395439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77270" y="3957066"/>
            <a:ext cx="2075656" cy="15864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795188" y="396391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4776" y="3966589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267746" y="2108473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267746" y="2540521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7" hasCustomPrompt="1"/>
          </p:nvPr>
        </p:nvSpPr>
        <p:spPr>
          <a:xfrm>
            <a:off x="6375251" y="2117998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8"/>
          </p:nvPr>
        </p:nvSpPr>
        <p:spPr>
          <a:xfrm>
            <a:off x="6375251" y="2550046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2258220" y="4062214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70"/>
          </p:nvPr>
        </p:nvSpPr>
        <p:spPr>
          <a:xfrm>
            <a:off x="2258220" y="4494262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6379890" y="4071739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6379890" y="4503787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89040"/>
          </a:xfrm>
          <a:custGeom>
            <a:avLst/>
            <a:gdLst/>
            <a:ahLst/>
            <a:cxnLst/>
            <a:rect l="l" t="t" r="r" b="b"/>
            <a:pathLst>
              <a:path w="9144000" h="3789040">
                <a:moveTo>
                  <a:pt x="0" y="0"/>
                </a:moveTo>
                <a:lnTo>
                  <a:pt x="7706584" y="0"/>
                </a:lnTo>
                <a:lnTo>
                  <a:pt x="8293893" y="587309"/>
                </a:lnTo>
                <a:lnTo>
                  <a:pt x="8050224" y="830977"/>
                </a:lnTo>
                <a:lnTo>
                  <a:pt x="7922931" y="703684"/>
                </a:lnTo>
                <a:lnTo>
                  <a:pt x="7922931" y="1212857"/>
                </a:lnTo>
                <a:lnTo>
                  <a:pt x="8432104" y="1212857"/>
                </a:lnTo>
                <a:lnTo>
                  <a:pt x="8304811" y="1085564"/>
                </a:lnTo>
                <a:lnTo>
                  <a:pt x="8548479" y="841896"/>
                </a:lnTo>
                <a:lnTo>
                  <a:pt x="9144000" y="1437416"/>
                </a:lnTo>
                <a:lnTo>
                  <a:pt x="9144000" y="3789040"/>
                </a:lnTo>
                <a:lnTo>
                  <a:pt x="0" y="378904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10731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004095" y="1902346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004095" y="2270770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99020" y="1909590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4615433" y="1901205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9"/>
          </p:nvPr>
        </p:nvSpPr>
        <p:spPr>
          <a:xfrm>
            <a:off x="4615433" y="2269629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5910358" y="191797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7226771" y="190958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7226771" y="227801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73" hasCustomPrompt="1"/>
          </p:nvPr>
        </p:nvSpPr>
        <p:spPr>
          <a:xfrm>
            <a:off x="683568" y="392581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74" hasCustomPrompt="1"/>
          </p:nvPr>
        </p:nvSpPr>
        <p:spPr>
          <a:xfrm>
            <a:off x="1999981" y="391742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75"/>
          </p:nvPr>
        </p:nvSpPr>
        <p:spPr>
          <a:xfrm>
            <a:off x="1999981" y="428585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76" hasCustomPrompt="1"/>
          </p:nvPr>
        </p:nvSpPr>
        <p:spPr>
          <a:xfrm>
            <a:off x="3294906" y="3924673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77" hasCustomPrompt="1"/>
          </p:nvPr>
        </p:nvSpPr>
        <p:spPr>
          <a:xfrm>
            <a:off x="4611319" y="3916288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78"/>
          </p:nvPr>
        </p:nvSpPr>
        <p:spPr>
          <a:xfrm>
            <a:off x="4611319" y="4284712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79" hasCustomPrompt="1"/>
          </p:nvPr>
        </p:nvSpPr>
        <p:spPr>
          <a:xfrm>
            <a:off x="5906244" y="3933057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80" hasCustomPrompt="1"/>
          </p:nvPr>
        </p:nvSpPr>
        <p:spPr>
          <a:xfrm>
            <a:off x="7222657" y="3924672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81"/>
          </p:nvPr>
        </p:nvSpPr>
        <p:spPr>
          <a:xfrm>
            <a:off x="7222657" y="4293096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55576" y="2124467"/>
            <a:ext cx="475252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5580112" y="4140691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5580112" y="4572739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5179" y="3531070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3707904" y="4107135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707904" y="4539183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2"/>
          <p:cNvSpPr>
            <a:spLocks noGrp="1"/>
          </p:cNvSpPr>
          <p:nvPr>
            <p:ph type="pic" sz="quarter" idx="54" hasCustomPrompt="1"/>
          </p:nvPr>
        </p:nvSpPr>
        <p:spPr>
          <a:xfrm>
            <a:off x="5537688" y="2162919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162919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483768" y="2594967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55238" y="2221643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915816" y="3229754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5173231" y="4237866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3923928" y="2166412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923928" y="2454444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03017" y="3212976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6203017" y="3501008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691680" y="4496948"/>
            <a:ext cx="2346201" cy="288032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691680" y="4784980"/>
            <a:ext cx="2346201" cy="686524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32440" y="6270868"/>
            <a:ext cx="432048" cy="43204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725" y="63401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8527" y="6254090"/>
            <a:ext cx="3169458" cy="462618"/>
            <a:chOff x="251521" y="6236617"/>
            <a:chExt cx="3169458" cy="46261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51521" y="6236617"/>
              <a:ext cx="316945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WWW.YOURDOMAIN.COM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51521" y="6445319"/>
              <a:ext cx="3021143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Phone: +(333) 123 4567  |</a:t>
              </a:r>
              <a:r>
                <a:rPr lang="en-US" altLang="ko-KR" sz="1050" baseline="0" dirty="0">
                  <a:solidFill>
                    <a:schemeClr val="bg1">
                      <a:lumMod val="65000"/>
                    </a:schemeClr>
                  </a:solidFill>
                </a:rPr>
                <a:t>  e-mail : your@domain.com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277111"/>
            <a:ext cx="611560" cy="41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2" r:id="rId15"/>
    <p:sldLayoutId id="2147483663" r:id="rId16"/>
    <p:sldLayoutId id="2147483660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9" r:id="rId25"/>
    <p:sldLayoutId id="2147483680" r:id="rId26"/>
    <p:sldLayoutId id="2147483678" r:id="rId27"/>
    <p:sldLayoutId id="2147483675" r:id="rId28"/>
    <p:sldLayoutId id="2147483676" r:id="rId29"/>
    <p:sldLayoutId id="2147483677" r:id="rId30"/>
    <p:sldLayoutId id="2147483681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메이저리그</a:t>
            </a:r>
            <a:br>
              <a:rPr lang="en-US" altLang="ko-KR" dirty="0"/>
            </a:br>
            <a:r>
              <a:rPr lang="ko-KR" altLang="en-US" dirty="0"/>
              <a:t>야구통계학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2" y="3669581"/>
            <a:ext cx="9144000" cy="263475"/>
          </a:xfrm>
        </p:spPr>
        <p:txBody>
          <a:bodyPr/>
          <a:lstStyle/>
          <a:p>
            <a:r>
              <a:rPr lang="en-US" dirty="0"/>
              <a:t>1012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2" y="3885605"/>
            <a:ext cx="9144000" cy="263475"/>
          </a:xfrm>
        </p:spPr>
        <p:txBody>
          <a:bodyPr/>
          <a:lstStyle/>
          <a:p>
            <a:r>
              <a:rPr lang="en-US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2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4300746" cy="244827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변수를 알면 분석모델을 디자인 할 수 있다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ko-KR" altLang="en-US" dirty="0"/>
              <a:t>메이저리그 데이터 마이닝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선수의 능력은 어떻게 측정할 것인가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상관관계는 인과관계가 아니다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비교와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AB4A-5364-4FC2-BC7E-9DFC15A38D24}"/>
              </a:ext>
            </a:extLst>
          </p:cNvPr>
          <p:cNvSpPr/>
          <p:nvPr/>
        </p:nvSpPr>
        <p:spPr>
          <a:xfrm>
            <a:off x="683568" y="6237312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FF6C40E2-3C1F-4E66-9E22-AFF3663F05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71" r="16371"/>
          <a:stretch/>
        </p:blipFill>
        <p:spPr/>
      </p:pic>
    </p:spTree>
    <p:extLst>
      <p:ext uri="{BB962C8B-B14F-4D97-AF65-F5344CB8AC3E}">
        <p14:creationId xmlns:p14="http://schemas.microsoft.com/office/powerpoint/2010/main" val="190451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160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7A99C-300E-4DB0-A242-F5214F5D5C26}"/>
              </a:ext>
            </a:extLst>
          </p:cNvPr>
          <p:cNvSpPr txBox="1"/>
          <p:nvPr/>
        </p:nvSpPr>
        <p:spPr>
          <a:xfrm>
            <a:off x="746300" y="1403484"/>
            <a:ext cx="65982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미국 대선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2000 ~ 2016</a:t>
            </a:r>
            <a:r>
              <a:rPr lang="ko-KR" altLang="en-US" sz="1600" dirty="0"/>
              <a:t>년 우승팀의 소속 리그와 대선 승리당의 결과가 일치</a:t>
            </a:r>
            <a:endParaRPr lang="en-US" altLang="ko-KR" sz="1600" dirty="0"/>
          </a:p>
          <a:p>
            <a:pPr lvl="1"/>
            <a:r>
              <a:rPr lang="en-US" altLang="ko-KR" sz="1600" dirty="0"/>
              <a:t>=&gt; </a:t>
            </a:r>
            <a:r>
              <a:rPr lang="ko-KR" altLang="en-US" sz="1600" dirty="0">
                <a:highlight>
                  <a:srgbClr val="FFFF00"/>
                </a:highlight>
              </a:rPr>
              <a:t>반복 패턴  </a:t>
            </a:r>
            <a:r>
              <a:rPr lang="en-US" altLang="ko-KR" sz="1600" dirty="0">
                <a:highlight>
                  <a:srgbClr val="FFFF00"/>
                </a:highlight>
              </a:rPr>
              <a:t>O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월드시리즈 이후 대선 </a:t>
            </a:r>
            <a:r>
              <a:rPr lang="en-US" altLang="ko-KR" sz="1600" dirty="0"/>
              <a:t>=&gt; </a:t>
            </a:r>
            <a:r>
              <a:rPr lang="ko-KR" altLang="en-US" sz="1600" dirty="0">
                <a:highlight>
                  <a:srgbClr val="FFFF00"/>
                </a:highlight>
              </a:rPr>
              <a:t>시간 순서 </a:t>
            </a:r>
            <a:r>
              <a:rPr lang="en-US" altLang="ko-KR" sz="1600" dirty="0">
                <a:highlight>
                  <a:srgbClr val="FFFF00"/>
                </a:highlight>
              </a:rPr>
              <a:t>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highlight>
                  <a:srgbClr val="FFFF00"/>
                </a:highlight>
              </a:rPr>
              <a:t>논리적 설명 </a:t>
            </a:r>
            <a:r>
              <a:rPr lang="en-US" altLang="ko-KR" sz="1600" dirty="0">
                <a:highlight>
                  <a:srgbClr val="FFFF00"/>
                </a:highlight>
              </a:rPr>
              <a:t>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FF0000"/>
                </a:solidFill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인과 형태를 띠는 우연일 뿐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 sz="1600" dirty="0">
              <a:highlight>
                <a:srgbClr val="FFFF00"/>
              </a:highlight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4A04A9E-3284-4391-AA35-7682D72F8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3922"/>
              </p:ext>
            </p:extLst>
          </p:nvPr>
        </p:nvGraphicFramePr>
        <p:xfrm>
          <a:off x="1331640" y="1916832"/>
          <a:ext cx="5832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12">
                  <a:extLst>
                    <a:ext uri="{9D8B030D-6E8A-4147-A177-3AD203B41FA5}">
                      <a16:colId xmlns:a16="http://schemas.microsoft.com/office/drawing/2014/main" val="3754468414"/>
                    </a:ext>
                  </a:extLst>
                </a:gridCol>
                <a:gridCol w="2563272">
                  <a:extLst>
                    <a:ext uri="{9D8B030D-6E8A-4147-A177-3AD203B41FA5}">
                      <a16:colId xmlns:a16="http://schemas.microsoft.com/office/drawing/2014/main" val="344681369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70292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챔피언팀이 속한 리그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대통령이 된 후보의 정당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3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 – </a:t>
                      </a:r>
                      <a:r>
                        <a:rPr lang="ko-KR" altLang="en-US" sz="1400" dirty="0"/>
                        <a:t>뉴욕 </a:t>
                      </a:r>
                      <a:r>
                        <a:rPr lang="ko-KR" altLang="en-US" sz="1400" dirty="0" err="1"/>
                        <a:t>양키스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공화당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조지 부시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3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 – </a:t>
                      </a:r>
                      <a:r>
                        <a:rPr lang="ko-KR" altLang="en-US" sz="1400" dirty="0"/>
                        <a:t>보스턴 레드삭스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공화당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조지 부시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NL – </a:t>
                      </a:r>
                      <a:r>
                        <a:rPr lang="ko-KR" altLang="en-US" sz="1400" dirty="0"/>
                        <a:t>필라델피아 </a:t>
                      </a:r>
                      <a:r>
                        <a:rPr lang="ko-KR" altLang="en-US" sz="1400" dirty="0" err="1"/>
                        <a:t>필리스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민주당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버락 오바마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9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NL – </a:t>
                      </a:r>
                      <a:r>
                        <a:rPr lang="ko-KR" altLang="en-US" sz="1400" dirty="0"/>
                        <a:t>샌프란시스코 자이언츠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민주당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버락 오바마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9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6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BC7FB992-13D5-4CC4-8137-94BC2AAF2251}"/>
              </a:ext>
            </a:extLst>
          </p:cNvPr>
          <p:cNvSpPr/>
          <p:nvPr/>
        </p:nvSpPr>
        <p:spPr>
          <a:xfrm>
            <a:off x="4211962" y="908720"/>
            <a:ext cx="4680518" cy="4273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확률로 따지면 말이야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P161 ~ 162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C3A3B44-E378-41B1-8CAD-09AE218D656F}"/>
              </a:ext>
            </a:extLst>
          </p:cNvPr>
          <p:cNvCxnSpPr/>
          <p:nvPr/>
        </p:nvCxnSpPr>
        <p:spPr>
          <a:xfrm flipV="1">
            <a:off x="899592" y="1772816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9FDEEE-3E86-4867-85A6-E3C42FF3ECC8}"/>
              </a:ext>
            </a:extLst>
          </p:cNvPr>
          <p:cNvCxnSpPr/>
          <p:nvPr/>
        </p:nvCxnSpPr>
        <p:spPr>
          <a:xfrm>
            <a:off x="899592" y="3717032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BCD9AD-14A0-48C6-8779-E9B4D1919050}"/>
              </a:ext>
            </a:extLst>
          </p:cNvPr>
          <p:cNvSpPr txBox="1"/>
          <p:nvPr/>
        </p:nvSpPr>
        <p:spPr>
          <a:xfrm>
            <a:off x="539552" y="18448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득</a:t>
            </a:r>
            <a:endParaRPr lang="en-US" altLang="ko-KR" dirty="0"/>
          </a:p>
          <a:p>
            <a:r>
              <a:rPr lang="ko-KR" altLang="en-US" dirty="0"/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E431-0AD0-475B-AE11-E407A84BA8A2}"/>
              </a:ext>
            </a:extLst>
          </p:cNvPr>
          <p:cNvSpPr txBox="1"/>
          <p:nvPr/>
        </p:nvSpPr>
        <p:spPr>
          <a:xfrm>
            <a:off x="2987824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9E8FB3-EB54-4A8D-9F19-B5C86DCA2E06}"/>
              </a:ext>
            </a:extLst>
          </p:cNvPr>
          <p:cNvCxnSpPr/>
          <p:nvPr/>
        </p:nvCxnSpPr>
        <p:spPr>
          <a:xfrm flipV="1">
            <a:off x="5004048" y="1772816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A5BFD-6675-449F-8F86-B4F9381FAFCB}"/>
              </a:ext>
            </a:extLst>
          </p:cNvPr>
          <p:cNvCxnSpPr/>
          <p:nvPr/>
        </p:nvCxnSpPr>
        <p:spPr>
          <a:xfrm>
            <a:off x="5004048" y="3717032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B3E3C2-A9A9-4243-9DF6-92996B95A26B}"/>
              </a:ext>
            </a:extLst>
          </p:cNvPr>
          <p:cNvSpPr txBox="1"/>
          <p:nvPr/>
        </p:nvSpPr>
        <p:spPr>
          <a:xfrm>
            <a:off x="4644008" y="18448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득</a:t>
            </a:r>
            <a:endParaRPr lang="en-US" altLang="ko-KR" dirty="0"/>
          </a:p>
          <a:p>
            <a:r>
              <a:rPr lang="ko-KR" altLang="en-US" dirty="0"/>
              <a:t>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EA6B6-3B96-4218-B4B0-A39661D93448}"/>
              </a:ext>
            </a:extLst>
          </p:cNvPr>
          <p:cNvSpPr txBox="1"/>
          <p:nvPr/>
        </p:nvSpPr>
        <p:spPr>
          <a:xfrm>
            <a:off x="7092280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228C8E-AA98-4E2C-9E95-0669213D0FB8}"/>
              </a:ext>
            </a:extLst>
          </p:cNvPr>
          <p:cNvSpPr/>
          <p:nvPr/>
        </p:nvSpPr>
        <p:spPr>
          <a:xfrm>
            <a:off x="1115616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B78275-7EB4-405B-9C7A-0597046BB66F}"/>
              </a:ext>
            </a:extLst>
          </p:cNvPr>
          <p:cNvSpPr/>
          <p:nvPr/>
        </p:nvSpPr>
        <p:spPr>
          <a:xfrm>
            <a:off x="1268016" y="321297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0CBFDC-D8A8-46E6-9FA1-4F2F7EA95C2A}"/>
              </a:ext>
            </a:extLst>
          </p:cNvPr>
          <p:cNvSpPr/>
          <p:nvPr/>
        </p:nvSpPr>
        <p:spPr>
          <a:xfrm>
            <a:off x="1547664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848AF7-A3D1-461B-933F-1268A59CB289}"/>
              </a:ext>
            </a:extLst>
          </p:cNvPr>
          <p:cNvSpPr/>
          <p:nvPr/>
        </p:nvSpPr>
        <p:spPr>
          <a:xfrm>
            <a:off x="1763688" y="321297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ED9BE0-7EC4-4856-AA37-7F7090046FD6}"/>
              </a:ext>
            </a:extLst>
          </p:cNvPr>
          <p:cNvSpPr/>
          <p:nvPr/>
        </p:nvSpPr>
        <p:spPr>
          <a:xfrm>
            <a:off x="1907706" y="3140968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249813-B59B-4496-A034-D4EFA1C42934}"/>
              </a:ext>
            </a:extLst>
          </p:cNvPr>
          <p:cNvSpPr/>
          <p:nvPr/>
        </p:nvSpPr>
        <p:spPr>
          <a:xfrm>
            <a:off x="2195738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D472D7-A366-4C6B-A180-DB86B9481761}"/>
              </a:ext>
            </a:extLst>
          </p:cNvPr>
          <p:cNvSpPr/>
          <p:nvPr/>
        </p:nvSpPr>
        <p:spPr>
          <a:xfrm>
            <a:off x="2627784" y="285293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58CD25-67DD-437C-8EAE-85550AC58735}"/>
              </a:ext>
            </a:extLst>
          </p:cNvPr>
          <p:cNvSpPr/>
          <p:nvPr/>
        </p:nvSpPr>
        <p:spPr>
          <a:xfrm>
            <a:off x="2555778" y="31493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5E2C844-3E46-49D6-972D-5170D34262B9}"/>
              </a:ext>
            </a:extLst>
          </p:cNvPr>
          <p:cNvSpPr/>
          <p:nvPr/>
        </p:nvSpPr>
        <p:spPr>
          <a:xfrm>
            <a:off x="3059834" y="3068960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E42BAD-81E0-48AE-A5E2-CD941CEB462C}"/>
              </a:ext>
            </a:extLst>
          </p:cNvPr>
          <p:cNvSpPr/>
          <p:nvPr/>
        </p:nvSpPr>
        <p:spPr>
          <a:xfrm>
            <a:off x="5153950" y="299695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C7A176-434F-4400-9196-961A1D3D09DB}"/>
              </a:ext>
            </a:extLst>
          </p:cNvPr>
          <p:cNvSpPr/>
          <p:nvPr/>
        </p:nvSpPr>
        <p:spPr>
          <a:xfrm>
            <a:off x="5436096" y="3356992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AE5D07-5AB2-40C5-9D40-9E3D35DF8897}"/>
              </a:ext>
            </a:extLst>
          </p:cNvPr>
          <p:cNvSpPr/>
          <p:nvPr/>
        </p:nvSpPr>
        <p:spPr>
          <a:xfrm>
            <a:off x="5652120" y="292494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49D143-ADFD-4844-B964-F1F8B51F03CF}"/>
              </a:ext>
            </a:extLst>
          </p:cNvPr>
          <p:cNvSpPr/>
          <p:nvPr/>
        </p:nvSpPr>
        <p:spPr>
          <a:xfrm>
            <a:off x="5940152" y="256490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CD71AE5-64F5-4448-A1C2-021FFB58C85C}"/>
              </a:ext>
            </a:extLst>
          </p:cNvPr>
          <p:cNvSpPr/>
          <p:nvPr/>
        </p:nvSpPr>
        <p:spPr>
          <a:xfrm>
            <a:off x="6228184" y="328498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BF45E22-F2AE-4249-8FBA-C4F876B5616F}"/>
              </a:ext>
            </a:extLst>
          </p:cNvPr>
          <p:cNvSpPr/>
          <p:nvPr/>
        </p:nvSpPr>
        <p:spPr>
          <a:xfrm>
            <a:off x="6660234" y="2564904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2BC5EC-BD8B-43A0-A6C9-2B70AE99E7ED}"/>
              </a:ext>
            </a:extLst>
          </p:cNvPr>
          <p:cNvSpPr/>
          <p:nvPr/>
        </p:nvSpPr>
        <p:spPr>
          <a:xfrm>
            <a:off x="6876258" y="2348880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061CF38-09D2-485D-A4A7-1524CB653ADB}"/>
              </a:ext>
            </a:extLst>
          </p:cNvPr>
          <p:cNvSpPr/>
          <p:nvPr/>
        </p:nvSpPr>
        <p:spPr>
          <a:xfrm>
            <a:off x="7236296" y="2132856"/>
            <a:ext cx="14401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E53D2F-8371-4D8B-A2D2-11B6C5F31D8D}"/>
              </a:ext>
            </a:extLst>
          </p:cNvPr>
          <p:cNvCxnSpPr/>
          <p:nvPr/>
        </p:nvCxnSpPr>
        <p:spPr>
          <a:xfrm flipV="1">
            <a:off x="5225957" y="1988840"/>
            <a:ext cx="2512654" cy="1440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543DCD-55C0-435C-B573-BD75C2D0BA99}"/>
              </a:ext>
            </a:extLst>
          </p:cNvPr>
          <p:cNvSpPr txBox="1"/>
          <p:nvPr/>
        </p:nvSpPr>
        <p:spPr>
          <a:xfrm>
            <a:off x="755576" y="4221088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타율이 높아도 득점은 그대로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0A7DC-BAFD-48F0-A79C-B5233DA446B3}"/>
              </a:ext>
            </a:extLst>
          </p:cNvPr>
          <p:cNvSpPr txBox="1"/>
          <p:nvPr/>
        </p:nvSpPr>
        <p:spPr>
          <a:xfrm>
            <a:off x="4933544" y="4207150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타율이 올라가면 득점도 올라감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9782B9-808D-4B74-B3B2-8EDB94399B04}"/>
              </a:ext>
            </a:extLst>
          </p:cNvPr>
          <p:cNvSpPr txBox="1"/>
          <p:nvPr/>
        </p:nvSpPr>
        <p:spPr>
          <a:xfrm>
            <a:off x="899592" y="4869160"/>
            <a:ext cx="3126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표본데이터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진실에 대한 </a:t>
            </a:r>
            <a:r>
              <a:rPr lang="ko-KR" altLang="en-US" sz="1600" dirty="0">
                <a:highlight>
                  <a:srgbClr val="FFFF00"/>
                </a:highlight>
              </a:rPr>
              <a:t>검증</a:t>
            </a:r>
            <a:r>
              <a:rPr lang="ko-KR" altLang="en-US" sz="1600" dirty="0"/>
              <a:t>이 필요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검증에서 </a:t>
            </a:r>
            <a:r>
              <a:rPr lang="ko-KR" altLang="en-US" sz="1600" dirty="0">
                <a:highlight>
                  <a:srgbClr val="FFFF00"/>
                </a:highlight>
              </a:rPr>
              <a:t>확률</a:t>
            </a:r>
            <a:r>
              <a:rPr lang="ko-KR" altLang="en-US" sz="1600" dirty="0"/>
              <a:t>이 사용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02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오류는 모델링의 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P163 ~ 168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9A9B8-3433-4963-8751-BEE50A602044}"/>
              </a:ext>
            </a:extLst>
          </p:cNvPr>
          <p:cNvSpPr txBox="1"/>
          <p:nvPr/>
        </p:nvSpPr>
        <p:spPr>
          <a:xfrm>
            <a:off x="746300" y="1403484"/>
            <a:ext cx="83977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편차</a:t>
            </a:r>
            <a:r>
              <a:rPr lang="en-US" altLang="ko-KR" sz="1600" dirty="0"/>
              <a:t>, </a:t>
            </a:r>
            <a:r>
              <a:rPr lang="ko-KR" altLang="en-US" sz="1600" dirty="0"/>
              <a:t>오차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잔차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편차 </a:t>
            </a:r>
            <a:r>
              <a:rPr lang="en-US" altLang="ko-KR" sz="1400" dirty="0"/>
              <a:t>: </a:t>
            </a:r>
            <a:r>
              <a:rPr lang="ko-KR" altLang="en-US" sz="1400" dirty="0"/>
              <a:t>측정값들이 표본의 평균에서 벗어난 정도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오차 </a:t>
            </a:r>
            <a:r>
              <a:rPr lang="en-US" altLang="ko-KR" sz="1400" dirty="0"/>
              <a:t>: </a:t>
            </a:r>
            <a:r>
              <a:rPr lang="ko-KR" altLang="en-US" sz="1400" dirty="0"/>
              <a:t>모집단의 </a:t>
            </a:r>
            <a:r>
              <a:rPr lang="ko-KR" altLang="en-US" sz="1400" dirty="0" err="1"/>
              <a:t>모수를</a:t>
            </a:r>
            <a:r>
              <a:rPr lang="ko-KR" altLang="en-US" sz="1400" dirty="0"/>
              <a:t> 추정하는 과정에서 예측선으로부터 벗어난 관측점들의</a:t>
            </a:r>
            <a:endParaRPr lang="en-US" altLang="ko-KR" sz="1400" dirty="0"/>
          </a:p>
          <a:p>
            <a:pPr lvl="2"/>
            <a:r>
              <a:rPr lang="en-US" altLang="ko-KR" sz="1400" dirty="0"/>
              <a:t>                  </a:t>
            </a:r>
            <a:r>
              <a:rPr lang="ko-KR" altLang="en-US" sz="1400" dirty="0"/>
              <a:t> 표준화된 거리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잔차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추정모델에 독립 변수를 넣고 구한 </a:t>
            </a:r>
            <a:r>
              <a:rPr lang="ko-KR" altLang="en-US" sz="1400" dirty="0" err="1"/>
              <a:t>예측값과</a:t>
            </a:r>
            <a:r>
              <a:rPr lang="ko-KR" altLang="en-US" sz="1400" dirty="0"/>
              <a:t> 실제 </a:t>
            </a:r>
            <a:r>
              <a:rPr lang="ko-KR" altLang="en-US" sz="1400" dirty="0" err="1"/>
              <a:t>관측값의</a:t>
            </a:r>
            <a:r>
              <a:rPr lang="ko-KR" altLang="en-US" sz="1400" dirty="0"/>
              <a:t> 차이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체중과 </a:t>
            </a:r>
            <a:r>
              <a:rPr lang="ko-KR" altLang="en-US" sz="1400" dirty="0" err="1"/>
              <a:t>장타율</a:t>
            </a:r>
            <a:r>
              <a:rPr lang="ko-KR" altLang="en-US" sz="1400" dirty="0"/>
              <a:t> 회귀분석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4AD0F-A5F9-47B0-813D-51B84C48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10" y="4371621"/>
            <a:ext cx="1514478" cy="1707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F45DEE-9F1A-41A1-B36F-46387A5A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90" y="4365104"/>
            <a:ext cx="1535423" cy="1713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846ED-A92E-4250-A411-FD886EAF8DA8}"/>
              </a:ext>
            </a:extLst>
          </p:cNvPr>
          <p:cNvSpPr txBox="1"/>
          <p:nvPr/>
        </p:nvSpPr>
        <p:spPr>
          <a:xfrm>
            <a:off x="769251" y="563163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1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err="1">
                <a:solidFill>
                  <a:srgbClr val="7030A0"/>
                </a:solidFill>
              </a:rPr>
              <a:t>Ib</a:t>
            </a:r>
            <a:r>
              <a:rPr lang="en-US" altLang="ko-KR" sz="1200" dirty="0">
                <a:solidFill>
                  <a:srgbClr val="7030A0"/>
                </a:solidFill>
              </a:rPr>
              <a:t> = 0.4535kg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200 </a:t>
            </a:r>
            <a:r>
              <a:rPr lang="en-US" altLang="ko-KR" sz="1200" dirty="0" err="1">
                <a:solidFill>
                  <a:srgbClr val="7030A0"/>
                </a:solidFill>
              </a:rPr>
              <a:t>Ib</a:t>
            </a:r>
            <a:r>
              <a:rPr lang="en-US" altLang="ko-KR" sz="1200" dirty="0">
                <a:solidFill>
                  <a:srgbClr val="7030A0"/>
                </a:solidFill>
              </a:rPr>
              <a:t> = 90.7kg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확률과 우도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P169 ~ </a:t>
            </a:r>
            <a:endParaRPr lang="ko-KR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382B2-DF0D-4D46-AC41-07D651BD0766}"/>
                  </a:ext>
                </a:extLst>
              </p:cNvPr>
              <p:cNvSpPr txBox="1"/>
              <p:nvPr/>
            </p:nvSpPr>
            <p:spPr>
              <a:xfrm>
                <a:off x="746300" y="1403484"/>
                <a:ext cx="839770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동전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주사위 만큼이나 확률과 연관되어 흔히 등장 하는 주제 </a:t>
                </a:r>
                <a:r>
                  <a:rPr lang="en-US" altLang="ko-KR" dirty="0"/>
                  <a:t>:</a:t>
                </a:r>
              </a:p>
              <a:p>
                <a:r>
                  <a:rPr lang="en-US" altLang="ko-KR" dirty="0"/>
                  <a:t>      </a:t>
                </a:r>
                <a:r>
                  <a:rPr lang="ko-KR" altLang="en-US" dirty="0"/>
                  <a:t>타석에 들어선 타자가 아웃 될지 출루 할지 예측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2015</a:t>
                </a:r>
                <a:r>
                  <a:rPr lang="ko-KR" altLang="en-US" dirty="0"/>
                  <a:t>시즌 </a:t>
                </a:r>
                <a:r>
                  <a:rPr lang="ko-KR" altLang="en-US" dirty="0" err="1"/>
                  <a:t>신시내티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조이 보토 </a:t>
                </a:r>
                <a:r>
                  <a:rPr lang="ko-KR" altLang="en-US" dirty="0" err="1"/>
                  <a:t>출루울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0.46.  </a:t>
                </a:r>
                <a:r>
                  <a:rPr lang="ko-KR" altLang="en-US" dirty="0"/>
                  <a:t>한 게임에서 두 번 출루할 확률은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이항확률밀도함수</a:t>
                </a: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ea typeface="Cambria Math" panose="02040503050406030204" pitchFamily="18" charset="0"/>
                  </a:rPr>
                  <a:t>5C2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=33.32%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시뮬레이션</a:t>
                </a: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둘 다 비슷한 확률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382B2-DF0D-4D46-AC41-07D651BD0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0" y="1403484"/>
                <a:ext cx="8397700" cy="5355312"/>
              </a:xfrm>
              <a:prstGeom prst="rect">
                <a:avLst/>
              </a:prstGeom>
              <a:blipFill>
                <a:blip r:embed="rId3"/>
                <a:stretch>
                  <a:fillRect l="-435" t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0C3EE58-9E8C-4D7D-A35C-DB570B5AA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933056"/>
            <a:ext cx="1324160" cy="1714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81557-A891-4AB4-9F2A-40DBC2D62C31}"/>
              </a:ext>
            </a:extLst>
          </p:cNvPr>
          <p:cNvSpPr txBox="1"/>
          <p:nvPr/>
        </p:nvSpPr>
        <p:spPr>
          <a:xfrm>
            <a:off x="4427984" y="3861048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 돌린 횟수 </a:t>
            </a:r>
            <a:r>
              <a:rPr lang="en-US" altLang="ko-KR" dirty="0"/>
              <a:t>10000</a:t>
            </a:r>
          </a:p>
          <a:p>
            <a:r>
              <a:rPr lang="en-US" altLang="ko-KR" dirty="0"/>
              <a:t>5</a:t>
            </a:r>
            <a:r>
              <a:rPr lang="ko-KR" altLang="en-US"/>
              <a:t>타석 중 출루할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5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4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2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C5014E-2160-4AF1-B0A7-CA70F313D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인과관계의 필수조건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38C84-1C00-4931-BA8F-297708DA3FC1}"/>
              </a:ext>
            </a:extLst>
          </p:cNvPr>
          <p:cNvSpPr/>
          <p:nvPr/>
        </p:nvSpPr>
        <p:spPr>
          <a:xfrm>
            <a:off x="683568" y="6237312"/>
            <a:ext cx="30963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0332F-9438-47D9-BAE7-556CFC40FF0E}"/>
              </a:ext>
            </a:extLst>
          </p:cNvPr>
          <p:cNvSpPr txBox="1"/>
          <p:nvPr/>
        </p:nvSpPr>
        <p:spPr>
          <a:xfrm>
            <a:off x="7164288" y="63093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P153 ~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453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20620</TotalTime>
  <Words>529</Words>
  <Application>Microsoft Office PowerPoint</Application>
  <PresentationFormat>화면 슬라이드 쇼(4:3)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Wingdings</vt:lpstr>
      <vt:lpstr>Cover_End_ Slide Master</vt:lpstr>
      <vt:lpstr>Contents Master Slide </vt:lpstr>
      <vt:lpstr>메이저리그 야구통계학</vt:lpstr>
      <vt:lpstr>PowerPoint 프레젠테이션</vt:lpstr>
      <vt:lpstr>인과관계의 필수조건</vt:lpstr>
      <vt:lpstr>확률로 따지면 말이야</vt:lpstr>
      <vt:lpstr>오류는 모델링의 꽃</vt:lpstr>
      <vt:lpstr>확률과 우도</vt:lpstr>
      <vt:lpstr>인과관계의 필수조건</vt:lpstr>
      <vt:lpstr>인과관계의 필수조건</vt:lpstr>
      <vt:lpstr>인과관계의 필수조건</vt:lpstr>
      <vt:lpstr>인과관계의 필수조건</vt:lpstr>
      <vt:lpstr>인과관계의 필수조건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PORTFOLIO-POWERPOINT-TEMPALTES</dc:title>
  <dc:creator>bizdesign.net</dc:creator>
  <cp:lastModifiedBy>박태신</cp:lastModifiedBy>
  <cp:revision>100</cp:revision>
  <dcterms:created xsi:type="dcterms:W3CDTF">2015-01-20T11:29:45Z</dcterms:created>
  <dcterms:modified xsi:type="dcterms:W3CDTF">2021-10-12T07:18:56Z</dcterms:modified>
</cp:coreProperties>
</file>