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648" r:id="rId2"/>
  </p:sldMasterIdLst>
  <p:notesMasterIdLst>
    <p:notesMasterId r:id="rId78"/>
  </p:notesMasterIdLst>
  <p:sldIdLst>
    <p:sldId id="296" r:id="rId3"/>
    <p:sldId id="256" r:id="rId4"/>
    <p:sldId id="301" r:id="rId5"/>
    <p:sldId id="304" r:id="rId6"/>
    <p:sldId id="339" r:id="rId7"/>
    <p:sldId id="303" r:id="rId8"/>
    <p:sldId id="340" r:id="rId9"/>
    <p:sldId id="305" r:id="rId10"/>
    <p:sldId id="306" r:id="rId11"/>
    <p:sldId id="307" r:id="rId12"/>
    <p:sldId id="402" r:id="rId13"/>
    <p:sldId id="308" r:id="rId14"/>
    <p:sldId id="342" r:id="rId15"/>
    <p:sldId id="343" r:id="rId16"/>
    <p:sldId id="344" r:id="rId17"/>
    <p:sldId id="309" r:id="rId18"/>
    <p:sldId id="321" r:id="rId19"/>
    <p:sldId id="345" r:id="rId20"/>
    <p:sldId id="322" r:id="rId21"/>
    <p:sldId id="346" r:id="rId22"/>
    <p:sldId id="323" r:id="rId23"/>
    <p:sldId id="350" r:id="rId24"/>
    <p:sldId id="351" r:id="rId25"/>
    <p:sldId id="347" r:id="rId26"/>
    <p:sldId id="348" r:id="rId27"/>
    <p:sldId id="349" r:id="rId28"/>
    <p:sldId id="324" r:id="rId29"/>
    <p:sldId id="325" r:id="rId30"/>
    <p:sldId id="332" r:id="rId31"/>
    <p:sldId id="333" r:id="rId32"/>
    <p:sldId id="334" r:id="rId33"/>
    <p:sldId id="335" r:id="rId34"/>
    <p:sldId id="353" r:id="rId35"/>
    <p:sldId id="352" r:id="rId36"/>
    <p:sldId id="337" r:id="rId37"/>
    <p:sldId id="386" r:id="rId38"/>
    <p:sldId id="336" r:id="rId39"/>
    <p:sldId id="327" r:id="rId40"/>
    <p:sldId id="329" r:id="rId41"/>
    <p:sldId id="328" r:id="rId42"/>
    <p:sldId id="338" r:id="rId43"/>
    <p:sldId id="385" r:id="rId44"/>
    <p:sldId id="373" r:id="rId45"/>
    <p:sldId id="341" r:id="rId46"/>
    <p:sldId id="401" r:id="rId47"/>
    <p:sldId id="381" r:id="rId48"/>
    <p:sldId id="368" r:id="rId49"/>
    <p:sldId id="370" r:id="rId50"/>
    <p:sldId id="377" r:id="rId51"/>
    <p:sldId id="371" r:id="rId52"/>
    <p:sldId id="378" r:id="rId53"/>
    <p:sldId id="375" r:id="rId54"/>
    <p:sldId id="379" r:id="rId55"/>
    <p:sldId id="395" r:id="rId56"/>
    <p:sldId id="396" r:id="rId57"/>
    <p:sldId id="382" r:id="rId58"/>
    <p:sldId id="383" r:id="rId59"/>
    <p:sldId id="384" r:id="rId60"/>
    <p:sldId id="400" r:id="rId61"/>
    <p:sldId id="369" r:id="rId62"/>
    <p:sldId id="372" r:id="rId63"/>
    <p:sldId id="374" r:id="rId64"/>
    <p:sldId id="399" r:id="rId65"/>
    <p:sldId id="358" r:id="rId66"/>
    <p:sldId id="388" r:id="rId67"/>
    <p:sldId id="389" r:id="rId68"/>
    <p:sldId id="390" r:id="rId69"/>
    <p:sldId id="391" r:id="rId70"/>
    <p:sldId id="393" r:id="rId71"/>
    <p:sldId id="392" r:id="rId72"/>
    <p:sldId id="397" r:id="rId73"/>
    <p:sldId id="398" r:id="rId74"/>
    <p:sldId id="403" r:id="rId75"/>
    <p:sldId id="404" r:id="rId76"/>
    <p:sldId id="405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D7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998" autoAdjust="0"/>
  </p:normalViewPr>
  <p:slideViewPr>
    <p:cSldViewPr>
      <p:cViewPr varScale="1">
        <p:scale>
          <a:sx n="92" d="100"/>
          <a:sy n="92" d="100"/>
        </p:scale>
        <p:origin x="215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4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02B03-861E-4107-A9A8-8D189CE4262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4B9A4-8AFD-4A4C-9461-D4905E358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2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메이저에서 </a:t>
            </a:r>
            <a:r>
              <a:rPr lang="ko-KR" altLang="en-US" dirty="0" err="1"/>
              <a:t>배럴타구의</a:t>
            </a:r>
            <a:r>
              <a:rPr lang="ko-KR" altLang="en-US" dirty="0"/>
              <a:t> 정의는 다음과 같이</a:t>
            </a:r>
            <a:endParaRPr lang="en-US" altLang="ko-KR" dirty="0"/>
          </a:p>
          <a:p>
            <a:r>
              <a:rPr lang="ko-KR" altLang="en-US" dirty="0"/>
              <a:t>타율 </a:t>
            </a:r>
            <a:r>
              <a:rPr lang="ko-KR" altLang="en-US" dirty="0" err="1"/>
              <a:t>오할이상</a:t>
            </a:r>
            <a:r>
              <a:rPr lang="ko-KR" altLang="en-US" dirty="0"/>
              <a:t> </a:t>
            </a:r>
            <a:r>
              <a:rPr lang="ko-KR" altLang="en-US" dirty="0" err="1"/>
              <a:t>장타율</a:t>
            </a:r>
            <a:r>
              <a:rPr lang="ko-KR" altLang="en-US" dirty="0"/>
              <a:t> </a:t>
            </a:r>
            <a:r>
              <a:rPr lang="ko-KR" altLang="en-US" dirty="0" err="1"/>
              <a:t>십오할</a:t>
            </a:r>
            <a:r>
              <a:rPr lang="ko-KR" altLang="en-US" dirty="0"/>
              <a:t> 이상을 기록할 수 있는 타구의 속도 및 발사각도의 집합체 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78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99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주어진 타자의 타구 </a:t>
            </a:r>
            <a:r>
              <a:rPr lang="ko-KR" altLang="en-US" dirty="0" err="1"/>
              <a:t>트래킹</a:t>
            </a:r>
            <a:r>
              <a:rPr lang="ko-KR" altLang="en-US" dirty="0"/>
              <a:t> 데이터는 다음과 같습니다</a:t>
            </a:r>
            <a:r>
              <a:rPr lang="en-US" altLang="ko-KR" dirty="0"/>
              <a:t>. </a:t>
            </a:r>
            <a:r>
              <a:rPr lang="ko-KR" altLang="en-US" dirty="0"/>
              <a:t>이를 가지로 </a:t>
            </a:r>
            <a:r>
              <a:rPr lang="ko-KR" altLang="en-US" dirty="0" err="1"/>
              <a:t>일변량</a:t>
            </a:r>
            <a:r>
              <a:rPr lang="ko-KR" altLang="en-US" dirty="0"/>
              <a:t> 분석 </a:t>
            </a:r>
            <a:r>
              <a:rPr lang="ko-KR" altLang="en-US" dirty="0" err="1"/>
              <a:t>이변량</a:t>
            </a:r>
            <a:r>
              <a:rPr lang="ko-KR" altLang="en-US" dirty="0"/>
              <a:t> 분석을 해보았습니다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7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2018</a:t>
            </a:r>
            <a:r>
              <a:rPr lang="ko-KR" altLang="en-US" dirty="0"/>
              <a:t>년 타자의 타구 </a:t>
            </a:r>
            <a:r>
              <a:rPr lang="ko-KR" altLang="en-US" dirty="0" err="1"/>
              <a:t>트래킹</a:t>
            </a:r>
            <a:r>
              <a:rPr lang="ko-KR" altLang="en-US" dirty="0"/>
              <a:t> 데이터는 </a:t>
            </a:r>
            <a:r>
              <a:rPr lang="en-US" altLang="ko-KR" dirty="0"/>
              <a:t>35029 </a:t>
            </a:r>
            <a:r>
              <a:rPr lang="ko-KR" altLang="en-US" dirty="0"/>
              <a:t>행 </a:t>
            </a:r>
            <a:r>
              <a:rPr lang="en-US" altLang="ko-KR" dirty="0"/>
              <a:t>11</a:t>
            </a:r>
            <a:r>
              <a:rPr lang="ko-KR" altLang="en-US" dirty="0"/>
              <a:t>개의 열 구조이며 </a:t>
            </a:r>
            <a:endParaRPr lang="en-US" altLang="ko-KR" dirty="0"/>
          </a:p>
          <a:p>
            <a:r>
              <a:rPr lang="ko-KR" altLang="en-US" dirty="0" err="1"/>
              <a:t>범주형데이터는</a:t>
            </a:r>
            <a:r>
              <a:rPr lang="ko-KR" altLang="en-US" dirty="0"/>
              <a:t> 다음과 같이 </a:t>
            </a:r>
            <a:r>
              <a:rPr lang="en-US" altLang="ko-KR" dirty="0"/>
              <a:t>8</a:t>
            </a:r>
            <a:r>
              <a:rPr lang="ko-KR" altLang="en-US" dirty="0"/>
              <a:t>개 이고 </a:t>
            </a:r>
            <a:r>
              <a:rPr lang="ko-KR" altLang="en-US" dirty="0" err="1"/>
              <a:t>결측치는</a:t>
            </a:r>
            <a:r>
              <a:rPr lang="ko-KR" altLang="en-US" dirty="0"/>
              <a:t> 없습니다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95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수치형 데이터는 타구속도</a:t>
            </a:r>
            <a:r>
              <a:rPr lang="en-US" altLang="ko-KR" dirty="0"/>
              <a:t>, </a:t>
            </a:r>
            <a:r>
              <a:rPr lang="ko-KR" altLang="en-US" dirty="0"/>
              <a:t>발사가도</a:t>
            </a:r>
            <a:r>
              <a:rPr lang="en-US" altLang="ko-KR" dirty="0"/>
              <a:t>, </a:t>
            </a:r>
            <a:r>
              <a:rPr lang="ko-KR" altLang="en-US" dirty="0"/>
              <a:t>상대투수투구구속 </a:t>
            </a:r>
            <a:r>
              <a:rPr lang="en-US" altLang="ko-KR" dirty="0"/>
              <a:t>3</a:t>
            </a:r>
            <a:r>
              <a:rPr lang="ko-KR" altLang="en-US" dirty="0"/>
              <a:t>가지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22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수치형 데이터는 타구속도</a:t>
            </a:r>
            <a:r>
              <a:rPr lang="en-US" altLang="ko-KR" dirty="0"/>
              <a:t>, </a:t>
            </a:r>
            <a:r>
              <a:rPr lang="ko-KR" altLang="en-US" dirty="0"/>
              <a:t>발사가도</a:t>
            </a:r>
            <a:r>
              <a:rPr lang="en-US" altLang="ko-KR" dirty="0"/>
              <a:t>, </a:t>
            </a:r>
            <a:r>
              <a:rPr lang="ko-KR" altLang="en-US" dirty="0"/>
              <a:t>상대투수투구구속 </a:t>
            </a:r>
            <a:r>
              <a:rPr lang="en-US" altLang="ko-KR" dirty="0"/>
              <a:t>3</a:t>
            </a:r>
            <a:r>
              <a:rPr lang="ko-KR" altLang="en-US" dirty="0"/>
              <a:t>가지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5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 err="1"/>
              <a:t>개구단</a:t>
            </a:r>
            <a:r>
              <a:rPr lang="ko-KR" altLang="en-US" dirty="0"/>
              <a:t> 모두 </a:t>
            </a:r>
            <a:r>
              <a:rPr lang="en-US" altLang="ko-KR" dirty="0"/>
              <a:t>3000</a:t>
            </a:r>
            <a:r>
              <a:rPr lang="ko-KR" altLang="en-US" dirty="0"/>
              <a:t>경기 이상 비슷한 분포를 이루고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2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타구 속도는 평균 </a:t>
            </a:r>
            <a:r>
              <a:rPr lang="en-US" altLang="ko-KR" dirty="0"/>
              <a:t>132 </a:t>
            </a:r>
            <a:r>
              <a:rPr lang="ko-KR" altLang="en-US" dirty="0"/>
              <a:t>최소 </a:t>
            </a:r>
            <a:r>
              <a:rPr lang="en-US" altLang="ko-KR" dirty="0"/>
              <a:t>9.88 </a:t>
            </a:r>
            <a:r>
              <a:rPr lang="ko-KR" altLang="en-US" dirty="0"/>
              <a:t>최대 </a:t>
            </a:r>
            <a:r>
              <a:rPr lang="en-US" altLang="ko-KR" dirty="0"/>
              <a:t>210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66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71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발사각도는 최소 </a:t>
            </a:r>
            <a:r>
              <a:rPr lang="en-US" altLang="ko-KR" dirty="0"/>
              <a:t>-68.9, </a:t>
            </a:r>
            <a:r>
              <a:rPr lang="ko-KR" altLang="en-US" dirty="0"/>
              <a:t>최대 </a:t>
            </a:r>
            <a:r>
              <a:rPr lang="en-US" altLang="ko-KR" dirty="0"/>
              <a:t>89.6 </a:t>
            </a:r>
            <a:r>
              <a:rPr lang="ko-KR" altLang="en-US" dirty="0"/>
              <a:t>평균 </a:t>
            </a:r>
            <a:r>
              <a:rPr lang="en-US" altLang="ko-KR" dirty="0"/>
              <a:t>16.07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3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발사각도는 최소 </a:t>
            </a:r>
            <a:r>
              <a:rPr lang="en-US" altLang="ko-KR" dirty="0"/>
              <a:t>-68.9, </a:t>
            </a:r>
            <a:r>
              <a:rPr lang="ko-KR" altLang="en-US" dirty="0"/>
              <a:t>최대 </a:t>
            </a:r>
            <a:r>
              <a:rPr lang="en-US" altLang="ko-KR" dirty="0"/>
              <a:t>89.6 </a:t>
            </a:r>
            <a:r>
              <a:rPr lang="ko-KR" altLang="en-US" dirty="0"/>
              <a:t>평균 </a:t>
            </a:r>
            <a:r>
              <a:rPr lang="en-US" altLang="ko-KR" dirty="0"/>
              <a:t>16.07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89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배럴타구의</a:t>
            </a:r>
            <a:r>
              <a:rPr lang="ko-KR" altLang="en-US" dirty="0"/>
              <a:t> 정의는 미국의 </a:t>
            </a:r>
            <a:r>
              <a:rPr lang="ko-KR" altLang="en-US" dirty="0" err="1"/>
              <a:t>세이버메트리션</a:t>
            </a:r>
            <a:r>
              <a:rPr lang="ko-KR" altLang="en-US" dirty="0"/>
              <a:t> 톰 탱고에 의해서 고안되었습니다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배럴 타구로 인정되기 위해서는 타구 속도가 최소 </a:t>
            </a:r>
            <a:r>
              <a:rPr lang="en-US" altLang="ko-KR" dirty="0"/>
              <a:t>98</a:t>
            </a:r>
            <a:r>
              <a:rPr lang="ko-KR" altLang="en-US" dirty="0"/>
              <a:t>마일 이상이고 발사각도가 </a:t>
            </a:r>
            <a:r>
              <a:rPr lang="en-US" altLang="ko-KR" dirty="0"/>
              <a:t>26</a:t>
            </a:r>
            <a:r>
              <a:rPr lang="ko-KR" altLang="en-US" dirty="0"/>
              <a:t>도에서 </a:t>
            </a:r>
            <a:r>
              <a:rPr lang="en-US" altLang="ko-KR" dirty="0"/>
              <a:t>30</a:t>
            </a:r>
            <a:r>
              <a:rPr lang="ko-KR" altLang="en-US" dirty="0"/>
              <a:t>도 사이로 </a:t>
            </a:r>
            <a:r>
              <a:rPr lang="ko-KR" altLang="en-US" dirty="0" err="1"/>
              <a:t>날아가야지만</a:t>
            </a:r>
            <a:r>
              <a:rPr lang="ko-KR" altLang="en-US" dirty="0"/>
              <a:t> 배럴 타구로 인정됩니다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타자가 아무리 빠른 타구를 생산하더라도 이상적인 타구 각도에 속하지 않으면 배럴 타구가 아닙니다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타구속도가 </a:t>
            </a:r>
            <a:r>
              <a:rPr lang="en-US" altLang="ko-KR" dirty="0"/>
              <a:t>1</a:t>
            </a:r>
            <a:r>
              <a:rPr lang="ko-KR" altLang="en-US" dirty="0" err="1"/>
              <a:t>마일씩</a:t>
            </a:r>
            <a:r>
              <a:rPr lang="ko-KR" altLang="en-US" dirty="0"/>
              <a:t> 증가할 때 마다 </a:t>
            </a:r>
            <a:r>
              <a:rPr lang="ko-KR" altLang="en-US" dirty="0" err="1"/>
              <a:t>배럴타구로</a:t>
            </a:r>
            <a:r>
              <a:rPr lang="ko-KR" altLang="en-US" dirty="0"/>
              <a:t> 인정되는 타구 각도의 범위는 </a:t>
            </a:r>
            <a:r>
              <a:rPr lang="en-US" altLang="ko-KR" dirty="0"/>
              <a:t>2</a:t>
            </a:r>
            <a:r>
              <a:rPr lang="ko-KR" altLang="en-US" dirty="0"/>
              <a:t>도에서 </a:t>
            </a:r>
            <a:r>
              <a:rPr lang="en-US" altLang="ko-KR" dirty="0"/>
              <a:t>3</a:t>
            </a:r>
            <a:r>
              <a:rPr lang="ko-KR" altLang="en-US" dirty="0" err="1"/>
              <a:t>도씩</a:t>
            </a:r>
            <a:r>
              <a:rPr lang="ko-KR" altLang="en-US" dirty="0"/>
              <a:t> 증가하여 </a:t>
            </a:r>
            <a:r>
              <a:rPr lang="en-US" altLang="ko-KR" dirty="0"/>
              <a:t>120</a:t>
            </a:r>
            <a:r>
              <a:rPr lang="ko-KR" altLang="en-US" dirty="0"/>
              <a:t>마일 일 때는 </a:t>
            </a:r>
            <a:r>
              <a:rPr lang="en-US" altLang="ko-KR" dirty="0"/>
              <a:t>0</a:t>
            </a:r>
            <a:r>
              <a:rPr lang="ko-KR" altLang="en-US" dirty="0"/>
              <a:t>도에서 </a:t>
            </a:r>
            <a:r>
              <a:rPr lang="en-US" altLang="ko-KR" dirty="0"/>
              <a:t>50</a:t>
            </a:r>
            <a:r>
              <a:rPr lang="ko-KR" altLang="en-US" dirty="0"/>
              <a:t>도사이의 타구는 모두 </a:t>
            </a:r>
            <a:r>
              <a:rPr lang="ko-KR" altLang="en-US" dirty="0" err="1"/>
              <a:t>배럴타구로</a:t>
            </a:r>
            <a:r>
              <a:rPr lang="ko-KR" altLang="en-US" dirty="0"/>
              <a:t> 정의됩니다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03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타격결과 플라이볼과 </a:t>
            </a:r>
            <a:r>
              <a:rPr lang="en-US" altLang="ko-KR" dirty="0"/>
              <a:t>1</a:t>
            </a:r>
            <a:r>
              <a:rPr lang="ko-KR" altLang="en-US" dirty="0" err="1"/>
              <a:t>루타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땅볼 아웃이 많았습니다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40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타격결과 플라이볼과 </a:t>
            </a:r>
            <a:r>
              <a:rPr lang="en-US" altLang="ko-KR" dirty="0"/>
              <a:t>1</a:t>
            </a:r>
            <a:r>
              <a:rPr lang="ko-KR" altLang="en-US" dirty="0" err="1"/>
              <a:t>루타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땅볼 아웃이 많았습니다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86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타격결과 플라이볼과 </a:t>
            </a:r>
            <a:r>
              <a:rPr lang="en-US" altLang="ko-KR" dirty="0"/>
              <a:t>1</a:t>
            </a:r>
            <a:r>
              <a:rPr lang="ko-KR" altLang="en-US" dirty="0" err="1"/>
              <a:t>루타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땅볼 아웃이 많았습니다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29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잠실구장은 두산과 </a:t>
            </a:r>
            <a:r>
              <a:rPr lang="en-US" altLang="ko-KR" dirty="0"/>
              <a:t>LG</a:t>
            </a:r>
            <a:r>
              <a:rPr lang="ko-KR" altLang="en-US" dirty="0"/>
              <a:t>가 홈구장으로 쓰고 있기에 </a:t>
            </a:r>
            <a:r>
              <a:rPr lang="ko-KR" altLang="en-US" dirty="0" err="1"/>
              <a:t>구장별</a:t>
            </a:r>
            <a:r>
              <a:rPr lang="ko-KR" altLang="en-US" dirty="0"/>
              <a:t> 경기수는 다 비슷합니다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91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타구속도와 발사각도는 다음과 같습니다</a:t>
            </a:r>
            <a:r>
              <a:rPr lang="en-US" altLang="ko-KR" dirty="0"/>
              <a:t>.  </a:t>
            </a:r>
            <a:r>
              <a:rPr lang="ko-KR" altLang="en-US" dirty="0"/>
              <a:t>전체 </a:t>
            </a:r>
            <a:r>
              <a:rPr lang="ko-KR" altLang="en-US" dirty="0" err="1"/>
              <a:t>타구중</a:t>
            </a:r>
            <a:r>
              <a:rPr lang="ko-KR" altLang="en-US" dirty="0"/>
              <a:t> 배럴 타구는 약 </a:t>
            </a:r>
            <a:r>
              <a:rPr lang="en-US" altLang="ko-KR" dirty="0"/>
              <a:t>25%</a:t>
            </a:r>
            <a:r>
              <a:rPr lang="ko-KR" altLang="en-US" dirty="0"/>
              <a:t>정도로 보입니다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481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타구속도 별 타격결과를 봤을 때 홈런 </a:t>
            </a:r>
            <a:r>
              <a:rPr lang="en-US" altLang="ko-KR" dirty="0"/>
              <a:t>2</a:t>
            </a:r>
            <a:r>
              <a:rPr lang="ko-KR" altLang="en-US" dirty="0" err="1"/>
              <a:t>루타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 err="1"/>
              <a:t>루타</a:t>
            </a:r>
            <a:r>
              <a:rPr lang="ko-KR" altLang="en-US" dirty="0"/>
              <a:t> </a:t>
            </a:r>
            <a:r>
              <a:rPr lang="ko-KR" altLang="en-US" dirty="0" err="1"/>
              <a:t>직선타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 err="1"/>
              <a:t>루타</a:t>
            </a:r>
            <a:r>
              <a:rPr lang="ko-KR" altLang="en-US" dirty="0"/>
              <a:t> 순으로 타구 속도가 빠릅니다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369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상대투수구속 별 타구 속도를 봤을 때 구속 </a:t>
            </a:r>
            <a:r>
              <a:rPr lang="en-US" altLang="ko-KR" dirty="0"/>
              <a:t>140</a:t>
            </a:r>
            <a:r>
              <a:rPr lang="ko-KR" altLang="en-US" dirty="0"/>
              <a:t>후반부터 타구 속도의 범위가 큽니다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범위가 </a:t>
            </a:r>
            <a:r>
              <a:rPr lang="ko-KR" altLang="en-US" dirty="0" err="1"/>
              <a:t>크다는건</a:t>
            </a:r>
            <a:r>
              <a:rPr lang="ko-KR" altLang="en-US" dirty="0"/>
              <a:t> 그만큼 타격결과가 여러가지 나올 수 있음을 추론할 수 있고 </a:t>
            </a:r>
            <a:r>
              <a:rPr lang="en-US" altLang="ko-KR" dirty="0"/>
              <a:t>140</a:t>
            </a:r>
            <a:r>
              <a:rPr lang="ko-KR" altLang="en-US" dirty="0" err="1"/>
              <a:t>중반까지가</a:t>
            </a:r>
            <a:r>
              <a:rPr lang="ko-KR" altLang="en-US" dirty="0"/>
              <a:t> </a:t>
            </a:r>
            <a:r>
              <a:rPr lang="ko-KR" altLang="en-US" dirty="0" err="1"/>
              <a:t>배럴타구가</a:t>
            </a:r>
            <a:r>
              <a:rPr lang="ko-KR" altLang="en-US" dirty="0"/>
              <a:t> 잘 나올 수 있음을 추론할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067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상대투수투구구속 별 발사각도를 보면 투구구속이 </a:t>
            </a:r>
            <a:r>
              <a:rPr lang="en-US" altLang="ko-KR" dirty="0"/>
              <a:t>140</a:t>
            </a:r>
            <a:r>
              <a:rPr lang="ko-KR" altLang="en-US" dirty="0"/>
              <a:t>후반부터 발사각도의 범위가 큽니다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발사각도가 </a:t>
            </a:r>
            <a:r>
              <a:rPr lang="ko-KR" altLang="en-US" dirty="0" err="1"/>
              <a:t>크다는것도</a:t>
            </a:r>
            <a:r>
              <a:rPr lang="ko-KR" altLang="en-US" dirty="0"/>
              <a:t> 타격결과가 여러가지 나올 수 있다고 추론할 수 있으므로 </a:t>
            </a:r>
            <a:r>
              <a:rPr lang="en-US" altLang="ko-KR" dirty="0"/>
              <a:t>140</a:t>
            </a:r>
            <a:r>
              <a:rPr lang="ko-KR" altLang="en-US" dirty="0" err="1"/>
              <a:t>중반까지가</a:t>
            </a:r>
            <a:r>
              <a:rPr lang="ko-KR" altLang="en-US" dirty="0"/>
              <a:t> </a:t>
            </a:r>
            <a:r>
              <a:rPr lang="ko-KR" altLang="en-US" dirty="0" err="1"/>
              <a:t>배럴타구가</a:t>
            </a:r>
            <a:r>
              <a:rPr lang="ko-KR" altLang="en-US" dirty="0"/>
              <a:t> 잘 나올 수 있다고 생각합니다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364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타격결과 대부분 중앙 </a:t>
            </a:r>
            <a:r>
              <a:rPr lang="en-US" altLang="ko-KR" dirty="0"/>
              <a:t>50% </a:t>
            </a:r>
            <a:r>
              <a:rPr lang="ko-KR" altLang="en-US" dirty="0"/>
              <a:t>범위는 상대투구구속 </a:t>
            </a:r>
            <a:r>
              <a:rPr lang="en-US" altLang="ko-KR" dirty="0"/>
              <a:t>130~140 </a:t>
            </a:r>
            <a:r>
              <a:rPr lang="ko-KR" altLang="en-US" dirty="0"/>
              <a:t>중반 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031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타격결과 별 발사각도를 보면 플라이</a:t>
            </a:r>
            <a:r>
              <a:rPr lang="en-US" altLang="ko-KR" dirty="0"/>
              <a:t>, </a:t>
            </a:r>
            <a:r>
              <a:rPr lang="ko-KR" altLang="en-US" dirty="0"/>
              <a:t>파울플라이</a:t>
            </a:r>
            <a:r>
              <a:rPr lang="en-US" altLang="ko-KR" dirty="0"/>
              <a:t>, </a:t>
            </a:r>
            <a:r>
              <a:rPr lang="ko-KR" altLang="en-US" dirty="0" err="1"/>
              <a:t>인필드플라이</a:t>
            </a:r>
            <a:r>
              <a:rPr lang="en-US" altLang="ko-KR" dirty="0"/>
              <a:t>, </a:t>
            </a:r>
            <a:r>
              <a:rPr lang="ko-KR" altLang="en-US" dirty="0"/>
              <a:t>희생플라이 등 플라이볼은 발사각도가 높았고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 err="1"/>
              <a:t>루타</a:t>
            </a:r>
            <a:r>
              <a:rPr lang="en-US" altLang="ko-KR" dirty="0"/>
              <a:t>, 2</a:t>
            </a:r>
            <a:r>
              <a:rPr lang="ko-KR" altLang="en-US" dirty="0" err="1"/>
              <a:t>루타</a:t>
            </a:r>
            <a:r>
              <a:rPr lang="en-US" altLang="ko-KR" dirty="0"/>
              <a:t>, 3</a:t>
            </a:r>
            <a:r>
              <a:rPr lang="ko-KR" altLang="en-US" dirty="0" err="1"/>
              <a:t>루타</a:t>
            </a:r>
            <a:r>
              <a:rPr lang="en-US" altLang="ko-KR" dirty="0"/>
              <a:t>, </a:t>
            </a:r>
            <a:r>
              <a:rPr lang="ko-KR" altLang="en-US" dirty="0"/>
              <a:t>직선타는 대부분 발사각도가 낮았습니다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홈런은 다른 타구에 비해 이상치도 별로 없었습니다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1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배럴 타구 이론은 </a:t>
            </a:r>
            <a:r>
              <a:rPr lang="en-US" altLang="ko-KR" dirty="0"/>
              <a:t>2015</a:t>
            </a:r>
            <a:r>
              <a:rPr lang="ko-KR" altLang="en-US" dirty="0"/>
              <a:t>년에 고안된 이후 메이저리그에 큰 영향을 미쳤습니다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코치들은 배럴 타구 이론을 받아들여 최적의 타구 각도를 고민하게 되었고 타자들이 최소 </a:t>
            </a:r>
            <a:r>
              <a:rPr lang="en-US" altLang="ko-KR" dirty="0"/>
              <a:t>20</a:t>
            </a:r>
            <a:r>
              <a:rPr lang="ko-KR" altLang="en-US" dirty="0"/>
              <a:t>도 이상의 타구를 생산할 수 있도록 훈련을 진행했습니다</a:t>
            </a:r>
            <a:r>
              <a:rPr lang="en-US" altLang="ko-KR" dirty="0"/>
              <a:t>. </a:t>
            </a:r>
            <a:r>
              <a:rPr lang="ko-KR" altLang="en-US" dirty="0"/>
              <a:t>이에 많은 타자가 기존 주류 </a:t>
            </a:r>
            <a:r>
              <a:rPr lang="ko-KR" altLang="en-US" dirty="0" err="1"/>
              <a:t>스윙이론이었던</a:t>
            </a:r>
            <a:r>
              <a:rPr lang="ko-KR" altLang="en-US" dirty="0"/>
              <a:t> 레벨 스윙에서 </a:t>
            </a:r>
            <a:r>
              <a:rPr lang="ko-KR" altLang="en-US" dirty="0" err="1"/>
              <a:t>어퍼</a:t>
            </a:r>
            <a:r>
              <a:rPr lang="ko-KR" altLang="en-US" dirty="0"/>
              <a:t> 스윙으로 자신의 타격폼을 수정했고 실제로 </a:t>
            </a:r>
            <a:r>
              <a:rPr lang="en-US" altLang="ko-KR" dirty="0"/>
              <a:t>2015</a:t>
            </a:r>
            <a:r>
              <a:rPr lang="ko-KR" altLang="en-US" dirty="0"/>
              <a:t>년 리그 평균 </a:t>
            </a:r>
            <a:r>
              <a:rPr lang="en-US" altLang="ko-KR" dirty="0"/>
              <a:t>11.3</a:t>
            </a:r>
            <a:r>
              <a:rPr lang="ko-KR" altLang="en-US" dirty="0"/>
              <a:t>도에 불과했던 타구 발사 각도는 </a:t>
            </a: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13</a:t>
            </a:r>
            <a:r>
              <a:rPr lang="ko-KR" altLang="en-US" dirty="0"/>
              <a:t>도를 기록할 정도로 꾸준하게 상승하고 있습니다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타자들이 자신의 타구 각도를 신경 쓰게 되면서 플라이볼 당 홈런 비율</a:t>
            </a:r>
            <a:r>
              <a:rPr lang="en-US" altLang="ko-KR" dirty="0"/>
              <a:t>(HR/FB)</a:t>
            </a:r>
            <a:r>
              <a:rPr lang="ko-KR" altLang="en-US" dirty="0"/>
              <a:t>도 </a:t>
            </a:r>
            <a:r>
              <a:rPr lang="en-US" altLang="ko-KR" dirty="0"/>
              <a:t>2015</a:t>
            </a:r>
            <a:r>
              <a:rPr lang="ko-KR" altLang="en-US" dirty="0"/>
              <a:t>년에는 </a:t>
            </a:r>
            <a:r>
              <a:rPr lang="en-US" altLang="ko-KR" dirty="0"/>
              <a:t>8.2%</a:t>
            </a:r>
            <a:r>
              <a:rPr lang="ko-KR" altLang="en-US" dirty="0"/>
              <a:t>였지만 </a:t>
            </a:r>
            <a:r>
              <a:rPr lang="en-US" altLang="ko-KR" dirty="0"/>
              <a:t>2019</a:t>
            </a:r>
            <a:r>
              <a:rPr lang="ko-KR" altLang="en-US" dirty="0"/>
              <a:t>년 약 </a:t>
            </a:r>
            <a:r>
              <a:rPr lang="en-US" altLang="ko-KR" dirty="0"/>
              <a:t>11%</a:t>
            </a:r>
            <a:r>
              <a:rPr lang="ko-KR" altLang="en-US" dirty="0"/>
              <a:t>에 육박할 정도로 비약적으로 증가했다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416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err="1"/>
              <a:t>루타와</a:t>
            </a:r>
            <a:r>
              <a:rPr lang="ko-KR" altLang="en-US" dirty="0"/>
              <a:t> 홈런에서 이상치들이 보임</a:t>
            </a:r>
            <a:r>
              <a:rPr lang="en-US" altLang="ko-KR" dirty="0"/>
              <a:t>. </a:t>
            </a:r>
            <a:r>
              <a:rPr lang="ko-KR" altLang="en-US" dirty="0"/>
              <a:t>이상치의 개수를 보면 적은 숫자이기에 무시함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820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구장 별 타구속도의 차이는 없었습니다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602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구장 별 발사각도의 차이는 없었습니다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590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구장 별 상대투수투구구속의 차이는 없었습니다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041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타격결과 </a:t>
            </a:r>
            <a:r>
              <a:rPr lang="en-US" altLang="ko-KR" dirty="0"/>
              <a:t>1</a:t>
            </a:r>
            <a:r>
              <a:rPr lang="ko-KR" altLang="en-US" dirty="0" err="1"/>
              <a:t>루타</a:t>
            </a:r>
            <a:r>
              <a:rPr lang="en-US" altLang="ko-KR" dirty="0"/>
              <a:t>, 2</a:t>
            </a:r>
            <a:r>
              <a:rPr lang="ko-KR" altLang="en-US" dirty="0" err="1"/>
              <a:t>루타</a:t>
            </a:r>
            <a:r>
              <a:rPr lang="en-US" altLang="ko-KR" dirty="0"/>
              <a:t>, 3</a:t>
            </a:r>
            <a:r>
              <a:rPr lang="ko-KR" altLang="en-US" dirty="0" err="1"/>
              <a:t>루타</a:t>
            </a:r>
            <a:r>
              <a:rPr lang="en-US" altLang="ko-KR" dirty="0"/>
              <a:t>, </a:t>
            </a:r>
            <a:r>
              <a:rPr lang="ko-KR" altLang="en-US" dirty="0" err="1"/>
              <a:t>직선타</a:t>
            </a:r>
            <a:r>
              <a:rPr lang="en-US" altLang="ko-KR" dirty="0"/>
              <a:t>, </a:t>
            </a:r>
            <a:r>
              <a:rPr lang="ko-KR" altLang="en-US" dirty="0"/>
              <a:t>홈런의 </a:t>
            </a:r>
            <a:r>
              <a:rPr lang="ko-KR" altLang="en-US" dirty="0" err="1"/>
              <a:t>구장별</a:t>
            </a:r>
            <a:r>
              <a:rPr lang="ko-KR" altLang="en-US" dirty="0"/>
              <a:t> 발사각도의 차이는 없었습니다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759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타격결과 </a:t>
            </a:r>
            <a:r>
              <a:rPr lang="en-US" altLang="ko-KR" dirty="0"/>
              <a:t>1</a:t>
            </a:r>
            <a:r>
              <a:rPr lang="ko-KR" altLang="en-US" dirty="0" err="1"/>
              <a:t>루타</a:t>
            </a:r>
            <a:r>
              <a:rPr lang="en-US" altLang="ko-KR" dirty="0"/>
              <a:t>, 2</a:t>
            </a:r>
            <a:r>
              <a:rPr lang="ko-KR" altLang="en-US" dirty="0" err="1"/>
              <a:t>루타</a:t>
            </a:r>
            <a:r>
              <a:rPr lang="en-US" altLang="ko-KR" dirty="0"/>
              <a:t>, 3</a:t>
            </a:r>
            <a:r>
              <a:rPr lang="ko-KR" altLang="en-US" dirty="0" err="1"/>
              <a:t>루타</a:t>
            </a:r>
            <a:r>
              <a:rPr lang="en-US" altLang="ko-KR" dirty="0"/>
              <a:t>, </a:t>
            </a:r>
            <a:r>
              <a:rPr lang="ko-KR" altLang="en-US" dirty="0" err="1"/>
              <a:t>직선타</a:t>
            </a:r>
            <a:r>
              <a:rPr lang="en-US" altLang="ko-KR" dirty="0"/>
              <a:t>, </a:t>
            </a:r>
            <a:r>
              <a:rPr lang="ko-KR" altLang="en-US" dirty="0"/>
              <a:t>홈런의 </a:t>
            </a:r>
            <a:r>
              <a:rPr lang="ko-KR" altLang="en-US" dirty="0" err="1"/>
              <a:t>구장별</a:t>
            </a:r>
            <a:r>
              <a:rPr lang="ko-KR" altLang="en-US" dirty="0"/>
              <a:t> 타구속도의 차이는 없었습니다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288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OPS</a:t>
            </a:r>
            <a:r>
              <a:rPr lang="ko-KR" altLang="en-US" dirty="0"/>
              <a:t>를 구하기 위해선 </a:t>
            </a:r>
            <a:r>
              <a:rPr lang="en-US" altLang="ko-KR" dirty="0"/>
              <a:t>OBP</a:t>
            </a:r>
            <a:r>
              <a:rPr lang="ko-KR" altLang="en-US" dirty="0"/>
              <a:t>와 </a:t>
            </a:r>
            <a:r>
              <a:rPr lang="en-US" altLang="ko-KR" dirty="0"/>
              <a:t>SLG</a:t>
            </a:r>
            <a:r>
              <a:rPr lang="ko-KR" altLang="en-US" dirty="0"/>
              <a:t>값이 필요한데 주어진 데이터에서 </a:t>
            </a:r>
            <a:r>
              <a:rPr lang="en-US" altLang="ko-KR" dirty="0"/>
              <a:t>OBP</a:t>
            </a:r>
            <a:r>
              <a:rPr lang="ko-KR" altLang="en-US" dirty="0"/>
              <a:t>값은 없으므로 새로 추가함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959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18~21</a:t>
            </a:r>
            <a:r>
              <a:rPr lang="ko-KR" altLang="en-US" dirty="0"/>
              <a:t>년 데이터에서 </a:t>
            </a:r>
            <a:r>
              <a:rPr lang="en-US" altLang="ko-KR" dirty="0"/>
              <a:t>OPS </a:t>
            </a:r>
            <a:r>
              <a:rPr lang="ko-KR" altLang="en-US" dirty="0"/>
              <a:t>값이 이상치인 선수들은 타수가 </a:t>
            </a:r>
            <a:r>
              <a:rPr lang="en-US" altLang="ko-KR" dirty="0"/>
              <a:t>20</a:t>
            </a:r>
            <a:r>
              <a:rPr lang="ko-KR" altLang="en-US" dirty="0"/>
              <a:t>타수 미만이었다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 </a:t>
            </a:r>
            <a:r>
              <a:rPr lang="ko-KR" altLang="en-US" dirty="0" err="1"/>
              <a:t>여유있게</a:t>
            </a:r>
            <a:r>
              <a:rPr lang="ko-KR" altLang="en-US" dirty="0"/>
              <a:t> </a:t>
            </a:r>
            <a:r>
              <a:rPr lang="en-US" altLang="ko-KR" dirty="0"/>
              <a:t>30</a:t>
            </a:r>
            <a:r>
              <a:rPr lang="ko-KR" altLang="en-US" dirty="0"/>
              <a:t>타수 이상인 선수들로 분석하겠음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86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구장 별 상대투수투구구속의 차이는 없었습니다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51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4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2016 </a:t>
            </a:r>
            <a:r>
              <a:rPr lang="ko-KR" altLang="en-US" dirty="0"/>
              <a:t>정규 시즌에서 배럴 타구는 타율 </a:t>
            </a:r>
            <a:r>
              <a:rPr lang="en-US" altLang="ko-KR" dirty="0"/>
              <a:t>0.822, </a:t>
            </a:r>
            <a:r>
              <a:rPr lang="ko-KR" altLang="en-US" dirty="0" err="1"/>
              <a:t>장타율</a:t>
            </a:r>
            <a:r>
              <a:rPr lang="ko-KR" altLang="en-US" dirty="0"/>
              <a:t> </a:t>
            </a:r>
            <a:r>
              <a:rPr lang="en-US" altLang="ko-KR" dirty="0"/>
              <a:t>2.386</a:t>
            </a:r>
            <a:r>
              <a:rPr lang="ko-KR" altLang="en-US" dirty="0"/>
              <a:t>을 기록하면서 이론적으로 기대되는 타율 </a:t>
            </a:r>
            <a:r>
              <a:rPr lang="en-US" altLang="ko-KR" dirty="0"/>
              <a:t>0.500, </a:t>
            </a:r>
            <a:r>
              <a:rPr lang="ko-KR" altLang="en-US" dirty="0" err="1"/>
              <a:t>장타율</a:t>
            </a:r>
            <a:r>
              <a:rPr lang="ko-KR" altLang="en-US" dirty="0"/>
              <a:t> </a:t>
            </a:r>
            <a:r>
              <a:rPr lang="en-US" altLang="ko-KR" dirty="0"/>
              <a:t>1.500</a:t>
            </a:r>
            <a:r>
              <a:rPr lang="ko-KR" altLang="en-US" dirty="0"/>
              <a:t>을 훨씬 뛰어넘는 모습을 보였습니다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결과적으로 배럴 타구는 타자의 가치를 매길 때 중요한 요소로 자리잡게 되었고 메이저리그에서는 이와 관련된 통계를 따로 제공하고 있을 정도로 후속 연구도 활발하게 진행되고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213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Barrel_Hit</a:t>
            </a:r>
            <a:r>
              <a:rPr lang="en-US" altLang="ko-KR" dirty="0"/>
              <a:t> </a:t>
            </a:r>
            <a:r>
              <a:rPr lang="ko-KR" altLang="en-US" dirty="0"/>
              <a:t>함수를 정의하여 제시한 타구속도와 타구 각도의 조건을 만족하는 타구의 장타율과 타율 </a:t>
            </a:r>
            <a:r>
              <a:rPr lang="en-US" altLang="ko-KR" dirty="0"/>
              <a:t>Barrel </a:t>
            </a:r>
            <a:r>
              <a:rPr lang="ko-KR" altLang="en-US" dirty="0"/>
              <a:t>값을 </a:t>
            </a:r>
            <a:r>
              <a:rPr lang="ko-KR" altLang="en-US" dirty="0" err="1"/>
              <a:t>리턴하는</a:t>
            </a:r>
            <a:r>
              <a:rPr lang="ko-KR" altLang="en-US" dirty="0"/>
              <a:t> 함수를 정의함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예를들어</a:t>
            </a:r>
            <a:r>
              <a:rPr lang="ko-KR" altLang="en-US" dirty="0"/>
              <a:t> </a:t>
            </a:r>
            <a:r>
              <a:rPr lang="en-US" altLang="ko-KR" dirty="0"/>
              <a:t>HTS </a:t>
            </a:r>
            <a:r>
              <a:rPr lang="ko-KR" altLang="en-US" dirty="0"/>
              <a:t>데이터프레임에서 </a:t>
            </a:r>
            <a:r>
              <a:rPr lang="en-US" altLang="ko-KR" dirty="0"/>
              <a:t>141&lt;= </a:t>
            </a:r>
            <a:r>
              <a:rPr lang="ko-KR" altLang="en-US" dirty="0"/>
              <a:t>타구속도</a:t>
            </a:r>
            <a:r>
              <a:rPr lang="en-US" altLang="ko-KR" dirty="0"/>
              <a:t>, 24&lt;= </a:t>
            </a:r>
            <a:r>
              <a:rPr lang="ko-KR" altLang="en-US" dirty="0"/>
              <a:t>타구각도 </a:t>
            </a:r>
            <a:r>
              <a:rPr lang="en-US" altLang="ko-KR" dirty="0"/>
              <a:t>&lt;=32 </a:t>
            </a:r>
            <a:r>
              <a:rPr lang="ko-KR" altLang="en-US" dirty="0"/>
              <a:t>를 만족하는 타구들은 </a:t>
            </a:r>
            <a:r>
              <a:rPr lang="ko-KR" altLang="en-US" dirty="0" err="1"/>
              <a:t>장타율</a:t>
            </a:r>
            <a:r>
              <a:rPr lang="ko-KR" altLang="en-US" dirty="0"/>
              <a:t> </a:t>
            </a:r>
            <a:r>
              <a:rPr lang="en-US" altLang="ko-KR" dirty="0"/>
              <a:t>2.41, </a:t>
            </a:r>
            <a:r>
              <a:rPr lang="ko-KR" altLang="en-US" dirty="0"/>
              <a:t>타율 </a:t>
            </a:r>
            <a:r>
              <a:rPr lang="en-US" altLang="ko-KR" dirty="0"/>
              <a:t>0.67</a:t>
            </a:r>
            <a:r>
              <a:rPr lang="ko-KR" altLang="en-US" dirty="0"/>
              <a:t>을 기록한다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Barrel</a:t>
            </a:r>
            <a:r>
              <a:rPr lang="ko-KR" altLang="en-US" dirty="0"/>
              <a:t>이란 지표는 장타율을 </a:t>
            </a:r>
            <a:r>
              <a:rPr lang="en-US" altLang="ko-KR" dirty="0"/>
              <a:t>1.5</a:t>
            </a:r>
            <a:r>
              <a:rPr lang="ko-KR" altLang="en-US" dirty="0"/>
              <a:t>로 나눈 값과 타율은 </a:t>
            </a:r>
            <a:r>
              <a:rPr lang="en-US" altLang="ko-KR" dirty="0"/>
              <a:t>0.5</a:t>
            </a:r>
            <a:r>
              <a:rPr lang="ko-KR" altLang="en-US" dirty="0"/>
              <a:t>로 나눈 값을 곱한 것인데</a:t>
            </a:r>
            <a:r>
              <a:rPr lang="en-US" altLang="ko-KR" dirty="0"/>
              <a:t>, </a:t>
            </a:r>
            <a:r>
              <a:rPr lang="ko-KR" altLang="en-US" dirty="0"/>
              <a:t>장타율이 </a:t>
            </a:r>
            <a:r>
              <a:rPr lang="en-US" altLang="ko-KR" dirty="0"/>
              <a:t>1.5</a:t>
            </a:r>
            <a:r>
              <a:rPr lang="ko-KR" altLang="en-US" dirty="0"/>
              <a:t>이상이며 타율이 </a:t>
            </a:r>
            <a:r>
              <a:rPr lang="en-US" altLang="ko-KR" dirty="0"/>
              <a:t>5</a:t>
            </a:r>
            <a:r>
              <a:rPr lang="ko-KR" altLang="en-US" dirty="0"/>
              <a:t>할 이상을 기록하면 </a:t>
            </a:r>
            <a:r>
              <a:rPr lang="en-US" altLang="ko-KR" dirty="0"/>
              <a:t>Barrel </a:t>
            </a:r>
            <a:r>
              <a:rPr lang="ko-KR" altLang="en-US" dirty="0"/>
              <a:t>값은 </a:t>
            </a:r>
            <a:r>
              <a:rPr lang="en-US" altLang="ko-KR" dirty="0"/>
              <a:t>1</a:t>
            </a:r>
            <a:r>
              <a:rPr lang="ko-KR" altLang="en-US" dirty="0"/>
              <a:t>이상이 나온다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이는 장타율과 타율 둘 다 높음을 뜻하고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장타율이 </a:t>
            </a:r>
            <a:r>
              <a:rPr lang="en-US" altLang="ko-KR" dirty="0"/>
              <a:t>1.5</a:t>
            </a:r>
            <a:r>
              <a:rPr lang="ko-KR" altLang="en-US" dirty="0"/>
              <a:t>미만 이거나 타율이 </a:t>
            </a:r>
            <a:r>
              <a:rPr lang="en-US" altLang="ko-KR" dirty="0"/>
              <a:t>5</a:t>
            </a:r>
            <a:r>
              <a:rPr lang="ko-KR" altLang="en-US" dirty="0"/>
              <a:t>할 미만인데도 </a:t>
            </a:r>
            <a:r>
              <a:rPr lang="en-US" altLang="ko-KR" dirty="0"/>
              <a:t>Barrel </a:t>
            </a:r>
            <a:r>
              <a:rPr lang="ko-KR" altLang="en-US" dirty="0"/>
              <a:t>값이 </a:t>
            </a:r>
            <a:r>
              <a:rPr lang="en-US" altLang="ko-KR" dirty="0"/>
              <a:t>1 </a:t>
            </a:r>
            <a:r>
              <a:rPr lang="ko-KR" altLang="en-US" dirty="0"/>
              <a:t>이상이 나오면 장타율과 타율 중 하나가 기준보다 높게 나온다는 의미이다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Barrel 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이상이면 배럴 타구를 많이 친다고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860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474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연도별 데이터에서 </a:t>
            </a:r>
            <a:r>
              <a:rPr lang="en-US" altLang="ko-KR" dirty="0"/>
              <a:t>, 2</a:t>
            </a:r>
            <a:r>
              <a:rPr lang="ko-KR" altLang="en-US" dirty="0" err="1"/>
              <a:t>루타의</a:t>
            </a:r>
            <a:r>
              <a:rPr lang="ko-KR" altLang="en-US" dirty="0"/>
              <a:t> 타구속도 </a:t>
            </a:r>
            <a:r>
              <a:rPr lang="en-US" altLang="ko-KR" dirty="0"/>
              <a:t>Q1</a:t>
            </a:r>
            <a:r>
              <a:rPr lang="ko-KR" altLang="en-US" dirty="0"/>
              <a:t>지점의 값을 넣고</a:t>
            </a:r>
            <a:r>
              <a:rPr lang="en-US" altLang="ko-KR" dirty="0"/>
              <a:t>, </a:t>
            </a:r>
            <a:r>
              <a:rPr lang="ko-KR" altLang="en-US" dirty="0"/>
              <a:t>모든 발사각도범위를 대입해보면 타율이 </a:t>
            </a:r>
            <a:r>
              <a:rPr lang="en-US" altLang="ko-KR" dirty="0"/>
              <a:t>5</a:t>
            </a:r>
            <a:r>
              <a:rPr lang="ko-KR" altLang="en-US" dirty="0" err="1"/>
              <a:t>할을</a:t>
            </a:r>
            <a:r>
              <a:rPr lang="ko-KR" altLang="en-US" dirty="0"/>
              <a:t> 넘거나 </a:t>
            </a:r>
            <a:r>
              <a:rPr lang="en-US" altLang="ko-KR" dirty="0"/>
              <a:t>5</a:t>
            </a:r>
            <a:r>
              <a:rPr lang="ko-KR" altLang="en-US" dirty="0" err="1"/>
              <a:t>할에</a:t>
            </a:r>
            <a:r>
              <a:rPr lang="ko-KR" altLang="en-US" dirty="0"/>
              <a:t> 가까운 값이 나옴</a:t>
            </a:r>
            <a:endParaRPr lang="en-US" altLang="ko-KR" dirty="0"/>
          </a:p>
          <a:p>
            <a:r>
              <a:rPr lang="ko-KR" altLang="en-US" dirty="0"/>
              <a:t>여기서 타구의 각도 범위를 </a:t>
            </a:r>
            <a:r>
              <a:rPr lang="ko-KR" altLang="en-US" dirty="0" err="1"/>
              <a:t>좁혀나갈</a:t>
            </a:r>
            <a:r>
              <a:rPr lang="ko-KR" altLang="en-US" dirty="0"/>
              <a:t> 수록 </a:t>
            </a:r>
            <a:r>
              <a:rPr lang="ko-KR" altLang="en-US" dirty="0" err="1"/>
              <a:t>뜬공일</a:t>
            </a:r>
            <a:r>
              <a:rPr lang="ko-KR" altLang="en-US" dirty="0"/>
              <a:t> 확률이 적어지고 장타로 연결된 확률이 높아진다고 생각할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18</a:t>
            </a:r>
            <a:r>
              <a:rPr lang="ko-KR" altLang="en-US" dirty="0"/>
              <a:t>년 데이터에서 발사각도를 위아래 </a:t>
            </a:r>
            <a:r>
              <a:rPr lang="en-US" altLang="ko-KR" dirty="0"/>
              <a:t>40</a:t>
            </a:r>
            <a:r>
              <a:rPr lang="ko-KR" altLang="en-US" dirty="0" err="1"/>
              <a:t>도씩</a:t>
            </a:r>
            <a:r>
              <a:rPr lang="ko-KR" altLang="en-US" dirty="0"/>
              <a:t> 줄여보니 타율과 장타율에 약간의 변화가 </a:t>
            </a:r>
            <a:r>
              <a:rPr lang="ko-KR" altLang="en-US" dirty="0" err="1"/>
              <a:t>일언나</a:t>
            </a:r>
            <a:r>
              <a:rPr lang="ko-KR" altLang="en-US" dirty="0"/>
              <a:t> 것을 볼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035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발사각의 시작지점을 </a:t>
            </a:r>
            <a:r>
              <a:rPr lang="en-US" altLang="ko-KR" dirty="0"/>
              <a:t>Q1</a:t>
            </a:r>
            <a:r>
              <a:rPr lang="ko-KR" altLang="en-US" dirty="0"/>
              <a:t>지점으로 하면 장타율이 </a:t>
            </a:r>
            <a:r>
              <a:rPr lang="en-US" altLang="ko-KR" dirty="0"/>
              <a:t>1.5</a:t>
            </a:r>
            <a:r>
              <a:rPr lang="ko-KR" altLang="en-US" dirty="0"/>
              <a:t>이상 </a:t>
            </a:r>
            <a:r>
              <a:rPr lang="ko-KR" altLang="en-US" dirty="0" err="1"/>
              <a:t>안나오므로</a:t>
            </a:r>
            <a:r>
              <a:rPr lang="ko-KR" altLang="en-US" dirty="0"/>
              <a:t> 중앙값으로 지정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183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2</a:t>
            </a:r>
            <a:r>
              <a:rPr lang="ko-KR" altLang="en-US" sz="1200" dirty="0" err="1"/>
              <a:t>루타의</a:t>
            </a:r>
            <a:r>
              <a:rPr lang="ko-KR" altLang="en-US" sz="1200" dirty="0"/>
              <a:t> </a:t>
            </a:r>
            <a:r>
              <a:rPr lang="en-US" altLang="ko-KR" sz="1200" dirty="0"/>
              <a:t>Q1 </a:t>
            </a:r>
            <a:r>
              <a:rPr lang="ko-KR" altLang="en-US" sz="1200" dirty="0"/>
              <a:t>지점의 타구 속도는 고정으로 두고</a:t>
            </a:r>
            <a:r>
              <a:rPr lang="en-US" altLang="ko-KR" sz="1200" dirty="0"/>
              <a:t>, </a:t>
            </a:r>
            <a:r>
              <a:rPr lang="ko-KR" altLang="en-US" sz="1200" dirty="0"/>
              <a:t>홈런 타구의 발사각도 중앙값을 </a:t>
            </a:r>
            <a:r>
              <a:rPr lang="ko-KR" altLang="en-US" sz="1200" dirty="0" err="1"/>
              <a:t>시작값</a:t>
            </a:r>
            <a:r>
              <a:rPr lang="en-US" altLang="ko-KR" sz="1200" dirty="0"/>
              <a:t>, Q3</a:t>
            </a:r>
            <a:r>
              <a:rPr lang="ko-KR" altLang="en-US" sz="1200" dirty="0" err="1"/>
              <a:t>지점값을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끝값</a:t>
            </a:r>
            <a:endParaRPr lang="en-US" altLang="ko-KR" sz="1200" dirty="0"/>
          </a:p>
          <a:p>
            <a:r>
              <a:rPr lang="en-US" altLang="ko-KR" sz="1200" dirty="0"/>
              <a:t>19</a:t>
            </a:r>
            <a:r>
              <a:rPr lang="ko-KR" altLang="en-US" sz="1200" dirty="0"/>
              <a:t>년도를 제외하고 타율 </a:t>
            </a:r>
            <a:r>
              <a:rPr lang="en-US" altLang="ko-KR" sz="1200" dirty="0"/>
              <a:t>5</a:t>
            </a:r>
            <a:r>
              <a:rPr lang="ko-KR" altLang="en-US" sz="1200" dirty="0" err="1"/>
              <a:t>할이상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장타율</a:t>
            </a:r>
            <a:r>
              <a:rPr lang="ko-KR" altLang="en-US" sz="1200" dirty="0"/>
              <a:t> </a:t>
            </a:r>
            <a:r>
              <a:rPr lang="en-US" altLang="ko-KR" sz="1200" dirty="0"/>
              <a:t>1.5 </a:t>
            </a:r>
            <a:r>
              <a:rPr lang="ko-KR" altLang="en-US" sz="1200" dirty="0"/>
              <a:t>이상이 나옴</a:t>
            </a:r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270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위에서 분석한 결과를 보면 타구속도 </a:t>
            </a:r>
            <a:r>
              <a:rPr lang="en-US" altLang="ko-KR" dirty="0"/>
              <a:t>141.17</a:t>
            </a:r>
            <a:r>
              <a:rPr lang="ko-KR" altLang="en-US" dirty="0"/>
              <a:t>이상 발사각도 </a:t>
            </a:r>
            <a:r>
              <a:rPr lang="en-US" altLang="ko-KR" dirty="0"/>
              <a:t>17.03, 32.38 </a:t>
            </a:r>
            <a:r>
              <a:rPr lang="ko-KR" altLang="en-US" dirty="0"/>
              <a:t>사이일 때는 </a:t>
            </a:r>
            <a:r>
              <a:rPr lang="en-US" altLang="ko-KR" dirty="0"/>
              <a:t>19</a:t>
            </a:r>
            <a:r>
              <a:rPr lang="ko-KR" altLang="en-US" dirty="0"/>
              <a:t>년에 타율과 장타율이 </a:t>
            </a:r>
            <a:r>
              <a:rPr lang="ko-KR" altLang="en-US" dirty="0" err="1"/>
              <a:t>배럴타구의</a:t>
            </a:r>
            <a:r>
              <a:rPr lang="ko-KR" altLang="en-US" dirty="0"/>
              <a:t> 조건을 만족하지 못하므로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타구의 속도만 조금 올려보니 모두 조건을 만족한다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957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</a:t>
            </a:r>
            <a:r>
              <a:rPr lang="ko-KR" altLang="en-US" dirty="0" err="1"/>
              <a:t>배럴타구의</a:t>
            </a:r>
            <a:r>
              <a:rPr lang="ko-KR" altLang="en-US" dirty="0"/>
              <a:t> 정의를 다음과 같이 정의한다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첫번째 기준에서 위아래로 각도를 약 </a:t>
            </a:r>
            <a:r>
              <a:rPr lang="en-US" altLang="ko-KR" dirty="0"/>
              <a:t>18</a:t>
            </a:r>
            <a:r>
              <a:rPr lang="ko-KR" altLang="en-US" dirty="0" err="1"/>
              <a:t>도씩</a:t>
            </a:r>
            <a:r>
              <a:rPr lang="ko-KR" altLang="en-US" dirty="0"/>
              <a:t> 확대한 </a:t>
            </a:r>
            <a:r>
              <a:rPr lang="en-US" altLang="ko-KR" dirty="0"/>
              <a:t>0</a:t>
            </a:r>
            <a:r>
              <a:rPr lang="ko-KR" altLang="en-US" dirty="0"/>
              <a:t>도에서 </a:t>
            </a:r>
            <a:r>
              <a:rPr lang="en-US" altLang="ko-KR" dirty="0"/>
              <a:t>50</a:t>
            </a:r>
            <a:r>
              <a:rPr lang="ko-KR" altLang="en-US" dirty="0"/>
              <a:t>도사이의 발사각도일 때 타구속도가 </a:t>
            </a:r>
            <a:r>
              <a:rPr lang="en-US" altLang="ko-KR" dirty="0"/>
              <a:t>154</a:t>
            </a:r>
            <a:r>
              <a:rPr lang="ko-KR" altLang="en-US" dirty="0"/>
              <a:t>이상이면 </a:t>
            </a:r>
            <a:r>
              <a:rPr lang="ko-KR" altLang="en-US" dirty="0" err="1"/>
              <a:t>장타율</a:t>
            </a:r>
            <a:r>
              <a:rPr lang="ko-KR" altLang="en-US" dirty="0"/>
              <a:t> </a:t>
            </a:r>
            <a:r>
              <a:rPr lang="en-US" altLang="ko-KR" dirty="0"/>
              <a:t>1.52 </a:t>
            </a:r>
            <a:r>
              <a:rPr lang="ko-KR" altLang="en-US" dirty="0"/>
              <a:t>타율 </a:t>
            </a:r>
            <a:r>
              <a:rPr lang="en-US" altLang="ko-KR" dirty="0"/>
              <a:t>7</a:t>
            </a:r>
            <a:r>
              <a:rPr lang="ko-KR" altLang="en-US" dirty="0"/>
              <a:t>할</a:t>
            </a:r>
            <a:r>
              <a:rPr lang="en-US" altLang="ko-KR" dirty="0"/>
              <a:t>2</a:t>
            </a:r>
            <a:r>
              <a:rPr lang="ko-KR" altLang="en-US" dirty="0"/>
              <a:t>푼을 기록하는 결과를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392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HTS </a:t>
            </a:r>
            <a:r>
              <a:rPr lang="ko-KR" altLang="en-US" dirty="0"/>
              <a:t>데이터프레임에서 </a:t>
            </a:r>
            <a:r>
              <a:rPr lang="en-US" altLang="ko-KR" dirty="0"/>
              <a:t>PCODE</a:t>
            </a:r>
            <a:r>
              <a:rPr lang="ko-KR" altLang="en-US" dirty="0"/>
              <a:t>별로 그룹화하여 </a:t>
            </a:r>
            <a:r>
              <a:rPr lang="ko-KR" altLang="en-US" dirty="0" err="1"/>
              <a:t>선수별</a:t>
            </a:r>
            <a:r>
              <a:rPr lang="ko-KR" altLang="en-US" dirty="0"/>
              <a:t> 타구 속도의 중앙값과 타구 각도의 </a:t>
            </a:r>
            <a:r>
              <a:rPr lang="en-US" altLang="ko-KR" dirty="0"/>
              <a:t>Q1, Q2, Q3 </a:t>
            </a:r>
            <a:r>
              <a:rPr lang="ko-KR" altLang="en-US" dirty="0"/>
              <a:t>컬럼을 </a:t>
            </a:r>
            <a:r>
              <a:rPr lang="ko-KR" altLang="en-US" dirty="0" err="1"/>
              <a:t>만듬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304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114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MLB</a:t>
            </a:r>
            <a:r>
              <a:rPr lang="ko-KR" altLang="en-US" dirty="0"/>
              <a:t>처럼 </a:t>
            </a:r>
            <a:r>
              <a:rPr lang="en-US" altLang="ko-KR" dirty="0"/>
              <a:t>Batter % </a:t>
            </a:r>
            <a:r>
              <a:rPr lang="ko-KR" altLang="en-US" dirty="0"/>
              <a:t>라는 컬럼을 추가하려고 함</a:t>
            </a:r>
            <a:endParaRPr lang="en-US" altLang="ko-KR" dirty="0"/>
          </a:p>
          <a:p>
            <a:r>
              <a:rPr lang="en-US" altLang="ko-KR" dirty="0"/>
              <a:t>Batter %</a:t>
            </a:r>
            <a:r>
              <a:rPr lang="ko-KR" altLang="en-US" dirty="0"/>
              <a:t>는 </a:t>
            </a:r>
            <a:r>
              <a:rPr lang="ko-KR" altLang="en-US" dirty="0" err="1"/>
              <a:t>배럴타구개수</a:t>
            </a:r>
            <a:r>
              <a:rPr lang="en-US" altLang="ko-KR" dirty="0"/>
              <a:t>/BBE </a:t>
            </a:r>
            <a:r>
              <a:rPr lang="ko-KR" altLang="en-US" dirty="0"/>
              <a:t>인데 </a:t>
            </a:r>
            <a:r>
              <a:rPr lang="en-US" altLang="ko-KR" dirty="0"/>
              <a:t>BBE</a:t>
            </a:r>
            <a:r>
              <a:rPr lang="ko-KR" altLang="en-US" dirty="0"/>
              <a:t>의 정의는 다음과 같고 주어진 데이터에서 타격결과 </a:t>
            </a:r>
            <a:r>
              <a:rPr lang="en-US" altLang="ko-KR" dirty="0"/>
              <a:t>17</a:t>
            </a:r>
            <a:r>
              <a:rPr lang="ko-KR" altLang="en-US" dirty="0" err="1"/>
              <a:t>가지중</a:t>
            </a:r>
            <a:r>
              <a:rPr lang="ko-KR" altLang="en-US" dirty="0"/>
              <a:t> 번트아웃</a:t>
            </a:r>
            <a:r>
              <a:rPr lang="en-US" altLang="ko-KR" dirty="0"/>
              <a:t>, </a:t>
            </a:r>
            <a:r>
              <a:rPr lang="ko-KR" altLang="en-US" dirty="0"/>
              <a:t>번트안타</a:t>
            </a:r>
            <a:r>
              <a:rPr lang="en-US" altLang="ko-KR" dirty="0"/>
              <a:t>, </a:t>
            </a:r>
            <a:r>
              <a:rPr lang="ko-KR" altLang="en-US" dirty="0"/>
              <a:t>파울플라이</a:t>
            </a:r>
            <a:r>
              <a:rPr lang="en-US" altLang="ko-KR" dirty="0"/>
              <a:t>, </a:t>
            </a:r>
            <a:r>
              <a:rPr lang="ko-KR" altLang="en-US" dirty="0"/>
              <a:t>희생번트를 제외한 타격결과로</a:t>
            </a:r>
            <a:endParaRPr lang="en-US" altLang="ko-KR" dirty="0"/>
          </a:p>
          <a:p>
            <a:r>
              <a:rPr lang="ko-KR" altLang="en-US" dirty="0"/>
              <a:t>카운트함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86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대회문제는 </a:t>
            </a:r>
            <a:r>
              <a:rPr lang="ko-KR" altLang="en-US" dirty="0" err="1"/>
              <a:t>두문제</a:t>
            </a:r>
            <a:r>
              <a:rPr lang="ko-KR" altLang="en-US" dirty="0"/>
              <a:t> 입니다</a:t>
            </a:r>
            <a:r>
              <a:rPr lang="en-US" altLang="ko-KR" dirty="0"/>
              <a:t>. </a:t>
            </a:r>
            <a:r>
              <a:rPr lang="ko-KR" altLang="en-US" dirty="0"/>
              <a:t>그중 </a:t>
            </a:r>
            <a:r>
              <a:rPr lang="ko-KR" altLang="en-US" dirty="0" err="1"/>
              <a:t>첫번</a:t>
            </a:r>
            <a:r>
              <a:rPr lang="ko-KR" altLang="en-US" dirty="0"/>
              <a:t> 째는 </a:t>
            </a:r>
            <a:r>
              <a:rPr lang="en-US" altLang="ko-KR" dirty="0"/>
              <a:t>KBO </a:t>
            </a:r>
            <a:r>
              <a:rPr lang="ko-KR" altLang="en-US" dirty="0"/>
              <a:t>프로야구에서는 어떤 타구가 배럴 기준을 충족할 수 있는지</a:t>
            </a:r>
            <a:r>
              <a:rPr lang="en-US" altLang="ko-KR" dirty="0"/>
              <a:t>,</a:t>
            </a:r>
            <a:r>
              <a:rPr lang="ko-KR" altLang="en-US" dirty="0"/>
              <a:t> 제시된 메이저리그 배럴 개념을 참고하여 프로야구 배럴 개념 정의하는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650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PCODE</a:t>
            </a:r>
            <a:r>
              <a:rPr lang="ko-KR" altLang="en-US" dirty="0"/>
              <a:t>가</a:t>
            </a:r>
            <a:r>
              <a:rPr lang="en-US" altLang="ko-KR" dirty="0"/>
              <a:t> 60100</a:t>
            </a:r>
            <a:r>
              <a:rPr lang="ko-KR" altLang="en-US" dirty="0"/>
              <a:t>인 선수는 </a:t>
            </a:r>
            <a:r>
              <a:rPr lang="en-US" altLang="ko-KR" dirty="0"/>
              <a:t>90</a:t>
            </a:r>
            <a:r>
              <a:rPr lang="ko-KR" altLang="en-US" dirty="0"/>
              <a:t>번의 </a:t>
            </a:r>
            <a:r>
              <a:rPr lang="en-US" altLang="ko-KR" dirty="0"/>
              <a:t>BBE </a:t>
            </a:r>
            <a:r>
              <a:rPr lang="ko-KR" altLang="en-US" dirty="0"/>
              <a:t>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타구 속도 </a:t>
            </a:r>
            <a:r>
              <a:rPr lang="en-US" altLang="ko-KR" dirty="0"/>
              <a:t>&gt;= 143, 17.03 &lt;= </a:t>
            </a:r>
            <a:r>
              <a:rPr lang="ko-KR" altLang="en-US" dirty="0"/>
              <a:t>타구 발사각도 </a:t>
            </a:r>
            <a:r>
              <a:rPr lang="en-US" altLang="ko-KR" dirty="0"/>
              <a:t>&lt;= 32.38</a:t>
            </a:r>
            <a:r>
              <a:rPr lang="ko-KR" altLang="en-US" dirty="0"/>
              <a:t>를 </a:t>
            </a:r>
            <a:r>
              <a:rPr lang="en-US" altLang="ko-KR" dirty="0"/>
              <a:t>15</a:t>
            </a:r>
            <a:r>
              <a:rPr lang="ko-KR" altLang="en-US" dirty="0" err="1"/>
              <a:t>번침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101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상관계수 값을 보면 </a:t>
            </a:r>
            <a:r>
              <a:rPr lang="en-US" altLang="ko-KR" dirty="0"/>
              <a:t>Barrel %</a:t>
            </a:r>
            <a:r>
              <a:rPr lang="ko-KR" altLang="en-US" dirty="0"/>
              <a:t>보다 </a:t>
            </a:r>
            <a:r>
              <a:rPr lang="en-US" altLang="ko-KR" dirty="0"/>
              <a:t>Barrel </a:t>
            </a:r>
            <a:r>
              <a:rPr lang="ko-KR" altLang="en-US" dirty="0"/>
              <a:t>값이 </a:t>
            </a:r>
            <a:r>
              <a:rPr lang="en-US" altLang="ko-KR" dirty="0"/>
              <a:t>OPS, OBP, SLG</a:t>
            </a:r>
            <a:r>
              <a:rPr lang="ko-KR" altLang="en-US" dirty="0"/>
              <a:t>와 더 </a:t>
            </a:r>
            <a:r>
              <a:rPr lang="ko-KR" altLang="en-US" dirty="0" err="1"/>
              <a:t>관련있어</a:t>
            </a:r>
            <a:r>
              <a:rPr lang="ko-KR" altLang="en-US" dirty="0"/>
              <a:t> 보임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430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887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968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PCODE</a:t>
            </a:r>
            <a:r>
              <a:rPr lang="ko-KR" altLang="en-US" dirty="0"/>
              <a:t>와 시작 날짜</a:t>
            </a:r>
            <a:r>
              <a:rPr lang="en-US" altLang="ko-KR" dirty="0"/>
              <a:t>, </a:t>
            </a:r>
            <a:r>
              <a:rPr lang="ko-KR" altLang="en-US" dirty="0"/>
              <a:t>종료 날짜를 입력하면 그 </a:t>
            </a:r>
            <a:r>
              <a:rPr lang="ko-KR" altLang="en-US" dirty="0" err="1"/>
              <a:t>기간동안의</a:t>
            </a:r>
            <a:r>
              <a:rPr lang="ko-KR" altLang="en-US" dirty="0"/>
              <a:t> 타율을 계산해주는 </a:t>
            </a:r>
            <a:r>
              <a:rPr lang="en-US" altLang="ko-KR" dirty="0" err="1"/>
              <a:t>calculate_BA</a:t>
            </a:r>
            <a:r>
              <a:rPr lang="en-US" altLang="ko-KR" dirty="0"/>
              <a:t> </a:t>
            </a:r>
            <a:r>
              <a:rPr lang="ko-KR" altLang="en-US" dirty="0"/>
              <a:t>함수 정의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820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7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 문제는 정의한 배럴 기준을 기반으로 </a:t>
            </a:r>
            <a:r>
              <a:rPr lang="en-US" altLang="ko-KR" dirty="0"/>
              <a:t>OPS </a:t>
            </a:r>
            <a:r>
              <a:rPr lang="ko-KR" altLang="en-US" dirty="0"/>
              <a:t>예측 모형 개발하고 예측 모형을 통한 </a:t>
            </a:r>
            <a:r>
              <a:rPr lang="en-US" altLang="ko-KR" dirty="0"/>
              <a:t>2021</a:t>
            </a:r>
            <a:r>
              <a:rPr lang="ko-KR" altLang="en-US" dirty="0"/>
              <a:t>시즌 타자 성적 </a:t>
            </a:r>
            <a:r>
              <a:rPr lang="en-US" altLang="ko-KR" dirty="0"/>
              <a:t>OPS </a:t>
            </a:r>
            <a:r>
              <a:rPr lang="ko-KR" altLang="en-US" dirty="0"/>
              <a:t>예측입니다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9/15 ~ 10/8</a:t>
            </a:r>
            <a:r>
              <a:rPr lang="ko-KR" altLang="en-US" dirty="0"/>
              <a:t>일 기간의 다음 </a:t>
            </a:r>
            <a:r>
              <a:rPr lang="en-US" altLang="ko-KR" dirty="0"/>
              <a:t>10</a:t>
            </a:r>
            <a:r>
              <a:rPr lang="ko-KR" altLang="en-US" dirty="0"/>
              <a:t>명의 선수의 </a:t>
            </a:r>
            <a:r>
              <a:rPr lang="en-US" altLang="ko-KR" dirty="0"/>
              <a:t>OPS</a:t>
            </a:r>
            <a:r>
              <a:rPr lang="ko-KR" altLang="en-US" dirty="0"/>
              <a:t>를 예측하는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83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반발계수란 물체가 충돌했을 때 충돌 전후 속도의 비를 의미합니다</a:t>
            </a:r>
            <a:r>
              <a:rPr lang="en-US" altLang="ko-KR" dirty="0"/>
              <a:t>. </a:t>
            </a:r>
            <a:r>
              <a:rPr lang="ko-KR" altLang="en-US" dirty="0"/>
              <a:t>이론적으로 야구에서 공인구의 반발계수가 달라지면 야구 배트와 야구공의 충돌 전후 야구공 속도의 비가 달라집니다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충돌 후의 속도가 전과 달라진다면 야구공이 날아가는 거리에도 영향을 미친다</a:t>
            </a:r>
            <a:r>
              <a:rPr lang="en-US" altLang="ko-KR" dirty="0"/>
              <a:t>. </a:t>
            </a:r>
            <a:r>
              <a:rPr lang="ko-KR" altLang="en-US" dirty="0"/>
              <a:t>반발 계수를 낮춘 야구공을 사용한다는 것은 전과 동일한 힘으로 공을 쳤을 때</a:t>
            </a:r>
            <a:r>
              <a:rPr lang="en-US" altLang="ko-KR" dirty="0"/>
              <a:t>, </a:t>
            </a:r>
            <a:r>
              <a:rPr lang="ko-KR" altLang="en-US" dirty="0"/>
              <a:t>공이 이전 공보다 덜 날아간다는 것을 의미하기 때문입니다</a:t>
            </a:r>
            <a:r>
              <a:rPr lang="en-US" altLang="ko-KR" dirty="0"/>
              <a:t>. </a:t>
            </a:r>
            <a:r>
              <a:rPr lang="ko-KR" altLang="en-US" dirty="0"/>
              <a:t>이론적으로 선수의 역량이 같더라도 어느 정도의 성적 하락 현상이 발생할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03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그 영향이 크지 않습니다</a:t>
            </a:r>
            <a:r>
              <a:rPr lang="en-US" altLang="ko-KR" dirty="0"/>
              <a:t>. 2019</a:t>
            </a:r>
            <a:r>
              <a:rPr lang="ko-KR" altLang="en-US" dirty="0"/>
              <a:t>년엔 </a:t>
            </a:r>
            <a:r>
              <a:rPr lang="en-US" altLang="ko-KR" dirty="0"/>
              <a:t>2018</a:t>
            </a:r>
            <a:r>
              <a:rPr lang="ko-KR" altLang="en-US" dirty="0" err="1"/>
              <a:t>년때보다</a:t>
            </a:r>
            <a:r>
              <a:rPr lang="ko-KR" altLang="en-US" dirty="0"/>
              <a:t> 반발계수가 증가했음에도 홈런 개수가 급감하였습니다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반발계수 외에도 공인구의 비거리에 영향을 미치는 요소는 매우 많습니다</a:t>
            </a:r>
            <a:r>
              <a:rPr lang="en-US" altLang="ko-KR" dirty="0"/>
              <a:t>. </a:t>
            </a:r>
            <a:r>
              <a:rPr lang="ko-KR" altLang="en-US" dirty="0"/>
              <a:t>공의 묵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솔기의 폭과 높이</a:t>
            </a:r>
            <a:r>
              <a:rPr lang="en-US" altLang="ko-KR" dirty="0"/>
              <a:t>, </a:t>
            </a:r>
            <a:r>
              <a:rPr lang="ko-KR" altLang="en-US" dirty="0"/>
              <a:t>공의 재질</a:t>
            </a:r>
            <a:r>
              <a:rPr lang="en-US" altLang="ko-KR" dirty="0"/>
              <a:t>, </a:t>
            </a:r>
            <a:r>
              <a:rPr lang="ko-KR" altLang="en-US" dirty="0"/>
              <a:t>공의 모양 등이 공인구의 비거리에 영향을 미칩니다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공인구의 비거리에 대해서 여러 연구들이 있지만 아직 명확히 밝혀진 바는 없다고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35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ko-KR" altLang="en-US" dirty="0" err="1"/>
              <a:t>공인구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 검사결과 반발계수가 </a:t>
            </a:r>
            <a:r>
              <a:rPr lang="en-US" altLang="ko-KR" dirty="0"/>
              <a:t>0.4190</a:t>
            </a:r>
            <a:r>
              <a:rPr lang="ko-KR" altLang="en-US" dirty="0"/>
              <a:t>으로 </a:t>
            </a:r>
            <a:r>
              <a:rPr lang="ko-KR" altLang="en-US" dirty="0" err="1"/>
              <a:t>경기당홈런수가</a:t>
            </a:r>
            <a:r>
              <a:rPr lang="ko-KR" altLang="en-US" dirty="0"/>
              <a:t> </a:t>
            </a:r>
            <a:r>
              <a:rPr lang="en-US" altLang="ko-KR" dirty="0"/>
              <a:t>2.4</a:t>
            </a:r>
            <a:r>
              <a:rPr lang="ko-KR" altLang="en-US" dirty="0"/>
              <a:t>개였던 </a:t>
            </a:r>
            <a:r>
              <a:rPr lang="en-US" altLang="ko-KR" dirty="0"/>
              <a:t>2018</a:t>
            </a:r>
            <a:r>
              <a:rPr lang="ko-KR" altLang="en-US" dirty="0"/>
              <a:t>년과 비슷하지만 경기당 홈런수가 </a:t>
            </a:r>
            <a:r>
              <a:rPr lang="en-US" altLang="ko-KR" dirty="0"/>
              <a:t>0.7</a:t>
            </a:r>
            <a:r>
              <a:rPr lang="ko-KR" altLang="en-US" dirty="0"/>
              <a:t>이 적었고 </a:t>
            </a:r>
            <a:r>
              <a:rPr lang="en-US" altLang="ko-KR" dirty="0"/>
              <a:t>2020</a:t>
            </a:r>
            <a:r>
              <a:rPr lang="ko-KR" altLang="en-US" dirty="0"/>
              <a:t>년보다 반발계수가 높지만 </a:t>
            </a:r>
            <a:r>
              <a:rPr lang="ko-KR" altLang="en-US" dirty="0" err="1"/>
              <a:t>경기당홈런개수가</a:t>
            </a:r>
            <a:r>
              <a:rPr lang="ko-KR" altLang="en-US" dirty="0"/>
              <a:t> 적었습니다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이와 같은 결과를 볼 때 공인구의 변화는 배럴 타구와 </a:t>
            </a:r>
            <a:r>
              <a:rPr lang="en-US" altLang="ko-KR" dirty="0"/>
              <a:t>OPS</a:t>
            </a:r>
            <a:r>
              <a:rPr lang="ko-KR" altLang="en-US" dirty="0"/>
              <a:t>에 영향을 </a:t>
            </a:r>
            <a:r>
              <a:rPr lang="ko-KR" altLang="en-US" dirty="0" err="1"/>
              <a:t>안주는거로</a:t>
            </a:r>
            <a:r>
              <a:rPr lang="ko-KR" altLang="en-US" dirty="0"/>
              <a:t> 간주하고 주어진 데이터에 공인구에 영향은 없다고 가정하겠습니다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14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-01">
    <p:bg>
      <p:bgPr>
        <a:solidFill>
          <a:srgbClr val="AFD7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>
            <a:off x="4342899" y="-9525"/>
            <a:ext cx="496942" cy="2627387"/>
          </a:xfrm>
          <a:custGeom>
            <a:avLst/>
            <a:gdLst>
              <a:gd name="connsiteX0" fmla="*/ 408509 w 744040"/>
              <a:gd name="connsiteY0" fmla="*/ 0 h 3933825"/>
              <a:gd name="connsiteX1" fmla="*/ 8459 w 744040"/>
              <a:gd name="connsiteY1" fmla="*/ 1162050 h 3933825"/>
              <a:gd name="connsiteX2" fmla="*/ 741884 w 744040"/>
              <a:gd name="connsiteY2" fmla="*/ 2543175 h 3933825"/>
              <a:gd name="connsiteX3" fmla="*/ 189434 w 744040"/>
              <a:gd name="connsiteY3" fmla="*/ 3933825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040" h="3933825">
                <a:moveTo>
                  <a:pt x="408509" y="0"/>
                </a:moveTo>
                <a:cubicBezTo>
                  <a:pt x="180702" y="369093"/>
                  <a:pt x="-47104" y="738187"/>
                  <a:pt x="8459" y="1162050"/>
                </a:cubicBezTo>
                <a:cubicBezTo>
                  <a:pt x="64022" y="1585913"/>
                  <a:pt x="711722" y="2081213"/>
                  <a:pt x="741884" y="2543175"/>
                </a:cubicBezTo>
                <a:cubicBezTo>
                  <a:pt x="772046" y="3005137"/>
                  <a:pt x="480740" y="3469481"/>
                  <a:pt x="189434" y="3933825"/>
                </a:cubicBezTo>
              </a:path>
            </a:pathLst>
          </a:custGeom>
          <a:ln w="285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 userDrawn="1"/>
        </p:nvSpPr>
        <p:spPr>
          <a:xfrm rot="10800000">
            <a:off x="4323849" y="4230613"/>
            <a:ext cx="496942" cy="2627387"/>
          </a:xfrm>
          <a:custGeom>
            <a:avLst/>
            <a:gdLst>
              <a:gd name="connsiteX0" fmla="*/ 408509 w 744040"/>
              <a:gd name="connsiteY0" fmla="*/ 0 h 3933825"/>
              <a:gd name="connsiteX1" fmla="*/ 8459 w 744040"/>
              <a:gd name="connsiteY1" fmla="*/ 1162050 h 3933825"/>
              <a:gd name="connsiteX2" fmla="*/ 741884 w 744040"/>
              <a:gd name="connsiteY2" fmla="*/ 2543175 h 3933825"/>
              <a:gd name="connsiteX3" fmla="*/ 189434 w 744040"/>
              <a:gd name="connsiteY3" fmla="*/ 3933825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040" h="3933825">
                <a:moveTo>
                  <a:pt x="408509" y="0"/>
                </a:moveTo>
                <a:cubicBezTo>
                  <a:pt x="180702" y="369093"/>
                  <a:pt x="-47104" y="738187"/>
                  <a:pt x="8459" y="1162050"/>
                </a:cubicBezTo>
                <a:cubicBezTo>
                  <a:pt x="64022" y="1585913"/>
                  <a:pt x="711722" y="2081213"/>
                  <a:pt x="741884" y="2543175"/>
                </a:cubicBezTo>
                <a:cubicBezTo>
                  <a:pt x="772046" y="3005137"/>
                  <a:pt x="480740" y="3469481"/>
                  <a:pt x="189434" y="3933825"/>
                </a:cubicBezTo>
              </a:path>
            </a:pathLst>
          </a:custGeom>
          <a:ln w="285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0" y="2852936"/>
            <a:ext cx="9144000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0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PORTFOLIO PESENTAITION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32" y="3398051"/>
            <a:ext cx="9144000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32" y="3660931"/>
            <a:ext cx="9144000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Main author’s name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0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679137" y="2492896"/>
            <a:ext cx="1372583" cy="1296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42" hasCustomPrompt="1"/>
          </p:nvPr>
        </p:nvSpPr>
        <p:spPr>
          <a:xfrm>
            <a:off x="2085276" y="2492896"/>
            <a:ext cx="1372583" cy="26642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43" hasCustomPrompt="1"/>
          </p:nvPr>
        </p:nvSpPr>
        <p:spPr>
          <a:xfrm>
            <a:off x="3491880" y="2492896"/>
            <a:ext cx="2457228" cy="1296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44" hasCustomPrompt="1"/>
          </p:nvPr>
        </p:nvSpPr>
        <p:spPr>
          <a:xfrm>
            <a:off x="4580389" y="3822596"/>
            <a:ext cx="1372583" cy="1296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/>
          <p:cNvSpPr>
            <a:spLocks noGrp="1"/>
          </p:cNvSpPr>
          <p:nvPr>
            <p:ph type="pic" sz="quarter" idx="45" hasCustomPrompt="1"/>
          </p:nvPr>
        </p:nvSpPr>
        <p:spPr>
          <a:xfrm>
            <a:off x="5990021" y="3819103"/>
            <a:ext cx="2457228" cy="12961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1154202" y="2024844"/>
            <a:ext cx="1947575" cy="411601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56"/>
          </p:nvPr>
        </p:nvSpPr>
        <p:spPr>
          <a:xfrm>
            <a:off x="2525713" y="5216091"/>
            <a:ext cx="1947575" cy="411601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5051023" y="5179476"/>
            <a:ext cx="1947575" cy="411601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58"/>
          </p:nvPr>
        </p:nvSpPr>
        <p:spPr>
          <a:xfrm>
            <a:off x="3949095" y="2021938"/>
            <a:ext cx="1947575" cy="411601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59"/>
          </p:nvPr>
        </p:nvSpPr>
        <p:spPr>
          <a:xfrm>
            <a:off x="6456765" y="3356992"/>
            <a:ext cx="1947575" cy="411601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6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5" hasCustomPrompt="1"/>
          </p:nvPr>
        </p:nvSpPr>
        <p:spPr>
          <a:xfrm>
            <a:off x="2843808" y="2158023"/>
            <a:ext cx="5617578" cy="33123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648417" y="2230031"/>
            <a:ext cx="1691335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648416" y="2590071"/>
            <a:ext cx="2843464" cy="288032"/>
          </a:xfrm>
          <a:prstGeom prst="rect">
            <a:avLst/>
          </a:prstGeom>
          <a:solidFill>
            <a:srgbClr val="AFD740"/>
          </a:solidFill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648416" y="2950111"/>
            <a:ext cx="2483423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28115" y="3310151"/>
            <a:ext cx="2071677" cy="1584176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613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5" hasCustomPrompt="1"/>
          </p:nvPr>
        </p:nvSpPr>
        <p:spPr>
          <a:xfrm>
            <a:off x="5004048" y="2060849"/>
            <a:ext cx="3457338" cy="20162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683568" y="3580003"/>
            <a:ext cx="3457338" cy="20162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3528737" y="2132856"/>
            <a:ext cx="1691335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anchor="ctr"/>
          <a:lstStyle>
            <a:lvl1pPr marL="0" indent="0" algn="r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2771800" y="2459340"/>
            <a:ext cx="2436583" cy="288032"/>
          </a:xfrm>
          <a:prstGeom prst="rect">
            <a:avLst/>
          </a:prstGeom>
          <a:solidFill>
            <a:srgbClr val="AFD740"/>
          </a:solidFill>
        </p:spPr>
        <p:txBody>
          <a:bodyPr lIns="0" anchor="ctr"/>
          <a:lstStyle>
            <a:lvl1pPr marL="0" indent="0" algn="r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3915539" y="4221088"/>
            <a:ext cx="1691335" cy="2795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anchor="ctr"/>
          <a:lstStyle>
            <a:lvl1pPr marL="0" indent="0" algn="l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3935332" y="4530794"/>
            <a:ext cx="2508875" cy="279560"/>
          </a:xfrm>
          <a:prstGeom prst="rect">
            <a:avLst/>
          </a:prstGeom>
          <a:solidFill>
            <a:srgbClr val="AFD740"/>
          </a:solidFill>
        </p:spPr>
        <p:txBody>
          <a:bodyPr lIns="0" anchor="ctr"/>
          <a:lstStyle>
            <a:lvl1pPr marL="0" indent="0" algn="l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2894142" y="2785824"/>
            <a:ext cx="2071677" cy="609620"/>
          </a:xfrm>
          <a:prstGeom prst="rect">
            <a:avLst/>
          </a:prstGeom>
        </p:spPr>
        <p:txBody>
          <a:bodyPr lIns="0" anchor="t"/>
          <a:lstStyle>
            <a:lvl1pPr marL="0" indent="0" algn="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4195182" y="4840500"/>
            <a:ext cx="2071677" cy="626398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78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683568" y="2077626"/>
            <a:ext cx="3888432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684045" y="3805818"/>
            <a:ext cx="3888432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48" hasCustomPrompt="1"/>
          </p:nvPr>
        </p:nvSpPr>
        <p:spPr>
          <a:xfrm>
            <a:off x="4572000" y="3805818"/>
            <a:ext cx="3888432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4347588" y="2255198"/>
            <a:ext cx="1691335" cy="2795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anchor="ctr"/>
          <a:lstStyle>
            <a:lvl1pPr marL="0" indent="0" algn="l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4367381" y="2564904"/>
            <a:ext cx="2508875" cy="279560"/>
          </a:xfrm>
          <a:prstGeom prst="rect">
            <a:avLst/>
          </a:prstGeom>
          <a:solidFill>
            <a:srgbClr val="AFD740"/>
          </a:solidFill>
        </p:spPr>
        <p:txBody>
          <a:bodyPr lIns="0" anchor="ctr"/>
          <a:lstStyle>
            <a:lvl1pPr marL="0" indent="0" algn="l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4660787" y="2874610"/>
            <a:ext cx="2071677" cy="626398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42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683568" y="2077626"/>
            <a:ext cx="3888432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684045" y="3805818"/>
            <a:ext cx="3888432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8" hasCustomPrompt="1"/>
          </p:nvPr>
        </p:nvSpPr>
        <p:spPr>
          <a:xfrm>
            <a:off x="4572000" y="3805818"/>
            <a:ext cx="3888432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49" hasCustomPrompt="1"/>
          </p:nvPr>
        </p:nvSpPr>
        <p:spPr>
          <a:xfrm>
            <a:off x="4574448" y="2077626"/>
            <a:ext cx="3888432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3456729" y="3315047"/>
            <a:ext cx="1691335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3456728" y="3675087"/>
            <a:ext cx="2843464" cy="288032"/>
          </a:xfrm>
          <a:prstGeom prst="rect">
            <a:avLst/>
          </a:prstGeom>
          <a:solidFill>
            <a:srgbClr val="AFD740"/>
          </a:solidFill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3456728" y="4035127"/>
            <a:ext cx="2483423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53214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1940" y="2996952"/>
            <a:ext cx="1944216" cy="25202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3170291" y="2060848"/>
            <a:ext cx="1980549" cy="1944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8" hasCustomPrompt="1"/>
          </p:nvPr>
        </p:nvSpPr>
        <p:spPr>
          <a:xfrm>
            <a:off x="1946633" y="4005064"/>
            <a:ext cx="3201432" cy="15121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49" hasCustomPrompt="1"/>
          </p:nvPr>
        </p:nvSpPr>
        <p:spPr>
          <a:xfrm>
            <a:off x="1946156" y="2072082"/>
            <a:ext cx="1223659" cy="19325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50" hasCustomPrompt="1"/>
          </p:nvPr>
        </p:nvSpPr>
        <p:spPr>
          <a:xfrm>
            <a:off x="5148064" y="4005064"/>
            <a:ext cx="3995936" cy="15121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4957207" y="2255198"/>
            <a:ext cx="1691335" cy="2795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anchor="ctr"/>
          <a:lstStyle>
            <a:lvl1pPr marL="0" indent="0" algn="l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4977000" y="2564904"/>
            <a:ext cx="2508875" cy="279560"/>
          </a:xfrm>
          <a:prstGeom prst="rect">
            <a:avLst/>
          </a:prstGeom>
          <a:solidFill>
            <a:srgbClr val="AFD740"/>
          </a:solidFill>
        </p:spPr>
        <p:txBody>
          <a:bodyPr lIns="0" anchor="ctr"/>
          <a:lstStyle>
            <a:lvl1pPr marL="0" indent="0" algn="l">
              <a:buFontTx/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5270406" y="2874610"/>
            <a:ext cx="2253922" cy="91443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81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1547664" y="2194358"/>
            <a:ext cx="6913722" cy="1951179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1951179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96204" y="1951179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2190903"/>
            <a:ext cx="1543575" cy="18036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1547664" y="4210582"/>
            <a:ext cx="3744416" cy="1152128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58" hasCustomPrompt="1"/>
          </p:nvPr>
        </p:nvSpPr>
        <p:spPr>
          <a:xfrm>
            <a:off x="7248178" y="4138574"/>
            <a:ext cx="1224000" cy="12241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59" hasCustomPrompt="1"/>
          </p:nvPr>
        </p:nvSpPr>
        <p:spPr>
          <a:xfrm>
            <a:off x="5868280" y="4138574"/>
            <a:ext cx="1224000" cy="12241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1546857" y="2188086"/>
            <a:ext cx="3316639" cy="1965839"/>
          </a:xfrm>
          <a:custGeom>
            <a:avLst/>
            <a:gdLst>
              <a:gd name="connsiteX0" fmla="*/ 0 w 2376264"/>
              <a:gd name="connsiteY0" fmla="*/ 0 h 1152128"/>
              <a:gd name="connsiteX1" fmla="*/ 2376264 w 2376264"/>
              <a:gd name="connsiteY1" fmla="*/ 0 h 1152128"/>
              <a:gd name="connsiteX2" fmla="*/ 2376264 w 2376264"/>
              <a:gd name="connsiteY2" fmla="*/ 1152128 h 1152128"/>
              <a:gd name="connsiteX3" fmla="*/ 0 w 2376264"/>
              <a:gd name="connsiteY3" fmla="*/ 1152128 h 1152128"/>
              <a:gd name="connsiteX4" fmla="*/ 0 w 2376264"/>
              <a:gd name="connsiteY4" fmla="*/ 0 h 1152128"/>
              <a:gd name="connsiteX0" fmla="*/ 0 w 2376264"/>
              <a:gd name="connsiteY0" fmla="*/ 0 h 1152128"/>
              <a:gd name="connsiteX1" fmla="*/ 2376264 w 2376264"/>
              <a:gd name="connsiteY1" fmla="*/ 0 h 1152128"/>
              <a:gd name="connsiteX2" fmla="*/ 2376264 w 2376264"/>
              <a:gd name="connsiteY2" fmla="*/ 1152128 h 1152128"/>
              <a:gd name="connsiteX3" fmla="*/ 1304593 w 2376264"/>
              <a:gd name="connsiteY3" fmla="*/ 1152106 h 1152128"/>
              <a:gd name="connsiteX4" fmla="*/ 0 w 2376264"/>
              <a:gd name="connsiteY4" fmla="*/ 1152128 h 1152128"/>
              <a:gd name="connsiteX5" fmla="*/ 0 w 2376264"/>
              <a:gd name="connsiteY5" fmla="*/ 0 h 1152128"/>
              <a:gd name="connsiteX0" fmla="*/ 0 w 2376264"/>
              <a:gd name="connsiteY0" fmla="*/ 0 h 1152128"/>
              <a:gd name="connsiteX1" fmla="*/ 2376264 w 2376264"/>
              <a:gd name="connsiteY1" fmla="*/ 0 h 1152128"/>
              <a:gd name="connsiteX2" fmla="*/ 2376264 w 2376264"/>
              <a:gd name="connsiteY2" fmla="*/ 1152128 h 1152128"/>
              <a:gd name="connsiteX3" fmla="*/ 1472373 w 2376264"/>
              <a:gd name="connsiteY3" fmla="*/ 1152106 h 1152128"/>
              <a:gd name="connsiteX4" fmla="*/ 1304593 w 2376264"/>
              <a:gd name="connsiteY4" fmla="*/ 1152106 h 1152128"/>
              <a:gd name="connsiteX5" fmla="*/ 0 w 2376264"/>
              <a:gd name="connsiteY5" fmla="*/ 1152128 h 1152128"/>
              <a:gd name="connsiteX6" fmla="*/ 0 w 2376264"/>
              <a:gd name="connsiteY6" fmla="*/ 0 h 1152128"/>
              <a:gd name="connsiteX0" fmla="*/ 16778 w 2376264"/>
              <a:gd name="connsiteY0" fmla="*/ 0 h 1546411"/>
              <a:gd name="connsiteX1" fmla="*/ 2376264 w 2376264"/>
              <a:gd name="connsiteY1" fmla="*/ 394283 h 1546411"/>
              <a:gd name="connsiteX2" fmla="*/ 2376264 w 2376264"/>
              <a:gd name="connsiteY2" fmla="*/ 1546411 h 1546411"/>
              <a:gd name="connsiteX3" fmla="*/ 1472373 w 2376264"/>
              <a:gd name="connsiteY3" fmla="*/ 1546389 h 1546411"/>
              <a:gd name="connsiteX4" fmla="*/ 1304593 w 2376264"/>
              <a:gd name="connsiteY4" fmla="*/ 1546389 h 1546411"/>
              <a:gd name="connsiteX5" fmla="*/ 0 w 2376264"/>
              <a:gd name="connsiteY5" fmla="*/ 1546411 h 1546411"/>
              <a:gd name="connsiteX6" fmla="*/ 16778 w 2376264"/>
              <a:gd name="connsiteY6" fmla="*/ 0 h 1546411"/>
              <a:gd name="connsiteX0" fmla="*/ 16778 w 2376264"/>
              <a:gd name="connsiteY0" fmla="*/ 0 h 1588356"/>
              <a:gd name="connsiteX1" fmla="*/ 2376264 w 2376264"/>
              <a:gd name="connsiteY1" fmla="*/ 436228 h 1588356"/>
              <a:gd name="connsiteX2" fmla="*/ 2376264 w 2376264"/>
              <a:gd name="connsiteY2" fmla="*/ 1588356 h 1588356"/>
              <a:gd name="connsiteX3" fmla="*/ 1472373 w 2376264"/>
              <a:gd name="connsiteY3" fmla="*/ 1588334 h 1588356"/>
              <a:gd name="connsiteX4" fmla="*/ 1304593 w 2376264"/>
              <a:gd name="connsiteY4" fmla="*/ 1588334 h 1588356"/>
              <a:gd name="connsiteX5" fmla="*/ 0 w 2376264"/>
              <a:gd name="connsiteY5" fmla="*/ 1588356 h 1588356"/>
              <a:gd name="connsiteX6" fmla="*/ 16778 w 2376264"/>
              <a:gd name="connsiteY6" fmla="*/ 0 h 1588356"/>
              <a:gd name="connsiteX0" fmla="*/ 0 w 2384653"/>
              <a:gd name="connsiteY0" fmla="*/ 0 h 1756136"/>
              <a:gd name="connsiteX1" fmla="*/ 2384653 w 2384653"/>
              <a:gd name="connsiteY1" fmla="*/ 604008 h 1756136"/>
              <a:gd name="connsiteX2" fmla="*/ 2384653 w 2384653"/>
              <a:gd name="connsiteY2" fmla="*/ 1756136 h 1756136"/>
              <a:gd name="connsiteX3" fmla="*/ 1480762 w 2384653"/>
              <a:gd name="connsiteY3" fmla="*/ 1756114 h 1756136"/>
              <a:gd name="connsiteX4" fmla="*/ 1312982 w 2384653"/>
              <a:gd name="connsiteY4" fmla="*/ 1756114 h 1756136"/>
              <a:gd name="connsiteX5" fmla="*/ 8389 w 2384653"/>
              <a:gd name="connsiteY5" fmla="*/ 1756136 h 1756136"/>
              <a:gd name="connsiteX6" fmla="*/ 0 w 2384653"/>
              <a:gd name="connsiteY6" fmla="*/ 0 h 1756136"/>
              <a:gd name="connsiteX0" fmla="*/ 808 w 2377072"/>
              <a:gd name="connsiteY0" fmla="*/ 0 h 1789691"/>
              <a:gd name="connsiteX1" fmla="*/ 2377072 w 2377072"/>
              <a:gd name="connsiteY1" fmla="*/ 637563 h 1789691"/>
              <a:gd name="connsiteX2" fmla="*/ 2377072 w 2377072"/>
              <a:gd name="connsiteY2" fmla="*/ 1789691 h 1789691"/>
              <a:gd name="connsiteX3" fmla="*/ 1473181 w 2377072"/>
              <a:gd name="connsiteY3" fmla="*/ 1789669 h 1789691"/>
              <a:gd name="connsiteX4" fmla="*/ 1305401 w 2377072"/>
              <a:gd name="connsiteY4" fmla="*/ 1789669 h 1789691"/>
              <a:gd name="connsiteX5" fmla="*/ 808 w 2377072"/>
              <a:gd name="connsiteY5" fmla="*/ 1789691 h 1789691"/>
              <a:gd name="connsiteX6" fmla="*/ 808 w 2377072"/>
              <a:gd name="connsiteY6" fmla="*/ 0 h 1789691"/>
              <a:gd name="connsiteX0" fmla="*/ 808 w 2377072"/>
              <a:gd name="connsiteY0" fmla="*/ 8389 h 1798080"/>
              <a:gd name="connsiteX1" fmla="*/ 1664007 w 2377072"/>
              <a:gd name="connsiteY1" fmla="*/ 0 h 1798080"/>
              <a:gd name="connsiteX2" fmla="*/ 2377072 w 2377072"/>
              <a:gd name="connsiteY2" fmla="*/ 1798080 h 1798080"/>
              <a:gd name="connsiteX3" fmla="*/ 1473181 w 2377072"/>
              <a:gd name="connsiteY3" fmla="*/ 1798058 h 1798080"/>
              <a:gd name="connsiteX4" fmla="*/ 1305401 w 2377072"/>
              <a:gd name="connsiteY4" fmla="*/ 1798058 h 1798080"/>
              <a:gd name="connsiteX5" fmla="*/ 808 w 2377072"/>
              <a:gd name="connsiteY5" fmla="*/ 1798080 h 1798080"/>
              <a:gd name="connsiteX6" fmla="*/ 808 w 2377072"/>
              <a:gd name="connsiteY6" fmla="*/ 8389 h 1798080"/>
              <a:gd name="connsiteX0" fmla="*/ 808 w 3182415"/>
              <a:gd name="connsiteY0" fmla="*/ 8389 h 1806469"/>
              <a:gd name="connsiteX1" fmla="*/ 1664007 w 3182415"/>
              <a:gd name="connsiteY1" fmla="*/ 0 h 1806469"/>
              <a:gd name="connsiteX2" fmla="*/ 3182415 w 3182415"/>
              <a:gd name="connsiteY2" fmla="*/ 1806469 h 1806469"/>
              <a:gd name="connsiteX3" fmla="*/ 1473181 w 3182415"/>
              <a:gd name="connsiteY3" fmla="*/ 1798058 h 1806469"/>
              <a:gd name="connsiteX4" fmla="*/ 1305401 w 3182415"/>
              <a:gd name="connsiteY4" fmla="*/ 1798058 h 1806469"/>
              <a:gd name="connsiteX5" fmla="*/ 808 w 3182415"/>
              <a:gd name="connsiteY5" fmla="*/ 1798080 h 1806469"/>
              <a:gd name="connsiteX6" fmla="*/ 808 w 3182415"/>
              <a:gd name="connsiteY6" fmla="*/ 8389 h 1806469"/>
              <a:gd name="connsiteX0" fmla="*/ 808 w 3182415"/>
              <a:gd name="connsiteY0" fmla="*/ 8389 h 1806469"/>
              <a:gd name="connsiteX1" fmla="*/ 1840175 w 3182415"/>
              <a:gd name="connsiteY1" fmla="*/ 0 h 1806469"/>
              <a:gd name="connsiteX2" fmla="*/ 3182415 w 3182415"/>
              <a:gd name="connsiteY2" fmla="*/ 1806469 h 1806469"/>
              <a:gd name="connsiteX3" fmla="*/ 1473181 w 3182415"/>
              <a:gd name="connsiteY3" fmla="*/ 1798058 h 1806469"/>
              <a:gd name="connsiteX4" fmla="*/ 1305401 w 3182415"/>
              <a:gd name="connsiteY4" fmla="*/ 1798058 h 1806469"/>
              <a:gd name="connsiteX5" fmla="*/ 808 w 3182415"/>
              <a:gd name="connsiteY5" fmla="*/ 1798080 h 1806469"/>
              <a:gd name="connsiteX6" fmla="*/ 808 w 3182415"/>
              <a:gd name="connsiteY6" fmla="*/ 8389 h 1806469"/>
              <a:gd name="connsiteX0" fmla="*/ 808 w 3182415"/>
              <a:gd name="connsiteY0" fmla="*/ 8389 h 1806469"/>
              <a:gd name="connsiteX1" fmla="*/ 1840175 w 3182415"/>
              <a:gd name="connsiteY1" fmla="*/ 0 h 1806469"/>
              <a:gd name="connsiteX2" fmla="*/ 3182415 w 3182415"/>
              <a:gd name="connsiteY2" fmla="*/ 1806469 h 1806469"/>
              <a:gd name="connsiteX3" fmla="*/ 1473181 w 3182415"/>
              <a:gd name="connsiteY3" fmla="*/ 1798058 h 1806469"/>
              <a:gd name="connsiteX4" fmla="*/ 1305401 w 3182415"/>
              <a:gd name="connsiteY4" fmla="*/ 1798058 h 1806469"/>
              <a:gd name="connsiteX5" fmla="*/ 1120843 w 3182415"/>
              <a:gd name="connsiteY5" fmla="*/ 1789671 h 1806469"/>
              <a:gd name="connsiteX6" fmla="*/ 808 w 3182415"/>
              <a:gd name="connsiteY6" fmla="*/ 1798080 h 1806469"/>
              <a:gd name="connsiteX7" fmla="*/ 808 w 3182415"/>
              <a:gd name="connsiteY7" fmla="*/ 8389 h 1806469"/>
              <a:gd name="connsiteX0" fmla="*/ 808 w 3182415"/>
              <a:gd name="connsiteY0" fmla="*/ 8389 h 1806469"/>
              <a:gd name="connsiteX1" fmla="*/ 1840175 w 3182415"/>
              <a:gd name="connsiteY1" fmla="*/ 0 h 1806469"/>
              <a:gd name="connsiteX2" fmla="*/ 3182415 w 3182415"/>
              <a:gd name="connsiteY2" fmla="*/ 1806469 h 1806469"/>
              <a:gd name="connsiteX3" fmla="*/ 1473181 w 3182415"/>
              <a:gd name="connsiteY3" fmla="*/ 1798058 h 1806469"/>
              <a:gd name="connsiteX4" fmla="*/ 1305401 w 3182415"/>
              <a:gd name="connsiteY4" fmla="*/ 1798058 h 1806469"/>
              <a:gd name="connsiteX5" fmla="*/ 1288623 w 3182415"/>
              <a:gd name="connsiteY5" fmla="*/ 1781282 h 1806469"/>
              <a:gd name="connsiteX6" fmla="*/ 1120843 w 3182415"/>
              <a:gd name="connsiteY6" fmla="*/ 1789671 h 1806469"/>
              <a:gd name="connsiteX7" fmla="*/ 808 w 3182415"/>
              <a:gd name="connsiteY7" fmla="*/ 1798080 h 1806469"/>
              <a:gd name="connsiteX8" fmla="*/ 808 w 3182415"/>
              <a:gd name="connsiteY8" fmla="*/ 8389 h 1806469"/>
              <a:gd name="connsiteX0" fmla="*/ 808 w 3182415"/>
              <a:gd name="connsiteY0" fmla="*/ 8389 h 1957450"/>
              <a:gd name="connsiteX1" fmla="*/ 1840175 w 3182415"/>
              <a:gd name="connsiteY1" fmla="*/ 0 h 1957450"/>
              <a:gd name="connsiteX2" fmla="*/ 3182415 w 3182415"/>
              <a:gd name="connsiteY2" fmla="*/ 1806469 h 1957450"/>
              <a:gd name="connsiteX3" fmla="*/ 1473181 w 3182415"/>
              <a:gd name="connsiteY3" fmla="*/ 1798058 h 1957450"/>
              <a:gd name="connsiteX4" fmla="*/ 1305401 w 3182415"/>
              <a:gd name="connsiteY4" fmla="*/ 1798058 h 1957450"/>
              <a:gd name="connsiteX5" fmla="*/ 1305401 w 3182415"/>
              <a:gd name="connsiteY5" fmla="*/ 1957450 h 1957450"/>
              <a:gd name="connsiteX6" fmla="*/ 1120843 w 3182415"/>
              <a:gd name="connsiteY6" fmla="*/ 1789671 h 1957450"/>
              <a:gd name="connsiteX7" fmla="*/ 808 w 3182415"/>
              <a:gd name="connsiteY7" fmla="*/ 1798080 h 1957450"/>
              <a:gd name="connsiteX8" fmla="*/ 808 w 3182415"/>
              <a:gd name="connsiteY8" fmla="*/ 8389 h 1957450"/>
              <a:gd name="connsiteX0" fmla="*/ 808 w 3182415"/>
              <a:gd name="connsiteY0" fmla="*/ 8389 h 1957450"/>
              <a:gd name="connsiteX1" fmla="*/ 1840175 w 3182415"/>
              <a:gd name="connsiteY1" fmla="*/ 0 h 1957450"/>
              <a:gd name="connsiteX2" fmla="*/ 3182415 w 3182415"/>
              <a:gd name="connsiteY2" fmla="*/ 1806469 h 1957450"/>
              <a:gd name="connsiteX3" fmla="*/ 1473181 w 3182415"/>
              <a:gd name="connsiteY3" fmla="*/ 1798058 h 1957450"/>
              <a:gd name="connsiteX4" fmla="*/ 1305401 w 3182415"/>
              <a:gd name="connsiteY4" fmla="*/ 1957450 h 1957450"/>
              <a:gd name="connsiteX5" fmla="*/ 1120843 w 3182415"/>
              <a:gd name="connsiteY5" fmla="*/ 1789671 h 1957450"/>
              <a:gd name="connsiteX6" fmla="*/ 808 w 3182415"/>
              <a:gd name="connsiteY6" fmla="*/ 1798080 h 1957450"/>
              <a:gd name="connsiteX7" fmla="*/ 808 w 3182415"/>
              <a:gd name="connsiteY7" fmla="*/ 8389 h 1957450"/>
              <a:gd name="connsiteX0" fmla="*/ 808 w 3241138"/>
              <a:gd name="connsiteY0" fmla="*/ 8389 h 1957450"/>
              <a:gd name="connsiteX1" fmla="*/ 1840175 w 3241138"/>
              <a:gd name="connsiteY1" fmla="*/ 0 h 1957450"/>
              <a:gd name="connsiteX2" fmla="*/ 3241138 w 3241138"/>
              <a:gd name="connsiteY2" fmla="*/ 1730968 h 1957450"/>
              <a:gd name="connsiteX3" fmla="*/ 1473181 w 3241138"/>
              <a:gd name="connsiteY3" fmla="*/ 1798058 h 1957450"/>
              <a:gd name="connsiteX4" fmla="*/ 1305401 w 3241138"/>
              <a:gd name="connsiteY4" fmla="*/ 1957450 h 1957450"/>
              <a:gd name="connsiteX5" fmla="*/ 1120843 w 3241138"/>
              <a:gd name="connsiteY5" fmla="*/ 1789671 h 1957450"/>
              <a:gd name="connsiteX6" fmla="*/ 808 w 3241138"/>
              <a:gd name="connsiteY6" fmla="*/ 1798080 h 1957450"/>
              <a:gd name="connsiteX7" fmla="*/ 808 w 3241138"/>
              <a:gd name="connsiteY7" fmla="*/ 8389 h 1957450"/>
              <a:gd name="connsiteX0" fmla="*/ 808 w 3249527"/>
              <a:gd name="connsiteY0" fmla="*/ 8389 h 1957450"/>
              <a:gd name="connsiteX1" fmla="*/ 1840175 w 3249527"/>
              <a:gd name="connsiteY1" fmla="*/ 0 h 1957450"/>
              <a:gd name="connsiteX2" fmla="*/ 3249527 w 3249527"/>
              <a:gd name="connsiteY2" fmla="*/ 1806469 h 1957450"/>
              <a:gd name="connsiteX3" fmla="*/ 1473181 w 3249527"/>
              <a:gd name="connsiteY3" fmla="*/ 1798058 h 1957450"/>
              <a:gd name="connsiteX4" fmla="*/ 1305401 w 3249527"/>
              <a:gd name="connsiteY4" fmla="*/ 1957450 h 1957450"/>
              <a:gd name="connsiteX5" fmla="*/ 1120843 w 3249527"/>
              <a:gd name="connsiteY5" fmla="*/ 1789671 h 1957450"/>
              <a:gd name="connsiteX6" fmla="*/ 808 w 3249527"/>
              <a:gd name="connsiteY6" fmla="*/ 1798080 h 1957450"/>
              <a:gd name="connsiteX7" fmla="*/ 808 w 3249527"/>
              <a:gd name="connsiteY7" fmla="*/ 8389 h 1957450"/>
              <a:gd name="connsiteX0" fmla="*/ 808 w 3283083"/>
              <a:gd name="connsiteY0" fmla="*/ 8389 h 1957450"/>
              <a:gd name="connsiteX1" fmla="*/ 1840175 w 3283083"/>
              <a:gd name="connsiteY1" fmla="*/ 0 h 1957450"/>
              <a:gd name="connsiteX2" fmla="*/ 3283083 w 3283083"/>
              <a:gd name="connsiteY2" fmla="*/ 1789691 h 1957450"/>
              <a:gd name="connsiteX3" fmla="*/ 1473181 w 3283083"/>
              <a:gd name="connsiteY3" fmla="*/ 1798058 h 1957450"/>
              <a:gd name="connsiteX4" fmla="*/ 1305401 w 3283083"/>
              <a:gd name="connsiteY4" fmla="*/ 1957450 h 1957450"/>
              <a:gd name="connsiteX5" fmla="*/ 1120843 w 3283083"/>
              <a:gd name="connsiteY5" fmla="*/ 1789671 h 1957450"/>
              <a:gd name="connsiteX6" fmla="*/ 808 w 3283083"/>
              <a:gd name="connsiteY6" fmla="*/ 1798080 h 1957450"/>
              <a:gd name="connsiteX7" fmla="*/ 808 w 3283083"/>
              <a:gd name="connsiteY7" fmla="*/ 8389 h 1957450"/>
              <a:gd name="connsiteX0" fmla="*/ 0 w 3290664"/>
              <a:gd name="connsiteY0" fmla="*/ 0 h 1991006"/>
              <a:gd name="connsiteX1" fmla="*/ 1847756 w 3290664"/>
              <a:gd name="connsiteY1" fmla="*/ 33556 h 1991006"/>
              <a:gd name="connsiteX2" fmla="*/ 3290664 w 3290664"/>
              <a:gd name="connsiteY2" fmla="*/ 1823247 h 1991006"/>
              <a:gd name="connsiteX3" fmla="*/ 1480762 w 3290664"/>
              <a:gd name="connsiteY3" fmla="*/ 1831614 h 1991006"/>
              <a:gd name="connsiteX4" fmla="*/ 1312982 w 3290664"/>
              <a:gd name="connsiteY4" fmla="*/ 1991006 h 1991006"/>
              <a:gd name="connsiteX5" fmla="*/ 1128424 w 3290664"/>
              <a:gd name="connsiteY5" fmla="*/ 1823227 h 1991006"/>
              <a:gd name="connsiteX6" fmla="*/ 8389 w 3290664"/>
              <a:gd name="connsiteY6" fmla="*/ 1831636 h 1991006"/>
              <a:gd name="connsiteX7" fmla="*/ 0 w 3290664"/>
              <a:gd name="connsiteY7" fmla="*/ 0 h 1991006"/>
              <a:gd name="connsiteX0" fmla="*/ 17021 w 3282518"/>
              <a:gd name="connsiteY0" fmla="*/ 92278 h 1957450"/>
              <a:gd name="connsiteX1" fmla="*/ 1839610 w 3282518"/>
              <a:gd name="connsiteY1" fmla="*/ 0 h 1957450"/>
              <a:gd name="connsiteX2" fmla="*/ 3282518 w 3282518"/>
              <a:gd name="connsiteY2" fmla="*/ 1789691 h 1957450"/>
              <a:gd name="connsiteX3" fmla="*/ 1472616 w 3282518"/>
              <a:gd name="connsiteY3" fmla="*/ 1798058 h 1957450"/>
              <a:gd name="connsiteX4" fmla="*/ 1304836 w 3282518"/>
              <a:gd name="connsiteY4" fmla="*/ 1957450 h 1957450"/>
              <a:gd name="connsiteX5" fmla="*/ 1120278 w 3282518"/>
              <a:gd name="connsiteY5" fmla="*/ 1789671 h 1957450"/>
              <a:gd name="connsiteX6" fmla="*/ 243 w 3282518"/>
              <a:gd name="connsiteY6" fmla="*/ 1798080 h 1957450"/>
              <a:gd name="connsiteX7" fmla="*/ 17021 w 3282518"/>
              <a:gd name="connsiteY7" fmla="*/ 92278 h 1957450"/>
              <a:gd name="connsiteX0" fmla="*/ 807 w 3283082"/>
              <a:gd name="connsiteY0" fmla="*/ 8388 h 1957450"/>
              <a:gd name="connsiteX1" fmla="*/ 1840174 w 3283082"/>
              <a:gd name="connsiteY1" fmla="*/ 0 h 1957450"/>
              <a:gd name="connsiteX2" fmla="*/ 3283082 w 3283082"/>
              <a:gd name="connsiteY2" fmla="*/ 1789691 h 1957450"/>
              <a:gd name="connsiteX3" fmla="*/ 1473180 w 3283082"/>
              <a:gd name="connsiteY3" fmla="*/ 1798058 h 1957450"/>
              <a:gd name="connsiteX4" fmla="*/ 1305400 w 3283082"/>
              <a:gd name="connsiteY4" fmla="*/ 1957450 h 1957450"/>
              <a:gd name="connsiteX5" fmla="*/ 1120842 w 3283082"/>
              <a:gd name="connsiteY5" fmla="*/ 1789671 h 1957450"/>
              <a:gd name="connsiteX6" fmla="*/ 807 w 3283082"/>
              <a:gd name="connsiteY6" fmla="*/ 1798080 h 1957450"/>
              <a:gd name="connsiteX7" fmla="*/ 807 w 3283082"/>
              <a:gd name="connsiteY7" fmla="*/ 8388 h 1957450"/>
              <a:gd name="connsiteX0" fmla="*/ 807 w 3283082"/>
              <a:gd name="connsiteY0" fmla="*/ 0 h 1949062"/>
              <a:gd name="connsiteX1" fmla="*/ 1865341 w 3283082"/>
              <a:gd name="connsiteY1" fmla="*/ 1 h 1949062"/>
              <a:gd name="connsiteX2" fmla="*/ 3283082 w 3283082"/>
              <a:gd name="connsiteY2" fmla="*/ 1781303 h 1949062"/>
              <a:gd name="connsiteX3" fmla="*/ 1473180 w 3283082"/>
              <a:gd name="connsiteY3" fmla="*/ 1789670 h 1949062"/>
              <a:gd name="connsiteX4" fmla="*/ 1305400 w 3283082"/>
              <a:gd name="connsiteY4" fmla="*/ 1949062 h 1949062"/>
              <a:gd name="connsiteX5" fmla="*/ 1120842 w 3283082"/>
              <a:gd name="connsiteY5" fmla="*/ 1781283 h 1949062"/>
              <a:gd name="connsiteX6" fmla="*/ 807 w 3283082"/>
              <a:gd name="connsiteY6" fmla="*/ 1789692 h 1949062"/>
              <a:gd name="connsiteX7" fmla="*/ 807 w 3283082"/>
              <a:gd name="connsiteY7" fmla="*/ 0 h 1949062"/>
              <a:gd name="connsiteX0" fmla="*/ 807 w 3283082"/>
              <a:gd name="connsiteY0" fmla="*/ 0 h 1923895"/>
              <a:gd name="connsiteX1" fmla="*/ 1865341 w 3283082"/>
              <a:gd name="connsiteY1" fmla="*/ 1 h 1923895"/>
              <a:gd name="connsiteX2" fmla="*/ 3283082 w 3283082"/>
              <a:gd name="connsiteY2" fmla="*/ 1781303 h 1923895"/>
              <a:gd name="connsiteX3" fmla="*/ 1473180 w 3283082"/>
              <a:gd name="connsiteY3" fmla="*/ 1789670 h 1923895"/>
              <a:gd name="connsiteX4" fmla="*/ 1288622 w 3283082"/>
              <a:gd name="connsiteY4" fmla="*/ 1923895 h 1923895"/>
              <a:gd name="connsiteX5" fmla="*/ 1120842 w 3283082"/>
              <a:gd name="connsiteY5" fmla="*/ 1781283 h 1923895"/>
              <a:gd name="connsiteX6" fmla="*/ 807 w 3283082"/>
              <a:gd name="connsiteY6" fmla="*/ 1789692 h 1923895"/>
              <a:gd name="connsiteX7" fmla="*/ 807 w 3283082"/>
              <a:gd name="connsiteY7" fmla="*/ 0 h 1923895"/>
              <a:gd name="connsiteX0" fmla="*/ 807 w 3283082"/>
              <a:gd name="connsiteY0" fmla="*/ 0 h 1806450"/>
              <a:gd name="connsiteX1" fmla="*/ 1865341 w 3283082"/>
              <a:gd name="connsiteY1" fmla="*/ 1 h 1806450"/>
              <a:gd name="connsiteX2" fmla="*/ 3283082 w 3283082"/>
              <a:gd name="connsiteY2" fmla="*/ 1781303 h 1806450"/>
              <a:gd name="connsiteX3" fmla="*/ 1473180 w 3283082"/>
              <a:gd name="connsiteY3" fmla="*/ 1789670 h 1806450"/>
              <a:gd name="connsiteX4" fmla="*/ 1280233 w 3283082"/>
              <a:gd name="connsiteY4" fmla="*/ 1806450 h 1806450"/>
              <a:gd name="connsiteX5" fmla="*/ 1120842 w 3283082"/>
              <a:gd name="connsiteY5" fmla="*/ 1781283 h 1806450"/>
              <a:gd name="connsiteX6" fmla="*/ 807 w 3283082"/>
              <a:gd name="connsiteY6" fmla="*/ 1789692 h 1806450"/>
              <a:gd name="connsiteX7" fmla="*/ 807 w 3283082"/>
              <a:gd name="connsiteY7" fmla="*/ 0 h 1806450"/>
              <a:gd name="connsiteX0" fmla="*/ 807 w 3283082"/>
              <a:gd name="connsiteY0" fmla="*/ 0 h 1949062"/>
              <a:gd name="connsiteX1" fmla="*/ 1865341 w 3283082"/>
              <a:gd name="connsiteY1" fmla="*/ 1 h 1949062"/>
              <a:gd name="connsiteX2" fmla="*/ 3283082 w 3283082"/>
              <a:gd name="connsiteY2" fmla="*/ 1781303 h 1949062"/>
              <a:gd name="connsiteX3" fmla="*/ 1473180 w 3283082"/>
              <a:gd name="connsiteY3" fmla="*/ 1789670 h 1949062"/>
              <a:gd name="connsiteX4" fmla="*/ 1288622 w 3283082"/>
              <a:gd name="connsiteY4" fmla="*/ 1949062 h 1949062"/>
              <a:gd name="connsiteX5" fmla="*/ 1120842 w 3283082"/>
              <a:gd name="connsiteY5" fmla="*/ 1781283 h 1949062"/>
              <a:gd name="connsiteX6" fmla="*/ 807 w 3283082"/>
              <a:gd name="connsiteY6" fmla="*/ 1789692 h 1949062"/>
              <a:gd name="connsiteX7" fmla="*/ 807 w 3283082"/>
              <a:gd name="connsiteY7" fmla="*/ 0 h 1949062"/>
              <a:gd name="connsiteX0" fmla="*/ 807 w 3283082"/>
              <a:gd name="connsiteY0" fmla="*/ 41943 h 1991005"/>
              <a:gd name="connsiteX1" fmla="*/ 1840174 w 3283082"/>
              <a:gd name="connsiteY1" fmla="*/ 0 h 1991005"/>
              <a:gd name="connsiteX2" fmla="*/ 3283082 w 3283082"/>
              <a:gd name="connsiteY2" fmla="*/ 1823246 h 1991005"/>
              <a:gd name="connsiteX3" fmla="*/ 1473180 w 3283082"/>
              <a:gd name="connsiteY3" fmla="*/ 1831613 h 1991005"/>
              <a:gd name="connsiteX4" fmla="*/ 1288622 w 3283082"/>
              <a:gd name="connsiteY4" fmla="*/ 1991005 h 1991005"/>
              <a:gd name="connsiteX5" fmla="*/ 1120842 w 3283082"/>
              <a:gd name="connsiteY5" fmla="*/ 1823226 h 1991005"/>
              <a:gd name="connsiteX6" fmla="*/ 807 w 3283082"/>
              <a:gd name="connsiteY6" fmla="*/ 1831635 h 1991005"/>
              <a:gd name="connsiteX7" fmla="*/ 807 w 3283082"/>
              <a:gd name="connsiteY7" fmla="*/ 41943 h 1991005"/>
              <a:gd name="connsiteX0" fmla="*/ 0 w 3324220"/>
              <a:gd name="connsiteY0" fmla="*/ 0 h 1991006"/>
              <a:gd name="connsiteX1" fmla="*/ 1881312 w 3324220"/>
              <a:gd name="connsiteY1" fmla="*/ 1 h 1991006"/>
              <a:gd name="connsiteX2" fmla="*/ 3324220 w 3324220"/>
              <a:gd name="connsiteY2" fmla="*/ 1823247 h 1991006"/>
              <a:gd name="connsiteX3" fmla="*/ 1514318 w 3324220"/>
              <a:gd name="connsiteY3" fmla="*/ 1831614 h 1991006"/>
              <a:gd name="connsiteX4" fmla="*/ 1329760 w 3324220"/>
              <a:gd name="connsiteY4" fmla="*/ 1991006 h 1991006"/>
              <a:gd name="connsiteX5" fmla="*/ 1161980 w 3324220"/>
              <a:gd name="connsiteY5" fmla="*/ 1823227 h 1991006"/>
              <a:gd name="connsiteX6" fmla="*/ 41945 w 3324220"/>
              <a:gd name="connsiteY6" fmla="*/ 1831636 h 1991006"/>
              <a:gd name="connsiteX7" fmla="*/ 0 w 3324220"/>
              <a:gd name="connsiteY7" fmla="*/ 0 h 1991006"/>
              <a:gd name="connsiteX0" fmla="*/ 0 w 3324220"/>
              <a:gd name="connsiteY0" fmla="*/ 0 h 2066507"/>
              <a:gd name="connsiteX1" fmla="*/ 1881312 w 3324220"/>
              <a:gd name="connsiteY1" fmla="*/ 1 h 2066507"/>
              <a:gd name="connsiteX2" fmla="*/ 3324220 w 3324220"/>
              <a:gd name="connsiteY2" fmla="*/ 1823247 h 2066507"/>
              <a:gd name="connsiteX3" fmla="*/ 1514318 w 3324220"/>
              <a:gd name="connsiteY3" fmla="*/ 1831614 h 2066507"/>
              <a:gd name="connsiteX4" fmla="*/ 1346538 w 3324220"/>
              <a:gd name="connsiteY4" fmla="*/ 2066507 h 2066507"/>
              <a:gd name="connsiteX5" fmla="*/ 1161980 w 3324220"/>
              <a:gd name="connsiteY5" fmla="*/ 1823227 h 2066507"/>
              <a:gd name="connsiteX6" fmla="*/ 41945 w 3324220"/>
              <a:gd name="connsiteY6" fmla="*/ 1831636 h 2066507"/>
              <a:gd name="connsiteX7" fmla="*/ 0 w 3324220"/>
              <a:gd name="connsiteY7" fmla="*/ 0 h 2066507"/>
              <a:gd name="connsiteX0" fmla="*/ 0 w 3324220"/>
              <a:gd name="connsiteY0" fmla="*/ 0 h 2066507"/>
              <a:gd name="connsiteX1" fmla="*/ 1881312 w 3324220"/>
              <a:gd name="connsiteY1" fmla="*/ 1 h 2066507"/>
              <a:gd name="connsiteX2" fmla="*/ 3324220 w 3324220"/>
              <a:gd name="connsiteY2" fmla="*/ 1823247 h 2066507"/>
              <a:gd name="connsiteX3" fmla="*/ 1514318 w 3324220"/>
              <a:gd name="connsiteY3" fmla="*/ 1831614 h 2066507"/>
              <a:gd name="connsiteX4" fmla="*/ 1346538 w 3324220"/>
              <a:gd name="connsiteY4" fmla="*/ 2066507 h 2066507"/>
              <a:gd name="connsiteX5" fmla="*/ 1161980 w 3324220"/>
              <a:gd name="connsiteY5" fmla="*/ 1856783 h 2066507"/>
              <a:gd name="connsiteX6" fmla="*/ 41945 w 3324220"/>
              <a:gd name="connsiteY6" fmla="*/ 1831636 h 2066507"/>
              <a:gd name="connsiteX7" fmla="*/ 0 w 3324220"/>
              <a:gd name="connsiteY7" fmla="*/ 0 h 2066507"/>
              <a:gd name="connsiteX0" fmla="*/ 0 w 3324220"/>
              <a:gd name="connsiteY0" fmla="*/ 0 h 2066507"/>
              <a:gd name="connsiteX1" fmla="*/ 1881312 w 3324220"/>
              <a:gd name="connsiteY1" fmla="*/ 1 h 2066507"/>
              <a:gd name="connsiteX2" fmla="*/ 3324220 w 3324220"/>
              <a:gd name="connsiteY2" fmla="*/ 1823247 h 2066507"/>
              <a:gd name="connsiteX3" fmla="*/ 1531096 w 3324220"/>
              <a:gd name="connsiteY3" fmla="*/ 1865170 h 2066507"/>
              <a:gd name="connsiteX4" fmla="*/ 1346538 w 3324220"/>
              <a:gd name="connsiteY4" fmla="*/ 2066507 h 2066507"/>
              <a:gd name="connsiteX5" fmla="*/ 1161980 w 3324220"/>
              <a:gd name="connsiteY5" fmla="*/ 1856783 h 2066507"/>
              <a:gd name="connsiteX6" fmla="*/ 41945 w 3324220"/>
              <a:gd name="connsiteY6" fmla="*/ 1831636 h 2066507"/>
              <a:gd name="connsiteX7" fmla="*/ 0 w 3324220"/>
              <a:gd name="connsiteY7" fmla="*/ 0 h 2066507"/>
              <a:gd name="connsiteX0" fmla="*/ 0 w 3324220"/>
              <a:gd name="connsiteY0" fmla="*/ 0 h 2066507"/>
              <a:gd name="connsiteX1" fmla="*/ 1881312 w 3324220"/>
              <a:gd name="connsiteY1" fmla="*/ 33557 h 2066507"/>
              <a:gd name="connsiteX2" fmla="*/ 3324220 w 3324220"/>
              <a:gd name="connsiteY2" fmla="*/ 1823247 h 2066507"/>
              <a:gd name="connsiteX3" fmla="*/ 1531096 w 3324220"/>
              <a:gd name="connsiteY3" fmla="*/ 1865170 h 2066507"/>
              <a:gd name="connsiteX4" fmla="*/ 1346538 w 3324220"/>
              <a:gd name="connsiteY4" fmla="*/ 2066507 h 2066507"/>
              <a:gd name="connsiteX5" fmla="*/ 1161980 w 3324220"/>
              <a:gd name="connsiteY5" fmla="*/ 1856783 h 2066507"/>
              <a:gd name="connsiteX6" fmla="*/ 41945 w 3324220"/>
              <a:gd name="connsiteY6" fmla="*/ 1831636 h 2066507"/>
              <a:gd name="connsiteX7" fmla="*/ 0 w 3324220"/>
              <a:gd name="connsiteY7" fmla="*/ 0 h 2066507"/>
              <a:gd name="connsiteX0" fmla="*/ 0 w 3290664"/>
              <a:gd name="connsiteY0" fmla="*/ 0 h 2032951"/>
              <a:gd name="connsiteX1" fmla="*/ 1847756 w 3290664"/>
              <a:gd name="connsiteY1" fmla="*/ 1 h 2032951"/>
              <a:gd name="connsiteX2" fmla="*/ 3290664 w 3290664"/>
              <a:gd name="connsiteY2" fmla="*/ 1789691 h 2032951"/>
              <a:gd name="connsiteX3" fmla="*/ 1497540 w 3290664"/>
              <a:gd name="connsiteY3" fmla="*/ 1831614 h 2032951"/>
              <a:gd name="connsiteX4" fmla="*/ 1312982 w 3290664"/>
              <a:gd name="connsiteY4" fmla="*/ 2032951 h 2032951"/>
              <a:gd name="connsiteX5" fmla="*/ 1128424 w 3290664"/>
              <a:gd name="connsiteY5" fmla="*/ 1823227 h 2032951"/>
              <a:gd name="connsiteX6" fmla="*/ 8389 w 3290664"/>
              <a:gd name="connsiteY6" fmla="*/ 1798080 h 2032951"/>
              <a:gd name="connsiteX7" fmla="*/ 0 w 3290664"/>
              <a:gd name="connsiteY7" fmla="*/ 0 h 2032951"/>
              <a:gd name="connsiteX0" fmla="*/ 808 w 3283083"/>
              <a:gd name="connsiteY0" fmla="*/ 0 h 2032951"/>
              <a:gd name="connsiteX1" fmla="*/ 1840175 w 3283083"/>
              <a:gd name="connsiteY1" fmla="*/ 1 h 2032951"/>
              <a:gd name="connsiteX2" fmla="*/ 3283083 w 3283083"/>
              <a:gd name="connsiteY2" fmla="*/ 1789691 h 2032951"/>
              <a:gd name="connsiteX3" fmla="*/ 1489959 w 3283083"/>
              <a:gd name="connsiteY3" fmla="*/ 1831614 h 2032951"/>
              <a:gd name="connsiteX4" fmla="*/ 1305401 w 3283083"/>
              <a:gd name="connsiteY4" fmla="*/ 2032951 h 2032951"/>
              <a:gd name="connsiteX5" fmla="*/ 1120843 w 3283083"/>
              <a:gd name="connsiteY5" fmla="*/ 1823227 h 2032951"/>
              <a:gd name="connsiteX6" fmla="*/ 808 w 3283083"/>
              <a:gd name="connsiteY6" fmla="*/ 1798080 h 2032951"/>
              <a:gd name="connsiteX7" fmla="*/ 808 w 3283083"/>
              <a:gd name="connsiteY7" fmla="*/ 0 h 2032951"/>
              <a:gd name="connsiteX0" fmla="*/ 808 w 3283083"/>
              <a:gd name="connsiteY0" fmla="*/ 0 h 2032951"/>
              <a:gd name="connsiteX1" fmla="*/ 1840175 w 3283083"/>
              <a:gd name="connsiteY1" fmla="*/ 1 h 2032951"/>
              <a:gd name="connsiteX2" fmla="*/ 3283083 w 3283083"/>
              <a:gd name="connsiteY2" fmla="*/ 1789691 h 2032951"/>
              <a:gd name="connsiteX3" fmla="*/ 1489959 w 3283083"/>
              <a:gd name="connsiteY3" fmla="*/ 1831614 h 2032951"/>
              <a:gd name="connsiteX4" fmla="*/ 1305401 w 3283083"/>
              <a:gd name="connsiteY4" fmla="*/ 2032951 h 2032951"/>
              <a:gd name="connsiteX5" fmla="*/ 1120843 w 3283083"/>
              <a:gd name="connsiteY5" fmla="*/ 1789671 h 2032951"/>
              <a:gd name="connsiteX6" fmla="*/ 808 w 3283083"/>
              <a:gd name="connsiteY6" fmla="*/ 1798080 h 2032951"/>
              <a:gd name="connsiteX7" fmla="*/ 808 w 3283083"/>
              <a:gd name="connsiteY7" fmla="*/ 0 h 2032951"/>
              <a:gd name="connsiteX0" fmla="*/ 808 w 3283083"/>
              <a:gd name="connsiteY0" fmla="*/ 0 h 2032951"/>
              <a:gd name="connsiteX1" fmla="*/ 1840175 w 3283083"/>
              <a:gd name="connsiteY1" fmla="*/ 1 h 2032951"/>
              <a:gd name="connsiteX2" fmla="*/ 3283083 w 3283083"/>
              <a:gd name="connsiteY2" fmla="*/ 1789691 h 2032951"/>
              <a:gd name="connsiteX3" fmla="*/ 1506737 w 3283083"/>
              <a:gd name="connsiteY3" fmla="*/ 1806447 h 2032951"/>
              <a:gd name="connsiteX4" fmla="*/ 1305401 w 3283083"/>
              <a:gd name="connsiteY4" fmla="*/ 2032951 h 2032951"/>
              <a:gd name="connsiteX5" fmla="*/ 1120843 w 3283083"/>
              <a:gd name="connsiteY5" fmla="*/ 1789671 h 2032951"/>
              <a:gd name="connsiteX6" fmla="*/ 808 w 3283083"/>
              <a:gd name="connsiteY6" fmla="*/ 1798080 h 2032951"/>
              <a:gd name="connsiteX7" fmla="*/ 808 w 3283083"/>
              <a:gd name="connsiteY7" fmla="*/ 0 h 2032951"/>
              <a:gd name="connsiteX0" fmla="*/ 808 w 3283083"/>
              <a:gd name="connsiteY0" fmla="*/ 0 h 2032951"/>
              <a:gd name="connsiteX1" fmla="*/ 1840175 w 3283083"/>
              <a:gd name="connsiteY1" fmla="*/ 1 h 2032951"/>
              <a:gd name="connsiteX2" fmla="*/ 3283083 w 3283083"/>
              <a:gd name="connsiteY2" fmla="*/ 1789691 h 2032951"/>
              <a:gd name="connsiteX3" fmla="*/ 1481570 w 3283083"/>
              <a:gd name="connsiteY3" fmla="*/ 1798058 h 2032951"/>
              <a:gd name="connsiteX4" fmla="*/ 1305401 w 3283083"/>
              <a:gd name="connsiteY4" fmla="*/ 2032951 h 2032951"/>
              <a:gd name="connsiteX5" fmla="*/ 1120843 w 3283083"/>
              <a:gd name="connsiteY5" fmla="*/ 1789671 h 2032951"/>
              <a:gd name="connsiteX6" fmla="*/ 808 w 3283083"/>
              <a:gd name="connsiteY6" fmla="*/ 1798080 h 2032951"/>
              <a:gd name="connsiteX7" fmla="*/ 808 w 3283083"/>
              <a:gd name="connsiteY7" fmla="*/ 0 h 2032951"/>
              <a:gd name="connsiteX0" fmla="*/ 808 w 3283083"/>
              <a:gd name="connsiteY0" fmla="*/ 0 h 2032951"/>
              <a:gd name="connsiteX1" fmla="*/ 1840175 w 3283083"/>
              <a:gd name="connsiteY1" fmla="*/ 1 h 2032951"/>
              <a:gd name="connsiteX2" fmla="*/ 3283083 w 3283083"/>
              <a:gd name="connsiteY2" fmla="*/ 1789691 h 2032951"/>
              <a:gd name="connsiteX3" fmla="*/ 1489959 w 3283083"/>
              <a:gd name="connsiteY3" fmla="*/ 1798058 h 2032951"/>
              <a:gd name="connsiteX4" fmla="*/ 1305401 w 3283083"/>
              <a:gd name="connsiteY4" fmla="*/ 2032951 h 2032951"/>
              <a:gd name="connsiteX5" fmla="*/ 1120843 w 3283083"/>
              <a:gd name="connsiteY5" fmla="*/ 1789671 h 2032951"/>
              <a:gd name="connsiteX6" fmla="*/ 808 w 3283083"/>
              <a:gd name="connsiteY6" fmla="*/ 1798080 h 2032951"/>
              <a:gd name="connsiteX7" fmla="*/ 808 w 3283083"/>
              <a:gd name="connsiteY7" fmla="*/ 0 h 2032951"/>
              <a:gd name="connsiteX0" fmla="*/ 808 w 3283083"/>
              <a:gd name="connsiteY0" fmla="*/ 0 h 1957450"/>
              <a:gd name="connsiteX1" fmla="*/ 1840175 w 3283083"/>
              <a:gd name="connsiteY1" fmla="*/ 1 h 1957450"/>
              <a:gd name="connsiteX2" fmla="*/ 3283083 w 3283083"/>
              <a:gd name="connsiteY2" fmla="*/ 1789691 h 1957450"/>
              <a:gd name="connsiteX3" fmla="*/ 1489959 w 3283083"/>
              <a:gd name="connsiteY3" fmla="*/ 1798058 h 1957450"/>
              <a:gd name="connsiteX4" fmla="*/ 1305401 w 3283083"/>
              <a:gd name="connsiteY4" fmla="*/ 1957450 h 1957450"/>
              <a:gd name="connsiteX5" fmla="*/ 1120843 w 3283083"/>
              <a:gd name="connsiteY5" fmla="*/ 1789671 h 1957450"/>
              <a:gd name="connsiteX6" fmla="*/ 808 w 3283083"/>
              <a:gd name="connsiteY6" fmla="*/ 1798080 h 1957450"/>
              <a:gd name="connsiteX7" fmla="*/ 808 w 3283083"/>
              <a:gd name="connsiteY7" fmla="*/ 0 h 1957450"/>
              <a:gd name="connsiteX0" fmla="*/ 808 w 3283083"/>
              <a:gd name="connsiteY0" fmla="*/ 0 h 2100063"/>
              <a:gd name="connsiteX1" fmla="*/ 1840175 w 3283083"/>
              <a:gd name="connsiteY1" fmla="*/ 1 h 2100063"/>
              <a:gd name="connsiteX2" fmla="*/ 3283083 w 3283083"/>
              <a:gd name="connsiteY2" fmla="*/ 1789691 h 2100063"/>
              <a:gd name="connsiteX3" fmla="*/ 1489959 w 3283083"/>
              <a:gd name="connsiteY3" fmla="*/ 1798058 h 2100063"/>
              <a:gd name="connsiteX4" fmla="*/ 1322179 w 3283083"/>
              <a:gd name="connsiteY4" fmla="*/ 2100063 h 2100063"/>
              <a:gd name="connsiteX5" fmla="*/ 1120843 w 3283083"/>
              <a:gd name="connsiteY5" fmla="*/ 1789671 h 2100063"/>
              <a:gd name="connsiteX6" fmla="*/ 808 w 3283083"/>
              <a:gd name="connsiteY6" fmla="*/ 1798080 h 2100063"/>
              <a:gd name="connsiteX7" fmla="*/ 808 w 3283083"/>
              <a:gd name="connsiteY7" fmla="*/ 0 h 2100063"/>
              <a:gd name="connsiteX0" fmla="*/ 808 w 3283083"/>
              <a:gd name="connsiteY0" fmla="*/ 0 h 1949061"/>
              <a:gd name="connsiteX1" fmla="*/ 1840175 w 3283083"/>
              <a:gd name="connsiteY1" fmla="*/ 1 h 1949061"/>
              <a:gd name="connsiteX2" fmla="*/ 3283083 w 3283083"/>
              <a:gd name="connsiteY2" fmla="*/ 1789691 h 1949061"/>
              <a:gd name="connsiteX3" fmla="*/ 1489959 w 3283083"/>
              <a:gd name="connsiteY3" fmla="*/ 1798058 h 1949061"/>
              <a:gd name="connsiteX4" fmla="*/ 1297012 w 3283083"/>
              <a:gd name="connsiteY4" fmla="*/ 1949061 h 1949061"/>
              <a:gd name="connsiteX5" fmla="*/ 1120843 w 3283083"/>
              <a:gd name="connsiteY5" fmla="*/ 1789671 h 1949061"/>
              <a:gd name="connsiteX6" fmla="*/ 808 w 3283083"/>
              <a:gd name="connsiteY6" fmla="*/ 1798080 h 1949061"/>
              <a:gd name="connsiteX7" fmla="*/ 808 w 3283083"/>
              <a:gd name="connsiteY7" fmla="*/ 0 h 1949061"/>
              <a:gd name="connsiteX0" fmla="*/ 808 w 3316639"/>
              <a:gd name="connsiteY0" fmla="*/ 0 h 1949061"/>
              <a:gd name="connsiteX1" fmla="*/ 1840175 w 3316639"/>
              <a:gd name="connsiteY1" fmla="*/ 1 h 1949061"/>
              <a:gd name="connsiteX2" fmla="*/ 3316639 w 3316639"/>
              <a:gd name="connsiteY2" fmla="*/ 1806469 h 1949061"/>
              <a:gd name="connsiteX3" fmla="*/ 1489959 w 3316639"/>
              <a:gd name="connsiteY3" fmla="*/ 1798058 h 1949061"/>
              <a:gd name="connsiteX4" fmla="*/ 1297012 w 3316639"/>
              <a:gd name="connsiteY4" fmla="*/ 1949061 h 1949061"/>
              <a:gd name="connsiteX5" fmla="*/ 1120843 w 3316639"/>
              <a:gd name="connsiteY5" fmla="*/ 1789671 h 1949061"/>
              <a:gd name="connsiteX6" fmla="*/ 808 w 3316639"/>
              <a:gd name="connsiteY6" fmla="*/ 1798080 h 1949061"/>
              <a:gd name="connsiteX7" fmla="*/ 808 w 3316639"/>
              <a:gd name="connsiteY7" fmla="*/ 0 h 1949061"/>
              <a:gd name="connsiteX0" fmla="*/ 808 w 3316639"/>
              <a:gd name="connsiteY0" fmla="*/ 0 h 1949061"/>
              <a:gd name="connsiteX1" fmla="*/ 1840175 w 3316639"/>
              <a:gd name="connsiteY1" fmla="*/ 1 h 1949061"/>
              <a:gd name="connsiteX2" fmla="*/ 3316639 w 3316639"/>
              <a:gd name="connsiteY2" fmla="*/ 1806469 h 1949061"/>
              <a:gd name="connsiteX3" fmla="*/ 1531904 w 3316639"/>
              <a:gd name="connsiteY3" fmla="*/ 1806447 h 1949061"/>
              <a:gd name="connsiteX4" fmla="*/ 1297012 w 3316639"/>
              <a:gd name="connsiteY4" fmla="*/ 1949061 h 1949061"/>
              <a:gd name="connsiteX5" fmla="*/ 1120843 w 3316639"/>
              <a:gd name="connsiteY5" fmla="*/ 1789671 h 1949061"/>
              <a:gd name="connsiteX6" fmla="*/ 808 w 3316639"/>
              <a:gd name="connsiteY6" fmla="*/ 1798080 h 1949061"/>
              <a:gd name="connsiteX7" fmla="*/ 808 w 3316639"/>
              <a:gd name="connsiteY7" fmla="*/ 0 h 1949061"/>
              <a:gd name="connsiteX0" fmla="*/ 808 w 3316639"/>
              <a:gd name="connsiteY0" fmla="*/ 0 h 1949061"/>
              <a:gd name="connsiteX1" fmla="*/ 1840175 w 3316639"/>
              <a:gd name="connsiteY1" fmla="*/ 1 h 1949061"/>
              <a:gd name="connsiteX2" fmla="*/ 3316639 w 3316639"/>
              <a:gd name="connsiteY2" fmla="*/ 1806469 h 1949061"/>
              <a:gd name="connsiteX3" fmla="*/ 1531904 w 3316639"/>
              <a:gd name="connsiteY3" fmla="*/ 1806447 h 1949061"/>
              <a:gd name="connsiteX4" fmla="*/ 1297012 w 3316639"/>
              <a:gd name="connsiteY4" fmla="*/ 1949061 h 1949061"/>
              <a:gd name="connsiteX5" fmla="*/ 1120843 w 3316639"/>
              <a:gd name="connsiteY5" fmla="*/ 1789671 h 1949061"/>
              <a:gd name="connsiteX6" fmla="*/ 808 w 3316639"/>
              <a:gd name="connsiteY6" fmla="*/ 1806469 h 1949061"/>
              <a:gd name="connsiteX7" fmla="*/ 808 w 3316639"/>
              <a:gd name="connsiteY7" fmla="*/ 0 h 1949061"/>
              <a:gd name="connsiteX0" fmla="*/ 808 w 3316639"/>
              <a:gd name="connsiteY0" fmla="*/ 0 h 1949061"/>
              <a:gd name="connsiteX1" fmla="*/ 1840175 w 3316639"/>
              <a:gd name="connsiteY1" fmla="*/ 1 h 1949061"/>
              <a:gd name="connsiteX2" fmla="*/ 3316639 w 3316639"/>
              <a:gd name="connsiteY2" fmla="*/ 1806469 h 1949061"/>
              <a:gd name="connsiteX3" fmla="*/ 1531904 w 3316639"/>
              <a:gd name="connsiteY3" fmla="*/ 1806447 h 1949061"/>
              <a:gd name="connsiteX4" fmla="*/ 1297012 w 3316639"/>
              <a:gd name="connsiteY4" fmla="*/ 1949061 h 1949061"/>
              <a:gd name="connsiteX5" fmla="*/ 1104065 w 3316639"/>
              <a:gd name="connsiteY5" fmla="*/ 1806449 h 1949061"/>
              <a:gd name="connsiteX6" fmla="*/ 808 w 3316639"/>
              <a:gd name="connsiteY6" fmla="*/ 1806469 h 1949061"/>
              <a:gd name="connsiteX7" fmla="*/ 808 w 3316639"/>
              <a:gd name="connsiteY7" fmla="*/ 0 h 1949061"/>
              <a:gd name="connsiteX0" fmla="*/ 808 w 3316639"/>
              <a:gd name="connsiteY0" fmla="*/ 0 h 1949061"/>
              <a:gd name="connsiteX1" fmla="*/ 1840175 w 3316639"/>
              <a:gd name="connsiteY1" fmla="*/ 1 h 1949061"/>
              <a:gd name="connsiteX2" fmla="*/ 3316639 w 3316639"/>
              <a:gd name="connsiteY2" fmla="*/ 1806469 h 1949061"/>
              <a:gd name="connsiteX3" fmla="*/ 1489959 w 3316639"/>
              <a:gd name="connsiteY3" fmla="*/ 1806447 h 1949061"/>
              <a:gd name="connsiteX4" fmla="*/ 1297012 w 3316639"/>
              <a:gd name="connsiteY4" fmla="*/ 1949061 h 1949061"/>
              <a:gd name="connsiteX5" fmla="*/ 1104065 w 3316639"/>
              <a:gd name="connsiteY5" fmla="*/ 1806449 h 1949061"/>
              <a:gd name="connsiteX6" fmla="*/ 808 w 3316639"/>
              <a:gd name="connsiteY6" fmla="*/ 1806469 h 1949061"/>
              <a:gd name="connsiteX7" fmla="*/ 808 w 3316639"/>
              <a:gd name="connsiteY7" fmla="*/ 0 h 1949061"/>
              <a:gd name="connsiteX0" fmla="*/ 808 w 3316639"/>
              <a:gd name="connsiteY0" fmla="*/ 0 h 2016173"/>
              <a:gd name="connsiteX1" fmla="*/ 1840175 w 3316639"/>
              <a:gd name="connsiteY1" fmla="*/ 1 h 2016173"/>
              <a:gd name="connsiteX2" fmla="*/ 3316639 w 3316639"/>
              <a:gd name="connsiteY2" fmla="*/ 1806469 h 2016173"/>
              <a:gd name="connsiteX3" fmla="*/ 1489959 w 3316639"/>
              <a:gd name="connsiteY3" fmla="*/ 1806447 h 2016173"/>
              <a:gd name="connsiteX4" fmla="*/ 1305401 w 3316639"/>
              <a:gd name="connsiteY4" fmla="*/ 2016173 h 2016173"/>
              <a:gd name="connsiteX5" fmla="*/ 1104065 w 3316639"/>
              <a:gd name="connsiteY5" fmla="*/ 1806449 h 2016173"/>
              <a:gd name="connsiteX6" fmla="*/ 808 w 3316639"/>
              <a:gd name="connsiteY6" fmla="*/ 1806469 h 2016173"/>
              <a:gd name="connsiteX7" fmla="*/ 808 w 3316639"/>
              <a:gd name="connsiteY7" fmla="*/ 0 h 2016173"/>
              <a:gd name="connsiteX0" fmla="*/ 808 w 3316639"/>
              <a:gd name="connsiteY0" fmla="*/ 0 h 1965839"/>
              <a:gd name="connsiteX1" fmla="*/ 1840175 w 3316639"/>
              <a:gd name="connsiteY1" fmla="*/ 1 h 1965839"/>
              <a:gd name="connsiteX2" fmla="*/ 3316639 w 3316639"/>
              <a:gd name="connsiteY2" fmla="*/ 1806469 h 1965839"/>
              <a:gd name="connsiteX3" fmla="*/ 1489959 w 3316639"/>
              <a:gd name="connsiteY3" fmla="*/ 1806447 h 1965839"/>
              <a:gd name="connsiteX4" fmla="*/ 1297012 w 3316639"/>
              <a:gd name="connsiteY4" fmla="*/ 1965839 h 1965839"/>
              <a:gd name="connsiteX5" fmla="*/ 1104065 w 3316639"/>
              <a:gd name="connsiteY5" fmla="*/ 1806449 h 1965839"/>
              <a:gd name="connsiteX6" fmla="*/ 808 w 3316639"/>
              <a:gd name="connsiteY6" fmla="*/ 1806469 h 1965839"/>
              <a:gd name="connsiteX7" fmla="*/ 808 w 3316639"/>
              <a:gd name="connsiteY7" fmla="*/ 0 h 196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16639" h="1965839">
                <a:moveTo>
                  <a:pt x="808" y="0"/>
                </a:moveTo>
                <a:lnTo>
                  <a:pt x="1840175" y="1"/>
                </a:lnTo>
                <a:lnTo>
                  <a:pt x="3316639" y="1806469"/>
                </a:lnTo>
                <a:lnTo>
                  <a:pt x="1489959" y="1806447"/>
                </a:lnTo>
                <a:lnTo>
                  <a:pt x="1297012" y="1965839"/>
                </a:lnTo>
                <a:lnTo>
                  <a:pt x="1104065" y="1806449"/>
                </a:lnTo>
                <a:lnTo>
                  <a:pt x="808" y="1806469"/>
                </a:lnTo>
                <a:cubicBezTo>
                  <a:pt x="-1988" y="1221090"/>
                  <a:pt x="3604" y="585379"/>
                  <a:pt x="808" y="0"/>
                </a:cubicBezTo>
                <a:close/>
              </a:path>
            </a:pathLst>
          </a:custGeom>
          <a:solidFill>
            <a:srgbClr val="AFD740">
              <a:alpha val="71000"/>
            </a:srgbClr>
          </a:solidFill>
        </p:spPr>
        <p:txBody>
          <a:bodyPr lIns="108000" tIns="36000" bIns="180000" anchor="b"/>
          <a:lstStyle>
            <a:lvl1pPr marL="0" indent="0" algn="l">
              <a:spcBef>
                <a:spcPts val="0"/>
              </a:spcBef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</a:t>
            </a:r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557468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080218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 userDrawn="1"/>
        </p:nvGrpSpPr>
        <p:grpSpPr>
          <a:xfrm>
            <a:off x="611560" y="2526659"/>
            <a:ext cx="2963730" cy="2986091"/>
            <a:chOff x="1752286" y="2338236"/>
            <a:chExt cx="1945257" cy="1959934"/>
          </a:xfrm>
        </p:grpSpPr>
        <p:sp>
          <p:nvSpPr>
            <p:cNvPr id="3" name="Freeform 2"/>
            <p:cNvSpPr/>
            <p:nvPr userDrawn="1"/>
          </p:nvSpPr>
          <p:spPr>
            <a:xfrm>
              <a:off x="1948902" y="2338236"/>
              <a:ext cx="1748641" cy="1916617"/>
            </a:xfrm>
            <a:custGeom>
              <a:avLst/>
              <a:gdLst>
                <a:gd name="connsiteX0" fmla="*/ 255022 w 1226229"/>
                <a:gd name="connsiteY0" fmla="*/ 3188 h 1344022"/>
                <a:gd name="connsiteX1" fmla="*/ 36909 w 1226229"/>
                <a:gd name="connsiteY1" fmla="*/ 959533 h 1344022"/>
                <a:gd name="connsiteX2" fmla="*/ 875808 w 1226229"/>
                <a:gd name="connsiteY2" fmla="*/ 1337038 h 1344022"/>
                <a:gd name="connsiteX3" fmla="*/ 1202978 w 1226229"/>
                <a:gd name="connsiteY3" fmla="*/ 674307 h 1344022"/>
                <a:gd name="connsiteX4" fmla="*/ 255022 w 1226229"/>
                <a:gd name="connsiteY4" fmla="*/ 3188 h 1344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229" h="1344022">
                  <a:moveTo>
                    <a:pt x="255022" y="3188"/>
                  </a:moveTo>
                  <a:cubicBezTo>
                    <a:pt x="60677" y="50726"/>
                    <a:pt x="-66555" y="737225"/>
                    <a:pt x="36909" y="959533"/>
                  </a:cubicBezTo>
                  <a:cubicBezTo>
                    <a:pt x="140373" y="1181841"/>
                    <a:pt x="681463" y="1384576"/>
                    <a:pt x="875808" y="1337038"/>
                  </a:cubicBezTo>
                  <a:cubicBezTo>
                    <a:pt x="1070153" y="1289500"/>
                    <a:pt x="1300850" y="896615"/>
                    <a:pt x="1202978" y="674307"/>
                  </a:cubicBezTo>
                  <a:cubicBezTo>
                    <a:pt x="1105106" y="451999"/>
                    <a:pt x="449367" y="-44350"/>
                    <a:pt x="255022" y="3188"/>
                  </a:cubicBezTo>
                  <a:close/>
                </a:path>
              </a:pathLst>
            </a:custGeom>
            <a:solidFill>
              <a:srgbClr val="AFD74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5" name="Freeform 4"/>
            <p:cNvSpPr/>
            <p:nvPr userDrawn="1"/>
          </p:nvSpPr>
          <p:spPr>
            <a:xfrm>
              <a:off x="1752286" y="2603699"/>
              <a:ext cx="1697323" cy="1639454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solidFill>
              <a:srgbClr val="AFD74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2" name="Freeform 11"/>
            <p:cNvSpPr/>
            <p:nvPr userDrawn="1"/>
          </p:nvSpPr>
          <p:spPr>
            <a:xfrm rot="11844868">
              <a:off x="1974560" y="2658716"/>
              <a:ext cx="1697323" cy="1639454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solidFill>
              <a:srgbClr val="AFD74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580112" y="1916832"/>
            <a:ext cx="2963730" cy="2986091"/>
            <a:chOff x="1752286" y="2338236"/>
            <a:chExt cx="1945257" cy="1959934"/>
          </a:xfrm>
        </p:grpSpPr>
        <p:sp>
          <p:nvSpPr>
            <p:cNvPr id="17" name="Freeform 16"/>
            <p:cNvSpPr/>
            <p:nvPr userDrawn="1"/>
          </p:nvSpPr>
          <p:spPr>
            <a:xfrm>
              <a:off x="1948902" y="2338236"/>
              <a:ext cx="1748641" cy="1916617"/>
            </a:xfrm>
            <a:custGeom>
              <a:avLst/>
              <a:gdLst>
                <a:gd name="connsiteX0" fmla="*/ 255022 w 1226229"/>
                <a:gd name="connsiteY0" fmla="*/ 3188 h 1344022"/>
                <a:gd name="connsiteX1" fmla="*/ 36909 w 1226229"/>
                <a:gd name="connsiteY1" fmla="*/ 959533 h 1344022"/>
                <a:gd name="connsiteX2" fmla="*/ 875808 w 1226229"/>
                <a:gd name="connsiteY2" fmla="*/ 1337038 h 1344022"/>
                <a:gd name="connsiteX3" fmla="*/ 1202978 w 1226229"/>
                <a:gd name="connsiteY3" fmla="*/ 674307 h 1344022"/>
                <a:gd name="connsiteX4" fmla="*/ 255022 w 1226229"/>
                <a:gd name="connsiteY4" fmla="*/ 3188 h 1344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229" h="1344022">
                  <a:moveTo>
                    <a:pt x="255022" y="3188"/>
                  </a:moveTo>
                  <a:cubicBezTo>
                    <a:pt x="60677" y="50726"/>
                    <a:pt x="-66555" y="737225"/>
                    <a:pt x="36909" y="959533"/>
                  </a:cubicBezTo>
                  <a:cubicBezTo>
                    <a:pt x="140373" y="1181841"/>
                    <a:pt x="681463" y="1384576"/>
                    <a:pt x="875808" y="1337038"/>
                  </a:cubicBezTo>
                  <a:cubicBezTo>
                    <a:pt x="1070153" y="1289500"/>
                    <a:pt x="1300850" y="896615"/>
                    <a:pt x="1202978" y="674307"/>
                  </a:cubicBezTo>
                  <a:cubicBezTo>
                    <a:pt x="1105106" y="451999"/>
                    <a:pt x="449367" y="-44350"/>
                    <a:pt x="255022" y="3188"/>
                  </a:cubicBezTo>
                  <a:close/>
                </a:path>
              </a:pathLst>
            </a:custGeom>
            <a:solidFill>
              <a:srgbClr val="AFD74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>
            <a:xfrm>
              <a:off x="1752286" y="2603699"/>
              <a:ext cx="1697323" cy="1639454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solidFill>
              <a:srgbClr val="AFD74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9" name="Freeform 18"/>
            <p:cNvSpPr/>
            <p:nvPr userDrawn="1"/>
          </p:nvSpPr>
          <p:spPr>
            <a:xfrm rot="11844868">
              <a:off x="1974560" y="2658716"/>
              <a:ext cx="1697323" cy="1639454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solidFill>
              <a:srgbClr val="AFD74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20" name="그림 개체 틀 2"/>
          <p:cNvSpPr>
            <a:spLocks noGrp="1"/>
          </p:cNvSpPr>
          <p:nvPr>
            <p:ph type="pic" sz="quarter" idx="48" hasCustomPrompt="1"/>
          </p:nvPr>
        </p:nvSpPr>
        <p:spPr>
          <a:xfrm rot="694714">
            <a:off x="576739" y="2478810"/>
            <a:ext cx="2009333" cy="20093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그림 개체 틀 2"/>
          <p:cNvSpPr>
            <a:spLocks noGrp="1"/>
          </p:cNvSpPr>
          <p:nvPr>
            <p:ph type="pic" sz="quarter" idx="49" hasCustomPrompt="1"/>
          </p:nvPr>
        </p:nvSpPr>
        <p:spPr>
          <a:xfrm rot="20753105">
            <a:off x="6279176" y="3389026"/>
            <a:ext cx="2009333" cy="20093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3009317" y="2136647"/>
            <a:ext cx="237626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3009316" y="2399512"/>
            <a:ext cx="237626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3009316" y="2662377"/>
            <a:ext cx="237993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3009317" y="3022417"/>
            <a:ext cx="2376264" cy="720080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3635897" y="4080863"/>
            <a:ext cx="237626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800" b="1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3635896" y="4343728"/>
            <a:ext cx="237626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3635896" y="4606593"/>
            <a:ext cx="237993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3635897" y="4966633"/>
            <a:ext cx="2376264" cy="720080"/>
          </a:xfrm>
          <a:prstGeom prst="rect">
            <a:avLst/>
          </a:prstGeom>
        </p:spPr>
        <p:txBody>
          <a:bodyPr lIns="0" tIns="0" bIns="0" anchor="t"/>
          <a:lstStyle>
            <a:lvl1pPr marL="0" indent="0" algn="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979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-1"/>
            <a:ext cx="9144001" cy="6118463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그림 개체 틀 2"/>
          <p:cNvSpPr>
            <a:spLocks noGrp="1"/>
          </p:cNvSpPr>
          <p:nvPr>
            <p:ph type="pic" sz="quarter" idx="48" hasCustomPrompt="1"/>
          </p:nvPr>
        </p:nvSpPr>
        <p:spPr>
          <a:xfrm rot="694714">
            <a:off x="2792605" y="2009645"/>
            <a:ext cx="1827661" cy="18276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9" hasCustomPrompt="1"/>
          </p:nvPr>
        </p:nvSpPr>
        <p:spPr>
          <a:xfrm rot="21398040">
            <a:off x="4708484" y="2911462"/>
            <a:ext cx="1827661" cy="18276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50" hasCustomPrompt="1"/>
          </p:nvPr>
        </p:nvSpPr>
        <p:spPr>
          <a:xfrm rot="20741363">
            <a:off x="3122879" y="3780079"/>
            <a:ext cx="1827661" cy="18276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5364088" y="1883276"/>
            <a:ext cx="2771531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5364089" y="2197916"/>
            <a:ext cx="2771530" cy="411815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5940152" y="4941168"/>
            <a:ext cx="2771531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9"/>
          </p:nvPr>
        </p:nvSpPr>
        <p:spPr>
          <a:xfrm>
            <a:off x="5940153" y="5255808"/>
            <a:ext cx="2771530" cy="411815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179512" y="4581128"/>
            <a:ext cx="266277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179513" y="4895768"/>
            <a:ext cx="2662778" cy="411815"/>
          </a:xfrm>
          <a:prstGeom prst="rect">
            <a:avLst/>
          </a:prstGeom>
        </p:spPr>
        <p:txBody>
          <a:bodyPr lIns="0" tIns="0" bIns="0" anchor="t"/>
          <a:lstStyle>
            <a:lvl1pPr marL="0" indent="0" algn="r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21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" y="2924944"/>
            <a:ext cx="9144001" cy="1656184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 rot="1370461">
            <a:off x="923180" y="2532357"/>
            <a:ext cx="1476000" cy="14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47" hasCustomPrompt="1"/>
          </p:nvPr>
        </p:nvSpPr>
        <p:spPr>
          <a:xfrm rot="20835524">
            <a:off x="2484342" y="2205441"/>
            <a:ext cx="1476000" cy="14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8" hasCustomPrompt="1"/>
          </p:nvPr>
        </p:nvSpPr>
        <p:spPr>
          <a:xfrm rot="1350215">
            <a:off x="4078188" y="2690582"/>
            <a:ext cx="1476000" cy="14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49" hasCustomPrompt="1"/>
          </p:nvPr>
        </p:nvSpPr>
        <p:spPr>
          <a:xfrm rot="612767">
            <a:off x="2599836" y="3780058"/>
            <a:ext cx="1476000" cy="14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6228184" y="3623350"/>
            <a:ext cx="237626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6228183" y="3886215"/>
            <a:ext cx="237626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6228183" y="4149080"/>
            <a:ext cx="237993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228184" y="4675154"/>
            <a:ext cx="2376264" cy="914086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848100" y="1919114"/>
            <a:ext cx="5295900" cy="3014811"/>
          </a:xfrm>
          <a:custGeom>
            <a:avLst/>
            <a:gdLst/>
            <a:ahLst/>
            <a:cxnLst/>
            <a:rect l="l" t="t" r="r" b="b"/>
            <a:pathLst>
              <a:path w="5295900" h="3014811">
                <a:moveTo>
                  <a:pt x="4628717" y="173732"/>
                </a:moveTo>
                <a:lnTo>
                  <a:pt x="4468316" y="509327"/>
                </a:lnTo>
                <a:lnTo>
                  <a:pt x="5023696" y="509327"/>
                </a:lnTo>
                <a:lnTo>
                  <a:pt x="5184097" y="173732"/>
                </a:lnTo>
                <a:close/>
                <a:moveTo>
                  <a:pt x="1437816" y="0"/>
                </a:moveTo>
                <a:lnTo>
                  <a:pt x="5295900" y="0"/>
                </a:lnTo>
                <a:lnTo>
                  <a:pt x="5295900" y="3014811"/>
                </a:lnTo>
                <a:lnTo>
                  <a:pt x="0" y="3014811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911499"/>
            <a:ext cx="5292080" cy="3014811"/>
          </a:xfrm>
          <a:custGeom>
            <a:avLst/>
            <a:gdLst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5580112 w 5580112"/>
              <a:gd name="connsiteY2" fmla="*/ 244827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646662 w 5580112"/>
              <a:gd name="connsiteY2" fmla="*/ 244827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57797"/>
              <a:gd name="connsiteX1" fmla="*/ 5580112 w 5580112"/>
              <a:gd name="connsiteY1" fmla="*/ 0 h 2457797"/>
              <a:gd name="connsiteX2" fmla="*/ 4560937 w 5580112"/>
              <a:gd name="connsiteY2" fmla="*/ 2457797 h 2457797"/>
              <a:gd name="connsiteX3" fmla="*/ 0 w 5580112"/>
              <a:gd name="connsiteY3" fmla="*/ 2448272 h 2457797"/>
              <a:gd name="connsiteX4" fmla="*/ 0 w 5580112"/>
              <a:gd name="connsiteY4" fmla="*/ 0 h 2457797"/>
              <a:gd name="connsiteX0" fmla="*/ 0 w 5580112"/>
              <a:gd name="connsiteY0" fmla="*/ 0 h 2467322"/>
              <a:gd name="connsiteX1" fmla="*/ 5580112 w 5580112"/>
              <a:gd name="connsiteY1" fmla="*/ 0 h 2467322"/>
              <a:gd name="connsiteX2" fmla="*/ 4475212 w 5580112"/>
              <a:gd name="connsiteY2" fmla="*/ 2467322 h 2467322"/>
              <a:gd name="connsiteX3" fmla="*/ 0 w 5580112"/>
              <a:gd name="connsiteY3" fmla="*/ 2448272 h 2467322"/>
              <a:gd name="connsiteX4" fmla="*/ 0 w 5580112"/>
              <a:gd name="connsiteY4" fmla="*/ 0 h 2467322"/>
              <a:gd name="connsiteX0" fmla="*/ 0 w 5580112"/>
              <a:gd name="connsiteY0" fmla="*/ 0 h 2467322"/>
              <a:gd name="connsiteX1" fmla="*/ 5580112 w 5580112"/>
              <a:gd name="connsiteY1" fmla="*/ 0 h 2467322"/>
              <a:gd name="connsiteX2" fmla="*/ 4360912 w 5580112"/>
              <a:gd name="connsiteY2" fmla="*/ 2467322 h 2467322"/>
              <a:gd name="connsiteX3" fmla="*/ 0 w 5580112"/>
              <a:gd name="connsiteY3" fmla="*/ 2448272 h 2467322"/>
              <a:gd name="connsiteX4" fmla="*/ 0 w 5580112"/>
              <a:gd name="connsiteY4" fmla="*/ 0 h 2467322"/>
              <a:gd name="connsiteX0" fmla="*/ 0 w 5580112"/>
              <a:gd name="connsiteY0" fmla="*/ 0 h 2457797"/>
              <a:gd name="connsiteX1" fmla="*/ 5580112 w 5580112"/>
              <a:gd name="connsiteY1" fmla="*/ 0 h 2457797"/>
              <a:gd name="connsiteX2" fmla="*/ 4256137 w 5580112"/>
              <a:gd name="connsiteY2" fmla="*/ 2457797 h 2457797"/>
              <a:gd name="connsiteX3" fmla="*/ 0 w 5580112"/>
              <a:gd name="connsiteY3" fmla="*/ 2448272 h 2457797"/>
              <a:gd name="connsiteX4" fmla="*/ 0 w 5580112"/>
              <a:gd name="connsiteY4" fmla="*/ 0 h 2457797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132312 w 5580112"/>
              <a:gd name="connsiteY2" fmla="*/ 2438747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3970387 w 5580112"/>
              <a:gd name="connsiteY2" fmla="*/ 242922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084687 w 5580112"/>
              <a:gd name="connsiteY2" fmla="*/ 242922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075162 w 5580112"/>
              <a:gd name="connsiteY2" fmla="*/ 244827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2448272">
                <a:moveTo>
                  <a:pt x="0" y="0"/>
                </a:moveTo>
                <a:lnTo>
                  <a:pt x="5580112" y="0"/>
                </a:lnTo>
                <a:lnTo>
                  <a:pt x="4075162" y="2448272"/>
                </a:lnTo>
                <a:lnTo>
                  <a:pt x="0" y="24482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5220072" y="2756545"/>
            <a:ext cx="3923928" cy="4517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0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21004" y="3733800"/>
            <a:ext cx="3923928" cy="216992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20088" y="3920480"/>
            <a:ext cx="3924843" cy="216992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Main author’s name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 rot="1532761">
            <a:off x="8279748" y="-140870"/>
            <a:ext cx="501086" cy="611457"/>
          </a:xfrm>
          <a:custGeom>
            <a:avLst/>
            <a:gdLst/>
            <a:ahLst/>
            <a:cxnLst/>
            <a:rect l="l" t="t" r="r" b="b"/>
            <a:pathLst>
              <a:path w="501086" h="611457">
                <a:moveTo>
                  <a:pt x="501086" y="0"/>
                </a:moveTo>
                <a:lnTo>
                  <a:pt x="501086" y="371957"/>
                </a:lnTo>
                <a:lnTo>
                  <a:pt x="0" y="611457"/>
                </a:lnTo>
                <a:lnTo>
                  <a:pt x="0" y="239500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/>
          <p:cNvSpPr/>
          <p:nvPr userDrawn="1"/>
        </p:nvSpPr>
        <p:spPr>
          <a:xfrm rot="1532761">
            <a:off x="430876" y="6387475"/>
            <a:ext cx="501086" cy="611457"/>
          </a:xfrm>
          <a:custGeom>
            <a:avLst/>
            <a:gdLst/>
            <a:ahLst/>
            <a:cxnLst/>
            <a:rect l="l" t="t" r="r" b="b"/>
            <a:pathLst>
              <a:path w="501086" h="611457">
                <a:moveTo>
                  <a:pt x="501086" y="0"/>
                </a:moveTo>
                <a:lnTo>
                  <a:pt x="501086" y="371957"/>
                </a:lnTo>
                <a:lnTo>
                  <a:pt x="0" y="611457"/>
                </a:lnTo>
                <a:lnTo>
                  <a:pt x="0" y="239500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1782341"/>
            <a:ext cx="9144000" cy="7200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7937" y="4979268"/>
            <a:ext cx="9144000" cy="7200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20072" y="3198119"/>
            <a:ext cx="3923928" cy="432048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4000" b="1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PRESENTATION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3357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91880" y="548680"/>
            <a:ext cx="4969506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0"/>
            <a:ext cx="3347865" cy="6118463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481644" y="1310706"/>
            <a:ext cx="4978788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3491880" y="1263864"/>
            <a:ext cx="496950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 rot="1370461">
            <a:off x="308179" y="2454591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1403648" y="2492897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8" hasCustomPrompt="1"/>
          </p:nvPr>
        </p:nvSpPr>
        <p:spPr>
          <a:xfrm rot="20244225">
            <a:off x="2106894" y="1564366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49" hasCustomPrompt="1"/>
          </p:nvPr>
        </p:nvSpPr>
        <p:spPr>
          <a:xfrm rot="20633800">
            <a:off x="2350008" y="3177850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50" hasCustomPrompt="1"/>
          </p:nvPr>
        </p:nvSpPr>
        <p:spPr>
          <a:xfrm rot="1094021">
            <a:off x="1357800" y="3887206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51" hasCustomPrompt="1"/>
          </p:nvPr>
        </p:nvSpPr>
        <p:spPr>
          <a:xfrm rot="721625">
            <a:off x="3540644" y="3549772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52" hasCustomPrompt="1"/>
          </p:nvPr>
        </p:nvSpPr>
        <p:spPr>
          <a:xfrm rot="1829765">
            <a:off x="4739137" y="4100193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/>
          <p:cNvSpPr>
            <a:spLocks noGrp="1"/>
          </p:cNvSpPr>
          <p:nvPr>
            <p:ph type="pic" sz="quarter" idx="53" hasCustomPrompt="1"/>
          </p:nvPr>
        </p:nvSpPr>
        <p:spPr>
          <a:xfrm rot="21210374">
            <a:off x="3344967" y="2201967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6296518" y="2183190"/>
            <a:ext cx="237626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6296517" y="2446055"/>
            <a:ext cx="237626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6296517" y="2708920"/>
            <a:ext cx="237993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296518" y="3140968"/>
            <a:ext cx="2376264" cy="100811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그림 개체 틀 2"/>
          <p:cNvSpPr>
            <a:spLocks noGrp="1"/>
          </p:cNvSpPr>
          <p:nvPr>
            <p:ph type="pic" sz="quarter" idx="58" hasCustomPrompt="1"/>
          </p:nvPr>
        </p:nvSpPr>
        <p:spPr>
          <a:xfrm rot="20450245">
            <a:off x="4532732" y="2597644"/>
            <a:ext cx="1295674" cy="12956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809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649982" y="1988840"/>
            <a:ext cx="5400600" cy="36724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6228184" y="1967166"/>
            <a:ext cx="237626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6228183" y="2230031"/>
            <a:ext cx="237626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6228183" y="2492896"/>
            <a:ext cx="237993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228184" y="2924944"/>
            <a:ext cx="2376264" cy="914086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753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649982" y="1988840"/>
            <a:ext cx="2337842" cy="36724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3131841" y="1967166"/>
            <a:ext cx="237626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3131840" y="2230031"/>
            <a:ext cx="237626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3131840" y="2492896"/>
            <a:ext cx="237993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3131841" y="2852936"/>
            <a:ext cx="2376264" cy="720080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58" hasCustomPrompt="1"/>
          </p:nvPr>
        </p:nvSpPr>
        <p:spPr>
          <a:xfrm>
            <a:off x="6122590" y="1988840"/>
            <a:ext cx="2337842" cy="36724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3632222" y="4055398"/>
            <a:ext cx="237626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800" b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3632221" y="4318263"/>
            <a:ext cx="237626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61" hasCustomPrompt="1"/>
          </p:nvPr>
        </p:nvSpPr>
        <p:spPr>
          <a:xfrm>
            <a:off x="3632221" y="4581128"/>
            <a:ext cx="2379939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62"/>
          </p:nvPr>
        </p:nvSpPr>
        <p:spPr>
          <a:xfrm>
            <a:off x="3632222" y="4941168"/>
            <a:ext cx="2376264" cy="720080"/>
          </a:xfrm>
          <a:prstGeom prst="rect">
            <a:avLst/>
          </a:prstGeom>
        </p:spPr>
        <p:txBody>
          <a:bodyPr lIns="0" tIns="0" bIns="0" anchor="t"/>
          <a:lstStyle>
            <a:lvl1pPr marL="0" indent="0" algn="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215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649982" y="1871432"/>
            <a:ext cx="1833786" cy="2952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48415" y="4823760"/>
            <a:ext cx="1835561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2627546" y="1871432"/>
            <a:ext cx="1833786" cy="2952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2625979" y="4823760"/>
            <a:ext cx="1835561" cy="648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그림 개체 틀 2"/>
          <p:cNvSpPr>
            <a:spLocks noGrp="1"/>
          </p:cNvSpPr>
          <p:nvPr>
            <p:ph type="pic" sz="quarter" idx="48" hasCustomPrompt="1"/>
          </p:nvPr>
        </p:nvSpPr>
        <p:spPr>
          <a:xfrm>
            <a:off x="4605110" y="1871432"/>
            <a:ext cx="1833786" cy="2952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4603543" y="4823760"/>
            <a:ext cx="1835561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6581107" y="1874887"/>
            <a:ext cx="1835561" cy="3600400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648416" y="4895372"/>
            <a:ext cx="1828443" cy="288032"/>
          </a:xfrm>
          <a:prstGeom prst="rect">
            <a:avLst/>
          </a:prstGeom>
          <a:noFill/>
        </p:spPr>
        <p:txBody>
          <a:bodyPr lIns="72000" anchor="ctr"/>
          <a:lstStyle>
            <a:lvl1pPr marL="0" indent="0" algn="l">
              <a:buFontTx/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6588225" y="2286702"/>
            <a:ext cx="1828444" cy="288032"/>
          </a:xfrm>
          <a:prstGeom prst="rect">
            <a:avLst/>
          </a:prstGeom>
          <a:noFill/>
        </p:spPr>
        <p:txBody>
          <a:bodyPr lIns="72000" anchor="ctr"/>
          <a:lstStyle>
            <a:lvl1pPr marL="0" indent="0" algn="l">
              <a:buFontTx/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6588224" y="2549567"/>
            <a:ext cx="1831271" cy="288032"/>
          </a:xfrm>
          <a:prstGeom prst="rect">
            <a:avLst/>
          </a:prstGeom>
          <a:noFill/>
        </p:spPr>
        <p:txBody>
          <a:bodyPr lIns="72000" anchor="ctr"/>
          <a:lstStyle>
            <a:lvl1pPr marL="0" indent="0" algn="l">
              <a:buFontTx/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581107" y="2986503"/>
            <a:ext cx="1835561" cy="1291255"/>
          </a:xfrm>
          <a:prstGeom prst="rect">
            <a:avLst/>
          </a:prstGeom>
        </p:spPr>
        <p:txBody>
          <a:bodyPr lIns="7200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27"/>
          <p:cNvSpPr>
            <a:spLocks noGrp="1"/>
          </p:cNvSpPr>
          <p:nvPr>
            <p:ph type="body" sz="quarter" idx="58"/>
          </p:nvPr>
        </p:nvSpPr>
        <p:spPr>
          <a:xfrm>
            <a:off x="648414" y="5172963"/>
            <a:ext cx="1835561" cy="180020"/>
          </a:xfrm>
          <a:prstGeom prst="rect">
            <a:avLst/>
          </a:prstGeom>
        </p:spPr>
        <p:txBody>
          <a:bodyPr lIns="72000" tIns="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1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6588225" y="1973503"/>
            <a:ext cx="1828443" cy="288032"/>
          </a:xfrm>
          <a:prstGeom prst="rect">
            <a:avLst/>
          </a:prstGeom>
          <a:noFill/>
        </p:spPr>
        <p:txBody>
          <a:bodyPr lIns="72000" anchor="ctr"/>
          <a:lstStyle>
            <a:lvl1pPr marL="0" indent="0" algn="l">
              <a:buFontTx/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2636175" y="4895768"/>
            <a:ext cx="1828443" cy="288032"/>
          </a:xfrm>
          <a:prstGeom prst="rect">
            <a:avLst/>
          </a:prstGeom>
          <a:noFill/>
        </p:spPr>
        <p:txBody>
          <a:bodyPr lIns="72000" anchor="ctr"/>
          <a:lstStyle>
            <a:lvl1pPr marL="0" indent="0" algn="l">
              <a:buFontTx/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3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2636173" y="5173359"/>
            <a:ext cx="1835561" cy="180020"/>
          </a:xfrm>
          <a:prstGeom prst="rect">
            <a:avLst/>
          </a:prstGeom>
        </p:spPr>
        <p:txBody>
          <a:bodyPr lIns="72000" tIns="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27"/>
          <p:cNvSpPr>
            <a:spLocks noGrp="1"/>
          </p:cNvSpPr>
          <p:nvPr>
            <p:ph type="body" sz="quarter" idx="62" hasCustomPrompt="1"/>
          </p:nvPr>
        </p:nvSpPr>
        <p:spPr>
          <a:xfrm>
            <a:off x="4607156" y="4912942"/>
            <a:ext cx="1828443" cy="288032"/>
          </a:xfrm>
          <a:prstGeom prst="rect">
            <a:avLst/>
          </a:prstGeom>
          <a:noFill/>
        </p:spPr>
        <p:txBody>
          <a:bodyPr lIns="72000" anchor="ctr"/>
          <a:lstStyle>
            <a:lvl1pPr marL="0" indent="0" algn="l">
              <a:buFontTx/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5" name="Text Placeholder 27"/>
          <p:cNvSpPr>
            <a:spLocks noGrp="1"/>
          </p:cNvSpPr>
          <p:nvPr>
            <p:ph type="body" sz="quarter" idx="63"/>
          </p:nvPr>
        </p:nvSpPr>
        <p:spPr>
          <a:xfrm>
            <a:off x="4607154" y="5190533"/>
            <a:ext cx="1835561" cy="180020"/>
          </a:xfrm>
          <a:prstGeom prst="rect">
            <a:avLst/>
          </a:prstGeom>
        </p:spPr>
        <p:txBody>
          <a:bodyPr lIns="7200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143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649982" y="1988840"/>
            <a:ext cx="2193826" cy="36724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2987823" y="1988840"/>
            <a:ext cx="1728193" cy="1440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8" hasCustomPrompt="1"/>
          </p:nvPr>
        </p:nvSpPr>
        <p:spPr>
          <a:xfrm>
            <a:off x="4860032" y="1988840"/>
            <a:ext cx="1728193" cy="1440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49" hasCustomPrompt="1"/>
          </p:nvPr>
        </p:nvSpPr>
        <p:spPr>
          <a:xfrm>
            <a:off x="6732241" y="1988840"/>
            <a:ext cx="1728193" cy="1440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4860032" y="3847763"/>
            <a:ext cx="3024336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4860031" y="4110628"/>
            <a:ext cx="3024338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4860031" y="4373493"/>
            <a:ext cx="3029014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4860032" y="4805541"/>
            <a:ext cx="3024336" cy="770414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241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673583" y="1983582"/>
            <a:ext cx="1522154" cy="25202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그림 개체 틀 2"/>
          <p:cNvSpPr>
            <a:spLocks noGrp="1"/>
          </p:cNvSpPr>
          <p:nvPr>
            <p:ph type="pic" sz="quarter" idx="48" hasCustomPrompt="1"/>
          </p:nvPr>
        </p:nvSpPr>
        <p:spPr>
          <a:xfrm>
            <a:off x="2246070" y="2981538"/>
            <a:ext cx="1522154" cy="1522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7" name="그림 개체 틀 2"/>
          <p:cNvSpPr>
            <a:spLocks noGrp="1"/>
          </p:cNvSpPr>
          <p:nvPr>
            <p:ph type="pic" sz="quarter" idx="49" hasCustomPrompt="1"/>
          </p:nvPr>
        </p:nvSpPr>
        <p:spPr>
          <a:xfrm>
            <a:off x="3818557" y="2981538"/>
            <a:ext cx="1522154" cy="26744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1" name="그림 개체 틀 2"/>
          <p:cNvSpPr>
            <a:spLocks noGrp="1"/>
          </p:cNvSpPr>
          <p:nvPr>
            <p:ph type="pic" sz="quarter" idx="51" hasCustomPrompt="1"/>
          </p:nvPr>
        </p:nvSpPr>
        <p:spPr>
          <a:xfrm>
            <a:off x="6957982" y="4138925"/>
            <a:ext cx="1522154" cy="1522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그림 개체 틀 2"/>
          <p:cNvSpPr>
            <a:spLocks noGrp="1"/>
          </p:cNvSpPr>
          <p:nvPr>
            <p:ph type="pic" sz="quarter" idx="52" hasCustomPrompt="1"/>
          </p:nvPr>
        </p:nvSpPr>
        <p:spPr>
          <a:xfrm>
            <a:off x="5394151" y="4138925"/>
            <a:ext cx="1522154" cy="1522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5575435" y="2166413"/>
            <a:ext cx="2885951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5575434" y="2429278"/>
            <a:ext cx="2885953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rgbClr val="AFD740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5575434" y="2692143"/>
            <a:ext cx="2890415" cy="288032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5575435" y="3124190"/>
            <a:ext cx="2885951" cy="817255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17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2" y="-1"/>
            <a:ext cx="4572001" cy="6123963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4571998" y="0"/>
            <a:ext cx="4572001" cy="61239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1542032" y="5113843"/>
            <a:ext cx="2885951" cy="691421"/>
          </a:xfrm>
          <a:prstGeom prst="rect">
            <a:avLst/>
          </a:prstGeom>
        </p:spPr>
        <p:txBody>
          <a:bodyPr lIns="0" tIns="0" bIns="0" anchor="t"/>
          <a:lstStyle>
            <a:lvl1pPr marL="0" indent="0" algn="r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611560" y="620688"/>
            <a:ext cx="3888432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44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611560" y="1052736"/>
            <a:ext cx="3888432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4400" b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611560" y="1484784"/>
            <a:ext cx="3888432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4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3486879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-2" y="-1"/>
            <a:ext cx="9144002" cy="3061981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383654" y="1302316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383654" y="1734364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383654" y="2166412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383752" y="3140968"/>
            <a:ext cx="3228092" cy="1761748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3768030" y="1302316"/>
            <a:ext cx="2448272" cy="360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6360318" y="1302316"/>
            <a:ext cx="2448272" cy="360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0459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 userDrawn="1"/>
        </p:nvSpPr>
        <p:spPr>
          <a:xfrm>
            <a:off x="-1523" y="-1"/>
            <a:ext cx="9145523" cy="6118463"/>
          </a:xfrm>
          <a:prstGeom prst="rtTriangle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3779912" y="421442"/>
            <a:ext cx="4908426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3779912" y="2211912"/>
            <a:ext cx="4908426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67" hasCustomPrompt="1"/>
          </p:nvPr>
        </p:nvSpPr>
        <p:spPr>
          <a:xfrm>
            <a:off x="3779912" y="4002382"/>
            <a:ext cx="4908426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315139" y="3221365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315139" y="3653413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315139" y="4085461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315237" y="4623073"/>
            <a:ext cx="3228092" cy="111857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754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-16778" y="-1"/>
            <a:ext cx="9169167" cy="6107185"/>
          </a:xfrm>
          <a:custGeom>
            <a:avLst/>
            <a:gdLst>
              <a:gd name="connsiteX0" fmla="*/ 5519956 w 9169167"/>
              <a:gd name="connsiteY0" fmla="*/ 8389 h 6115574"/>
              <a:gd name="connsiteX1" fmla="*/ 0 w 9169167"/>
              <a:gd name="connsiteY1" fmla="*/ 4563611 h 6115574"/>
              <a:gd name="connsiteX2" fmla="*/ 16778 w 9169167"/>
              <a:gd name="connsiteY2" fmla="*/ 6098796 h 6115574"/>
              <a:gd name="connsiteX3" fmla="*/ 3892492 w 9169167"/>
              <a:gd name="connsiteY3" fmla="*/ 6115574 h 6115574"/>
              <a:gd name="connsiteX4" fmla="*/ 9169167 w 9169167"/>
              <a:gd name="connsiteY4" fmla="*/ 1937857 h 6115574"/>
              <a:gd name="connsiteX5" fmla="*/ 9160778 w 9169167"/>
              <a:gd name="connsiteY5" fmla="*/ 0 h 6115574"/>
              <a:gd name="connsiteX6" fmla="*/ 5519956 w 9169167"/>
              <a:gd name="connsiteY6" fmla="*/ 8389 h 6115574"/>
              <a:gd name="connsiteX0" fmla="*/ 5561901 w 9169167"/>
              <a:gd name="connsiteY0" fmla="*/ 0 h 6115574"/>
              <a:gd name="connsiteX1" fmla="*/ 0 w 9169167"/>
              <a:gd name="connsiteY1" fmla="*/ 4563611 h 6115574"/>
              <a:gd name="connsiteX2" fmla="*/ 16778 w 9169167"/>
              <a:gd name="connsiteY2" fmla="*/ 6098796 h 6115574"/>
              <a:gd name="connsiteX3" fmla="*/ 3892492 w 9169167"/>
              <a:gd name="connsiteY3" fmla="*/ 6115574 h 6115574"/>
              <a:gd name="connsiteX4" fmla="*/ 9169167 w 9169167"/>
              <a:gd name="connsiteY4" fmla="*/ 1937857 h 6115574"/>
              <a:gd name="connsiteX5" fmla="*/ 9160778 w 9169167"/>
              <a:gd name="connsiteY5" fmla="*/ 0 h 6115574"/>
              <a:gd name="connsiteX6" fmla="*/ 5561901 w 9169167"/>
              <a:gd name="connsiteY6" fmla="*/ 0 h 6115574"/>
              <a:gd name="connsiteX0" fmla="*/ 5561901 w 9169167"/>
              <a:gd name="connsiteY0" fmla="*/ 0 h 6107185"/>
              <a:gd name="connsiteX1" fmla="*/ 0 w 9169167"/>
              <a:gd name="connsiteY1" fmla="*/ 4563611 h 6107185"/>
              <a:gd name="connsiteX2" fmla="*/ 16778 w 9169167"/>
              <a:gd name="connsiteY2" fmla="*/ 6098796 h 6107185"/>
              <a:gd name="connsiteX3" fmla="*/ 4051883 w 9169167"/>
              <a:gd name="connsiteY3" fmla="*/ 6107185 h 6107185"/>
              <a:gd name="connsiteX4" fmla="*/ 9169167 w 9169167"/>
              <a:gd name="connsiteY4" fmla="*/ 1937857 h 6107185"/>
              <a:gd name="connsiteX5" fmla="*/ 9160778 w 9169167"/>
              <a:gd name="connsiteY5" fmla="*/ 0 h 6107185"/>
              <a:gd name="connsiteX6" fmla="*/ 5561901 w 9169167"/>
              <a:gd name="connsiteY6" fmla="*/ 0 h 6107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9167" h="6107185">
                <a:moveTo>
                  <a:pt x="5561901" y="0"/>
                </a:moveTo>
                <a:lnTo>
                  <a:pt x="0" y="4563611"/>
                </a:lnTo>
                <a:lnTo>
                  <a:pt x="16778" y="6098796"/>
                </a:lnTo>
                <a:lnTo>
                  <a:pt x="4051883" y="6107185"/>
                </a:lnTo>
                <a:lnTo>
                  <a:pt x="9169167" y="1937857"/>
                </a:lnTo>
                <a:cubicBezTo>
                  <a:pt x="9166371" y="1291905"/>
                  <a:pt x="9163574" y="645952"/>
                  <a:pt x="9160778" y="0"/>
                </a:cubicBezTo>
                <a:lnTo>
                  <a:pt x="5561901" y="0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611560" y="836712"/>
            <a:ext cx="3934304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609410" y="2450951"/>
            <a:ext cx="3934304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7" hasCustomPrompt="1"/>
          </p:nvPr>
        </p:nvSpPr>
        <p:spPr>
          <a:xfrm>
            <a:off x="4571031" y="2454444"/>
            <a:ext cx="3934304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68" hasCustomPrompt="1"/>
          </p:nvPr>
        </p:nvSpPr>
        <p:spPr>
          <a:xfrm>
            <a:off x="4571031" y="4068683"/>
            <a:ext cx="3934304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4788024" y="764704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4788024" y="1196752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6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4788024" y="1628800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11560" y="4221088"/>
            <a:ext cx="3228092" cy="111857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ayout-01">
    <p:bg>
      <p:bgPr>
        <a:solidFill>
          <a:srgbClr val="AFD7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>
            <a:off x="4342899" y="-9525"/>
            <a:ext cx="496942" cy="2627387"/>
          </a:xfrm>
          <a:custGeom>
            <a:avLst/>
            <a:gdLst>
              <a:gd name="connsiteX0" fmla="*/ 408509 w 744040"/>
              <a:gd name="connsiteY0" fmla="*/ 0 h 3933825"/>
              <a:gd name="connsiteX1" fmla="*/ 8459 w 744040"/>
              <a:gd name="connsiteY1" fmla="*/ 1162050 h 3933825"/>
              <a:gd name="connsiteX2" fmla="*/ 741884 w 744040"/>
              <a:gd name="connsiteY2" fmla="*/ 2543175 h 3933825"/>
              <a:gd name="connsiteX3" fmla="*/ 189434 w 744040"/>
              <a:gd name="connsiteY3" fmla="*/ 3933825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040" h="3933825">
                <a:moveTo>
                  <a:pt x="408509" y="0"/>
                </a:moveTo>
                <a:cubicBezTo>
                  <a:pt x="180702" y="369093"/>
                  <a:pt x="-47104" y="738187"/>
                  <a:pt x="8459" y="1162050"/>
                </a:cubicBezTo>
                <a:cubicBezTo>
                  <a:pt x="64022" y="1585913"/>
                  <a:pt x="711722" y="2081213"/>
                  <a:pt x="741884" y="2543175"/>
                </a:cubicBezTo>
                <a:cubicBezTo>
                  <a:pt x="772046" y="3005137"/>
                  <a:pt x="480740" y="3469481"/>
                  <a:pt x="189434" y="3933825"/>
                </a:cubicBezTo>
              </a:path>
            </a:pathLst>
          </a:custGeom>
          <a:ln w="285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 userDrawn="1"/>
        </p:nvSpPr>
        <p:spPr>
          <a:xfrm rot="10800000">
            <a:off x="4323849" y="4230613"/>
            <a:ext cx="496942" cy="2627387"/>
          </a:xfrm>
          <a:custGeom>
            <a:avLst/>
            <a:gdLst>
              <a:gd name="connsiteX0" fmla="*/ 408509 w 744040"/>
              <a:gd name="connsiteY0" fmla="*/ 0 h 3933825"/>
              <a:gd name="connsiteX1" fmla="*/ 8459 w 744040"/>
              <a:gd name="connsiteY1" fmla="*/ 1162050 h 3933825"/>
              <a:gd name="connsiteX2" fmla="*/ 741884 w 744040"/>
              <a:gd name="connsiteY2" fmla="*/ 2543175 h 3933825"/>
              <a:gd name="connsiteX3" fmla="*/ 189434 w 744040"/>
              <a:gd name="connsiteY3" fmla="*/ 3933825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040" h="3933825">
                <a:moveTo>
                  <a:pt x="408509" y="0"/>
                </a:moveTo>
                <a:cubicBezTo>
                  <a:pt x="180702" y="369093"/>
                  <a:pt x="-47104" y="738187"/>
                  <a:pt x="8459" y="1162050"/>
                </a:cubicBezTo>
                <a:cubicBezTo>
                  <a:pt x="64022" y="1585913"/>
                  <a:pt x="711722" y="2081213"/>
                  <a:pt x="741884" y="2543175"/>
                </a:cubicBezTo>
                <a:cubicBezTo>
                  <a:pt x="772046" y="3005137"/>
                  <a:pt x="480740" y="3469481"/>
                  <a:pt x="189434" y="3933825"/>
                </a:cubicBezTo>
              </a:path>
            </a:pathLst>
          </a:custGeom>
          <a:ln w="285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0" y="2910086"/>
            <a:ext cx="9144000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32" y="3654723"/>
            <a:ext cx="9144000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2929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-16778" y="-1"/>
            <a:ext cx="9169167" cy="6107185"/>
          </a:xfrm>
          <a:custGeom>
            <a:avLst/>
            <a:gdLst>
              <a:gd name="connsiteX0" fmla="*/ 5519956 w 9169167"/>
              <a:gd name="connsiteY0" fmla="*/ 8389 h 6115574"/>
              <a:gd name="connsiteX1" fmla="*/ 0 w 9169167"/>
              <a:gd name="connsiteY1" fmla="*/ 4563611 h 6115574"/>
              <a:gd name="connsiteX2" fmla="*/ 16778 w 9169167"/>
              <a:gd name="connsiteY2" fmla="*/ 6098796 h 6115574"/>
              <a:gd name="connsiteX3" fmla="*/ 3892492 w 9169167"/>
              <a:gd name="connsiteY3" fmla="*/ 6115574 h 6115574"/>
              <a:gd name="connsiteX4" fmla="*/ 9169167 w 9169167"/>
              <a:gd name="connsiteY4" fmla="*/ 1937857 h 6115574"/>
              <a:gd name="connsiteX5" fmla="*/ 9160778 w 9169167"/>
              <a:gd name="connsiteY5" fmla="*/ 0 h 6115574"/>
              <a:gd name="connsiteX6" fmla="*/ 5519956 w 9169167"/>
              <a:gd name="connsiteY6" fmla="*/ 8389 h 6115574"/>
              <a:gd name="connsiteX0" fmla="*/ 5561901 w 9169167"/>
              <a:gd name="connsiteY0" fmla="*/ 0 h 6115574"/>
              <a:gd name="connsiteX1" fmla="*/ 0 w 9169167"/>
              <a:gd name="connsiteY1" fmla="*/ 4563611 h 6115574"/>
              <a:gd name="connsiteX2" fmla="*/ 16778 w 9169167"/>
              <a:gd name="connsiteY2" fmla="*/ 6098796 h 6115574"/>
              <a:gd name="connsiteX3" fmla="*/ 3892492 w 9169167"/>
              <a:gd name="connsiteY3" fmla="*/ 6115574 h 6115574"/>
              <a:gd name="connsiteX4" fmla="*/ 9169167 w 9169167"/>
              <a:gd name="connsiteY4" fmla="*/ 1937857 h 6115574"/>
              <a:gd name="connsiteX5" fmla="*/ 9160778 w 9169167"/>
              <a:gd name="connsiteY5" fmla="*/ 0 h 6115574"/>
              <a:gd name="connsiteX6" fmla="*/ 5561901 w 9169167"/>
              <a:gd name="connsiteY6" fmla="*/ 0 h 6115574"/>
              <a:gd name="connsiteX0" fmla="*/ 5561901 w 9169167"/>
              <a:gd name="connsiteY0" fmla="*/ 0 h 6107185"/>
              <a:gd name="connsiteX1" fmla="*/ 0 w 9169167"/>
              <a:gd name="connsiteY1" fmla="*/ 4563611 h 6107185"/>
              <a:gd name="connsiteX2" fmla="*/ 16778 w 9169167"/>
              <a:gd name="connsiteY2" fmla="*/ 6098796 h 6107185"/>
              <a:gd name="connsiteX3" fmla="*/ 4051883 w 9169167"/>
              <a:gd name="connsiteY3" fmla="*/ 6107185 h 6107185"/>
              <a:gd name="connsiteX4" fmla="*/ 9169167 w 9169167"/>
              <a:gd name="connsiteY4" fmla="*/ 1937857 h 6107185"/>
              <a:gd name="connsiteX5" fmla="*/ 9160778 w 9169167"/>
              <a:gd name="connsiteY5" fmla="*/ 0 h 6107185"/>
              <a:gd name="connsiteX6" fmla="*/ 5561901 w 9169167"/>
              <a:gd name="connsiteY6" fmla="*/ 0 h 6107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9167" h="6107185">
                <a:moveTo>
                  <a:pt x="5561901" y="0"/>
                </a:moveTo>
                <a:lnTo>
                  <a:pt x="0" y="4563611"/>
                </a:lnTo>
                <a:lnTo>
                  <a:pt x="16778" y="6098796"/>
                </a:lnTo>
                <a:lnTo>
                  <a:pt x="4051883" y="6107185"/>
                </a:lnTo>
                <a:lnTo>
                  <a:pt x="9169167" y="1937857"/>
                </a:lnTo>
                <a:cubicBezTo>
                  <a:pt x="9166371" y="1291905"/>
                  <a:pt x="9163574" y="645952"/>
                  <a:pt x="9160778" y="0"/>
                </a:cubicBezTo>
                <a:lnTo>
                  <a:pt x="5561901" y="0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0" y="836712"/>
            <a:ext cx="4545864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609410" y="2450951"/>
            <a:ext cx="3934304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7" hasCustomPrompt="1"/>
          </p:nvPr>
        </p:nvSpPr>
        <p:spPr>
          <a:xfrm>
            <a:off x="4571031" y="2454444"/>
            <a:ext cx="3934304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68" hasCustomPrompt="1"/>
          </p:nvPr>
        </p:nvSpPr>
        <p:spPr>
          <a:xfrm>
            <a:off x="4571031" y="4068683"/>
            <a:ext cx="4581358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4788024" y="764704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4788024" y="1196752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6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4788024" y="1628800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11560" y="4221088"/>
            <a:ext cx="3228092" cy="111857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235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0059" y="-1"/>
            <a:ext cx="4572001" cy="6123963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3275856" y="1154807"/>
            <a:ext cx="1800200" cy="12615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5508104" y="1268760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59" hasCustomPrompt="1"/>
          </p:nvPr>
        </p:nvSpPr>
        <p:spPr>
          <a:xfrm>
            <a:off x="5508104" y="1700808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5508104" y="2132856"/>
            <a:ext cx="3208277" cy="432048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3275856" y="2450951"/>
            <a:ext cx="1800200" cy="12615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/>
          <p:cNvSpPr>
            <a:spLocks noGrp="1"/>
          </p:cNvSpPr>
          <p:nvPr>
            <p:ph type="pic" sz="quarter" idx="63" hasCustomPrompt="1"/>
          </p:nvPr>
        </p:nvSpPr>
        <p:spPr>
          <a:xfrm>
            <a:off x="2123728" y="620688"/>
            <a:ext cx="1113676" cy="19432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그림 개체 틀 2"/>
          <p:cNvSpPr>
            <a:spLocks noGrp="1"/>
          </p:cNvSpPr>
          <p:nvPr>
            <p:ph type="pic" sz="quarter" idx="64" hasCustomPrompt="1"/>
          </p:nvPr>
        </p:nvSpPr>
        <p:spPr>
          <a:xfrm>
            <a:off x="2123728" y="2595960"/>
            <a:ext cx="1113676" cy="10155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0" y="2118162"/>
            <a:ext cx="2088859" cy="1001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5508202" y="2670468"/>
            <a:ext cx="3228092" cy="219869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2128624" y="3645024"/>
            <a:ext cx="1113676" cy="15841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그림 개체 틀 2"/>
          <p:cNvSpPr>
            <a:spLocks noGrp="1"/>
          </p:cNvSpPr>
          <p:nvPr>
            <p:ph type="pic" sz="quarter" idx="67" hasCustomPrompt="1"/>
          </p:nvPr>
        </p:nvSpPr>
        <p:spPr>
          <a:xfrm>
            <a:off x="3275856" y="3750998"/>
            <a:ext cx="1800200" cy="12615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그림 개체 틀 2"/>
          <p:cNvSpPr>
            <a:spLocks noGrp="1"/>
          </p:cNvSpPr>
          <p:nvPr>
            <p:ph type="pic" sz="quarter" idx="68" hasCustomPrompt="1"/>
          </p:nvPr>
        </p:nvSpPr>
        <p:spPr>
          <a:xfrm>
            <a:off x="0" y="3156337"/>
            <a:ext cx="2088859" cy="1001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4904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83568" y="1883276"/>
            <a:ext cx="7777818" cy="33843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3347865" y="5339660"/>
            <a:ext cx="5125016" cy="360040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496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091892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83568" y="2276872"/>
            <a:ext cx="3816424" cy="25957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4635619" y="2280364"/>
            <a:ext cx="3816424" cy="25957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1835696" y="4948152"/>
            <a:ext cx="2653254" cy="321588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64"/>
          </p:nvPr>
        </p:nvSpPr>
        <p:spPr>
          <a:xfrm>
            <a:off x="5796136" y="4956541"/>
            <a:ext cx="2653254" cy="321588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2856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83568" y="2636912"/>
            <a:ext cx="2520280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3317801" y="2636912"/>
            <a:ext cx="2520280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3" hasCustomPrompt="1"/>
          </p:nvPr>
        </p:nvSpPr>
        <p:spPr>
          <a:xfrm>
            <a:off x="5940152" y="2636912"/>
            <a:ext cx="2520280" cy="1728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83568" y="4437112"/>
            <a:ext cx="2520280" cy="53761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64"/>
          </p:nvPr>
        </p:nvSpPr>
        <p:spPr>
          <a:xfrm>
            <a:off x="3312337" y="4437112"/>
            <a:ext cx="2520280" cy="53761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65"/>
          </p:nvPr>
        </p:nvSpPr>
        <p:spPr>
          <a:xfrm>
            <a:off x="5941106" y="4437112"/>
            <a:ext cx="2520280" cy="537612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437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65194" y="1802879"/>
            <a:ext cx="3851576" cy="1944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659551" y="3835881"/>
            <a:ext cx="3851576" cy="1944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63" hasCustomPrompt="1"/>
          </p:nvPr>
        </p:nvSpPr>
        <p:spPr>
          <a:xfrm>
            <a:off x="4625634" y="1811268"/>
            <a:ext cx="3851576" cy="1944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4" hasCustomPrompt="1"/>
          </p:nvPr>
        </p:nvSpPr>
        <p:spPr>
          <a:xfrm>
            <a:off x="4619991" y="3844270"/>
            <a:ext cx="3851576" cy="1944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9746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65194" y="2060848"/>
            <a:ext cx="2538654" cy="1647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3275856" y="2060848"/>
            <a:ext cx="2538654" cy="1647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3" hasCustomPrompt="1"/>
          </p:nvPr>
        </p:nvSpPr>
        <p:spPr>
          <a:xfrm>
            <a:off x="5886518" y="2060848"/>
            <a:ext cx="2538654" cy="1647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64" hasCustomPrompt="1"/>
          </p:nvPr>
        </p:nvSpPr>
        <p:spPr>
          <a:xfrm>
            <a:off x="666790" y="3772262"/>
            <a:ext cx="2538654" cy="1647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3277452" y="3772262"/>
            <a:ext cx="2538654" cy="1647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5888114" y="3772262"/>
            <a:ext cx="2538654" cy="1647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8057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-2" y="2425512"/>
            <a:ext cx="4572001" cy="26959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0059" y="2420888"/>
            <a:ext cx="4572001" cy="2701255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4932040" y="2610252"/>
            <a:ext cx="3600400" cy="792088"/>
          </a:xfrm>
          <a:prstGeom prst="rect">
            <a:avLst/>
          </a:prstGeom>
          <a:noFill/>
        </p:spPr>
        <p:txBody>
          <a:bodyPr lIns="0" anchor="t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4932040" y="3690372"/>
            <a:ext cx="3600400" cy="1296144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867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-2" y="1916832"/>
            <a:ext cx="3791825" cy="17700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79912" y="1916832"/>
            <a:ext cx="5362149" cy="1773540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5363552" y="3791899"/>
            <a:ext cx="3791825" cy="17700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403" y="3789092"/>
            <a:ext cx="5362149" cy="17735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4283968" y="2060848"/>
            <a:ext cx="4176464" cy="360040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4283968" y="2564905"/>
            <a:ext cx="4176464" cy="936104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63" hasCustomPrompt="1"/>
          </p:nvPr>
        </p:nvSpPr>
        <p:spPr>
          <a:xfrm>
            <a:off x="648416" y="3933056"/>
            <a:ext cx="4176464" cy="360040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64"/>
          </p:nvPr>
        </p:nvSpPr>
        <p:spPr>
          <a:xfrm>
            <a:off x="648416" y="4437113"/>
            <a:ext cx="4176464" cy="936104"/>
          </a:xfrm>
          <a:prstGeom prst="rect">
            <a:avLst/>
          </a:prstGeom>
        </p:spPr>
        <p:txBody>
          <a:bodyPr lIns="0" tIns="0" bIns="0" anchor="t"/>
          <a:lstStyle>
            <a:lvl1pPr marL="0" indent="0" algn="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207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87683" y="1844825"/>
            <a:ext cx="2569867" cy="12961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3268493" y="3140968"/>
            <a:ext cx="2569867" cy="12961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그림 개체 틀 2"/>
          <p:cNvSpPr>
            <a:spLocks noGrp="1"/>
          </p:cNvSpPr>
          <p:nvPr>
            <p:ph type="pic" sz="quarter" idx="63" hasCustomPrompt="1"/>
          </p:nvPr>
        </p:nvSpPr>
        <p:spPr>
          <a:xfrm>
            <a:off x="5858619" y="4427587"/>
            <a:ext cx="2569867" cy="12961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3256807" y="1844824"/>
            <a:ext cx="5204580" cy="1296144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654468" y="4437112"/>
            <a:ext cx="5204580" cy="1296144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5839998" y="3140968"/>
            <a:ext cx="2611864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3635896" y="1988840"/>
            <a:ext cx="4176464" cy="360040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3635896" y="2420888"/>
            <a:ext cx="4176464" cy="576064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64" hasCustomPrompt="1"/>
          </p:nvPr>
        </p:nvSpPr>
        <p:spPr>
          <a:xfrm>
            <a:off x="6156176" y="3284984"/>
            <a:ext cx="2232248" cy="360040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65"/>
          </p:nvPr>
        </p:nvSpPr>
        <p:spPr>
          <a:xfrm>
            <a:off x="6156176" y="3717032"/>
            <a:ext cx="2232248" cy="576064"/>
          </a:xfrm>
          <a:prstGeom prst="rect">
            <a:avLst/>
          </a:prstGeom>
        </p:spPr>
        <p:txBody>
          <a:bodyPr lIns="0" tIns="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66" hasCustomPrompt="1"/>
          </p:nvPr>
        </p:nvSpPr>
        <p:spPr>
          <a:xfrm>
            <a:off x="1331640" y="4590653"/>
            <a:ext cx="4176464" cy="360040"/>
          </a:xfrm>
          <a:prstGeom prst="rect">
            <a:avLst/>
          </a:prstGeom>
          <a:noFill/>
        </p:spPr>
        <p:txBody>
          <a:bodyPr lIns="0" anchor="ctr"/>
          <a:lstStyle>
            <a:lvl1pPr marL="0" indent="0" algn="r">
              <a:buFontTx/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67"/>
          </p:nvPr>
        </p:nvSpPr>
        <p:spPr>
          <a:xfrm>
            <a:off x="1331640" y="5022701"/>
            <a:ext cx="4176464" cy="576064"/>
          </a:xfrm>
          <a:prstGeom prst="rect">
            <a:avLst/>
          </a:prstGeom>
        </p:spPr>
        <p:txBody>
          <a:bodyPr lIns="0" tIns="0" bIns="0" anchor="t"/>
          <a:lstStyle>
            <a:lvl1pPr marL="0" indent="0" algn="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1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ayout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848100" y="1919114"/>
            <a:ext cx="5295900" cy="3014811"/>
          </a:xfrm>
          <a:custGeom>
            <a:avLst/>
            <a:gdLst/>
            <a:ahLst/>
            <a:cxnLst/>
            <a:rect l="l" t="t" r="r" b="b"/>
            <a:pathLst>
              <a:path w="5295900" h="3014811">
                <a:moveTo>
                  <a:pt x="4628717" y="173732"/>
                </a:moveTo>
                <a:lnTo>
                  <a:pt x="4468316" y="509327"/>
                </a:lnTo>
                <a:lnTo>
                  <a:pt x="5023696" y="509327"/>
                </a:lnTo>
                <a:lnTo>
                  <a:pt x="5184097" y="173732"/>
                </a:lnTo>
                <a:close/>
                <a:moveTo>
                  <a:pt x="1437816" y="0"/>
                </a:moveTo>
                <a:lnTo>
                  <a:pt x="5295900" y="0"/>
                </a:lnTo>
                <a:lnTo>
                  <a:pt x="5295900" y="3014811"/>
                </a:lnTo>
                <a:lnTo>
                  <a:pt x="0" y="3014811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911499"/>
            <a:ext cx="5292080" cy="3014811"/>
          </a:xfrm>
          <a:custGeom>
            <a:avLst/>
            <a:gdLst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5580112 w 5580112"/>
              <a:gd name="connsiteY2" fmla="*/ 244827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646662 w 5580112"/>
              <a:gd name="connsiteY2" fmla="*/ 244827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57797"/>
              <a:gd name="connsiteX1" fmla="*/ 5580112 w 5580112"/>
              <a:gd name="connsiteY1" fmla="*/ 0 h 2457797"/>
              <a:gd name="connsiteX2" fmla="*/ 4560937 w 5580112"/>
              <a:gd name="connsiteY2" fmla="*/ 2457797 h 2457797"/>
              <a:gd name="connsiteX3" fmla="*/ 0 w 5580112"/>
              <a:gd name="connsiteY3" fmla="*/ 2448272 h 2457797"/>
              <a:gd name="connsiteX4" fmla="*/ 0 w 5580112"/>
              <a:gd name="connsiteY4" fmla="*/ 0 h 2457797"/>
              <a:gd name="connsiteX0" fmla="*/ 0 w 5580112"/>
              <a:gd name="connsiteY0" fmla="*/ 0 h 2467322"/>
              <a:gd name="connsiteX1" fmla="*/ 5580112 w 5580112"/>
              <a:gd name="connsiteY1" fmla="*/ 0 h 2467322"/>
              <a:gd name="connsiteX2" fmla="*/ 4475212 w 5580112"/>
              <a:gd name="connsiteY2" fmla="*/ 2467322 h 2467322"/>
              <a:gd name="connsiteX3" fmla="*/ 0 w 5580112"/>
              <a:gd name="connsiteY3" fmla="*/ 2448272 h 2467322"/>
              <a:gd name="connsiteX4" fmla="*/ 0 w 5580112"/>
              <a:gd name="connsiteY4" fmla="*/ 0 h 2467322"/>
              <a:gd name="connsiteX0" fmla="*/ 0 w 5580112"/>
              <a:gd name="connsiteY0" fmla="*/ 0 h 2467322"/>
              <a:gd name="connsiteX1" fmla="*/ 5580112 w 5580112"/>
              <a:gd name="connsiteY1" fmla="*/ 0 h 2467322"/>
              <a:gd name="connsiteX2" fmla="*/ 4360912 w 5580112"/>
              <a:gd name="connsiteY2" fmla="*/ 2467322 h 2467322"/>
              <a:gd name="connsiteX3" fmla="*/ 0 w 5580112"/>
              <a:gd name="connsiteY3" fmla="*/ 2448272 h 2467322"/>
              <a:gd name="connsiteX4" fmla="*/ 0 w 5580112"/>
              <a:gd name="connsiteY4" fmla="*/ 0 h 2467322"/>
              <a:gd name="connsiteX0" fmla="*/ 0 w 5580112"/>
              <a:gd name="connsiteY0" fmla="*/ 0 h 2457797"/>
              <a:gd name="connsiteX1" fmla="*/ 5580112 w 5580112"/>
              <a:gd name="connsiteY1" fmla="*/ 0 h 2457797"/>
              <a:gd name="connsiteX2" fmla="*/ 4256137 w 5580112"/>
              <a:gd name="connsiteY2" fmla="*/ 2457797 h 2457797"/>
              <a:gd name="connsiteX3" fmla="*/ 0 w 5580112"/>
              <a:gd name="connsiteY3" fmla="*/ 2448272 h 2457797"/>
              <a:gd name="connsiteX4" fmla="*/ 0 w 5580112"/>
              <a:gd name="connsiteY4" fmla="*/ 0 h 2457797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132312 w 5580112"/>
              <a:gd name="connsiteY2" fmla="*/ 2438747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3970387 w 5580112"/>
              <a:gd name="connsiteY2" fmla="*/ 242922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084687 w 5580112"/>
              <a:gd name="connsiteY2" fmla="*/ 242922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  <a:gd name="connsiteX0" fmla="*/ 0 w 5580112"/>
              <a:gd name="connsiteY0" fmla="*/ 0 h 2448272"/>
              <a:gd name="connsiteX1" fmla="*/ 5580112 w 5580112"/>
              <a:gd name="connsiteY1" fmla="*/ 0 h 2448272"/>
              <a:gd name="connsiteX2" fmla="*/ 4075162 w 5580112"/>
              <a:gd name="connsiteY2" fmla="*/ 2448272 h 2448272"/>
              <a:gd name="connsiteX3" fmla="*/ 0 w 5580112"/>
              <a:gd name="connsiteY3" fmla="*/ 2448272 h 2448272"/>
              <a:gd name="connsiteX4" fmla="*/ 0 w 5580112"/>
              <a:gd name="connsiteY4" fmla="*/ 0 h 244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2448272">
                <a:moveTo>
                  <a:pt x="0" y="0"/>
                </a:moveTo>
                <a:lnTo>
                  <a:pt x="5580112" y="0"/>
                </a:lnTo>
                <a:lnTo>
                  <a:pt x="4075162" y="2448272"/>
                </a:lnTo>
                <a:lnTo>
                  <a:pt x="0" y="24482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5220072" y="2987427"/>
            <a:ext cx="3923928" cy="66997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20088" y="3688457"/>
            <a:ext cx="3924843" cy="216992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 rot="1532761">
            <a:off x="8279748" y="-140870"/>
            <a:ext cx="501086" cy="611457"/>
          </a:xfrm>
          <a:custGeom>
            <a:avLst/>
            <a:gdLst/>
            <a:ahLst/>
            <a:cxnLst/>
            <a:rect l="l" t="t" r="r" b="b"/>
            <a:pathLst>
              <a:path w="501086" h="611457">
                <a:moveTo>
                  <a:pt x="501086" y="0"/>
                </a:moveTo>
                <a:lnTo>
                  <a:pt x="501086" y="371957"/>
                </a:lnTo>
                <a:lnTo>
                  <a:pt x="0" y="611457"/>
                </a:lnTo>
                <a:lnTo>
                  <a:pt x="0" y="239500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/>
          <p:cNvSpPr/>
          <p:nvPr userDrawn="1"/>
        </p:nvSpPr>
        <p:spPr>
          <a:xfrm rot="1532761">
            <a:off x="430876" y="6387475"/>
            <a:ext cx="501086" cy="611457"/>
          </a:xfrm>
          <a:custGeom>
            <a:avLst/>
            <a:gdLst/>
            <a:ahLst/>
            <a:cxnLst/>
            <a:rect l="l" t="t" r="r" b="b"/>
            <a:pathLst>
              <a:path w="501086" h="611457">
                <a:moveTo>
                  <a:pt x="501086" y="0"/>
                </a:moveTo>
                <a:lnTo>
                  <a:pt x="501086" y="371957"/>
                </a:lnTo>
                <a:lnTo>
                  <a:pt x="0" y="611457"/>
                </a:lnTo>
                <a:lnTo>
                  <a:pt x="0" y="239500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1782341"/>
            <a:ext cx="9144000" cy="7200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7937" y="4979268"/>
            <a:ext cx="9144000" cy="7200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263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87682" y="1988840"/>
            <a:ext cx="1584000" cy="15841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267745" y="1991516"/>
            <a:ext cx="2075656" cy="1586486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4785663" y="1998363"/>
            <a:ext cx="1584000" cy="15841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375251" y="2001039"/>
            <a:ext cx="2075656" cy="15864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63" hasCustomPrompt="1"/>
          </p:nvPr>
        </p:nvSpPr>
        <p:spPr>
          <a:xfrm>
            <a:off x="697207" y="3954390"/>
            <a:ext cx="1584000" cy="15841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277270" y="3957066"/>
            <a:ext cx="2075656" cy="15864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그림 개체 틀 2"/>
          <p:cNvSpPr>
            <a:spLocks noGrp="1"/>
          </p:cNvSpPr>
          <p:nvPr>
            <p:ph type="pic" sz="quarter" idx="64" hasCustomPrompt="1"/>
          </p:nvPr>
        </p:nvSpPr>
        <p:spPr>
          <a:xfrm>
            <a:off x="4795188" y="3963913"/>
            <a:ext cx="1584000" cy="15841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6384776" y="3966589"/>
            <a:ext cx="2075656" cy="1586486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65" hasCustomPrompt="1"/>
          </p:nvPr>
        </p:nvSpPr>
        <p:spPr>
          <a:xfrm>
            <a:off x="2267746" y="2108473"/>
            <a:ext cx="207565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66"/>
          </p:nvPr>
        </p:nvSpPr>
        <p:spPr>
          <a:xfrm>
            <a:off x="2267746" y="2540521"/>
            <a:ext cx="2075656" cy="940296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67" hasCustomPrompt="1"/>
          </p:nvPr>
        </p:nvSpPr>
        <p:spPr>
          <a:xfrm>
            <a:off x="6375251" y="2117998"/>
            <a:ext cx="207565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68"/>
          </p:nvPr>
        </p:nvSpPr>
        <p:spPr>
          <a:xfrm>
            <a:off x="6375251" y="2550046"/>
            <a:ext cx="2075656" cy="940296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69" hasCustomPrompt="1"/>
          </p:nvPr>
        </p:nvSpPr>
        <p:spPr>
          <a:xfrm>
            <a:off x="2258220" y="4062214"/>
            <a:ext cx="207565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70"/>
          </p:nvPr>
        </p:nvSpPr>
        <p:spPr>
          <a:xfrm>
            <a:off x="2258220" y="4494262"/>
            <a:ext cx="2075656" cy="940296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71" hasCustomPrompt="1"/>
          </p:nvPr>
        </p:nvSpPr>
        <p:spPr>
          <a:xfrm>
            <a:off x="6379890" y="4071739"/>
            <a:ext cx="207565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72"/>
          </p:nvPr>
        </p:nvSpPr>
        <p:spPr>
          <a:xfrm>
            <a:off x="6379890" y="4503787"/>
            <a:ext cx="2075656" cy="940296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720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3789040"/>
          </a:xfrm>
          <a:custGeom>
            <a:avLst/>
            <a:gdLst/>
            <a:ahLst/>
            <a:cxnLst/>
            <a:rect l="l" t="t" r="r" b="b"/>
            <a:pathLst>
              <a:path w="9144000" h="3789040">
                <a:moveTo>
                  <a:pt x="0" y="0"/>
                </a:moveTo>
                <a:lnTo>
                  <a:pt x="7706584" y="0"/>
                </a:lnTo>
                <a:lnTo>
                  <a:pt x="8293893" y="587309"/>
                </a:lnTo>
                <a:lnTo>
                  <a:pt x="8050224" y="830977"/>
                </a:lnTo>
                <a:lnTo>
                  <a:pt x="7922931" y="703684"/>
                </a:lnTo>
                <a:lnTo>
                  <a:pt x="7922931" y="1212857"/>
                </a:lnTo>
                <a:lnTo>
                  <a:pt x="8432104" y="1212857"/>
                </a:lnTo>
                <a:lnTo>
                  <a:pt x="8304811" y="1085564"/>
                </a:lnTo>
                <a:lnTo>
                  <a:pt x="8548479" y="841896"/>
                </a:lnTo>
                <a:lnTo>
                  <a:pt x="9144000" y="1437416"/>
                </a:lnTo>
                <a:lnTo>
                  <a:pt x="9144000" y="3789040"/>
                </a:lnTo>
                <a:lnTo>
                  <a:pt x="0" y="3789040"/>
                </a:lnTo>
                <a:close/>
              </a:path>
            </a:pathLst>
          </a:cu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61" hasCustomPrompt="1"/>
          </p:nvPr>
        </p:nvSpPr>
        <p:spPr>
          <a:xfrm>
            <a:off x="687682" y="1910731"/>
            <a:ext cx="1292030" cy="17281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65" hasCustomPrompt="1"/>
          </p:nvPr>
        </p:nvSpPr>
        <p:spPr>
          <a:xfrm>
            <a:off x="2004095" y="1902346"/>
            <a:ext cx="122413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66"/>
          </p:nvPr>
        </p:nvSpPr>
        <p:spPr>
          <a:xfrm>
            <a:off x="2004095" y="2270770"/>
            <a:ext cx="1224136" cy="1368152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그림 개체 틀 2"/>
          <p:cNvSpPr>
            <a:spLocks noGrp="1"/>
          </p:cNvSpPr>
          <p:nvPr>
            <p:ph type="pic" sz="quarter" idx="67" hasCustomPrompt="1"/>
          </p:nvPr>
        </p:nvSpPr>
        <p:spPr>
          <a:xfrm>
            <a:off x="3299020" y="1909590"/>
            <a:ext cx="1292030" cy="17281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68" hasCustomPrompt="1"/>
          </p:nvPr>
        </p:nvSpPr>
        <p:spPr>
          <a:xfrm>
            <a:off x="4615433" y="1901205"/>
            <a:ext cx="122413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69"/>
          </p:nvPr>
        </p:nvSpPr>
        <p:spPr>
          <a:xfrm>
            <a:off x="4615433" y="2269629"/>
            <a:ext cx="1224136" cy="1368152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그림 개체 틀 2"/>
          <p:cNvSpPr>
            <a:spLocks noGrp="1"/>
          </p:cNvSpPr>
          <p:nvPr>
            <p:ph type="pic" sz="quarter" idx="70" hasCustomPrompt="1"/>
          </p:nvPr>
        </p:nvSpPr>
        <p:spPr>
          <a:xfrm>
            <a:off x="5910358" y="1917974"/>
            <a:ext cx="1292030" cy="17281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71" hasCustomPrompt="1"/>
          </p:nvPr>
        </p:nvSpPr>
        <p:spPr>
          <a:xfrm>
            <a:off x="7226771" y="1909589"/>
            <a:ext cx="122413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72"/>
          </p:nvPr>
        </p:nvSpPr>
        <p:spPr>
          <a:xfrm>
            <a:off x="7226771" y="2278013"/>
            <a:ext cx="1224136" cy="1368152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그림 개체 틀 2"/>
          <p:cNvSpPr>
            <a:spLocks noGrp="1"/>
          </p:cNvSpPr>
          <p:nvPr>
            <p:ph type="pic" sz="quarter" idx="73" hasCustomPrompt="1"/>
          </p:nvPr>
        </p:nvSpPr>
        <p:spPr>
          <a:xfrm>
            <a:off x="683568" y="3925814"/>
            <a:ext cx="1292030" cy="17281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74" hasCustomPrompt="1"/>
          </p:nvPr>
        </p:nvSpPr>
        <p:spPr>
          <a:xfrm>
            <a:off x="1999981" y="3917429"/>
            <a:ext cx="122413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75"/>
          </p:nvPr>
        </p:nvSpPr>
        <p:spPr>
          <a:xfrm>
            <a:off x="1999981" y="4285853"/>
            <a:ext cx="1224136" cy="1368152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그림 개체 틀 2"/>
          <p:cNvSpPr>
            <a:spLocks noGrp="1"/>
          </p:cNvSpPr>
          <p:nvPr>
            <p:ph type="pic" sz="quarter" idx="76" hasCustomPrompt="1"/>
          </p:nvPr>
        </p:nvSpPr>
        <p:spPr>
          <a:xfrm>
            <a:off x="3294906" y="3924673"/>
            <a:ext cx="1292030" cy="17281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77" hasCustomPrompt="1"/>
          </p:nvPr>
        </p:nvSpPr>
        <p:spPr>
          <a:xfrm>
            <a:off x="4611319" y="3916288"/>
            <a:ext cx="122413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78"/>
          </p:nvPr>
        </p:nvSpPr>
        <p:spPr>
          <a:xfrm>
            <a:off x="4611319" y="4284712"/>
            <a:ext cx="1224136" cy="1368152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그림 개체 틀 2"/>
          <p:cNvSpPr>
            <a:spLocks noGrp="1"/>
          </p:cNvSpPr>
          <p:nvPr>
            <p:ph type="pic" sz="quarter" idx="79" hasCustomPrompt="1"/>
          </p:nvPr>
        </p:nvSpPr>
        <p:spPr>
          <a:xfrm>
            <a:off x="5906244" y="3933057"/>
            <a:ext cx="1292030" cy="17281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80" hasCustomPrompt="1"/>
          </p:nvPr>
        </p:nvSpPr>
        <p:spPr>
          <a:xfrm>
            <a:off x="7222657" y="3924672"/>
            <a:ext cx="1224136" cy="360040"/>
          </a:xfrm>
          <a:prstGeom prst="rect">
            <a:avLst/>
          </a:prstGeom>
          <a:noFill/>
        </p:spPr>
        <p:txBody>
          <a:bodyPr lIns="108000" rIns="72000" anchor="ctr"/>
          <a:lstStyle>
            <a:lvl1pPr marL="0" indent="0" algn="l">
              <a:buFontTx/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81"/>
          </p:nvPr>
        </p:nvSpPr>
        <p:spPr>
          <a:xfrm>
            <a:off x="7222657" y="4293096"/>
            <a:ext cx="1224136" cy="1368152"/>
          </a:xfrm>
          <a:prstGeom prst="rect">
            <a:avLst/>
          </a:prstGeom>
        </p:spPr>
        <p:txBody>
          <a:bodyPr lIns="108000" tIns="0" rIns="72000" b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6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492896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2411760" y="1268760"/>
            <a:ext cx="2160240" cy="38800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52"/>
          </p:nvPr>
        </p:nvSpPr>
        <p:spPr>
          <a:xfrm>
            <a:off x="4843254" y="1916832"/>
            <a:ext cx="3401154" cy="432048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4843254" y="2708920"/>
            <a:ext cx="3401154" cy="2448272"/>
          </a:xfrm>
          <a:prstGeom prst="rect">
            <a:avLst/>
          </a:prstGeom>
        </p:spPr>
        <p:txBody>
          <a:bodyPr lIns="0" anchor="t"/>
          <a:lstStyle>
            <a:lvl1pPr marL="228600" indent="-228600" algn="l">
              <a:buFont typeface="+mj-lt"/>
              <a:buAutoNum type="arabicPeriod"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7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755576" y="2124467"/>
            <a:ext cx="4752528" cy="33123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2"/>
          </p:nvPr>
        </p:nvSpPr>
        <p:spPr>
          <a:xfrm>
            <a:off x="5580112" y="4140691"/>
            <a:ext cx="2952328" cy="432048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5580112" y="4572739"/>
            <a:ext cx="2952328" cy="864096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99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675179" y="3531070"/>
            <a:ext cx="2922744" cy="18638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2"/>
          </p:nvPr>
        </p:nvSpPr>
        <p:spPr>
          <a:xfrm>
            <a:off x="3707904" y="4107135"/>
            <a:ext cx="2952328" cy="432048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3707904" y="4539183"/>
            <a:ext cx="2952328" cy="864096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그림 개체 틀 2"/>
          <p:cNvSpPr>
            <a:spLocks noGrp="1"/>
          </p:cNvSpPr>
          <p:nvPr>
            <p:ph type="pic" sz="quarter" idx="54" hasCustomPrompt="1"/>
          </p:nvPr>
        </p:nvSpPr>
        <p:spPr>
          <a:xfrm>
            <a:off x="5537688" y="2162919"/>
            <a:ext cx="2922744" cy="18638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2483768" y="2162919"/>
            <a:ext cx="2952328" cy="432048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FontTx/>
              <a:buNone/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6"/>
          </p:nvPr>
        </p:nvSpPr>
        <p:spPr>
          <a:xfrm>
            <a:off x="2483768" y="2594967"/>
            <a:ext cx="2952328" cy="864096"/>
          </a:xfrm>
          <a:prstGeom prst="rect">
            <a:avLst/>
          </a:prstGeom>
        </p:spPr>
        <p:txBody>
          <a:bodyPr lIns="0" anchor="t"/>
          <a:lstStyle>
            <a:lvl1pPr marL="0" indent="0" algn="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1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655238" y="2221643"/>
            <a:ext cx="2160240" cy="11521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그림 개체 틀 2"/>
          <p:cNvSpPr>
            <a:spLocks noGrp="1"/>
          </p:cNvSpPr>
          <p:nvPr>
            <p:ph type="pic" sz="quarter" idx="42" hasCustomPrompt="1"/>
          </p:nvPr>
        </p:nvSpPr>
        <p:spPr>
          <a:xfrm>
            <a:off x="2915816" y="3229754"/>
            <a:ext cx="2160240" cy="11521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그림 개체 틀 2"/>
          <p:cNvSpPr>
            <a:spLocks noGrp="1"/>
          </p:cNvSpPr>
          <p:nvPr>
            <p:ph type="pic" sz="quarter" idx="43" hasCustomPrompt="1"/>
          </p:nvPr>
        </p:nvSpPr>
        <p:spPr>
          <a:xfrm>
            <a:off x="5173231" y="4237866"/>
            <a:ext cx="2160240" cy="11521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52" hasCustomPrompt="1"/>
          </p:nvPr>
        </p:nvSpPr>
        <p:spPr>
          <a:xfrm>
            <a:off x="3923928" y="2166412"/>
            <a:ext cx="2376264" cy="288032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3923928" y="2454444"/>
            <a:ext cx="2376264" cy="686524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6203017" y="3212976"/>
            <a:ext cx="2376264" cy="288032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6203017" y="3501008"/>
            <a:ext cx="2376264" cy="686524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1691680" y="4496948"/>
            <a:ext cx="2346201" cy="288032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FontTx/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1691680" y="4784980"/>
            <a:ext cx="2346201" cy="686524"/>
          </a:xfrm>
          <a:prstGeom prst="rect">
            <a:avLst/>
          </a:prstGeom>
        </p:spPr>
        <p:txBody>
          <a:bodyPr lIns="0" anchor="t"/>
          <a:lstStyle>
            <a:lvl1pPr marL="0" indent="0" algn="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69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548680"/>
            <a:ext cx="7777818" cy="694913"/>
          </a:xfrm>
          <a:prstGeom prst="rect">
            <a:avLst/>
          </a:prstGeom>
        </p:spPr>
        <p:txBody>
          <a:bodyPr lIns="0" tIns="0" bIns="0" anchor="ctr"/>
          <a:lstStyle>
            <a:lvl1pPr algn="l">
              <a:defRPr sz="540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816345"/>
            <a:ext cx="648417" cy="15886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83568" y="1263864"/>
            <a:ext cx="77778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683568" y="6118463"/>
            <a:ext cx="78488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679137" y="1974070"/>
            <a:ext cx="1516599" cy="1814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2283043" y="2852936"/>
            <a:ext cx="2289433" cy="288032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2283043" y="3140968"/>
            <a:ext cx="2289433" cy="6592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그림 개체 틀 2"/>
          <p:cNvSpPr>
            <a:spLocks noGrp="1"/>
          </p:cNvSpPr>
          <p:nvPr>
            <p:ph type="pic" sz="quarter" idx="56" hasCustomPrompt="1"/>
          </p:nvPr>
        </p:nvSpPr>
        <p:spPr>
          <a:xfrm>
            <a:off x="4860032" y="1972062"/>
            <a:ext cx="1516599" cy="1814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57" hasCustomPrompt="1"/>
          </p:nvPr>
        </p:nvSpPr>
        <p:spPr>
          <a:xfrm>
            <a:off x="6463938" y="2850928"/>
            <a:ext cx="2289433" cy="288032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58"/>
          </p:nvPr>
        </p:nvSpPr>
        <p:spPr>
          <a:xfrm>
            <a:off x="6463938" y="3138960"/>
            <a:ext cx="2289433" cy="6592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그림 개체 틀 2"/>
          <p:cNvSpPr>
            <a:spLocks noGrp="1"/>
          </p:cNvSpPr>
          <p:nvPr>
            <p:ph type="pic" sz="quarter" idx="59" hasCustomPrompt="1"/>
          </p:nvPr>
        </p:nvSpPr>
        <p:spPr>
          <a:xfrm>
            <a:off x="683568" y="3907113"/>
            <a:ext cx="1516599" cy="1814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2287474" y="4785979"/>
            <a:ext cx="2289433" cy="288032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2287474" y="5074011"/>
            <a:ext cx="2289433" cy="6592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4864463" y="3905105"/>
            <a:ext cx="1516599" cy="1814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800" dirty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1" name="Text Placeholder 27"/>
          <p:cNvSpPr>
            <a:spLocks noGrp="1"/>
          </p:cNvSpPr>
          <p:nvPr>
            <p:ph type="body" sz="quarter" idx="63" hasCustomPrompt="1"/>
          </p:nvPr>
        </p:nvSpPr>
        <p:spPr>
          <a:xfrm>
            <a:off x="6468369" y="4783971"/>
            <a:ext cx="2289433" cy="288032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64"/>
          </p:nvPr>
        </p:nvSpPr>
        <p:spPr>
          <a:xfrm>
            <a:off x="6468369" y="5072003"/>
            <a:ext cx="2289433" cy="6592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25.xml"/><Relationship Id="rId34" Type="http://schemas.openxmlformats.org/officeDocument/2006/relationships/slideLayout" Target="../slideLayouts/slideLayout38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37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29" Type="http://schemas.openxmlformats.org/officeDocument/2006/relationships/slideLayout" Target="../slideLayouts/slideLayout33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32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41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32.xml"/><Relationship Id="rId36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31" Type="http://schemas.openxmlformats.org/officeDocument/2006/relationships/slideLayout" Target="../slideLayouts/slideLayout35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9.xml"/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65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532440" y="6270868"/>
            <a:ext cx="432048" cy="432048"/>
          </a:xfrm>
          <a:prstGeom prst="rect">
            <a:avLst/>
          </a:prstGeom>
          <a:solidFill>
            <a:srgbClr val="A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545725" y="6340167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31F54F2-ED28-43C9-BE23-3ED9A1BEC0F8}" type="slidenum">
              <a:rPr lang="ko-KR" alt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718527" y="6254090"/>
            <a:ext cx="3169458" cy="462618"/>
            <a:chOff x="251521" y="6236617"/>
            <a:chExt cx="3169458" cy="462618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251521" y="6236617"/>
              <a:ext cx="316945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WWW.YOURDOMAIN.COM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51521" y="6445319"/>
              <a:ext cx="3021143" cy="253916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l"/>
              <a:r>
                <a:rPr lang="en-US" altLang="ko-KR" sz="1050" dirty="0">
                  <a:solidFill>
                    <a:schemeClr val="bg1">
                      <a:lumMod val="65000"/>
                    </a:schemeClr>
                  </a:solidFill>
                </a:rPr>
                <a:t>Phone: +(333) 123 4567  |</a:t>
              </a:r>
              <a:r>
                <a:rPr lang="en-US" altLang="ko-KR" sz="1050" baseline="0" dirty="0">
                  <a:solidFill>
                    <a:schemeClr val="bg1">
                      <a:lumMod val="65000"/>
                    </a:schemeClr>
                  </a:solidFill>
                </a:rPr>
                <a:t>  e-mail : your@domain.com</a:t>
              </a:r>
              <a:endParaRPr lang="ko-KR" altLang="en-US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0" y="6277111"/>
            <a:ext cx="611560" cy="416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0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4" r:id="rId13"/>
    <p:sldLayoutId id="2147483665" r:id="rId14"/>
    <p:sldLayoutId id="2147483662" r:id="rId15"/>
    <p:sldLayoutId id="2147483663" r:id="rId16"/>
    <p:sldLayoutId id="2147483660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2" r:id="rId23"/>
    <p:sldLayoutId id="2147483673" r:id="rId24"/>
    <p:sldLayoutId id="2147483679" r:id="rId25"/>
    <p:sldLayoutId id="2147483680" r:id="rId26"/>
    <p:sldLayoutId id="2147483678" r:id="rId27"/>
    <p:sldLayoutId id="2147483675" r:id="rId28"/>
    <p:sldLayoutId id="2147483676" r:id="rId29"/>
    <p:sldLayoutId id="2147483677" r:id="rId30"/>
    <p:sldLayoutId id="2147483681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oppyun.tistory.com/9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oppyun.tistory.com/9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2996952"/>
            <a:ext cx="9144000" cy="533308"/>
          </a:xfrm>
        </p:spPr>
        <p:txBody>
          <a:bodyPr/>
          <a:lstStyle/>
          <a:p>
            <a:r>
              <a:rPr lang="ko-KR" altLang="en-US" sz="4800" dirty="0" err="1"/>
              <a:t>스포츠테크</a:t>
            </a:r>
            <a:br>
              <a:rPr lang="en-US" altLang="ko-KR" dirty="0"/>
            </a:br>
            <a:r>
              <a:rPr lang="ko-KR" altLang="en-US" sz="2800" dirty="0" err="1"/>
              <a:t>배럴타구</a:t>
            </a:r>
            <a:r>
              <a:rPr lang="ko-KR" altLang="en-US" sz="2800" dirty="0"/>
              <a:t> 정의 및 </a:t>
            </a:r>
            <a:r>
              <a:rPr lang="en-US" altLang="ko-KR" sz="2800" dirty="0"/>
              <a:t>OPS </a:t>
            </a:r>
            <a:r>
              <a:rPr lang="ko-KR" altLang="en-US" sz="2800" dirty="0"/>
              <a:t>예측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2" y="3885605"/>
            <a:ext cx="9144000" cy="263475"/>
          </a:xfrm>
        </p:spPr>
        <p:txBody>
          <a:bodyPr/>
          <a:lstStyle/>
          <a:p>
            <a:r>
              <a:rPr lang="ko-KR" altLang="en-US" dirty="0"/>
              <a:t>박태신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1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EBEB0F0-8F69-46ED-9863-E872DB9F11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도메인 지식 </a:t>
            </a:r>
            <a:r>
              <a:rPr lang="en-US" altLang="ko-KR" dirty="0"/>
              <a:t>- </a:t>
            </a:r>
            <a:r>
              <a:rPr lang="ko-KR" altLang="en-US" sz="4400" dirty="0"/>
              <a:t>공인구의 변화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01DBA49-E680-4F5E-A3F2-42B11518A40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ko-KR" altLang="en-US" dirty="0"/>
              <a:t>공인구가 타율 및 </a:t>
            </a:r>
            <a:r>
              <a:rPr lang="ko-KR" altLang="en-US" dirty="0" err="1"/>
              <a:t>장타율</a:t>
            </a:r>
            <a:r>
              <a:rPr lang="ko-KR" altLang="en-US" dirty="0"/>
              <a:t> 등 영향을 미치는가</a:t>
            </a:r>
            <a:r>
              <a:rPr lang="en-US" altLang="ko-KR" dirty="0"/>
              <a:t>? – </a:t>
            </a:r>
            <a:r>
              <a:rPr lang="ko-KR" altLang="en-US" dirty="0"/>
              <a:t>반발계수의 변화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C516F6-A0BE-46D8-AACA-CFB591DA5733}"/>
              </a:ext>
            </a:extLst>
          </p:cNvPr>
          <p:cNvSpPr/>
          <p:nvPr/>
        </p:nvSpPr>
        <p:spPr>
          <a:xfrm>
            <a:off x="683568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ACCAD-0E2A-41AD-BD1C-59861323AFC3}"/>
              </a:ext>
            </a:extLst>
          </p:cNvPr>
          <p:cNvSpPr txBox="1"/>
          <p:nvPr/>
        </p:nvSpPr>
        <p:spPr>
          <a:xfrm>
            <a:off x="899592" y="2060848"/>
            <a:ext cx="4608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KBO </a:t>
            </a:r>
            <a:r>
              <a:rPr lang="ko-KR" altLang="en-US" dirty="0" err="1"/>
              <a:t>공인구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 검사 결과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0.4190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17</a:t>
            </a:r>
            <a:r>
              <a:rPr lang="ko-KR" altLang="en-US" dirty="0"/>
              <a:t>일 기준 경기당 홈런 개수 </a:t>
            </a:r>
            <a:r>
              <a:rPr lang="en-US" altLang="ko-KR" dirty="0"/>
              <a:t>1.77</a:t>
            </a:r>
            <a:r>
              <a:rPr lang="ko-KR" altLang="en-US" dirty="0"/>
              <a:t>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B7944E-81C7-4E0A-B529-B0AF55B4880F}"/>
              </a:ext>
            </a:extLst>
          </p:cNvPr>
          <p:cNvSpPr/>
          <p:nvPr/>
        </p:nvSpPr>
        <p:spPr>
          <a:xfrm>
            <a:off x="644122" y="6309320"/>
            <a:ext cx="6088117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7030A0"/>
                </a:solidFill>
                <a:hlinkClick r:id="rId3"/>
              </a:rPr>
              <a:t>https://joppyun.tistory.com/90</a:t>
            </a:r>
            <a:r>
              <a:rPr lang="en-US" altLang="ko-KR" dirty="0">
                <a:solidFill>
                  <a:srgbClr val="7030A0"/>
                </a:solidFill>
              </a:rPr>
              <a:t>, https://www.koreabaseball.com/</a:t>
            </a:r>
            <a:endParaRPr lang="ko-KR" altLang="en-US" dirty="0">
              <a:solidFill>
                <a:srgbClr val="7030A0"/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49F7C37-DAEB-4000-9191-1DE56475C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644412"/>
              </p:ext>
            </p:extLst>
          </p:nvPr>
        </p:nvGraphicFramePr>
        <p:xfrm>
          <a:off x="883395" y="3261177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67611708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6418968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473571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545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24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반발계수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0.4198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0.4190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0.4141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75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경기당홈런수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1.77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05697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D1B81C4-25DF-4DD9-A455-0CC6028A133B}"/>
              </a:ext>
            </a:extLst>
          </p:cNvPr>
          <p:cNvSpPr txBox="1"/>
          <p:nvPr/>
        </p:nvSpPr>
        <p:spPr>
          <a:xfrm>
            <a:off x="883395" y="4653136"/>
            <a:ext cx="782778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반발계수가 </a:t>
            </a:r>
            <a:r>
              <a:rPr lang="en-US" altLang="ko-KR" dirty="0"/>
              <a:t>20</a:t>
            </a:r>
            <a:r>
              <a:rPr lang="ko-KR" altLang="en-US" dirty="0"/>
              <a:t>년보다 큼에도 경기당 홈런 개수가 적고 </a:t>
            </a:r>
            <a:r>
              <a:rPr lang="en-US" altLang="ko-KR" dirty="0"/>
              <a:t>18</a:t>
            </a:r>
            <a:r>
              <a:rPr lang="ko-KR" altLang="en-US" dirty="0"/>
              <a:t>년과 비슷하지만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 꽤 큰 차이가 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dirty="0">
                <a:solidFill>
                  <a:srgbClr val="FF0000"/>
                </a:solidFill>
              </a:rPr>
              <a:t>=&gt;</a:t>
            </a:r>
            <a:r>
              <a:rPr lang="en-US" altLang="ko-KR" dirty="0"/>
              <a:t> </a:t>
            </a:r>
            <a:r>
              <a:rPr lang="ko-KR" altLang="en-US" dirty="0" err="1">
                <a:highlight>
                  <a:srgbClr val="FFFF00"/>
                </a:highlight>
              </a:rPr>
              <a:t>공인구</a:t>
            </a:r>
            <a:r>
              <a:rPr lang="ko-KR" altLang="en-US" dirty="0">
                <a:highlight>
                  <a:srgbClr val="FFFF00"/>
                </a:highlight>
              </a:rPr>
              <a:t> 변화 고려 </a:t>
            </a:r>
            <a:r>
              <a:rPr lang="en-US" altLang="ko-KR" dirty="0">
                <a:highlight>
                  <a:srgbClr val="FFFF00"/>
                </a:highlight>
              </a:rPr>
              <a:t>X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24585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ko-KR" altLang="en-US" dirty="0"/>
              <a:t>타구 </a:t>
            </a:r>
            <a:r>
              <a:rPr lang="ko-KR" altLang="en-US" dirty="0" err="1"/>
              <a:t>트래킹</a:t>
            </a:r>
            <a:r>
              <a:rPr lang="ko-KR" altLang="en-US" dirty="0"/>
              <a:t> 데이터</a:t>
            </a:r>
            <a:r>
              <a:rPr lang="en-US" altLang="ko-KR" dirty="0"/>
              <a:t>(HTS) EDA</a:t>
            </a:r>
            <a:endParaRPr lang="en-US" dirty="0"/>
          </a:p>
          <a:p>
            <a:endParaRPr lang="en-US" dirty="0"/>
          </a:p>
          <a:p>
            <a:r>
              <a:rPr lang="ko-KR" altLang="en-US" dirty="0" err="1"/>
              <a:t>배럴타구</a:t>
            </a:r>
            <a:r>
              <a:rPr lang="ko-KR" altLang="en-US" dirty="0"/>
              <a:t> 정의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득점</a:t>
            </a:r>
            <a:r>
              <a:rPr lang="en-US" altLang="ko-KR" dirty="0"/>
              <a:t>, </a:t>
            </a:r>
            <a:r>
              <a:rPr lang="ko-KR" altLang="en-US" dirty="0"/>
              <a:t>타점 외부 데이터 추가</a:t>
            </a:r>
            <a:endParaRPr lang="en-US" dirty="0"/>
          </a:p>
          <a:p>
            <a:endParaRPr lang="en-US" dirty="0"/>
          </a:p>
          <a:p>
            <a:r>
              <a:rPr lang="en-US" altLang="ko-KR" dirty="0"/>
              <a:t>N</a:t>
            </a:r>
            <a:r>
              <a:rPr lang="ko-KR" altLang="en-US" dirty="0"/>
              <a:t>월 까지의 타율</a:t>
            </a:r>
            <a:r>
              <a:rPr lang="en-US" altLang="ko-KR" dirty="0"/>
              <a:t>, </a:t>
            </a:r>
            <a:r>
              <a:rPr lang="ko-KR" altLang="en-US" dirty="0" err="1"/>
              <a:t>장타율</a:t>
            </a:r>
            <a:r>
              <a:rPr lang="en-US" altLang="ko-KR" dirty="0"/>
              <a:t>, </a:t>
            </a:r>
            <a:r>
              <a:rPr lang="ko-KR" altLang="en-US" dirty="0" err="1"/>
              <a:t>출루율</a:t>
            </a:r>
            <a:r>
              <a:rPr lang="ko-KR" altLang="en-US" dirty="0"/>
              <a:t> 컬럼 추가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모델링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Contents of Title_ F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A6D600-2DF8-4D34-851D-4DADA003E724}"/>
              </a:ext>
            </a:extLst>
          </p:cNvPr>
          <p:cNvSpPr/>
          <p:nvPr/>
        </p:nvSpPr>
        <p:spPr>
          <a:xfrm>
            <a:off x="683568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58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E143B6F-E776-4760-8201-E3926CDB4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000" dirty="0"/>
              <a:t>타자의 타구 </a:t>
            </a:r>
            <a:r>
              <a:rPr lang="ko-KR" altLang="en-US" sz="4000" dirty="0" err="1"/>
              <a:t>트래킹</a:t>
            </a:r>
            <a:r>
              <a:rPr lang="ko-KR" altLang="en-US" sz="4000" dirty="0"/>
              <a:t> 데이터</a:t>
            </a:r>
            <a:r>
              <a:rPr lang="en-US" altLang="ko-KR" sz="4000" dirty="0"/>
              <a:t>(HTS)</a:t>
            </a:r>
            <a:endParaRPr lang="ko-KR" altLang="en-US" sz="400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675D20-DE6D-4A6E-A056-5D8283BC487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8087" y="1340768"/>
            <a:ext cx="7792345" cy="216024"/>
          </a:xfrm>
        </p:spPr>
        <p:txBody>
          <a:bodyPr/>
          <a:lstStyle/>
          <a:p>
            <a:r>
              <a:rPr lang="ko-KR" altLang="en-US" sz="2000" dirty="0"/>
              <a:t>타자의 타구 </a:t>
            </a:r>
            <a:r>
              <a:rPr lang="ko-KR" altLang="en-US" sz="2000" dirty="0" err="1"/>
              <a:t>트래킹</a:t>
            </a:r>
            <a:r>
              <a:rPr lang="ko-KR" altLang="en-US" sz="2000" dirty="0"/>
              <a:t> 데이터</a:t>
            </a:r>
            <a:r>
              <a:rPr lang="en-US" altLang="ko-KR" sz="2000" dirty="0"/>
              <a:t>(HTS)</a:t>
            </a:r>
            <a:r>
              <a:rPr lang="ko-KR" altLang="en-US" sz="2000" dirty="0"/>
              <a:t> 샘플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8D3F6F-17C9-4D2C-848F-DD80634D447F}"/>
              </a:ext>
            </a:extLst>
          </p:cNvPr>
          <p:cNvSpPr/>
          <p:nvPr/>
        </p:nvSpPr>
        <p:spPr>
          <a:xfrm>
            <a:off x="683568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1565A3FD-84CD-40F2-830A-69862BAD7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704203"/>
            <a:ext cx="7236296" cy="379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11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202C518-694C-466A-BD98-F8FCF82426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000" dirty="0"/>
              <a:t>타자의 타구 </a:t>
            </a:r>
            <a:r>
              <a:rPr lang="ko-KR" altLang="en-US" sz="4000" dirty="0" err="1"/>
              <a:t>트래킹</a:t>
            </a:r>
            <a:r>
              <a:rPr lang="ko-KR" altLang="en-US" sz="4000" dirty="0"/>
              <a:t> 데이터</a:t>
            </a:r>
            <a:r>
              <a:rPr lang="en-US" altLang="ko-KR" sz="4000" dirty="0"/>
              <a:t>(HTS)</a:t>
            </a:r>
            <a:endParaRPr lang="ko-KR" altLang="en-US" sz="400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5F23ECD-CBD7-49A6-9003-849F6B5386A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8087" y="1340768"/>
            <a:ext cx="7792345" cy="216024"/>
          </a:xfrm>
        </p:spPr>
        <p:txBody>
          <a:bodyPr/>
          <a:lstStyle/>
          <a:p>
            <a:r>
              <a:rPr lang="ko-KR" altLang="en-US" sz="2000" dirty="0"/>
              <a:t>범주형 데이터 구조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E242CA-29E4-4037-AB5F-9AA59EF53EBB}"/>
              </a:ext>
            </a:extLst>
          </p:cNvPr>
          <p:cNvSpPr/>
          <p:nvPr/>
        </p:nvSpPr>
        <p:spPr>
          <a:xfrm>
            <a:off x="683568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27566-C9F7-4802-975A-A3B07DE80ED5}"/>
              </a:ext>
            </a:extLst>
          </p:cNvPr>
          <p:cNvSpPr txBox="1"/>
          <p:nvPr/>
        </p:nvSpPr>
        <p:spPr>
          <a:xfrm>
            <a:off x="539552" y="1988840"/>
            <a:ext cx="1513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35029 </a:t>
            </a:r>
            <a:r>
              <a:rPr lang="ko-KR" altLang="en-US" dirty="0"/>
              <a:t>* </a:t>
            </a:r>
            <a:r>
              <a:rPr lang="en-US" altLang="ko-KR" dirty="0"/>
              <a:t>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결측치</a:t>
            </a:r>
            <a:r>
              <a:rPr lang="ko-KR" altLang="en-US" dirty="0"/>
              <a:t> </a:t>
            </a:r>
            <a:r>
              <a:rPr lang="en-US" altLang="ko-KR" dirty="0"/>
              <a:t>X </a:t>
            </a:r>
            <a:endParaRPr lang="ko-KR" altLang="en-US" dirty="0"/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D71B1C0E-9B0D-436C-B675-4A64D01C6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37757"/>
              </p:ext>
            </p:extLst>
          </p:nvPr>
        </p:nvGraphicFramePr>
        <p:xfrm>
          <a:off x="563459" y="3199071"/>
          <a:ext cx="8224393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205">
                  <a:extLst>
                    <a:ext uri="{9D8B030D-6E8A-4147-A177-3AD203B41FA5}">
                      <a16:colId xmlns:a16="http://schemas.microsoft.com/office/drawing/2014/main" val="1519588307"/>
                    </a:ext>
                  </a:extLst>
                </a:gridCol>
                <a:gridCol w="1246121">
                  <a:extLst>
                    <a:ext uri="{9D8B030D-6E8A-4147-A177-3AD203B41FA5}">
                      <a16:colId xmlns:a16="http://schemas.microsoft.com/office/drawing/2014/main" val="704779002"/>
                    </a:ext>
                  </a:extLst>
                </a:gridCol>
                <a:gridCol w="1827643">
                  <a:extLst>
                    <a:ext uri="{9D8B030D-6E8A-4147-A177-3AD203B41FA5}">
                      <a16:colId xmlns:a16="http://schemas.microsoft.com/office/drawing/2014/main" val="679897375"/>
                    </a:ext>
                  </a:extLst>
                </a:gridCol>
                <a:gridCol w="2658390">
                  <a:extLst>
                    <a:ext uri="{9D8B030D-6E8A-4147-A177-3AD203B41FA5}">
                      <a16:colId xmlns:a16="http://schemas.microsoft.com/office/drawing/2014/main" val="903668552"/>
                    </a:ext>
                  </a:extLst>
                </a:gridCol>
                <a:gridCol w="979034">
                  <a:extLst>
                    <a:ext uri="{9D8B030D-6E8A-4147-A177-3AD203B41FA5}">
                      <a16:colId xmlns:a16="http://schemas.microsoft.com/office/drawing/2014/main" val="36247344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변수명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타입 및 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가질 수 </a:t>
                      </a:r>
                      <a:r>
                        <a:rPr lang="ko-KR" altLang="en-US" sz="1600" dirty="0" err="1"/>
                        <a:t>있는값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NA</a:t>
                      </a:r>
                      <a:r>
                        <a:rPr lang="ko-KR" altLang="en-US" sz="1600" dirty="0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916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T_ID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팀명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Object,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HH,HT,KT…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‘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739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HIT_RESULT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타격결과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Object, 17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 err="1"/>
                        <a:t>루타</a:t>
                      </a:r>
                      <a:r>
                        <a:rPr lang="en-US" altLang="ko-KR" sz="1600" dirty="0"/>
                        <a:t>,2</a:t>
                      </a:r>
                      <a:r>
                        <a:rPr lang="ko-KR" altLang="en-US" sz="1600" dirty="0" err="1"/>
                        <a:t>루타</a:t>
                      </a:r>
                      <a:r>
                        <a:rPr lang="en-US" altLang="ko-KR" sz="1600" dirty="0"/>
                        <a:t>,3</a:t>
                      </a:r>
                      <a:r>
                        <a:rPr lang="ko-KR" altLang="en-US" sz="1600" dirty="0" err="1"/>
                        <a:t>루타</a:t>
                      </a:r>
                      <a:r>
                        <a:rPr lang="en-US" altLang="ko-KR" sz="1600" dirty="0"/>
                        <a:t>…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'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58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STADIUM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해당구장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Object,9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잠실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고척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부산</a:t>
                      </a:r>
                      <a:r>
                        <a:rPr lang="en-US" altLang="ko-KR" sz="1600" dirty="0"/>
                        <a:t>…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'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688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GYEAR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연도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Object,1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2018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'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904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G_ID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경기코드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Object,34805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20180324HHWO0…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'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701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PIT_ID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타구코드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Object,34805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180324_140436…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'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495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PCODE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선수코드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Object,266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62797,76753,71752…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'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730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Object, 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1,2,3…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'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624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531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202C518-694C-466A-BD98-F8FCF82426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000" dirty="0"/>
              <a:t>타자의 타구 </a:t>
            </a:r>
            <a:r>
              <a:rPr lang="ko-KR" altLang="en-US" sz="4000" dirty="0" err="1"/>
              <a:t>트래킹</a:t>
            </a:r>
            <a:r>
              <a:rPr lang="ko-KR" altLang="en-US" sz="4000" dirty="0"/>
              <a:t> 데이터</a:t>
            </a:r>
            <a:r>
              <a:rPr lang="en-US" altLang="ko-KR" sz="4000" dirty="0"/>
              <a:t>(HTS)</a:t>
            </a:r>
            <a:endParaRPr lang="ko-KR" altLang="en-US" sz="400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5F23ECD-CBD7-49A6-9003-849F6B5386A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8087" y="1340768"/>
            <a:ext cx="7792345" cy="216024"/>
          </a:xfrm>
        </p:spPr>
        <p:txBody>
          <a:bodyPr/>
          <a:lstStyle/>
          <a:p>
            <a:r>
              <a:rPr lang="ko-KR" altLang="en-US" sz="2000" dirty="0"/>
              <a:t>수치형 데이터 구조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E242CA-29E4-4037-AB5F-9AA59EF53EBB}"/>
              </a:ext>
            </a:extLst>
          </p:cNvPr>
          <p:cNvSpPr/>
          <p:nvPr/>
        </p:nvSpPr>
        <p:spPr>
          <a:xfrm>
            <a:off x="683568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27566-C9F7-4802-975A-A3B07DE80ED5}"/>
              </a:ext>
            </a:extLst>
          </p:cNvPr>
          <p:cNvSpPr txBox="1"/>
          <p:nvPr/>
        </p:nvSpPr>
        <p:spPr>
          <a:xfrm>
            <a:off x="539552" y="1988840"/>
            <a:ext cx="1513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35029 </a:t>
            </a:r>
            <a:r>
              <a:rPr lang="ko-KR" altLang="en-US" dirty="0"/>
              <a:t>* </a:t>
            </a:r>
            <a:r>
              <a:rPr lang="en-US" altLang="ko-KR" dirty="0"/>
              <a:t>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결측치</a:t>
            </a:r>
            <a:r>
              <a:rPr lang="ko-KR" altLang="en-US" dirty="0"/>
              <a:t> </a:t>
            </a:r>
            <a:r>
              <a:rPr lang="en-US" altLang="ko-KR" dirty="0"/>
              <a:t>X 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255DFEC-ECE4-4B10-B115-00BF9BC72CCB}"/>
              </a:ext>
            </a:extLst>
          </p:cNvPr>
          <p:cNvGrpSpPr/>
          <p:nvPr/>
        </p:nvGrpSpPr>
        <p:grpSpPr>
          <a:xfrm>
            <a:off x="4139952" y="2674395"/>
            <a:ext cx="3915321" cy="2924584"/>
            <a:chOff x="3120894" y="2996952"/>
            <a:chExt cx="3915321" cy="2924584"/>
          </a:xfrm>
        </p:grpSpPr>
        <p:pic>
          <p:nvPicPr>
            <p:cNvPr id="3" name="그림 2" descr="텍스트, 점수판, 명판이(가) 표시된 사진&#10;&#10;자동 생성된 설명">
              <a:extLst>
                <a:ext uri="{FF2B5EF4-FFF2-40B4-BE49-F238E27FC236}">
                  <a16:creationId xmlns:a16="http://schemas.microsoft.com/office/drawing/2014/main" id="{350659D0-1EDB-4220-9E0C-498AB8B0A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4842" y="2996952"/>
              <a:ext cx="3391373" cy="292458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2617F5F-A985-4ABE-938B-514952DD5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0894" y="3349926"/>
              <a:ext cx="523948" cy="257161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E2101D6-D892-4B69-9E37-2C2ECC39AAAB}"/>
              </a:ext>
            </a:extLst>
          </p:cNvPr>
          <p:cNvSpPr txBox="1"/>
          <p:nvPr/>
        </p:nvSpPr>
        <p:spPr>
          <a:xfrm>
            <a:off x="4716016" y="21235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타구속도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9BFF3D-B264-41EF-8EAE-87A5197391F7}"/>
              </a:ext>
            </a:extLst>
          </p:cNvPr>
          <p:cNvSpPr txBox="1"/>
          <p:nvPr/>
        </p:nvSpPr>
        <p:spPr>
          <a:xfrm>
            <a:off x="5840268" y="21235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발사각도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DFAFDB-C229-4F88-A51D-27D2E846A402}"/>
              </a:ext>
            </a:extLst>
          </p:cNvPr>
          <p:cNvSpPr txBox="1"/>
          <p:nvPr/>
        </p:nvSpPr>
        <p:spPr>
          <a:xfrm>
            <a:off x="6992396" y="198884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002060"/>
                </a:solidFill>
              </a:rPr>
              <a:t>상대투수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ko-KR" altLang="en-US" dirty="0">
                <a:solidFill>
                  <a:srgbClr val="002060"/>
                </a:solidFill>
              </a:rPr>
              <a:t>투구구속</a:t>
            </a:r>
          </a:p>
        </p:txBody>
      </p:sp>
    </p:spTree>
    <p:extLst>
      <p:ext uri="{BB962C8B-B14F-4D97-AF65-F5344CB8AC3E}">
        <p14:creationId xmlns:p14="http://schemas.microsoft.com/office/powerpoint/2010/main" val="1591448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202C518-694C-466A-BD98-F8FCF82426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000" dirty="0"/>
              <a:t>타자의 타구 </a:t>
            </a:r>
            <a:r>
              <a:rPr lang="ko-KR" altLang="en-US" sz="4000" dirty="0" err="1"/>
              <a:t>트래킹</a:t>
            </a:r>
            <a:r>
              <a:rPr lang="ko-KR" altLang="en-US" sz="4000" dirty="0"/>
              <a:t> 데이터</a:t>
            </a:r>
            <a:r>
              <a:rPr lang="en-US" altLang="ko-KR" sz="4000" dirty="0"/>
              <a:t>(HTS)</a:t>
            </a:r>
            <a:endParaRPr lang="ko-KR" altLang="en-US" sz="400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5F23ECD-CBD7-49A6-9003-849F6B5386A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83568" y="1340768"/>
            <a:ext cx="7792345" cy="216024"/>
          </a:xfrm>
        </p:spPr>
        <p:txBody>
          <a:bodyPr/>
          <a:lstStyle/>
          <a:p>
            <a:r>
              <a:rPr lang="ko-KR" altLang="en-US" sz="2000" dirty="0"/>
              <a:t>수치형 데이터 구조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E242CA-29E4-4037-AB5F-9AA59EF53EBB}"/>
              </a:ext>
            </a:extLst>
          </p:cNvPr>
          <p:cNvSpPr/>
          <p:nvPr/>
        </p:nvSpPr>
        <p:spPr>
          <a:xfrm>
            <a:off x="683568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27566-C9F7-4802-975A-A3B07DE80ED5}"/>
              </a:ext>
            </a:extLst>
          </p:cNvPr>
          <p:cNvSpPr txBox="1"/>
          <p:nvPr/>
        </p:nvSpPr>
        <p:spPr>
          <a:xfrm>
            <a:off x="539552" y="1988840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18</a:t>
            </a:r>
            <a:r>
              <a:rPr lang="ko-KR" altLang="en-US" dirty="0"/>
              <a:t>년 </a:t>
            </a:r>
            <a:r>
              <a:rPr lang="en-US" altLang="ko-KR" dirty="0"/>
              <a:t>35029 </a:t>
            </a:r>
            <a:r>
              <a:rPr lang="ko-KR" altLang="en-US" dirty="0"/>
              <a:t>* </a:t>
            </a:r>
            <a:r>
              <a:rPr lang="en-US" altLang="ko-KR" dirty="0"/>
              <a:t>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19</a:t>
            </a:r>
            <a:r>
              <a:rPr lang="ko-KR" altLang="en-US" dirty="0"/>
              <a:t>년 </a:t>
            </a:r>
            <a:r>
              <a:rPr lang="en-US" altLang="ko-KR" dirty="0"/>
              <a:t>33250 </a:t>
            </a:r>
            <a:r>
              <a:rPr lang="ko-KR" altLang="en-US" dirty="0"/>
              <a:t>* </a:t>
            </a:r>
            <a:r>
              <a:rPr lang="en-US" altLang="ko-KR" dirty="0"/>
              <a:t>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20</a:t>
            </a:r>
            <a:r>
              <a:rPr lang="ko-KR" altLang="en-US" dirty="0"/>
              <a:t>년 </a:t>
            </a:r>
            <a:r>
              <a:rPr lang="en-US" altLang="ko-KR" dirty="0"/>
              <a:t>34502 </a:t>
            </a:r>
            <a:r>
              <a:rPr lang="ko-KR" altLang="en-US" dirty="0"/>
              <a:t>* </a:t>
            </a:r>
            <a:r>
              <a:rPr lang="en-US" altLang="ko-KR" dirty="0"/>
              <a:t>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21</a:t>
            </a:r>
            <a:r>
              <a:rPr lang="ko-KR" altLang="en-US" dirty="0"/>
              <a:t>년 </a:t>
            </a:r>
            <a:r>
              <a:rPr lang="en-US" altLang="ko-KR" dirty="0"/>
              <a:t>17830 </a:t>
            </a:r>
            <a:r>
              <a:rPr lang="ko-KR" altLang="en-US" dirty="0"/>
              <a:t>* </a:t>
            </a:r>
            <a:r>
              <a:rPr lang="en-US" altLang="ko-K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420050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E143B6F-E776-4760-8201-E3926CDB4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타자의 타구 </a:t>
            </a:r>
            <a:r>
              <a:rPr kumimoji="0" lang="ko-KR" alt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트래킹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 데이터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(HTS)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675D20-DE6D-4A6E-A056-5D8283BC487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8087" y="1340768"/>
            <a:ext cx="7792345" cy="216024"/>
          </a:xfrm>
        </p:spPr>
        <p:txBody>
          <a:bodyPr/>
          <a:lstStyle/>
          <a:p>
            <a:r>
              <a:rPr lang="ko-KR" altLang="en-US" sz="2000" dirty="0" err="1"/>
              <a:t>일변량</a:t>
            </a:r>
            <a:r>
              <a:rPr lang="ko-KR" altLang="en-US" sz="2000" dirty="0"/>
              <a:t> 분석 </a:t>
            </a:r>
            <a:r>
              <a:rPr lang="en-US" altLang="ko-KR" sz="2000" dirty="0"/>
              <a:t>– </a:t>
            </a:r>
            <a:r>
              <a:rPr lang="ko-KR" altLang="en-US" sz="2000" dirty="0" err="1"/>
              <a:t>팀별경기수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8D3F6F-17C9-4D2C-848F-DD80634D447F}"/>
              </a:ext>
            </a:extLst>
          </p:cNvPr>
          <p:cNvSpPr/>
          <p:nvPr/>
        </p:nvSpPr>
        <p:spPr>
          <a:xfrm>
            <a:off x="683568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BB32DC-6BF2-4EB9-A010-E68CD68FF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190486"/>
            <a:ext cx="4372585" cy="28769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43FE84-B81D-4E46-ADCF-0A1D13A7DE34}"/>
              </a:ext>
            </a:extLst>
          </p:cNvPr>
          <p:cNvSpPr txBox="1"/>
          <p:nvPr/>
        </p:nvSpPr>
        <p:spPr>
          <a:xfrm>
            <a:off x="4708170" y="3290421"/>
            <a:ext cx="443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개 구단 모두 </a:t>
            </a:r>
            <a:r>
              <a:rPr lang="en-US" altLang="ko-KR" dirty="0"/>
              <a:t>3000</a:t>
            </a:r>
            <a:r>
              <a:rPr lang="ko-KR" altLang="en-US" dirty="0"/>
              <a:t>경기 이상 비슷한 분포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4BAD9C-71DE-48DA-9FB6-81DC075B2F24}"/>
              </a:ext>
            </a:extLst>
          </p:cNvPr>
          <p:cNvSpPr txBox="1"/>
          <p:nvPr/>
        </p:nvSpPr>
        <p:spPr>
          <a:xfrm>
            <a:off x="4788024" y="4561964"/>
            <a:ext cx="2781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=&gt; </a:t>
            </a:r>
            <a:r>
              <a:rPr lang="ko-KR" altLang="en-US" sz="2800" b="1" dirty="0">
                <a:solidFill>
                  <a:srgbClr val="FF0000"/>
                </a:solidFill>
              </a:rPr>
              <a:t>경기수 고려 </a:t>
            </a:r>
            <a:r>
              <a:rPr lang="en-US" altLang="ko-KR" sz="2800" b="1" dirty="0">
                <a:solidFill>
                  <a:srgbClr val="FF0000"/>
                </a:solidFill>
              </a:rPr>
              <a:t>X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521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E143B6F-E776-4760-8201-E3926CDB4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타자의 타구 </a:t>
            </a:r>
            <a:r>
              <a:rPr kumimoji="0" lang="ko-KR" alt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트래킹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 데이터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(HTS)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675D20-DE6D-4A6E-A056-5D8283BC487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8087" y="1340768"/>
            <a:ext cx="7792345" cy="216024"/>
          </a:xfrm>
        </p:spPr>
        <p:txBody>
          <a:bodyPr/>
          <a:lstStyle/>
          <a:p>
            <a:r>
              <a:rPr lang="ko-KR" altLang="en-US" sz="2000" dirty="0" err="1"/>
              <a:t>일변량</a:t>
            </a:r>
            <a:r>
              <a:rPr lang="ko-KR" altLang="en-US" sz="2000" dirty="0"/>
              <a:t> 분석 </a:t>
            </a:r>
            <a:r>
              <a:rPr lang="en-US" altLang="ko-KR" sz="2000" dirty="0"/>
              <a:t>– 18</a:t>
            </a:r>
            <a:r>
              <a:rPr lang="ko-KR" altLang="en-US" sz="2000" dirty="0"/>
              <a:t>년</a:t>
            </a:r>
            <a:r>
              <a:rPr lang="en-US" altLang="ko-KR" sz="2000" dirty="0"/>
              <a:t> </a:t>
            </a:r>
            <a:r>
              <a:rPr lang="ko-KR" altLang="en-US" sz="2000" dirty="0"/>
              <a:t>타구속도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8D3F6F-17C9-4D2C-848F-DD80634D447F}"/>
              </a:ext>
            </a:extLst>
          </p:cNvPr>
          <p:cNvSpPr/>
          <p:nvPr/>
        </p:nvSpPr>
        <p:spPr>
          <a:xfrm>
            <a:off x="683568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77243A-BE29-4010-A6C5-2009539DB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142243"/>
            <a:ext cx="4048690" cy="2934109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0747A1F-58CE-4F10-B7B8-5DBFC0AD8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266" y="2142243"/>
            <a:ext cx="1733792" cy="13527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A86F41-5935-41BA-9BD7-A54ABF7F7035}"/>
              </a:ext>
            </a:extLst>
          </p:cNvPr>
          <p:cNvSpPr txBox="1"/>
          <p:nvPr/>
        </p:nvSpPr>
        <p:spPr>
          <a:xfrm>
            <a:off x="4932040" y="4161854"/>
            <a:ext cx="15937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Min : 9.88</a:t>
            </a:r>
          </a:p>
          <a:p>
            <a:r>
              <a:rPr lang="en-US" altLang="ko-KR" dirty="0"/>
              <a:t>Max : 210.13</a:t>
            </a:r>
          </a:p>
          <a:p>
            <a:r>
              <a:rPr lang="en-US" altLang="ko-KR" dirty="0"/>
              <a:t>Mean : 132.03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1D102D-0B14-4F05-ACF2-9D019BD2E2DD}"/>
              </a:ext>
            </a:extLst>
          </p:cNvPr>
          <p:cNvSpPr/>
          <p:nvPr/>
        </p:nvSpPr>
        <p:spPr>
          <a:xfrm>
            <a:off x="4932040" y="2348880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837042-6085-4A4E-9B36-945AF16BDFA2}"/>
              </a:ext>
            </a:extLst>
          </p:cNvPr>
          <p:cNvSpPr/>
          <p:nvPr/>
        </p:nvSpPr>
        <p:spPr>
          <a:xfrm>
            <a:off x="4932040" y="2636912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CB3395-D625-40F4-B8E9-120224A1A312}"/>
              </a:ext>
            </a:extLst>
          </p:cNvPr>
          <p:cNvSpPr/>
          <p:nvPr/>
        </p:nvSpPr>
        <p:spPr>
          <a:xfrm>
            <a:off x="4932040" y="3284984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7ABF75-B859-4EAB-8A40-B21BA3AB1374}"/>
              </a:ext>
            </a:extLst>
          </p:cNvPr>
          <p:cNvSpPr txBox="1"/>
          <p:nvPr/>
        </p:nvSpPr>
        <p:spPr>
          <a:xfrm>
            <a:off x="6948264" y="2142243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단위 </a:t>
            </a:r>
            <a:r>
              <a:rPr lang="en-US" altLang="ko-KR" dirty="0"/>
              <a:t>km/h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4661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E143B6F-E776-4760-8201-E3926CDB4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타자의 타구 </a:t>
            </a:r>
            <a:r>
              <a:rPr kumimoji="0" lang="ko-KR" alt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트래킹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 데이터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(HTS)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675D20-DE6D-4A6E-A056-5D8283BC487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8087" y="1340768"/>
            <a:ext cx="7792345" cy="216024"/>
          </a:xfrm>
        </p:spPr>
        <p:txBody>
          <a:bodyPr/>
          <a:lstStyle/>
          <a:p>
            <a:r>
              <a:rPr lang="ko-KR" altLang="en-US" sz="2000" dirty="0" err="1"/>
              <a:t>일변량</a:t>
            </a:r>
            <a:r>
              <a:rPr lang="ko-KR" altLang="en-US" sz="2000" dirty="0"/>
              <a:t> 분석 </a:t>
            </a:r>
            <a:r>
              <a:rPr lang="en-US" altLang="ko-KR" sz="2000" dirty="0"/>
              <a:t>- 18~21</a:t>
            </a:r>
            <a:r>
              <a:rPr lang="ko-KR" altLang="en-US" sz="2000" dirty="0"/>
              <a:t>년 타구속도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8D3F6F-17C9-4D2C-848F-DD80634D447F}"/>
              </a:ext>
            </a:extLst>
          </p:cNvPr>
          <p:cNvSpPr/>
          <p:nvPr/>
        </p:nvSpPr>
        <p:spPr>
          <a:xfrm>
            <a:off x="683568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0958F556-1222-44FA-A207-32D654727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775522"/>
              </p:ext>
            </p:extLst>
          </p:nvPr>
        </p:nvGraphicFramePr>
        <p:xfrm>
          <a:off x="1079612" y="1916832"/>
          <a:ext cx="6984775" cy="230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955">
                  <a:extLst>
                    <a:ext uri="{9D8B030D-6E8A-4147-A177-3AD203B41FA5}">
                      <a16:colId xmlns:a16="http://schemas.microsoft.com/office/drawing/2014/main" val="1442330789"/>
                    </a:ext>
                  </a:extLst>
                </a:gridCol>
                <a:gridCol w="1396955">
                  <a:extLst>
                    <a:ext uri="{9D8B030D-6E8A-4147-A177-3AD203B41FA5}">
                      <a16:colId xmlns:a16="http://schemas.microsoft.com/office/drawing/2014/main" val="959713762"/>
                    </a:ext>
                  </a:extLst>
                </a:gridCol>
                <a:gridCol w="1396955">
                  <a:extLst>
                    <a:ext uri="{9D8B030D-6E8A-4147-A177-3AD203B41FA5}">
                      <a16:colId xmlns:a16="http://schemas.microsoft.com/office/drawing/2014/main" val="130525745"/>
                    </a:ext>
                  </a:extLst>
                </a:gridCol>
                <a:gridCol w="1396955">
                  <a:extLst>
                    <a:ext uri="{9D8B030D-6E8A-4147-A177-3AD203B41FA5}">
                      <a16:colId xmlns:a16="http://schemas.microsoft.com/office/drawing/2014/main" val="3323822856"/>
                    </a:ext>
                  </a:extLst>
                </a:gridCol>
                <a:gridCol w="1396955">
                  <a:extLst>
                    <a:ext uri="{9D8B030D-6E8A-4147-A177-3AD203B41FA5}">
                      <a16:colId xmlns:a16="http://schemas.microsoft.com/office/drawing/2014/main" val="856575873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r>
                        <a:rPr lang="ko-KR" altLang="en-US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r>
                        <a:rPr lang="ko-KR" altLang="en-US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r>
                        <a:rPr lang="ko-KR" altLang="en-US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r>
                        <a:rPr lang="ko-KR" altLang="en-US" dirty="0"/>
                        <a:t>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15534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210.13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180.81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181.87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176.82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060876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9.88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18.11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39.27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27.46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571377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132.03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133.95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134.89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134.39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74933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F2F1681-91C1-46A8-849E-AF35844C71A1}"/>
              </a:ext>
            </a:extLst>
          </p:cNvPr>
          <p:cNvSpPr txBox="1"/>
          <p:nvPr/>
        </p:nvSpPr>
        <p:spPr>
          <a:xfrm>
            <a:off x="1079612" y="4665039"/>
            <a:ext cx="7039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Symbol" panose="05050102010706020507" pitchFamily="18" charset="2"/>
              <a:buChar char="Þ"/>
            </a:pPr>
            <a:r>
              <a:rPr lang="ko-KR" altLang="en-US" sz="2000" b="1" dirty="0">
                <a:solidFill>
                  <a:schemeClr val="accent1"/>
                </a:solidFill>
              </a:rPr>
              <a:t>타구속도의 최댓값은 줄어들지만 </a:t>
            </a:r>
            <a:r>
              <a:rPr lang="ko-KR" altLang="en-US" sz="2000" b="1" dirty="0">
                <a:solidFill>
                  <a:schemeClr val="accent1"/>
                </a:solidFill>
                <a:highlight>
                  <a:srgbClr val="FFFF00"/>
                </a:highlight>
              </a:rPr>
              <a:t>평균값은 증가하는 추세</a:t>
            </a:r>
          </a:p>
        </p:txBody>
      </p:sp>
    </p:spTree>
    <p:extLst>
      <p:ext uri="{BB962C8B-B14F-4D97-AF65-F5344CB8AC3E}">
        <p14:creationId xmlns:p14="http://schemas.microsoft.com/office/powerpoint/2010/main" val="3789096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E143B6F-E776-4760-8201-E3926CDB4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타자의 타구 </a:t>
            </a:r>
            <a:r>
              <a:rPr kumimoji="0" lang="ko-KR" alt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트래킹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 데이터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(HTS)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675D20-DE6D-4A6E-A056-5D8283BC487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8087" y="1340768"/>
            <a:ext cx="7792345" cy="216024"/>
          </a:xfrm>
        </p:spPr>
        <p:txBody>
          <a:bodyPr/>
          <a:lstStyle/>
          <a:p>
            <a:r>
              <a:rPr lang="ko-KR" altLang="en-US" sz="2000" dirty="0" err="1"/>
              <a:t>일변량</a:t>
            </a:r>
            <a:r>
              <a:rPr lang="ko-KR" altLang="en-US" sz="2000" dirty="0"/>
              <a:t> 분석 </a:t>
            </a:r>
            <a:r>
              <a:rPr lang="en-US" altLang="ko-KR" sz="2000" dirty="0"/>
              <a:t>- </a:t>
            </a:r>
            <a:r>
              <a:rPr lang="ko-KR" altLang="en-US" sz="2000" dirty="0"/>
              <a:t>발사각도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8D3F6F-17C9-4D2C-848F-DD80634D447F}"/>
              </a:ext>
            </a:extLst>
          </p:cNvPr>
          <p:cNvSpPr/>
          <p:nvPr/>
        </p:nvSpPr>
        <p:spPr>
          <a:xfrm>
            <a:off x="683568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9668D0-1B5E-4C28-86FA-69EE08BAC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182123"/>
            <a:ext cx="3791479" cy="2905530"/>
          </a:xfrm>
          <a:prstGeom prst="rect">
            <a:avLst/>
          </a:prstGeom>
        </p:spPr>
      </p:pic>
      <p:pic>
        <p:nvPicPr>
          <p:cNvPr id="7" name="그림 6" descr="텍스트, 점수판, 영수증이(가) 표시된 사진&#10;&#10;자동 생성된 설명">
            <a:extLst>
              <a:ext uri="{FF2B5EF4-FFF2-40B4-BE49-F238E27FC236}">
                <a16:creationId xmlns:a16="http://schemas.microsoft.com/office/drawing/2014/main" id="{1C14B1A6-C1C4-41A0-9417-314734AB2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047" y="2182123"/>
            <a:ext cx="1514686" cy="13336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DC6EF2-D4CF-4BAC-B173-D1AB85AEB1B5}"/>
              </a:ext>
            </a:extLst>
          </p:cNvPr>
          <p:cNvSpPr txBox="1"/>
          <p:nvPr/>
        </p:nvSpPr>
        <p:spPr>
          <a:xfrm>
            <a:off x="4675447" y="4221088"/>
            <a:ext cx="1476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Min : -68.90</a:t>
            </a:r>
          </a:p>
          <a:p>
            <a:r>
              <a:rPr lang="en-US" altLang="ko-KR" dirty="0"/>
              <a:t>Max : 89.60</a:t>
            </a:r>
          </a:p>
          <a:p>
            <a:r>
              <a:rPr lang="en-US" altLang="ko-KR" dirty="0"/>
              <a:t>Mean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16.07 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1FAA006-B367-48B9-A632-388C00BEDF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200" y="2182123"/>
            <a:ext cx="2592288" cy="290552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319686B-2449-4F94-96DF-8B826CB47AFD}"/>
              </a:ext>
            </a:extLst>
          </p:cNvPr>
          <p:cNvSpPr/>
          <p:nvPr/>
        </p:nvSpPr>
        <p:spPr>
          <a:xfrm>
            <a:off x="4644008" y="2348880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F0639C-477A-4D6C-838A-DA1C89320D55}"/>
              </a:ext>
            </a:extLst>
          </p:cNvPr>
          <p:cNvSpPr/>
          <p:nvPr/>
        </p:nvSpPr>
        <p:spPr>
          <a:xfrm>
            <a:off x="4644008" y="2708920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FBB639-8EAF-4490-B74A-813B151394A4}"/>
              </a:ext>
            </a:extLst>
          </p:cNvPr>
          <p:cNvSpPr/>
          <p:nvPr/>
        </p:nvSpPr>
        <p:spPr>
          <a:xfrm>
            <a:off x="4644008" y="3284984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38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53"/>
          </p:nvPr>
        </p:nvSpPr>
        <p:spPr>
          <a:xfrm>
            <a:off x="5724128" y="2060848"/>
            <a:ext cx="3384376" cy="1334572"/>
          </a:xfrm>
        </p:spPr>
        <p:txBody>
          <a:bodyPr/>
          <a:lstStyle/>
          <a:p>
            <a:r>
              <a:rPr lang="en-US" altLang="ko-KR" dirty="0"/>
              <a:t>The Barrel classification is assigned to batted-ball events whose comparable hit types (in terms of exit velocity and launch angle) have led to a </a:t>
            </a:r>
            <a:r>
              <a:rPr lang="en-US" altLang="ko-KR" dirty="0">
                <a:highlight>
                  <a:srgbClr val="FFFF00"/>
                </a:highlight>
              </a:rPr>
              <a:t>minimum .500 batting average and 1.500 slugging percentage</a:t>
            </a:r>
            <a:r>
              <a:rPr lang="en-US" altLang="ko-KR" dirty="0"/>
              <a:t> since </a:t>
            </a:r>
            <a:r>
              <a:rPr lang="en-US" altLang="ko-KR" dirty="0" err="1">
                <a:highlight>
                  <a:srgbClr val="00FF00"/>
                </a:highlight>
              </a:rPr>
              <a:t>Statcast</a:t>
            </a:r>
            <a:r>
              <a:rPr lang="en-US" altLang="ko-KR" dirty="0"/>
              <a:t> was implemented Major League wide in 2015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MLB</a:t>
            </a:r>
            <a:r>
              <a:rPr lang="ko-KR" altLang="en-US" dirty="0"/>
              <a:t> </a:t>
            </a:r>
            <a:r>
              <a:rPr lang="en-US" altLang="ko-KR" dirty="0"/>
              <a:t>Barrel</a:t>
            </a:r>
            <a:r>
              <a:rPr lang="ko-KR" altLang="en-US" dirty="0"/>
              <a:t> 개념 및 기준</a:t>
            </a:r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91F4CE-9063-4935-86F7-5E0A980096BB}"/>
              </a:ext>
            </a:extLst>
          </p:cNvPr>
          <p:cNvSpPr/>
          <p:nvPr/>
        </p:nvSpPr>
        <p:spPr>
          <a:xfrm>
            <a:off x="683568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FA6D1FCA-2126-40C5-9CD4-9D27050D12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C767D24-1F0D-46BA-9CAD-E06EEA1BB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87" y="2060848"/>
            <a:ext cx="4912025" cy="34864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82D141-7FB1-421A-87FB-4DEE1D611C1C}"/>
              </a:ext>
            </a:extLst>
          </p:cNvPr>
          <p:cNvSpPr txBox="1"/>
          <p:nvPr/>
        </p:nvSpPr>
        <p:spPr>
          <a:xfrm>
            <a:off x="755576" y="6343436"/>
            <a:ext cx="72362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solidFill>
                  <a:schemeClr val="tx2"/>
                </a:solidFill>
              </a:rPr>
              <a:t>Statcast</a:t>
            </a:r>
            <a:r>
              <a:rPr lang="ko-KR" altLang="en-US" sz="1050" dirty="0">
                <a:solidFill>
                  <a:schemeClr val="tx2"/>
                </a:solidFill>
              </a:rPr>
              <a:t> </a:t>
            </a:r>
            <a:r>
              <a:rPr lang="en-US" altLang="ko-KR" sz="1050" dirty="0">
                <a:solidFill>
                  <a:schemeClr val="tx2"/>
                </a:solidFill>
              </a:rPr>
              <a:t>: MLB</a:t>
            </a:r>
            <a:r>
              <a:rPr lang="ko-KR" altLang="en-US" sz="1050" dirty="0">
                <a:solidFill>
                  <a:schemeClr val="tx2"/>
                </a:solidFill>
              </a:rPr>
              <a:t>에 도입된 최신 추적 기술 시스템</a:t>
            </a:r>
            <a:r>
              <a:rPr lang="en-US" altLang="ko-KR" sz="1050" dirty="0">
                <a:solidFill>
                  <a:schemeClr val="tx2"/>
                </a:solidFill>
              </a:rPr>
              <a:t>. </a:t>
            </a:r>
            <a:r>
              <a:rPr lang="ko-KR" altLang="en-US" sz="1050" dirty="0">
                <a:solidFill>
                  <a:schemeClr val="tx2"/>
                </a:solidFill>
              </a:rPr>
              <a:t>투수가 던진 공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타자가 때린 공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주자와 수비수의 움직임 등의 데이터 측정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CF41B1-37DF-4551-BA32-CFC9FA77F402}"/>
              </a:ext>
            </a:extLst>
          </p:cNvPr>
          <p:cNvSpPr txBox="1"/>
          <p:nvPr/>
        </p:nvSpPr>
        <p:spPr>
          <a:xfrm>
            <a:off x="5580112" y="3861048"/>
            <a:ext cx="3627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타율 </a:t>
            </a:r>
            <a:r>
              <a:rPr lang="en-US" altLang="ko-KR" dirty="0">
                <a:solidFill>
                  <a:srgbClr val="FF0000"/>
                </a:solidFill>
              </a:rPr>
              <a:t>0.500 </a:t>
            </a:r>
            <a:r>
              <a:rPr lang="ko-KR" altLang="en-US" sz="1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↑</a:t>
            </a:r>
            <a:r>
              <a:rPr lang="en-US" altLang="ko-KR" dirty="0">
                <a:solidFill>
                  <a:srgbClr val="FF0000"/>
                </a:solidFill>
              </a:rPr>
              <a:t>  &amp;   </a:t>
            </a:r>
            <a:r>
              <a:rPr lang="ko-KR" altLang="en-US" dirty="0" err="1">
                <a:solidFill>
                  <a:srgbClr val="FF0000"/>
                </a:solidFill>
              </a:rPr>
              <a:t>장타율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1.500</a:t>
            </a:r>
            <a:r>
              <a:rPr lang="ko-KR" altLang="en-US" sz="1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↑</a:t>
            </a:r>
            <a:endParaRPr lang="en-US" altLang="ko-KR" sz="1800" kern="0" spc="0" dirty="0"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타구의 속도 및 발사각도의 집합체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DB140A-17E0-4F35-81CD-4DA1B8C77F9A}"/>
              </a:ext>
            </a:extLst>
          </p:cNvPr>
          <p:cNvSpPr txBox="1"/>
          <p:nvPr/>
        </p:nvSpPr>
        <p:spPr>
          <a:xfrm>
            <a:off x="660502" y="5581409"/>
            <a:ext cx="40051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</a:rPr>
              <a:t>https://www.mlb.com/glossary/statcast/barrel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310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E143B6F-E776-4760-8201-E3926CDB4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타자의 타구 </a:t>
            </a:r>
            <a:r>
              <a:rPr kumimoji="0" lang="ko-KR" alt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트래킹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 데이터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(HTS)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675D20-DE6D-4A6E-A056-5D8283BC487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8087" y="1340768"/>
            <a:ext cx="7792345" cy="216024"/>
          </a:xfrm>
        </p:spPr>
        <p:txBody>
          <a:bodyPr/>
          <a:lstStyle/>
          <a:p>
            <a:r>
              <a:rPr lang="ko-KR" altLang="en-US" sz="2000" dirty="0" err="1"/>
              <a:t>일변량</a:t>
            </a:r>
            <a:r>
              <a:rPr lang="ko-KR" altLang="en-US" sz="2000" dirty="0"/>
              <a:t> 분석 </a:t>
            </a:r>
            <a:r>
              <a:rPr lang="en-US" altLang="ko-KR" sz="2000" dirty="0"/>
              <a:t>- </a:t>
            </a:r>
            <a:r>
              <a:rPr lang="ko-KR" altLang="en-US" sz="2000" dirty="0"/>
              <a:t>발사각도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8D3F6F-17C9-4D2C-848F-DD80634D447F}"/>
              </a:ext>
            </a:extLst>
          </p:cNvPr>
          <p:cNvSpPr/>
          <p:nvPr/>
        </p:nvSpPr>
        <p:spPr>
          <a:xfrm>
            <a:off x="683568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FBC92A7-1D3D-4CED-86F7-BAC1D4B93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622616"/>
              </p:ext>
            </p:extLst>
          </p:nvPr>
        </p:nvGraphicFramePr>
        <p:xfrm>
          <a:off x="1115615" y="1935504"/>
          <a:ext cx="6912770" cy="2285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554">
                  <a:extLst>
                    <a:ext uri="{9D8B030D-6E8A-4147-A177-3AD203B41FA5}">
                      <a16:colId xmlns:a16="http://schemas.microsoft.com/office/drawing/2014/main" val="1442330789"/>
                    </a:ext>
                  </a:extLst>
                </a:gridCol>
                <a:gridCol w="1382554">
                  <a:extLst>
                    <a:ext uri="{9D8B030D-6E8A-4147-A177-3AD203B41FA5}">
                      <a16:colId xmlns:a16="http://schemas.microsoft.com/office/drawing/2014/main" val="959713762"/>
                    </a:ext>
                  </a:extLst>
                </a:gridCol>
                <a:gridCol w="1382554">
                  <a:extLst>
                    <a:ext uri="{9D8B030D-6E8A-4147-A177-3AD203B41FA5}">
                      <a16:colId xmlns:a16="http://schemas.microsoft.com/office/drawing/2014/main" val="130525745"/>
                    </a:ext>
                  </a:extLst>
                </a:gridCol>
                <a:gridCol w="1382554">
                  <a:extLst>
                    <a:ext uri="{9D8B030D-6E8A-4147-A177-3AD203B41FA5}">
                      <a16:colId xmlns:a16="http://schemas.microsoft.com/office/drawing/2014/main" val="3323822856"/>
                    </a:ext>
                  </a:extLst>
                </a:gridCol>
                <a:gridCol w="1382554">
                  <a:extLst>
                    <a:ext uri="{9D8B030D-6E8A-4147-A177-3AD203B41FA5}">
                      <a16:colId xmlns:a16="http://schemas.microsoft.com/office/drawing/2014/main" val="856575873"/>
                    </a:ext>
                  </a:extLst>
                </a:gridCol>
              </a:tblGrid>
              <a:tr h="5713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r>
                        <a:rPr lang="ko-KR" altLang="en-US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r>
                        <a:rPr lang="ko-KR" altLang="en-US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r>
                        <a:rPr lang="ko-KR" altLang="en-US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r>
                        <a:rPr lang="ko-KR" altLang="en-US" dirty="0"/>
                        <a:t>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15534"/>
                  </a:ext>
                </a:extLst>
              </a:tr>
              <a:tr h="571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89.60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89.60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89.80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89.50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060876"/>
                  </a:ext>
                </a:extLst>
              </a:tr>
              <a:tr h="571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-68.90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-62.80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-53.70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-56.50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571377"/>
                  </a:ext>
                </a:extLst>
              </a:tr>
              <a:tr h="571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16.07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17.56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18.47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17.57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74933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F0F8EAC-69D1-4834-8706-0333D109CC08}"/>
              </a:ext>
            </a:extLst>
          </p:cNvPr>
          <p:cNvSpPr txBox="1"/>
          <p:nvPr/>
        </p:nvSpPr>
        <p:spPr>
          <a:xfrm>
            <a:off x="1079612" y="4665039"/>
            <a:ext cx="7039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Symbol" panose="05050102010706020507" pitchFamily="18" charset="2"/>
              <a:buChar char="Þ"/>
            </a:pPr>
            <a:r>
              <a:rPr lang="ko-KR" altLang="en-US" sz="2000" b="1" dirty="0">
                <a:solidFill>
                  <a:schemeClr val="accent1"/>
                </a:solidFill>
              </a:rPr>
              <a:t>타구 발사각도의 </a:t>
            </a:r>
            <a:r>
              <a:rPr lang="ko-KR" altLang="en-US" sz="2000" b="1" dirty="0">
                <a:solidFill>
                  <a:schemeClr val="accent1"/>
                </a:solidFill>
                <a:highlight>
                  <a:srgbClr val="FFFF00"/>
                </a:highlight>
              </a:rPr>
              <a:t>최솟값과 평균값은 증가하는 추세</a:t>
            </a:r>
            <a:endParaRPr lang="en-US" altLang="ko-KR" sz="2000" b="1" dirty="0">
              <a:solidFill>
                <a:schemeClr val="accent1"/>
              </a:solidFill>
              <a:highlight>
                <a:srgbClr val="FFFF00"/>
              </a:highlight>
            </a:endParaRPr>
          </a:p>
          <a:p>
            <a:r>
              <a:rPr lang="en-US" altLang="ko-KR" sz="2000" b="1" dirty="0">
                <a:solidFill>
                  <a:schemeClr val="accent1"/>
                </a:solidFill>
              </a:rPr>
              <a:t>       (21</a:t>
            </a:r>
            <a:r>
              <a:rPr lang="ko-KR" altLang="en-US" sz="2000" b="1" dirty="0">
                <a:solidFill>
                  <a:schemeClr val="accent1"/>
                </a:solidFill>
              </a:rPr>
              <a:t>년은 아직 반경기만 했으므로 증가할거라 생각함</a:t>
            </a:r>
            <a:r>
              <a:rPr lang="en-US" altLang="ko-KR" sz="2000" b="1" dirty="0">
                <a:solidFill>
                  <a:schemeClr val="accent1"/>
                </a:solidFill>
              </a:rPr>
              <a:t>)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655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E143B6F-E776-4760-8201-E3926CDB4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타자의 타구 </a:t>
            </a:r>
            <a:r>
              <a:rPr kumimoji="0" lang="ko-KR" alt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트래킹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 데이터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(HTS)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675D20-DE6D-4A6E-A056-5D8283BC487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8087" y="1340768"/>
            <a:ext cx="7792345" cy="216024"/>
          </a:xfrm>
        </p:spPr>
        <p:txBody>
          <a:bodyPr/>
          <a:lstStyle/>
          <a:p>
            <a:r>
              <a:rPr lang="ko-KR" altLang="en-US" sz="2000" dirty="0" err="1"/>
              <a:t>일변량</a:t>
            </a:r>
            <a:r>
              <a:rPr lang="ko-KR" altLang="en-US" sz="2000" dirty="0"/>
              <a:t> 분석 </a:t>
            </a:r>
            <a:r>
              <a:rPr lang="en-US" altLang="ko-KR" sz="2000" dirty="0"/>
              <a:t>- 18</a:t>
            </a:r>
            <a:r>
              <a:rPr lang="ko-KR" altLang="en-US" sz="2000" dirty="0"/>
              <a:t>년 타격결과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8D3F6F-17C9-4D2C-848F-DD80634D447F}"/>
              </a:ext>
            </a:extLst>
          </p:cNvPr>
          <p:cNvSpPr/>
          <p:nvPr/>
        </p:nvSpPr>
        <p:spPr>
          <a:xfrm>
            <a:off x="683568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7E1E12-5B92-417E-A779-8D71547A7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053546"/>
            <a:ext cx="4267796" cy="3658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C0DFF1-606B-447B-911F-6BD5DF99A250}"/>
              </a:ext>
            </a:extLst>
          </p:cNvPr>
          <p:cNvSpPr txBox="1"/>
          <p:nvPr/>
        </p:nvSpPr>
        <p:spPr>
          <a:xfrm>
            <a:off x="4708170" y="3290421"/>
            <a:ext cx="409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플라이볼</a:t>
            </a:r>
            <a:r>
              <a:rPr lang="en-US" altLang="ko-KR" dirty="0"/>
              <a:t>, 1</a:t>
            </a:r>
            <a:r>
              <a:rPr lang="ko-KR" altLang="en-US" dirty="0" err="1"/>
              <a:t>루타</a:t>
            </a:r>
            <a:r>
              <a:rPr lang="en-US" altLang="ko-KR" dirty="0"/>
              <a:t>, </a:t>
            </a:r>
            <a:r>
              <a:rPr lang="ko-KR" altLang="en-US" dirty="0"/>
              <a:t>땅볼아웃이 제일 많음</a:t>
            </a:r>
          </a:p>
        </p:txBody>
      </p:sp>
    </p:spTree>
    <p:extLst>
      <p:ext uri="{BB962C8B-B14F-4D97-AF65-F5344CB8AC3E}">
        <p14:creationId xmlns:p14="http://schemas.microsoft.com/office/powerpoint/2010/main" val="1402540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E143B6F-E776-4760-8201-E3926CDB4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타자의 타구 </a:t>
            </a:r>
            <a:r>
              <a:rPr kumimoji="0" lang="ko-KR" alt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트래킹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 데이터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(HTS)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675D20-DE6D-4A6E-A056-5D8283BC487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8087" y="1340768"/>
            <a:ext cx="7792345" cy="216024"/>
          </a:xfrm>
        </p:spPr>
        <p:txBody>
          <a:bodyPr/>
          <a:lstStyle/>
          <a:p>
            <a:r>
              <a:rPr lang="ko-KR" altLang="en-US" sz="2000" dirty="0" err="1"/>
              <a:t>일변량</a:t>
            </a:r>
            <a:r>
              <a:rPr lang="ko-KR" altLang="en-US" sz="2000" dirty="0"/>
              <a:t> 분석 </a:t>
            </a:r>
            <a:r>
              <a:rPr lang="en-US" altLang="ko-KR" sz="2000" dirty="0"/>
              <a:t>– 18~21</a:t>
            </a:r>
            <a:r>
              <a:rPr lang="ko-KR" altLang="en-US" sz="2000" dirty="0"/>
              <a:t>년 타격결과 </a:t>
            </a:r>
            <a:r>
              <a:rPr lang="en-US" altLang="ko-KR" sz="2000" dirty="0"/>
              <a:t>1</a:t>
            </a:r>
            <a:r>
              <a:rPr lang="ko-KR" altLang="en-US" sz="2000" dirty="0" err="1"/>
              <a:t>루타</a:t>
            </a:r>
            <a:r>
              <a:rPr lang="en-US" altLang="ko-KR" sz="2000" dirty="0"/>
              <a:t>, 2</a:t>
            </a:r>
            <a:r>
              <a:rPr lang="ko-KR" altLang="en-US" sz="2000" dirty="0" err="1"/>
              <a:t>루타</a:t>
            </a:r>
            <a:r>
              <a:rPr lang="en-US" altLang="ko-KR" sz="2000" dirty="0"/>
              <a:t>, 3</a:t>
            </a:r>
            <a:r>
              <a:rPr lang="ko-KR" altLang="en-US" sz="2000" dirty="0" err="1"/>
              <a:t>루타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직선타</a:t>
            </a:r>
            <a:r>
              <a:rPr lang="en-US" altLang="ko-KR" sz="2000" dirty="0"/>
              <a:t>, </a:t>
            </a:r>
            <a:r>
              <a:rPr lang="ko-KR" altLang="en-US" sz="2000" dirty="0"/>
              <a:t>홈런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8D3F6F-17C9-4D2C-848F-DD80634D447F}"/>
              </a:ext>
            </a:extLst>
          </p:cNvPr>
          <p:cNvSpPr/>
          <p:nvPr/>
        </p:nvSpPr>
        <p:spPr>
          <a:xfrm>
            <a:off x="683568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B68F2C5-022B-4F03-A613-B3E217D6BC5B}"/>
              </a:ext>
            </a:extLst>
          </p:cNvPr>
          <p:cNvGrpSpPr/>
          <p:nvPr/>
        </p:nvGrpSpPr>
        <p:grpSpPr>
          <a:xfrm>
            <a:off x="376820" y="1698733"/>
            <a:ext cx="8515662" cy="1154203"/>
            <a:chOff x="405887" y="1557977"/>
            <a:chExt cx="8596598" cy="1154203"/>
          </a:xfrm>
        </p:grpSpPr>
        <p:pic>
          <p:nvPicPr>
            <p:cNvPr id="4" name="그림 3" descr="텍스트이(가) 표시된 사진&#10;&#10;자동 생성된 설명">
              <a:extLst>
                <a:ext uri="{FF2B5EF4-FFF2-40B4-BE49-F238E27FC236}">
                  <a16:creationId xmlns:a16="http://schemas.microsoft.com/office/drawing/2014/main" id="{D85B9250-5F4F-4725-997F-1DE18B203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887" y="1557977"/>
              <a:ext cx="2210108" cy="1154203"/>
            </a:xfrm>
            <a:prstGeom prst="rect">
              <a:avLst/>
            </a:prstGeom>
          </p:spPr>
        </p:pic>
        <p:pic>
          <p:nvPicPr>
            <p:cNvPr id="10" name="그림 9" descr="텍스트이(가) 표시된 사진&#10;&#10;자동 생성된 설명">
              <a:extLst>
                <a:ext uri="{FF2B5EF4-FFF2-40B4-BE49-F238E27FC236}">
                  <a16:creationId xmlns:a16="http://schemas.microsoft.com/office/drawing/2014/main" id="{0BFCB3F6-29BB-49C3-950D-E012CE2B3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05783" y="1561239"/>
              <a:ext cx="2114845" cy="1149304"/>
            </a:xfrm>
            <a:prstGeom prst="rect">
              <a:avLst/>
            </a:prstGeom>
          </p:spPr>
        </p:pic>
        <p:pic>
          <p:nvPicPr>
            <p:cNvPr id="12" name="그림 11" descr="텍스트이(가) 표시된 사진&#10;&#10;자동 생성된 설명">
              <a:extLst>
                <a:ext uri="{FF2B5EF4-FFF2-40B4-BE49-F238E27FC236}">
                  <a16:creationId xmlns:a16="http://schemas.microsoft.com/office/drawing/2014/main" id="{94EBAD5E-DFE2-418D-BA8D-818FD8465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20628" y="1557977"/>
              <a:ext cx="2143424" cy="1149304"/>
            </a:xfrm>
            <a:prstGeom prst="rect">
              <a:avLst/>
            </a:prstGeom>
          </p:spPr>
        </p:pic>
        <p:pic>
          <p:nvPicPr>
            <p:cNvPr id="14" name="그림 13" descr="텍스트이(가) 표시된 사진&#10;&#10;자동 생성된 설명">
              <a:extLst>
                <a:ext uri="{FF2B5EF4-FFF2-40B4-BE49-F238E27FC236}">
                  <a16:creationId xmlns:a16="http://schemas.microsoft.com/office/drawing/2014/main" id="{11E2AAE5-33C8-4C0E-A5AF-E7AFAAE95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54328" y="1561239"/>
              <a:ext cx="2148157" cy="1146042"/>
            </a:xfrm>
            <a:prstGeom prst="rect">
              <a:avLst/>
            </a:prstGeom>
          </p:spPr>
        </p:pic>
      </p:grp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EC2D21A6-EBE3-46CA-A369-807CF6AE5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26533"/>
              </p:ext>
            </p:extLst>
          </p:nvPr>
        </p:nvGraphicFramePr>
        <p:xfrm>
          <a:off x="376819" y="2926040"/>
          <a:ext cx="851566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034">
                  <a:extLst>
                    <a:ext uri="{9D8B030D-6E8A-4147-A177-3AD203B41FA5}">
                      <a16:colId xmlns:a16="http://schemas.microsoft.com/office/drawing/2014/main" val="2775514924"/>
                    </a:ext>
                  </a:extLst>
                </a:gridCol>
                <a:gridCol w="1567407">
                  <a:extLst>
                    <a:ext uri="{9D8B030D-6E8A-4147-A177-3AD203B41FA5}">
                      <a16:colId xmlns:a16="http://schemas.microsoft.com/office/drawing/2014/main" val="316169062"/>
                    </a:ext>
                  </a:extLst>
                </a:gridCol>
                <a:gridCol w="1567407">
                  <a:extLst>
                    <a:ext uri="{9D8B030D-6E8A-4147-A177-3AD203B41FA5}">
                      <a16:colId xmlns:a16="http://schemas.microsoft.com/office/drawing/2014/main" val="3366197129"/>
                    </a:ext>
                  </a:extLst>
                </a:gridCol>
                <a:gridCol w="1567407">
                  <a:extLst>
                    <a:ext uri="{9D8B030D-6E8A-4147-A177-3AD203B41FA5}">
                      <a16:colId xmlns:a16="http://schemas.microsoft.com/office/drawing/2014/main" val="2088490565"/>
                    </a:ext>
                  </a:extLst>
                </a:gridCol>
                <a:gridCol w="1567407">
                  <a:extLst>
                    <a:ext uri="{9D8B030D-6E8A-4147-A177-3AD203B41FA5}">
                      <a16:colId xmlns:a16="http://schemas.microsoft.com/office/drawing/2014/main" val="3071886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r>
                        <a:rPr lang="ko-KR" altLang="en-US" dirty="0" err="1"/>
                        <a:t>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r>
                        <a:rPr lang="ko-KR" altLang="en-US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r>
                        <a:rPr lang="ko-KR" altLang="en-US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r>
                        <a:rPr lang="ko-KR" altLang="en-US" dirty="0" err="1"/>
                        <a:t>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*</a:t>
                      </a:r>
                      <a:r>
                        <a:rPr lang="en-US" altLang="ko-KR" dirty="0"/>
                        <a:t>2)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24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 err="1"/>
                        <a:t>루타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8408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8083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8485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8518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938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 err="1"/>
                        <a:t>루타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2161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2352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216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 err="1"/>
                        <a:t>루타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01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직선타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1074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358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홈런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1359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1362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51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All</a:t>
                      </a:r>
                      <a:r>
                        <a:rPr lang="ko-KR" altLang="en-US" sz="1600" dirty="0"/>
                        <a:t>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타구속도 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132.03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133.95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134.89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134.39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7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All</a:t>
                      </a:r>
                    </a:p>
                    <a:p>
                      <a:pPr algn="ctr" latinLnBrk="1"/>
                      <a:r>
                        <a:rPr lang="ko-KR" altLang="en-US" sz="1600"/>
                        <a:t>발사각도 </a:t>
                      </a:r>
                      <a:r>
                        <a:rPr lang="ko-KR" altLang="en-US" sz="1600" dirty="0"/>
                        <a:t>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16.07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17.56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18.47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17.57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38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083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E143B6F-E776-4760-8201-E3926CDB4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타자의 타구 </a:t>
            </a:r>
            <a:r>
              <a:rPr kumimoji="0" lang="ko-KR" alt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트래킹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 데이터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(HTS)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675D20-DE6D-4A6E-A056-5D8283BC487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8087" y="1340768"/>
            <a:ext cx="7792345" cy="216024"/>
          </a:xfrm>
        </p:spPr>
        <p:txBody>
          <a:bodyPr/>
          <a:lstStyle/>
          <a:p>
            <a:r>
              <a:rPr lang="ko-KR" altLang="en-US" sz="2000" dirty="0" err="1"/>
              <a:t>일변량</a:t>
            </a:r>
            <a:r>
              <a:rPr lang="ko-KR" altLang="en-US" sz="2000" dirty="0"/>
              <a:t> 분석 </a:t>
            </a:r>
            <a:r>
              <a:rPr lang="en-US" altLang="ko-KR" sz="2000" dirty="0"/>
              <a:t>– 18~21</a:t>
            </a:r>
            <a:r>
              <a:rPr lang="ko-KR" altLang="en-US" sz="2000" dirty="0"/>
              <a:t>년 타격결과 </a:t>
            </a:r>
            <a:r>
              <a:rPr lang="en-US" altLang="ko-KR" sz="2000" dirty="0"/>
              <a:t>1</a:t>
            </a:r>
            <a:r>
              <a:rPr lang="ko-KR" altLang="en-US" sz="2000" dirty="0" err="1"/>
              <a:t>루타</a:t>
            </a:r>
            <a:r>
              <a:rPr lang="en-US" altLang="ko-KR" sz="2000" dirty="0"/>
              <a:t>, 2</a:t>
            </a:r>
            <a:r>
              <a:rPr lang="ko-KR" altLang="en-US" sz="2000" dirty="0" err="1"/>
              <a:t>루타</a:t>
            </a:r>
            <a:r>
              <a:rPr lang="en-US" altLang="ko-KR" sz="2000" dirty="0"/>
              <a:t>, 3</a:t>
            </a:r>
            <a:r>
              <a:rPr lang="ko-KR" altLang="en-US" sz="2000" dirty="0" err="1"/>
              <a:t>루타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직선타</a:t>
            </a:r>
            <a:r>
              <a:rPr lang="en-US" altLang="ko-KR" sz="2000" dirty="0"/>
              <a:t>, </a:t>
            </a:r>
            <a:r>
              <a:rPr lang="ko-KR" altLang="en-US" sz="2000" dirty="0"/>
              <a:t>홈런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8D3F6F-17C9-4D2C-848F-DD80634D447F}"/>
              </a:ext>
            </a:extLst>
          </p:cNvPr>
          <p:cNvSpPr/>
          <p:nvPr/>
        </p:nvSpPr>
        <p:spPr>
          <a:xfrm>
            <a:off x="683568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5">
            <a:extLst>
              <a:ext uri="{FF2B5EF4-FFF2-40B4-BE49-F238E27FC236}">
                <a16:creationId xmlns:a16="http://schemas.microsoft.com/office/drawing/2014/main" id="{AEE9529E-5F4E-4C54-891C-26CD4B75F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499109"/>
              </p:ext>
            </p:extLst>
          </p:nvPr>
        </p:nvGraphicFramePr>
        <p:xfrm>
          <a:off x="1516259" y="2817991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775514924"/>
                    </a:ext>
                  </a:extLst>
                </a:gridCol>
                <a:gridCol w="1122040">
                  <a:extLst>
                    <a:ext uri="{9D8B030D-6E8A-4147-A177-3AD203B41FA5}">
                      <a16:colId xmlns:a16="http://schemas.microsoft.com/office/drawing/2014/main" val="316169062"/>
                    </a:ext>
                  </a:extLst>
                </a:gridCol>
                <a:gridCol w="1122040">
                  <a:extLst>
                    <a:ext uri="{9D8B030D-6E8A-4147-A177-3AD203B41FA5}">
                      <a16:colId xmlns:a16="http://schemas.microsoft.com/office/drawing/2014/main" val="3366197129"/>
                    </a:ext>
                  </a:extLst>
                </a:gridCol>
                <a:gridCol w="1122040">
                  <a:extLst>
                    <a:ext uri="{9D8B030D-6E8A-4147-A177-3AD203B41FA5}">
                      <a16:colId xmlns:a16="http://schemas.microsoft.com/office/drawing/2014/main" val="2088490565"/>
                    </a:ext>
                  </a:extLst>
                </a:gridCol>
                <a:gridCol w="1122040">
                  <a:extLst>
                    <a:ext uri="{9D8B030D-6E8A-4147-A177-3AD203B41FA5}">
                      <a16:colId xmlns:a16="http://schemas.microsoft.com/office/drawing/2014/main" val="3071886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홈런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r>
                        <a:rPr lang="ko-KR" altLang="en-US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r>
                        <a:rPr lang="ko-KR" altLang="en-US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r>
                        <a:rPr lang="ko-KR" altLang="en-US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r>
                        <a:rPr lang="ko-KR" altLang="en-US" dirty="0"/>
                        <a:t>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24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타구속도 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156.08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155.01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154.91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154.34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7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발사각도 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28.59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29.16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28.77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28.70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38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820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7A174ED-9A76-4F54-94B6-1E77685268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타자의 타구 </a:t>
            </a:r>
            <a:r>
              <a:rPr kumimoji="0" lang="ko-KR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트래킹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 데이터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(HTS)</a:t>
            </a:r>
            <a:endParaRPr lang="ko-KR" altLang="en-US" sz="440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3197FAA-AFF3-4A53-BD43-48DC80C31B5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8087" y="1340768"/>
            <a:ext cx="7792345" cy="216024"/>
          </a:xfrm>
        </p:spPr>
        <p:txBody>
          <a:bodyPr/>
          <a:lstStyle/>
          <a:p>
            <a:r>
              <a:rPr lang="ko-KR" altLang="en-US" sz="2000" dirty="0" err="1"/>
              <a:t>이변량분석</a:t>
            </a:r>
            <a:r>
              <a:rPr lang="ko-KR" altLang="en-US" sz="2000" dirty="0"/>
              <a:t> </a:t>
            </a:r>
            <a:r>
              <a:rPr lang="en-US" altLang="ko-KR" sz="2000" dirty="0"/>
              <a:t>– 18</a:t>
            </a:r>
            <a:r>
              <a:rPr lang="ko-KR" altLang="en-US" sz="2000" dirty="0"/>
              <a:t>년</a:t>
            </a:r>
            <a:r>
              <a:rPr lang="en-US" altLang="ko-KR" sz="2000" dirty="0"/>
              <a:t>, 19</a:t>
            </a:r>
            <a:r>
              <a:rPr lang="ko-KR" altLang="en-US" sz="2000" dirty="0"/>
              <a:t>년 </a:t>
            </a:r>
            <a:r>
              <a:rPr lang="ko-KR" altLang="en-US" sz="2000" dirty="0" err="1"/>
              <a:t>이닝별</a:t>
            </a:r>
            <a:r>
              <a:rPr lang="ko-KR" altLang="en-US" sz="2000" dirty="0"/>
              <a:t> 안타</a:t>
            </a:r>
            <a:r>
              <a:rPr lang="en-US" altLang="ko-KR" sz="2000" dirty="0"/>
              <a:t>, </a:t>
            </a:r>
            <a:r>
              <a:rPr lang="ko-KR" altLang="en-US" sz="2000" dirty="0"/>
              <a:t>홈런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직선타</a:t>
            </a:r>
            <a:r>
              <a:rPr lang="ko-KR" altLang="en-US" sz="2000" dirty="0"/>
              <a:t> 개수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1E6249-1199-47C1-BF52-96CAB2DEBEB2}"/>
              </a:ext>
            </a:extLst>
          </p:cNvPr>
          <p:cNvSpPr/>
          <p:nvPr/>
        </p:nvSpPr>
        <p:spPr>
          <a:xfrm>
            <a:off x="683568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7EEBD-6D68-4AD2-AEEB-386FABACA4EB}"/>
              </a:ext>
            </a:extLst>
          </p:cNvPr>
          <p:cNvGrpSpPr/>
          <p:nvPr/>
        </p:nvGrpSpPr>
        <p:grpSpPr>
          <a:xfrm>
            <a:off x="1012761" y="1830558"/>
            <a:ext cx="7087632" cy="4181359"/>
            <a:chOff x="15887" y="1593843"/>
            <a:chExt cx="9144000" cy="569334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84577E1-DB95-4DA8-98C1-438280A16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87" y="1593843"/>
              <a:ext cx="9144000" cy="278969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D740571-DEA9-4D3E-88CC-187A5906B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87" y="4383537"/>
              <a:ext cx="9144000" cy="2903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2726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7A174ED-9A76-4F54-94B6-1E77685268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타자의 타구 </a:t>
            </a:r>
            <a:r>
              <a:rPr kumimoji="0" lang="ko-KR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트래킹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 데이터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(HTS)</a:t>
            </a:r>
            <a:endParaRPr lang="ko-KR" altLang="en-US" sz="440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3197FAA-AFF3-4A53-BD43-48DC80C31B5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8087" y="1340768"/>
            <a:ext cx="7792345" cy="216024"/>
          </a:xfrm>
        </p:spPr>
        <p:txBody>
          <a:bodyPr/>
          <a:lstStyle/>
          <a:p>
            <a:r>
              <a:rPr lang="ko-KR" altLang="en-US" sz="2000" dirty="0" err="1"/>
              <a:t>이변량분석</a:t>
            </a:r>
            <a:r>
              <a:rPr lang="ko-KR" altLang="en-US" sz="2000" dirty="0"/>
              <a:t> </a:t>
            </a:r>
            <a:r>
              <a:rPr lang="en-US" altLang="ko-KR" sz="2000" dirty="0"/>
              <a:t>– 20</a:t>
            </a:r>
            <a:r>
              <a:rPr lang="ko-KR" altLang="en-US" sz="2000" dirty="0"/>
              <a:t>년</a:t>
            </a:r>
            <a:r>
              <a:rPr lang="en-US" altLang="ko-KR" sz="2000" dirty="0"/>
              <a:t>, 21</a:t>
            </a:r>
            <a:r>
              <a:rPr lang="ko-KR" altLang="en-US" sz="2000" dirty="0"/>
              <a:t>년 </a:t>
            </a:r>
            <a:r>
              <a:rPr lang="ko-KR" altLang="en-US" sz="2000" dirty="0" err="1"/>
              <a:t>이닝별</a:t>
            </a:r>
            <a:r>
              <a:rPr lang="ko-KR" altLang="en-US" sz="2000" dirty="0"/>
              <a:t> 안타</a:t>
            </a:r>
            <a:r>
              <a:rPr lang="en-US" altLang="ko-KR" sz="2000" dirty="0"/>
              <a:t>, </a:t>
            </a:r>
            <a:r>
              <a:rPr lang="ko-KR" altLang="en-US" sz="2000" dirty="0"/>
              <a:t>홈런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직선타</a:t>
            </a:r>
            <a:r>
              <a:rPr lang="ko-KR" altLang="en-US" sz="2000" dirty="0"/>
              <a:t> 개수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1E6249-1199-47C1-BF52-96CAB2DEBEB2}"/>
              </a:ext>
            </a:extLst>
          </p:cNvPr>
          <p:cNvSpPr/>
          <p:nvPr/>
        </p:nvSpPr>
        <p:spPr>
          <a:xfrm>
            <a:off x="683568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0E990D5-8E26-4B15-99F0-F9E5F66CBF4A}"/>
              </a:ext>
            </a:extLst>
          </p:cNvPr>
          <p:cNvGrpSpPr/>
          <p:nvPr/>
        </p:nvGrpSpPr>
        <p:grpSpPr>
          <a:xfrm>
            <a:off x="1151620" y="1700808"/>
            <a:ext cx="6813553" cy="4247126"/>
            <a:chOff x="1151620" y="1700808"/>
            <a:chExt cx="6813553" cy="424712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2F1F843-4A84-4CCA-AF63-DD7C0CA50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1620" y="1700808"/>
              <a:ext cx="6813553" cy="210408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A5C32FC-B85E-4402-A841-AABDF4921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1620" y="3804893"/>
              <a:ext cx="6813553" cy="2143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9546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7A174ED-9A76-4F54-94B6-1E77685268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타자의 타구 </a:t>
            </a:r>
            <a:r>
              <a:rPr kumimoji="0" lang="ko-KR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트래킹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 데이터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(HTS)</a:t>
            </a:r>
            <a:endParaRPr lang="ko-KR" altLang="en-US" sz="440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3197FAA-AFF3-4A53-BD43-48DC80C31B5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8087" y="1340768"/>
            <a:ext cx="7792345" cy="216024"/>
          </a:xfrm>
        </p:spPr>
        <p:txBody>
          <a:bodyPr/>
          <a:lstStyle/>
          <a:p>
            <a:r>
              <a:rPr lang="ko-KR" altLang="en-US" sz="2000" dirty="0" err="1"/>
              <a:t>이변량분석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 err="1"/>
              <a:t>이닝별</a:t>
            </a:r>
            <a:r>
              <a:rPr lang="ko-KR" altLang="en-US" sz="2000" dirty="0"/>
              <a:t> 안타</a:t>
            </a:r>
            <a:r>
              <a:rPr lang="en-US" altLang="ko-KR" sz="2000" dirty="0"/>
              <a:t>, </a:t>
            </a:r>
            <a:r>
              <a:rPr lang="ko-KR" altLang="en-US" sz="2000" dirty="0"/>
              <a:t>홈런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직선타</a:t>
            </a:r>
            <a:r>
              <a:rPr lang="ko-KR" altLang="en-US" sz="2000" dirty="0"/>
              <a:t> 개수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1E6249-1199-47C1-BF52-96CAB2DEBEB2}"/>
              </a:ext>
            </a:extLst>
          </p:cNvPr>
          <p:cNvSpPr/>
          <p:nvPr/>
        </p:nvSpPr>
        <p:spPr>
          <a:xfrm>
            <a:off x="683568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FB9014-EB59-486E-8DE1-D72C17C1AFF2}"/>
              </a:ext>
            </a:extLst>
          </p:cNvPr>
          <p:cNvSpPr txBox="1"/>
          <p:nvPr/>
        </p:nvSpPr>
        <p:spPr>
          <a:xfrm>
            <a:off x="866100" y="2527736"/>
            <a:ext cx="7018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21</a:t>
            </a:r>
            <a:r>
              <a:rPr lang="ko-KR" altLang="en-US" dirty="0"/>
              <a:t>년은 아직 </a:t>
            </a:r>
            <a:r>
              <a:rPr lang="ko-KR" altLang="en-US" dirty="0" err="1"/>
              <a:t>반경기</a:t>
            </a:r>
            <a:r>
              <a:rPr lang="ko-KR" altLang="en-US" dirty="0"/>
              <a:t> 밖에 </a:t>
            </a:r>
            <a:r>
              <a:rPr lang="ko-KR" altLang="en-US" dirty="0" err="1"/>
              <a:t>안한걸</a:t>
            </a:r>
            <a:r>
              <a:rPr lang="ko-KR" altLang="en-US" dirty="0"/>
              <a:t> 고려하면 </a:t>
            </a:r>
            <a:r>
              <a:rPr lang="en-US" altLang="ko-KR" dirty="0">
                <a:highlight>
                  <a:srgbClr val="FFFF00"/>
                </a:highlight>
              </a:rPr>
              <a:t>4</a:t>
            </a:r>
            <a:r>
              <a:rPr lang="ko-KR" altLang="en-US" dirty="0">
                <a:highlight>
                  <a:srgbClr val="FFFF00"/>
                </a:highlight>
              </a:rPr>
              <a:t>년 모두 비슷한 분포</a:t>
            </a:r>
            <a:endParaRPr lang="en-US" altLang="ko-KR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해마다 </a:t>
            </a:r>
            <a:r>
              <a:rPr lang="ko-KR" altLang="en-US" dirty="0" err="1"/>
              <a:t>이닝별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 err="1"/>
              <a:t>루타</a:t>
            </a:r>
            <a:r>
              <a:rPr lang="en-US" altLang="ko-KR" dirty="0"/>
              <a:t>, 2</a:t>
            </a:r>
            <a:r>
              <a:rPr lang="ko-KR" altLang="en-US" dirty="0" err="1"/>
              <a:t>루타</a:t>
            </a:r>
            <a:r>
              <a:rPr lang="en-US" altLang="ko-KR" dirty="0"/>
              <a:t>, 3</a:t>
            </a:r>
            <a:r>
              <a:rPr lang="ko-KR" altLang="en-US" dirty="0" err="1"/>
              <a:t>루타</a:t>
            </a:r>
            <a:r>
              <a:rPr lang="en-US" altLang="ko-KR" dirty="0"/>
              <a:t>, </a:t>
            </a:r>
            <a:r>
              <a:rPr lang="ko-KR" altLang="en-US" dirty="0" err="1"/>
              <a:t>직선타</a:t>
            </a:r>
            <a:r>
              <a:rPr lang="en-US" altLang="ko-KR" dirty="0"/>
              <a:t>, </a:t>
            </a:r>
            <a:r>
              <a:rPr lang="ko-KR" altLang="en-US" dirty="0"/>
              <a:t>홈런의 개수는 </a:t>
            </a:r>
            <a:r>
              <a:rPr lang="ko-KR" altLang="en-US" dirty="0">
                <a:highlight>
                  <a:srgbClr val="FFFF00"/>
                </a:highlight>
              </a:rPr>
              <a:t>비슷함</a:t>
            </a:r>
            <a:endParaRPr lang="en-US" altLang="ko-KR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9</a:t>
            </a:r>
            <a:r>
              <a:rPr lang="ko-KR" altLang="en-US" dirty="0"/>
              <a:t>회에는 다른 회에 비해 </a:t>
            </a:r>
            <a:r>
              <a:rPr lang="en-US" altLang="ko-KR" dirty="0"/>
              <a:t>1</a:t>
            </a:r>
            <a:r>
              <a:rPr lang="ko-KR" altLang="en-US" dirty="0" err="1"/>
              <a:t>루타가</a:t>
            </a:r>
            <a:r>
              <a:rPr lang="ko-KR" altLang="en-US" dirty="0"/>
              <a:t> 적게 나옴</a:t>
            </a:r>
          </a:p>
        </p:txBody>
      </p:sp>
    </p:spTree>
    <p:extLst>
      <p:ext uri="{BB962C8B-B14F-4D97-AF65-F5344CB8AC3E}">
        <p14:creationId xmlns:p14="http://schemas.microsoft.com/office/powerpoint/2010/main" val="1442123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E143B6F-E776-4760-8201-E3926CDB4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타자의 타구 </a:t>
            </a:r>
            <a:r>
              <a:rPr kumimoji="0" lang="ko-KR" alt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트래킹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 데이터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(HTS)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675D20-DE6D-4A6E-A056-5D8283BC487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8087" y="1340768"/>
            <a:ext cx="7792345" cy="216024"/>
          </a:xfrm>
        </p:spPr>
        <p:txBody>
          <a:bodyPr/>
          <a:lstStyle/>
          <a:p>
            <a:r>
              <a:rPr lang="ko-KR" altLang="en-US" sz="2000" dirty="0" err="1"/>
              <a:t>일변량</a:t>
            </a:r>
            <a:r>
              <a:rPr lang="ko-KR" altLang="en-US" sz="2000" dirty="0"/>
              <a:t> 분석 </a:t>
            </a:r>
            <a:r>
              <a:rPr lang="en-US" altLang="ko-KR" sz="2000" dirty="0"/>
              <a:t>– </a:t>
            </a:r>
            <a:r>
              <a:rPr lang="ko-KR" altLang="en-US" sz="2000" dirty="0"/>
              <a:t>구장 별 경기수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8D3F6F-17C9-4D2C-848F-DD80634D447F}"/>
              </a:ext>
            </a:extLst>
          </p:cNvPr>
          <p:cNvSpPr/>
          <p:nvPr/>
        </p:nvSpPr>
        <p:spPr>
          <a:xfrm>
            <a:off x="683568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EA697D-C9E6-4F9F-A80C-5518FFA1E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87" y="2149199"/>
            <a:ext cx="4429743" cy="29531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D76FB3-53CB-46B0-877F-CE033F13DE45}"/>
              </a:ext>
            </a:extLst>
          </p:cNvPr>
          <p:cNvSpPr txBox="1"/>
          <p:nvPr/>
        </p:nvSpPr>
        <p:spPr>
          <a:xfrm>
            <a:off x="5364088" y="3068960"/>
            <a:ext cx="32191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구장 별 경기수 다 비슷한 결과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잠실구장은 두산</a:t>
            </a:r>
            <a:r>
              <a:rPr lang="en-US" altLang="ko-KR" dirty="0"/>
              <a:t>,LG</a:t>
            </a:r>
            <a:r>
              <a:rPr lang="ko-KR" altLang="en-US" dirty="0"/>
              <a:t> 홈구장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C951CC-836E-4EAB-9F78-AF51EA5322B6}"/>
              </a:ext>
            </a:extLst>
          </p:cNvPr>
          <p:cNvSpPr txBox="1"/>
          <p:nvPr/>
        </p:nvSpPr>
        <p:spPr>
          <a:xfrm>
            <a:off x="5364088" y="4586988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=&gt; </a:t>
            </a:r>
            <a:r>
              <a:rPr lang="ko-KR" altLang="en-US" sz="2800" b="1" dirty="0">
                <a:solidFill>
                  <a:srgbClr val="FF0000"/>
                </a:solidFill>
              </a:rPr>
              <a:t>구장 고려 </a:t>
            </a:r>
            <a:r>
              <a:rPr lang="en-US" altLang="ko-KR" sz="2800" b="1" dirty="0">
                <a:solidFill>
                  <a:srgbClr val="FF0000"/>
                </a:solidFill>
              </a:rPr>
              <a:t>X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446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E143B6F-E776-4760-8201-E3926CDB4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타자의 타구 </a:t>
            </a:r>
            <a:r>
              <a:rPr kumimoji="0" lang="ko-KR" alt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트래킹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 데이터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(HTS)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675D20-DE6D-4A6E-A056-5D8283BC487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8087" y="1340768"/>
            <a:ext cx="7792345" cy="216024"/>
          </a:xfrm>
        </p:spPr>
        <p:txBody>
          <a:bodyPr/>
          <a:lstStyle/>
          <a:p>
            <a:r>
              <a:rPr lang="ko-KR" altLang="en-US" sz="2000" dirty="0" err="1"/>
              <a:t>이변량</a:t>
            </a:r>
            <a:r>
              <a:rPr lang="ko-KR" altLang="en-US" sz="2000" dirty="0"/>
              <a:t> 분석 </a:t>
            </a:r>
            <a:r>
              <a:rPr lang="en-US" altLang="ko-KR" sz="2000" dirty="0"/>
              <a:t>– </a:t>
            </a:r>
            <a:r>
              <a:rPr lang="ko-KR" altLang="en-US" sz="2000" dirty="0"/>
              <a:t>타구속도 별 발사각도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8D3F6F-17C9-4D2C-848F-DD80634D447F}"/>
              </a:ext>
            </a:extLst>
          </p:cNvPr>
          <p:cNvSpPr/>
          <p:nvPr/>
        </p:nvSpPr>
        <p:spPr>
          <a:xfrm>
            <a:off x="683568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70D419-A2F8-42FC-9E3C-6F5889230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72" y="1683482"/>
            <a:ext cx="4048691" cy="29626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747540-6DF4-4386-8033-F67E0BC9D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239" y="1683482"/>
            <a:ext cx="4048690" cy="2962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6BBDAB-9177-4851-87A3-0BFC3BCDFC96}"/>
              </a:ext>
            </a:extLst>
          </p:cNvPr>
          <p:cNvSpPr txBox="1"/>
          <p:nvPr/>
        </p:nvSpPr>
        <p:spPr>
          <a:xfrm>
            <a:off x="323528" y="4692873"/>
            <a:ext cx="7109126" cy="1461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톰 탱고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(Tom tango)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타율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0.500,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장타율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1.500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이상을 기록할 수 있는 타구의 속도와 발사 각도의 집합체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/>
              <a:t>98</a:t>
            </a:r>
            <a:r>
              <a:rPr lang="ko-KR" altLang="en-US" sz="1400" dirty="0"/>
              <a:t>마일 이상의 타구 속도가 </a:t>
            </a:r>
            <a:r>
              <a:rPr lang="en-US" altLang="ko-KR" sz="1400" dirty="0"/>
              <a:t>26</a:t>
            </a:r>
            <a:r>
              <a:rPr lang="ko-KR" altLang="en-US" sz="1400" dirty="0"/>
              <a:t>˚</a:t>
            </a:r>
            <a:r>
              <a:rPr lang="en-US" altLang="ko-KR" sz="1400" dirty="0"/>
              <a:t> ~ 30</a:t>
            </a:r>
            <a:r>
              <a:rPr lang="ko-KR" altLang="en-US" sz="1400" dirty="0"/>
              <a:t> ˚ 범위의 발사각을 충족하는 경우</a:t>
            </a:r>
            <a:endParaRPr lang="en-US" altLang="ko-KR" sz="1400" dirty="0"/>
          </a:p>
          <a:p>
            <a:r>
              <a:rPr lang="en-US" altLang="ko-KR" sz="1400" dirty="0"/>
              <a:t>       [98</a:t>
            </a:r>
            <a:r>
              <a:rPr lang="ko-KR" altLang="en-US" sz="1400" dirty="0"/>
              <a:t>마일 초과의 타구 속도에서는 발사각 범위도 더 확대됨</a:t>
            </a:r>
            <a:r>
              <a:rPr lang="en-US" altLang="ko-KR" sz="1400" dirty="0"/>
              <a:t>]</a:t>
            </a:r>
          </a:p>
          <a:p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/>
              <a:t>116</a:t>
            </a:r>
            <a:r>
              <a:rPr lang="ko-KR" altLang="en-US" sz="1400" dirty="0"/>
              <a:t>마일 이상의 타구 속도가 </a:t>
            </a:r>
            <a:r>
              <a:rPr lang="en-US" altLang="ko-KR" sz="1400" dirty="0"/>
              <a:t>8</a:t>
            </a:r>
            <a:r>
              <a:rPr lang="ko-KR" altLang="en-US" sz="1400" dirty="0"/>
              <a:t> ˚ </a:t>
            </a:r>
            <a:r>
              <a:rPr lang="en-US" altLang="ko-KR" sz="1400" dirty="0"/>
              <a:t>~ 50</a:t>
            </a:r>
            <a:r>
              <a:rPr lang="ko-KR" altLang="en-US" sz="1400" dirty="0"/>
              <a:t> ˚ 범위의 발사각을 충족하는 경우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9A3F62-E4D4-496D-83A3-120496FF337A}"/>
              </a:ext>
            </a:extLst>
          </p:cNvPr>
          <p:cNvCxnSpPr>
            <a:cxnSpLocks/>
          </p:cNvCxnSpPr>
          <p:nvPr/>
        </p:nvCxnSpPr>
        <p:spPr>
          <a:xfrm flipV="1">
            <a:off x="2483768" y="2060848"/>
            <a:ext cx="0" cy="86409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E453436-2244-4DCB-887C-187DE4B8A04D}"/>
              </a:ext>
            </a:extLst>
          </p:cNvPr>
          <p:cNvCxnSpPr>
            <a:cxnSpLocks/>
          </p:cNvCxnSpPr>
          <p:nvPr/>
        </p:nvCxnSpPr>
        <p:spPr>
          <a:xfrm>
            <a:off x="2483768" y="2924944"/>
            <a:ext cx="158417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DBCBA33-CA21-4D49-8774-50CB243FE713}"/>
              </a:ext>
            </a:extLst>
          </p:cNvPr>
          <p:cNvCxnSpPr>
            <a:cxnSpLocks/>
          </p:cNvCxnSpPr>
          <p:nvPr/>
        </p:nvCxnSpPr>
        <p:spPr>
          <a:xfrm flipV="1">
            <a:off x="2699792" y="2060848"/>
            <a:ext cx="0" cy="1152128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CBC1C6A-6281-4C8B-96E6-3AE07DDF71E3}"/>
              </a:ext>
            </a:extLst>
          </p:cNvPr>
          <p:cNvCxnSpPr>
            <a:cxnSpLocks/>
          </p:cNvCxnSpPr>
          <p:nvPr/>
        </p:nvCxnSpPr>
        <p:spPr>
          <a:xfrm>
            <a:off x="2708176" y="3212976"/>
            <a:ext cx="1359768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ABAC387-A836-412C-8B60-6B36DE2FBFE3}"/>
              </a:ext>
            </a:extLst>
          </p:cNvPr>
          <p:cNvCxnSpPr>
            <a:cxnSpLocks/>
          </p:cNvCxnSpPr>
          <p:nvPr/>
        </p:nvCxnSpPr>
        <p:spPr>
          <a:xfrm flipV="1">
            <a:off x="6516216" y="2060848"/>
            <a:ext cx="0" cy="86409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0F5C6A4-40CE-4EB8-8920-A57DF3BA42F2}"/>
              </a:ext>
            </a:extLst>
          </p:cNvPr>
          <p:cNvCxnSpPr>
            <a:cxnSpLocks/>
          </p:cNvCxnSpPr>
          <p:nvPr/>
        </p:nvCxnSpPr>
        <p:spPr>
          <a:xfrm>
            <a:off x="6516216" y="2924944"/>
            <a:ext cx="158417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3BFDFAB-2829-467E-BB8A-5148C10A3AA6}"/>
              </a:ext>
            </a:extLst>
          </p:cNvPr>
          <p:cNvCxnSpPr>
            <a:cxnSpLocks/>
          </p:cNvCxnSpPr>
          <p:nvPr/>
        </p:nvCxnSpPr>
        <p:spPr>
          <a:xfrm flipV="1">
            <a:off x="6732240" y="2060848"/>
            <a:ext cx="0" cy="1152128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F853E1D-F928-47F5-8408-3167816B10FC}"/>
              </a:ext>
            </a:extLst>
          </p:cNvPr>
          <p:cNvCxnSpPr>
            <a:cxnSpLocks/>
          </p:cNvCxnSpPr>
          <p:nvPr/>
        </p:nvCxnSpPr>
        <p:spPr>
          <a:xfrm>
            <a:off x="6740624" y="3212976"/>
            <a:ext cx="1359768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54A586D-6A79-4CA0-9F46-23F0FA6BB229}"/>
              </a:ext>
            </a:extLst>
          </p:cNvPr>
          <p:cNvCxnSpPr>
            <a:cxnSpLocks/>
          </p:cNvCxnSpPr>
          <p:nvPr/>
        </p:nvCxnSpPr>
        <p:spPr>
          <a:xfrm>
            <a:off x="6372200" y="5445224"/>
            <a:ext cx="158417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F6C775C-3C70-4054-894C-A8088ECCD5B9}"/>
              </a:ext>
            </a:extLst>
          </p:cNvPr>
          <p:cNvCxnSpPr>
            <a:cxnSpLocks/>
          </p:cNvCxnSpPr>
          <p:nvPr/>
        </p:nvCxnSpPr>
        <p:spPr>
          <a:xfrm>
            <a:off x="6372200" y="5949280"/>
            <a:ext cx="158417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524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E143B6F-E776-4760-8201-E3926CDB4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타자의 타구 </a:t>
            </a:r>
            <a:r>
              <a:rPr kumimoji="0" lang="ko-KR" alt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트래킹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 데이터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(HTS)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675D20-DE6D-4A6E-A056-5D8283BC487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8087" y="1340768"/>
            <a:ext cx="7792345" cy="216024"/>
          </a:xfrm>
        </p:spPr>
        <p:txBody>
          <a:bodyPr/>
          <a:lstStyle/>
          <a:p>
            <a:r>
              <a:rPr lang="ko-KR" altLang="en-US" sz="2000" dirty="0" err="1"/>
              <a:t>이변량</a:t>
            </a:r>
            <a:r>
              <a:rPr lang="ko-KR" altLang="en-US" sz="2000" dirty="0"/>
              <a:t> 분석 </a:t>
            </a:r>
            <a:r>
              <a:rPr lang="en-US" altLang="ko-KR" sz="2000" dirty="0"/>
              <a:t>– </a:t>
            </a:r>
            <a:r>
              <a:rPr lang="ko-KR" altLang="en-US" sz="2000" dirty="0"/>
              <a:t>타구속도 별 타격결과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8D3F6F-17C9-4D2C-848F-DD80634D447F}"/>
              </a:ext>
            </a:extLst>
          </p:cNvPr>
          <p:cNvSpPr/>
          <p:nvPr/>
        </p:nvSpPr>
        <p:spPr>
          <a:xfrm>
            <a:off x="683568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21F317-43B3-405D-8BFF-395374D6D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640" y="1643462"/>
            <a:ext cx="4336808" cy="3077004"/>
          </a:xfrm>
          <a:prstGeom prst="rect">
            <a:avLst/>
          </a:prstGeom>
        </p:spPr>
      </p:pic>
      <p:pic>
        <p:nvPicPr>
          <p:cNvPr id="13" name="그림 12" descr="텍스트, 필기구, 문구, 스크린샷이(가) 표시된 사진&#10;&#10;자동 생성된 설명">
            <a:extLst>
              <a:ext uri="{FF2B5EF4-FFF2-40B4-BE49-F238E27FC236}">
                <a16:creationId xmlns:a16="http://schemas.microsoft.com/office/drawing/2014/main" id="{E7B21F13-AE6A-475C-8B03-90DA34B3F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52" y="1643462"/>
            <a:ext cx="4123624" cy="30770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A7CC3E-B9A0-4CE3-A30F-704454EB56A6}"/>
              </a:ext>
            </a:extLst>
          </p:cNvPr>
          <p:cNvSpPr txBox="1"/>
          <p:nvPr/>
        </p:nvSpPr>
        <p:spPr>
          <a:xfrm>
            <a:off x="668087" y="5157192"/>
            <a:ext cx="666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홈런 </a:t>
            </a:r>
            <a:r>
              <a:rPr lang="en-US" altLang="ko-KR" dirty="0"/>
              <a:t>&gt; 2</a:t>
            </a:r>
            <a:r>
              <a:rPr lang="ko-KR" altLang="en-US" dirty="0" err="1"/>
              <a:t>루타</a:t>
            </a:r>
            <a:r>
              <a:rPr lang="en-US" altLang="ko-KR" dirty="0"/>
              <a:t> &gt; 3</a:t>
            </a:r>
            <a:r>
              <a:rPr lang="ko-KR" altLang="en-US" dirty="0" err="1"/>
              <a:t>루타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 err="1"/>
              <a:t>직선타</a:t>
            </a:r>
            <a:r>
              <a:rPr lang="en-US" altLang="ko-KR" dirty="0"/>
              <a:t>&gt; 1</a:t>
            </a:r>
            <a:r>
              <a:rPr lang="ko-KR" altLang="en-US" dirty="0" err="1"/>
              <a:t>루타</a:t>
            </a:r>
            <a:r>
              <a:rPr lang="ko-KR" altLang="en-US" dirty="0"/>
              <a:t> 순으로 타구 속도가 빠름</a:t>
            </a:r>
          </a:p>
        </p:txBody>
      </p:sp>
    </p:spTree>
    <p:extLst>
      <p:ext uri="{BB962C8B-B14F-4D97-AF65-F5344CB8AC3E}">
        <p14:creationId xmlns:p14="http://schemas.microsoft.com/office/powerpoint/2010/main" val="205738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0A7ED15-290C-4D3A-8F8E-EE8D14643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MLB</a:t>
            </a:r>
            <a:r>
              <a:rPr lang="ko-KR" altLang="en-US" dirty="0"/>
              <a:t> </a:t>
            </a:r>
            <a:r>
              <a:rPr lang="en-US" altLang="ko-KR" dirty="0"/>
              <a:t>Barrel</a:t>
            </a:r>
            <a:r>
              <a:rPr lang="ko-KR" altLang="en-US" dirty="0"/>
              <a:t> 개념 및 기준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158C5A-74E1-4BFE-82EC-5FAA93F68AC7}"/>
              </a:ext>
            </a:extLst>
          </p:cNvPr>
          <p:cNvSpPr/>
          <p:nvPr/>
        </p:nvSpPr>
        <p:spPr>
          <a:xfrm>
            <a:off x="683568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87A812-0120-4CB5-83A8-616FBAF415DF}"/>
              </a:ext>
            </a:extLst>
          </p:cNvPr>
          <p:cNvSpPr txBox="1"/>
          <p:nvPr/>
        </p:nvSpPr>
        <p:spPr>
          <a:xfrm>
            <a:off x="747445" y="2420888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7030A0"/>
                </a:solidFill>
              </a:rPr>
              <a:t>규정</a:t>
            </a:r>
            <a:endParaRPr lang="en-US" altLang="ko-KR" sz="2400" dirty="0">
              <a:solidFill>
                <a:srgbClr val="7030A0"/>
              </a:solidFill>
            </a:endParaRPr>
          </a:p>
          <a:p>
            <a:r>
              <a:rPr lang="ko-KR" altLang="en-US" sz="2400" dirty="0">
                <a:solidFill>
                  <a:srgbClr val="7030A0"/>
                </a:solidFill>
              </a:rPr>
              <a:t>범위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F8DDE6-B061-436E-9ACA-BAE258874FAD}"/>
              </a:ext>
            </a:extLst>
          </p:cNvPr>
          <p:cNvSpPr txBox="1"/>
          <p:nvPr/>
        </p:nvSpPr>
        <p:spPr>
          <a:xfrm>
            <a:off x="1979712" y="1916832"/>
            <a:ext cx="7155613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톰 탱고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(Tom tango)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타율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0.500,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장타율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1.500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이상을 기록할 수 있는 타구의 속도와 발사 각도의 집합체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/>
              <a:t>98</a:t>
            </a:r>
            <a:r>
              <a:rPr lang="ko-KR" altLang="en-US" sz="1400" dirty="0"/>
              <a:t>마일 이상의 타구 속도가 </a:t>
            </a:r>
            <a:r>
              <a:rPr lang="en-US" altLang="ko-KR" sz="1400" dirty="0"/>
              <a:t>26</a:t>
            </a:r>
            <a:r>
              <a:rPr lang="ko-KR" altLang="en-US" sz="1400" dirty="0"/>
              <a:t>˚</a:t>
            </a:r>
            <a:r>
              <a:rPr lang="en-US" altLang="ko-KR" sz="1400" dirty="0"/>
              <a:t> ~ 30</a:t>
            </a:r>
            <a:r>
              <a:rPr lang="ko-KR" altLang="en-US" sz="1400" dirty="0"/>
              <a:t> ˚ 범위의 발사각을 충족하는 경우</a:t>
            </a:r>
            <a:endParaRPr lang="en-US" altLang="ko-KR" sz="1400" dirty="0"/>
          </a:p>
          <a:p>
            <a:r>
              <a:rPr lang="en-US" altLang="ko-KR" sz="1400" dirty="0"/>
              <a:t>       [98</a:t>
            </a:r>
            <a:r>
              <a:rPr lang="ko-KR" altLang="en-US" sz="1400" dirty="0"/>
              <a:t>마일 초과의 타구 속도에서는 발사각 범위도 더 확대됨</a:t>
            </a:r>
            <a:r>
              <a:rPr lang="en-US" altLang="ko-KR" sz="1400" dirty="0"/>
              <a:t>]</a:t>
            </a:r>
          </a:p>
          <a:p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/>
              <a:t>116</a:t>
            </a:r>
            <a:r>
              <a:rPr lang="ko-KR" altLang="en-US" sz="1400" dirty="0"/>
              <a:t>마일 이상의 타구 속도가 </a:t>
            </a:r>
            <a:r>
              <a:rPr lang="en-US" altLang="ko-KR" sz="1400" dirty="0"/>
              <a:t>8</a:t>
            </a:r>
            <a:r>
              <a:rPr lang="ko-KR" altLang="en-US" sz="1400" dirty="0"/>
              <a:t> ˚ </a:t>
            </a:r>
            <a:r>
              <a:rPr lang="en-US" altLang="ko-KR" sz="1400" dirty="0"/>
              <a:t>~ 50</a:t>
            </a:r>
            <a:r>
              <a:rPr lang="ko-KR" altLang="en-US" sz="1400" dirty="0"/>
              <a:t> ˚ 범위의 발사각을 충족하는 경우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/>
              <a:t>120</a:t>
            </a:r>
            <a:r>
              <a:rPr lang="ko-KR" altLang="en-US" sz="1400" dirty="0"/>
              <a:t>마일일 때는 </a:t>
            </a:r>
            <a:r>
              <a:rPr lang="en-US" altLang="ko-KR" sz="1400" dirty="0"/>
              <a:t>0</a:t>
            </a:r>
            <a:r>
              <a:rPr lang="ko-KR" altLang="en-US" sz="1400" dirty="0"/>
              <a:t> ˚ </a:t>
            </a:r>
            <a:r>
              <a:rPr lang="en-US" altLang="ko-KR" sz="1400" dirty="0"/>
              <a:t>~ 50</a:t>
            </a:r>
            <a:r>
              <a:rPr lang="ko-KR" altLang="en-US" sz="1400" dirty="0"/>
              <a:t> ˚ 사이의 타구는 모두 </a:t>
            </a:r>
            <a:r>
              <a:rPr lang="ko-KR" altLang="en-US" sz="1400" dirty="0" err="1"/>
              <a:t>배럴타구</a:t>
            </a:r>
            <a:endParaRPr lang="ko-KR" altLang="en-US" sz="1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B6C5DE8-1E0E-4299-B15E-6F8778F1B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42027"/>
            <a:ext cx="9144000" cy="11072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5C4E28-4B49-49EC-9C78-F2A1175A36E5}"/>
              </a:ext>
            </a:extLst>
          </p:cNvPr>
          <p:cNvSpPr txBox="1"/>
          <p:nvPr/>
        </p:nvSpPr>
        <p:spPr>
          <a:xfrm>
            <a:off x="597696" y="6300028"/>
            <a:ext cx="325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https://baseballsavant.mlb.com/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15345-589A-4E8C-8073-84C311654BC4}"/>
              </a:ext>
            </a:extLst>
          </p:cNvPr>
          <p:cNvSpPr txBox="1"/>
          <p:nvPr/>
        </p:nvSpPr>
        <p:spPr>
          <a:xfrm>
            <a:off x="1979712" y="4077072"/>
            <a:ext cx="548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타구속도 </a:t>
            </a:r>
            <a:r>
              <a:rPr lang="en-US" altLang="ko-KR" dirty="0">
                <a:highlight>
                  <a:srgbClr val="FFFF00"/>
                </a:highlight>
              </a:rPr>
              <a:t>1 </a:t>
            </a:r>
            <a:r>
              <a:rPr lang="ko-KR" altLang="en-US" dirty="0">
                <a:highlight>
                  <a:srgbClr val="FFFF00"/>
                </a:highlight>
              </a:rPr>
              <a:t>마일 증가 할 때 발사각도 범위 </a:t>
            </a:r>
            <a:r>
              <a:rPr lang="en-US" altLang="ko-KR" dirty="0">
                <a:highlight>
                  <a:srgbClr val="FFFF00"/>
                </a:highlight>
              </a:rPr>
              <a:t>2</a:t>
            </a:r>
            <a:r>
              <a:rPr lang="ko-KR" altLang="en-US" sz="1800" dirty="0">
                <a:highlight>
                  <a:srgbClr val="FFFF00"/>
                </a:highlight>
              </a:rPr>
              <a:t> ˚</a:t>
            </a:r>
            <a:r>
              <a:rPr lang="en-US" altLang="ko-KR" sz="1800" dirty="0">
                <a:highlight>
                  <a:srgbClr val="FFFF00"/>
                </a:highlight>
              </a:rPr>
              <a:t>~3</a:t>
            </a:r>
            <a:r>
              <a:rPr lang="ko-KR" altLang="en-US" sz="1800" dirty="0">
                <a:highlight>
                  <a:srgbClr val="FFFF00"/>
                </a:highlight>
              </a:rPr>
              <a:t> ˚ 증가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44720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B7E5A091-D306-454C-BEF5-DAF2001C7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927301"/>
            <a:ext cx="4229690" cy="2829320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2E143B6F-E776-4760-8201-E3926CDB4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타자의 타구 </a:t>
            </a:r>
            <a:r>
              <a:rPr kumimoji="0" lang="ko-KR" alt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트래킹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 데이터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(HTS)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675D20-DE6D-4A6E-A056-5D8283BC487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8087" y="1340768"/>
            <a:ext cx="7792345" cy="216024"/>
          </a:xfrm>
        </p:spPr>
        <p:txBody>
          <a:bodyPr/>
          <a:lstStyle/>
          <a:p>
            <a:r>
              <a:rPr lang="ko-KR" altLang="en-US" sz="2000" dirty="0" err="1"/>
              <a:t>이변량</a:t>
            </a:r>
            <a:r>
              <a:rPr lang="ko-KR" altLang="en-US" sz="2000" dirty="0"/>
              <a:t> 분석 </a:t>
            </a:r>
            <a:r>
              <a:rPr lang="en-US" altLang="ko-KR" sz="2000" dirty="0"/>
              <a:t>– </a:t>
            </a:r>
            <a:r>
              <a:rPr lang="ko-KR" altLang="en-US" sz="2000" dirty="0"/>
              <a:t>상대투수투구구속 별 타구속도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8D3F6F-17C9-4D2C-848F-DD80634D447F}"/>
              </a:ext>
            </a:extLst>
          </p:cNvPr>
          <p:cNvSpPr/>
          <p:nvPr/>
        </p:nvSpPr>
        <p:spPr>
          <a:xfrm>
            <a:off x="683568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A7CC3E-B9A0-4CE3-A30F-704454EB56A6}"/>
              </a:ext>
            </a:extLst>
          </p:cNvPr>
          <p:cNvSpPr txBox="1"/>
          <p:nvPr/>
        </p:nvSpPr>
        <p:spPr>
          <a:xfrm>
            <a:off x="668087" y="5157192"/>
            <a:ext cx="53254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투구속도 </a:t>
            </a:r>
            <a:r>
              <a:rPr lang="en-US" altLang="ko-KR" dirty="0"/>
              <a:t>140 </a:t>
            </a:r>
            <a:r>
              <a:rPr lang="ko-KR" altLang="en-US" dirty="0"/>
              <a:t>후반부터 타구속도 범위가 큼</a:t>
            </a:r>
            <a:endParaRPr lang="en-US" altLang="ko-KR" dirty="0"/>
          </a:p>
          <a:p>
            <a:r>
              <a:rPr lang="ko-KR" altLang="en-US" dirty="0"/>
              <a:t>     </a:t>
            </a:r>
            <a:r>
              <a:rPr lang="en-US" altLang="ko-KR" dirty="0"/>
              <a:t>=&gt; </a:t>
            </a:r>
            <a:r>
              <a:rPr lang="ko-KR" altLang="en-US" dirty="0"/>
              <a:t>타격결과가 여러가지 나올 수 있음</a:t>
            </a:r>
            <a:endParaRPr lang="en-US" altLang="ko-KR" dirty="0"/>
          </a:p>
          <a:p>
            <a:r>
              <a:rPr lang="en-US" altLang="ko-KR" dirty="0"/>
              <a:t>     =&gt; </a:t>
            </a:r>
            <a:r>
              <a:rPr lang="en-US" altLang="ko-KR" dirty="0">
                <a:highlight>
                  <a:srgbClr val="FFFF00"/>
                </a:highlight>
              </a:rPr>
              <a:t>140</a:t>
            </a:r>
            <a:r>
              <a:rPr lang="ko-KR" altLang="en-US" dirty="0" err="1">
                <a:highlight>
                  <a:srgbClr val="FFFF00"/>
                </a:highlight>
              </a:rPr>
              <a:t>중반까지가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ko-KR" altLang="en-US" dirty="0" err="1">
                <a:highlight>
                  <a:srgbClr val="FFFF00"/>
                </a:highlight>
              </a:rPr>
              <a:t>배럴타구가</a:t>
            </a:r>
            <a:r>
              <a:rPr lang="ko-KR" altLang="en-US" dirty="0">
                <a:highlight>
                  <a:srgbClr val="FFFF00"/>
                </a:highlight>
              </a:rPr>
              <a:t> 잘 나올 수 있을 듯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82914F-0A6C-4C3D-95BC-208F2108E5FD}"/>
              </a:ext>
            </a:extLst>
          </p:cNvPr>
          <p:cNvSpPr/>
          <p:nvPr/>
        </p:nvSpPr>
        <p:spPr>
          <a:xfrm>
            <a:off x="7740352" y="2186193"/>
            <a:ext cx="576064" cy="1746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2EA6EFB-BD1B-49B3-A761-1039AAA8D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927301"/>
            <a:ext cx="4191585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30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E143B6F-E776-4760-8201-E3926CDB4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타자의 타구 </a:t>
            </a:r>
            <a:r>
              <a:rPr kumimoji="0" lang="ko-KR" alt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트래킹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 데이터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(HTS)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675D20-DE6D-4A6E-A056-5D8283BC487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8087" y="1340768"/>
            <a:ext cx="7792345" cy="216024"/>
          </a:xfrm>
        </p:spPr>
        <p:txBody>
          <a:bodyPr/>
          <a:lstStyle/>
          <a:p>
            <a:r>
              <a:rPr lang="ko-KR" altLang="en-US" sz="2000" dirty="0" err="1"/>
              <a:t>이변량</a:t>
            </a:r>
            <a:r>
              <a:rPr lang="ko-KR" altLang="en-US" sz="2000" dirty="0"/>
              <a:t> 분석 </a:t>
            </a:r>
            <a:r>
              <a:rPr lang="en-US" altLang="ko-KR" sz="2000" dirty="0"/>
              <a:t>– </a:t>
            </a:r>
            <a:r>
              <a:rPr lang="ko-KR" altLang="en-US" sz="2000" dirty="0"/>
              <a:t>상대투수투구구속 별 발사각도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8D3F6F-17C9-4D2C-848F-DD80634D447F}"/>
              </a:ext>
            </a:extLst>
          </p:cNvPr>
          <p:cNvSpPr/>
          <p:nvPr/>
        </p:nvSpPr>
        <p:spPr>
          <a:xfrm>
            <a:off x="683568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A7CC3E-B9A0-4CE3-A30F-704454EB56A6}"/>
              </a:ext>
            </a:extLst>
          </p:cNvPr>
          <p:cNvSpPr txBox="1"/>
          <p:nvPr/>
        </p:nvSpPr>
        <p:spPr>
          <a:xfrm>
            <a:off x="668087" y="5157192"/>
            <a:ext cx="5325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투구구속 </a:t>
            </a:r>
            <a:r>
              <a:rPr lang="en-US" altLang="ko-KR" dirty="0"/>
              <a:t>140</a:t>
            </a:r>
            <a:r>
              <a:rPr lang="ko-KR" altLang="en-US" dirty="0"/>
              <a:t> 후반부터 발사각도 범위가 큼</a:t>
            </a:r>
            <a:endParaRPr lang="en-US" altLang="ko-KR" dirty="0"/>
          </a:p>
          <a:p>
            <a:r>
              <a:rPr lang="en-US" altLang="ko-KR" dirty="0"/>
              <a:t>     =&gt; </a:t>
            </a:r>
            <a:r>
              <a:rPr lang="ko-KR" altLang="en-US" dirty="0"/>
              <a:t>타격결과가 여러가지 나올 수 있음</a:t>
            </a:r>
            <a:endParaRPr lang="en-US" altLang="ko-KR" dirty="0"/>
          </a:p>
          <a:p>
            <a:r>
              <a:rPr lang="en-US" altLang="ko-KR" dirty="0"/>
              <a:t>     =&gt; </a:t>
            </a:r>
            <a:r>
              <a:rPr lang="en-US" altLang="ko-KR" dirty="0">
                <a:highlight>
                  <a:srgbClr val="FFFF00"/>
                </a:highlight>
              </a:rPr>
              <a:t>140</a:t>
            </a:r>
            <a:r>
              <a:rPr lang="ko-KR" altLang="en-US" dirty="0" err="1">
                <a:highlight>
                  <a:srgbClr val="FFFF00"/>
                </a:highlight>
              </a:rPr>
              <a:t>중반까지가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ko-KR" altLang="en-US" dirty="0" err="1">
                <a:highlight>
                  <a:srgbClr val="FFFF00"/>
                </a:highlight>
              </a:rPr>
              <a:t>배럴타구가</a:t>
            </a:r>
            <a:r>
              <a:rPr lang="ko-KR" altLang="en-US" dirty="0">
                <a:highlight>
                  <a:srgbClr val="FFFF00"/>
                </a:highlight>
              </a:rPr>
              <a:t> 잘 나올 수 있을 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D0E95B0-18C9-42E1-9BEC-FC858D29D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87" y="1946000"/>
            <a:ext cx="4120208" cy="281979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D6AE09E-B868-41F4-B33A-D17EF8233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295" y="1946001"/>
            <a:ext cx="3816153" cy="281979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52AB166-3680-4B56-B0B2-C8E0134ACE03}"/>
              </a:ext>
            </a:extLst>
          </p:cNvPr>
          <p:cNvSpPr/>
          <p:nvPr/>
        </p:nvSpPr>
        <p:spPr>
          <a:xfrm>
            <a:off x="7668344" y="2331520"/>
            <a:ext cx="576064" cy="1746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992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E143B6F-E776-4760-8201-E3926CDB4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타자의 타구 </a:t>
            </a:r>
            <a:r>
              <a:rPr kumimoji="0" lang="ko-KR" alt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트래킹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 데이터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(HTS)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675D20-DE6D-4A6E-A056-5D8283BC487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8087" y="1340768"/>
            <a:ext cx="7792345" cy="216024"/>
          </a:xfrm>
        </p:spPr>
        <p:txBody>
          <a:bodyPr/>
          <a:lstStyle/>
          <a:p>
            <a:r>
              <a:rPr lang="ko-KR" altLang="en-US" sz="2000" dirty="0" err="1"/>
              <a:t>이변량</a:t>
            </a:r>
            <a:r>
              <a:rPr lang="ko-KR" altLang="en-US" sz="2000" dirty="0"/>
              <a:t> 분석 </a:t>
            </a:r>
            <a:r>
              <a:rPr lang="en-US" altLang="ko-KR" sz="2000" dirty="0"/>
              <a:t>– </a:t>
            </a:r>
            <a:r>
              <a:rPr lang="ko-KR" altLang="en-US" sz="2000" dirty="0"/>
              <a:t>상대투수투구구속 별 타격결과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8D3F6F-17C9-4D2C-848F-DD80634D447F}"/>
              </a:ext>
            </a:extLst>
          </p:cNvPr>
          <p:cNvSpPr/>
          <p:nvPr/>
        </p:nvSpPr>
        <p:spPr>
          <a:xfrm>
            <a:off x="683568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A7CC3E-B9A0-4CE3-A30F-704454EB56A6}"/>
              </a:ext>
            </a:extLst>
          </p:cNvPr>
          <p:cNvSpPr txBox="1"/>
          <p:nvPr/>
        </p:nvSpPr>
        <p:spPr>
          <a:xfrm>
            <a:off x="467544" y="5182791"/>
            <a:ext cx="662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타격결과 대부분 중앙</a:t>
            </a:r>
            <a:r>
              <a:rPr lang="en-US" altLang="ko-KR" dirty="0"/>
              <a:t>50% </a:t>
            </a:r>
            <a:r>
              <a:rPr lang="ko-KR" altLang="en-US" dirty="0"/>
              <a:t>범위는 상대투구구속 </a:t>
            </a:r>
            <a:r>
              <a:rPr lang="en-US" altLang="ko-KR" dirty="0"/>
              <a:t>130~ 140</a:t>
            </a:r>
            <a:r>
              <a:rPr lang="ko-KR" altLang="en-US" dirty="0"/>
              <a:t>중반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8649445-E8F1-4D0E-80F0-5CE30C2EB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1841211"/>
            <a:ext cx="4104456" cy="29245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12F4DAB-35EF-4AE6-B7D7-7366A7B87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5" y="1841210"/>
            <a:ext cx="4547620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38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1E82AFE-2938-401C-8261-3682E3B0B8C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8087" y="1340768"/>
            <a:ext cx="7792345" cy="216024"/>
          </a:xfrm>
        </p:spPr>
        <p:txBody>
          <a:bodyPr/>
          <a:lstStyle/>
          <a:p>
            <a:r>
              <a:rPr lang="ko-KR" altLang="en-US" sz="2000" dirty="0"/>
              <a:t>상대투수투구구속과의 상관관계</a:t>
            </a:r>
          </a:p>
        </p:txBody>
      </p:sp>
      <p:sp>
        <p:nvSpPr>
          <p:cNvPr id="9" name="제목 4">
            <a:extLst>
              <a:ext uri="{FF2B5EF4-FFF2-40B4-BE49-F238E27FC236}">
                <a16:creationId xmlns:a16="http://schemas.microsoft.com/office/drawing/2014/main" id="{D4806546-4276-4900-94CF-3DB272C14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7818" cy="694913"/>
          </a:xfrm>
        </p:spPr>
        <p:txBody>
          <a:bodyPr/>
          <a:lstStyle/>
          <a:p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타자의 타구 </a:t>
            </a:r>
            <a:r>
              <a:rPr kumimoji="0" lang="ko-KR" alt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트래킹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 데이터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(HTS)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C0A992-F64D-4DA5-A7EB-807C82B03193}"/>
              </a:ext>
            </a:extLst>
          </p:cNvPr>
          <p:cNvSpPr/>
          <p:nvPr/>
        </p:nvSpPr>
        <p:spPr>
          <a:xfrm>
            <a:off x="683568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4DD350-E4C3-441B-8C5B-46DA49914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48414"/>
            <a:ext cx="4392488" cy="35611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25DDF8-D526-4372-B7DA-EB06A72EA5CF}"/>
              </a:ext>
            </a:extLst>
          </p:cNvPr>
          <p:cNvSpPr txBox="1"/>
          <p:nvPr/>
        </p:nvSpPr>
        <p:spPr>
          <a:xfrm>
            <a:off x="539552" y="5446965"/>
            <a:ext cx="8167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상대투수투구구속 </a:t>
            </a:r>
            <a:r>
              <a:rPr lang="en-US" altLang="ko-KR" dirty="0"/>
              <a:t>130</a:t>
            </a:r>
            <a:r>
              <a:rPr lang="ko-KR" altLang="en-US" dirty="0"/>
              <a:t>전과 </a:t>
            </a:r>
            <a:r>
              <a:rPr lang="en-US" altLang="ko-KR" dirty="0"/>
              <a:t>140</a:t>
            </a:r>
            <a:r>
              <a:rPr lang="ko-KR" altLang="en-US" dirty="0"/>
              <a:t>후반이후의 표본 개수가 적음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투수구속 </a:t>
            </a:r>
            <a:r>
              <a:rPr lang="en-US" altLang="ko-KR" dirty="0"/>
              <a:t>130</a:t>
            </a:r>
            <a:r>
              <a:rPr lang="ko-KR" altLang="en-US" dirty="0"/>
              <a:t>전과 </a:t>
            </a:r>
            <a:r>
              <a:rPr lang="en-US" altLang="ko-KR" dirty="0"/>
              <a:t>140</a:t>
            </a:r>
            <a:r>
              <a:rPr lang="ko-KR" altLang="en-US" dirty="0"/>
              <a:t>후반일 때</a:t>
            </a:r>
            <a:r>
              <a:rPr lang="en-US" altLang="ko-KR" dirty="0"/>
              <a:t>, </a:t>
            </a:r>
            <a:r>
              <a:rPr lang="ko-KR" altLang="en-US" dirty="0"/>
              <a:t>타구의 발사각도와 타구속도 변화율이 큰 듯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4E88A1-8D4A-4247-A119-70F9A8628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48414"/>
            <a:ext cx="4392488" cy="35611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59311E-996E-4EEA-BD65-C768BA52CE41}"/>
              </a:ext>
            </a:extLst>
          </p:cNvPr>
          <p:cNvSpPr txBox="1"/>
          <p:nvPr/>
        </p:nvSpPr>
        <p:spPr>
          <a:xfrm>
            <a:off x="4788024" y="6309320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변화율이라 하는게 맞나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181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1E82AFE-2938-401C-8261-3682E3B0B8C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8087" y="1340768"/>
            <a:ext cx="7792345" cy="216024"/>
          </a:xfrm>
        </p:spPr>
        <p:txBody>
          <a:bodyPr/>
          <a:lstStyle/>
          <a:p>
            <a:r>
              <a:rPr lang="ko-KR" altLang="en-US" sz="2000" dirty="0"/>
              <a:t>상대투수투구구속과의 상관관계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8A9DF3-A27A-44F3-9380-0D008D22C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58" y="2104840"/>
            <a:ext cx="6687483" cy="2648320"/>
          </a:xfrm>
          <a:prstGeom prst="rect">
            <a:avLst/>
          </a:prstGeom>
        </p:spPr>
      </p:pic>
      <p:sp>
        <p:nvSpPr>
          <p:cNvPr id="9" name="제목 4">
            <a:extLst>
              <a:ext uri="{FF2B5EF4-FFF2-40B4-BE49-F238E27FC236}">
                <a16:creationId xmlns:a16="http://schemas.microsoft.com/office/drawing/2014/main" id="{D4806546-4276-4900-94CF-3DB272C14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7818" cy="694913"/>
          </a:xfrm>
        </p:spPr>
        <p:txBody>
          <a:bodyPr/>
          <a:lstStyle/>
          <a:p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타자의 타구 </a:t>
            </a:r>
            <a:r>
              <a:rPr kumimoji="0" lang="ko-KR" alt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트래킹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 데이터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(HTS)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C0A992-F64D-4DA5-A7EB-807C82B03193}"/>
              </a:ext>
            </a:extLst>
          </p:cNvPr>
          <p:cNvSpPr/>
          <p:nvPr/>
        </p:nvSpPr>
        <p:spPr>
          <a:xfrm>
            <a:off x="683568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A88038-5E7A-48D0-ADED-E0108E40B54A}"/>
              </a:ext>
            </a:extLst>
          </p:cNvPr>
          <p:cNvSpPr/>
          <p:nvPr/>
        </p:nvSpPr>
        <p:spPr>
          <a:xfrm>
            <a:off x="899592" y="4005064"/>
            <a:ext cx="727280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07074C-6E1A-4D4E-810C-A4BC651A881C}"/>
              </a:ext>
            </a:extLst>
          </p:cNvPr>
          <p:cNvSpPr txBox="1"/>
          <p:nvPr/>
        </p:nvSpPr>
        <p:spPr>
          <a:xfrm>
            <a:off x="1228258" y="5191728"/>
            <a:ext cx="6628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상대투수투구구속에 따라 타구속도와 타구각도는 </a:t>
            </a:r>
            <a:r>
              <a:rPr lang="ko-KR" altLang="en-US" dirty="0" err="1"/>
              <a:t>상관없어보임</a:t>
            </a:r>
            <a:endParaRPr lang="en-US" altLang="ko-KR" dirty="0"/>
          </a:p>
          <a:p>
            <a:r>
              <a:rPr lang="ko-KR" altLang="en-US" dirty="0"/>
              <a:t>상대투수가 누가 나올지 알 수 없으므로 이 변수는 고려</a:t>
            </a:r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207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E143B6F-E776-4760-8201-E3926CDB4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타자의 타구 </a:t>
            </a:r>
            <a:r>
              <a:rPr kumimoji="0" lang="ko-KR" alt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트래킹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 데이터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(HTS)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675D20-DE6D-4A6E-A056-5D8283BC487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8087" y="1340768"/>
            <a:ext cx="7792345" cy="216024"/>
          </a:xfrm>
        </p:spPr>
        <p:txBody>
          <a:bodyPr/>
          <a:lstStyle/>
          <a:p>
            <a:r>
              <a:rPr lang="ko-KR" altLang="en-US" sz="2000" dirty="0" err="1"/>
              <a:t>이변량</a:t>
            </a:r>
            <a:r>
              <a:rPr lang="ko-KR" altLang="en-US" sz="2000" dirty="0"/>
              <a:t> 분석 </a:t>
            </a:r>
            <a:r>
              <a:rPr lang="en-US" altLang="ko-KR" sz="2000" dirty="0"/>
              <a:t>– </a:t>
            </a:r>
            <a:r>
              <a:rPr lang="ko-KR" altLang="en-US" sz="2000" dirty="0"/>
              <a:t>타격결과 별 발사각도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8D3F6F-17C9-4D2C-848F-DD80634D447F}"/>
              </a:ext>
            </a:extLst>
          </p:cNvPr>
          <p:cNvSpPr/>
          <p:nvPr/>
        </p:nvSpPr>
        <p:spPr>
          <a:xfrm>
            <a:off x="683568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4CBF66-F742-4D08-87BD-EE00C54FA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611049"/>
            <a:ext cx="4182059" cy="37914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FF34057-CEAC-4E8D-AE8B-37B550020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941" y="1611048"/>
            <a:ext cx="4182059" cy="379147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F18DFF-2692-4169-9FEB-946F78CA4D4D}"/>
              </a:ext>
            </a:extLst>
          </p:cNvPr>
          <p:cNvSpPr/>
          <p:nvPr/>
        </p:nvSpPr>
        <p:spPr>
          <a:xfrm>
            <a:off x="1403648" y="2780928"/>
            <a:ext cx="144016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7F4C06F-1266-40B7-A1A9-E948F5D5EA3A}"/>
              </a:ext>
            </a:extLst>
          </p:cNvPr>
          <p:cNvSpPr/>
          <p:nvPr/>
        </p:nvSpPr>
        <p:spPr>
          <a:xfrm>
            <a:off x="1907704" y="2780928"/>
            <a:ext cx="432048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5B04E6-0665-4599-A506-E7E5DFBD7BB4}"/>
              </a:ext>
            </a:extLst>
          </p:cNvPr>
          <p:cNvSpPr/>
          <p:nvPr/>
        </p:nvSpPr>
        <p:spPr>
          <a:xfrm>
            <a:off x="2483768" y="2780928"/>
            <a:ext cx="360040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8A65A3A-02CE-4930-9E47-433A23293C82}"/>
              </a:ext>
            </a:extLst>
          </p:cNvPr>
          <p:cNvSpPr/>
          <p:nvPr/>
        </p:nvSpPr>
        <p:spPr>
          <a:xfrm>
            <a:off x="5508104" y="2204864"/>
            <a:ext cx="144016" cy="2304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AE4F36-F451-40BE-A4C7-0E71CCC1E9FF}"/>
              </a:ext>
            </a:extLst>
          </p:cNvPr>
          <p:cNvSpPr/>
          <p:nvPr/>
        </p:nvSpPr>
        <p:spPr>
          <a:xfrm>
            <a:off x="6084168" y="2204864"/>
            <a:ext cx="360040" cy="2304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584666F-F986-42B6-B6EB-B1E407EC4F6B}"/>
              </a:ext>
            </a:extLst>
          </p:cNvPr>
          <p:cNvSpPr/>
          <p:nvPr/>
        </p:nvSpPr>
        <p:spPr>
          <a:xfrm>
            <a:off x="6660232" y="2204864"/>
            <a:ext cx="360040" cy="2304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810CD8-1DFF-473A-9F19-313F6730D6F8}"/>
              </a:ext>
            </a:extLst>
          </p:cNvPr>
          <p:cNvSpPr txBox="1"/>
          <p:nvPr/>
        </p:nvSpPr>
        <p:spPr>
          <a:xfrm>
            <a:off x="467544" y="5589240"/>
            <a:ext cx="8597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플라이</a:t>
            </a:r>
            <a:r>
              <a:rPr lang="en-US" altLang="ko-KR" dirty="0"/>
              <a:t>, </a:t>
            </a:r>
            <a:r>
              <a:rPr lang="ko-KR" altLang="en-US" dirty="0"/>
              <a:t>파울플라이</a:t>
            </a:r>
            <a:r>
              <a:rPr lang="en-US" altLang="ko-KR" dirty="0"/>
              <a:t>, </a:t>
            </a:r>
            <a:r>
              <a:rPr lang="ko-KR" altLang="en-US" dirty="0" err="1"/>
              <a:t>인필드플라이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희생플라이 등 플라이볼</a:t>
            </a:r>
            <a:r>
              <a:rPr lang="en-US" altLang="ko-KR" dirty="0"/>
              <a:t>(</a:t>
            </a:r>
            <a:r>
              <a:rPr lang="ko-KR" altLang="en-US" dirty="0" err="1"/>
              <a:t>뜬공</a:t>
            </a:r>
            <a:r>
              <a:rPr lang="en-US" altLang="ko-KR" dirty="0"/>
              <a:t>)</a:t>
            </a:r>
            <a:r>
              <a:rPr lang="ko-KR" altLang="en-US" dirty="0"/>
              <a:t>이 각도가 높음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 err="1"/>
              <a:t>루타</a:t>
            </a:r>
            <a:r>
              <a:rPr lang="en-US" altLang="ko-KR" dirty="0"/>
              <a:t>, 2</a:t>
            </a:r>
            <a:r>
              <a:rPr lang="ko-KR" altLang="en-US" dirty="0" err="1"/>
              <a:t>루타</a:t>
            </a:r>
            <a:r>
              <a:rPr lang="en-US" altLang="ko-KR" dirty="0"/>
              <a:t>, 3</a:t>
            </a:r>
            <a:r>
              <a:rPr lang="ko-KR" altLang="en-US" dirty="0" err="1"/>
              <a:t>루타</a:t>
            </a:r>
            <a:r>
              <a:rPr lang="en-US" altLang="ko-KR" dirty="0"/>
              <a:t>, </a:t>
            </a:r>
            <a:r>
              <a:rPr lang="ko-KR" altLang="en-US" dirty="0" err="1"/>
              <a:t>직선타</a:t>
            </a:r>
            <a:r>
              <a:rPr lang="en-US" altLang="ko-KR" dirty="0"/>
              <a:t>,</a:t>
            </a:r>
            <a:r>
              <a:rPr lang="ko-KR" altLang="en-US" dirty="0"/>
              <a:t> 홈런은 대부분 발사각도가 낮음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홈런은 </a:t>
            </a:r>
            <a:r>
              <a:rPr lang="ko-KR" altLang="en-US" dirty="0" err="1"/>
              <a:t>이상값이</a:t>
            </a:r>
            <a:r>
              <a:rPr lang="ko-KR" altLang="en-US" dirty="0"/>
              <a:t> 별로 없음</a:t>
            </a:r>
          </a:p>
        </p:txBody>
      </p:sp>
    </p:spTree>
    <p:extLst>
      <p:ext uri="{BB962C8B-B14F-4D97-AF65-F5344CB8AC3E}">
        <p14:creationId xmlns:p14="http://schemas.microsoft.com/office/powerpoint/2010/main" val="1996960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E143B6F-E776-4760-8201-E3926CDB4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타자의 타구 </a:t>
            </a:r>
            <a:r>
              <a:rPr kumimoji="0" lang="ko-KR" alt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트래킹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 데이터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(HTS)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675D20-DE6D-4A6E-A056-5D8283BC487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8087" y="1340768"/>
            <a:ext cx="7792345" cy="216024"/>
          </a:xfrm>
        </p:spPr>
        <p:txBody>
          <a:bodyPr/>
          <a:lstStyle/>
          <a:p>
            <a:r>
              <a:rPr lang="ko-KR" altLang="en-US" sz="2000" dirty="0" err="1"/>
              <a:t>이변량</a:t>
            </a:r>
            <a:r>
              <a:rPr lang="ko-KR" altLang="en-US" sz="2000" dirty="0"/>
              <a:t> 분석 </a:t>
            </a:r>
            <a:r>
              <a:rPr lang="en-US" altLang="ko-KR" sz="2000" dirty="0"/>
              <a:t>– </a:t>
            </a:r>
            <a:r>
              <a:rPr lang="ko-KR" altLang="en-US" sz="2000" dirty="0"/>
              <a:t>타격결과 별 발사각도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8D3F6F-17C9-4D2C-848F-DD80634D447F}"/>
              </a:ext>
            </a:extLst>
          </p:cNvPr>
          <p:cNvSpPr/>
          <p:nvPr/>
        </p:nvSpPr>
        <p:spPr>
          <a:xfrm>
            <a:off x="683568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3BF4FB-ACF1-4D33-B744-C7977E829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87" y="1988840"/>
            <a:ext cx="3972479" cy="25816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B63AB6-A9E0-42C0-A87E-BD96FF3C1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1988840"/>
            <a:ext cx="2600688" cy="2124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103715-53F8-4486-848E-C2935FC21D8E}"/>
              </a:ext>
            </a:extLst>
          </p:cNvPr>
          <p:cNvSpPr txBox="1"/>
          <p:nvPr/>
        </p:nvSpPr>
        <p:spPr>
          <a:xfrm>
            <a:off x="1419826" y="460119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r>
              <a:rPr lang="ko-KR" altLang="en-US" dirty="0" err="1"/>
              <a:t>루타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08F657-F2D4-4A0E-95EF-8B55CB45BDCB}"/>
              </a:ext>
            </a:extLst>
          </p:cNvPr>
          <p:cNvSpPr txBox="1"/>
          <p:nvPr/>
        </p:nvSpPr>
        <p:spPr>
          <a:xfrm>
            <a:off x="3205589" y="45811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EE7E95-D159-4041-87E0-85115FC55451}"/>
              </a:ext>
            </a:extLst>
          </p:cNvPr>
          <p:cNvSpPr txBox="1"/>
          <p:nvPr/>
        </p:nvSpPr>
        <p:spPr>
          <a:xfrm>
            <a:off x="971600" y="5517232"/>
            <a:ext cx="356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err="1"/>
              <a:t>루타와</a:t>
            </a:r>
            <a:r>
              <a:rPr lang="ko-KR" altLang="en-US" dirty="0"/>
              <a:t> 홈런에서 이상치 </a:t>
            </a:r>
            <a:r>
              <a:rPr lang="en-US" altLang="ko-KR" dirty="0"/>
              <a:t>=&gt; </a:t>
            </a:r>
            <a:r>
              <a:rPr lang="ko-KR" altLang="en-US" dirty="0">
                <a:solidFill>
                  <a:srgbClr val="FF0000"/>
                </a:solidFill>
              </a:rPr>
              <a:t>무시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8563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E143B6F-E776-4760-8201-E3926CDB4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타자의 타구 </a:t>
            </a:r>
            <a:r>
              <a:rPr kumimoji="0" lang="ko-KR" alt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트래킹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 데이터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(HTS)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675D20-DE6D-4A6E-A056-5D8283BC487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8087" y="1340768"/>
            <a:ext cx="7792345" cy="216024"/>
          </a:xfrm>
        </p:spPr>
        <p:txBody>
          <a:bodyPr/>
          <a:lstStyle/>
          <a:p>
            <a:r>
              <a:rPr lang="ko-KR" altLang="en-US" sz="2000" dirty="0" err="1"/>
              <a:t>이변량</a:t>
            </a:r>
            <a:r>
              <a:rPr lang="ko-KR" altLang="en-US" sz="2000" dirty="0"/>
              <a:t> 분석 </a:t>
            </a:r>
            <a:r>
              <a:rPr lang="en-US" altLang="ko-KR" sz="2000" dirty="0"/>
              <a:t>– </a:t>
            </a:r>
            <a:r>
              <a:rPr lang="ko-KR" altLang="en-US" sz="2000" dirty="0"/>
              <a:t>구장 별 타구속도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8D3F6F-17C9-4D2C-848F-DD80634D447F}"/>
              </a:ext>
            </a:extLst>
          </p:cNvPr>
          <p:cNvSpPr/>
          <p:nvPr/>
        </p:nvSpPr>
        <p:spPr>
          <a:xfrm>
            <a:off x="683568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617431-7D5F-463F-A8D1-F6782AE10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80" y="1819928"/>
            <a:ext cx="4534533" cy="35723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DB03EB-749C-4176-A29B-4F0E221C1784}"/>
              </a:ext>
            </a:extLst>
          </p:cNvPr>
          <p:cNvSpPr txBox="1"/>
          <p:nvPr/>
        </p:nvSpPr>
        <p:spPr>
          <a:xfrm>
            <a:off x="5508104" y="3211764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구장 별 타구속도 차이 없음</a:t>
            </a:r>
          </a:p>
        </p:txBody>
      </p:sp>
    </p:spTree>
    <p:extLst>
      <p:ext uri="{BB962C8B-B14F-4D97-AF65-F5344CB8AC3E}">
        <p14:creationId xmlns:p14="http://schemas.microsoft.com/office/powerpoint/2010/main" val="3397576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E143B6F-E776-4760-8201-E3926CDB4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타자의 타구 </a:t>
            </a:r>
            <a:r>
              <a:rPr kumimoji="0" lang="ko-KR" alt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트래킹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 데이터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(HTS)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675D20-DE6D-4A6E-A056-5D8283BC487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25022" y="1412776"/>
            <a:ext cx="7792345" cy="216024"/>
          </a:xfrm>
        </p:spPr>
        <p:txBody>
          <a:bodyPr/>
          <a:lstStyle/>
          <a:p>
            <a:r>
              <a:rPr lang="ko-KR" altLang="en-US" sz="2000" dirty="0" err="1"/>
              <a:t>이변량</a:t>
            </a:r>
            <a:r>
              <a:rPr lang="ko-KR" altLang="en-US" sz="2000" dirty="0"/>
              <a:t> 분석 </a:t>
            </a:r>
            <a:r>
              <a:rPr lang="en-US" altLang="ko-KR" sz="2000" dirty="0"/>
              <a:t>– </a:t>
            </a:r>
            <a:r>
              <a:rPr lang="ko-KR" altLang="en-US" sz="2000" dirty="0"/>
              <a:t>구장 별 발사각도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8D3F6F-17C9-4D2C-848F-DD80634D447F}"/>
              </a:ext>
            </a:extLst>
          </p:cNvPr>
          <p:cNvSpPr/>
          <p:nvPr/>
        </p:nvSpPr>
        <p:spPr>
          <a:xfrm>
            <a:off x="683568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BDFFDC-CEE5-43E7-B733-36B1E529F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93" y="2276872"/>
            <a:ext cx="4134427" cy="3029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E9766C-7039-4065-A194-720A350166BE}"/>
              </a:ext>
            </a:extLst>
          </p:cNvPr>
          <p:cNvSpPr txBox="1"/>
          <p:nvPr/>
        </p:nvSpPr>
        <p:spPr>
          <a:xfrm>
            <a:off x="5335588" y="3422226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구장 별 발사각도 차이 없음</a:t>
            </a:r>
          </a:p>
        </p:txBody>
      </p:sp>
    </p:spTree>
    <p:extLst>
      <p:ext uri="{BB962C8B-B14F-4D97-AF65-F5344CB8AC3E}">
        <p14:creationId xmlns:p14="http://schemas.microsoft.com/office/powerpoint/2010/main" val="1382877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E143B6F-E776-4760-8201-E3926CDB4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타자의 타구 </a:t>
            </a:r>
            <a:r>
              <a:rPr kumimoji="0" lang="ko-KR" alt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트래킹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 데이터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(HTS)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675D20-DE6D-4A6E-A056-5D8283BC487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8087" y="1340768"/>
            <a:ext cx="7792345" cy="216024"/>
          </a:xfrm>
        </p:spPr>
        <p:txBody>
          <a:bodyPr/>
          <a:lstStyle/>
          <a:p>
            <a:r>
              <a:rPr lang="ko-KR" altLang="en-US" sz="2000" dirty="0" err="1"/>
              <a:t>이변량</a:t>
            </a:r>
            <a:r>
              <a:rPr lang="ko-KR" altLang="en-US" sz="2000" dirty="0"/>
              <a:t> 분석 </a:t>
            </a:r>
            <a:r>
              <a:rPr lang="en-US" altLang="ko-KR" sz="2000" dirty="0"/>
              <a:t>– </a:t>
            </a:r>
            <a:r>
              <a:rPr lang="ko-KR" altLang="en-US" sz="2000" dirty="0"/>
              <a:t>구장 별 상대투수투구구속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8D3F6F-17C9-4D2C-848F-DD80634D447F}"/>
              </a:ext>
            </a:extLst>
          </p:cNvPr>
          <p:cNvSpPr/>
          <p:nvPr/>
        </p:nvSpPr>
        <p:spPr>
          <a:xfrm>
            <a:off x="683568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897696-187C-4475-A06E-C948EE2EC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64" y="2204864"/>
            <a:ext cx="4086795" cy="3010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86C664-1E2A-4087-A665-5CA827DCBDA4}"/>
              </a:ext>
            </a:extLst>
          </p:cNvPr>
          <p:cNvSpPr txBox="1"/>
          <p:nvPr/>
        </p:nvSpPr>
        <p:spPr>
          <a:xfrm>
            <a:off x="4788024" y="3347700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구장 별 상대투수투구구속 차이 없음</a:t>
            </a:r>
          </a:p>
        </p:txBody>
      </p:sp>
    </p:spTree>
    <p:extLst>
      <p:ext uri="{BB962C8B-B14F-4D97-AF65-F5344CB8AC3E}">
        <p14:creationId xmlns:p14="http://schemas.microsoft.com/office/powerpoint/2010/main" val="53317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8733A33-1A19-497D-AC11-3F8FCFC307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MLB Barrel </a:t>
            </a:r>
            <a:r>
              <a:rPr lang="ko-KR" altLang="en-US" dirty="0"/>
              <a:t>개념 및 기준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21B6A3-A0D9-4D5F-A9C9-9ABF71D52A02}"/>
              </a:ext>
            </a:extLst>
          </p:cNvPr>
          <p:cNvSpPr/>
          <p:nvPr/>
        </p:nvSpPr>
        <p:spPr>
          <a:xfrm>
            <a:off x="683568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3ECAD71-0E69-4710-AB99-F84EDD7D1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502452"/>
              </p:ext>
            </p:extLst>
          </p:nvPr>
        </p:nvGraphicFramePr>
        <p:xfrm>
          <a:off x="661437" y="4077072"/>
          <a:ext cx="770485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94">
                  <a:extLst>
                    <a:ext uri="{9D8B030D-6E8A-4147-A177-3AD203B41FA5}">
                      <a16:colId xmlns:a16="http://schemas.microsoft.com/office/drawing/2014/main" val="2815409094"/>
                    </a:ext>
                  </a:extLst>
                </a:gridCol>
                <a:gridCol w="1100694">
                  <a:extLst>
                    <a:ext uri="{9D8B030D-6E8A-4147-A177-3AD203B41FA5}">
                      <a16:colId xmlns:a16="http://schemas.microsoft.com/office/drawing/2014/main" val="378450551"/>
                    </a:ext>
                  </a:extLst>
                </a:gridCol>
                <a:gridCol w="1100694">
                  <a:extLst>
                    <a:ext uri="{9D8B030D-6E8A-4147-A177-3AD203B41FA5}">
                      <a16:colId xmlns:a16="http://schemas.microsoft.com/office/drawing/2014/main" val="3271999541"/>
                    </a:ext>
                  </a:extLst>
                </a:gridCol>
                <a:gridCol w="1100694">
                  <a:extLst>
                    <a:ext uri="{9D8B030D-6E8A-4147-A177-3AD203B41FA5}">
                      <a16:colId xmlns:a16="http://schemas.microsoft.com/office/drawing/2014/main" val="2256336504"/>
                    </a:ext>
                  </a:extLst>
                </a:gridCol>
                <a:gridCol w="1100694">
                  <a:extLst>
                    <a:ext uri="{9D8B030D-6E8A-4147-A177-3AD203B41FA5}">
                      <a16:colId xmlns:a16="http://schemas.microsoft.com/office/drawing/2014/main" val="2667105472"/>
                    </a:ext>
                  </a:extLst>
                </a:gridCol>
                <a:gridCol w="1100694">
                  <a:extLst>
                    <a:ext uri="{9D8B030D-6E8A-4147-A177-3AD203B41FA5}">
                      <a16:colId xmlns:a16="http://schemas.microsoft.com/office/drawing/2014/main" val="880152905"/>
                    </a:ext>
                  </a:extLst>
                </a:gridCol>
                <a:gridCol w="1100694">
                  <a:extLst>
                    <a:ext uri="{9D8B030D-6E8A-4147-A177-3AD203B41FA5}">
                      <a16:colId xmlns:a16="http://schemas.microsoft.com/office/drawing/2014/main" val="1295816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68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평균타구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각도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12.7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513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HR/FB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8.2%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9.3%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9.9%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9.1%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10.9%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10.5%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68742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50942CA-F280-4865-AFCD-FC9DCEF0A011}"/>
              </a:ext>
            </a:extLst>
          </p:cNvPr>
          <p:cNvSpPr txBox="1"/>
          <p:nvPr/>
        </p:nvSpPr>
        <p:spPr>
          <a:xfrm>
            <a:off x="661437" y="6272248"/>
            <a:ext cx="325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https://baseballsavant.mlb.com/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ACBFD7-039B-4DE5-9296-46B23FA9FA31}"/>
              </a:ext>
            </a:extLst>
          </p:cNvPr>
          <p:cNvSpPr txBox="1"/>
          <p:nvPr/>
        </p:nvSpPr>
        <p:spPr>
          <a:xfrm>
            <a:off x="623892" y="1951672"/>
            <a:ext cx="55322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배럴 타구 이론 </a:t>
            </a:r>
            <a:r>
              <a:rPr lang="en-US" altLang="ko-KR" dirty="0"/>
              <a:t>2015</a:t>
            </a:r>
            <a:r>
              <a:rPr lang="ko-KR" altLang="en-US" dirty="0"/>
              <a:t>년에 고안됨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타자들의 스윙이 레벨스윙에서 </a:t>
            </a:r>
            <a:r>
              <a:rPr lang="ko-KR" altLang="en-US" dirty="0" err="1"/>
              <a:t>어퍼스윙으로</a:t>
            </a:r>
            <a:r>
              <a:rPr lang="ko-KR" altLang="en-US" dirty="0"/>
              <a:t> 바뀜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발사각도가 상승하는 추세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D14532-6341-4FBE-9E7E-78D35A903401}"/>
              </a:ext>
            </a:extLst>
          </p:cNvPr>
          <p:cNvSpPr txBox="1"/>
          <p:nvPr/>
        </p:nvSpPr>
        <p:spPr>
          <a:xfrm>
            <a:off x="669306" y="5733256"/>
            <a:ext cx="728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* </a:t>
            </a:r>
            <a:r>
              <a:rPr lang="en-US" altLang="ko-KR" dirty="0">
                <a:solidFill>
                  <a:srgbClr val="002060"/>
                </a:solidFill>
              </a:rPr>
              <a:t>HR(</a:t>
            </a:r>
            <a:r>
              <a:rPr lang="ko-KR" altLang="en-US" dirty="0">
                <a:solidFill>
                  <a:srgbClr val="002060"/>
                </a:solidFill>
              </a:rPr>
              <a:t>홈런</a:t>
            </a:r>
            <a:r>
              <a:rPr lang="en-US" altLang="ko-KR" dirty="0">
                <a:solidFill>
                  <a:srgbClr val="002060"/>
                </a:solidFill>
              </a:rPr>
              <a:t>), FB(</a:t>
            </a:r>
            <a:r>
              <a:rPr lang="ko-KR" altLang="en-US" dirty="0">
                <a:solidFill>
                  <a:srgbClr val="002060"/>
                </a:solidFill>
              </a:rPr>
              <a:t>플라이볼</a:t>
            </a:r>
            <a:r>
              <a:rPr lang="en-US" altLang="ko-KR" dirty="0">
                <a:solidFill>
                  <a:srgbClr val="002060"/>
                </a:solidFill>
              </a:rPr>
              <a:t>), </a:t>
            </a:r>
            <a:r>
              <a:rPr lang="ko-KR" altLang="en-US" dirty="0">
                <a:solidFill>
                  <a:srgbClr val="002060"/>
                </a:solidFill>
              </a:rPr>
              <a:t>레벨스윙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직선</a:t>
            </a:r>
            <a:r>
              <a:rPr lang="en-US" altLang="ko-KR" dirty="0">
                <a:solidFill>
                  <a:srgbClr val="002060"/>
                </a:solidFill>
              </a:rPr>
              <a:t>), </a:t>
            </a:r>
            <a:r>
              <a:rPr lang="ko-KR" altLang="en-US" dirty="0" err="1">
                <a:solidFill>
                  <a:srgbClr val="002060"/>
                </a:solidFill>
              </a:rPr>
              <a:t>어퍼스윙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 err="1">
                <a:solidFill>
                  <a:srgbClr val="002060"/>
                </a:solidFill>
              </a:rPr>
              <a:t>아래에서위로치기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0AD2DDA-9F57-4048-B7B0-62DE79091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982" y="1484784"/>
            <a:ext cx="3057336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950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E143B6F-E776-4760-8201-E3926CDB4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타자의 타구 </a:t>
            </a:r>
            <a:r>
              <a:rPr kumimoji="0" lang="ko-KR" alt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트래킹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 데이터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(HTS)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675D20-DE6D-4A6E-A056-5D8283BC487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8087" y="1340768"/>
            <a:ext cx="7792345" cy="216024"/>
          </a:xfrm>
        </p:spPr>
        <p:txBody>
          <a:bodyPr/>
          <a:lstStyle/>
          <a:p>
            <a:r>
              <a:rPr lang="ko-KR" altLang="en-US" sz="2000" dirty="0" err="1"/>
              <a:t>이변량</a:t>
            </a:r>
            <a:r>
              <a:rPr lang="ko-KR" altLang="en-US" sz="2000" dirty="0"/>
              <a:t> 분석 </a:t>
            </a:r>
            <a:r>
              <a:rPr lang="en-US" altLang="ko-KR" sz="2000" dirty="0"/>
              <a:t>– </a:t>
            </a:r>
            <a:r>
              <a:rPr lang="ko-KR" altLang="en-US" sz="2000" dirty="0"/>
              <a:t>구장 별 타격결과</a:t>
            </a:r>
            <a:r>
              <a:rPr lang="en-US" altLang="ko-KR" sz="2000" dirty="0"/>
              <a:t>, </a:t>
            </a:r>
            <a:r>
              <a:rPr lang="ko-KR" altLang="en-US" sz="2000" dirty="0"/>
              <a:t>발사각도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8D3F6F-17C9-4D2C-848F-DD80634D447F}"/>
              </a:ext>
            </a:extLst>
          </p:cNvPr>
          <p:cNvSpPr/>
          <p:nvPr/>
        </p:nvSpPr>
        <p:spPr>
          <a:xfrm>
            <a:off x="683568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97EBA-BC9A-45EE-9053-7D2E6E33B72A}"/>
              </a:ext>
            </a:extLst>
          </p:cNvPr>
          <p:cNvSpPr txBox="1"/>
          <p:nvPr/>
        </p:nvSpPr>
        <p:spPr>
          <a:xfrm>
            <a:off x="5081345" y="3284984"/>
            <a:ext cx="4089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 err="1"/>
              <a:t>루타</a:t>
            </a:r>
            <a:r>
              <a:rPr lang="en-US" altLang="ko-KR" dirty="0"/>
              <a:t>, 2</a:t>
            </a:r>
            <a:r>
              <a:rPr lang="ko-KR" altLang="en-US" dirty="0" err="1"/>
              <a:t>루타</a:t>
            </a:r>
            <a:r>
              <a:rPr lang="en-US" altLang="ko-KR" dirty="0"/>
              <a:t>, 3</a:t>
            </a:r>
            <a:r>
              <a:rPr lang="ko-KR" altLang="en-US" dirty="0" err="1"/>
              <a:t>루타</a:t>
            </a:r>
            <a:r>
              <a:rPr lang="en-US" altLang="ko-KR" dirty="0"/>
              <a:t>, </a:t>
            </a:r>
            <a:r>
              <a:rPr lang="ko-KR" altLang="en-US" dirty="0" err="1"/>
              <a:t>직선타</a:t>
            </a:r>
            <a:r>
              <a:rPr lang="en-US" altLang="ko-KR" dirty="0"/>
              <a:t>, </a:t>
            </a:r>
            <a:r>
              <a:rPr lang="ko-KR" altLang="en-US" dirty="0"/>
              <a:t>홈런의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 err="1"/>
              <a:t>구장별</a:t>
            </a:r>
            <a:r>
              <a:rPr lang="ko-KR" altLang="en-US" dirty="0"/>
              <a:t> 발사각도  차이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DB8A94-ED7C-4365-9373-66C529E3C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665851"/>
            <a:ext cx="4413258" cy="449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81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E143B6F-E776-4760-8201-E3926CDB4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타자의 타구 </a:t>
            </a:r>
            <a:r>
              <a:rPr kumimoji="0" lang="ko-KR" alt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트래킹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 데이터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(HTS)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675D20-DE6D-4A6E-A056-5D8283BC487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8087" y="1340768"/>
            <a:ext cx="7792345" cy="216024"/>
          </a:xfrm>
        </p:spPr>
        <p:txBody>
          <a:bodyPr/>
          <a:lstStyle/>
          <a:p>
            <a:r>
              <a:rPr lang="ko-KR" altLang="en-US" sz="2000" dirty="0" err="1"/>
              <a:t>이변량</a:t>
            </a:r>
            <a:r>
              <a:rPr lang="ko-KR" altLang="en-US" sz="2000" dirty="0"/>
              <a:t> 분석 </a:t>
            </a:r>
            <a:r>
              <a:rPr lang="en-US" altLang="ko-KR" sz="2000" dirty="0"/>
              <a:t>– </a:t>
            </a:r>
            <a:r>
              <a:rPr lang="ko-KR" altLang="en-US" sz="2000" dirty="0"/>
              <a:t>구장 별 타격결과</a:t>
            </a:r>
            <a:r>
              <a:rPr lang="en-US" altLang="ko-KR" sz="2000" dirty="0"/>
              <a:t>, </a:t>
            </a:r>
            <a:r>
              <a:rPr lang="ko-KR" altLang="en-US" sz="2000" dirty="0"/>
              <a:t>타구속도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8D3F6F-17C9-4D2C-848F-DD80634D447F}"/>
              </a:ext>
            </a:extLst>
          </p:cNvPr>
          <p:cNvSpPr/>
          <p:nvPr/>
        </p:nvSpPr>
        <p:spPr>
          <a:xfrm>
            <a:off x="683568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97EBA-BC9A-45EE-9053-7D2E6E33B72A}"/>
              </a:ext>
            </a:extLst>
          </p:cNvPr>
          <p:cNvSpPr txBox="1"/>
          <p:nvPr/>
        </p:nvSpPr>
        <p:spPr>
          <a:xfrm>
            <a:off x="5081345" y="3284984"/>
            <a:ext cx="4089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 err="1"/>
              <a:t>루타</a:t>
            </a:r>
            <a:r>
              <a:rPr lang="en-US" altLang="ko-KR" dirty="0"/>
              <a:t>, 2</a:t>
            </a:r>
            <a:r>
              <a:rPr lang="ko-KR" altLang="en-US" dirty="0" err="1"/>
              <a:t>루타</a:t>
            </a:r>
            <a:r>
              <a:rPr lang="en-US" altLang="ko-KR" dirty="0"/>
              <a:t>, 3</a:t>
            </a:r>
            <a:r>
              <a:rPr lang="ko-KR" altLang="en-US" dirty="0" err="1"/>
              <a:t>루타</a:t>
            </a:r>
            <a:r>
              <a:rPr lang="en-US" altLang="ko-KR" dirty="0"/>
              <a:t>, </a:t>
            </a:r>
            <a:r>
              <a:rPr lang="ko-KR" altLang="en-US" dirty="0" err="1"/>
              <a:t>직선타</a:t>
            </a:r>
            <a:r>
              <a:rPr lang="en-US" altLang="ko-KR" dirty="0"/>
              <a:t>, </a:t>
            </a:r>
            <a:r>
              <a:rPr lang="ko-KR" altLang="en-US" dirty="0"/>
              <a:t>홈런의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 err="1"/>
              <a:t>구장별</a:t>
            </a:r>
            <a:r>
              <a:rPr lang="ko-KR" altLang="en-US" dirty="0"/>
              <a:t> 타구속도  차이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1C0B43-0E32-4896-9A68-0E71EEC71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87" y="1621943"/>
            <a:ext cx="4453439" cy="447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42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E143B6F-E776-4760-8201-E3926CDB4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타자의 타구 </a:t>
            </a:r>
            <a:r>
              <a:rPr kumimoji="0" lang="ko-KR" alt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트래킹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 데이터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(HTS)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675D20-DE6D-4A6E-A056-5D8283BC487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8087" y="1340768"/>
            <a:ext cx="7792345" cy="216024"/>
          </a:xfrm>
        </p:spPr>
        <p:txBody>
          <a:bodyPr/>
          <a:lstStyle/>
          <a:p>
            <a:r>
              <a:rPr lang="ko-KR" altLang="en-US" sz="2000" dirty="0" err="1"/>
              <a:t>이변량</a:t>
            </a:r>
            <a:r>
              <a:rPr lang="ko-KR" altLang="en-US" sz="2000" dirty="0"/>
              <a:t> 분석 </a:t>
            </a:r>
            <a:r>
              <a:rPr lang="en-US" altLang="ko-KR" sz="2000" dirty="0"/>
              <a:t>– </a:t>
            </a:r>
            <a:r>
              <a:rPr lang="ko-KR" altLang="en-US" sz="2000" dirty="0"/>
              <a:t>타수 별 </a:t>
            </a:r>
            <a:r>
              <a:rPr lang="en-US" altLang="ko-KR" sz="2000" dirty="0"/>
              <a:t>OPS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8D3F6F-17C9-4D2C-848F-DD80634D447F}"/>
              </a:ext>
            </a:extLst>
          </p:cNvPr>
          <p:cNvSpPr/>
          <p:nvPr/>
        </p:nvSpPr>
        <p:spPr>
          <a:xfrm>
            <a:off x="683568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OPS 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26366B4-A0E7-4B3C-B39C-ACFD09178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" y="4255671"/>
            <a:ext cx="9144000" cy="9015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392FA1-BA7A-432B-B1AC-54D9057F89CA}"/>
              </a:ext>
            </a:extLst>
          </p:cNvPr>
          <p:cNvSpPr txBox="1"/>
          <p:nvPr/>
        </p:nvSpPr>
        <p:spPr>
          <a:xfrm>
            <a:off x="395536" y="2060848"/>
            <a:ext cx="64427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OPS = OBP + SLG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주어진 데이터에서 </a:t>
            </a:r>
            <a:r>
              <a:rPr lang="en-US" altLang="ko-KR" dirty="0"/>
              <a:t>OBP </a:t>
            </a:r>
            <a:r>
              <a:rPr lang="ko-KR" altLang="en-US" dirty="0"/>
              <a:t>컬럼 추가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(</a:t>
            </a:r>
            <a:r>
              <a:rPr lang="ko-KR" altLang="en-US" dirty="0"/>
              <a:t>안타 </a:t>
            </a:r>
            <a:r>
              <a:rPr lang="en-US" altLang="ko-KR" dirty="0"/>
              <a:t>+ </a:t>
            </a:r>
            <a:r>
              <a:rPr lang="ko-KR" altLang="en-US" dirty="0"/>
              <a:t>볼넷 </a:t>
            </a:r>
            <a:r>
              <a:rPr lang="en-US" altLang="ko-KR" dirty="0"/>
              <a:t>+ </a:t>
            </a:r>
            <a:r>
              <a:rPr lang="ko-KR" altLang="en-US" dirty="0"/>
              <a:t>사구</a:t>
            </a:r>
            <a:r>
              <a:rPr lang="en-US" altLang="ko-KR" dirty="0"/>
              <a:t>) / (</a:t>
            </a:r>
            <a:r>
              <a:rPr lang="ko-KR" altLang="en-US" dirty="0"/>
              <a:t>타수 </a:t>
            </a:r>
            <a:r>
              <a:rPr lang="en-US" altLang="ko-KR" dirty="0"/>
              <a:t>+ </a:t>
            </a:r>
            <a:r>
              <a:rPr lang="ko-KR" altLang="en-US" dirty="0"/>
              <a:t>볼넷 </a:t>
            </a:r>
            <a:r>
              <a:rPr lang="en-US" altLang="ko-KR" dirty="0"/>
              <a:t>+ </a:t>
            </a:r>
            <a:r>
              <a:rPr lang="ko-KR" altLang="en-US" dirty="0"/>
              <a:t>사구 </a:t>
            </a:r>
            <a:r>
              <a:rPr lang="en-US" altLang="ko-KR" dirty="0"/>
              <a:t>+ </a:t>
            </a:r>
            <a:r>
              <a:rPr lang="ko-KR" altLang="en-US" dirty="0"/>
              <a:t>희생플라이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71004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E143B6F-E776-4760-8201-E3926CDB4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타자의 타구 </a:t>
            </a:r>
            <a:r>
              <a:rPr kumimoji="0" lang="ko-KR" alt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트래킹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 데이터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Calibri" pitchFamily="34" charset="0"/>
              </a:rPr>
              <a:t>(HTS)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675D20-DE6D-4A6E-A056-5D8283BC487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8087" y="1340768"/>
            <a:ext cx="7792345" cy="216024"/>
          </a:xfrm>
        </p:spPr>
        <p:txBody>
          <a:bodyPr/>
          <a:lstStyle/>
          <a:p>
            <a:r>
              <a:rPr lang="ko-KR" altLang="en-US" sz="2000" dirty="0" err="1"/>
              <a:t>이변량</a:t>
            </a:r>
            <a:r>
              <a:rPr lang="ko-KR" altLang="en-US" sz="2000" dirty="0"/>
              <a:t> 분석 </a:t>
            </a:r>
            <a:r>
              <a:rPr lang="en-US" altLang="ko-KR" sz="2000" dirty="0"/>
              <a:t>– </a:t>
            </a:r>
            <a:r>
              <a:rPr lang="ko-KR" altLang="en-US" sz="2000" dirty="0"/>
              <a:t>타수 별 </a:t>
            </a:r>
            <a:r>
              <a:rPr lang="en-US" altLang="ko-KR" sz="2000" dirty="0"/>
              <a:t>OPS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8D3F6F-17C9-4D2C-848F-DD80634D447F}"/>
              </a:ext>
            </a:extLst>
          </p:cNvPr>
          <p:cNvSpPr/>
          <p:nvPr/>
        </p:nvSpPr>
        <p:spPr>
          <a:xfrm>
            <a:off x="683568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OPS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87A145-2766-42CD-B849-D03D378AB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653615"/>
            <a:ext cx="6120680" cy="27196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039A6D-3B2F-41F8-B726-BC9727C47977}"/>
              </a:ext>
            </a:extLst>
          </p:cNvPr>
          <p:cNvSpPr txBox="1"/>
          <p:nvPr/>
        </p:nvSpPr>
        <p:spPr>
          <a:xfrm>
            <a:off x="1422723" y="5445224"/>
            <a:ext cx="5731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18~21</a:t>
            </a:r>
            <a:r>
              <a:rPr lang="ko-KR" altLang="en-US" dirty="0"/>
              <a:t>년 타수와 </a:t>
            </a:r>
            <a:r>
              <a:rPr lang="en-US" altLang="ko-KR" dirty="0"/>
              <a:t>OPS</a:t>
            </a:r>
            <a:r>
              <a:rPr lang="ko-KR" altLang="en-US" dirty="0"/>
              <a:t>를 보면 </a:t>
            </a:r>
            <a:r>
              <a:rPr lang="en-US" altLang="ko-KR" dirty="0"/>
              <a:t>20</a:t>
            </a:r>
            <a:r>
              <a:rPr lang="ko-KR" altLang="en-US" dirty="0"/>
              <a:t>타수 미만은 이상치</a:t>
            </a:r>
            <a:endParaRPr lang="en-US" altLang="ko-KR" dirty="0"/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ko-KR" altLang="en-US" dirty="0"/>
              <a:t>여유 있게 </a:t>
            </a:r>
            <a:r>
              <a:rPr lang="en-US" altLang="ko-KR" dirty="0">
                <a:highlight>
                  <a:srgbClr val="FFFF00"/>
                </a:highlight>
              </a:rPr>
              <a:t>30</a:t>
            </a:r>
            <a:r>
              <a:rPr lang="ko-KR" altLang="en-US" dirty="0">
                <a:highlight>
                  <a:srgbClr val="FFFF00"/>
                </a:highlight>
              </a:rPr>
              <a:t>타수 이상인 선수들로 분석하겠음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26366B4-A0E7-4B3C-B39C-ACFD09178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35391"/>
            <a:ext cx="9144000" cy="90152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BF9D9D-EDB7-4B7C-9FC2-533E70FA5FA0}"/>
              </a:ext>
            </a:extLst>
          </p:cNvPr>
          <p:cNvSpPr/>
          <p:nvPr/>
        </p:nvSpPr>
        <p:spPr>
          <a:xfrm>
            <a:off x="2555776" y="1735391"/>
            <a:ext cx="360040" cy="846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AC7BFD-8A73-4958-BB89-DC4AC7526D32}"/>
              </a:ext>
            </a:extLst>
          </p:cNvPr>
          <p:cNvSpPr txBox="1"/>
          <p:nvPr/>
        </p:nvSpPr>
        <p:spPr>
          <a:xfrm>
            <a:off x="4355976" y="1340768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OPS </a:t>
            </a:r>
            <a:r>
              <a:rPr lang="ko-KR" altLang="en-US" dirty="0"/>
              <a:t>이상치만 뽑은 데이터프레임 중 일부</a:t>
            </a: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6C903EF1-6FAB-4A48-8C9D-46DF7FFF7051}"/>
              </a:ext>
            </a:extLst>
          </p:cNvPr>
          <p:cNvSpPr/>
          <p:nvPr/>
        </p:nvSpPr>
        <p:spPr>
          <a:xfrm>
            <a:off x="3851920" y="1340768"/>
            <a:ext cx="360040" cy="3131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490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E143B6F-E776-4760-8201-E3926CDB4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EDA </a:t>
            </a:r>
            <a:r>
              <a:rPr lang="ko-KR" altLang="en-US" dirty="0"/>
              <a:t>요약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8D3F6F-17C9-4D2C-848F-DD80634D447F}"/>
              </a:ext>
            </a:extLst>
          </p:cNvPr>
          <p:cNvSpPr/>
          <p:nvPr/>
        </p:nvSpPr>
        <p:spPr>
          <a:xfrm>
            <a:off x="633063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12BEAD-CFFA-4A34-80C9-C505D3C5DDA5}"/>
              </a:ext>
            </a:extLst>
          </p:cNvPr>
          <p:cNvSpPr txBox="1"/>
          <p:nvPr/>
        </p:nvSpPr>
        <p:spPr>
          <a:xfrm>
            <a:off x="611560" y="1844824"/>
            <a:ext cx="70567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공인구의 변화가 타자의 성적에 영향을 미치지 않음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타격결과 플라이볼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 err="1"/>
              <a:t>루타</a:t>
            </a:r>
            <a:r>
              <a:rPr lang="en-US" altLang="ko-KR" dirty="0"/>
              <a:t>,</a:t>
            </a:r>
            <a:r>
              <a:rPr lang="ko-KR" altLang="en-US" dirty="0"/>
              <a:t> 땅볼아웃이 제일 많음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FFFF00"/>
                </a:highlight>
              </a:rPr>
              <a:t>타격결과가 좋은 타구</a:t>
            </a:r>
            <a:r>
              <a:rPr lang="en-US" altLang="ko-KR" dirty="0">
                <a:highlight>
                  <a:srgbClr val="FFFF00"/>
                </a:highlight>
              </a:rPr>
              <a:t>(1</a:t>
            </a:r>
            <a:r>
              <a:rPr lang="ko-KR" altLang="en-US" dirty="0" err="1">
                <a:highlight>
                  <a:srgbClr val="FFFF00"/>
                </a:highlight>
              </a:rPr>
              <a:t>루타</a:t>
            </a:r>
            <a:r>
              <a:rPr lang="en-US" altLang="ko-KR" dirty="0">
                <a:highlight>
                  <a:srgbClr val="FFFF00"/>
                </a:highlight>
              </a:rPr>
              <a:t>, 2</a:t>
            </a:r>
            <a:r>
              <a:rPr lang="ko-KR" altLang="en-US" dirty="0" err="1">
                <a:highlight>
                  <a:srgbClr val="FFFF00"/>
                </a:highlight>
              </a:rPr>
              <a:t>루타</a:t>
            </a:r>
            <a:r>
              <a:rPr lang="en-US" altLang="ko-KR" dirty="0">
                <a:highlight>
                  <a:srgbClr val="FFFF00"/>
                </a:highlight>
              </a:rPr>
              <a:t>, 3</a:t>
            </a:r>
            <a:r>
              <a:rPr lang="ko-KR" altLang="en-US" dirty="0" err="1">
                <a:highlight>
                  <a:srgbClr val="FFFF00"/>
                </a:highlight>
              </a:rPr>
              <a:t>루타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 err="1">
                <a:highlight>
                  <a:srgbClr val="FFFF00"/>
                </a:highlight>
              </a:rPr>
              <a:t>직선타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홈런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r>
              <a:rPr lang="ko-KR" altLang="en-US" dirty="0">
                <a:highlight>
                  <a:srgbClr val="FFFF00"/>
                </a:highlight>
              </a:rPr>
              <a:t>는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>
                <a:highlight>
                  <a:srgbClr val="FFFF00"/>
                </a:highlight>
              </a:rPr>
              <a:t>타구속도가 빠르고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발사각도의 범위가 좁음</a:t>
            </a:r>
            <a:endParaRPr lang="en-US" altLang="ko-KR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FFFF00"/>
                </a:highlight>
              </a:rPr>
              <a:t>발사각도가 </a:t>
            </a:r>
            <a:r>
              <a:rPr lang="en-US" altLang="ko-KR" dirty="0">
                <a:highlight>
                  <a:srgbClr val="FFFF00"/>
                </a:highlight>
              </a:rPr>
              <a:t>10</a:t>
            </a:r>
            <a:r>
              <a:rPr lang="ko-KR" altLang="en-US" sz="1800" dirty="0">
                <a:highlight>
                  <a:srgbClr val="FFFF00"/>
                </a:highlight>
              </a:rPr>
              <a:t> ˚ </a:t>
            </a:r>
            <a:r>
              <a:rPr lang="en-US" altLang="ko-KR" sz="1800" dirty="0">
                <a:highlight>
                  <a:srgbClr val="FFFF00"/>
                </a:highlight>
              </a:rPr>
              <a:t>~ 30</a:t>
            </a:r>
            <a:r>
              <a:rPr lang="ko-KR" altLang="en-US" sz="1800" dirty="0">
                <a:highlight>
                  <a:srgbClr val="FFFF00"/>
                </a:highlight>
              </a:rPr>
              <a:t> ˚ 까지가 타격결과가 좋음</a:t>
            </a:r>
            <a:endParaRPr lang="en-US" altLang="ko-KR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구장은 타격에 영향을 미치지 않음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ighlight>
                  <a:srgbClr val="FFFF00"/>
                </a:highlight>
              </a:rPr>
              <a:t>30</a:t>
            </a:r>
            <a:r>
              <a:rPr lang="ko-KR" altLang="en-US" dirty="0">
                <a:highlight>
                  <a:srgbClr val="FFFF00"/>
                </a:highlight>
              </a:rPr>
              <a:t>타수 이상 참여한 타자들의 데이터만 고려</a:t>
            </a:r>
            <a:endParaRPr lang="en-US" altLang="ko-KR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2BC45B7B-F6DB-4329-90FA-5C6F4D68B0D8}"/>
              </a:ext>
            </a:extLst>
          </p:cNvPr>
          <p:cNvSpPr txBox="1">
            <a:spLocks/>
          </p:cNvSpPr>
          <p:nvPr/>
        </p:nvSpPr>
        <p:spPr>
          <a:xfrm>
            <a:off x="668087" y="1340768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2018</a:t>
            </a:r>
            <a:r>
              <a:rPr lang="ko-KR" altLang="en-US" sz="2000" dirty="0"/>
              <a:t>년 트레킹 데이터로만 봤을 때</a:t>
            </a:r>
            <a:r>
              <a:rPr lang="en-US" altLang="ko-KR" sz="2000" dirty="0"/>
              <a:t>…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92096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ko-KR" altLang="en-US" dirty="0"/>
              <a:t>타구 </a:t>
            </a:r>
            <a:r>
              <a:rPr lang="ko-KR" altLang="en-US" dirty="0" err="1"/>
              <a:t>트래킹</a:t>
            </a:r>
            <a:r>
              <a:rPr lang="ko-KR" altLang="en-US" dirty="0"/>
              <a:t> 데이터</a:t>
            </a:r>
            <a:r>
              <a:rPr lang="en-US" altLang="ko-KR" dirty="0"/>
              <a:t>(HTS) EDA</a:t>
            </a:r>
            <a:endParaRPr lang="en-US" dirty="0"/>
          </a:p>
          <a:p>
            <a:endParaRPr lang="en-US" dirty="0"/>
          </a:p>
          <a:p>
            <a:r>
              <a:rPr lang="ko-KR" altLang="en-US" dirty="0" err="1"/>
              <a:t>배럴타구</a:t>
            </a:r>
            <a:r>
              <a:rPr lang="ko-KR" altLang="en-US" dirty="0"/>
              <a:t> 정의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득점</a:t>
            </a:r>
            <a:r>
              <a:rPr lang="en-US" altLang="ko-KR" dirty="0"/>
              <a:t>, </a:t>
            </a:r>
            <a:r>
              <a:rPr lang="ko-KR" altLang="en-US" dirty="0"/>
              <a:t>타점 외부 데이터 추가</a:t>
            </a:r>
            <a:endParaRPr lang="en-US" dirty="0"/>
          </a:p>
          <a:p>
            <a:endParaRPr lang="en-US" dirty="0"/>
          </a:p>
          <a:p>
            <a:r>
              <a:rPr lang="en-US" altLang="ko-KR" dirty="0"/>
              <a:t>N</a:t>
            </a:r>
            <a:r>
              <a:rPr lang="ko-KR" altLang="en-US" dirty="0"/>
              <a:t>월 까지의 타율</a:t>
            </a:r>
            <a:r>
              <a:rPr lang="en-US" altLang="ko-KR" dirty="0"/>
              <a:t>, </a:t>
            </a:r>
            <a:r>
              <a:rPr lang="ko-KR" altLang="en-US" dirty="0" err="1"/>
              <a:t>장타율</a:t>
            </a:r>
            <a:r>
              <a:rPr lang="en-US" altLang="ko-KR" dirty="0"/>
              <a:t>, </a:t>
            </a:r>
            <a:r>
              <a:rPr lang="ko-KR" altLang="en-US" dirty="0" err="1"/>
              <a:t>출루율</a:t>
            </a:r>
            <a:r>
              <a:rPr lang="ko-KR" altLang="en-US" dirty="0"/>
              <a:t> 컬럼 추가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모델링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Contents of Title_ F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A6D600-2DF8-4D34-851D-4DADA003E724}"/>
              </a:ext>
            </a:extLst>
          </p:cNvPr>
          <p:cNvSpPr/>
          <p:nvPr/>
        </p:nvSpPr>
        <p:spPr>
          <a:xfrm>
            <a:off x="683568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240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61EAE6F-7378-4D2A-AFC6-00B3AF03F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000" dirty="0"/>
              <a:t>배럴 타구 정의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86FB78F-B5D7-47E2-B02A-CE9E0FFFA5C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8087" y="1340768"/>
            <a:ext cx="7792345" cy="216024"/>
          </a:xfrm>
        </p:spPr>
        <p:txBody>
          <a:bodyPr/>
          <a:lstStyle/>
          <a:p>
            <a:r>
              <a:rPr lang="ko-KR" altLang="en-US" sz="2000" dirty="0" err="1"/>
              <a:t>출루율</a:t>
            </a:r>
            <a:r>
              <a:rPr lang="en-US" altLang="ko-KR" sz="2000" dirty="0"/>
              <a:t>(OBP)</a:t>
            </a:r>
            <a:r>
              <a:rPr lang="ko-KR" altLang="en-US" sz="2000" dirty="0"/>
              <a:t>과 </a:t>
            </a:r>
            <a:r>
              <a:rPr lang="ko-KR" altLang="en-US" sz="2000" dirty="0" err="1"/>
              <a:t>장타율</a:t>
            </a:r>
            <a:r>
              <a:rPr lang="en-US" altLang="ko-KR" sz="2000" dirty="0"/>
              <a:t>(SLG), </a:t>
            </a:r>
            <a:r>
              <a:rPr lang="ko-KR" altLang="en-US" sz="2000" dirty="0"/>
              <a:t>타구 발사 각도와 속도의 상관관계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1F490D-4E19-4784-B171-0BF5CF3D6F64}"/>
              </a:ext>
            </a:extLst>
          </p:cNvPr>
          <p:cNvSpPr/>
          <p:nvPr/>
        </p:nvSpPr>
        <p:spPr>
          <a:xfrm>
            <a:off x="633063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1E40B2-25C9-451A-9F66-881B7D1CE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19" y="2214156"/>
            <a:ext cx="3267531" cy="19814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B2DCC5-D792-48C9-A4F6-D8CBBB50AA4B}"/>
              </a:ext>
            </a:extLst>
          </p:cNvPr>
          <p:cNvSpPr txBox="1"/>
          <p:nvPr/>
        </p:nvSpPr>
        <p:spPr>
          <a:xfrm>
            <a:off x="1763688" y="184482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OBP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AAC50D-C7C6-421D-AF6B-3B197E9CEBD7}"/>
              </a:ext>
            </a:extLst>
          </p:cNvPr>
          <p:cNvSpPr txBox="1"/>
          <p:nvPr/>
        </p:nvSpPr>
        <p:spPr>
          <a:xfrm>
            <a:off x="2551232" y="1844824"/>
            <a:ext cx="52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SLG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3907C2-7195-401F-9E25-BE7E25CFF193}"/>
              </a:ext>
            </a:extLst>
          </p:cNvPr>
          <p:cNvSpPr txBox="1"/>
          <p:nvPr/>
        </p:nvSpPr>
        <p:spPr>
          <a:xfrm>
            <a:off x="3323121" y="184482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AFCD9-5C54-4CBD-9440-612FD634DB45}"/>
              </a:ext>
            </a:extLst>
          </p:cNvPr>
          <p:cNvSpPr txBox="1"/>
          <p:nvPr/>
        </p:nvSpPr>
        <p:spPr>
          <a:xfrm>
            <a:off x="619564" y="4365104"/>
            <a:ext cx="332815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7030A0"/>
                </a:solidFill>
              </a:rPr>
              <a:t>HIT_ANG25 : </a:t>
            </a:r>
            <a:r>
              <a:rPr lang="ko-KR" altLang="en-US" sz="1400" dirty="0">
                <a:solidFill>
                  <a:srgbClr val="7030A0"/>
                </a:solidFill>
              </a:rPr>
              <a:t>타구 발사각도의 </a:t>
            </a:r>
            <a:r>
              <a:rPr lang="en-US" altLang="ko-KR" sz="1400" dirty="0">
                <a:solidFill>
                  <a:srgbClr val="7030A0"/>
                </a:solidFill>
              </a:rPr>
              <a:t>Q1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7030A0"/>
                </a:solidFill>
              </a:rPr>
              <a:t>HIT_ANG50 : </a:t>
            </a:r>
            <a:r>
              <a:rPr lang="ko-KR" altLang="en-US" sz="1400" dirty="0">
                <a:solidFill>
                  <a:srgbClr val="7030A0"/>
                </a:solidFill>
              </a:rPr>
              <a:t>타구 발사각도의 중앙값</a:t>
            </a:r>
            <a:endParaRPr lang="en-US" altLang="ko-KR" sz="1400" dirty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7030A0"/>
                </a:solidFill>
              </a:rPr>
              <a:t>HIT_ANG75 : </a:t>
            </a:r>
            <a:r>
              <a:rPr lang="ko-KR" altLang="en-US" sz="1400" dirty="0">
                <a:solidFill>
                  <a:srgbClr val="7030A0"/>
                </a:solidFill>
              </a:rPr>
              <a:t>타구 발사각도의 </a:t>
            </a:r>
            <a:r>
              <a:rPr lang="en-US" altLang="ko-KR" sz="1400" dirty="0">
                <a:solidFill>
                  <a:srgbClr val="7030A0"/>
                </a:solidFill>
              </a:rPr>
              <a:t>Q3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7030A0"/>
                </a:solidFill>
              </a:rPr>
              <a:t>HIT_VEL25 : </a:t>
            </a:r>
            <a:r>
              <a:rPr lang="ko-KR" altLang="en-US" sz="1400" dirty="0">
                <a:solidFill>
                  <a:srgbClr val="7030A0"/>
                </a:solidFill>
              </a:rPr>
              <a:t>타구 발사각도의 </a:t>
            </a:r>
            <a:r>
              <a:rPr lang="en-US" altLang="ko-KR" sz="1400" dirty="0">
                <a:solidFill>
                  <a:srgbClr val="7030A0"/>
                </a:solidFill>
              </a:rPr>
              <a:t>Q1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7030A0"/>
                </a:solidFill>
              </a:rPr>
              <a:t>HIT_VEL50 : </a:t>
            </a:r>
            <a:r>
              <a:rPr lang="ko-KR" altLang="en-US" sz="1400" dirty="0">
                <a:solidFill>
                  <a:srgbClr val="7030A0"/>
                </a:solidFill>
              </a:rPr>
              <a:t>타구 발사각도의 중앙값</a:t>
            </a:r>
            <a:endParaRPr lang="en-US" altLang="ko-KR" sz="1400" dirty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7030A0"/>
                </a:solidFill>
              </a:rPr>
              <a:t>HIT_VEL75 : </a:t>
            </a:r>
            <a:r>
              <a:rPr lang="ko-KR" altLang="en-US" sz="1400" dirty="0">
                <a:solidFill>
                  <a:srgbClr val="7030A0"/>
                </a:solidFill>
              </a:rPr>
              <a:t>타구 발사각도의 </a:t>
            </a:r>
            <a:r>
              <a:rPr lang="en-US" altLang="ko-KR" sz="1400" dirty="0">
                <a:solidFill>
                  <a:srgbClr val="7030A0"/>
                </a:solidFill>
              </a:rPr>
              <a:t>Q3</a:t>
            </a:r>
            <a:endParaRPr lang="ko-KR" altLang="en-US" sz="1400" dirty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7199D7-785D-4D76-A32C-F23C86A37D9E}"/>
              </a:ext>
            </a:extLst>
          </p:cNvPr>
          <p:cNvSpPr txBox="1"/>
          <p:nvPr/>
        </p:nvSpPr>
        <p:spPr>
          <a:xfrm>
            <a:off x="4079622" y="2742019"/>
            <a:ext cx="4825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타구 발사각도의 </a:t>
            </a:r>
            <a:r>
              <a:rPr lang="en-US" altLang="ko-KR" sz="1600" dirty="0"/>
              <a:t>Q1</a:t>
            </a:r>
            <a:r>
              <a:rPr lang="ko-KR" altLang="en-US" sz="1600" dirty="0"/>
              <a:t>과 </a:t>
            </a:r>
            <a:r>
              <a:rPr lang="en-US" altLang="ko-KR" sz="1600" dirty="0"/>
              <a:t>Q2</a:t>
            </a:r>
            <a:r>
              <a:rPr lang="ko-KR" altLang="en-US" sz="1600" dirty="0"/>
              <a:t>가 </a:t>
            </a:r>
            <a:r>
              <a:rPr lang="en-US" altLang="ko-KR" sz="1600" dirty="0"/>
              <a:t>SLG</a:t>
            </a:r>
            <a:r>
              <a:rPr lang="ko-KR" altLang="en-US" sz="1600" dirty="0"/>
              <a:t>와 관련 있어 보임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타구 속도는 </a:t>
            </a:r>
            <a:r>
              <a:rPr lang="en-US" altLang="ko-KR" sz="1600" dirty="0"/>
              <a:t>OBP,</a:t>
            </a:r>
            <a:r>
              <a:rPr lang="ko-KR" altLang="en-US" sz="1600" dirty="0"/>
              <a:t> </a:t>
            </a:r>
            <a:r>
              <a:rPr lang="en-US" altLang="ko-KR" sz="1600" dirty="0"/>
              <a:t>SLG</a:t>
            </a:r>
            <a:r>
              <a:rPr lang="ko-KR" altLang="en-US" sz="1600" dirty="0"/>
              <a:t>와 관련 있어 보임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EF2238-F51C-4E0E-BA78-A066A32477FF}"/>
              </a:ext>
            </a:extLst>
          </p:cNvPr>
          <p:cNvSpPr/>
          <p:nvPr/>
        </p:nvSpPr>
        <p:spPr>
          <a:xfrm>
            <a:off x="2344296" y="2214156"/>
            <a:ext cx="7357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E1E091-5CFA-49E5-946C-D9541B19616A}"/>
              </a:ext>
            </a:extLst>
          </p:cNvPr>
          <p:cNvSpPr/>
          <p:nvPr/>
        </p:nvSpPr>
        <p:spPr>
          <a:xfrm>
            <a:off x="2339752" y="2843644"/>
            <a:ext cx="74027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970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61EAE6F-7378-4D2A-AFC6-00B3AF03F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000" dirty="0"/>
              <a:t>배럴 타구 정의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86FB78F-B5D7-47E2-B02A-CE9E0FFFA5C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8087" y="1340768"/>
            <a:ext cx="7792345" cy="216024"/>
          </a:xfrm>
        </p:spPr>
        <p:txBody>
          <a:bodyPr/>
          <a:lstStyle/>
          <a:p>
            <a:r>
              <a:rPr lang="en-US" altLang="ko-KR" sz="2000" dirty="0" err="1"/>
              <a:t>Barrel_Hit</a:t>
            </a:r>
            <a:r>
              <a:rPr lang="en-US" altLang="ko-KR" sz="2000" dirty="0"/>
              <a:t> </a:t>
            </a:r>
            <a:r>
              <a:rPr lang="ko-KR" altLang="en-US" sz="2000" dirty="0"/>
              <a:t>함수 정의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1F490D-4E19-4784-B171-0BF5CF3D6F64}"/>
              </a:ext>
            </a:extLst>
          </p:cNvPr>
          <p:cNvSpPr/>
          <p:nvPr/>
        </p:nvSpPr>
        <p:spPr>
          <a:xfrm>
            <a:off x="633063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F5B9F-372B-4CE0-B936-95D25A566315}"/>
              </a:ext>
            </a:extLst>
          </p:cNvPr>
          <p:cNvSpPr txBox="1"/>
          <p:nvPr/>
        </p:nvSpPr>
        <p:spPr>
          <a:xfrm>
            <a:off x="683568" y="1916832"/>
            <a:ext cx="86004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Barrel_Hit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DataFrame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, HIT_VEL, HIT_ANG_VER1, HIT_ANG_VER2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HIT_VEL &lt;= </a:t>
            </a:r>
            <a:r>
              <a:rPr lang="ko-KR" altLang="en-US" dirty="0"/>
              <a:t>타구속도</a:t>
            </a:r>
            <a:r>
              <a:rPr lang="en-US" altLang="ko-KR" dirty="0"/>
              <a:t>,  HIT_ANG_VER1 &lt;= </a:t>
            </a:r>
            <a:r>
              <a:rPr lang="ko-KR" altLang="en-US" dirty="0"/>
              <a:t>타구 각도 </a:t>
            </a:r>
            <a:r>
              <a:rPr lang="en-US" altLang="ko-KR" dirty="0"/>
              <a:t>&lt; = HIT_ANG_VER2 </a:t>
            </a:r>
            <a:r>
              <a:rPr lang="ko-KR" altLang="en-US" dirty="0"/>
              <a:t>을 만족하는 </a:t>
            </a:r>
            <a:endParaRPr lang="en-US" altLang="ko-KR" dirty="0"/>
          </a:p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에서</a:t>
            </a:r>
            <a:r>
              <a:rPr lang="en-US" altLang="ko-KR" dirty="0"/>
              <a:t>,</a:t>
            </a:r>
            <a:r>
              <a:rPr lang="ko-KR" altLang="en-US" dirty="0"/>
              <a:t> 장타율과 타율 리턴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B050"/>
                </a:solidFill>
              </a:rPr>
              <a:t>Ex)  </a:t>
            </a:r>
            <a:r>
              <a:rPr lang="en-US" altLang="ko-KR" dirty="0" err="1"/>
              <a:t>Barrel_Hit</a:t>
            </a:r>
            <a:r>
              <a:rPr lang="en-US" altLang="ko-KR" dirty="0"/>
              <a:t>(HTS, </a:t>
            </a:r>
            <a:r>
              <a:rPr lang="ko-KR" altLang="en-US" dirty="0"/>
              <a:t> </a:t>
            </a:r>
            <a:r>
              <a:rPr lang="en-US" altLang="ko-KR" dirty="0"/>
              <a:t>141, 24,32) =</a:t>
            </a:r>
          </a:p>
          <a:p>
            <a:r>
              <a:rPr lang="en-US" altLang="ko-KR" dirty="0"/>
              <a:t>HTS </a:t>
            </a:r>
            <a:r>
              <a:rPr lang="ko-KR" altLang="en-US" dirty="0"/>
              <a:t>데이터프레임에서 </a:t>
            </a:r>
            <a:r>
              <a:rPr lang="en-US" altLang="ko-KR" dirty="0"/>
              <a:t>141 &lt;= </a:t>
            </a:r>
            <a:r>
              <a:rPr lang="ko-KR" altLang="en-US" dirty="0"/>
              <a:t>타구속도</a:t>
            </a:r>
            <a:r>
              <a:rPr lang="en-US" altLang="ko-KR" dirty="0"/>
              <a:t>, 24&lt;= </a:t>
            </a:r>
            <a:r>
              <a:rPr lang="ko-KR" altLang="en-US" dirty="0"/>
              <a:t>타구각도 </a:t>
            </a:r>
            <a:r>
              <a:rPr lang="en-US" altLang="ko-KR" dirty="0"/>
              <a:t>&lt;= 32 </a:t>
            </a:r>
            <a:r>
              <a:rPr lang="ko-KR" altLang="en-US" dirty="0"/>
              <a:t>을 만족하는 타구의</a:t>
            </a:r>
            <a:endParaRPr lang="en-US" altLang="ko-KR" dirty="0"/>
          </a:p>
          <a:p>
            <a:r>
              <a:rPr lang="ko-KR" altLang="en-US" dirty="0"/>
              <a:t>장타율과 타율</a:t>
            </a:r>
            <a:r>
              <a:rPr lang="en-US" altLang="ko-KR" dirty="0"/>
              <a:t>, Barrel</a:t>
            </a:r>
            <a:r>
              <a:rPr lang="ko-KR" altLang="en-US" dirty="0"/>
              <a:t> 리턴 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5D1387-A870-451C-9345-DA1102EDA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437112"/>
            <a:ext cx="2676899" cy="13622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545994-B004-483C-852B-95B344C3C8DE}"/>
              </a:ext>
            </a:extLst>
          </p:cNvPr>
          <p:cNvSpPr txBox="1"/>
          <p:nvPr/>
        </p:nvSpPr>
        <p:spPr>
          <a:xfrm>
            <a:off x="3229315" y="4361036"/>
            <a:ext cx="4871077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Barrel = (SLG / 1.5) </a:t>
            </a:r>
            <a:r>
              <a:rPr lang="ko-KR" altLang="en-US" sz="1400" dirty="0"/>
              <a:t>* </a:t>
            </a:r>
            <a:r>
              <a:rPr lang="en-US" altLang="ko-KR" sz="1400" dirty="0"/>
              <a:t>(avg / 0.5)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장타율이 </a:t>
            </a:r>
            <a:r>
              <a:rPr lang="en-US" altLang="ko-KR" sz="1400" dirty="0"/>
              <a:t>1.5 </a:t>
            </a:r>
            <a:r>
              <a:rPr lang="ko-KR" altLang="en-US" sz="1400" dirty="0"/>
              <a:t>이상</a:t>
            </a:r>
            <a:r>
              <a:rPr lang="en-US" altLang="ko-KR" sz="1400" dirty="0"/>
              <a:t> and </a:t>
            </a:r>
            <a:r>
              <a:rPr lang="ko-KR" altLang="en-US" sz="1400" dirty="0"/>
              <a:t>타율이 </a:t>
            </a:r>
            <a:r>
              <a:rPr lang="en-US" altLang="ko-KR" sz="1400" dirty="0"/>
              <a:t>5</a:t>
            </a:r>
            <a:r>
              <a:rPr lang="ko-KR" altLang="en-US" sz="1400" dirty="0"/>
              <a:t>할 이상</a:t>
            </a:r>
            <a:r>
              <a:rPr lang="en-US" altLang="ko-KR" sz="1400" dirty="0"/>
              <a:t>=&gt;</a:t>
            </a:r>
            <a:r>
              <a:rPr lang="ko-KR" altLang="en-US" sz="1400" dirty="0"/>
              <a:t> </a:t>
            </a:r>
            <a:r>
              <a:rPr lang="en-US" altLang="ko-KR" sz="1400" dirty="0"/>
              <a:t>Barrel </a:t>
            </a:r>
            <a:r>
              <a:rPr lang="ko-KR" altLang="en-US" sz="1400" dirty="0"/>
              <a:t>값 </a:t>
            </a:r>
            <a:r>
              <a:rPr lang="en-US" altLang="ko-KR" sz="1400" dirty="0"/>
              <a:t>1 </a:t>
            </a:r>
            <a:r>
              <a:rPr lang="ko-KR" altLang="en-US" sz="1400" dirty="0"/>
              <a:t>이상</a:t>
            </a:r>
            <a:endParaRPr lang="en-US" altLang="ko-KR" sz="1400" dirty="0"/>
          </a:p>
          <a:p>
            <a:r>
              <a:rPr lang="en-US" altLang="ko-KR" sz="1400" dirty="0"/>
              <a:t>=&gt;  </a:t>
            </a:r>
            <a:r>
              <a:rPr lang="ko-KR" altLang="en-US" sz="1400" dirty="0" err="1"/>
              <a:t>장타율</a:t>
            </a:r>
            <a:r>
              <a:rPr lang="ko-KR" altLang="en-US" sz="1400" dirty="0"/>
              <a:t> </a:t>
            </a:r>
            <a:r>
              <a:rPr lang="en-US" altLang="ko-KR" sz="1400" dirty="0"/>
              <a:t>and </a:t>
            </a:r>
            <a:r>
              <a:rPr lang="ko-KR" altLang="en-US" sz="1400" dirty="0"/>
              <a:t>타율이 많이 높음 </a:t>
            </a:r>
            <a:r>
              <a:rPr lang="en-US" altLang="ko-KR" sz="14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If </a:t>
            </a:r>
            <a:r>
              <a:rPr lang="ko-KR" altLang="en-US" sz="1400" dirty="0"/>
              <a:t>장타율이 </a:t>
            </a:r>
            <a:r>
              <a:rPr lang="en-US" altLang="ko-KR" sz="1400" dirty="0"/>
              <a:t>1.5 </a:t>
            </a:r>
            <a:r>
              <a:rPr lang="ko-KR" altLang="en-US" sz="1400" dirty="0"/>
              <a:t>미만 </a:t>
            </a:r>
            <a:r>
              <a:rPr lang="en-US" altLang="ko-KR" sz="1400" dirty="0"/>
              <a:t>or </a:t>
            </a:r>
            <a:r>
              <a:rPr lang="ko-KR" altLang="en-US" sz="1400" dirty="0"/>
              <a:t>타율 </a:t>
            </a:r>
            <a:r>
              <a:rPr lang="en-US" altLang="ko-KR" sz="1400" dirty="0"/>
              <a:t>5</a:t>
            </a:r>
            <a:r>
              <a:rPr lang="ko-KR" altLang="en-US" sz="1400" dirty="0"/>
              <a:t>할 미만</a:t>
            </a:r>
            <a:r>
              <a:rPr lang="en-US" altLang="ko-KR" sz="1400" dirty="0"/>
              <a:t>,  Barrel </a:t>
            </a:r>
            <a:r>
              <a:rPr lang="ko-KR" altLang="en-US" sz="1400" dirty="0"/>
              <a:t>값 </a:t>
            </a:r>
            <a:r>
              <a:rPr lang="en-US" altLang="ko-KR" sz="1400" dirty="0"/>
              <a:t>1</a:t>
            </a:r>
            <a:r>
              <a:rPr lang="ko-KR" altLang="en-US" sz="1400" dirty="0"/>
              <a:t>이상</a:t>
            </a:r>
            <a:endParaRPr lang="en-US" altLang="ko-KR" sz="1400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400" dirty="0" err="1"/>
              <a:t>장타율</a:t>
            </a:r>
            <a:r>
              <a:rPr lang="ko-KR" altLang="en-US" sz="1400" dirty="0"/>
              <a:t> </a:t>
            </a:r>
            <a:r>
              <a:rPr lang="en-US" altLang="ko-KR" sz="1400" dirty="0"/>
              <a:t>or</a:t>
            </a:r>
            <a:r>
              <a:rPr lang="ko-KR" altLang="en-US" sz="1400" dirty="0"/>
              <a:t> 타율이 많이 높음 </a:t>
            </a:r>
            <a:r>
              <a:rPr lang="en-US" altLang="ko-KR" sz="1400" dirty="0"/>
              <a:t>!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Barrel &gt;= 1, </a:t>
            </a:r>
            <a:r>
              <a:rPr lang="ko-KR" altLang="en-US" sz="1400" dirty="0"/>
              <a:t>배럴 타구 많이 침</a:t>
            </a:r>
            <a:endParaRPr lang="en-US" altLang="ko-KR" sz="14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64012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61EAE6F-7378-4D2A-AFC6-00B3AF03F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000" dirty="0"/>
              <a:t>배럴 타구 정의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86FB78F-B5D7-47E2-B02A-CE9E0FFFA5C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ko-KR" altLang="en-US" sz="2000" dirty="0"/>
              <a:t>타구 속도 통계 결과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1F490D-4E19-4784-B171-0BF5CF3D6F64}"/>
              </a:ext>
            </a:extLst>
          </p:cNvPr>
          <p:cNvSpPr/>
          <p:nvPr/>
        </p:nvSpPr>
        <p:spPr>
          <a:xfrm>
            <a:off x="633063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10">
            <a:extLst>
              <a:ext uri="{FF2B5EF4-FFF2-40B4-BE49-F238E27FC236}">
                <a16:creationId xmlns:a16="http://schemas.microsoft.com/office/drawing/2014/main" id="{7C2FC2F9-148A-464C-BB6D-158EB5802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105811"/>
              </p:ext>
            </p:extLst>
          </p:nvPr>
        </p:nvGraphicFramePr>
        <p:xfrm>
          <a:off x="683568" y="1643395"/>
          <a:ext cx="5001668" cy="4499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17">
                  <a:extLst>
                    <a:ext uri="{9D8B030D-6E8A-4147-A177-3AD203B41FA5}">
                      <a16:colId xmlns:a16="http://schemas.microsoft.com/office/drawing/2014/main" val="3628888014"/>
                    </a:ext>
                  </a:extLst>
                </a:gridCol>
                <a:gridCol w="1250417">
                  <a:extLst>
                    <a:ext uri="{9D8B030D-6E8A-4147-A177-3AD203B41FA5}">
                      <a16:colId xmlns:a16="http://schemas.microsoft.com/office/drawing/2014/main" val="456457127"/>
                    </a:ext>
                  </a:extLst>
                </a:gridCol>
                <a:gridCol w="1250417">
                  <a:extLst>
                    <a:ext uri="{9D8B030D-6E8A-4147-A177-3AD203B41FA5}">
                      <a16:colId xmlns:a16="http://schemas.microsoft.com/office/drawing/2014/main" val="2271555210"/>
                    </a:ext>
                  </a:extLst>
                </a:gridCol>
                <a:gridCol w="1250417">
                  <a:extLst>
                    <a:ext uri="{9D8B030D-6E8A-4147-A177-3AD203B41FA5}">
                      <a16:colId xmlns:a16="http://schemas.microsoft.com/office/drawing/2014/main" val="2598437534"/>
                    </a:ext>
                  </a:extLst>
                </a:gridCol>
              </a:tblGrid>
              <a:tr h="346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HIT_VEL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 err="1"/>
                        <a:t>루타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 err="1"/>
                        <a:t>루타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홈런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597267"/>
                  </a:ext>
                </a:extLst>
              </a:tr>
              <a:tr h="346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25%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142.45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142.61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151.07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00980"/>
                  </a:ext>
                </a:extLst>
              </a:tr>
              <a:tr h="346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50%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150.73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148.84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156.41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13350"/>
                  </a:ext>
                </a:extLst>
              </a:tr>
              <a:tr h="346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75%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157.09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154.36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161.30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302840"/>
                  </a:ext>
                </a:extLst>
              </a:tr>
              <a:tr h="346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25%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140.61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142.385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150.265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290854"/>
                  </a:ext>
                </a:extLst>
              </a:tr>
              <a:tr h="346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50%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149.35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147.760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155.040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935713"/>
                  </a:ext>
                </a:extLst>
              </a:tr>
              <a:tr h="346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75%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155.44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153.280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159.960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036643"/>
                  </a:ext>
                </a:extLst>
              </a:tr>
              <a:tr h="346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25%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141.6125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143.25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150.00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766984"/>
                  </a:ext>
                </a:extLst>
              </a:tr>
              <a:tr h="346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50%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149.7900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148.85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155.23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035888"/>
                  </a:ext>
                </a:extLst>
              </a:tr>
              <a:tr h="346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75%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155.8200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154.60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159.71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813944"/>
                  </a:ext>
                </a:extLst>
              </a:tr>
              <a:tr h="346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21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25%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139.99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138.815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149.76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708750"/>
                  </a:ext>
                </a:extLst>
              </a:tr>
              <a:tr h="346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21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50%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148.43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146.400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154.77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425999"/>
                  </a:ext>
                </a:extLst>
              </a:tr>
              <a:tr h="346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21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75%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154.57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153.300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159.11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52026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21825F7C-A65E-472F-B7FE-950C0A4C1985}"/>
              </a:ext>
            </a:extLst>
          </p:cNvPr>
          <p:cNvSpPr/>
          <p:nvPr/>
        </p:nvSpPr>
        <p:spPr>
          <a:xfrm>
            <a:off x="1979712" y="1988840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E86776-9776-4134-9B2D-F26998B5D72C}"/>
              </a:ext>
            </a:extLst>
          </p:cNvPr>
          <p:cNvSpPr/>
          <p:nvPr/>
        </p:nvSpPr>
        <p:spPr>
          <a:xfrm>
            <a:off x="1979712" y="2996952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BA731A-CE6B-41BA-BC59-96A3E1933863}"/>
              </a:ext>
            </a:extLst>
          </p:cNvPr>
          <p:cNvSpPr/>
          <p:nvPr/>
        </p:nvSpPr>
        <p:spPr>
          <a:xfrm>
            <a:off x="1979712" y="4077072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F19AFC-8938-40FA-BA4D-7A4EDDA82E3C}"/>
              </a:ext>
            </a:extLst>
          </p:cNvPr>
          <p:cNvSpPr/>
          <p:nvPr/>
        </p:nvSpPr>
        <p:spPr>
          <a:xfrm>
            <a:off x="1979712" y="5085184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4CB4648-26A6-4D96-AD1E-A9988EBFB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524" y="1640430"/>
            <a:ext cx="2541807" cy="9621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6233DDF-A73C-41B8-9842-5E65F8E85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368" y="2812031"/>
            <a:ext cx="2553055" cy="90500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9980281-B767-43F5-8080-5EB903D06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526" y="3969482"/>
            <a:ext cx="2547898" cy="9716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9260616-34A6-44F4-8EC0-5E999BAC9D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434" y="5174566"/>
            <a:ext cx="2547898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881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61EAE6F-7378-4D2A-AFC6-00B3AF03F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000" dirty="0"/>
              <a:t>배럴 타구 정의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86FB78F-B5D7-47E2-B02A-CE9E0FFFA5C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ko-KR" altLang="en-US" sz="2000" dirty="0"/>
              <a:t>타구 속도 통계 결과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1F490D-4E19-4784-B171-0BF5CF3D6F64}"/>
              </a:ext>
            </a:extLst>
          </p:cNvPr>
          <p:cNvSpPr/>
          <p:nvPr/>
        </p:nvSpPr>
        <p:spPr>
          <a:xfrm>
            <a:off x="633063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2C6873C-E0D1-456C-9994-9C675DAA0885}"/>
              </a:ext>
            </a:extLst>
          </p:cNvPr>
          <p:cNvGrpSpPr/>
          <p:nvPr/>
        </p:nvGrpSpPr>
        <p:grpSpPr>
          <a:xfrm>
            <a:off x="683568" y="1640430"/>
            <a:ext cx="2553990" cy="4524874"/>
            <a:chOff x="5698761" y="1640430"/>
            <a:chExt cx="2553990" cy="452487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4CB4648-26A6-4D96-AD1E-A9988EBFB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4851" y="1640430"/>
              <a:ext cx="2541807" cy="96215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6233DDF-A73C-41B8-9842-5E65F8E85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99695" y="2812031"/>
              <a:ext cx="2553055" cy="905001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9980281-B767-43F5-8080-5EB903D06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04853" y="3969482"/>
              <a:ext cx="2547898" cy="97168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9260616-34A6-44F4-8EC0-5E999BAC9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98761" y="5174566"/>
              <a:ext cx="2547898" cy="99073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BE7A5CC-6DCE-4DF5-B41C-C82F1FC74A13}"/>
              </a:ext>
            </a:extLst>
          </p:cNvPr>
          <p:cNvSpPr txBox="1"/>
          <p:nvPr/>
        </p:nvSpPr>
        <p:spPr>
          <a:xfrm>
            <a:off x="3491880" y="2549803"/>
            <a:ext cx="504817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각 연도별 </a:t>
            </a:r>
            <a:r>
              <a:rPr lang="en-US" altLang="ko-KR" sz="1600" dirty="0"/>
              <a:t>2</a:t>
            </a:r>
            <a:r>
              <a:rPr lang="ko-KR" altLang="en-US" sz="1600" dirty="0" err="1"/>
              <a:t>루타의</a:t>
            </a:r>
            <a:r>
              <a:rPr lang="ko-KR" altLang="en-US" sz="1600" dirty="0"/>
              <a:t> 타구속도 </a:t>
            </a:r>
            <a:r>
              <a:rPr lang="en-US" altLang="ko-KR" sz="1600" dirty="0"/>
              <a:t>Q1</a:t>
            </a:r>
            <a:r>
              <a:rPr lang="ko-KR" altLang="en-US" sz="1600" dirty="0"/>
              <a:t>지점</a:t>
            </a:r>
            <a:r>
              <a:rPr lang="en-US" altLang="ko-KR" sz="1600" dirty="0"/>
              <a:t>, </a:t>
            </a:r>
            <a:r>
              <a:rPr lang="ko-KR" altLang="en-US" sz="1600" dirty="0"/>
              <a:t>발사각도 전체</a:t>
            </a:r>
            <a:endParaRPr lang="en-US" altLang="ko-KR" sz="1600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600" dirty="0"/>
              <a:t>타율 </a:t>
            </a:r>
            <a:r>
              <a:rPr lang="en-US" altLang="ko-KR" sz="1600" dirty="0"/>
              <a:t>5</a:t>
            </a:r>
            <a:r>
              <a:rPr lang="ko-KR" altLang="en-US" sz="1600" dirty="0"/>
              <a:t>할 넘거나 가까움</a:t>
            </a:r>
            <a:endParaRPr lang="en-US" altLang="ko-KR" sz="1600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각도를 좁힐수록 뜬 공일 확률이 적어지고 장타로</a:t>
            </a:r>
            <a:endParaRPr lang="en-US" altLang="ko-KR" sz="1600" dirty="0"/>
          </a:p>
          <a:p>
            <a:r>
              <a:rPr lang="ko-KR" altLang="en-US" sz="1600" dirty="0"/>
              <a:t>연결될 확률이 높아짐</a:t>
            </a:r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EC4EA0-5949-46EA-AF6F-D1B84ED90D44}"/>
              </a:ext>
            </a:extLst>
          </p:cNvPr>
          <p:cNvSpPr/>
          <p:nvPr/>
        </p:nvSpPr>
        <p:spPr>
          <a:xfrm>
            <a:off x="1907704" y="1628800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809C03-55C6-4DA2-824A-0AB07EE8FA8B}"/>
              </a:ext>
            </a:extLst>
          </p:cNvPr>
          <p:cNvSpPr/>
          <p:nvPr/>
        </p:nvSpPr>
        <p:spPr>
          <a:xfrm>
            <a:off x="1907704" y="2780928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E26C95-CD57-434E-81A2-08CA14D0283A}"/>
              </a:ext>
            </a:extLst>
          </p:cNvPr>
          <p:cNvSpPr/>
          <p:nvPr/>
        </p:nvSpPr>
        <p:spPr>
          <a:xfrm>
            <a:off x="1907704" y="3933056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462EE4B-E826-4399-B2DB-8DE508959AC1}"/>
              </a:ext>
            </a:extLst>
          </p:cNvPr>
          <p:cNvSpPr/>
          <p:nvPr/>
        </p:nvSpPr>
        <p:spPr>
          <a:xfrm>
            <a:off x="1907704" y="5157192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18C90B1-1893-49DF-9D80-7FAABF9A92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8790" y="4437112"/>
            <a:ext cx="2543530" cy="100979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CD854E-3EC3-45A7-BD86-508803F7CC08}"/>
              </a:ext>
            </a:extLst>
          </p:cNvPr>
          <p:cNvSpPr/>
          <p:nvPr/>
        </p:nvSpPr>
        <p:spPr>
          <a:xfrm>
            <a:off x="6084168" y="4437112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3F9CC7-2586-43B7-8C38-D405F2AC6DBC}"/>
              </a:ext>
            </a:extLst>
          </p:cNvPr>
          <p:cNvSpPr txBox="1"/>
          <p:nvPr/>
        </p:nvSpPr>
        <p:spPr>
          <a:xfrm>
            <a:off x="179512" y="19795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67DE90-64F0-47E7-9298-D05FB5E97B2B}"/>
              </a:ext>
            </a:extLst>
          </p:cNvPr>
          <p:cNvSpPr txBox="1"/>
          <p:nvPr/>
        </p:nvSpPr>
        <p:spPr>
          <a:xfrm>
            <a:off x="179512" y="3059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19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3905D0-1B55-4BAC-8649-6FDFAF1B9711}"/>
              </a:ext>
            </a:extLst>
          </p:cNvPr>
          <p:cNvSpPr txBox="1"/>
          <p:nvPr/>
        </p:nvSpPr>
        <p:spPr>
          <a:xfrm>
            <a:off x="179512" y="42210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20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B85DD2-9644-401F-9CBA-3FDDC15DB9D1}"/>
              </a:ext>
            </a:extLst>
          </p:cNvPr>
          <p:cNvSpPr txBox="1"/>
          <p:nvPr/>
        </p:nvSpPr>
        <p:spPr>
          <a:xfrm>
            <a:off x="179512" y="54359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42ECAC-1DC8-4647-A60D-01F523E22120}"/>
              </a:ext>
            </a:extLst>
          </p:cNvPr>
          <p:cNvSpPr txBox="1"/>
          <p:nvPr/>
        </p:nvSpPr>
        <p:spPr>
          <a:xfrm>
            <a:off x="4369320" y="4715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595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8733A33-1A19-497D-AC11-3F8FCFC307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MLB Barrel </a:t>
            </a:r>
            <a:r>
              <a:rPr lang="ko-KR" altLang="en-US" dirty="0"/>
              <a:t>개념 및 기준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21B6A3-A0D9-4D5F-A9C9-9ABF71D52A02}"/>
              </a:ext>
            </a:extLst>
          </p:cNvPr>
          <p:cNvSpPr/>
          <p:nvPr/>
        </p:nvSpPr>
        <p:spPr>
          <a:xfrm>
            <a:off x="683568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0942CA-F280-4865-AFCD-FC9DCEF0A011}"/>
              </a:ext>
            </a:extLst>
          </p:cNvPr>
          <p:cNvSpPr txBox="1"/>
          <p:nvPr/>
        </p:nvSpPr>
        <p:spPr>
          <a:xfrm>
            <a:off x="661437" y="6272248"/>
            <a:ext cx="325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https://baseballsavant.mlb.com/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ACBFD7-039B-4DE5-9296-46B23FA9FA31}"/>
              </a:ext>
            </a:extLst>
          </p:cNvPr>
          <p:cNvSpPr txBox="1"/>
          <p:nvPr/>
        </p:nvSpPr>
        <p:spPr>
          <a:xfrm>
            <a:off x="539552" y="2128788"/>
            <a:ext cx="62856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2016 </a:t>
            </a:r>
            <a:r>
              <a:rPr lang="ko-KR" altLang="en-US" dirty="0"/>
              <a:t>시즌 배럴 타구는 타율 </a:t>
            </a:r>
            <a:r>
              <a:rPr lang="en-US" altLang="ko-KR" dirty="0"/>
              <a:t>0.822, </a:t>
            </a:r>
            <a:r>
              <a:rPr lang="ko-KR" altLang="en-US" dirty="0" err="1"/>
              <a:t>장타율</a:t>
            </a:r>
            <a:r>
              <a:rPr lang="ko-KR" altLang="en-US" dirty="0"/>
              <a:t> </a:t>
            </a:r>
            <a:r>
              <a:rPr lang="en-US" altLang="ko-KR" dirty="0"/>
              <a:t>2.386</a:t>
            </a:r>
            <a:r>
              <a:rPr lang="ko-KR" altLang="en-US" dirty="0"/>
              <a:t>을 기록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이론적으로 기대되는 타율 </a:t>
            </a:r>
            <a:r>
              <a:rPr lang="en-US" altLang="ko-KR" dirty="0"/>
              <a:t>0.500, </a:t>
            </a:r>
            <a:r>
              <a:rPr lang="ko-KR" altLang="en-US" dirty="0" err="1"/>
              <a:t>장타율</a:t>
            </a:r>
            <a:r>
              <a:rPr lang="ko-KR" altLang="en-US" dirty="0"/>
              <a:t> </a:t>
            </a:r>
            <a:r>
              <a:rPr lang="en-US" altLang="ko-KR" dirty="0"/>
              <a:t>1.500</a:t>
            </a:r>
            <a:r>
              <a:rPr lang="ko-KR" altLang="en-US" dirty="0"/>
              <a:t>을 뛰어넘음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타자의 가치를 매길 때 중요한 요소로 자리잡게 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메이저리그에서는 후속 연구도 활발하게 진행중</a:t>
            </a:r>
          </a:p>
        </p:txBody>
      </p:sp>
    </p:spTree>
    <p:extLst>
      <p:ext uri="{BB962C8B-B14F-4D97-AF65-F5344CB8AC3E}">
        <p14:creationId xmlns:p14="http://schemas.microsoft.com/office/powerpoint/2010/main" val="15978779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61EAE6F-7378-4D2A-AFC6-00B3AF03F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000" dirty="0"/>
              <a:t>배럴 타구 정의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86FB78F-B5D7-47E2-B02A-CE9E0FFFA5C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ko-KR" altLang="en-US" sz="2000" dirty="0"/>
              <a:t>타구 각도 통계 결과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1F490D-4E19-4784-B171-0BF5CF3D6F64}"/>
              </a:ext>
            </a:extLst>
          </p:cNvPr>
          <p:cNvSpPr/>
          <p:nvPr/>
        </p:nvSpPr>
        <p:spPr>
          <a:xfrm>
            <a:off x="633063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0BB95B45-C7A9-462B-8B47-2CE1BEB4F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920098"/>
              </p:ext>
            </p:extLst>
          </p:nvPr>
        </p:nvGraphicFramePr>
        <p:xfrm>
          <a:off x="683568" y="1633667"/>
          <a:ext cx="5001668" cy="4499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17">
                  <a:extLst>
                    <a:ext uri="{9D8B030D-6E8A-4147-A177-3AD203B41FA5}">
                      <a16:colId xmlns:a16="http://schemas.microsoft.com/office/drawing/2014/main" val="3628888014"/>
                    </a:ext>
                  </a:extLst>
                </a:gridCol>
                <a:gridCol w="1250417">
                  <a:extLst>
                    <a:ext uri="{9D8B030D-6E8A-4147-A177-3AD203B41FA5}">
                      <a16:colId xmlns:a16="http://schemas.microsoft.com/office/drawing/2014/main" val="456457127"/>
                    </a:ext>
                  </a:extLst>
                </a:gridCol>
                <a:gridCol w="1250417">
                  <a:extLst>
                    <a:ext uri="{9D8B030D-6E8A-4147-A177-3AD203B41FA5}">
                      <a16:colId xmlns:a16="http://schemas.microsoft.com/office/drawing/2014/main" val="2271555210"/>
                    </a:ext>
                  </a:extLst>
                </a:gridCol>
                <a:gridCol w="1250417">
                  <a:extLst>
                    <a:ext uri="{9D8B030D-6E8A-4147-A177-3AD203B41FA5}">
                      <a16:colId xmlns:a16="http://schemas.microsoft.com/office/drawing/2014/main" val="2598437534"/>
                    </a:ext>
                  </a:extLst>
                </a:gridCol>
              </a:tblGrid>
              <a:tr h="346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HIT_ANG_VER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 err="1"/>
                        <a:t>루타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 err="1"/>
                        <a:t>루타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홈런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597267"/>
                  </a:ext>
                </a:extLst>
              </a:tr>
              <a:tr h="346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25%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11.20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13.25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24.40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00980"/>
                  </a:ext>
                </a:extLst>
              </a:tr>
              <a:tr h="346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50%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16.90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18.60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28.80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13350"/>
                  </a:ext>
                </a:extLst>
              </a:tr>
              <a:tr h="346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75%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21.95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25.37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32.00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302840"/>
                  </a:ext>
                </a:extLst>
              </a:tr>
              <a:tr h="346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25%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11.6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13.85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25.3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290854"/>
                  </a:ext>
                </a:extLst>
              </a:tr>
              <a:tr h="346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50%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17.6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20.10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28.8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935713"/>
                  </a:ext>
                </a:extLst>
              </a:tr>
              <a:tr h="346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75%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23.0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25.65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32.7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036643"/>
                  </a:ext>
                </a:extLst>
              </a:tr>
              <a:tr h="346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25%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11.325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14.1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24.6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766984"/>
                  </a:ext>
                </a:extLst>
              </a:tr>
              <a:tr h="346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50%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17.000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20.9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28.0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035888"/>
                  </a:ext>
                </a:extLst>
              </a:tr>
              <a:tr h="346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75%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22.300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27.3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32.5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813944"/>
                  </a:ext>
                </a:extLst>
              </a:tr>
              <a:tr h="346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21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25%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10.40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13.350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24.7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708750"/>
                  </a:ext>
                </a:extLst>
              </a:tr>
              <a:tr h="346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21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50%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16.65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18.650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28.1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425999"/>
                  </a:ext>
                </a:extLst>
              </a:tr>
              <a:tr h="346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21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75%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22.20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24.875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32.3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520264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C766C29C-B45E-4800-94AE-059BC7005457}"/>
              </a:ext>
            </a:extLst>
          </p:cNvPr>
          <p:cNvSpPr/>
          <p:nvPr/>
        </p:nvSpPr>
        <p:spPr>
          <a:xfrm>
            <a:off x="1979712" y="2348880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5EEF2A-6126-4F7A-A6D6-0869A703F7EE}"/>
              </a:ext>
            </a:extLst>
          </p:cNvPr>
          <p:cNvSpPr/>
          <p:nvPr/>
        </p:nvSpPr>
        <p:spPr>
          <a:xfrm>
            <a:off x="4499992" y="2708920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36772E-1865-4E24-8DDF-5C5D94E33915}"/>
              </a:ext>
            </a:extLst>
          </p:cNvPr>
          <p:cNvSpPr/>
          <p:nvPr/>
        </p:nvSpPr>
        <p:spPr>
          <a:xfrm>
            <a:off x="4499992" y="3717032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AF06A0-0F69-4E78-8E01-A57FDBDF634D}"/>
              </a:ext>
            </a:extLst>
          </p:cNvPr>
          <p:cNvSpPr/>
          <p:nvPr/>
        </p:nvSpPr>
        <p:spPr>
          <a:xfrm>
            <a:off x="4499992" y="4725144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94F580-5FC0-410D-9D02-4168F958F225}"/>
              </a:ext>
            </a:extLst>
          </p:cNvPr>
          <p:cNvSpPr/>
          <p:nvPr/>
        </p:nvSpPr>
        <p:spPr>
          <a:xfrm>
            <a:off x="4499992" y="5733256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57E453-F527-42E6-A3A7-AB379A8259FF}"/>
              </a:ext>
            </a:extLst>
          </p:cNvPr>
          <p:cNvSpPr/>
          <p:nvPr/>
        </p:nvSpPr>
        <p:spPr>
          <a:xfrm>
            <a:off x="1979712" y="3356992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6D84BA-77F9-47B4-AFF9-01CB7AB41FD0}"/>
              </a:ext>
            </a:extLst>
          </p:cNvPr>
          <p:cNvSpPr/>
          <p:nvPr/>
        </p:nvSpPr>
        <p:spPr>
          <a:xfrm>
            <a:off x="1979712" y="4437112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186C94-555E-4440-9515-AED5A5CA3B45}"/>
              </a:ext>
            </a:extLst>
          </p:cNvPr>
          <p:cNvSpPr/>
          <p:nvPr/>
        </p:nvSpPr>
        <p:spPr>
          <a:xfrm>
            <a:off x="1979712" y="5445224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108002D-A58B-45D7-8B39-BA557011A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1655700"/>
            <a:ext cx="2762636" cy="98121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9C7D4B2-E568-41D9-A5A3-630D993E1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618" y="2869962"/>
            <a:ext cx="2772162" cy="94310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A7C3FF3-037A-42CE-98B2-EA5C6E2FA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144" y="4005064"/>
            <a:ext cx="2762636" cy="97168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B9801B3-5772-417F-B2BD-C4E425E9A7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3918" y="5170964"/>
            <a:ext cx="2746862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853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61EAE6F-7378-4D2A-AFC6-00B3AF03F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000" dirty="0"/>
              <a:t>배럴 타구 정의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86FB78F-B5D7-47E2-B02A-CE9E0FFFA5C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ko-KR" altLang="en-US" sz="2000" dirty="0"/>
              <a:t>타구 각도 통계 결과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1F490D-4E19-4784-B171-0BF5CF3D6F64}"/>
              </a:ext>
            </a:extLst>
          </p:cNvPr>
          <p:cNvSpPr/>
          <p:nvPr/>
        </p:nvSpPr>
        <p:spPr>
          <a:xfrm>
            <a:off x="633063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108002D-A58B-45D7-8B39-BA557011A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94" y="1666620"/>
            <a:ext cx="2762636" cy="98121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9C7D4B2-E568-41D9-A5A3-630D993E1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880882"/>
            <a:ext cx="2772162" cy="94310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A7C3FF3-037A-42CE-98B2-EA5C6E2FA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094" y="4015984"/>
            <a:ext cx="2762636" cy="97168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B9801B3-5772-417F-B2BD-C4E425E9A7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868" y="5181884"/>
            <a:ext cx="2746862" cy="96215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82AD26-52DB-45B4-8F67-0920EEC4D042}"/>
              </a:ext>
            </a:extLst>
          </p:cNvPr>
          <p:cNvSpPr/>
          <p:nvPr/>
        </p:nvSpPr>
        <p:spPr>
          <a:xfrm>
            <a:off x="1835696" y="1700808"/>
            <a:ext cx="162003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3966A0-0642-46A6-AEBC-A384802AEC49}"/>
              </a:ext>
            </a:extLst>
          </p:cNvPr>
          <p:cNvSpPr/>
          <p:nvPr/>
        </p:nvSpPr>
        <p:spPr>
          <a:xfrm>
            <a:off x="1907704" y="2852936"/>
            <a:ext cx="154802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6522321-77C0-478B-BEEE-A7A88360EB3B}"/>
              </a:ext>
            </a:extLst>
          </p:cNvPr>
          <p:cNvSpPr/>
          <p:nvPr/>
        </p:nvSpPr>
        <p:spPr>
          <a:xfrm>
            <a:off x="1907704" y="4005064"/>
            <a:ext cx="154802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303BC7-DE59-4597-A47C-C49897A0F051}"/>
              </a:ext>
            </a:extLst>
          </p:cNvPr>
          <p:cNvSpPr/>
          <p:nvPr/>
        </p:nvSpPr>
        <p:spPr>
          <a:xfrm>
            <a:off x="1907704" y="5157192"/>
            <a:ext cx="154802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D06CD3-8CE9-4C75-A9AB-2FA413109782}"/>
              </a:ext>
            </a:extLst>
          </p:cNvPr>
          <p:cNvSpPr txBox="1"/>
          <p:nvPr/>
        </p:nvSpPr>
        <p:spPr>
          <a:xfrm>
            <a:off x="3791453" y="2549803"/>
            <a:ext cx="41649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2</a:t>
            </a:r>
            <a:r>
              <a:rPr lang="ko-KR" altLang="en-US" sz="1600" dirty="0" err="1"/>
              <a:t>루타의</a:t>
            </a:r>
            <a:r>
              <a:rPr lang="ko-KR" altLang="en-US" sz="1600" dirty="0"/>
              <a:t> </a:t>
            </a:r>
            <a:r>
              <a:rPr lang="en-US" altLang="ko-KR" sz="1600" dirty="0"/>
              <a:t>Q1</a:t>
            </a:r>
            <a:r>
              <a:rPr lang="ko-KR" altLang="en-US" sz="1600" dirty="0"/>
              <a:t>지점의 타구속도는 고정</a:t>
            </a:r>
            <a:r>
              <a:rPr lang="en-US" altLang="ko-KR" sz="1600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홈런타구의 발사각도 중앙값을 시작 값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/>
              <a:t>      Q3</a:t>
            </a:r>
            <a:r>
              <a:rPr lang="ko-KR" altLang="en-US" sz="1600" dirty="0"/>
              <a:t>지점 값을 끝 값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=&gt; 19</a:t>
            </a:r>
            <a:r>
              <a:rPr lang="ko-KR" altLang="en-US" sz="1600" dirty="0"/>
              <a:t>년도 제외</a:t>
            </a:r>
            <a:r>
              <a:rPr lang="en-US" altLang="ko-KR" sz="1600" dirty="0"/>
              <a:t>, </a:t>
            </a:r>
            <a:r>
              <a:rPr lang="ko-KR" altLang="en-US" sz="1600" dirty="0"/>
              <a:t>타율 </a:t>
            </a:r>
            <a:r>
              <a:rPr lang="en-US" altLang="ko-KR" sz="1600" dirty="0"/>
              <a:t>5</a:t>
            </a:r>
            <a:r>
              <a:rPr lang="ko-KR" altLang="en-US" sz="1600" dirty="0" err="1"/>
              <a:t>할이상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장타율</a:t>
            </a:r>
            <a:r>
              <a:rPr lang="ko-KR" altLang="en-US" sz="1600" dirty="0"/>
              <a:t> </a:t>
            </a:r>
            <a:r>
              <a:rPr lang="en-US" altLang="ko-KR" sz="1600" dirty="0"/>
              <a:t>1.5</a:t>
            </a:r>
            <a:r>
              <a:rPr lang="ko-KR" altLang="en-US" sz="1600" dirty="0"/>
              <a:t>이상</a:t>
            </a:r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517CF5-C127-47B2-88A6-4BE954E4C547}"/>
              </a:ext>
            </a:extLst>
          </p:cNvPr>
          <p:cNvSpPr txBox="1"/>
          <p:nvPr/>
        </p:nvSpPr>
        <p:spPr>
          <a:xfrm>
            <a:off x="179512" y="19795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3F133E-BF8F-4946-9DCA-25ED1FC9CC1C}"/>
              </a:ext>
            </a:extLst>
          </p:cNvPr>
          <p:cNvSpPr txBox="1"/>
          <p:nvPr/>
        </p:nvSpPr>
        <p:spPr>
          <a:xfrm>
            <a:off x="179512" y="3059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19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15AC60-0081-4D0F-A2B6-81B70B8C8488}"/>
              </a:ext>
            </a:extLst>
          </p:cNvPr>
          <p:cNvSpPr txBox="1"/>
          <p:nvPr/>
        </p:nvSpPr>
        <p:spPr>
          <a:xfrm>
            <a:off x="179512" y="42210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20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3508C6-27BE-4584-B920-C55676B4DD04}"/>
              </a:ext>
            </a:extLst>
          </p:cNvPr>
          <p:cNvSpPr txBox="1"/>
          <p:nvPr/>
        </p:nvSpPr>
        <p:spPr>
          <a:xfrm>
            <a:off x="179512" y="54359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3866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61EAE6F-7378-4D2A-AFC6-00B3AF03F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000" dirty="0"/>
              <a:t>배럴 타구 정의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86FB78F-B5D7-47E2-B02A-CE9E0FFFA5C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ko-KR" altLang="en-US" sz="2000" dirty="0"/>
              <a:t>타구 속도</a:t>
            </a:r>
            <a:r>
              <a:rPr lang="en-US" altLang="ko-KR" sz="2000" dirty="0"/>
              <a:t>, </a:t>
            </a:r>
            <a:r>
              <a:rPr lang="ko-KR" altLang="en-US" sz="2000" dirty="0"/>
              <a:t>타구 각도 통계 결과 정리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1F490D-4E19-4784-B171-0BF5CF3D6F64}"/>
              </a:ext>
            </a:extLst>
          </p:cNvPr>
          <p:cNvSpPr/>
          <p:nvPr/>
        </p:nvSpPr>
        <p:spPr>
          <a:xfrm>
            <a:off x="633063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C6EE071B-CF40-4A3F-B3B4-92E6B6C16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215648"/>
              </p:ext>
            </p:extLst>
          </p:nvPr>
        </p:nvGraphicFramePr>
        <p:xfrm>
          <a:off x="1428328" y="260451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826479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3004528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6517467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5365638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33075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620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장타율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1.67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1.64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3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198950"/>
                  </a:ext>
                </a:extLst>
              </a:tr>
            </a:tbl>
          </a:graphicData>
        </a:graphic>
      </p:graphicFrame>
      <p:graphicFrame>
        <p:nvGraphicFramePr>
          <p:cNvPr id="15" name="표 12">
            <a:extLst>
              <a:ext uri="{FF2B5EF4-FFF2-40B4-BE49-F238E27FC236}">
                <a16:creationId xmlns:a16="http://schemas.microsoft.com/office/drawing/2014/main" id="{4A798A5F-6AA0-450E-AC6B-512D18CA0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56545"/>
              </p:ext>
            </p:extLst>
          </p:nvPr>
        </p:nvGraphicFramePr>
        <p:xfrm>
          <a:off x="1428328" y="4866070"/>
          <a:ext cx="6096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826479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3004528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6517467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5365638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33075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620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장타율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1.76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3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19895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4F45F11-7F35-4255-88BF-C38FA93206D7}"/>
              </a:ext>
            </a:extLst>
          </p:cNvPr>
          <p:cNvSpPr txBox="1"/>
          <p:nvPr/>
        </p:nvSpPr>
        <p:spPr>
          <a:xfrm>
            <a:off x="668087" y="4141160"/>
            <a:ext cx="318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FF0000"/>
                </a:solidFill>
              </a:rPr>
              <a:t>Barrel_Hit</a:t>
            </a:r>
            <a:r>
              <a:rPr lang="en-US" altLang="ko-KR" dirty="0">
                <a:solidFill>
                  <a:srgbClr val="FF0000"/>
                </a:solidFill>
              </a:rPr>
              <a:t>(143, 17.03, 32.38)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052260-D988-47ED-94CE-46A70573E1D8}"/>
              </a:ext>
            </a:extLst>
          </p:cNvPr>
          <p:cNvSpPr txBox="1"/>
          <p:nvPr/>
        </p:nvSpPr>
        <p:spPr>
          <a:xfrm>
            <a:off x="683568" y="1772816"/>
            <a:ext cx="348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Barrel_Hit</a:t>
            </a:r>
            <a:r>
              <a:rPr lang="en-US" altLang="ko-KR" dirty="0"/>
              <a:t>(141.17, 17.03, 32.38)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0372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61EAE6F-7378-4D2A-AFC6-00B3AF03F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000" dirty="0"/>
              <a:t>배럴 타구 정의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86FB78F-B5D7-47E2-B02A-CE9E0FFFA5C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ko-KR" altLang="en-US" sz="2000" dirty="0"/>
              <a:t>배럴 타구 조건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1F490D-4E19-4784-B171-0BF5CF3D6F64}"/>
              </a:ext>
            </a:extLst>
          </p:cNvPr>
          <p:cNvSpPr/>
          <p:nvPr/>
        </p:nvSpPr>
        <p:spPr>
          <a:xfrm>
            <a:off x="633063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BE5EC0-CE50-4C4A-8CAD-BA2BE8BC4F11}"/>
              </a:ext>
            </a:extLst>
          </p:cNvPr>
          <p:cNvSpPr txBox="1"/>
          <p:nvPr/>
        </p:nvSpPr>
        <p:spPr>
          <a:xfrm>
            <a:off x="467544" y="4471952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143</a:t>
            </a:r>
            <a:r>
              <a:rPr lang="ko-KR" altLang="en-US" b="1" dirty="0">
                <a:solidFill>
                  <a:srgbClr val="FF0000"/>
                </a:solidFill>
              </a:rPr>
              <a:t>이상의 타구 속도가 </a:t>
            </a:r>
            <a:r>
              <a:rPr lang="en-US" altLang="ko-KR" b="1" dirty="0">
                <a:solidFill>
                  <a:srgbClr val="FF0000"/>
                </a:solidFill>
              </a:rPr>
              <a:t>17.03</a:t>
            </a:r>
            <a:r>
              <a:rPr lang="ko-KR" altLang="en-US" sz="1800" b="1" dirty="0">
                <a:solidFill>
                  <a:srgbClr val="FF0000"/>
                </a:solidFill>
              </a:rPr>
              <a:t> ˚ </a:t>
            </a:r>
            <a:r>
              <a:rPr lang="en-US" altLang="ko-KR" b="1" dirty="0">
                <a:solidFill>
                  <a:srgbClr val="FF0000"/>
                </a:solidFill>
              </a:rPr>
              <a:t> ~ 32.38</a:t>
            </a:r>
            <a:r>
              <a:rPr lang="ko-KR" altLang="en-US" sz="1800" b="1" dirty="0">
                <a:solidFill>
                  <a:srgbClr val="FF0000"/>
                </a:solidFill>
              </a:rPr>
              <a:t> ˚ 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범위의 발사각을 충족하는 경우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  [141.17 </a:t>
            </a:r>
            <a:r>
              <a:rPr lang="ko-KR" altLang="en-US" dirty="0">
                <a:solidFill>
                  <a:srgbClr val="FF0000"/>
                </a:solidFill>
              </a:rPr>
              <a:t>초과의 타구 속도에서는 발사각 범위도 더 확대됨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154 </a:t>
            </a:r>
            <a:r>
              <a:rPr lang="ko-KR" altLang="en-US" b="1" dirty="0">
                <a:solidFill>
                  <a:srgbClr val="FF0000"/>
                </a:solidFill>
              </a:rPr>
              <a:t>이상의 타구 속도가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ko-KR" altLang="en-US" sz="1800" b="1" dirty="0">
                <a:solidFill>
                  <a:srgbClr val="FF0000"/>
                </a:solidFill>
              </a:rPr>
              <a:t> ˚ </a:t>
            </a:r>
            <a:r>
              <a:rPr lang="en-US" altLang="ko-KR" b="1" dirty="0">
                <a:solidFill>
                  <a:srgbClr val="FF0000"/>
                </a:solidFill>
              </a:rPr>
              <a:t> ~ 50</a:t>
            </a:r>
            <a:r>
              <a:rPr lang="ko-KR" altLang="en-US" sz="1800" b="1" dirty="0">
                <a:solidFill>
                  <a:srgbClr val="FF0000"/>
                </a:solidFill>
              </a:rPr>
              <a:t> ˚ 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범위의 발사각을 충족하는 경우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718B9D-676B-4F30-BACC-19748581A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63" y="1747649"/>
            <a:ext cx="4972744" cy="27531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F39952-46AF-442B-B9AC-3991E2059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204" y="2447160"/>
            <a:ext cx="2648320" cy="11812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D86B42-0CBD-4BEC-9643-6F2B1EC5C428}"/>
              </a:ext>
            </a:extLst>
          </p:cNvPr>
          <p:cNvSpPr txBox="1"/>
          <p:nvPr/>
        </p:nvSpPr>
        <p:spPr>
          <a:xfrm>
            <a:off x="5868144" y="206084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2019</a:t>
            </a:r>
            <a:r>
              <a:rPr lang="ko-KR" altLang="en-US" dirty="0"/>
              <a:t>년</a:t>
            </a:r>
          </a:p>
        </p:txBody>
      </p:sp>
    </p:spTree>
    <p:extLst>
      <p:ext uri="{BB962C8B-B14F-4D97-AF65-F5344CB8AC3E}">
        <p14:creationId xmlns:p14="http://schemas.microsoft.com/office/powerpoint/2010/main" val="12093281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61EAE6F-7378-4D2A-AFC6-00B3AF03F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000" dirty="0"/>
              <a:t>배럴 타구에 관한 새로운 컬럼추가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1F490D-4E19-4784-B171-0BF5CF3D6F64}"/>
              </a:ext>
            </a:extLst>
          </p:cNvPr>
          <p:cNvSpPr/>
          <p:nvPr/>
        </p:nvSpPr>
        <p:spPr>
          <a:xfrm>
            <a:off x="633063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69487A62-5390-499E-871C-C28EF9DB00AD}"/>
              </a:ext>
            </a:extLst>
          </p:cNvPr>
          <p:cNvSpPr txBox="1">
            <a:spLocks/>
          </p:cNvSpPr>
          <p:nvPr/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Barrel </a:t>
            </a:r>
            <a:r>
              <a:rPr lang="ko-KR" altLang="en-US" sz="2000" dirty="0"/>
              <a:t>컬럼 추가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83B420-3DE9-4280-ACD0-2AD4CB37613F}"/>
              </a:ext>
            </a:extLst>
          </p:cNvPr>
          <p:cNvSpPr txBox="1"/>
          <p:nvPr/>
        </p:nvSpPr>
        <p:spPr>
          <a:xfrm>
            <a:off x="683568" y="1628800"/>
            <a:ext cx="328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18</a:t>
            </a:r>
            <a:r>
              <a:rPr lang="ko-KR" altLang="en-US" dirty="0">
                <a:solidFill>
                  <a:srgbClr val="FF0000"/>
                </a:solidFill>
              </a:rPr>
              <a:t>년 </a:t>
            </a:r>
            <a:r>
              <a:rPr lang="en-US" altLang="ko-KR" dirty="0">
                <a:solidFill>
                  <a:srgbClr val="FF0000"/>
                </a:solidFill>
              </a:rPr>
              <a:t>HTS </a:t>
            </a:r>
            <a:r>
              <a:rPr lang="ko-KR" altLang="en-US" dirty="0">
                <a:solidFill>
                  <a:srgbClr val="FF0000"/>
                </a:solidFill>
              </a:rPr>
              <a:t>데이터프레임</a:t>
            </a:r>
            <a:r>
              <a:rPr lang="en-US" altLang="ko-KR" dirty="0">
                <a:solidFill>
                  <a:srgbClr val="FF0000"/>
                </a:solidFill>
              </a:rPr>
              <a:t>.head(3)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0F23E25-476D-4004-AA60-2FAA49834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988840"/>
            <a:ext cx="7792345" cy="120459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BAD285F-76A2-4A37-AB83-4EE03711EE73}"/>
              </a:ext>
            </a:extLst>
          </p:cNvPr>
          <p:cNvSpPr txBox="1"/>
          <p:nvPr/>
        </p:nvSpPr>
        <p:spPr>
          <a:xfrm>
            <a:off x="683568" y="3275692"/>
            <a:ext cx="203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PCODE</a:t>
            </a:r>
            <a:r>
              <a:rPr lang="ko-KR" altLang="en-US" dirty="0">
                <a:solidFill>
                  <a:srgbClr val="FF0000"/>
                </a:solidFill>
              </a:rPr>
              <a:t>별로 그룹화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FA9D2D1-DDF4-4108-9723-240550D0B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87" y="3645024"/>
            <a:ext cx="3208917" cy="261467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4727F83-E05E-4027-9582-967440147DA8}"/>
              </a:ext>
            </a:extLst>
          </p:cNvPr>
          <p:cNvSpPr txBox="1"/>
          <p:nvPr/>
        </p:nvSpPr>
        <p:spPr>
          <a:xfrm>
            <a:off x="4139952" y="3917955"/>
            <a:ext cx="41104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HIT_VEL : </a:t>
            </a:r>
            <a:r>
              <a:rPr lang="ko-KR" altLang="en-US" dirty="0" err="1"/>
              <a:t>선수별</a:t>
            </a:r>
            <a:r>
              <a:rPr lang="ko-KR" altLang="en-US" dirty="0"/>
              <a:t> 타구 속도의 중앙값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HIT_ANG25 : </a:t>
            </a:r>
            <a:r>
              <a:rPr lang="ko-KR" altLang="en-US" dirty="0" err="1"/>
              <a:t>선수별</a:t>
            </a:r>
            <a:r>
              <a:rPr lang="ko-KR" altLang="en-US" dirty="0"/>
              <a:t> 타구 각도의 </a:t>
            </a:r>
            <a:r>
              <a:rPr lang="en-US" altLang="ko-KR" dirty="0"/>
              <a:t>Q1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HIT_ANG50 : </a:t>
            </a:r>
            <a:r>
              <a:rPr lang="ko-KR" altLang="en-US" dirty="0" err="1"/>
              <a:t>선수별</a:t>
            </a:r>
            <a:r>
              <a:rPr lang="ko-KR" altLang="en-US" dirty="0"/>
              <a:t> 타구 각도의 </a:t>
            </a:r>
            <a:r>
              <a:rPr lang="en-US" altLang="ko-KR" dirty="0"/>
              <a:t>Q2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HIT_ANG75 : </a:t>
            </a:r>
            <a:r>
              <a:rPr lang="ko-KR" altLang="en-US" dirty="0" err="1"/>
              <a:t>선수별</a:t>
            </a:r>
            <a:r>
              <a:rPr lang="ko-KR" altLang="en-US" dirty="0"/>
              <a:t> 타구 각도의 </a:t>
            </a:r>
            <a:r>
              <a:rPr lang="en-US" altLang="ko-KR" dirty="0"/>
              <a:t>Q3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0967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61EAE6F-7378-4D2A-AFC6-00B3AF03F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000" dirty="0"/>
              <a:t>배럴 타구에 관한 새로운 컬럼추가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1F490D-4E19-4784-B171-0BF5CF3D6F64}"/>
              </a:ext>
            </a:extLst>
          </p:cNvPr>
          <p:cNvSpPr/>
          <p:nvPr/>
        </p:nvSpPr>
        <p:spPr>
          <a:xfrm>
            <a:off x="633063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69487A62-5390-499E-871C-C28EF9DB00AD}"/>
              </a:ext>
            </a:extLst>
          </p:cNvPr>
          <p:cNvSpPr txBox="1">
            <a:spLocks/>
          </p:cNvSpPr>
          <p:nvPr/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Barrel </a:t>
            </a:r>
            <a:r>
              <a:rPr lang="ko-KR" altLang="en-US" sz="2000" dirty="0"/>
              <a:t>컬럼 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A032D7-8F1E-48BC-9254-6D7BA2367942}"/>
              </a:ext>
            </a:extLst>
          </p:cNvPr>
          <p:cNvSpPr txBox="1"/>
          <p:nvPr/>
        </p:nvSpPr>
        <p:spPr>
          <a:xfrm>
            <a:off x="323528" y="5014917"/>
            <a:ext cx="8658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Barrel_Hit</a:t>
            </a:r>
            <a:r>
              <a:rPr lang="en-US" altLang="ko-KR" dirty="0"/>
              <a:t> </a:t>
            </a:r>
            <a:r>
              <a:rPr lang="ko-KR" altLang="en-US" dirty="0"/>
              <a:t>함수에 </a:t>
            </a:r>
            <a:r>
              <a:rPr lang="en-US" altLang="ko-KR" dirty="0"/>
              <a:t>HIT_VEL, HIT_ANG25, HIT_ANG75</a:t>
            </a:r>
            <a:r>
              <a:rPr lang="ko-KR" altLang="en-US" dirty="0"/>
              <a:t>를 대입하여 나오는 </a:t>
            </a:r>
            <a:r>
              <a:rPr lang="en-US" altLang="ko-KR" dirty="0"/>
              <a:t>Barrel</a:t>
            </a:r>
            <a:r>
              <a:rPr lang="ko-KR" altLang="en-US" dirty="0"/>
              <a:t>값으로</a:t>
            </a:r>
            <a:endParaRPr lang="en-US" altLang="ko-KR" dirty="0"/>
          </a:p>
          <a:p>
            <a:r>
              <a:rPr lang="ko-KR" altLang="en-US" dirty="0"/>
              <a:t>새로운 컬럼 추가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C741418-D861-4C4D-BFA2-CA244672C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728575"/>
            <a:ext cx="4212361" cy="299656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6BEF468-273B-4ED4-AF66-A8B73F1CE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1728575"/>
            <a:ext cx="2905530" cy="138131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2314F4-BDBD-439D-AA96-E9F3745C591F}"/>
              </a:ext>
            </a:extLst>
          </p:cNvPr>
          <p:cNvSpPr/>
          <p:nvPr/>
        </p:nvSpPr>
        <p:spPr>
          <a:xfrm>
            <a:off x="827584" y="1844824"/>
            <a:ext cx="4068345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E231FA-0326-40E4-8D44-CECDDA53E1EA}"/>
              </a:ext>
            </a:extLst>
          </p:cNvPr>
          <p:cNvSpPr/>
          <p:nvPr/>
        </p:nvSpPr>
        <p:spPr>
          <a:xfrm>
            <a:off x="5724128" y="2780928"/>
            <a:ext cx="223224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5756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61EAE6F-7378-4D2A-AFC6-00B3AF03F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000" dirty="0"/>
              <a:t>배럴 타구에 관한 새로운 컬럼추가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86FB78F-B5D7-47E2-B02A-CE9E0FFFA5C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altLang="ko-KR" sz="2000" dirty="0"/>
              <a:t>Batter % </a:t>
            </a:r>
            <a:r>
              <a:rPr lang="ko-KR" altLang="en-US" sz="2000" dirty="0"/>
              <a:t>컬럼 추가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1F490D-4E19-4784-B171-0BF5CF3D6F64}"/>
              </a:ext>
            </a:extLst>
          </p:cNvPr>
          <p:cNvSpPr/>
          <p:nvPr/>
        </p:nvSpPr>
        <p:spPr>
          <a:xfrm>
            <a:off x="633063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64BF38-C39C-49D3-A6FC-1745A782C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" y="1772816"/>
            <a:ext cx="9144000" cy="16787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D3D3EB-920E-48DA-9639-DED662D90910}"/>
              </a:ext>
            </a:extLst>
          </p:cNvPr>
          <p:cNvSpPr txBox="1"/>
          <p:nvPr/>
        </p:nvSpPr>
        <p:spPr>
          <a:xfrm>
            <a:off x="4396760" y="1844824"/>
            <a:ext cx="4423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030A0"/>
                </a:solidFill>
              </a:rPr>
              <a:t>https://www.mlb.com/glossary/statcast/batted-ball-event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D8ABF-D19D-44F7-B532-FEEFF482345E}"/>
              </a:ext>
            </a:extLst>
          </p:cNvPr>
          <p:cNvSpPr txBox="1"/>
          <p:nvPr/>
        </p:nvSpPr>
        <p:spPr>
          <a:xfrm>
            <a:off x="560054" y="3645024"/>
            <a:ext cx="7252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타격 결과 </a:t>
            </a:r>
            <a:r>
              <a:rPr lang="en-US" altLang="ko-KR" dirty="0"/>
              <a:t>17</a:t>
            </a:r>
            <a:r>
              <a:rPr lang="ko-KR" altLang="en-US" dirty="0"/>
              <a:t>가지 중 번트아웃</a:t>
            </a:r>
            <a:r>
              <a:rPr lang="en-US" altLang="ko-KR" dirty="0"/>
              <a:t>, </a:t>
            </a:r>
            <a:r>
              <a:rPr lang="ko-KR" altLang="en-US" dirty="0"/>
              <a:t>번트안타</a:t>
            </a:r>
            <a:r>
              <a:rPr lang="en-US" altLang="ko-KR" dirty="0"/>
              <a:t>, </a:t>
            </a:r>
            <a:r>
              <a:rPr lang="ko-KR" altLang="en-US" dirty="0"/>
              <a:t>파울플라이</a:t>
            </a:r>
            <a:r>
              <a:rPr lang="en-US" altLang="ko-KR" dirty="0"/>
              <a:t>, </a:t>
            </a:r>
            <a:r>
              <a:rPr lang="ko-KR" altLang="en-US" dirty="0"/>
              <a:t>희생번트 제외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A0C2B7F-E487-430B-97DF-1B1B0CA14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4297107"/>
            <a:ext cx="2131928" cy="19454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9A52B6-48A2-45AC-9530-9A2DAE093A9E}"/>
              </a:ext>
            </a:extLst>
          </p:cNvPr>
          <p:cNvSpPr txBox="1"/>
          <p:nvPr/>
        </p:nvSpPr>
        <p:spPr>
          <a:xfrm>
            <a:off x="4058060" y="4787860"/>
            <a:ext cx="353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Batter % = </a:t>
            </a:r>
            <a:r>
              <a:rPr lang="ko-KR" altLang="en-US" dirty="0"/>
              <a:t>배럴 타구 개수 </a:t>
            </a:r>
            <a:r>
              <a:rPr lang="en-US" altLang="ko-KR" dirty="0"/>
              <a:t>/ BBE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5756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61EAE6F-7378-4D2A-AFC6-00B3AF03F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000" dirty="0"/>
              <a:t>배럴 타구에 관한 새로운 컬럼추가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1F490D-4E19-4784-B171-0BF5CF3D6F64}"/>
              </a:ext>
            </a:extLst>
          </p:cNvPr>
          <p:cNvSpPr/>
          <p:nvPr/>
        </p:nvSpPr>
        <p:spPr>
          <a:xfrm>
            <a:off x="633063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B6BAB7-0C61-4EEB-AE29-05FEF5946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82" y="1988840"/>
            <a:ext cx="3362794" cy="3915321"/>
          </a:xfrm>
          <a:prstGeom prst="rect">
            <a:avLst/>
          </a:prstGeom>
        </p:spPr>
      </p:pic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AFAFEF91-95A7-4F1E-8EF1-115CEB65999E}"/>
              </a:ext>
            </a:extLst>
          </p:cNvPr>
          <p:cNvSpPr txBox="1">
            <a:spLocks/>
          </p:cNvSpPr>
          <p:nvPr/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Batter % </a:t>
            </a:r>
            <a:r>
              <a:rPr lang="ko-KR" altLang="en-US" sz="2000" dirty="0"/>
              <a:t>컬럼 추가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C6DBB7-DDD0-4F40-8570-2C982C87AB8B}"/>
              </a:ext>
            </a:extLst>
          </p:cNvPr>
          <p:cNvSpPr/>
          <p:nvPr/>
        </p:nvSpPr>
        <p:spPr>
          <a:xfrm>
            <a:off x="1259632" y="2276872"/>
            <a:ext cx="30963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E1971E-D1C3-4815-A099-E629DCDF7FC7}"/>
              </a:ext>
            </a:extLst>
          </p:cNvPr>
          <p:cNvSpPr txBox="1"/>
          <p:nvPr/>
        </p:nvSpPr>
        <p:spPr>
          <a:xfrm>
            <a:off x="4499992" y="2361654"/>
            <a:ext cx="44555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HTS </a:t>
            </a:r>
            <a:r>
              <a:rPr lang="ko-KR" altLang="en-US" dirty="0"/>
              <a:t>데이터프레임에서 </a:t>
            </a:r>
            <a:r>
              <a:rPr lang="ko-KR" altLang="en-US" dirty="0" err="1"/>
              <a:t>전처리</a:t>
            </a:r>
            <a:r>
              <a:rPr lang="ko-KR" altLang="en-US" dirty="0"/>
              <a:t> 진행하여</a:t>
            </a:r>
            <a:endParaRPr lang="en-US" altLang="ko-KR" dirty="0"/>
          </a:p>
          <a:p>
            <a:r>
              <a:rPr lang="ko-KR" altLang="en-US" dirty="0"/>
              <a:t>배럴 타구를 친 횟수 </a:t>
            </a:r>
            <a:r>
              <a:rPr lang="en-US" altLang="ko-KR" dirty="0" err="1"/>
              <a:t>Barrel_count</a:t>
            </a:r>
            <a:r>
              <a:rPr lang="en-US" altLang="ko-KR" dirty="0"/>
              <a:t> </a:t>
            </a:r>
            <a:r>
              <a:rPr lang="ko-KR" altLang="en-US" dirty="0"/>
              <a:t>컬럼과</a:t>
            </a:r>
            <a:endParaRPr lang="en-US" altLang="ko-KR" dirty="0"/>
          </a:p>
          <a:p>
            <a:r>
              <a:rPr lang="en-US" altLang="ko-KR" dirty="0"/>
              <a:t>Batter % </a:t>
            </a:r>
            <a:r>
              <a:rPr lang="ko-KR" altLang="en-US" dirty="0"/>
              <a:t>컬럼 추가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90</a:t>
            </a:r>
            <a:r>
              <a:rPr lang="ko-KR" altLang="en-US" dirty="0"/>
              <a:t>번의 </a:t>
            </a:r>
            <a:r>
              <a:rPr lang="en-US" altLang="ko-KR" dirty="0"/>
              <a:t>BBE</a:t>
            </a:r>
            <a:r>
              <a:rPr lang="ko-KR" altLang="en-US" dirty="0"/>
              <a:t>중 배럴 타구의 조건을 만족</a:t>
            </a:r>
            <a:endParaRPr lang="en-US" altLang="ko-KR" dirty="0"/>
          </a:p>
          <a:p>
            <a:r>
              <a:rPr lang="ko-KR" altLang="en-US" dirty="0"/>
              <a:t>하는 타구의 개수는 </a:t>
            </a:r>
            <a:r>
              <a:rPr lang="en-US" altLang="ko-KR" dirty="0"/>
              <a:t>15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배럴 타구의 비율은 </a:t>
            </a:r>
            <a:r>
              <a:rPr lang="en-US" altLang="ko-KR" dirty="0"/>
              <a:t>0.166667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52164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61EAE6F-7378-4D2A-AFC6-00B3AF03F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000" dirty="0"/>
              <a:t>배럴 타구에 관한 새로운 컬럼추가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1F490D-4E19-4784-B171-0BF5CF3D6F64}"/>
              </a:ext>
            </a:extLst>
          </p:cNvPr>
          <p:cNvSpPr/>
          <p:nvPr/>
        </p:nvSpPr>
        <p:spPr>
          <a:xfrm>
            <a:off x="633063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AFAFEF91-95A7-4F1E-8EF1-115CEB65999E}"/>
              </a:ext>
            </a:extLst>
          </p:cNvPr>
          <p:cNvSpPr txBox="1">
            <a:spLocks/>
          </p:cNvSpPr>
          <p:nvPr/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추가한 컬럼들과 상관관계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475AEA-E66E-4705-81DF-5E9A88113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87" y="1931785"/>
            <a:ext cx="2724530" cy="39724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30BBE58-6C22-4F7C-BBFD-2926E3780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251" y="2289023"/>
            <a:ext cx="3172268" cy="16290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5C334E-146D-4B82-9E0F-D2F024D03803}"/>
              </a:ext>
            </a:extLst>
          </p:cNvPr>
          <p:cNvSpPr txBox="1"/>
          <p:nvPr/>
        </p:nvSpPr>
        <p:spPr>
          <a:xfrm>
            <a:off x="5148064" y="191683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OPS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590852-814D-477B-A2F8-DBCC85F6E40F}"/>
              </a:ext>
            </a:extLst>
          </p:cNvPr>
          <p:cNvSpPr txBox="1"/>
          <p:nvPr/>
        </p:nvSpPr>
        <p:spPr>
          <a:xfrm>
            <a:off x="5868144" y="191683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OBP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32667C-793A-44D0-8135-EEE4AC4678A6}"/>
              </a:ext>
            </a:extLst>
          </p:cNvPr>
          <p:cNvSpPr txBox="1"/>
          <p:nvPr/>
        </p:nvSpPr>
        <p:spPr>
          <a:xfrm>
            <a:off x="6660232" y="1916832"/>
            <a:ext cx="52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SLG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A4B8F7-6756-479C-983D-8137C73C5E13}"/>
              </a:ext>
            </a:extLst>
          </p:cNvPr>
          <p:cNvSpPr/>
          <p:nvPr/>
        </p:nvSpPr>
        <p:spPr>
          <a:xfrm>
            <a:off x="4165251" y="2286164"/>
            <a:ext cx="3172268" cy="390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90FC01-BD37-46D8-ACC6-CCE4F7E7971D}"/>
              </a:ext>
            </a:extLst>
          </p:cNvPr>
          <p:cNvSpPr/>
          <p:nvPr/>
        </p:nvSpPr>
        <p:spPr>
          <a:xfrm>
            <a:off x="4139952" y="3542954"/>
            <a:ext cx="3172268" cy="390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22699-82A6-4071-8CDB-CD8B9D7DF4A9}"/>
              </a:ext>
            </a:extLst>
          </p:cNvPr>
          <p:cNvSpPr txBox="1"/>
          <p:nvPr/>
        </p:nvSpPr>
        <p:spPr>
          <a:xfrm>
            <a:off x="3563888" y="4726885"/>
            <a:ext cx="514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상관계수 값을 보면 </a:t>
            </a:r>
            <a:r>
              <a:rPr lang="en-US" altLang="ko-KR" dirty="0"/>
              <a:t>Barrel </a:t>
            </a:r>
            <a:r>
              <a:rPr lang="ko-KR" altLang="en-US" dirty="0"/>
              <a:t>값이 </a:t>
            </a:r>
            <a:r>
              <a:rPr lang="en-US" altLang="ko-KR" dirty="0"/>
              <a:t>OPS, OBP, SLG</a:t>
            </a:r>
            <a:r>
              <a:rPr lang="ko-KR" altLang="en-US" dirty="0"/>
              <a:t>와</a:t>
            </a:r>
            <a:endParaRPr lang="en-US" altLang="ko-KR" dirty="0"/>
          </a:p>
          <a:p>
            <a:r>
              <a:rPr lang="ko-KR" altLang="en-US" dirty="0"/>
              <a:t>관련 있어 보임</a:t>
            </a:r>
          </a:p>
        </p:txBody>
      </p:sp>
    </p:spTree>
    <p:extLst>
      <p:ext uri="{BB962C8B-B14F-4D97-AF65-F5344CB8AC3E}">
        <p14:creationId xmlns:p14="http://schemas.microsoft.com/office/powerpoint/2010/main" val="3867264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ko-KR" altLang="en-US" dirty="0"/>
              <a:t>타구 </a:t>
            </a:r>
            <a:r>
              <a:rPr lang="ko-KR" altLang="en-US" dirty="0" err="1"/>
              <a:t>트래킹</a:t>
            </a:r>
            <a:r>
              <a:rPr lang="ko-KR" altLang="en-US" dirty="0"/>
              <a:t> 데이터</a:t>
            </a:r>
            <a:r>
              <a:rPr lang="en-US" altLang="ko-KR" dirty="0"/>
              <a:t>(HTS) EDA</a:t>
            </a:r>
            <a:endParaRPr lang="en-US" dirty="0"/>
          </a:p>
          <a:p>
            <a:endParaRPr lang="en-US" dirty="0"/>
          </a:p>
          <a:p>
            <a:r>
              <a:rPr lang="ko-KR" altLang="en-US" dirty="0" err="1"/>
              <a:t>배럴타구</a:t>
            </a:r>
            <a:r>
              <a:rPr lang="ko-KR" altLang="en-US" dirty="0"/>
              <a:t> 정의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득점</a:t>
            </a:r>
            <a:r>
              <a:rPr lang="en-US" altLang="ko-KR" dirty="0"/>
              <a:t>, </a:t>
            </a:r>
            <a:r>
              <a:rPr lang="ko-KR" altLang="en-US" dirty="0"/>
              <a:t>타점 외부 데이터 추가</a:t>
            </a:r>
            <a:endParaRPr lang="en-US" dirty="0"/>
          </a:p>
          <a:p>
            <a:endParaRPr lang="en-US" dirty="0"/>
          </a:p>
          <a:p>
            <a:r>
              <a:rPr lang="en-US" altLang="ko-KR" dirty="0"/>
              <a:t>N</a:t>
            </a:r>
            <a:r>
              <a:rPr lang="ko-KR" altLang="en-US" dirty="0"/>
              <a:t>월 까지의 타율</a:t>
            </a:r>
            <a:r>
              <a:rPr lang="en-US" altLang="ko-KR" dirty="0"/>
              <a:t>, </a:t>
            </a:r>
            <a:r>
              <a:rPr lang="ko-KR" altLang="en-US" dirty="0" err="1"/>
              <a:t>장타율</a:t>
            </a:r>
            <a:r>
              <a:rPr lang="en-US" altLang="ko-KR" dirty="0"/>
              <a:t>, </a:t>
            </a:r>
            <a:r>
              <a:rPr lang="ko-KR" altLang="en-US" dirty="0" err="1"/>
              <a:t>출루율</a:t>
            </a:r>
            <a:r>
              <a:rPr lang="ko-KR" altLang="en-US" dirty="0"/>
              <a:t> 컬럼 추가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모델링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Contents of Title_ F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A6D600-2DF8-4D34-851D-4DADA003E724}"/>
              </a:ext>
            </a:extLst>
          </p:cNvPr>
          <p:cNvSpPr/>
          <p:nvPr/>
        </p:nvSpPr>
        <p:spPr>
          <a:xfrm>
            <a:off x="683568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08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E930E0C-2C90-4A1A-B871-525DF3FF7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대회문제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FD6FA6-D094-47E1-878E-3190AD8E99D8}"/>
              </a:ext>
            </a:extLst>
          </p:cNvPr>
          <p:cNvSpPr/>
          <p:nvPr/>
        </p:nvSpPr>
        <p:spPr>
          <a:xfrm>
            <a:off x="683568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DB7080C3-E275-4A1A-9B84-3A11D9EB859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8338" y="1311275"/>
            <a:ext cx="7791450" cy="215900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1. </a:t>
            </a:r>
            <a:r>
              <a:rPr lang="ko-KR" altLang="en-US" dirty="0"/>
              <a:t>프로야구 배럴</a:t>
            </a:r>
            <a:r>
              <a:rPr lang="en-US" altLang="ko-KR" dirty="0"/>
              <a:t>(barrel) </a:t>
            </a:r>
            <a:r>
              <a:rPr lang="ko-KR" altLang="en-US" dirty="0"/>
              <a:t>정의 </a:t>
            </a:r>
            <a:r>
              <a:rPr lang="en-US" altLang="ko-KR" dirty="0"/>
              <a:t>– </a:t>
            </a:r>
            <a:r>
              <a:rPr lang="ko-KR" altLang="en-US" dirty="0"/>
              <a:t>프로야구에서는 </a:t>
            </a:r>
            <a:r>
              <a:rPr lang="ko-KR" altLang="en-US" u="sng" dirty="0"/>
              <a:t>어떤 타구가 배럴 기준을 충족</a:t>
            </a:r>
            <a:r>
              <a:rPr lang="ko-KR" altLang="en-US" dirty="0"/>
              <a:t>할 수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6F1A92-C5ED-4E7A-B91D-3A9CBCEF26F1}"/>
              </a:ext>
            </a:extLst>
          </p:cNvPr>
          <p:cNvSpPr txBox="1"/>
          <p:nvPr/>
        </p:nvSpPr>
        <p:spPr>
          <a:xfrm>
            <a:off x="323528" y="1988840"/>
            <a:ext cx="453040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데이터 항목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타자 기본</a:t>
            </a:r>
            <a:r>
              <a:rPr lang="en-US" altLang="ko-KR" dirty="0"/>
              <a:t>(</a:t>
            </a:r>
            <a:r>
              <a:rPr lang="ko-KR" altLang="en-US" dirty="0"/>
              <a:t>클래식</a:t>
            </a:r>
            <a:r>
              <a:rPr lang="en-US" altLang="ko-KR" dirty="0"/>
              <a:t>)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타구 </a:t>
            </a:r>
            <a:r>
              <a:rPr lang="ko-KR" altLang="en-US" dirty="0" err="1"/>
              <a:t>트래킹</a:t>
            </a:r>
            <a:r>
              <a:rPr lang="en-US" altLang="ko-KR" dirty="0"/>
              <a:t>(HTS)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경기 스케줄</a:t>
            </a:r>
            <a:r>
              <a:rPr lang="en-US" altLang="ko-KR" dirty="0"/>
              <a:t>(</a:t>
            </a:r>
            <a:r>
              <a:rPr lang="ko-KR" altLang="en-US" dirty="0"/>
              <a:t>예측 범위 </a:t>
            </a:r>
            <a:r>
              <a:rPr lang="en-US" altLang="ko-KR" dirty="0"/>
              <a:t>: 9/15 ~ 10/8)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데이터 기간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2018 ~ 2020 </a:t>
            </a:r>
            <a:r>
              <a:rPr lang="ko-KR" altLang="en-US" dirty="0"/>
              <a:t>시즌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2021 </a:t>
            </a:r>
            <a:r>
              <a:rPr lang="ko-KR" altLang="en-US" dirty="0"/>
              <a:t>시즌</a:t>
            </a:r>
            <a:r>
              <a:rPr lang="en-US" altLang="ko-KR" dirty="0"/>
              <a:t>(</a:t>
            </a:r>
            <a:r>
              <a:rPr lang="ko-KR" altLang="en-US" dirty="0"/>
              <a:t>전반기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altLang="ko-KR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77524E2-CCE2-42B2-BB4E-7D7FF2380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929727"/>
            <a:ext cx="4336440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025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61EAE6F-7378-4D2A-AFC6-00B3AF03F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000" dirty="0"/>
              <a:t>새로운 데이터 추가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86FB78F-B5D7-47E2-B02A-CE9E0FFFA5C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ko-KR" altLang="en-US" sz="2000" dirty="0"/>
              <a:t>득점</a:t>
            </a:r>
            <a:r>
              <a:rPr lang="en-US" altLang="ko-KR" sz="2000" dirty="0"/>
              <a:t>, </a:t>
            </a:r>
            <a:r>
              <a:rPr lang="ko-KR" altLang="en-US" sz="2000" dirty="0"/>
              <a:t>타점 컬럼 추가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1F490D-4E19-4784-B171-0BF5CF3D6F64}"/>
              </a:ext>
            </a:extLst>
          </p:cNvPr>
          <p:cNvSpPr/>
          <p:nvPr/>
        </p:nvSpPr>
        <p:spPr>
          <a:xfrm>
            <a:off x="633063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C39667-3D46-46F5-B2CA-7AB155F2556B}"/>
              </a:ext>
            </a:extLst>
          </p:cNvPr>
          <p:cNvSpPr txBox="1"/>
          <p:nvPr/>
        </p:nvSpPr>
        <p:spPr>
          <a:xfrm>
            <a:off x="683568" y="1988840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가정 </a:t>
            </a:r>
            <a:r>
              <a:rPr lang="en-US" altLang="ko-KR" dirty="0"/>
              <a:t>: </a:t>
            </a:r>
            <a:r>
              <a:rPr lang="ko-KR" altLang="en-US" dirty="0"/>
              <a:t>장타율과 타율이 좋으면 득점과 타점도 좋을 것이다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외부 데이터</a:t>
            </a:r>
            <a:r>
              <a:rPr lang="en-US" altLang="ko-KR" dirty="0"/>
              <a:t>(</a:t>
            </a:r>
            <a:r>
              <a:rPr lang="ko-KR" altLang="en-US" dirty="0"/>
              <a:t>득점</a:t>
            </a:r>
            <a:r>
              <a:rPr lang="en-US" altLang="ko-KR" dirty="0"/>
              <a:t>,</a:t>
            </a:r>
            <a:r>
              <a:rPr lang="ko-KR" altLang="en-US" dirty="0"/>
              <a:t>타점</a:t>
            </a:r>
            <a:r>
              <a:rPr lang="en-US" altLang="ko-KR" dirty="0"/>
              <a:t>)</a:t>
            </a:r>
            <a:r>
              <a:rPr lang="ko-KR" altLang="en-US" dirty="0"/>
              <a:t> 추가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 err="1"/>
              <a:t>KBReport</a:t>
            </a:r>
            <a:r>
              <a:rPr lang="en-US" altLang="ko-KR" dirty="0"/>
              <a:t>   http://www.kbreport.com/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3F78347-CD67-45BB-B7D2-B82AAFFEFDF4}"/>
              </a:ext>
            </a:extLst>
          </p:cNvPr>
          <p:cNvGrpSpPr/>
          <p:nvPr/>
        </p:nvGrpSpPr>
        <p:grpSpPr>
          <a:xfrm>
            <a:off x="827584" y="3757299"/>
            <a:ext cx="4544058" cy="2016225"/>
            <a:chOff x="633064" y="1844824"/>
            <a:chExt cx="4544058" cy="2016225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A4D2B2C-FF51-4A0C-A498-61C29EA65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064" y="1844825"/>
              <a:ext cx="4544058" cy="2016224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1240C8A-A245-433C-8E3A-A4E430214030}"/>
                </a:ext>
              </a:extLst>
            </p:cNvPr>
            <p:cNvSpPr/>
            <p:nvPr/>
          </p:nvSpPr>
          <p:spPr>
            <a:xfrm>
              <a:off x="4355976" y="1844824"/>
              <a:ext cx="821146" cy="20162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66323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61EAE6F-7378-4D2A-AFC6-00B3AF03F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000" dirty="0"/>
              <a:t>새로운 데이터 추가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86FB78F-B5D7-47E2-B02A-CE9E0FFFA5C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ko-KR" altLang="en-US" sz="2000" dirty="0"/>
              <a:t>득점</a:t>
            </a:r>
            <a:r>
              <a:rPr lang="en-US" altLang="ko-KR" sz="2000" dirty="0"/>
              <a:t>, </a:t>
            </a:r>
            <a:r>
              <a:rPr lang="ko-KR" altLang="en-US" sz="2000" dirty="0"/>
              <a:t>타점 컬럼 추가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1F490D-4E19-4784-B171-0BF5CF3D6F64}"/>
              </a:ext>
            </a:extLst>
          </p:cNvPr>
          <p:cNvSpPr/>
          <p:nvPr/>
        </p:nvSpPr>
        <p:spPr>
          <a:xfrm>
            <a:off x="633063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DBC7CB8-8339-4797-8B81-14037BFB7576}"/>
              </a:ext>
            </a:extLst>
          </p:cNvPr>
          <p:cNvGrpSpPr/>
          <p:nvPr/>
        </p:nvGrpSpPr>
        <p:grpSpPr>
          <a:xfrm>
            <a:off x="7127867" y="4816108"/>
            <a:ext cx="1476581" cy="989156"/>
            <a:chOff x="3833709" y="3167026"/>
            <a:chExt cx="1476581" cy="989156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1C65889-DA41-4AE0-BDB5-FFAD4557C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3709" y="3167026"/>
              <a:ext cx="1476581" cy="523948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E7C456E-49E2-4509-8B5C-8C31F2B19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3235" y="3698918"/>
              <a:ext cx="1457528" cy="457264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8D20B10-0918-4D4A-87E4-E4FF75E1F1C0}"/>
              </a:ext>
            </a:extLst>
          </p:cNvPr>
          <p:cNvGrpSpPr/>
          <p:nvPr/>
        </p:nvGrpSpPr>
        <p:grpSpPr>
          <a:xfrm>
            <a:off x="5727496" y="4862949"/>
            <a:ext cx="1477347" cy="895475"/>
            <a:chOff x="6496397" y="2708919"/>
            <a:chExt cx="1477347" cy="89547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B9F1558-D6BE-4508-8F9E-777665095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6216" y="2708919"/>
              <a:ext cx="1457528" cy="447737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34C579C-F920-4849-953D-0E9E34E90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6397" y="3109025"/>
              <a:ext cx="1467055" cy="495369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EBB4E3F-EFC4-4649-A545-A159C8D8CBAC}"/>
              </a:ext>
            </a:extLst>
          </p:cNvPr>
          <p:cNvGrpSpPr/>
          <p:nvPr/>
        </p:nvGrpSpPr>
        <p:grpSpPr>
          <a:xfrm>
            <a:off x="4299313" y="4862949"/>
            <a:ext cx="1448002" cy="895474"/>
            <a:chOff x="827584" y="2708920"/>
            <a:chExt cx="1448002" cy="89547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32F94CF-F13D-49F5-A59B-C768DD2F3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7584" y="2708920"/>
              <a:ext cx="1448002" cy="447737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9D16239-27C5-4939-8C0F-42E24C262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5870" y="3156657"/>
              <a:ext cx="1409897" cy="447737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64B20AE-97D8-460D-B7DD-E3F1631D9DF6}"/>
              </a:ext>
            </a:extLst>
          </p:cNvPr>
          <p:cNvSpPr txBox="1"/>
          <p:nvPr/>
        </p:nvSpPr>
        <p:spPr>
          <a:xfrm>
            <a:off x="683568" y="1700808"/>
            <a:ext cx="674691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동명이인 처리</a:t>
            </a:r>
            <a:endParaRPr lang="en-US" altLang="ko-KR" dirty="0"/>
          </a:p>
          <a:p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강승호</a:t>
            </a:r>
            <a:r>
              <a:rPr lang="en-US" altLang="ko-KR" dirty="0"/>
              <a:t>, </a:t>
            </a:r>
            <a:r>
              <a:rPr lang="ko-KR" altLang="en-US" dirty="0" err="1"/>
              <a:t>이우성은</a:t>
            </a:r>
            <a:r>
              <a:rPr lang="ko-KR" altLang="en-US" dirty="0"/>
              <a:t> 동일 인물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김재현은 동명이인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주어진 데이터의 </a:t>
            </a:r>
            <a:r>
              <a:rPr lang="en-US" altLang="ko-KR" dirty="0"/>
              <a:t>PCODE</a:t>
            </a:r>
            <a:r>
              <a:rPr lang="ko-KR" altLang="en-US" dirty="0"/>
              <a:t>를 이용해 외부데이터와의 비교로 </a:t>
            </a:r>
            <a:endParaRPr lang="en-US" altLang="ko-KR" dirty="0"/>
          </a:p>
          <a:p>
            <a:pPr lvl="1"/>
            <a:r>
              <a:rPr lang="ko-KR" altLang="en-US" dirty="0"/>
              <a:t>외부데이터에서 동일 인물은 득점</a:t>
            </a:r>
            <a:r>
              <a:rPr lang="en-US" altLang="ko-KR" dirty="0"/>
              <a:t>, </a:t>
            </a:r>
            <a:r>
              <a:rPr lang="ko-KR" altLang="en-US" dirty="0"/>
              <a:t>타점 기록 합침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18 ~ 21</a:t>
            </a:r>
            <a:r>
              <a:rPr lang="ko-KR" altLang="en-US" dirty="0"/>
              <a:t>년 같은 방법으로 처리 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2A2FBC6-58B2-441E-B9CA-9F6F25E87D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6136" y="1628800"/>
            <a:ext cx="2524477" cy="159089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CE44036-B4B2-4AF6-B764-E684B6FB411F}"/>
              </a:ext>
            </a:extLst>
          </p:cNvPr>
          <p:cNvSpPr txBox="1"/>
          <p:nvPr/>
        </p:nvSpPr>
        <p:spPr>
          <a:xfrm>
            <a:off x="191308" y="4994592"/>
            <a:ext cx="40206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외부 데이터에서 같은 이름의 선수들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강승호와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이우성은</a:t>
            </a:r>
            <a:r>
              <a:rPr lang="ko-KR" altLang="en-US" sz="1400" dirty="0"/>
              <a:t> 트레이드로 팀이 다르게 나옴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E32813-5A29-4B01-AE8A-8E469844DEB8}"/>
              </a:ext>
            </a:extLst>
          </p:cNvPr>
          <p:cNvSpPr/>
          <p:nvPr/>
        </p:nvSpPr>
        <p:spPr>
          <a:xfrm>
            <a:off x="6012160" y="2492896"/>
            <a:ext cx="1080120" cy="726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F914C9-54DD-4F1F-9CAF-BE4AEB34D715}"/>
              </a:ext>
            </a:extLst>
          </p:cNvPr>
          <p:cNvSpPr txBox="1"/>
          <p:nvPr/>
        </p:nvSpPr>
        <p:spPr>
          <a:xfrm>
            <a:off x="6084168" y="131070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외부데이터</a:t>
            </a:r>
          </a:p>
        </p:txBody>
      </p:sp>
    </p:spTree>
    <p:extLst>
      <p:ext uri="{BB962C8B-B14F-4D97-AF65-F5344CB8AC3E}">
        <p14:creationId xmlns:p14="http://schemas.microsoft.com/office/powerpoint/2010/main" val="34286393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61EAE6F-7378-4D2A-AFC6-00B3AF03F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000" dirty="0"/>
              <a:t>새로운 데이터 추가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86FB78F-B5D7-47E2-B02A-CE9E0FFFA5C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ko-KR" altLang="en-US" sz="2000" dirty="0"/>
              <a:t>득점</a:t>
            </a:r>
            <a:r>
              <a:rPr lang="en-US" altLang="ko-KR" sz="2000" dirty="0"/>
              <a:t>, </a:t>
            </a:r>
            <a:r>
              <a:rPr lang="ko-KR" altLang="en-US" sz="2000" dirty="0"/>
              <a:t>타점 컬럼 추가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1F490D-4E19-4784-B171-0BF5CF3D6F64}"/>
              </a:ext>
            </a:extLst>
          </p:cNvPr>
          <p:cNvSpPr/>
          <p:nvPr/>
        </p:nvSpPr>
        <p:spPr>
          <a:xfrm>
            <a:off x="633063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C39667-3D46-46F5-B2CA-7AB155F2556B}"/>
              </a:ext>
            </a:extLst>
          </p:cNvPr>
          <p:cNvSpPr txBox="1"/>
          <p:nvPr/>
        </p:nvSpPr>
        <p:spPr>
          <a:xfrm>
            <a:off x="611560" y="1628800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가정 </a:t>
            </a:r>
            <a:r>
              <a:rPr lang="en-US" altLang="ko-KR" dirty="0"/>
              <a:t>: </a:t>
            </a:r>
            <a:r>
              <a:rPr lang="ko-KR" altLang="en-US" dirty="0"/>
              <a:t>장타율과 타율이 좋으면 득점과 타점도 좋을 것이다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6DD8B3E-526E-43E2-846B-D8F283AB931E}"/>
              </a:ext>
            </a:extLst>
          </p:cNvPr>
          <p:cNvGrpSpPr/>
          <p:nvPr/>
        </p:nvGrpSpPr>
        <p:grpSpPr>
          <a:xfrm>
            <a:off x="611560" y="2055953"/>
            <a:ext cx="5760640" cy="3245255"/>
            <a:chOff x="179512" y="2420888"/>
            <a:chExt cx="6778933" cy="436449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DB26FFB-2D6B-4C0B-ABA9-1D8DFFBE6047}"/>
                </a:ext>
              </a:extLst>
            </p:cNvPr>
            <p:cNvGrpSpPr/>
            <p:nvPr/>
          </p:nvGrpSpPr>
          <p:grpSpPr>
            <a:xfrm>
              <a:off x="179512" y="2780928"/>
              <a:ext cx="6778933" cy="3584463"/>
              <a:chOff x="301105" y="3104267"/>
              <a:chExt cx="6778933" cy="3584463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AD468E40-C94F-4DC0-8552-60A54BC5A5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1105" y="3104267"/>
                <a:ext cx="3308083" cy="1847840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6760C98B-ABBE-4798-8D88-8A83A6B974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0559" y="3113525"/>
                <a:ext cx="3429479" cy="1838582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4E50762C-ABBC-47A5-A9C2-F2D9DDDE61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1105" y="4986596"/>
                <a:ext cx="3308083" cy="1695687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401A1BE5-92DE-496D-86D9-14A6F28B5B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41032" y="5002570"/>
                <a:ext cx="3429479" cy="1686160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70D19DC-ABB9-4A6D-9BB6-AB6415FF1F7F}"/>
                </a:ext>
              </a:extLst>
            </p:cNvPr>
            <p:cNvSpPr txBox="1"/>
            <p:nvPr/>
          </p:nvSpPr>
          <p:spPr>
            <a:xfrm>
              <a:off x="1331640" y="2420888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2018</a:t>
              </a:r>
              <a:r>
                <a:rPr lang="ko-KR" altLang="en-US" dirty="0">
                  <a:solidFill>
                    <a:srgbClr val="FF0000"/>
                  </a:solidFill>
                </a:rPr>
                <a:t>년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D7F72A6-AA99-4913-8D51-3D3AD9AD4761}"/>
                </a:ext>
              </a:extLst>
            </p:cNvPr>
            <p:cNvSpPr txBox="1"/>
            <p:nvPr/>
          </p:nvSpPr>
          <p:spPr>
            <a:xfrm>
              <a:off x="4981899" y="2420888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2019</a:t>
              </a:r>
              <a:r>
                <a:rPr lang="ko-KR" altLang="en-US" dirty="0">
                  <a:solidFill>
                    <a:srgbClr val="FF0000"/>
                  </a:solidFill>
                </a:rPr>
                <a:t>년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6F42D0-C470-40A4-86E1-12ECF0D147F0}"/>
                </a:ext>
              </a:extLst>
            </p:cNvPr>
            <p:cNvSpPr txBox="1"/>
            <p:nvPr/>
          </p:nvSpPr>
          <p:spPr>
            <a:xfrm>
              <a:off x="4978047" y="6416046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2021</a:t>
              </a:r>
              <a:r>
                <a:rPr lang="ko-KR" altLang="en-US" dirty="0">
                  <a:solidFill>
                    <a:srgbClr val="FF0000"/>
                  </a:solidFill>
                </a:rPr>
                <a:t>년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2D6C08-0759-4172-861A-2B7EC20257FE}"/>
                </a:ext>
              </a:extLst>
            </p:cNvPr>
            <p:cNvSpPr txBox="1"/>
            <p:nvPr/>
          </p:nvSpPr>
          <p:spPr>
            <a:xfrm>
              <a:off x="1331640" y="6416046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2020</a:t>
              </a:r>
              <a:r>
                <a:rPr lang="ko-KR" altLang="en-US" dirty="0">
                  <a:solidFill>
                    <a:srgbClr val="FF0000"/>
                  </a:solidFill>
                </a:rPr>
                <a:t>년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F42515B-756D-42C7-B8AB-8C090DA2240C}"/>
              </a:ext>
            </a:extLst>
          </p:cNvPr>
          <p:cNvSpPr txBox="1"/>
          <p:nvPr/>
        </p:nvSpPr>
        <p:spPr>
          <a:xfrm>
            <a:off x="611560" y="5446965"/>
            <a:ext cx="7321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장타율</a:t>
            </a:r>
            <a:r>
              <a:rPr lang="en-US" altLang="ko-KR" dirty="0"/>
              <a:t>, </a:t>
            </a:r>
            <a:r>
              <a:rPr lang="ko-KR" altLang="en-US" dirty="0"/>
              <a:t>타율</a:t>
            </a:r>
            <a:r>
              <a:rPr lang="en-US" altLang="ko-KR" dirty="0"/>
              <a:t>, </a:t>
            </a:r>
            <a:r>
              <a:rPr lang="ko-KR" altLang="en-US" dirty="0"/>
              <a:t>득점</a:t>
            </a:r>
            <a:r>
              <a:rPr lang="en-US" altLang="ko-KR" dirty="0"/>
              <a:t>, </a:t>
            </a:r>
            <a:r>
              <a:rPr lang="ko-KR" altLang="en-US" dirty="0"/>
              <a:t>타점 모두 서로 관련이 있으며 </a:t>
            </a:r>
            <a:r>
              <a:rPr lang="ko-KR" altLang="en-US" dirty="0">
                <a:highlight>
                  <a:srgbClr val="FFFF00"/>
                </a:highlight>
              </a:rPr>
              <a:t>타점과 장타율이 상관계수가 높음</a:t>
            </a:r>
            <a:endParaRPr lang="en-US" altLang="ko-K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417483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ko-KR" altLang="en-US" dirty="0"/>
              <a:t>타구 </a:t>
            </a:r>
            <a:r>
              <a:rPr lang="ko-KR" altLang="en-US" dirty="0" err="1"/>
              <a:t>트래킹</a:t>
            </a:r>
            <a:r>
              <a:rPr lang="ko-KR" altLang="en-US" dirty="0"/>
              <a:t> 데이터</a:t>
            </a:r>
            <a:r>
              <a:rPr lang="en-US" altLang="ko-KR" dirty="0"/>
              <a:t>(HTS) EDA</a:t>
            </a:r>
            <a:endParaRPr lang="en-US" dirty="0"/>
          </a:p>
          <a:p>
            <a:endParaRPr lang="en-US" dirty="0"/>
          </a:p>
          <a:p>
            <a:r>
              <a:rPr lang="ko-KR" altLang="en-US" dirty="0" err="1"/>
              <a:t>배럴타구</a:t>
            </a:r>
            <a:r>
              <a:rPr lang="ko-KR" altLang="en-US" dirty="0"/>
              <a:t> 정의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득점</a:t>
            </a:r>
            <a:r>
              <a:rPr lang="en-US" altLang="ko-KR" dirty="0"/>
              <a:t>, </a:t>
            </a:r>
            <a:r>
              <a:rPr lang="ko-KR" altLang="en-US" dirty="0"/>
              <a:t>타점 외부 데이터 추가</a:t>
            </a:r>
            <a:endParaRPr lang="en-US" dirty="0"/>
          </a:p>
          <a:p>
            <a:endParaRPr lang="en-US" dirty="0"/>
          </a:p>
          <a:p>
            <a:r>
              <a:rPr lang="en-US" altLang="ko-KR" dirty="0"/>
              <a:t>N</a:t>
            </a:r>
            <a:r>
              <a:rPr lang="ko-KR" altLang="en-US" dirty="0"/>
              <a:t>월 까지의 타율</a:t>
            </a:r>
            <a:r>
              <a:rPr lang="en-US" altLang="ko-KR" dirty="0"/>
              <a:t>, </a:t>
            </a:r>
            <a:r>
              <a:rPr lang="ko-KR" altLang="en-US" dirty="0" err="1"/>
              <a:t>장타율</a:t>
            </a:r>
            <a:r>
              <a:rPr lang="en-US" altLang="ko-KR" dirty="0"/>
              <a:t>, </a:t>
            </a:r>
            <a:r>
              <a:rPr lang="ko-KR" altLang="en-US" dirty="0" err="1"/>
              <a:t>출루율</a:t>
            </a:r>
            <a:r>
              <a:rPr lang="ko-KR" altLang="en-US" dirty="0"/>
              <a:t> 컬럼 추가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모델링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Contents of Title_ F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A6D600-2DF8-4D34-851D-4DADA003E724}"/>
              </a:ext>
            </a:extLst>
          </p:cNvPr>
          <p:cNvSpPr/>
          <p:nvPr/>
        </p:nvSpPr>
        <p:spPr>
          <a:xfrm>
            <a:off x="683568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1303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61EAE6F-7378-4D2A-AFC6-00B3AF03F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dirty="0"/>
              <a:t>N</a:t>
            </a:r>
            <a:r>
              <a:rPr lang="ko-KR" altLang="en-US" sz="3600" dirty="0"/>
              <a:t>월 까지의  타율 컬럼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1F490D-4E19-4784-B171-0BF5CF3D6F64}"/>
              </a:ext>
            </a:extLst>
          </p:cNvPr>
          <p:cNvSpPr/>
          <p:nvPr/>
        </p:nvSpPr>
        <p:spPr>
          <a:xfrm>
            <a:off x="633063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B6105F-3B07-4048-AFC0-8FC3E208E611}"/>
              </a:ext>
            </a:extLst>
          </p:cNvPr>
          <p:cNvSpPr txBox="1"/>
          <p:nvPr/>
        </p:nvSpPr>
        <p:spPr>
          <a:xfrm>
            <a:off x="539552" y="1844824"/>
            <a:ext cx="67221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새로운 함수 정의 </a:t>
            </a:r>
            <a:r>
              <a:rPr lang="en-US" altLang="ko-KR" dirty="0"/>
              <a:t>: </a:t>
            </a:r>
            <a:r>
              <a:rPr lang="en-US" altLang="ko-KR" dirty="0" err="1">
                <a:highlight>
                  <a:srgbClr val="FFFF00"/>
                </a:highlight>
              </a:rPr>
              <a:t>calculate_BA</a:t>
            </a:r>
            <a:r>
              <a:rPr lang="en-US" altLang="ko-KR" dirty="0">
                <a:highlight>
                  <a:srgbClr val="FFFF00"/>
                </a:highlight>
              </a:rPr>
              <a:t>(df, PCODE, </a:t>
            </a:r>
            <a:r>
              <a:rPr lang="en-US" altLang="ko-KR" dirty="0" err="1">
                <a:highlight>
                  <a:srgbClr val="FFFF00"/>
                </a:highlight>
              </a:rPr>
              <a:t>start_date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en-US" altLang="ko-KR" dirty="0" err="1">
                <a:highlight>
                  <a:srgbClr val="FFFF00"/>
                </a:highlight>
              </a:rPr>
              <a:t>end_date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df : </a:t>
            </a:r>
            <a:r>
              <a:rPr lang="ko-KR" altLang="en-US" dirty="0"/>
              <a:t>데이터프레임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PCODE : </a:t>
            </a:r>
            <a:r>
              <a:rPr lang="ko-KR" altLang="en-US" dirty="0"/>
              <a:t>선수 </a:t>
            </a:r>
            <a:r>
              <a:rPr lang="en-US" altLang="ko-KR" dirty="0"/>
              <a:t>PCODE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start_date</a:t>
            </a:r>
            <a:r>
              <a:rPr lang="en-US" altLang="ko-KR" dirty="0"/>
              <a:t> : </a:t>
            </a:r>
            <a:r>
              <a:rPr lang="ko-KR" altLang="en-US" dirty="0"/>
              <a:t>시작 날짜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end_date</a:t>
            </a:r>
            <a:r>
              <a:rPr lang="en-US" altLang="ko-KR" dirty="0"/>
              <a:t> : </a:t>
            </a:r>
            <a:r>
              <a:rPr lang="ko-KR" altLang="en-US" dirty="0"/>
              <a:t>종료 날짜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EC794B-F552-4847-AE7C-4302EF68F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869160"/>
            <a:ext cx="3620005" cy="857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E0EF9E-9FBF-419D-AE84-28EE23C19F1F}"/>
              </a:ext>
            </a:extLst>
          </p:cNvPr>
          <p:cNvSpPr txBox="1"/>
          <p:nvPr/>
        </p:nvSpPr>
        <p:spPr>
          <a:xfrm>
            <a:off x="539552" y="3923764"/>
            <a:ext cx="773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PCODE</a:t>
            </a:r>
            <a:r>
              <a:rPr lang="ko-KR" altLang="en-US" dirty="0"/>
              <a:t>가 </a:t>
            </a:r>
            <a:r>
              <a:rPr lang="en-US" altLang="ko-KR" dirty="0"/>
              <a:t>60100, 2018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 </a:t>
            </a:r>
            <a:r>
              <a:rPr lang="en-US" altLang="ko-KR" dirty="0"/>
              <a:t>~ 2018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31</a:t>
            </a:r>
            <a:r>
              <a:rPr lang="ko-KR" altLang="en-US" dirty="0"/>
              <a:t>일 까지의  타율 </a:t>
            </a:r>
            <a:r>
              <a:rPr lang="en-US" altLang="ko-KR" dirty="0"/>
              <a:t>= 0.2307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49971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61EAE6F-7378-4D2A-AFC6-00B3AF03F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dirty="0"/>
              <a:t>N</a:t>
            </a:r>
            <a:r>
              <a:rPr lang="ko-KR" altLang="en-US" sz="3600" dirty="0"/>
              <a:t>월까지의 타율 컬럼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1F490D-4E19-4784-B171-0BF5CF3D6F64}"/>
              </a:ext>
            </a:extLst>
          </p:cNvPr>
          <p:cNvSpPr/>
          <p:nvPr/>
        </p:nvSpPr>
        <p:spPr>
          <a:xfrm>
            <a:off x="633063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BE7918-B240-422B-8931-1FD7CCFC8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4200"/>
            <a:ext cx="9144000" cy="31930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1C6581-A74E-4606-A7F3-A721492DCDE9}"/>
              </a:ext>
            </a:extLst>
          </p:cNvPr>
          <p:cNvSpPr txBox="1"/>
          <p:nvPr/>
        </p:nvSpPr>
        <p:spPr>
          <a:xfrm>
            <a:off x="251520" y="1700808"/>
            <a:ext cx="868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batter_base</a:t>
            </a:r>
            <a:r>
              <a:rPr lang="en-US" altLang="ko-KR" dirty="0"/>
              <a:t> </a:t>
            </a:r>
            <a:r>
              <a:rPr lang="ko-KR" altLang="en-US" dirty="0"/>
              <a:t>데이터프레임에 </a:t>
            </a:r>
            <a:r>
              <a:rPr lang="en-US" altLang="ko-KR" dirty="0" err="1"/>
              <a:t>calculate_BA</a:t>
            </a:r>
            <a:r>
              <a:rPr lang="en-US" altLang="ko-KR" dirty="0"/>
              <a:t> </a:t>
            </a:r>
            <a:r>
              <a:rPr lang="ko-KR" altLang="en-US" dirty="0"/>
              <a:t>함수를 이용해 </a:t>
            </a:r>
            <a:r>
              <a:rPr lang="en-US" altLang="ko-KR" sz="1800" dirty="0"/>
              <a:t>N</a:t>
            </a:r>
            <a:r>
              <a:rPr lang="ko-KR" altLang="en-US" sz="1800" dirty="0"/>
              <a:t>월까지의 </a:t>
            </a:r>
            <a:r>
              <a:rPr lang="ko-KR" altLang="en-US" dirty="0"/>
              <a:t>타율 컬럼 추가</a:t>
            </a:r>
          </a:p>
        </p:txBody>
      </p:sp>
    </p:spTree>
    <p:extLst>
      <p:ext uri="{BB962C8B-B14F-4D97-AF65-F5344CB8AC3E}">
        <p14:creationId xmlns:p14="http://schemas.microsoft.com/office/powerpoint/2010/main" val="9780283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61EAE6F-7378-4D2A-AFC6-00B3AF03F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dirty="0"/>
              <a:t>N</a:t>
            </a:r>
            <a:r>
              <a:rPr lang="ko-KR" altLang="en-US" sz="3600" dirty="0"/>
              <a:t>월까지의 </a:t>
            </a:r>
            <a:r>
              <a:rPr lang="ko-KR" altLang="en-US" sz="3600" dirty="0" err="1"/>
              <a:t>장타율</a:t>
            </a:r>
            <a:r>
              <a:rPr lang="ko-KR" altLang="en-US" sz="3600" dirty="0"/>
              <a:t> 컬럼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1F490D-4E19-4784-B171-0BF5CF3D6F64}"/>
              </a:ext>
            </a:extLst>
          </p:cNvPr>
          <p:cNvSpPr/>
          <p:nvPr/>
        </p:nvSpPr>
        <p:spPr>
          <a:xfrm>
            <a:off x="633063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B6105F-3B07-4048-AFC0-8FC3E208E611}"/>
              </a:ext>
            </a:extLst>
          </p:cNvPr>
          <p:cNvSpPr txBox="1"/>
          <p:nvPr/>
        </p:nvSpPr>
        <p:spPr>
          <a:xfrm>
            <a:off x="539552" y="1844824"/>
            <a:ext cx="68104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새로운 함수 정의 </a:t>
            </a:r>
            <a:r>
              <a:rPr lang="en-US" altLang="ko-KR" dirty="0"/>
              <a:t>: </a:t>
            </a:r>
            <a:r>
              <a:rPr lang="en-US" altLang="ko-KR" dirty="0" err="1">
                <a:highlight>
                  <a:srgbClr val="FFFF00"/>
                </a:highlight>
              </a:rPr>
              <a:t>calculate_SLG</a:t>
            </a:r>
            <a:r>
              <a:rPr lang="en-US" altLang="ko-KR" dirty="0">
                <a:highlight>
                  <a:srgbClr val="FFFF00"/>
                </a:highlight>
              </a:rPr>
              <a:t>(df, PCODE, </a:t>
            </a:r>
            <a:r>
              <a:rPr lang="en-US" altLang="ko-KR" dirty="0" err="1">
                <a:highlight>
                  <a:srgbClr val="FFFF00"/>
                </a:highlight>
              </a:rPr>
              <a:t>start_date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en-US" altLang="ko-KR" dirty="0" err="1">
                <a:highlight>
                  <a:srgbClr val="FFFF00"/>
                </a:highlight>
              </a:rPr>
              <a:t>end_date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df : </a:t>
            </a:r>
            <a:r>
              <a:rPr lang="ko-KR" altLang="en-US" dirty="0"/>
              <a:t>데이터프레임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PCODE : </a:t>
            </a:r>
            <a:r>
              <a:rPr lang="ko-KR" altLang="en-US" dirty="0"/>
              <a:t>선수 </a:t>
            </a:r>
            <a:r>
              <a:rPr lang="en-US" altLang="ko-KR" dirty="0"/>
              <a:t>PCODE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start_date</a:t>
            </a:r>
            <a:r>
              <a:rPr lang="en-US" altLang="ko-KR" dirty="0"/>
              <a:t> : </a:t>
            </a:r>
            <a:r>
              <a:rPr lang="ko-KR" altLang="en-US" dirty="0"/>
              <a:t>시작 날짜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end_date</a:t>
            </a:r>
            <a:r>
              <a:rPr lang="en-US" altLang="ko-KR" dirty="0"/>
              <a:t> : </a:t>
            </a:r>
            <a:r>
              <a:rPr lang="ko-KR" altLang="en-US" dirty="0"/>
              <a:t>종료 날짜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E0EF9E-9FBF-419D-AE84-28EE23C19F1F}"/>
              </a:ext>
            </a:extLst>
          </p:cNvPr>
          <p:cNvSpPr txBox="1"/>
          <p:nvPr/>
        </p:nvSpPr>
        <p:spPr>
          <a:xfrm>
            <a:off x="539552" y="3923764"/>
            <a:ext cx="791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PCODE</a:t>
            </a:r>
            <a:r>
              <a:rPr lang="ko-KR" altLang="en-US" dirty="0"/>
              <a:t>가 </a:t>
            </a:r>
            <a:r>
              <a:rPr lang="en-US" altLang="ko-KR" dirty="0"/>
              <a:t>60100, 2018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 </a:t>
            </a:r>
            <a:r>
              <a:rPr lang="en-US" altLang="ko-KR" dirty="0"/>
              <a:t>~ 2018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31</a:t>
            </a:r>
            <a:r>
              <a:rPr lang="ko-KR" altLang="en-US" dirty="0"/>
              <a:t>일 까지의 </a:t>
            </a:r>
            <a:r>
              <a:rPr lang="ko-KR" altLang="en-US" dirty="0" err="1"/>
              <a:t>장타율</a:t>
            </a:r>
            <a:r>
              <a:rPr lang="ko-KR" altLang="en-US" dirty="0"/>
              <a:t> </a:t>
            </a:r>
            <a:r>
              <a:rPr lang="en-US" altLang="ko-KR" dirty="0"/>
              <a:t>= 0.3846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616851-59B0-4303-A77F-FF35D6E89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11" y="4853470"/>
            <a:ext cx="3972479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468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61EAE6F-7378-4D2A-AFC6-00B3AF03F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dirty="0"/>
              <a:t>N</a:t>
            </a:r>
            <a:r>
              <a:rPr lang="ko-KR" altLang="en-US" sz="3600" dirty="0"/>
              <a:t>월까지의 </a:t>
            </a:r>
            <a:r>
              <a:rPr lang="ko-KR" altLang="en-US" sz="3600" dirty="0" err="1"/>
              <a:t>장타율</a:t>
            </a:r>
            <a:r>
              <a:rPr lang="ko-KR" altLang="en-US" sz="3600" dirty="0"/>
              <a:t> 컬럼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1F490D-4E19-4784-B171-0BF5CF3D6F64}"/>
              </a:ext>
            </a:extLst>
          </p:cNvPr>
          <p:cNvSpPr/>
          <p:nvPr/>
        </p:nvSpPr>
        <p:spPr>
          <a:xfrm>
            <a:off x="633063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1C6581-A74E-4606-A7F3-A721492DCDE9}"/>
              </a:ext>
            </a:extLst>
          </p:cNvPr>
          <p:cNvSpPr txBox="1"/>
          <p:nvPr/>
        </p:nvSpPr>
        <p:spPr>
          <a:xfrm>
            <a:off x="107504" y="1700808"/>
            <a:ext cx="900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batter_base</a:t>
            </a:r>
            <a:r>
              <a:rPr lang="en-US" altLang="ko-KR" dirty="0"/>
              <a:t> </a:t>
            </a:r>
            <a:r>
              <a:rPr lang="ko-KR" altLang="en-US" dirty="0"/>
              <a:t>데이터프레임에 </a:t>
            </a:r>
            <a:r>
              <a:rPr lang="en-US" altLang="ko-KR" dirty="0" err="1"/>
              <a:t>calculate_SLG</a:t>
            </a:r>
            <a:r>
              <a:rPr lang="en-US" altLang="ko-KR" dirty="0"/>
              <a:t> </a:t>
            </a:r>
            <a:r>
              <a:rPr lang="ko-KR" altLang="en-US" dirty="0"/>
              <a:t>함수를 이용해 </a:t>
            </a:r>
            <a:r>
              <a:rPr lang="en-US" altLang="ko-KR" sz="1800" dirty="0"/>
              <a:t>N</a:t>
            </a:r>
            <a:r>
              <a:rPr lang="ko-KR" altLang="en-US" sz="1800" dirty="0"/>
              <a:t>월까지의 </a:t>
            </a:r>
            <a:r>
              <a:rPr lang="ko-KR" altLang="en-US" dirty="0" err="1"/>
              <a:t>장타율</a:t>
            </a:r>
            <a:r>
              <a:rPr lang="ko-KR" altLang="en-US" dirty="0"/>
              <a:t> 컬럼 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825429-12B3-4DD5-AC35-DCB032B96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4256"/>
            <a:ext cx="9144000" cy="32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301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61EAE6F-7378-4D2A-AFC6-00B3AF03F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dirty="0"/>
              <a:t>N</a:t>
            </a:r>
            <a:r>
              <a:rPr lang="ko-KR" altLang="en-US" sz="3600" dirty="0"/>
              <a:t>월까지의 </a:t>
            </a:r>
            <a:r>
              <a:rPr lang="ko-KR" altLang="en-US" sz="3600" dirty="0" err="1"/>
              <a:t>출루율</a:t>
            </a:r>
            <a:r>
              <a:rPr lang="ko-KR" altLang="en-US" sz="3600" dirty="0"/>
              <a:t> 컬럼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1F490D-4E19-4784-B171-0BF5CF3D6F64}"/>
              </a:ext>
            </a:extLst>
          </p:cNvPr>
          <p:cNvSpPr/>
          <p:nvPr/>
        </p:nvSpPr>
        <p:spPr>
          <a:xfrm>
            <a:off x="633063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B6105F-3B07-4048-AFC0-8FC3E208E611}"/>
              </a:ext>
            </a:extLst>
          </p:cNvPr>
          <p:cNvSpPr txBox="1"/>
          <p:nvPr/>
        </p:nvSpPr>
        <p:spPr>
          <a:xfrm>
            <a:off x="539552" y="1844824"/>
            <a:ext cx="68622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새로운 함수 정의 </a:t>
            </a:r>
            <a:r>
              <a:rPr lang="en-US" altLang="ko-KR" dirty="0"/>
              <a:t>: </a:t>
            </a:r>
            <a:r>
              <a:rPr lang="en-US" altLang="ko-KR" dirty="0" err="1">
                <a:highlight>
                  <a:srgbClr val="FFFF00"/>
                </a:highlight>
              </a:rPr>
              <a:t>calculate_OBP</a:t>
            </a:r>
            <a:r>
              <a:rPr lang="en-US" altLang="ko-KR" dirty="0">
                <a:highlight>
                  <a:srgbClr val="FFFF00"/>
                </a:highlight>
              </a:rPr>
              <a:t>(df, PCODE, </a:t>
            </a:r>
            <a:r>
              <a:rPr lang="en-US" altLang="ko-KR" dirty="0" err="1">
                <a:highlight>
                  <a:srgbClr val="FFFF00"/>
                </a:highlight>
              </a:rPr>
              <a:t>start_date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en-US" altLang="ko-KR" dirty="0" err="1">
                <a:highlight>
                  <a:srgbClr val="FFFF00"/>
                </a:highlight>
              </a:rPr>
              <a:t>end_date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df : </a:t>
            </a:r>
            <a:r>
              <a:rPr lang="ko-KR" altLang="en-US" dirty="0"/>
              <a:t>데이터프레임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PCODE : </a:t>
            </a:r>
            <a:r>
              <a:rPr lang="ko-KR" altLang="en-US" dirty="0"/>
              <a:t>선수 </a:t>
            </a:r>
            <a:r>
              <a:rPr lang="en-US" altLang="ko-KR" dirty="0"/>
              <a:t>PCODE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start_date</a:t>
            </a:r>
            <a:r>
              <a:rPr lang="en-US" altLang="ko-KR" dirty="0"/>
              <a:t> : </a:t>
            </a:r>
            <a:r>
              <a:rPr lang="ko-KR" altLang="en-US" dirty="0"/>
              <a:t>시작 날짜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end_date</a:t>
            </a:r>
            <a:r>
              <a:rPr lang="en-US" altLang="ko-KR" dirty="0"/>
              <a:t> : </a:t>
            </a:r>
            <a:r>
              <a:rPr lang="ko-KR" altLang="en-US" dirty="0"/>
              <a:t>종료 날짜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E0EF9E-9FBF-419D-AE84-28EE23C19F1F}"/>
              </a:ext>
            </a:extLst>
          </p:cNvPr>
          <p:cNvSpPr txBox="1"/>
          <p:nvPr/>
        </p:nvSpPr>
        <p:spPr>
          <a:xfrm>
            <a:off x="539552" y="3923764"/>
            <a:ext cx="74703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HTS </a:t>
            </a:r>
            <a:r>
              <a:rPr lang="ko-KR" altLang="en-US" dirty="0"/>
              <a:t>데이터프레임에 볼넷과 몸에 </a:t>
            </a:r>
            <a:r>
              <a:rPr lang="ko-KR" altLang="en-US" dirty="0" err="1"/>
              <a:t>맞는볼에</a:t>
            </a:r>
            <a:r>
              <a:rPr lang="ko-KR" altLang="en-US" dirty="0"/>
              <a:t> 대한 결과는 없음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월과 </a:t>
            </a:r>
            <a:r>
              <a:rPr lang="en-US" altLang="ko-KR" dirty="0"/>
              <a:t>10</a:t>
            </a:r>
            <a:r>
              <a:rPr lang="ko-KR" altLang="en-US" dirty="0"/>
              <a:t>월을 합쳐서 하나의 달로 보고</a:t>
            </a:r>
            <a:r>
              <a:rPr lang="en-US" altLang="ko-KR" dirty="0"/>
              <a:t>, 4</a:t>
            </a:r>
            <a:r>
              <a:rPr lang="ko-KR" altLang="en-US" dirty="0"/>
              <a:t>월 </a:t>
            </a:r>
            <a:r>
              <a:rPr lang="en-US" altLang="ko-KR" dirty="0"/>
              <a:t>~ 9</a:t>
            </a:r>
            <a:r>
              <a:rPr lang="ko-KR" altLang="en-US" dirty="0"/>
              <a:t>월 </a:t>
            </a:r>
            <a:r>
              <a:rPr lang="ko-KR" altLang="en-US" dirty="0" err="1"/>
              <a:t>까지하면</a:t>
            </a:r>
            <a:r>
              <a:rPr lang="ko-KR" altLang="en-US" dirty="0"/>
              <a:t> 총 </a:t>
            </a:r>
            <a:r>
              <a:rPr lang="en-US" altLang="ko-KR" dirty="0"/>
              <a:t>7</a:t>
            </a:r>
            <a:r>
              <a:rPr lang="ko-KR" altLang="en-US" dirty="0"/>
              <a:t>개의 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7</a:t>
            </a:r>
            <a:r>
              <a:rPr lang="ko-KR" altLang="en-US" dirty="0"/>
              <a:t>월까지의 볼넷과 사사구의 합을 시즌기록의 </a:t>
            </a:r>
            <a:r>
              <a:rPr lang="en-US" altLang="ko-KR" dirty="0"/>
              <a:t>4/7</a:t>
            </a:r>
            <a:r>
              <a:rPr lang="ko-KR" altLang="en-US" dirty="0"/>
              <a:t>로 계산</a:t>
            </a:r>
          </a:p>
        </p:txBody>
      </p:sp>
    </p:spTree>
    <p:extLst>
      <p:ext uri="{BB962C8B-B14F-4D97-AF65-F5344CB8AC3E}">
        <p14:creationId xmlns:p14="http://schemas.microsoft.com/office/powerpoint/2010/main" val="16172326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61EAE6F-7378-4D2A-AFC6-00B3AF03F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dirty="0"/>
              <a:t>N</a:t>
            </a:r>
            <a:r>
              <a:rPr lang="ko-KR" altLang="en-US" sz="3600" dirty="0"/>
              <a:t>월까지의 </a:t>
            </a:r>
            <a:r>
              <a:rPr lang="ko-KR" altLang="en-US" sz="3600" dirty="0" err="1"/>
              <a:t>출루율</a:t>
            </a:r>
            <a:r>
              <a:rPr lang="ko-KR" altLang="en-US" sz="3600" dirty="0"/>
              <a:t> 컬럼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1F490D-4E19-4784-B171-0BF5CF3D6F64}"/>
              </a:ext>
            </a:extLst>
          </p:cNvPr>
          <p:cNvSpPr/>
          <p:nvPr/>
        </p:nvSpPr>
        <p:spPr>
          <a:xfrm>
            <a:off x="633063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B6105F-3B07-4048-AFC0-8FC3E208E611}"/>
              </a:ext>
            </a:extLst>
          </p:cNvPr>
          <p:cNvSpPr txBox="1"/>
          <p:nvPr/>
        </p:nvSpPr>
        <p:spPr>
          <a:xfrm>
            <a:off x="539552" y="1844824"/>
            <a:ext cx="68622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새로운 함수 정의 </a:t>
            </a:r>
            <a:r>
              <a:rPr lang="en-US" altLang="ko-KR" dirty="0"/>
              <a:t>: </a:t>
            </a:r>
            <a:r>
              <a:rPr lang="en-US" altLang="ko-KR" dirty="0" err="1">
                <a:highlight>
                  <a:srgbClr val="FFFF00"/>
                </a:highlight>
              </a:rPr>
              <a:t>calculate_OBP</a:t>
            </a:r>
            <a:r>
              <a:rPr lang="en-US" altLang="ko-KR" dirty="0">
                <a:highlight>
                  <a:srgbClr val="FFFF00"/>
                </a:highlight>
              </a:rPr>
              <a:t>(df, PCODE, </a:t>
            </a:r>
            <a:r>
              <a:rPr lang="en-US" altLang="ko-KR" dirty="0" err="1">
                <a:highlight>
                  <a:srgbClr val="FFFF00"/>
                </a:highlight>
              </a:rPr>
              <a:t>start_date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en-US" altLang="ko-KR" dirty="0" err="1">
                <a:highlight>
                  <a:srgbClr val="FFFF00"/>
                </a:highlight>
              </a:rPr>
              <a:t>end_date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df : </a:t>
            </a:r>
            <a:r>
              <a:rPr lang="ko-KR" altLang="en-US" dirty="0"/>
              <a:t>데이터프레임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PCODE : </a:t>
            </a:r>
            <a:r>
              <a:rPr lang="ko-KR" altLang="en-US" dirty="0"/>
              <a:t>선수 </a:t>
            </a:r>
            <a:r>
              <a:rPr lang="en-US" altLang="ko-KR" dirty="0"/>
              <a:t>PCODE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start_date</a:t>
            </a:r>
            <a:r>
              <a:rPr lang="en-US" altLang="ko-KR" dirty="0"/>
              <a:t> : </a:t>
            </a:r>
            <a:r>
              <a:rPr lang="ko-KR" altLang="en-US" dirty="0"/>
              <a:t>시작 날짜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end_date</a:t>
            </a:r>
            <a:r>
              <a:rPr lang="en-US" altLang="ko-KR" dirty="0"/>
              <a:t> : </a:t>
            </a:r>
            <a:r>
              <a:rPr lang="ko-KR" altLang="en-US" dirty="0"/>
              <a:t>종료 날짜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E0EF9E-9FBF-419D-AE84-28EE23C19F1F}"/>
              </a:ext>
            </a:extLst>
          </p:cNvPr>
          <p:cNvSpPr txBox="1"/>
          <p:nvPr/>
        </p:nvSpPr>
        <p:spPr>
          <a:xfrm>
            <a:off x="539552" y="3923764"/>
            <a:ext cx="796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PCODE</a:t>
            </a:r>
            <a:r>
              <a:rPr lang="ko-KR" altLang="en-US" dirty="0"/>
              <a:t>가 </a:t>
            </a:r>
            <a:r>
              <a:rPr lang="en-US" altLang="ko-KR" dirty="0"/>
              <a:t>60100, 2018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 </a:t>
            </a:r>
            <a:r>
              <a:rPr lang="en-US" altLang="ko-KR" dirty="0"/>
              <a:t>~ 2018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 까지의  </a:t>
            </a:r>
            <a:r>
              <a:rPr lang="ko-KR" altLang="en-US" dirty="0" err="1"/>
              <a:t>출루율</a:t>
            </a:r>
            <a:r>
              <a:rPr lang="ko-KR" altLang="en-US" dirty="0"/>
              <a:t> </a:t>
            </a:r>
            <a:r>
              <a:rPr lang="en-US" altLang="ko-KR" dirty="0"/>
              <a:t>= 0.2993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616851-59B0-4303-A77F-FF35D6E89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11" y="4853470"/>
            <a:ext cx="3972479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5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E930E0C-2C90-4A1A-B871-525DF3FF7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대회문제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FD6FA6-D094-47E1-878E-3190AD8E99D8}"/>
              </a:ext>
            </a:extLst>
          </p:cNvPr>
          <p:cNvSpPr/>
          <p:nvPr/>
        </p:nvSpPr>
        <p:spPr>
          <a:xfrm>
            <a:off x="683568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DB7080C3-E275-4A1A-9B84-3A11D9EB859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8338" y="1311275"/>
            <a:ext cx="7791450" cy="215900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2. </a:t>
            </a:r>
            <a:r>
              <a:rPr lang="ko-KR" altLang="en-US" dirty="0"/>
              <a:t>성적 예측 모형 개발</a:t>
            </a:r>
            <a:r>
              <a:rPr lang="en-US" altLang="ko-KR" dirty="0"/>
              <a:t>(</a:t>
            </a:r>
            <a:r>
              <a:rPr lang="ko-KR" altLang="en-US" dirty="0"/>
              <a:t>모델링</a:t>
            </a:r>
            <a:r>
              <a:rPr lang="en-US" altLang="ko-KR" dirty="0"/>
              <a:t>)</a:t>
            </a:r>
            <a:r>
              <a:rPr lang="ko-KR" altLang="en-US" dirty="0"/>
              <a:t>을  통한 타자</a:t>
            </a:r>
            <a:r>
              <a:rPr lang="en-US" altLang="ko-KR" dirty="0"/>
              <a:t>OPS </a:t>
            </a:r>
            <a:r>
              <a:rPr lang="ko-KR" altLang="en-US" dirty="0"/>
              <a:t>예측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B652B38B-B078-4C91-B468-CDB0ABDD6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8" y="1700809"/>
            <a:ext cx="4234150" cy="4307144"/>
          </a:xfrm>
          <a:prstGeom prst="rect">
            <a:avLst/>
          </a:prstGeom>
        </p:spPr>
      </p:pic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F0534BFF-AB5E-4614-8FAB-633565EF7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10841"/>
              </p:ext>
            </p:extLst>
          </p:nvPr>
        </p:nvGraphicFramePr>
        <p:xfrm>
          <a:off x="5004048" y="1700809"/>
          <a:ext cx="3672408" cy="2088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02">
                  <a:extLst>
                    <a:ext uri="{9D8B030D-6E8A-4147-A177-3AD203B41FA5}">
                      <a16:colId xmlns:a16="http://schemas.microsoft.com/office/drawing/2014/main" val="2708175310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094995112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526283909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38880588"/>
                    </a:ext>
                  </a:extLst>
                </a:gridCol>
              </a:tblGrid>
              <a:tr h="348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PCODE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PCODE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NAME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406768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76232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양의지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78224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김재환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0737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68050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강백호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78513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전준우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89003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75847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최정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76290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김현수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9728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67341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이정후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79215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박건우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497397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79192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채은성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67872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로맥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114591"/>
                  </a:ext>
                </a:extLst>
              </a:tr>
            </a:tbl>
          </a:graphicData>
        </a:graphic>
      </p:graphicFrame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60FE429-81E3-4469-A591-4CB634002DDE}"/>
              </a:ext>
            </a:extLst>
          </p:cNvPr>
          <p:cNvSpPr/>
          <p:nvPr/>
        </p:nvSpPr>
        <p:spPr>
          <a:xfrm rot="18493096">
            <a:off x="4046501" y="3375897"/>
            <a:ext cx="936104" cy="5040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0C20CB30-7733-4297-8424-421925A51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347" y="4486687"/>
            <a:ext cx="3420441" cy="15704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D155ED-5F80-482A-AD3E-FAE421316FC6}"/>
              </a:ext>
            </a:extLst>
          </p:cNvPr>
          <p:cNvSpPr txBox="1"/>
          <p:nvPr/>
        </p:nvSpPr>
        <p:spPr>
          <a:xfrm>
            <a:off x="5079428" y="3995772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Submission </a:t>
            </a:r>
            <a:r>
              <a:rPr lang="ko-KR" altLang="en-US" dirty="0"/>
              <a:t>파일 형식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14FF2E-BFCF-413C-ACDE-A385E9FDE14F}"/>
              </a:ext>
            </a:extLst>
          </p:cNvPr>
          <p:cNvSpPr txBox="1"/>
          <p:nvPr/>
        </p:nvSpPr>
        <p:spPr>
          <a:xfrm>
            <a:off x="4860032" y="6228020"/>
            <a:ext cx="389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</a:t>
            </a:r>
            <a:r>
              <a:rPr lang="en-US" altLang="ko-KR" dirty="0"/>
              <a:t>10</a:t>
            </a:r>
            <a:r>
              <a:rPr lang="ko-KR" altLang="en-US" dirty="0"/>
              <a:t>명의 </a:t>
            </a:r>
            <a:r>
              <a:rPr lang="en-US" altLang="ko-KR" dirty="0"/>
              <a:t>OPS, </a:t>
            </a:r>
            <a:r>
              <a:rPr lang="ko-KR" altLang="en-US" dirty="0" err="1"/>
              <a:t>장타율</a:t>
            </a:r>
            <a:r>
              <a:rPr lang="en-US" altLang="ko-KR" dirty="0"/>
              <a:t>, </a:t>
            </a:r>
            <a:r>
              <a:rPr lang="ko-KR" altLang="en-US" dirty="0" err="1"/>
              <a:t>출루율</a:t>
            </a:r>
            <a:r>
              <a:rPr lang="ko-KR" altLang="en-US" dirty="0"/>
              <a:t> 예측</a:t>
            </a:r>
          </a:p>
        </p:txBody>
      </p:sp>
    </p:spTree>
    <p:extLst>
      <p:ext uri="{BB962C8B-B14F-4D97-AF65-F5344CB8AC3E}">
        <p14:creationId xmlns:p14="http://schemas.microsoft.com/office/powerpoint/2010/main" val="31298174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61EAE6F-7378-4D2A-AFC6-00B3AF03F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dirty="0"/>
              <a:t>N</a:t>
            </a:r>
            <a:r>
              <a:rPr lang="ko-KR" altLang="en-US" sz="3600" dirty="0"/>
              <a:t>월까지의 </a:t>
            </a:r>
            <a:r>
              <a:rPr lang="ko-KR" altLang="en-US" sz="3600" dirty="0" err="1"/>
              <a:t>출루율</a:t>
            </a:r>
            <a:r>
              <a:rPr lang="ko-KR" altLang="en-US" sz="3600" dirty="0"/>
              <a:t> 컬럼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1F490D-4E19-4784-B171-0BF5CF3D6F64}"/>
              </a:ext>
            </a:extLst>
          </p:cNvPr>
          <p:cNvSpPr/>
          <p:nvPr/>
        </p:nvSpPr>
        <p:spPr>
          <a:xfrm>
            <a:off x="633063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1C6581-A74E-4606-A7F3-A721492DCDE9}"/>
              </a:ext>
            </a:extLst>
          </p:cNvPr>
          <p:cNvSpPr txBox="1"/>
          <p:nvPr/>
        </p:nvSpPr>
        <p:spPr>
          <a:xfrm>
            <a:off x="251520" y="1700808"/>
            <a:ext cx="588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batter_base</a:t>
            </a:r>
            <a:r>
              <a:rPr lang="en-US" altLang="ko-KR" dirty="0"/>
              <a:t> </a:t>
            </a:r>
            <a:r>
              <a:rPr lang="ko-KR" altLang="en-US" dirty="0"/>
              <a:t>데이터프레임에 </a:t>
            </a:r>
            <a:r>
              <a:rPr lang="en-US" altLang="ko-KR" sz="1800" dirty="0"/>
              <a:t>N</a:t>
            </a:r>
            <a:r>
              <a:rPr lang="ko-KR" altLang="en-US" sz="1800" dirty="0"/>
              <a:t>월까지의 </a:t>
            </a:r>
            <a:r>
              <a:rPr lang="ko-KR" altLang="en-US" dirty="0" err="1"/>
              <a:t>출루율</a:t>
            </a:r>
            <a:r>
              <a:rPr lang="ko-KR" altLang="en-US" dirty="0"/>
              <a:t> 컬럼 추가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37A4E4-4AE6-4CC8-BF67-246728776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2826"/>
            <a:ext cx="9144000" cy="335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134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ko-KR" altLang="en-US" dirty="0"/>
              <a:t>타구 </a:t>
            </a:r>
            <a:r>
              <a:rPr lang="ko-KR" altLang="en-US" dirty="0" err="1"/>
              <a:t>트래킹</a:t>
            </a:r>
            <a:r>
              <a:rPr lang="ko-KR" altLang="en-US" dirty="0"/>
              <a:t> 데이터</a:t>
            </a:r>
            <a:r>
              <a:rPr lang="en-US" altLang="ko-KR" dirty="0"/>
              <a:t>(HTS) EDA</a:t>
            </a:r>
            <a:endParaRPr lang="en-US" dirty="0"/>
          </a:p>
          <a:p>
            <a:endParaRPr lang="en-US" dirty="0"/>
          </a:p>
          <a:p>
            <a:r>
              <a:rPr lang="ko-KR" altLang="en-US" dirty="0" err="1"/>
              <a:t>배럴타구</a:t>
            </a:r>
            <a:r>
              <a:rPr lang="ko-KR" altLang="en-US" dirty="0"/>
              <a:t> 정의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득점</a:t>
            </a:r>
            <a:r>
              <a:rPr lang="en-US" altLang="ko-KR" dirty="0"/>
              <a:t>, </a:t>
            </a:r>
            <a:r>
              <a:rPr lang="ko-KR" altLang="en-US" dirty="0"/>
              <a:t>타점 외부 데이터 추가</a:t>
            </a:r>
            <a:endParaRPr lang="en-US" dirty="0"/>
          </a:p>
          <a:p>
            <a:endParaRPr lang="en-US" dirty="0"/>
          </a:p>
          <a:p>
            <a:r>
              <a:rPr lang="en-US" altLang="ko-KR" dirty="0"/>
              <a:t>N</a:t>
            </a:r>
            <a:r>
              <a:rPr lang="ko-KR" altLang="en-US" dirty="0"/>
              <a:t>월 까지의 타율</a:t>
            </a:r>
            <a:r>
              <a:rPr lang="en-US" altLang="ko-KR" dirty="0"/>
              <a:t>, </a:t>
            </a:r>
            <a:r>
              <a:rPr lang="ko-KR" altLang="en-US" dirty="0" err="1"/>
              <a:t>장타율</a:t>
            </a:r>
            <a:r>
              <a:rPr lang="en-US" altLang="ko-KR" dirty="0"/>
              <a:t>, </a:t>
            </a:r>
            <a:r>
              <a:rPr lang="ko-KR" altLang="en-US" dirty="0" err="1"/>
              <a:t>출루율</a:t>
            </a:r>
            <a:r>
              <a:rPr lang="ko-KR" altLang="en-US" dirty="0"/>
              <a:t> 컬럼 추가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모델링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Contents of Title_ F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A6D600-2DF8-4D34-851D-4DADA003E724}"/>
              </a:ext>
            </a:extLst>
          </p:cNvPr>
          <p:cNvSpPr/>
          <p:nvPr/>
        </p:nvSpPr>
        <p:spPr>
          <a:xfrm>
            <a:off x="683568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01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61EAE6F-7378-4D2A-AFC6-00B3AF03F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모델링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1F490D-4E19-4784-B171-0BF5CF3D6F64}"/>
              </a:ext>
            </a:extLst>
          </p:cNvPr>
          <p:cNvSpPr/>
          <p:nvPr/>
        </p:nvSpPr>
        <p:spPr>
          <a:xfrm>
            <a:off x="633063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A039CFC-0FEE-4FFC-B965-B85BDDF9BF2F}"/>
              </a:ext>
            </a:extLst>
          </p:cNvPr>
          <p:cNvSpPr txBox="1">
            <a:spLocks/>
          </p:cNvSpPr>
          <p:nvPr/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OBP,SLG</a:t>
            </a:r>
            <a:r>
              <a:rPr lang="ko-KR" altLang="en-US" sz="2000" dirty="0"/>
              <a:t> 지표와의 상관관계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4065C6-BF22-4C42-A6F8-AB03DE19E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204864"/>
            <a:ext cx="1724277" cy="44885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067F520-E97F-48FB-A369-C5DC1ECDA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564" y="2224439"/>
            <a:ext cx="2534004" cy="44487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C6630F-7826-453F-87F0-F2F443FD44CB}"/>
              </a:ext>
            </a:extLst>
          </p:cNvPr>
          <p:cNvSpPr txBox="1"/>
          <p:nvPr/>
        </p:nvSpPr>
        <p:spPr>
          <a:xfrm>
            <a:off x="850549" y="1841233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OBP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C7D62E-9512-461A-AD3D-0D0D7AD45CEA}"/>
              </a:ext>
            </a:extLst>
          </p:cNvPr>
          <p:cNvSpPr txBox="1"/>
          <p:nvPr/>
        </p:nvSpPr>
        <p:spPr>
          <a:xfrm>
            <a:off x="1331640" y="1844824"/>
            <a:ext cx="52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SLG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F7CE65-3CB1-43ED-9E82-38FA719A51A6}"/>
              </a:ext>
            </a:extLst>
          </p:cNvPr>
          <p:cNvSpPr txBox="1"/>
          <p:nvPr/>
        </p:nvSpPr>
        <p:spPr>
          <a:xfrm>
            <a:off x="4144496" y="1844824"/>
            <a:ext cx="52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SLG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5884A-9AAD-45D4-B061-D381D0FF0705}"/>
              </a:ext>
            </a:extLst>
          </p:cNvPr>
          <p:cNvSpPr txBox="1"/>
          <p:nvPr/>
        </p:nvSpPr>
        <p:spPr>
          <a:xfrm>
            <a:off x="3347864" y="184482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OBP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B9B863-C1EF-4C1E-B091-3378E24886DF}"/>
              </a:ext>
            </a:extLst>
          </p:cNvPr>
          <p:cNvSpPr txBox="1"/>
          <p:nvPr/>
        </p:nvSpPr>
        <p:spPr>
          <a:xfrm>
            <a:off x="5004048" y="1956896"/>
            <a:ext cx="3960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최종 데이터 상관관계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OPS = OBP + SLG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21</a:t>
            </a:r>
            <a:r>
              <a:rPr lang="ko-KR" altLang="en-US" dirty="0"/>
              <a:t>년 </a:t>
            </a:r>
            <a:r>
              <a:rPr lang="en-US" altLang="ko-KR" dirty="0"/>
              <a:t>9~10 </a:t>
            </a:r>
            <a:r>
              <a:rPr lang="ko-KR" altLang="en-US" dirty="0"/>
              <a:t>월 사이 </a:t>
            </a:r>
            <a:r>
              <a:rPr lang="en-US" altLang="ko-KR" dirty="0"/>
              <a:t>OPS </a:t>
            </a:r>
            <a:r>
              <a:rPr lang="ko-KR" altLang="en-US" dirty="0"/>
              <a:t>예측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정의한 </a:t>
            </a:r>
            <a:r>
              <a:rPr lang="en-US" altLang="ko-KR" dirty="0"/>
              <a:t>Barrel</a:t>
            </a:r>
            <a:r>
              <a:rPr lang="ko-KR" altLang="en-US" dirty="0"/>
              <a:t>을 기반으로 </a:t>
            </a:r>
            <a:r>
              <a:rPr lang="en-US" altLang="ko-KR" dirty="0"/>
              <a:t>OPS </a:t>
            </a:r>
            <a:r>
              <a:rPr lang="ko-KR" altLang="en-US" dirty="0"/>
              <a:t>예측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train</a:t>
            </a:r>
            <a:r>
              <a:rPr lang="ko-KR" altLang="en-US" dirty="0"/>
              <a:t>을 </a:t>
            </a:r>
            <a:r>
              <a:rPr lang="ko-KR" altLang="en-US" dirty="0" err="1"/>
              <a:t>뭐로하고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r>
              <a:rPr lang="ko-KR" altLang="en-US" dirty="0"/>
              <a:t>를 </a:t>
            </a:r>
            <a:r>
              <a:rPr lang="ko-KR" altLang="en-US" dirty="0" err="1"/>
              <a:t>뭐로할지</a:t>
            </a:r>
            <a:r>
              <a:rPr lang="en-US" altLang="ko-KR" dirty="0"/>
              <a:t> </a:t>
            </a:r>
            <a:r>
              <a:rPr lang="ko-KR" altLang="en-US" dirty="0"/>
              <a:t>모르겠음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23970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61EAE6F-7378-4D2A-AFC6-00B3AF03F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모델링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1F490D-4E19-4784-B171-0BF5CF3D6F64}"/>
              </a:ext>
            </a:extLst>
          </p:cNvPr>
          <p:cNvSpPr/>
          <p:nvPr/>
        </p:nvSpPr>
        <p:spPr>
          <a:xfrm>
            <a:off x="633063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A039CFC-0FEE-4FFC-B965-B85BDDF9BF2F}"/>
              </a:ext>
            </a:extLst>
          </p:cNvPr>
          <p:cNvSpPr txBox="1">
            <a:spLocks/>
          </p:cNvSpPr>
          <p:nvPr/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OBP,SLG</a:t>
            </a:r>
            <a:r>
              <a:rPr lang="ko-KR" altLang="en-US" sz="2000" dirty="0"/>
              <a:t> 지표와의 상관관계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C89673C-A87F-4CD1-9FB7-C102FA8F0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71" y="1914031"/>
            <a:ext cx="2838846" cy="212932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43997F9-1F03-4AF8-BD4D-4D74D7461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875743"/>
            <a:ext cx="2695951" cy="21293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9927E52-BAE2-481F-8046-19DD1B3B6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74" y="4197597"/>
            <a:ext cx="2838846" cy="264355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5EEBBFE-6F05-42DB-A259-8EE7FA805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88" y="4180372"/>
            <a:ext cx="2591383" cy="264355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AC6BBCB-D051-4158-B880-3C0B026A00EF}"/>
              </a:ext>
            </a:extLst>
          </p:cNvPr>
          <p:cNvSpPr txBox="1"/>
          <p:nvPr/>
        </p:nvSpPr>
        <p:spPr>
          <a:xfrm>
            <a:off x="1726527" y="1534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18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48D8B0-9920-4AB8-B932-F2102D910421}"/>
              </a:ext>
            </a:extLst>
          </p:cNvPr>
          <p:cNvSpPr txBox="1"/>
          <p:nvPr/>
        </p:nvSpPr>
        <p:spPr>
          <a:xfrm>
            <a:off x="6646336" y="1534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EC809C-BBE4-40BB-99B0-A27D2615695B}"/>
              </a:ext>
            </a:extLst>
          </p:cNvPr>
          <p:cNvSpPr txBox="1"/>
          <p:nvPr/>
        </p:nvSpPr>
        <p:spPr>
          <a:xfrm>
            <a:off x="0" y="47251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915414-8D3F-4979-A842-B5CCE7BDD8B2}"/>
              </a:ext>
            </a:extLst>
          </p:cNvPr>
          <p:cNvSpPr txBox="1"/>
          <p:nvPr/>
        </p:nvSpPr>
        <p:spPr>
          <a:xfrm>
            <a:off x="4860032" y="47251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3BA8ED-5145-4EBD-9614-0B0C62385192}"/>
              </a:ext>
            </a:extLst>
          </p:cNvPr>
          <p:cNvSpPr txBox="1"/>
          <p:nvPr/>
        </p:nvSpPr>
        <p:spPr>
          <a:xfrm>
            <a:off x="3923928" y="622429"/>
            <a:ext cx="5155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Barrel</a:t>
            </a:r>
            <a:r>
              <a:rPr lang="ko-KR" altLang="en-US" dirty="0"/>
              <a:t>이랑 </a:t>
            </a:r>
            <a:r>
              <a:rPr lang="en-US" altLang="ko-KR" dirty="0"/>
              <a:t>,Barrel % </a:t>
            </a:r>
            <a:r>
              <a:rPr lang="ko-KR" altLang="en-US" dirty="0"/>
              <a:t>와 </a:t>
            </a:r>
            <a:r>
              <a:rPr lang="en-US" altLang="ko-KR" dirty="0"/>
              <a:t>OBP,SLG</a:t>
            </a:r>
            <a:r>
              <a:rPr lang="ko-KR" altLang="en-US" dirty="0"/>
              <a:t> 와의 </a:t>
            </a:r>
            <a:r>
              <a:rPr lang="ko-KR" altLang="en-US" dirty="0" err="1"/>
              <a:t>상관계수값이</a:t>
            </a:r>
            <a:endParaRPr lang="en-US" altLang="ko-KR" dirty="0"/>
          </a:p>
          <a:p>
            <a:r>
              <a:rPr lang="ko-KR" altLang="en-US" dirty="0"/>
              <a:t>너무 작음</a:t>
            </a:r>
          </a:p>
        </p:txBody>
      </p:sp>
    </p:spTree>
    <p:extLst>
      <p:ext uri="{BB962C8B-B14F-4D97-AF65-F5344CB8AC3E}">
        <p14:creationId xmlns:p14="http://schemas.microsoft.com/office/powerpoint/2010/main" val="6333774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61EAE6F-7378-4D2A-AFC6-00B3AF03F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모델링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1F490D-4E19-4784-B171-0BF5CF3D6F64}"/>
              </a:ext>
            </a:extLst>
          </p:cNvPr>
          <p:cNvSpPr/>
          <p:nvPr/>
        </p:nvSpPr>
        <p:spPr>
          <a:xfrm>
            <a:off x="633063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A039CFC-0FEE-4FFC-B965-B85BDDF9BF2F}"/>
              </a:ext>
            </a:extLst>
          </p:cNvPr>
          <p:cNvSpPr txBox="1">
            <a:spLocks/>
          </p:cNvSpPr>
          <p:nvPr/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OBP,SLG</a:t>
            </a:r>
            <a:r>
              <a:rPr lang="ko-KR" altLang="en-US" sz="2000" dirty="0"/>
              <a:t> 지표와의 상관관계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C89673C-A87F-4CD1-9FB7-C102FA8F0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04" y="2235783"/>
            <a:ext cx="2838846" cy="212932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AC6BBCB-D051-4158-B880-3C0B026A00EF}"/>
              </a:ext>
            </a:extLst>
          </p:cNvPr>
          <p:cNvSpPr txBox="1"/>
          <p:nvPr/>
        </p:nvSpPr>
        <p:spPr>
          <a:xfrm>
            <a:off x="323528" y="16915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6394A-09B3-4F62-88DE-A4886B2AD60B}"/>
              </a:ext>
            </a:extLst>
          </p:cNvPr>
          <p:cNvSpPr txBox="1"/>
          <p:nvPr/>
        </p:nvSpPr>
        <p:spPr>
          <a:xfrm>
            <a:off x="3563888" y="1876182"/>
            <a:ext cx="54345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Train :</a:t>
            </a:r>
          </a:p>
          <a:p>
            <a:endParaRPr lang="en-US" altLang="ko-KR" sz="1400" dirty="0"/>
          </a:p>
          <a:p>
            <a:r>
              <a:rPr lang="en-US" altLang="ko-KR" sz="1400" dirty="0"/>
              <a:t>Barrel, Barrel %, 7</a:t>
            </a:r>
            <a:r>
              <a:rPr lang="ko-KR" altLang="en-US" sz="1400" dirty="0" err="1"/>
              <a:t>월까지의타율</a:t>
            </a:r>
            <a:r>
              <a:rPr lang="en-US" altLang="ko-KR" sz="1400" dirty="0"/>
              <a:t>, 7</a:t>
            </a:r>
            <a:r>
              <a:rPr lang="ko-KR" altLang="en-US" sz="1400" dirty="0" err="1"/>
              <a:t>월까지의장타율</a:t>
            </a:r>
            <a:r>
              <a:rPr lang="en-US" altLang="ko-KR" sz="1400" dirty="0"/>
              <a:t>, 7</a:t>
            </a:r>
            <a:r>
              <a:rPr lang="ko-KR" altLang="en-US" sz="1400" dirty="0" err="1"/>
              <a:t>월까지의출루율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2BBEE3-8A79-4AA4-B621-3628D5B679ED}"/>
              </a:ext>
            </a:extLst>
          </p:cNvPr>
          <p:cNvSpPr txBox="1"/>
          <p:nvPr/>
        </p:nvSpPr>
        <p:spPr>
          <a:xfrm>
            <a:off x="3591675" y="2788327"/>
            <a:ext cx="15992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Label :</a:t>
            </a:r>
          </a:p>
          <a:p>
            <a:endParaRPr lang="en-US" altLang="ko-KR" sz="1400" dirty="0"/>
          </a:p>
          <a:p>
            <a:r>
              <a:rPr lang="en-US" altLang="ko-KR" sz="1400" dirty="0"/>
              <a:t>OBP </a:t>
            </a:r>
            <a:r>
              <a:rPr lang="ko-KR" altLang="en-US" sz="1400" dirty="0"/>
              <a:t>따로</a:t>
            </a:r>
            <a:r>
              <a:rPr lang="en-US" altLang="ko-KR" sz="1400" dirty="0"/>
              <a:t> SLG </a:t>
            </a:r>
            <a:r>
              <a:rPr lang="ko-KR" altLang="en-US" sz="1400" dirty="0"/>
              <a:t>따로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9823C6-2411-438B-B836-F9C4E4E25A65}"/>
              </a:ext>
            </a:extLst>
          </p:cNvPr>
          <p:cNvSpPr txBox="1"/>
          <p:nvPr/>
        </p:nvSpPr>
        <p:spPr>
          <a:xfrm>
            <a:off x="3591675" y="3783101"/>
            <a:ext cx="52341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이렇게 하려했지만 </a:t>
            </a:r>
            <a:r>
              <a:rPr lang="en-US" altLang="ko-KR" sz="1600" dirty="0"/>
              <a:t>9~10</a:t>
            </a:r>
            <a:r>
              <a:rPr lang="ko-KR" altLang="en-US" sz="1600" dirty="0"/>
              <a:t>월 사이 </a:t>
            </a:r>
            <a:r>
              <a:rPr lang="en-US" altLang="ko-KR" sz="1600" dirty="0"/>
              <a:t>OPS </a:t>
            </a:r>
            <a:r>
              <a:rPr lang="ko-KR" altLang="en-US" sz="1600" dirty="0"/>
              <a:t>예측이라 </a:t>
            </a:r>
            <a:r>
              <a:rPr lang="en-US" altLang="ko-KR" sz="1600" dirty="0"/>
              <a:t>label</a:t>
            </a:r>
            <a:r>
              <a:rPr lang="ko-KR" altLang="en-US" sz="1600" dirty="0"/>
              <a:t>을 </a:t>
            </a:r>
            <a:endParaRPr lang="en-US" altLang="ko-KR" sz="1600" dirty="0"/>
          </a:p>
          <a:p>
            <a:r>
              <a:rPr lang="en-US" altLang="ko-KR" sz="1600" dirty="0"/>
              <a:t>OBP,SLG</a:t>
            </a:r>
            <a:r>
              <a:rPr lang="ko-KR" altLang="en-US" sz="1600" dirty="0"/>
              <a:t>로 놓으면 안될 것 같음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9</a:t>
            </a:r>
            <a:r>
              <a:rPr lang="ko-KR" altLang="en-US" sz="1600" dirty="0"/>
              <a:t>월까지의 </a:t>
            </a:r>
            <a:r>
              <a:rPr lang="en-US" altLang="ko-KR" sz="1600" dirty="0"/>
              <a:t>OBP,SLG</a:t>
            </a:r>
            <a:r>
              <a:rPr lang="ko-KR" altLang="en-US" sz="1600" dirty="0"/>
              <a:t>를 </a:t>
            </a:r>
            <a:r>
              <a:rPr lang="en-US" altLang="ko-KR" sz="1600" dirty="0"/>
              <a:t>label</a:t>
            </a:r>
            <a:r>
              <a:rPr lang="ko-KR" altLang="en-US" sz="1600" dirty="0"/>
              <a:t>로 놓으려 했지만 </a:t>
            </a:r>
            <a:endParaRPr lang="en-US" altLang="ko-KR" sz="1600" dirty="0"/>
          </a:p>
          <a:p>
            <a:r>
              <a:rPr lang="ko-KR" altLang="en-US" sz="1600" dirty="0"/>
              <a:t>정식 기록 데이터가 없음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7DF4CE-5A44-4402-B135-04DE504C74ED}"/>
              </a:ext>
            </a:extLst>
          </p:cNvPr>
          <p:cNvSpPr txBox="1"/>
          <p:nvPr/>
        </p:nvSpPr>
        <p:spPr>
          <a:xfrm>
            <a:off x="3851920" y="764704"/>
            <a:ext cx="415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상관계수값이</a:t>
            </a:r>
            <a:r>
              <a:rPr lang="ko-KR" altLang="en-US" dirty="0"/>
              <a:t> 작아도 </a:t>
            </a:r>
            <a:r>
              <a:rPr lang="ko-KR" altLang="en-US" dirty="0" err="1"/>
              <a:t>돌려보려했지만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9383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61EAE6F-7378-4D2A-AFC6-00B3AF03F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모델링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A039CFC-0FEE-4FFC-B965-B85BDDF9BF2F}"/>
              </a:ext>
            </a:extLst>
          </p:cNvPr>
          <p:cNvSpPr txBox="1">
            <a:spLocks/>
          </p:cNvSpPr>
          <p:nvPr/>
        </p:nvSpPr>
        <p:spPr>
          <a:xfrm>
            <a:off x="668087" y="1310706"/>
            <a:ext cx="7792345" cy="216024"/>
          </a:xfrm>
          <a:prstGeom prst="rect">
            <a:avLst/>
          </a:prstGeom>
        </p:spPr>
        <p:txBody>
          <a:bodyPr lIns="7200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OBP,SLG</a:t>
            </a:r>
            <a:r>
              <a:rPr lang="ko-KR" altLang="en-US" sz="2000" dirty="0"/>
              <a:t> 지표와의 상관관계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947D09-FDE2-4797-98F1-DC2002A12EC2}"/>
              </a:ext>
            </a:extLst>
          </p:cNvPr>
          <p:cNvSpPr/>
          <p:nvPr/>
        </p:nvSpPr>
        <p:spPr>
          <a:xfrm>
            <a:off x="633063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DF2F50-04D9-436D-A1A4-60AA1D5A9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3861048"/>
            <a:ext cx="6878010" cy="12384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6C45C7-62A1-4D6D-B14A-7C881D9DBF6D}"/>
              </a:ext>
            </a:extLst>
          </p:cNvPr>
          <p:cNvSpPr txBox="1"/>
          <p:nvPr/>
        </p:nvSpPr>
        <p:spPr>
          <a:xfrm>
            <a:off x="11527" y="5373216"/>
            <a:ext cx="77945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18</a:t>
            </a:r>
            <a:r>
              <a:rPr lang="ko-KR" altLang="en-US" dirty="0"/>
              <a:t>년 선수기록에 </a:t>
            </a:r>
            <a:r>
              <a:rPr lang="ko-KR" altLang="en-US" dirty="0" err="1"/>
              <a:t>백창수</a:t>
            </a:r>
            <a:r>
              <a:rPr lang="ko-KR" altLang="en-US" dirty="0"/>
              <a:t> </a:t>
            </a:r>
            <a:r>
              <a:rPr lang="en-US" altLang="ko-KR" dirty="0"/>
              <a:t>152</a:t>
            </a:r>
            <a:r>
              <a:rPr lang="ko-KR" altLang="en-US" dirty="0"/>
              <a:t>타수이지만 </a:t>
            </a:r>
            <a:r>
              <a:rPr lang="en-US" altLang="ko-KR" dirty="0"/>
              <a:t>HTS </a:t>
            </a:r>
            <a:r>
              <a:rPr lang="ko-KR" altLang="en-US" dirty="0"/>
              <a:t>프레임에서 </a:t>
            </a:r>
            <a:r>
              <a:rPr lang="ko-KR" altLang="en-US" dirty="0" err="1"/>
              <a:t>백창수는</a:t>
            </a:r>
            <a:r>
              <a:rPr lang="ko-KR" altLang="en-US" dirty="0"/>
              <a:t> </a:t>
            </a:r>
            <a:r>
              <a:rPr lang="en-US" altLang="ko-KR" dirty="0"/>
              <a:t>97</a:t>
            </a:r>
            <a:r>
              <a:rPr lang="ko-KR" altLang="en-US" dirty="0"/>
              <a:t>타수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대부분 타수 차이가 많이 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9</a:t>
            </a:r>
            <a:r>
              <a:rPr lang="ko-KR" altLang="en-US" dirty="0"/>
              <a:t>월까지의 </a:t>
            </a:r>
            <a:r>
              <a:rPr lang="ko-KR" altLang="en-US" dirty="0" err="1"/>
              <a:t>출루율</a:t>
            </a:r>
            <a:r>
              <a:rPr lang="en-US" altLang="ko-KR" dirty="0"/>
              <a:t>, </a:t>
            </a:r>
            <a:r>
              <a:rPr lang="ko-KR" altLang="en-US" dirty="0" err="1"/>
              <a:t>장타율</a:t>
            </a:r>
            <a:r>
              <a:rPr lang="ko-KR" altLang="en-US" dirty="0"/>
              <a:t> 등을 계산해도 </a:t>
            </a:r>
            <a:r>
              <a:rPr lang="en-US" altLang="ko-KR" dirty="0"/>
              <a:t>label</a:t>
            </a:r>
            <a:r>
              <a:rPr lang="ko-KR" altLang="en-US" dirty="0"/>
              <a:t>로 적절하지 않을 것 같음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F3AEF1-CB39-4744-A216-E042B4CD8482}"/>
              </a:ext>
            </a:extLst>
          </p:cNvPr>
          <p:cNvSpPr txBox="1"/>
          <p:nvPr/>
        </p:nvSpPr>
        <p:spPr>
          <a:xfrm>
            <a:off x="395536" y="1628800"/>
            <a:ext cx="2094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HTS </a:t>
            </a:r>
            <a:r>
              <a:rPr lang="ko-KR" altLang="en-US" dirty="0"/>
              <a:t>데이터프레임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27AD57-00FF-4543-9B16-57BEC7D65F9F}"/>
              </a:ext>
            </a:extLst>
          </p:cNvPr>
          <p:cNvSpPr/>
          <p:nvPr/>
        </p:nvSpPr>
        <p:spPr>
          <a:xfrm>
            <a:off x="6372200" y="4149080"/>
            <a:ext cx="469298" cy="950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6D56BF4-4854-42D3-A57D-2951C30E7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245" y="1956330"/>
            <a:ext cx="9144000" cy="187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13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EBEB0F0-8F69-46ED-9863-E872DB9F11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도메인 지식 </a:t>
            </a:r>
            <a:r>
              <a:rPr lang="en-US" altLang="ko-KR" dirty="0"/>
              <a:t>- </a:t>
            </a:r>
            <a:r>
              <a:rPr lang="ko-KR" altLang="en-US" sz="4400" dirty="0"/>
              <a:t>공인구의 변화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01DBA49-E680-4F5E-A3F2-42B11518A40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ko-KR" altLang="en-US" dirty="0"/>
              <a:t>공인구가 타율 및 </a:t>
            </a:r>
            <a:r>
              <a:rPr lang="ko-KR" altLang="en-US" dirty="0" err="1"/>
              <a:t>장타율</a:t>
            </a:r>
            <a:r>
              <a:rPr lang="ko-KR" altLang="en-US" dirty="0"/>
              <a:t> 등 영향을 미치는가</a:t>
            </a:r>
            <a:r>
              <a:rPr lang="en-US" altLang="ko-KR" dirty="0"/>
              <a:t>? – </a:t>
            </a:r>
            <a:r>
              <a:rPr lang="ko-KR" altLang="en-US" dirty="0"/>
              <a:t>반발계수의 변화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C516F6-A0BE-46D8-AACA-CFB591DA5733}"/>
              </a:ext>
            </a:extLst>
          </p:cNvPr>
          <p:cNvSpPr/>
          <p:nvPr/>
        </p:nvSpPr>
        <p:spPr>
          <a:xfrm>
            <a:off x="683568" y="6309320"/>
            <a:ext cx="30243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, 운동경기, 스포츠, 야구이(가) 표시된 사진&#10;&#10;자동 생성된 설명">
            <a:extLst>
              <a:ext uri="{FF2B5EF4-FFF2-40B4-BE49-F238E27FC236}">
                <a16:creationId xmlns:a16="http://schemas.microsoft.com/office/drawing/2014/main" id="{B4BFC4CD-2971-40D1-B952-F73C590CE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208925"/>
            <a:ext cx="2940470" cy="1927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9C2001-5C88-4D1F-9069-774C6A823C2D}"/>
              </a:ext>
            </a:extLst>
          </p:cNvPr>
          <p:cNvSpPr txBox="1"/>
          <p:nvPr/>
        </p:nvSpPr>
        <p:spPr>
          <a:xfrm>
            <a:off x="3563888" y="2348880"/>
            <a:ext cx="5287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반발계수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물체가 충돌했을 때 충돌 전후 속도의 비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68FD87-10CE-4251-8193-C91A98779F50}"/>
              </a:ext>
            </a:extLst>
          </p:cNvPr>
          <p:cNvSpPr txBox="1"/>
          <p:nvPr/>
        </p:nvSpPr>
        <p:spPr>
          <a:xfrm>
            <a:off x="3560148" y="3081734"/>
            <a:ext cx="6052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latin typeface="+mn-ea"/>
              </a:rPr>
              <a:t>이론적으로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…</a:t>
            </a:r>
          </a:p>
          <a:p>
            <a:endParaRPr lang="en-US" altLang="ko-KR" dirty="0">
              <a:solidFill>
                <a:srgbClr val="0070C0"/>
              </a:solidFill>
              <a:latin typeface="+mn-ea"/>
            </a:endParaRPr>
          </a:p>
          <a:p>
            <a:r>
              <a:rPr lang="ko-KR" altLang="en-US" dirty="0">
                <a:latin typeface="+mn-ea"/>
              </a:rPr>
              <a:t>반발계수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↓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=&gt;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공이 날아가는 거리↓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=&gt; </a:t>
            </a:r>
            <a:r>
              <a:rPr lang="ko-KR" altLang="en-US" sz="1800" kern="0" spc="0" dirty="0">
                <a:solidFill>
                  <a:srgbClr val="FF0000"/>
                </a:solidFill>
                <a:effectLst/>
                <a:latin typeface="+mn-ea"/>
              </a:rPr>
              <a:t>성적 하락</a:t>
            </a:r>
          </a:p>
        </p:txBody>
      </p:sp>
    </p:spTree>
    <p:extLst>
      <p:ext uri="{BB962C8B-B14F-4D97-AF65-F5344CB8AC3E}">
        <p14:creationId xmlns:p14="http://schemas.microsoft.com/office/powerpoint/2010/main" val="190951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EBEB0F0-8F69-46ED-9863-E872DB9F11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도메인 지식 </a:t>
            </a:r>
            <a:r>
              <a:rPr lang="en-US" altLang="ko-KR" dirty="0"/>
              <a:t>- </a:t>
            </a:r>
            <a:r>
              <a:rPr lang="ko-KR" altLang="en-US" sz="4400" dirty="0"/>
              <a:t>공인구의 변화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01DBA49-E680-4F5E-A3F2-42B11518A40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ko-KR" altLang="en-US" dirty="0"/>
              <a:t>공인구가 타율 및 </a:t>
            </a:r>
            <a:r>
              <a:rPr lang="ko-KR" altLang="en-US" dirty="0" err="1"/>
              <a:t>장타율</a:t>
            </a:r>
            <a:r>
              <a:rPr lang="ko-KR" altLang="en-US" dirty="0"/>
              <a:t> 등 영향을 미치는가</a:t>
            </a:r>
            <a:r>
              <a:rPr lang="en-US" altLang="ko-KR" dirty="0"/>
              <a:t>? – </a:t>
            </a:r>
            <a:r>
              <a:rPr lang="ko-KR" altLang="en-US" dirty="0"/>
              <a:t>반발계수의 변화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C516F6-A0BE-46D8-AACA-CFB591DA5733}"/>
              </a:ext>
            </a:extLst>
          </p:cNvPr>
          <p:cNvSpPr/>
          <p:nvPr/>
        </p:nvSpPr>
        <p:spPr>
          <a:xfrm>
            <a:off x="644122" y="6309320"/>
            <a:ext cx="6088117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7030A0"/>
                </a:solidFill>
                <a:hlinkClick r:id="rId3"/>
              </a:rPr>
              <a:t>https://joppyun.tistory.com/90</a:t>
            </a:r>
            <a:r>
              <a:rPr lang="en-US" altLang="ko-KR" dirty="0">
                <a:solidFill>
                  <a:srgbClr val="7030A0"/>
                </a:solidFill>
              </a:rPr>
              <a:t>, https://www.koreabaseball.com/</a:t>
            </a:r>
            <a:endParaRPr lang="ko-KR" altLang="en-US" dirty="0">
              <a:solidFill>
                <a:srgbClr val="7030A0"/>
              </a:solidFill>
            </a:endParaRPr>
          </a:p>
        </p:txBody>
      </p:sp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EF7E2809-5DE2-4C00-A6EF-70ABBE526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700808"/>
            <a:ext cx="7848872" cy="17311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4A1B0E-A05D-480C-B562-6277BFA5AC6A}"/>
              </a:ext>
            </a:extLst>
          </p:cNvPr>
          <p:cNvSpPr txBox="1"/>
          <p:nvPr/>
        </p:nvSpPr>
        <p:spPr>
          <a:xfrm>
            <a:off x="644123" y="3573016"/>
            <a:ext cx="76722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2019</a:t>
            </a:r>
            <a:r>
              <a:rPr lang="ko-KR" altLang="en-US" dirty="0"/>
              <a:t>년엔 </a:t>
            </a:r>
            <a:r>
              <a:rPr lang="en-US" altLang="ko-KR" dirty="0"/>
              <a:t>2018</a:t>
            </a:r>
            <a:r>
              <a:rPr lang="ko-KR" altLang="en-US" dirty="0"/>
              <a:t>년 때 보다 </a:t>
            </a:r>
            <a:r>
              <a:rPr lang="ko-KR" altLang="en-US" dirty="0">
                <a:highlight>
                  <a:srgbClr val="FFFF00"/>
                </a:highlight>
              </a:rPr>
              <a:t>반발계수가 증가했음에도 홈런 개수가 급감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r>
              <a:rPr lang="ko-KR" altLang="en-US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=&gt;</a:t>
            </a:r>
            <a:r>
              <a:rPr lang="en-US" altLang="ko-KR" dirty="0"/>
              <a:t>  </a:t>
            </a:r>
            <a:r>
              <a:rPr lang="ko-KR" altLang="en-US" dirty="0"/>
              <a:t>반발계수가 아닌 </a:t>
            </a:r>
            <a:r>
              <a:rPr lang="ko-KR" altLang="en-US" dirty="0">
                <a:highlight>
                  <a:srgbClr val="FFFF00"/>
                </a:highlight>
              </a:rPr>
              <a:t>다른 요소로 인해 </a:t>
            </a:r>
            <a:r>
              <a:rPr lang="ko-KR" altLang="en-US" dirty="0"/>
              <a:t>공인구의 </a:t>
            </a:r>
            <a:r>
              <a:rPr lang="ko-KR" altLang="en-US" dirty="0">
                <a:highlight>
                  <a:srgbClr val="FFFF00"/>
                </a:highlight>
              </a:rPr>
              <a:t>비거리가 줄어 들었을 것</a:t>
            </a:r>
            <a:endParaRPr lang="en-US" altLang="ko-KR" dirty="0">
              <a:highlight>
                <a:srgbClr val="FFFF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반발계수가 </a:t>
            </a:r>
            <a:r>
              <a:rPr lang="en-US" altLang="ko-KR" dirty="0"/>
              <a:t>0.001 </a:t>
            </a:r>
            <a:r>
              <a:rPr lang="ko-KR" altLang="en-US" dirty="0"/>
              <a:t>상승하면 비거리 </a:t>
            </a:r>
            <a:r>
              <a:rPr lang="en-US" altLang="ko-KR" dirty="0"/>
              <a:t>30cm </a:t>
            </a:r>
            <a:r>
              <a:rPr lang="ko-KR" altLang="en-US" dirty="0"/>
              <a:t>증가한다고 알려짐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>
                <a:solidFill>
                  <a:schemeClr val="accent6">
                    <a:lumMod val="50000"/>
                  </a:schemeClr>
                </a:solidFill>
              </a:rPr>
              <a:t>공인구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 비거리에 영향 미치는 요소</a:t>
            </a:r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공의 무게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재질 </a:t>
            </a:r>
            <a:r>
              <a:rPr lang="en-US" altLang="ko-KR" dirty="0"/>
              <a:t>, </a:t>
            </a:r>
            <a:r>
              <a:rPr lang="ko-KR" altLang="en-US" dirty="0"/>
              <a:t>모양 등</a:t>
            </a:r>
          </a:p>
        </p:txBody>
      </p:sp>
    </p:spTree>
    <p:extLst>
      <p:ext uri="{BB962C8B-B14F-4D97-AF65-F5344CB8AC3E}">
        <p14:creationId xmlns:p14="http://schemas.microsoft.com/office/powerpoint/2010/main" val="367257304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_End_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Master Slid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30354</TotalTime>
  <Words>4744</Words>
  <Application>Microsoft Office PowerPoint</Application>
  <PresentationFormat>화면 슬라이드 쇼(4:3)</PresentationFormat>
  <Paragraphs>999</Paragraphs>
  <Slides>75</Slides>
  <Notes>55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75</vt:i4>
      </vt:variant>
    </vt:vector>
  </HeadingPairs>
  <TitlesOfParts>
    <vt:vector size="83" baseType="lpstr">
      <vt:lpstr>맑은 고딕</vt:lpstr>
      <vt:lpstr>함초롬바탕</vt:lpstr>
      <vt:lpstr>Arial</vt:lpstr>
      <vt:lpstr>Calibri</vt:lpstr>
      <vt:lpstr>Symbol</vt:lpstr>
      <vt:lpstr>Wingdings</vt:lpstr>
      <vt:lpstr>Cover_End_ Slide Master</vt:lpstr>
      <vt:lpstr>Contents Master Slide </vt:lpstr>
      <vt:lpstr>스포츠테크 배럴타구 정의 및 OPS 예측</vt:lpstr>
      <vt:lpstr>MLB Barrel 개념 및 기준</vt:lpstr>
      <vt:lpstr>MLB Barrel 개념 및 기준</vt:lpstr>
      <vt:lpstr>MLB Barrel 개념 및 기준</vt:lpstr>
      <vt:lpstr>MLB Barrel 개념 및 기준</vt:lpstr>
      <vt:lpstr>대회문제</vt:lpstr>
      <vt:lpstr>대회문제</vt:lpstr>
      <vt:lpstr>도메인 지식 - 공인구의 변화</vt:lpstr>
      <vt:lpstr>도메인 지식 - 공인구의 변화</vt:lpstr>
      <vt:lpstr>도메인 지식 - 공인구의 변화</vt:lpstr>
      <vt:lpstr>PowerPoint 프레젠테이션</vt:lpstr>
      <vt:lpstr>타자의 타구 트래킹 데이터(HTS)</vt:lpstr>
      <vt:lpstr>타자의 타구 트래킹 데이터(HTS)</vt:lpstr>
      <vt:lpstr>타자의 타구 트래킹 데이터(HTS)</vt:lpstr>
      <vt:lpstr>타자의 타구 트래킹 데이터(HTS)</vt:lpstr>
      <vt:lpstr>타자의 타구 트래킹 데이터(HTS)</vt:lpstr>
      <vt:lpstr>타자의 타구 트래킹 데이터(HTS)</vt:lpstr>
      <vt:lpstr>타자의 타구 트래킹 데이터(HTS)</vt:lpstr>
      <vt:lpstr>타자의 타구 트래킹 데이터(HTS)</vt:lpstr>
      <vt:lpstr>타자의 타구 트래킹 데이터(HTS)</vt:lpstr>
      <vt:lpstr>타자의 타구 트래킹 데이터(HTS)</vt:lpstr>
      <vt:lpstr>타자의 타구 트래킹 데이터(HTS)</vt:lpstr>
      <vt:lpstr>타자의 타구 트래킹 데이터(HTS)</vt:lpstr>
      <vt:lpstr>타자의 타구 트래킹 데이터(HTS)</vt:lpstr>
      <vt:lpstr>타자의 타구 트래킹 데이터(HTS)</vt:lpstr>
      <vt:lpstr>타자의 타구 트래킹 데이터(HTS)</vt:lpstr>
      <vt:lpstr>타자의 타구 트래킹 데이터(HTS)</vt:lpstr>
      <vt:lpstr>타자의 타구 트래킹 데이터(HTS)</vt:lpstr>
      <vt:lpstr>타자의 타구 트래킹 데이터(HTS)</vt:lpstr>
      <vt:lpstr>타자의 타구 트래킹 데이터(HTS)</vt:lpstr>
      <vt:lpstr>타자의 타구 트래킹 데이터(HTS)</vt:lpstr>
      <vt:lpstr>타자의 타구 트래킹 데이터(HTS)</vt:lpstr>
      <vt:lpstr>타자의 타구 트래킹 데이터(HTS)</vt:lpstr>
      <vt:lpstr>타자의 타구 트래킹 데이터(HTS)</vt:lpstr>
      <vt:lpstr>타자의 타구 트래킹 데이터(HTS)</vt:lpstr>
      <vt:lpstr>타자의 타구 트래킹 데이터(HTS)</vt:lpstr>
      <vt:lpstr>타자의 타구 트래킹 데이터(HTS)</vt:lpstr>
      <vt:lpstr>타자의 타구 트래킹 데이터(HTS)</vt:lpstr>
      <vt:lpstr>타자의 타구 트래킹 데이터(HTS)</vt:lpstr>
      <vt:lpstr>타자의 타구 트래킹 데이터(HTS)</vt:lpstr>
      <vt:lpstr>타자의 타구 트래킹 데이터(HTS)</vt:lpstr>
      <vt:lpstr>타자의 타구 트래킹 데이터(HTS)</vt:lpstr>
      <vt:lpstr>타자의 타구 트래킹 데이터(HTS)</vt:lpstr>
      <vt:lpstr>EDA 요약 </vt:lpstr>
      <vt:lpstr>PowerPoint 프레젠테이션</vt:lpstr>
      <vt:lpstr>배럴 타구 정의</vt:lpstr>
      <vt:lpstr>배럴 타구 정의</vt:lpstr>
      <vt:lpstr>배럴 타구 정의</vt:lpstr>
      <vt:lpstr>배럴 타구 정의</vt:lpstr>
      <vt:lpstr>배럴 타구 정의</vt:lpstr>
      <vt:lpstr>배럴 타구 정의</vt:lpstr>
      <vt:lpstr>배럴 타구 정의</vt:lpstr>
      <vt:lpstr>배럴 타구 정의</vt:lpstr>
      <vt:lpstr>배럴 타구에 관한 새로운 컬럼추가</vt:lpstr>
      <vt:lpstr>배럴 타구에 관한 새로운 컬럼추가</vt:lpstr>
      <vt:lpstr>배럴 타구에 관한 새로운 컬럼추가</vt:lpstr>
      <vt:lpstr>배럴 타구에 관한 새로운 컬럼추가</vt:lpstr>
      <vt:lpstr>배럴 타구에 관한 새로운 컬럼추가</vt:lpstr>
      <vt:lpstr>PowerPoint 프레젠테이션</vt:lpstr>
      <vt:lpstr>새로운 데이터 추가</vt:lpstr>
      <vt:lpstr>새로운 데이터 추가</vt:lpstr>
      <vt:lpstr>새로운 데이터 추가</vt:lpstr>
      <vt:lpstr>PowerPoint 프레젠테이션</vt:lpstr>
      <vt:lpstr>N월 까지의  타율 컬럼</vt:lpstr>
      <vt:lpstr>N월까지의 타율 컬럼</vt:lpstr>
      <vt:lpstr>N월까지의 장타율 컬럼</vt:lpstr>
      <vt:lpstr>N월까지의 장타율 컬럼</vt:lpstr>
      <vt:lpstr>N월까지의 출루율 컬럼</vt:lpstr>
      <vt:lpstr>N월까지의 출루율 컬럼</vt:lpstr>
      <vt:lpstr>N월까지의 출루율 컬럼</vt:lpstr>
      <vt:lpstr>PowerPoint 프레젠테이션</vt:lpstr>
      <vt:lpstr>모델링</vt:lpstr>
      <vt:lpstr>모델링</vt:lpstr>
      <vt:lpstr>모델링</vt:lpstr>
      <vt:lpstr>모델링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PORTFOLIO-POWERPOINT-TEMPALTES</dc:title>
  <dc:creator>bizdesign.net</dc:creator>
  <cp:lastModifiedBy>박태신</cp:lastModifiedBy>
  <cp:revision>104</cp:revision>
  <dcterms:created xsi:type="dcterms:W3CDTF">2015-01-20T11:29:45Z</dcterms:created>
  <dcterms:modified xsi:type="dcterms:W3CDTF">2022-03-03T08:45:15Z</dcterms:modified>
</cp:coreProperties>
</file>