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4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>
        <p:scale>
          <a:sx n="66" d="100"/>
          <a:sy n="66" d="100"/>
        </p:scale>
        <p:origin x="165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BFB84-08E8-4197-BD00-22CD88A73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0F0704-0105-459D-B973-5F79282E6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D5ABF-998E-4060-A6C9-14A4D767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72ECA-DFE3-4FEB-BAF8-47014809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3E22A-6BA2-4864-8BFB-42CA8AE4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96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E3FA5-1134-41FB-8A6F-EB07B1C7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5A340F-F9A9-4A1D-B43F-FA556F15D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96393-FEAF-4A89-A183-AFCE5CCA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EBD2A-0DB7-40FE-A7EF-08141C88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D3633-9ADF-44A6-AF0B-83B5A170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68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EAC482-7498-40D0-BC93-C14007725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F3BE3A-48A2-49C2-BCD2-924589EC5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F8C40-FDC7-48EA-BBF4-6A075D6E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31925-8289-4E38-B9F1-846D5A46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1EB04-7DD2-4DBF-9C5F-E448D923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9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9926C-D89A-4CA4-B7FC-A101DDFE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C1A14-74D3-43E1-A677-4AA77D5E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3732C-5C13-41FD-9743-C775E155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2D9EF-6BB1-4EB1-AE59-6A09A735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DF859-3433-4268-AC18-9E68D02C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50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523F7-C1BF-42EF-B389-844915FE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6AB8F-8B4E-4225-96E2-C1354A2E0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6C9B7-3FCE-483F-8C7C-467CA6B2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414DF-B87F-4778-BEF8-30044F0A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41F92-B50C-4F17-9C5C-3F48701F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8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BCF36-8F36-4D44-BAA2-F7749D05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D7E69-80E9-4F82-8724-B6ED86994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E9BE5A-177E-4F5D-BDF9-8CD7455DE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20A727-89D4-4C8E-AD27-9B99E030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253A91-27F8-4638-9022-BDD0A769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618039-B09B-45C7-A101-255BB0AA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80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63CE-535F-483C-89F5-9F82136A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2814D9-47F5-4CA2-B8AD-CD3141B0F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C26940-69EA-4799-BF2E-51C0C75F4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65AB41-AC4B-4A11-B182-B4623CE3E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F8C50B-DACD-4F5E-B8B7-701765EF8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4B644C-58D1-400C-99AE-7675F786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EE182E-ED90-4E75-8A6A-CCA93138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38E299-FFF0-422A-A34E-1E784239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3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B7BA6-6A57-4701-8CE7-2E0A4A06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3AE792-2B25-45C4-AAD4-7290D916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3F742E-4575-47D4-B8B4-6E19CBA6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F3CE81-7CB1-46E9-BACF-1AE44873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3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2D7ABD-3450-414C-8995-3432F0A1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32276-27B3-4418-A378-2E97C72E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105796-206D-43EE-AC1C-A53FA923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41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59956-7B5F-4CC5-81F1-FA329276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F8E9B-D2FB-46FF-A28F-E19C9C324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938CD-4C40-4FA1-A0DF-6EF4DC8F2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F1BF1-4582-408F-A838-37AC4745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F011F7-92A9-447F-B95D-E51656C0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2E52D5-7FB9-4F5B-88C9-D24E7E3D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7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90ED1-DEB6-4132-A8CE-A5ACE208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E54A00-A024-4185-8C0E-4E33B96C9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9B7EF-467C-4CF7-B646-B69A27527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551217-EF43-476D-A3A0-FB42647B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1E455-F65D-44A1-A10A-82977167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A00DD-7E27-4402-AEC0-66BFB6B1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2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6198C4-7490-47A9-A55D-87EADD2D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D61AB-B2E5-4923-A6E2-10A9A67A1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4E97E-2306-4B1B-9F8E-5F7691D7D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4945D-69F5-4399-B1CC-77A472D8A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E6C84-6D50-4CF4-9747-1B3988149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C800D32-25EF-495E-9497-4B19D4A610C4}"/>
              </a:ext>
            </a:extLst>
          </p:cNvPr>
          <p:cNvSpPr/>
          <p:nvPr/>
        </p:nvSpPr>
        <p:spPr>
          <a:xfrm>
            <a:off x="2394255" y="968021"/>
            <a:ext cx="7752038" cy="54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en-US" altLang="ko-KR" sz="2000" dirty="0"/>
              <a:t>Edge Node</a:t>
            </a:r>
            <a:endParaRPr lang="ko-KR" altLang="en-US" sz="2000" dirty="0"/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E8DE72C5-0FAA-41CE-8A39-4A2930F68FB4}"/>
              </a:ext>
            </a:extLst>
          </p:cNvPr>
          <p:cNvSpPr/>
          <p:nvPr/>
        </p:nvSpPr>
        <p:spPr>
          <a:xfrm>
            <a:off x="5961657" y="4370282"/>
            <a:ext cx="3836086" cy="1136604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Http Client Worker Pool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376170-2DED-46A4-B32F-ADCADBFAD2CA}"/>
              </a:ext>
            </a:extLst>
          </p:cNvPr>
          <p:cNvSpPr/>
          <p:nvPr/>
        </p:nvSpPr>
        <p:spPr>
          <a:xfrm>
            <a:off x="462844" y="968022"/>
            <a:ext cx="1731434" cy="547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en-US" altLang="ko-KR" sz="2000" dirty="0"/>
              <a:t>Server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4232D-F8FC-40A1-B944-4413795A1578}"/>
              </a:ext>
            </a:extLst>
          </p:cNvPr>
          <p:cNvSpPr txBox="1"/>
          <p:nvPr/>
        </p:nvSpPr>
        <p:spPr>
          <a:xfrm>
            <a:off x="462844" y="417689"/>
            <a:ext cx="30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구조 설계 </a:t>
            </a:r>
            <a:r>
              <a:rPr lang="en-US" altLang="ko-KR" dirty="0"/>
              <a:t>(</a:t>
            </a:r>
            <a:r>
              <a:rPr lang="ko-KR" altLang="en-US" dirty="0"/>
              <a:t>구성도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순서도: 수동 입력 4">
            <a:extLst>
              <a:ext uri="{FF2B5EF4-FFF2-40B4-BE49-F238E27FC236}">
                <a16:creationId xmlns:a16="http://schemas.microsoft.com/office/drawing/2014/main" id="{6DDD1AE3-D94C-4D55-B13A-1A909429B985}"/>
              </a:ext>
            </a:extLst>
          </p:cNvPr>
          <p:cNvSpPr/>
          <p:nvPr/>
        </p:nvSpPr>
        <p:spPr>
          <a:xfrm>
            <a:off x="620888" y="1711481"/>
            <a:ext cx="1350735" cy="654755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Console Input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순서도: 수동 입력 5">
            <a:extLst>
              <a:ext uri="{FF2B5EF4-FFF2-40B4-BE49-F238E27FC236}">
                <a16:creationId xmlns:a16="http://schemas.microsoft.com/office/drawing/2014/main" id="{C498E924-67E0-4866-BF7D-2D9F5F76478F}"/>
              </a:ext>
            </a:extLst>
          </p:cNvPr>
          <p:cNvSpPr/>
          <p:nvPr/>
        </p:nvSpPr>
        <p:spPr>
          <a:xfrm>
            <a:off x="620888" y="2941972"/>
            <a:ext cx="1350735" cy="654755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 Request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4EE17B-3393-4374-BF3A-57F245CF97A1}"/>
              </a:ext>
            </a:extLst>
          </p:cNvPr>
          <p:cNvSpPr/>
          <p:nvPr/>
        </p:nvSpPr>
        <p:spPr>
          <a:xfrm>
            <a:off x="2670753" y="1711481"/>
            <a:ext cx="2573999" cy="654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Console Input Reader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표준입력 처리</a:t>
            </a:r>
            <a:r>
              <a:rPr lang="en-US" altLang="ko-KR" sz="1400" dirty="0">
                <a:solidFill>
                  <a:schemeClr val="tx1"/>
                </a:solidFill>
              </a:rPr>
              <a:t>, String Parser)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8A5ED3-B97A-42B2-BD61-46E21C01A394}"/>
              </a:ext>
            </a:extLst>
          </p:cNvPr>
          <p:cNvSpPr/>
          <p:nvPr/>
        </p:nvSpPr>
        <p:spPr>
          <a:xfrm>
            <a:off x="2679094" y="3426960"/>
            <a:ext cx="2573999" cy="654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 Server for Server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(Jetty, Http Server)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06E47DA-8294-41E5-BE18-10DE5F91A685}"/>
              </a:ext>
            </a:extLst>
          </p:cNvPr>
          <p:cNvGrpSpPr/>
          <p:nvPr/>
        </p:nvGrpSpPr>
        <p:grpSpPr>
          <a:xfrm>
            <a:off x="10304641" y="1060838"/>
            <a:ext cx="1560944" cy="1257127"/>
            <a:chOff x="6741089" y="1909436"/>
            <a:chExt cx="2133596" cy="1712686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7F4D9423-ABE1-4A9D-A1AC-FBFFE163BEC9}"/>
                </a:ext>
              </a:extLst>
            </p:cNvPr>
            <p:cNvSpPr/>
            <p:nvPr/>
          </p:nvSpPr>
          <p:spPr>
            <a:xfrm>
              <a:off x="6741089" y="1909436"/>
              <a:ext cx="2133596" cy="171268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정보 조회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초기 데이터</a:t>
              </a:r>
            </a:p>
          </p:txBody>
        </p:sp>
        <p:sp>
          <p:nvSpPr>
            <p:cNvPr id="12" name="순서도: 문서 11">
              <a:extLst>
                <a:ext uri="{FF2B5EF4-FFF2-40B4-BE49-F238E27FC236}">
                  <a16:creationId xmlns:a16="http://schemas.microsoft.com/office/drawing/2014/main" id="{AA8D5106-446F-42F7-B84F-B6E1E46EBC66}"/>
                </a:ext>
              </a:extLst>
            </p:cNvPr>
            <p:cNvSpPr/>
            <p:nvPr/>
          </p:nvSpPr>
          <p:spPr>
            <a:xfrm>
              <a:off x="7041048" y="2554111"/>
              <a:ext cx="1591733" cy="451554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Device</a:t>
              </a:r>
              <a:r>
                <a:rPr lang="ko-KR" altLang="en-US" sz="1000" dirty="0">
                  <a:solidFill>
                    <a:schemeClr val="tx1"/>
                  </a:solidFill>
                </a:rPr>
                <a:t> 정보</a:t>
              </a:r>
            </a:p>
          </p:txBody>
        </p:sp>
        <p:sp>
          <p:nvSpPr>
            <p:cNvPr id="13" name="순서도: 문서 12">
              <a:extLst>
                <a:ext uri="{FF2B5EF4-FFF2-40B4-BE49-F238E27FC236}">
                  <a16:creationId xmlns:a16="http://schemas.microsoft.com/office/drawing/2014/main" id="{CF777FA6-5F90-40EF-957F-F846B2A291DB}"/>
                </a:ext>
              </a:extLst>
            </p:cNvPr>
            <p:cNvSpPr/>
            <p:nvPr/>
          </p:nvSpPr>
          <p:spPr>
            <a:xfrm>
              <a:off x="7041048" y="3031468"/>
              <a:ext cx="1591733" cy="451554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Command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정보</a:t>
              </a:r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BCDF9F-2B99-496A-B019-DE9E6E2585E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971623" y="2038859"/>
            <a:ext cx="699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6DEE0BD-1704-44C8-984A-6B90D7BDED55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1971623" y="3269350"/>
            <a:ext cx="707471" cy="484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E9C3CE-5896-447B-B6CD-27B9F3CF54AF}"/>
              </a:ext>
            </a:extLst>
          </p:cNvPr>
          <p:cNvSpPr/>
          <p:nvPr/>
        </p:nvSpPr>
        <p:spPr>
          <a:xfrm>
            <a:off x="3111158" y="4352449"/>
            <a:ext cx="2133596" cy="494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Request Handler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42E3BC-6527-43B9-9946-F82F10994C1F}"/>
              </a:ext>
            </a:extLst>
          </p:cNvPr>
          <p:cNvSpPr/>
          <p:nvPr/>
        </p:nvSpPr>
        <p:spPr>
          <a:xfrm>
            <a:off x="3269505" y="4459101"/>
            <a:ext cx="2133596" cy="494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Request Handler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3486B8-8F50-4A2E-B2EE-5186A10B98E3}"/>
              </a:ext>
            </a:extLst>
          </p:cNvPr>
          <p:cNvSpPr/>
          <p:nvPr/>
        </p:nvSpPr>
        <p:spPr>
          <a:xfrm>
            <a:off x="3454761" y="4562703"/>
            <a:ext cx="2133596" cy="629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 Request Handler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(Servlet, </a:t>
            </a:r>
            <a:r>
              <a:rPr lang="en-US" altLang="ko-KR" sz="1400" dirty="0" err="1">
                <a:solidFill>
                  <a:schemeClr val="tx1"/>
                </a:solidFill>
              </a:rPr>
              <a:t>Url</a:t>
            </a:r>
            <a:r>
              <a:rPr lang="en-US" altLang="ko-KR" sz="1400" dirty="0">
                <a:solidFill>
                  <a:schemeClr val="tx1"/>
                </a:solidFill>
              </a:rPr>
              <a:t> Mapping, Json Se/Deserialization)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BC81DE5-595C-4CAF-A851-3446F9AB0493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2748400" y="4236836"/>
            <a:ext cx="517879" cy="2076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4C9A8A-1469-4D9A-8350-B866524A0C53}"/>
              </a:ext>
            </a:extLst>
          </p:cNvPr>
          <p:cNvSpPr/>
          <p:nvPr/>
        </p:nvSpPr>
        <p:spPr>
          <a:xfrm>
            <a:off x="6057621" y="3683545"/>
            <a:ext cx="3601395" cy="494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</a:t>
            </a:r>
            <a:r>
              <a:rPr lang="ko-KR" altLang="en-US" sz="1400" dirty="0">
                <a:solidFill>
                  <a:schemeClr val="tx1"/>
                </a:solidFill>
              </a:rPr>
              <a:t> 요청 </a:t>
            </a:r>
            <a:r>
              <a:rPr lang="en-US" altLang="ko-KR" sz="1400" dirty="0">
                <a:solidFill>
                  <a:schemeClr val="tx1"/>
                </a:solidFill>
              </a:rPr>
              <a:t>Workers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병렬처리</a:t>
            </a:r>
            <a:r>
              <a:rPr lang="en-US" altLang="ko-KR" sz="1400" dirty="0">
                <a:solidFill>
                  <a:schemeClr val="tx1"/>
                </a:solidFill>
              </a:rPr>
              <a:t>, Worker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Pool</a:t>
            </a:r>
            <a:r>
              <a:rPr lang="ko-KR" altLang="en-US" sz="1400" dirty="0">
                <a:solidFill>
                  <a:schemeClr val="tx1"/>
                </a:solidFill>
              </a:rPr>
              <a:t>관리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C08655-914C-4EEF-8D16-1060C8479478}"/>
              </a:ext>
            </a:extLst>
          </p:cNvPr>
          <p:cNvCxnSpPr>
            <a:cxnSpLocks/>
            <a:stCxn id="19" idx="1"/>
            <a:endCxn id="51" idx="3"/>
          </p:cNvCxnSpPr>
          <p:nvPr/>
        </p:nvCxnSpPr>
        <p:spPr>
          <a:xfrm flipH="1">
            <a:off x="9900410" y="1689402"/>
            <a:ext cx="404231" cy="2473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A0D139B-7B9E-4E25-9F8F-93DB0C8E2AF0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 flipV="1">
            <a:off x="5588357" y="3930691"/>
            <a:ext cx="469264" cy="9467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FB1D5F4-BBC5-4FDF-B884-9BBC1C194219}"/>
              </a:ext>
            </a:extLst>
          </p:cNvPr>
          <p:cNvSpPr/>
          <p:nvPr/>
        </p:nvSpPr>
        <p:spPr>
          <a:xfrm>
            <a:off x="7559153" y="1609380"/>
            <a:ext cx="2341257" cy="654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Initial Data Loader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(File Reader, String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Parser, Json Se/Deserialization)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5FE4E93-55CA-4CFC-84B0-7CBD8460F9D9}"/>
              </a:ext>
            </a:extLst>
          </p:cNvPr>
          <p:cNvSpPr/>
          <p:nvPr/>
        </p:nvSpPr>
        <p:spPr>
          <a:xfrm>
            <a:off x="7317759" y="2820574"/>
            <a:ext cx="2341257" cy="6632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Device/Command</a:t>
            </a:r>
            <a:r>
              <a:rPr lang="ko-KR" altLang="en-US" sz="1400" dirty="0">
                <a:solidFill>
                  <a:schemeClr val="tx1"/>
                </a:solidFill>
              </a:rPr>
              <a:t> 정보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8BE5E93-B724-4614-8CF6-E3287FD3C46C}"/>
              </a:ext>
            </a:extLst>
          </p:cNvPr>
          <p:cNvCxnSpPr>
            <a:cxnSpLocks/>
            <a:stCxn id="51" idx="2"/>
            <a:endCxn id="67" idx="0"/>
          </p:cNvCxnSpPr>
          <p:nvPr/>
        </p:nvCxnSpPr>
        <p:spPr>
          <a:xfrm flipH="1">
            <a:off x="8488388" y="2264135"/>
            <a:ext cx="241394" cy="55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31AE6AC-9FF2-4E22-9D05-889368544315}"/>
              </a:ext>
            </a:extLst>
          </p:cNvPr>
          <p:cNvCxnSpPr>
            <a:cxnSpLocks/>
            <a:stCxn id="34" idx="0"/>
            <a:endCxn id="67" idx="2"/>
          </p:cNvCxnSpPr>
          <p:nvPr/>
        </p:nvCxnSpPr>
        <p:spPr>
          <a:xfrm flipV="1">
            <a:off x="7858319" y="3483853"/>
            <a:ext cx="630069" cy="1996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C78BF34-285F-4F84-A040-71E228338ADF}"/>
              </a:ext>
            </a:extLst>
          </p:cNvPr>
          <p:cNvSpPr/>
          <p:nvPr/>
        </p:nvSpPr>
        <p:spPr>
          <a:xfrm>
            <a:off x="4277544" y="2451401"/>
            <a:ext cx="2133596" cy="494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String Request Handler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7FE638D-475C-46EC-B10F-9370CBD68314}"/>
              </a:ext>
            </a:extLst>
          </p:cNvPr>
          <p:cNvCxnSpPr>
            <a:cxnSpLocks/>
            <a:stCxn id="108" idx="2"/>
            <a:endCxn id="67" idx="1"/>
          </p:cNvCxnSpPr>
          <p:nvPr/>
        </p:nvCxnSpPr>
        <p:spPr>
          <a:xfrm>
            <a:off x="5344342" y="2945693"/>
            <a:ext cx="1973417" cy="2065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A0C0696C-DDC9-4B49-BF37-9D0A673DE2AA}"/>
              </a:ext>
            </a:extLst>
          </p:cNvPr>
          <p:cNvCxnSpPr>
            <a:cxnSpLocks/>
            <a:stCxn id="10" idx="2"/>
            <a:endCxn id="108" idx="1"/>
          </p:cNvCxnSpPr>
          <p:nvPr/>
        </p:nvCxnSpPr>
        <p:spPr>
          <a:xfrm rot="16200000" flipH="1">
            <a:off x="3951493" y="2372495"/>
            <a:ext cx="332311" cy="3197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육각형 131">
            <a:extLst>
              <a:ext uri="{FF2B5EF4-FFF2-40B4-BE49-F238E27FC236}">
                <a16:creationId xmlns:a16="http://schemas.microsoft.com/office/drawing/2014/main" id="{3266509B-2785-4295-AD7C-9E22C18A9D4D}"/>
              </a:ext>
            </a:extLst>
          </p:cNvPr>
          <p:cNvSpPr/>
          <p:nvPr/>
        </p:nvSpPr>
        <p:spPr>
          <a:xfrm>
            <a:off x="10325878" y="4028150"/>
            <a:ext cx="1560944" cy="137787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</a:t>
            </a:r>
            <a:endParaRPr lang="ko-KR" altLang="en-US" dirty="0"/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1378F51B-5E28-4F93-933A-1A42CF50ABBE}"/>
              </a:ext>
            </a:extLst>
          </p:cNvPr>
          <p:cNvCxnSpPr>
            <a:cxnSpLocks/>
            <a:stCxn id="108" idx="3"/>
            <a:endCxn id="132" idx="4"/>
          </p:cNvCxnSpPr>
          <p:nvPr/>
        </p:nvCxnSpPr>
        <p:spPr>
          <a:xfrm>
            <a:off x="6411140" y="2698547"/>
            <a:ext cx="4259207" cy="13296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1950C35B-4727-47BB-856D-988519C359AE}"/>
              </a:ext>
            </a:extLst>
          </p:cNvPr>
          <p:cNvSpPr/>
          <p:nvPr/>
        </p:nvSpPr>
        <p:spPr>
          <a:xfrm>
            <a:off x="6096000" y="4734419"/>
            <a:ext cx="1028419" cy="629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Http Request worker #1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(Thread, Http Client)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9ABECCC-7BB0-4C0D-8A93-B3E8842E26D7}"/>
              </a:ext>
            </a:extLst>
          </p:cNvPr>
          <p:cNvCxnSpPr>
            <a:cxnSpLocks/>
            <a:stCxn id="59" idx="3"/>
            <a:endCxn id="132" idx="3"/>
          </p:cNvCxnSpPr>
          <p:nvPr/>
        </p:nvCxnSpPr>
        <p:spPr>
          <a:xfrm flipV="1">
            <a:off x="9626020" y="4717088"/>
            <a:ext cx="699858" cy="332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97918CB4-7A21-4A7F-ABCD-2EA637801411}"/>
              </a:ext>
            </a:extLst>
          </p:cNvPr>
          <p:cNvSpPr/>
          <p:nvPr/>
        </p:nvSpPr>
        <p:spPr>
          <a:xfrm>
            <a:off x="6119190" y="5641056"/>
            <a:ext cx="3499865" cy="558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Computing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동적 라이브러리 로딩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실행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3DDB008-89AA-435F-973B-3B946FBC922C}"/>
              </a:ext>
            </a:extLst>
          </p:cNvPr>
          <p:cNvSpPr/>
          <p:nvPr/>
        </p:nvSpPr>
        <p:spPr>
          <a:xfrm>
            <a:off x="7167693" y="4734419"/>
            <a:ext cx="1028419" cy="629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Http Request worker #2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(Thread, Http Client)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6CBCB76-4FB0-4324-82F0-BEEC6F17CDA7}"/>
              </a:ext>
            </a:extLst>
          </p:cNvPr>
          <p:cNvSpPr/>
          <p:nvPr/>
        </p:nvSpPr>
        <p:spPr>
          <a:xfrm>
            <a:off x="8534820" y="4734418"/>
            <a:ext cx="1091200" cy="629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Http Request worker #n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(Thread, Http Client)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7F3FF6F-FF62-448D-B3B3-19366475AA09}"/>
              </a:ext>
            </a:extLst>
          </p:cNvPr>
          <p:cNvSpPr/>
          <p:nvPr/>
        </p:nvSpPr>
        <p:spPr>
          <a:xfrm>
            <a:off x="8244712" y="4734419"/>
            <a:ext cx="243676" cy="629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914653F-D100-402C-919A-0A964A323297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>
            <a:off x="7858319" y="4177837"/>
            <a:ext cx="21381" cy="192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9DA70DE-B871-42DA-903A-60637999C5C7}"/>
              </a:ext>
            </a:extLst>
          </p:cNvPr>
          <p:cNvCxnSpPr>
            <a:cxnSpLocks/>
            <a:stCxn id="153" idx="2"/>
            <a:endCxn id="176" idx="0"/>
          </p:cNvCxnSpPr>
          <p:nvPr/>
        </p:nvCxnSpPr>
        <p:spPr>
          <a:xfrm>
            <a:off x="6610210" y="5363874"/>
            <a:ext cx="1258913" cy="277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00705AF-99F1-451F-ACC1-60D640461788}"/>
              </a:ext>
            </a:extLst>
          </p:cNvPr>
          <p:cNvCxnSpPr>
            <a:cxnSpLocks/>
            <a:stCxn id="55" idx="2"/>
            <a:endCxn id="176" idx="0"/>
          </p:cNvCxnSpPr>
          <p:nvPr/>
        </p:nvCxnSpPr>
        <p:spPr>
          <a:xfrm>
            <a:off x="7681903" y="5363874"/>
            <a:ext cx="187220" cy="277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8CCF9CA-3C7D-43F9-AD12-E55BE9351A3E}"/>
              </a:ext>
            </a:extLst>
          </p:cNvPr>
          <p:cNvCxnSpPr>
            <a:cxnSpLocks/>
            <a:endCxn id="176" idx="0"/>
          </p:cNvCxnSpPr>
          <p:nvPr/>
        </p:nvCxnSpPr>
        <p:spPr>
          <a:xfrm flipH="1">
            <a:off x="7869123" y="5374716"/>
            <a:ext cx="1204548" cy="266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7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64232D-F8FC-40A1-B944-4413795A1578}"/>
              </a:ext>
            </a:extLst>
          </p:cNvPr>
          <p:cNvSpPr txBox="1"/>
          <p:nvPr/>
        </p:nvSpPr>
        <p:spPr>
          <a:xfrm>
            <a:off x="462844" y="417689"/>
            <a:ext cx="370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논리 설계 </a:t>
            </a:r>
            <a:r>
              <a:rPr lang="en-US" altLang="ko-KR" dirty="0"/>
              <a:t>(Flow Diagram)</a:t>
            </a:r>
            <a:endParaRPr lang="ko-KR" altLang="en-US" dirty="0"/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930711F8-E477-4692-A505-6CA48F3FBE65}"/>
              </a:ext>
            </a:extLst>
          </p:cNvPr>
          <p:cNvSpPr/>
          <p:nvPr/>
        </p:nvSpPr>
        <p:spPr>
          <a:xfrm>
            <a:off x="818444" y="1497378"/>
            <a:ext cx="1308100" cy="369332"/>
          </a:xfrm>
          <a:prstGeom prst="flowChartTermina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59F671DA-EBD1-4D4D-8D32-5C75B2114B11}"/>
              </a:ext>
            </a:extLst>
          </p:cNvPr>
          <p:cNvSpPr/>
          <p:nvPr/>
        </p:nvSpPr>
        <p:spPr>
          <a:xfrm>
            <a:off x="818444" y="3721098"/>
            <a:ext cx="1308100" cy="369332"/>
          </a:xfrm>
          <a:prstGeom prst="flowChartTermina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612C2E46-143F-40A7-83E1-5F8ACBAD47DB}"/>
              </a:ext>
            </a:extLst>
          </p:cNvPr>
          <p:cNvSpPr/>
          <p:nvPr/>
        </p:nvSpPr>
        <p:spPr>
          <a:xfrm>
            <a:off x="462844" y="2158904"/>
            <a:ext cx="2019300" cy="57150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초기 메타 데이터 로딩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(Device, Command ,</a:t>
            </a:r>
            <a:r>
              <a:rPr lang="ko-KR" altLang="en-US" sz="1200" dirty="0">
                <a:solidFill>
                  <a:schemeClr val="tx1"/>
                </a:solidFill>
              </a:rPr>
              <a:t>정보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06962D7E-7AA5-4459-8C31-417EDAD33D51}"/>
              </a:ext>
            </a:extLst>
          </p:cNvPr>
          <p:cNvSpPr/>
          <p:nvPr/>
        </p:nvSpPr>
        <p:spPr>
          <a:xfrm>
            <a:off x="462844" y="2940001"/>
            <a:ext cx="2019300" cy="57150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표준 입력 대기</a:t>
            </a:r>
            <a:r>
              <a:rPr lang="en-US" altLang="ko-KR" sz="1200" dirty="0">
                <a:solidFill>
                  <a:schemeClr val="tx1"/>
                </a:solidFill>
              </a:rPr>
              <a:t>, Http Server </a:t>
            </a:r>
            <a:r>
              <a:rPr lang="ko-KR" altLang="en-US" sz="1200" dirty="0">
                <a:solidFill>
                  <a:schemeClr val="tx1"/>
                </a:solidFill>
              </a:rPr>
              <a:t>구동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1C8004-4252-46A5-AB78-407162519CDF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472494" y="1866710"/>
            <a:ext cx="0" cy="292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EA4A8D0-CDC4-40F1-B963-A31B041C015E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472494" y="2730404"/>
            <a:ext cx="0" cy="209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DD1EBB-570F-4B05-8AFC-420A59BA7F4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472494" y="3511501"/>
            <a:ext cx="0" cy="209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4297BC61-26C3-4A2B-B7A6-711E2C12801E}"/>
              </a:ext>
            </a:extLst>
          </p:cNvPr>
          <p:cNvSpPr/>
          <p:nvPr/>
        </p:nvSpPr>
        <p:spPr>
          <a:xfrm>
            <a:off x="5911144" y="176578"/>
            <a:ext cx="1308100" cy="369332"/>
          </a:xfrm>
          <a:prstGeom prst="flowChartTermina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B0B71F3B-98C1-4C97-9CC1-1053BFA9D45C}"/>
              </a:ext>
            </a:extLst>
          </p:cNvPr>
          <p:cNvSpPr/>
          <p:nvPr/>
        </p:nvSpPr>
        <p:spPr>
          <a:xfrm>
            <a:off x="9512289" y="6043107"/>
            <a:ext cx="1308100" cy="369332"/>
          </a:xfrm>
          <a:prstGeom prst="flowChartTermina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2D94CD2D-1473-4021-AD5D-B710ABEC669A}"/>
              </a:ext>
            </a:extLst>
          </p:cNvPr>
          <p:cNvSpPr/>
          <p:nvPr/>
        </p:nvSpPr>
        <p:spPr>
          <a:xfrm>
            <a:off x="5555544" y="1327101"/>
            <a:ext cx="2019300" cy="57150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요청 기준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Device/Command </a:t>
            </a:r>
            <a:r>
              <a:rPr lang="ko-KR" altLang="en-US" sz="1200" dirty="0">
                <a:solidFill>
                  <a:schemeClr val="tx1"/>
                </a:solidFill>
              </a:rPr>
              <a:t>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(From </a:t>
            </a:r>
            <a:r>
              <a:rPr lang="ko-KR" altLang="en-US" sz="1200" dirty="0">
                <a:solidFill>
                  <a:schemeClr val="tx1"/>
                </a:solidFill>
              </a:rPr>
              <a:t>메타 데이터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48A9A45-DE53-42DA-88D4-478E67B49F1E}"/>
              </a:ext>
            </a:extLst>
          </p:cNvPr>
          <p:cNvCxnSpPr>
            <a:cxnSpLocks/>
            <a:stCxn id="16" idx="2"/>
            <a:endCxn id="24" idx="1"/>
          </p:cNvCxnSpPr>
          <p:nvPr/>
        </p:nvCxnSpPr>
        <p:spPr>
          <a:xfrm>
            <a:off x="6565194" y="545910"/>
            <a:ext cx="0" cy="292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98932B0-1A5D-467D-95A2-B33AA7334AD8}"/>
              </a:ext>
            </a:extLst>
          </p:cNvPr>
          <p:cNvCxnSpPr>
            <a:cxnSpLocks/>
            <a:stCxn id="24" idx="4"/>
            <a:endCxn id="19" idx="0"/>
          </p:cNvCxnSpPr>
          <p:nvPr/>
        </p:nvCxnSpPr>
        <p:spPr>
          <a:xfrm>
            <a:off x="6565194" y="1181004"/>
            <a:ext cx="0" cy="146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데이터 23">
            <a:extLst>
              <a:ext uri="{FF2B5EF4-FFF2-40B4-BE49-F238E27FC236}">
                <a16:creationId xmlns:a16="http://schemas.microsoft.com/office/drawing/2014/main" id="{26B12AAE-B364-44DC-9D1D-3FCF575A26A2}"/>
              </a:ext>
            </a:extLst>
          </p:cNvPr>
          <p:cNvSpPr/>
          <p:nvPr/>
        </p:nvSpPr>
        <p:spPr>
          <a:xfrm>
            <a:off x="5669844" y="838104"/>
            <a:ext cx="1790700" cy="3429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</a:rPr>
              <a:t>요청 </a:t>
            </a:r>
            <a:r>
              <a:rPr lang="en-US" altLang="ko-KR" sz="1200" dirty="0">
                <a:solidFill>
                  <a:schemeClr val="tx1"/>
                </a:solidFill>
              </a:rPr>
              <a:t>(From Server)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CFBCC0D9-E7B8-41ED-A035-08E8574BB832}"/>
              </a:ext>
            </a:extLst>
          </p:cNvPr>
          <p:cNvSpPr/>
          <p:nvPr/>
        </p:nvSpPr>
        <p:spPr>
          <a:xfrm>
            <a:off x="2988911" y="1890959"/>
            <a:ext cx="1164516" cy="33144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Device</a:t>
            </a:r>
            <a:r>
              <a:rPr lang="ko-KR" altLang="en-US" sz="1000" dirty="0">
                <a:solidFill>
                  <a:schemeClr val="tx1"/>
                </a:solidFill>
              </a:rPr>
              <a:t> 정보</a:t>
            </a:r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5837005B-DE5B-4A1A-BF1D-D075ACA91049}"/>
              </a:ext>
            </a:extLst>
          </p:cNvPr>
          <p:cNvSpPr/>
          <p:nvPr/>
        </p:nvSpPr>
        <p:spPr>
          <a:xfrm>
            <a:off x="2988911" y="2266744"/>
            <a:ext cx="1164516" cy="33144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Command </a:t>
            </a:r>
            <a:r>
              <a:rPr lang="ko-KR" altLang="en-US" sz="1000" dirty="0">
                <a:solidFill>
                  <a:schemeClr val="tx1"/>
                </a:solidFill>
              </a:rPr>
              <a:t>정보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420902B-A702-48A1-A64E-2F9A6F0B5536}"/>
              </a:ext>
            </a:extLst>
          </p:cNvPr>
          <p:cNvCxnSpPr>
            <a:cxnSpLocks/>
            <a:stCxn id="31" idx="1"/>
            <a:endCxn id="3" idx="3"/>
          </p:cNvCxnSpPr>
          <p:nvPr/>
        </p:nvCxnSpPr>
        <p:spPr>
          <a:xfrm flipH="1">
            <a:off x="2482144" y="2056682"/>
            <a:ext cx="506767" cy="387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81C540F-8BAF-42C1-9F93-56FFA2B2F4FE}"/>
              </a:ext>
            </a:extLst>
          </p:cNvPr>
          <p:cNvCxnSpPr>
            <a:cxnSpLocks/>
            <a:stCxn id="32" idx="1"/>
            <a:endCxn id="3" idx="3"/>
          </p:cNvCxnSpPr>
          <p:nvPr/>
        </p:nvCxnSpPr>
        <p:spPr>
          <a:xfrm flipH="1">
            <a:off x="2482144" y="2432467"/>
            <a:ext cx="506767" cy="121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F5A3ABEB-C932-403E-A2A3-AC5778AFDA26}"/>
              </a:ext>
            </a:extLst>
          </p:cNvPr>
          <p:cNvSpPr/>
          <p:nvPr/>
        </p:nvSpPr>
        <p:spPr>
          <a:xfrm>
            <a:off x="5551219" y="3847355"/>
            <a:ext cx="2031294" cy="369332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Device </a:t>
            </a:r>
            <a:r>
              <a:rPr lang="ko-KR" altLang="en-US" sz="1200" dirty="0">
                <a:solidFill>
                  <a:schemeClr val="tx1"/>
                </a:solidFill>
              </a:rPr>
              <a:t>서비스 호출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E6C8C93D-B2C7-4921-BC8C-288DFCB99EF7}"/>
              </a:ext>
            </a:extLst>
          </p:cNvPr>
          <p:cNvSpPr/>
          <p:nvPr/>
        </p:nvSpPr>
        <p:spPr>
          <a:xfrm>
            <a:off x="5556418" y="4395724"/>
            <a:ext cx="2031294" cy="369332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Device</a:t>
            </a:r>
            <a:r>
              <a:rPr lang="ko-KR" altLang="en-US" sz="1200" dirty="0">
                <a:solidFill>
                  <a:schemeClr val="tx1"/>
                </a:solidFill>
              </a:rPr>
              <a:t> 응답 수신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C2C297D-D016-4EE1-80D2-CF29B001B157}"/>
              </a:ext>
            </a:extLst>
          </p:cNvPr>
          <p:cNvCxnSpPr>
            <a:cxnSpLocks/>
            <a:stCxn id="79" idx="2"/>
            <a:endCxn id="42" idx="0"/>
          </p:cNvCxnSpPr>
          <p:nvPr/>
        </p:nvCxnSpPr>
        <p:spPr>
          <a:xfrm>
            <a:off x="6559197" y="3574463"/>
            <a:ext cx="7669" cy="272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51697F28-39D4-4C79-9F73-77F5D118CB56}"/>
              </a:ext>
            </a:extLst>
          </p:cNvPr>
          <p:cNvSpPr/>
          <p:nvPr/>
        </p:nvSpPr>
        <p:spPr>
          <a:xfrm>
            <a:off x="5567538" y="4958420"/>
            <a:ext cx="2031294" cy="369332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Computing </a:t>
            </a:r>
            <a:r>
              <a:rPr lang="ko-KR" altLang="en-US" sz="1200" dirty="0">
                <a:solidFill>
                  <a:schemeClr val="tx1"/>
                </a:solidFill>
              </a:rPr>
              <a:t>수행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ABB0661-8AB5-4060-ADE4-74ECE51E3AE4}"/>
              </a:ext>
            </a:extLst>
          </p:cNvPr>
          <p:cNvCxnSpPr>
            <a:cxnSpLocks/>
            <a:stCxn id="43" idx="2"/>
            <a:endCxn id="53" idx="0"/>
          </p:cNvCxnSpPr>
          <p:nvPr/>
        </p:nvCxnSpPr>
        <p:spPr>
          <a:xfrm>
            <a:off x="6572065" y="4765056"/>
            <a:ext cx="11120" cy="193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25F9DDAB-B88A-405C-A4B9-F9E79E6571E9}"/>
              </a:ext>
            </a:extLst>
          </p:cNvPr>
          <p:cNvSpPr/>
          <p:nvPr/>
        </p:nvSpPr>
        <p:spPr>
          <a:xfrm>
            <a:off x="9150692" y="5575199"/>
            <a:ext cx="2031294" cy="369332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</a:rPr>
              <a:t>응답</a:t>
            </a: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9EE6FA94-F064-45E7-93AB-514DE30918FB}"/>
              </a:ext>
            </a:extLst>
          </p:cNvPr>
          <p:cNvSpPr/>
          <p:nvPr/>
        </p:nvSpPr>
        <p:spPr>
          <a:xfrm>
            <a:off x="5056625" y="2642590"/>
            <a:ext cx="3042000" cy="376984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Device Request Thread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098F53DC-42F6-49B0-81F6-1EEC89EBABF6}"/>
              </a:ext>
            </a:extLst>
          </p:cNvPr>
          <p:cNvSpPr/>
          <p:nvPr/>
        </p:nvSpPr>
        <p:spPr>
          <a:xfrm>
            <a:off x="5543549" y="2065152"/>
            <a:ext cx="2031294" cy="369332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Device </a:t>
            </a:r>
            <a:r>
              <a:rPr lang="ko-KR" altLang="en-US" sz="1200" dirty="0">
                <a:solidFill>
                  <a:schemeClr val="tx1"/>
                </a:solidFill>
              </a:rPr>
              <a:t>서비스 시작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01FFFFC-DBFA-4D29-B360-F0878E516517}"/>
              </a:ext>
            </a:extLst>
          </p:cNvPr>
          <p:cNvCxnSpPr>
            <a:cxnSpLocks/>
            <a:stCxn id="19" idx="2"/>
            <a:endCxn id="71" idx="0"/>
          </p:cNvCxnSpPr>
          <p:nvPr/>
        </p:nvCxnSpPr>
        <p:spPr>
          <a:xfrm flipH="1">
            <a:off x="6559196" y="1898601"/>
            <a:ext cx="5998" cy="166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D10C99B-2EE7-452B-98F0-454C062DE8E3}"/>
              </a:ext>
            </a:extLst>
          </p:cNvPr>
          <p:cNvCxnSpPr>
            <a:cxnSpLocks/>
            <a:stCxn id="71" idx="2"/>
            <a:endCxn id="79" idx="0"/>
          </p:cNvCxnSpPr>
          <p:nvPr/>
        </p:nvCxnSpPr>
        <p:spPr>
          <a:xfrm>
            <a:off x="6559196" y="2434484"/>
            <a:ext cx="1" cy="644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순서도: 판단 78">
            <a:extLst>
              <a:ext uri="{FF2B5EF4-FFF2-40B4-BE49-F238E27FC236}">
                <a16:creationId xmlns:a16="http://schemas.microsoft.com/office/drawing/2014/main" id="{C50DF25B-3AF3-48B5-8592-E3AF56A4EBDE}"/>
              </a:ext>
            </a:extLst>
          </p:cNvPr>
          <p:cNvSpPr/>
          <p:nvPr/>
        </p:nvSpPr>
        <p:spPr>
          <a:xfrm>
            <a:off x="5543550" y="3078742"/>
            <a:ext cx="2031294" cy="495721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Forward Command </a:t>
            </a:r>
            <a:r>
              <a:rPr lang="ko-KR" altLang="en-US" sz="1000" dirty="0">
                <a:solidFill>
                  <a:schemeClr val="tx1"/>
                </a:solidFill>
              </a:rPr>
              <a:t>존재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BC580DC-915A-40FF-8DF4-4660B8C4814E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6566866" y="4216687"/>
            <a:ext cx="5199" cy="179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6314C34-8A83-4141-88A4-A46B08D258FC}"/>
              </a:ext>
            </a:extLst>
          </p:cNvPr>
          <p:cNvSpPr txBox="1"/>
          <p:nvPr/>
        </p:nvSpPr>
        <p:spPr>
          <a:xfrm>
            <a:off x="6601662" y="3599758"/>
            <a:ext cx="462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84C7A804-61E9-446A-8FA3-FB76517715FC}"/>
              </a:ext>
            </a:extLst>
          </p:cNvPr>
          <p:cNvCxnSpPr>
            <a:cxnSpLocks/>
            <a:stCxn id="79" idx="1"/>
            <a:endCxn id="139" idx="1"/>
          </p:cNvCxnSpPr>
          <p:nvPr/>
        </p:nvCxnSpPr>
        <p:spPr>
          <a:xfrm rot="10800000" flipH="1" flipV="1">
            <a:off x="5543550" y="3326603"/>
            <a:ext cx="23988" cy="2417484"/>
          </a:xfrm>
          <a:prstGeom prst="bentConnector3">
            <a:avLst>
              <a:gd name="adj1" fmla="val -9529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A66778F-9D6B-4D1D-B553-0486C3E8C326}"/>
              </a:ext>
            </a:extLst>
          </p:cNvPr>
          <p:cNvSpPr txBox="1"/>
          <p:nvPr/>
        </p:nvSpPr>
        <p:spPr>
          <a:xfrm>
            <a:off x="5277207" y="3003321"/>
            <a:ext cx="393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BFA92A35-E2BF-40FA-9EBC-391F835D73FC}"/>
              </a:ext>
            </a:extLst>
          </p:cNvPr>
          <p:cNvCxnSpPr>
            <a:cxnSpLocks/>
            <a:stCxn id="53" idx="3"/>
            <a:endCxn id="79" idx="3"/>
          </p:cNvCxnSpPr>
          <p:nvPr/>
        </p:nvCxnSpPr>
        <p:spPr>
          <a:xfrm flipH="1" flipV="1">
            <a:off x="7574844" y="3326603"/>
            <a:ext cx="23988" cy="1816483"/>
          </a:xfrm>
          <a:prstGeom prst="bentConnector3">
            <a:avLst>
              <a:gd name="adj1" fmla="val -9529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순서도: 처리 138">
            <a:extLst>
              <a:ext uri="{FF2B5EF4-FFF2-40B4-BE49-F238E27FC236}">
                <a16:creationId xmlns:a16="http://schemas.microsoft.com/office/drawing/2014/main" id="{E07990FC-A590-49F6-8DE9-8C55D9CCB1E5}"/>
              </a:ext>
            </a:extLst>
          </p:cNvPr>
          <p:cNvSpPr/>
          <p:nvPr/>
        </p:nvSpPr>
        <p:spPr>
          <a:xfrm>
            <a:off x="5567538" y="5559421"/>
            <a:ext cx="2031294" cy="369332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Device </a:t>
            </a:r>
            <a:r>
              <a:rPr lang="ko-KR" altLang="en-US" sz="1200" dirty="0">
                <a:solidFill>
                  <a:schemeClr val="tx1"/>
                </a:solidFill>
              </a:rPr>
              <a:t>서비스 종료</a:t>
            </a:r>
          </a:p>
        </p:txBody>
      </p: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F236CE15-EB19-4C2F-84CF-F3711D97A224}"/>
              </a:ext>
            </a:extLst>
          </p:cNvPr>
          <p:cNvCxnSpPr>
            <a:cxnSpLocks/>
            <a:stCxn id="70" idx="2"/>
            <a:endCxn id="58" idx="0"/>
          </p:cNvCxnSpPr>
          <p:nvPr/>
        </p:nvCxnSpPr>
        <p:spPr>
          <a:xfrm rot="5400000" flipH="1" flipV="1">
            <a:off x="7953362" y="4199462"/>
            <a:ext cx="837240" cy="3588714"/>
          </a:xfrm>
          <a:prstGeom prst="bentConnector5">
            <a:avLst>
              <a:gd name="adj1" fmla="val -27304"/>
              <a:gd name="adj2" fmla="val 57041"/>
              <a:gd name="adj3" fmla="val 1273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순서도: 문서 155">
            <a:extLst>
              <a:ext uri="{FF2B5EF4-FFF2-40B4-BE49-F238E27FC236}">
                <a16:creationId xmlns:a16="http://schemas.microsoft.com/office/drawing/2014/main" id="{C981B552-6749-4962-B058-338761B93858}"/>
              </a:ext>
            </a:extLst>
          </p:cNvPr>
          <p:cNvSpPr/>
          <p:nvPr/>
        </p:nvSpPr>
        <p:spPr>
          <a:xfrm>
            <a:off x="2988911" y="2642590"/>
            <a:ext cx="1164516" cy="33144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Command </a:t>
            </a:r>
            <a:r>
              <a:rPr lang="ko-KR" altLang="en-US" sz="1000" dirty="0">
                <a:solidFill>
                  <a:schemeClr val="tx1"/>
                </a:solidFill>
              </a:rPr>
              <a:t>정보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1724C2F8-691B-488C-99E3-8B692FA2651A}"/>
              </a:ext>
            </a:extLst>
          </p:cNvPr>
          <p:cNvCxnSpPr>
            <a:cxnSpLocks/>
            <a:stCxn id="156" idx="1"/>
            <a:endCxn id="3" idx="3"/>
          </p:cNvCxnSpPr>
          <p:nvPr/>
        </p:nvCxnSpPr>
        <p:spPr>
          <a:xfrm flipH="1" flipV="1">
            <a:off x="2482144" y="2444654"/>
            <a:ext cx="506767" cy="36365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5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64232D-F8FC-40A1-B944-4413795A1578}"/>
              </a:ext>
            </a:extLst>
          </p:cNvPr>
          <p:cNvSpPr txBox="1"/>
          <p:nvPr/>
        </p:nvSpPr>
        <p:spPr>
          <a:xfrm>
            <a:off x="462844" y="417689"/>
            <a:ext cx="30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적용 기술 </a:t>
            </a:r>
            <a:r>
              <a:rPr lang="en-US" altLang="ko-KR" dirty="0"/>
              <a:t>(</a:t>
            </a:r>
            <a:r>
              <a:rPr lang="ko-KR" altLang="en-US" dirty="0"/>
              <a:t>기본기능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ED1909A5-59BF-415D-9742-ADBD15B84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806192"/>
              </p:ext>
            </p:extLst>
          </p:nvPr>
        </p:nvGraphicFramePr>
        <p:xfrm>
          <a:off x="660400" y="828379"/>
          <a:ext cx="10909300" cy="534417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4061283726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3685920021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2450232448"/>
                    </a:ext>
                  </a:extLst>
                </a:gridCol>
                <a:gridCol w="5232400">
                  <a:extLst>
                    <a:ext uri="{9D8B030D-6E8A-4147-A177-3AD203B41FA5}">
                      <a16:colId xmlns:a16="http://schemas.microsoft.com/office/drawing/2014/main" val="624999606"/>
                    </a:ext>
                  </a:extLst>
                </a:gridCol>
              </a:tblGrid>
              <a:tr h="241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구성 요소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적용 기술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선정 배경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235680"/>
                  </a:ext>
                </a:extLst>
              </a:tr>
              <a:tr h="58078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Initial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Data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Loader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 저장되어 있는 초기 메타 데이터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(Device, Command)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로딩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File/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FileReader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BufferedReader</a:t>
                      </a:r>
                      <a:endParaRPr lang="en-US" altLang="ko-KR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라인단위 처리를 위해 라인 읽기 기능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(txt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파일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과 파일 전체 읽기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(json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파일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기능을 제공하는 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BufferedReader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494376"/>
                  </a:ext>
                </a:extLst>
              </a:tr>
              <a:tr h="58078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gson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Json De/Serialization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을 지원하는 라이브러리로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Json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형태로 제공되는 메타데이터를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VO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 변환하기 위해 사용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886980"/>
                  </a:ext>
                </a:extLst>
              </a:tr>
              <a:tr h="4113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Device/Command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정보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VO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형태의 초기 메타 데이터의 저장소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Object/Map/List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메타데이터를 구조적으로 관리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저장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조회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할 수 있는 데이터 저장 방식으로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Map/List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을 사용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896706"/>
                  </a:ext>
                </a:extLst>
              </a:tr>
              <a:tr h="750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Console Input Reader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사용자가 표준 입력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(Console)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데이터 읽기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BufferedReader/InputStreamReader/System.in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표준입력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키보드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을 받기위한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java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기본 제공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System.in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사용하였고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버퍼를 사용한 효율적인 입출력 기능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라인 읽기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을 사용하기 위해 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BufferedReader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717659"/>
                  </a:ext>
                </a:extLst>
              </a:tr>
              <a:tr h="750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Server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Server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로부터 오는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요청을 처리하기 위한 서버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Jetty Http Server</a:t>
                      </a:r>
                    </a:p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Jetty Http 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ServletHadler</a:t>
                      </a:r>
                      <a:endParaRPr lang="en-US" altLang="ko-KR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gson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Jetty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는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java http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서버이자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java Servlet Container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Server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 요청 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url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 따라 동작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(Servlet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Handler)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정의할 수 있는 경량 프레임워크로 내장이 가능하고 확장성이 뛰어남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520198"/>
                  </a:ext>
                </a:extLst>
              </a:tr>
              <a:tr h="4113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Client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Device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요청을 하기 위한 클라이언트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Jetty 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HttpClient</a:t>
                      </a:r>
                      <a:endParaRPr lang="en-US" altLang="ko-KR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gson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Jetty 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HttpClient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는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요청을 수행하기 위한 쉬운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API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와 </a:t>
                      </a:r>
                      <a:r>
                        <a:rPr lang="ko-KR" altLang="en-US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유틸클래스를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제공함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676"/>
                  </a:ext>
                </a:extLst>
              </a:tr>
              <a:tr h="750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요청 처리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Workers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Device/Command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정보에 따라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요청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응답 처리를 수행하고 병렬 처리를 지원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Thread(Runnable)</a:t>
                      </a:r>
                    </a:p>
                    <a:p>
                      <a:pPr latinLnBrk="0"/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ExecutorService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ThreadPool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지원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latinLnBrk="0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병렬처리를 지원하는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java Thread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클래스를 사용하고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thread pool(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ExecutorService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사용함으로써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thread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생성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소멸과 같은 오버헤드를 줄이고 실행되는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thread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수를 제어할 수 있음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278400"/>
                  </a:ext>
                </a:extLst>
              </a:tr>
              <a:tr h="580785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Computing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Device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 응답에 따라 관련 라이브러리를 동적으로 </a:t>
                      </a:r>
                      <a:r>
                        <a:rPr lang="ko-KR" altLang="en-US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로딩하고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실행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Class.forName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()</a:t>
                      </a:r>
                    </a:p>
                    <a:p>
                      <a:pPr latinLnBrk="0"/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ClassLoader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클래스패스에 있는 라이브러리 내 클래스로 로딩하기 위한 방법으로 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Class.forName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을 활용하고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jar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파일을 동적으로 로딩해서 실행하기 위한 방법으로 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ClassLoader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활용 가능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867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16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64232D-F8FC-40A1-B944-4413795A1578}"/>
              </a:ext>
            </a:extLst>
          </p:cNvPr>
          <p:cNvSpPr txBox="1"/>
          <p:nvPr/>
        </p:nvSpPr>
        <p:spPr>
          <a:xfrm>
            <a:off x="462844" y="417689"/>
            <a:ext cx="30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적용 기술 </a:t>
            </a:r>
            <a:r>
              <a:rPr lang="en-US" altLang="ko-KR" dirty="0"/>
              <a:t>(</a:t>
            </a:r>
            <a:r>
              <a:rPr lang="ko-KR" altLang="en-US" dirty="0"/>
              <a:t>확장기능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ED1909A5-59BF-415D-9742-ADBD15B84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13530"/>
              </p:ext>
            </p:extLst>
          </p:nvPr>
        </p:nvGraphicFramePr>
        <p:xfrm>
          <a:off x="660400" y="828379"/>
          <a:ext cx="10909300" cy="538555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4061283726"/>
                    </a:ext>
                  </a:extLst>
                </a:gridCol>
                <a:gridCol w="2327729">
                  <a:extLst>
                    <a:ext uri="{9D8B030D-6E8A-4147-A177-3AD203B41FA5}">
                      <a16:colId xmlns:a16="http://schemas.microsoft.com/office/drawing/2014/main" val="3685920021"/>
                    </a:ext>
                  </a:extLst>
                </a:gridCol>
                <a:gridCol w="2772228">
                  <a:extLst>
                    <a:ext uri="{9D8B030D-6E8A-4147-A177-3AD203B41FA5}">
                      <a16:colId xmlns:a16="http://schemas.microsoft.com/office/drawing/2014/main" val="2450232448"/>
                    </a:ext>
                  </a:extLst>
                </a:gridCol>
                <a:gridCol w="4399643">
                  <a:extLst>
                    <a:ext uri="{9D8B030D-6E8A-4147-A177-3AD203B41FA5}">
                      <a16:colId xmlns:a16="http://schemas.microsoft.com/office/drawing/2014/main" val="624999606"/>
                    </a:ext>
                  </a:extLst>
                </a:gridCol>
              </a:tblGrid>
              <a:tr h="343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구성 요소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적용 기술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선정 기준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235680"/>
                  </a:ext>
                </a:extLst>
              </a:tr>
              <a:tr h="515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서비스간 통신 및 문서화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서버간 통신 방식을 정의하고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API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명세화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문서화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REST API, Swagger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서버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간 표준 통신 방식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(Http, API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표준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으로 채택하고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API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명세 및 테스트를 지원하는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Swagger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 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896706"/>
                  </a:ext>
                </a:extLst>
              </a:tr>
              <a:tr h="515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사용자 인증 및 권한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서버간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(Service) Http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요청에 대한 인증 및 권한 처리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JWT, Token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사용자 인증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JWT(token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방식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은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Session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방식보다 가볍고 분산환경에서 확장성이 좋음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276748"/>
                  </a:ext>
                </a:extLst>
              </a:tr>
              <a:tr h="7344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메타데이터 저장소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파일 기반의 메타데이터 관리를 메모리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기반 데이터 관리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Ehcache</a:t>
                      </a:r>
                      <a:endParaRPr lang="en-US" altLang="ko-KR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Redis Cache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변경이 적고 조회가 많은 데이터들을 메모리 기반으로 관리함으로써 성능 개선과 분산환경에서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global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캐시로서 확장성을 가져갈 수 있음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717659"/>
                  </a:ext>
                </a:extLst>
              </a:tr>
              <a:tr h="7344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 컨테이너화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및 오케스트레이션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컨테이너화 된 서비스 관리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배포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운영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Docker, K8S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Docker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는 서비스 컨테이너화를 지원하고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K8S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는 컨테이너들의 배포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스케일링 및 관리를 지원 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520198"/>
                  </a:ext>
                </a:extLst>
              </a:tr>
              <a:tr h="515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 Server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통신을 지원하는 전문 솔루션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Tomcat, Nginx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실행과 운영이 좀 더 고도화된 웹서버를 도입함으로써 엔터프라이즈 레벨의 기능을 지원하고 탑재 가능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69676"/>
                  </a:ext>
                </a:extLst>
              </a:tr>
              <a:tr h="7344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 로깅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시스템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어플리케이션이 남기는 로그들을 수집하고 모니터링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ELK Stack (Elasticsearch, Logstash, Kibana)</a:t>
                      </a:r>
                    </a:p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Prometheus, Grafana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시스템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어플리케이션이 남기는 로그들을 수집하고 분석해서 시스템의 상태를 실시간으로 확인할 수 있는 환경 구성을 지원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278400"/>
                  </a:ext>
                </a:extLst>
              </a:tr>
              <a:tr h="568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 추적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 간 요청에 대해 추적하고 관리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OpenTelemetry</a:t>
                      </a:r>
                      <a:endParaRPr lang="en-US" altLang="ko-KR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 간 요청에 대해 추적 기능을 제공하고 문제 발생시 빠르게 문제를 파악할 수 있음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867513"/>
                  </a:ext>
                </a:extLst>
              </a:tr>
              <a:tr h="722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로드밸런싱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 단일 접근 포인트를 제공하고 멀티 서비스들의 부하 분산 지원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HAProxy</a:t>
                      </a:r>
                      <a:endParaRPr lang="en-US" altLang="ko-KR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하드웨어 스위치를 대체하는 소프트웨어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reverse-proxy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로서 가용성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로드밸런싱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기능을 제공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34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35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64232D-F8FC-40A1-B944-4413795A1578}"/>
              </a:ext>
            </a:extLst>
          </p:cNvPr>
          <p:cNvSpPr txBox="1"/>
          <p:nvPr/>
        </p:nvSpPr>
        <p:spPr>
          <a:xfrm>
            <a:off x="462843" y="417689"/>
            <a:ext cx="454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상용화</a:t>
            </a:r>
            <a:r>
              <a:rPr lang="en-US" altLang="ko-KR" dirty="0"/>
              <a:t> (</a:t>
            </a:r>
            <a:r>
              <a:rPr lang="ko-KR" altLang="en-US" dirty="0"/>
              <a:t>솔루션 시의 고려사항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43">
            <a:extLst>
              <a:ext uri="{FF2B5EF4-FFF2-40B4-BE49-F238E27FC236}">
                <a16:creationId xmlns:a16="http://schemas.microsoft.com/office/drawing/2014/main" id="{38577D33-4636-40D7-8D2B-7E28749C9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085447"/>
              </p:ext>
            </p:extLst>
          </p:nvPr>
        </p:nvGraphicFramePr>
        <p:xfrm>
          <a:off x="660399" y="828379"/>
          <a:ext cx="11067143" cy="5699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10441">
                  <a:extLst>
                    <a:ext uri="{9D8B030D-6E8A-4147-A177-3AD203B41FA5}">
                      <a16:colId xmlns:a16="http://schemas.microsoft.com/office/drawing/2014/main" val="4061283726"/>
                    </a:ext>
                  </a:extLst>
                </a:gridCol>
                <a:gridCol w="5558874">
                  <a:extLst>
                    <a:ext uri="{9D8B030D-6E8A-4147-A177-3AD203B41FA5}">
                      <a16:colId xmlns:a16="http://schemas.microsoft.com/office/drawing/2014/main" val="2450232448"/>
                    </a:ext>
                  </a:extLst>
                </a:gridCol>
                <a:gridCol w="4397828">
                  <a:extLst>
                    <a:ext uri="{9D8B030D-6E8A-4147-A177-3AD203B41FA5}">
                      <a16:colId xmlns:a16="http://schemas.microsoft.com/office/drawing/2014/main" val="624999606"/>
                    </a:ext>
                  </a:extLst>
                </a:gridCol>
              </a:tblGrid>
              <a:tr h="154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영역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고려 사항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관련 기술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235680"/>
                  </a:ext>
                </a:extLst>
              </a:tr>
              <a:tr h="348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물리적 분산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지연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(Latency)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줄이기 위한 인프라 설계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지역 간 분산 시 지연과 비용 최적화를 위한 클라우드 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리전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물리적 서버와 네트워크 연결 상태에 따른 가용성 확보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 컴퓨팅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(AWS, GCP, Azure)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 오케스트레이션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(Kubernetes)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가상화 기술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(VMware, Hyper-V)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494376"/>
                  </a:ext>
                </a:extLst>
              </a:tr>
              <a:tr h="348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자원 공유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자원 접근 권한 및 보안 설정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자원 사용 시 동시성 문제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데드락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경쟁 상태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해결하기 위한 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락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메커니즘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자원의 가용성 및 일관성 유지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NFS (Network File System)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분산 파일 시스템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(HDFS,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Ceph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분산 데이터베이스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(Cassandra, MongoDB)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896706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확장성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수평적 확장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(Horizontal Scaling)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수직적 확장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(Vertical Scaling)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적합한 방식 선택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확장에 따른 데이터 동기화 문제 해결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확장성 테스트 및 모니터링을 통한 성능 확인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로드 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밸런서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(Nginx,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HAProxy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오토스케일링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(AWS Auto Scaling, Kubernetes Horizontal Pod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Autoscaler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캐시 시스템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(Redis, Memcached)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717659"/>
                  </a:ext>
                </a:extLst>
              </a:tr>
              <a:tr h="348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내결함성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장애 시 데이터 손실 최소화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복제본의 관리와 데이터 일관성 유지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장애 발생 시 대체 경로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페일오버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복제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(Raft,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Paxos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장애 감지 및 복구 시스템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(Kubernetes Health Check, Zookeeper)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분산 메시징 시스템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(Kafka, RabbitMQ)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520198"/>
                  </a:ext>
                </a:extLst>
              </a:tr>
              <a:tr h="348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투명성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시스템의 복잡성을 감추는 동시에 성능을 유지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간 통신에서 위치나 장애의 투명성을 확보하기 위한 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리다이렉션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복구 메커니즘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트랜잭션 투명성 유지 및 비동기 환경에서 일관성 문제 해결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디스커버리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(Consul,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etcd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가상화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(SDN, Overlay Network)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분산 트랜잭션 관리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(2PC, SAGA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패턴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676"/>
                  </a:ext>
                </a:extLst>
              </a:tr>
              <a:tr h="348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동시성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충돌을 방지하기 위한 동시성 관리 전략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비동기 및 동기 처리 시 트랜잭션 일관성 보장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간 데이터 접근 시 동시성 문제 해결을 위한 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락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정책 설정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동시성 제어 알고리즘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락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세마포어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분산 트랜잭션 처리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(TCC, SAGA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패턴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큐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(ActiveMQ, Kafka)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278400"/>
                  </a:ext>
                </a:extLst>
              </a:tr>
              <a:tr h="348261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비동기성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전달 지연에 따른 시스템 동기화 문제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비동기 메시지 처리 중 발생할 수 있는 데이터 불일치 문제 해결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재시도 메커니즘 설정 및 데이터 중복 처리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브로커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(RabbitMQ, Kafka)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비동기 통신 프로토콜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WebSocket)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기반 아키텍처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(Event-Driven Architecture)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867513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분산 데이터 관리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이론에 따른 일관성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(Consistency),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가용성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(Availability),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파티션 허용성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(Partition Tolerance)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간의 트레이드오프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샤딩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분할 기준과 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샤드의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균등한 부하 분산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복제본의 관리 및 일관성 유지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분산 데이터베이스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(Cassandra,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CockroachDB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샤딩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Sharding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복제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(Replication)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분산 캐시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(Redis Cluster, Memcached)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98476"/>
                  </a:ext>
                </a:extLst>
              </a:tr>
              <a:tr h="348261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자율성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간 의존성을 최소화하여 서비스 자율성을 확보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자율적인 서비스 운영을 위한 독립적인 배포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업데이트 전략 마련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서비스의 독립적인 상태 관리와 모니터링 시스템 도입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마이크로서비스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아키텍처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(MSA)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디커플링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(Loose Coupling)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컨테이너화 및 오케스트레이션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(Docker, Kubernetes)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75852"/>
                  </a:ext>
                </a:extLst>
              </a:tr>
              <a:tr h="348261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이질성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서로 다른 기술 스택 간의 호환성 확보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포맷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프로토콜 간의 변환과 호환성 문제 해결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운영체제나 하드웨어에서 일관된 성능을 유지할 수 있는 기술 선택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멀티 플랫폼 지원 프레임워크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(Spring, Node.js)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프로토콜 호환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(REST,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포맷 변환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(JSON, XML, Protocol Buffers)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674510"/>
                  </a:ext>
                </a:extLst>
              </a:tr>
              <a:tr h="348261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지연 및 대역폭 문제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지연을 최소화하기 위한 데이터 압축 및 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캐싱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전략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대역폭을 효율적으로 사용하는 프로토콜과 기술 선택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클라이언트와 서버 간 근접성을 고려한 리소스 배포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컨텐츠 전송 네트워크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(CDN)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최적화 도구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(SD-WAN)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근접성 기반 라우팅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(Proximity-based Routing)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979376"/>
                  </a:ext>
                </a:extLst>
              </a:tr>
              <a:tr h="348261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보안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암호화를 통한 네트워크 상의 보안 유지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간 인증 및 권한 관리 강화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상의 악의적 공격 방지를 위한 보안 정책 수립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SSL/TLS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(HTTPS, TLS)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OAuth 2.0, OpenID Connect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방화벽 및 네트워크 보안 그룹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(Firewall, VPC)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456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7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1422</Words>
  <Application>Microsoft Office PowerPoint</Application>
  <PresentationFormat>와이드스크린</PresentationFormat>
  <Paragraphs>231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LG스마트체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박태영</dc:creator>
  <cp:lastModifiedBy>박태영</cp:lastModifiedBy>
  <cp:revision>63</cp:revision>
  <dcterms:created xsi:type="dcterms:W3CDTF">2024-10-27T14:11:20Z</dcterms:created>
  <dcterms:modified xsi:type="dcterms:W3CDTF">2024-10-29T01:49:42Z</dcterms:modified>
</cp:coreProperties>
</file>