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7354" r:id="rId1"/>
  </p:sldMasterIdLst>
  <p:notesMasterIdLst>
    <p:notesMasterId r:id="rId12"/>
  </p:notesMasterIdLst>
  <p:handoutMasterIdLst>
    <p:handoutMasterId r:id="rId13"/>
  </p:handoutMasterIdLst>
  <p:sldIdLst>
    <p:sldId id="519" r:id="rId2"/>
    <p:sldId id="525" r:id="rId3"/>
    <p:sldId id="528" r:id="rId4"/>
    <p:sldId id="527" r:id="rId5"/>
    <p:sldId id="524" r:id="rId6"/>
    <p:sldId id="529" r:id="rId7"/>
    <p:sldId id="530" r:id="rId8"/>
    <p:sldId id="531" r:id="rId9"/>
    <p:sldId id="532" r:id="rId10"/>
    <p:sldId id="533" r:id="rId11"/>
  </p:sldIdLst>
  <p:sldSz cx="6858000" cy="10440988"/>
  <p:notesSz cx="6807200" cy="9939338"/>
  <p:embeddedFontLst>
    <p:embeddedFont>
      <p:font typeface="나눔고딕 Bold" panose="020B0600000101010101" charset="-127"/>
      <p:regular r:id="rId14"/>
      <p:bold r:id="rId15"/>
    </p:embeddedFont>
    <p:embeddedFont>
      <p:font typeface="나눔손글씨 붓" panose="020B0600000101010101" charset="-127"/>
      <p:regular r:id="rId16"/>
    </p:embeddedFont>
    <p:embeddedFont>
      <p:font typeface="Candara" panose="020E0502030303020204" pitchFamily="34" charset="0"/>
      <p:regular r:id="rId17"/>
      <p:bold r:id="rId18"/>
      <p:italic r:id="rId19"/>
      <p:boldItalic r:id="rId20"/>
    </p:embeddedFont>
    <p:embeddedFont>
      <p:font typeface="LG스마트체 Regular" panose="020B0600000101010101" pitchFamily="50" charset="-127"/>
      <p:regular r:id="rId21"/>
    </p:embeddedFont>
    <p:embeddedFont>
      <p:font typeface="LG스마트체 SemiBold" panose="020B0600000101010101" pitchFamily="50" charset="-127"/>
      <p:bold r:id="rId22"/>
    </p:embeddedFont>
    <p:embeddedFont>
      <p:font typeface="LG스마트체2.0 Regular" panose="020B0600000101010101" pitchFamily="50" charset="-127"/>
      <p:regular r:id="rId23"/>
    </p:embeddedFont>
    <p:embeddedFont>
      <p:font typeface="LG스마트체2.0 SemiBold" panose="020B0600000101010101" pitchFamily="50" charset="-127"/>
      <p:bold r:id="rId2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나눔손글씨 붓" pitchFamily="66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5">
          <p15:clr>
            <a:srgbClr val="A4A3A4"/>
          </p15:clr>
        </p15:guide>
        <p15:guide id="2" pos="3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8" userDrawn="1">
          <p15:clr>
            <a:srgbClr val="A4A3A4"/>
          </p15:clr>
        </p15:guide>
        <p15:guide id="2" orient="horz" pos="3085" userDrawn="1">
          <p15:clr>
            <a:srgbClr val="A4A3A4"/>
          </p15:clr>
        </p15:guide>
        <p15:guide id="3" orient="horz" pos="6260" userDrawn="1">
          <p15:clr>
            <a:srgbClr val="A4A3A4"/>
          </p15:clr>
        </p15:guide>
        <p15:guide id="4" orient="horz" pos="410" userDrawn="1">
          <p15:clr>
            <a:srgbClr val="A4A3A4"/>
          </p15:clr>
        </p15:guide>
        <p15:guide id="5" pos="4152" userDrawn="1">
          <p15:clr>
            <a:srgbClr val="A4A3A4"/>
          </p15:clr>
        </p15:guide>
        <p15:guide id="6" pos="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CC"/>
    <a:srgbClr val="FFFFCC"/>
    <a:srgbClr val="FFFFFF"/>
    <a:srgbClr val="BBE0E3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9" autoAdjust="0"/>
    <p:restoredTop sz="99010" autoAdjust="0"/>
  </p:normalViewPr>
  <p:slideViewPr>
    <p:cSldViewPr snapToGrid="0">
      <p:cViewPr>
        <p:scale>
          <a:sx n="125" d="100"/>
          <a:sy n="125" d="100"/>
        </p:scale>
        <p:origin x="2388" y="-2772"/>
      </p:cViewPr>
      <p:guideLst>
        <p:guide orient="horz" pos="455"/>
        <p:guide pos="3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850" y="-78"/>
      </p:cViewPr>
      <p:guideLst>
        <p:guide orient="horz" pos="6078"/>
        <p:guide orient="horz" pos="3085"/>
        <p:guide orient="horz" pos="6260"/>
        <p:guide orient="horz" pos="410"/>
        <p:guide pos="4152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t" anchorCtr="0" compatLnSpc="1">
            <a:prstTxWarp prst="textNoShape">
              <a:avLst/>
            </a:prstTxWarp>
          </a:bodyPr>
          <a:lstStyle>
            <a:lvl1pPr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t" anchorCtr="0" compatLnSpc="1">
            <a:prstTxWarp prst="textNoShape">
              <a:avLst/>
            </a:prstTxWarp>
          </a:bodyPr>
          <a:lstStyle>
            <a:lvl1pPr algn="r"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b" anchorCtr="0" compatLnSpc="1">
            <a:prstTxWarp prst="textNoShape">
              <a:avLst/>
            </a:prstTxWarp>
          </a:bodyPr>
          <a:lstStyle>
            <a:lvl1pPr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50" tIns="47476" rIns="94950" bIns="47476" numCol="1" anchor="b" anchorCtr="0" compatLnSpc="1">
            <a:prstTxWarp prst="textNoShape">
              <a:avLst/>
            </a:prstTxWarp>
          </a:bodyPr>
          <a:lstStyle>
            <a:lvl1pPr algn="r" defTabSz="948970" eaLnBrk="1" latinLnBrk="1" hangingPunct="1">
              <a:defRPr sz="1300">
                <a:solidFill>
                  <a:schemeClr val="tx1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pPr>
              <a:defRPr/>
            </a:pPr>
            <a:fld id="{25F935AF-D42E-4FFB-BD40-3946045296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4028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1363" y="650875"/>
            <a:ext cx="278765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43"/>
          <p:cNvSpPr>
            <a:spLocks noChangeArrowheads="1"/>
          </p:cNvSpPr>
          <p:nvPr/>
        </p:nvSpPr>
        <p:spPr bwMode="auto">
          <a:xfrm>
            <a:off x="2540380" y="9624611"/>
            <a:ext cx="1632647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938" tIns="47469" rIns="94938" bIns="47469"/>
          <a:lstStyle/>
          <a:p>
            <a:pPr algn="ctr" defTabSz="948970" eaLnBrk="1" latin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나눔고딕 Bold" pitchFamily="50" charset="-127"/>
              </a:rPr>
              <a:t>3 - </a:t>
            </a:r>
            <a:fld id="{6BAF17B3-F8CC-4148-B438-6776B1F3E649}" type="slidenum">
              <a:rPr lang="en-US" altLang="ko-KR" sz="900">
                <a:solidFill>
                  <a:schemeClr val="tx1"/>
                </a:solidFill>
                <a:ea typeface="나눔고딕 Bold" pitchFamily="50" charset="-127"/>
              </a:rPr>
              <a:pPr algn="ctr" defTabSz="948970" eaLnBrk="1" latin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나눔고딕 Bold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382" y="5229557"/>
            <a:ext cx="6371616" cy="309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50" tIns="47476" rIns="94950" bIns="4747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/>
          </a:p>
          <a:p>
            <a:pPr lvl="0"/>
            <a:endParaRPr lang="en-US" altLang="ko-KR" noProof="0"/>
          </a:p>
        </p:txBody>
      </p:sp>
      <p:sp>
        <p:nvSpPr>
          <p:cNvPr id="4101" name="Line 41"/>
          <p:cNvSpPr>
            <a:spLocks noChangeShapeType="1"/>
          </p:cNvSpPr>
          <p:nvPr/>
        </p:nvSpPr>
        <p:spPr bwMode="auto">
          <a:xfrm flipV="1">
            <a:off x="230511" y="470501"/>
            <a:ext cx="6360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559" tIns="45779" rIns="91559" bIns="45779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02" name="Line 46"/>
          <p:cNvSpPr>
            <a:spLocks noChangeShapeType="1"/>
          </p:cNvSpPr>
          <p:nvPr/>
        </p:nvSpPr>
        <p:spPr bwMode="auto">
          <a:xfrm flipV="1">
            <a:off x="230511" y="9511754"/>
            <a:ext cx="6360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559" tIns="45779" rIns="91559" bIns="45779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295" name="Text Box 47"/>
          <p:cNvSpPr txBox="1">
            <a:spLocks noChangeArrowheads="1"/>
          </p:cNvSpPr>
          <p:nvPr/>
        </p:nvSpPr>
        <p:spPr bwMode="auto">
          <a:xfrm>
            <a:off x="157384" y="151006"/>
            <a:ext cx="2176332" cy="251146"/>
          </a:xfrm>
          <a:prstGeom prst="rect">
            <a:avLst/>
          </a:prstGeom>
          <a:noFill/>
          <a:ln>
            <a:noFill/>
          </a:ln>
          <a:extLst/>
        </p:spPr>
        <p:txBody>
          <a:bodyPr lIns="93455" tIns="48597" rIns="93455" bIns="48597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나눔고딕 Bold" pitchFamily="50" charset="-127"/>
              </a:rPr>
              <a:t>Embedded Linux</a:t>
            </a:r>
            <a:endParaRPr lang="ko-KR" altLang="en-US" sz="1000">
              <a:solidFill>
                <a:schemeClr val="tx1"/>
              </a:solidFill>
              <a:ea typeface="나눔고딕 Bold" pitchFamily="50" charset="-127"/>
            </a:endParaRPr>
          </a:p>
        </p:txBody>
      </p:sp>
      <p:sp>
        <p:nvSpPr>
          <p:cNvPr id="12296" name="Text Box 48"/>
          <p:cNvSpPr txBox="1">
            <a:spLocks noChangeArrowheads="1"/>
          </p:cNvSpPr>
          <p:nvPr/>
        </p:nvSpPr>
        <p:spPr bwMode="auto">
          <a:xfrm>
            <a:off x="4475075" y="151006"/>
            <a:ext cx="2176332" cy="252735"/>
          </a:xfrm>
          <a:prstGeom prst="rect">
            <a:avLst/>
          </a:prstGeom>
          <a:noFill/>
          <a:ln>
            <a:noFill/>
          </a:ln>
          <a:extLst/>
        </p:spPr>
        <p:txBody>
          <a:bodyPr lIns="93455" tIns="48597" rIns="93455" bIns="48597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손글씨 붓" pitchFamily="66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나눔고딕 Bold" pitchFamily="50" charset="-127"/>
              </a:rPr>
              <a:t>Workshop #3</a:t>
            </a:r>
            <a:endParaRPr lang="ko-KR" altLang="en-US" sz="1000">
              <a:solidFill>
                <a:schemeClr val="tx1"/>
              </a:solidFill>
              <a:ea typeface="나눔고딕 Bold" pitchFamily="50" charset="-127"/>
            </a:endParaRPr>
          </a:p>
        </p:txBody>
      </p:sp>
      <p:sp>
        <p:nvSpPr>
          <p:cNvPr id="4105" name="Rectangle 42"/>
          <p:cNvSpPr>
            <a:spLocks noChangeArrowheads="1"/>
          </p:cNvSpPr>
          <p:nvPr/>
        </p:nvSpPr>
        <p:spPr bwMode="auto">
          <a:xfrm>
            <a:off x="240635" y="9575335"/>
            <a:ext cx="1556758" cy="24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195" tIns="46098" rIns="92195" bIns="46098">
            <a:spAutoFit/>
          </a:bodyPr>
          <a:lstStyle/>
          <a:p>
            <a:pPr algn="ctr" defTabSz="762991">
              <a:defRPr/>
            </a:pPr>
            <a:r>
              <a:rPr lang="en-US" altLang="ko-KR" sz="1000">
                <a:solidFill>
                  <a:schemeClr val="tx1"/>
                </a:solidFill>
                <a:ea typeface="나눔고딕 Bold" pitchFamily="50" charset="-127"/>
              </a:rPr>
              <a:t>Copyright 2011 ⓒ  LG CNS</a:t>
            </a:r>
          </a:p>
        </p:txBody>
      </p:sp>
      <p:pic>
        <p:nvPicPr>
          <p:cNvPr id="10250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7468" y="9594410"/>
            <a:ext cx="791683" cy="25909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8767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Wingdings" pitchFamily="2" charset="2"/>
        <a:ea typeface="나눔고딕 Bold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 Bold" pitchFamily="50" charset="-127"/>
        <a:ea typeface="나눔고딕 Bold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0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8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2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3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8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7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7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7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379E05BD-13F0-4DA6-8684-3C78B0DAC0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4377" y="158750"/>
            <a:ext cx="32784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안내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 2021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SSP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 기술 추가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598988" y="273217"/>
            <a:ext cx="203041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8224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057650" y="277980"/>
            <a:ext cx="257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734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057650" y="277980"/>
            <a:ext cx="257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962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1"/>
          <p:cNvSpPr>
            <a:spLocks noChangeShapeType="1"/>
          </p:cNvSpPr>
          <p:nvPr userDrawn="1"/>
        </p:nvSpPr>
        <p:spPr bwMode="auto">
          <a:xfrm flipV="1">
            <a:off x="263525" y="506413"/>
            <a:ext cx="6351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Line 46"/>
          <p:cNvSpPr>
            <a:spLocks noChangeShapeType="1"/>
          </p:cNvSpPr>
          <p:nvPr userDrawn="1"/>
        </p:nvSpPr>
        <p:spPr bwMode="auto">
          <a:xfrm flipV="1">
            <a:off x="274638" y="9867900"/>
            <a:ext cx="6351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Text Box 47"/>
          <p:cNvSpPr txBox="1">
            <a:spLocks noChangeArrowheads="1"/>
          </p:cNvSpPr>
          <p:nvPr userDrawn="1"/>
        </p:nvSpPr>
        <p:spPr bwMode="auto">
          <a:xfrm>
            <a:off x="3268980" y="207963"/>
            <a:ext cx="3346133" cy="28268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5pPr>
            <a:lvl6pPr marL="25146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6pPr>
            <a:lvl7pPr marL="29718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7pPr>
            <a:lvl8pPr marL="34290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8pPr>
            <a:lvl9pPr marL="3886200" indent="-228600" algn="ctr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나눔고딕 Bold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[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기술인증테스트</a:t>
            </a:r>
            <a:r>
              <a:rPr lang="en-US" altLang="ko-KR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] </a:t>
            </a:r>
            <a:r>
              <a:rPr lang="ko-KR" altLang="en-US" sz="1200" b="0" dirty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실기가이드</a:t>
            </a:r>
          </a:p>
        </p:txBody>
      </p:sp>
      <p:pic>
        <p:nvPicPr>
          <p:cNvPr id="6" name="그림 5" descr="lgcns.png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9899650"/>
            <a:ext cx="960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63525" y="9958388"/>
            <a:ext cx="865188" cy="2460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Secret</a:t>
            </a:r>
            <a:endParaRPr lang="ko-KR" altLang="en-US" sz="1000" dirty="0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 userDrawn="1"/>
        </p:nvSpPr>
        <p:spPr bwMode="auto">
          <a:xfrm>
            <a:off x="4057650" y="271463"/>
            <a:ext cx="2571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1pPr>
            <a:lvl2pPr marL="742950" indent="-28575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2pPr>
            <a:lvl3pPr marL="11430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3pPr>
            <a:lvl4pPr marL="16002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4pPr>
            <a:lvl5pPr marL="2057400" indent="-228600"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anose="020E0502030303020204" pitchFamily="34" charset="0"/>
                <a:ea typeface="나눔고딕 Bold" panose="020D0804000000000000" pitchFamily="50" charset="-127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kumimoji="0" lang="en-US" altLang="ko-KR" sz="4800" dirty="0">
                <a:solidFill>
                  <a:srgbClr val="BFBFB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817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2"/>
          <p:cNvSpPr>
            <a:spLocks noChangeArrowheads="1"/>
          </p:cNvSpPr>
          <p:nvPr userDrawn="1"/>
        </p:nvSpPr>
        <p:spPr bwMode="auto">
          <a:xfrm>
            <a:off x="2197100" y="9829800"/>
            <a:ext cx="23653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latinLnBrk="1" hangingPunct="1">
              <a:defRPr/>
            </a:pPr>
            <a:fld id="{55BE80F4-AF4A-47F6-A371-1A2EB61457C7}" type="slidenum">
              <a:rPr lang="en-US" altLang="ko-KR" sz="1400" b="1">
                <a:solidFill>
                  <a:srgbClr val="000000"/>
                </a:solidFill>
                <a:ea typeface="나눔고딕 Bold" pitchFamily="50" charset="-127"/>
              </a:rPr>
              <a:pPr algn="ctr" eaLnBrk="1" latinLnBrk="1" hangingPunct="1"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ea typeface="나눔고딕 Bold" pitchFamily="50" charset="-127"/>
            </a:endParaRPr>
          </a:p>
          <a:p>
            <a:pPr algn="ctr" eaLnBrk="1" latinLnBrk="1" hangingPunct="1">
              <a:defRPr/>
            </a:pPr>
            <a:endParaRPr lang="en-US" altLang="ko-KR" sz="1100">
              <a:solidFill>
                <a:srgbClr val="000000"/>
              </a:solidFill>
              <a:ea typeface="나눔고딕 Bold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63" r:id="rId1"/>
    <p:sldLayoutId id="2147487569" r:id="rId2"/>
    <p:sldLayoutId id="2147487570" r:id="rId3"/>
    <p:sldLayoutId id="2147487571" r:id="rId4"/>
    <p:sldLayoutId id="2147487572" r:id="rId5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나눔고딕 Bold" pitchFamily="50" charset="-127"/>
          <a:ea typeface="나눔고딕 Bold" pitchFamily="50" charset="-127"/>
        </a:defRPr>
      </a:lvl5pPr>
      <a:lvl6pPr marL="4572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나눔고딕 Bold" pitchFamily="50" charset="-127"/>
          <a:ea typeface="나눔고딕 Bold" pitchFamily="50" charset="-127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나눔고딕 Bold" pitchFamily="50" charset="-127"/>
          <a:ea typeface="나눔고딕 Bold" pitchFamily="50" charset="-127"/>
        </a:defRPr>
      </a:lvl5pPr>
      <a:lvl6pPr marL="23828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763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‘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21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년에는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DX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요소기술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(API Gateway, Service Mesh, Realtime Streaming, NoSQL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솔루션화 하는 시나리오로 출제되므로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Json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활용 역량이 필요합니다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eaLnBrk="1" latinLnBrk="1" hangingPunct="1"/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응시환경에서는 편의를 위해 아래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Library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포함하여 제공하며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다른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Library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download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하여 사용할 수 있습니다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eaLnBrk="1" latinLnBrk="1" hangingPunct="1"/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[Java]</a:t>
            </a:r>
          </a:p>
          <a:p>
            <a:pPr marL="28575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Server : Jetty 9 Embedded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(https://www.eclipse.org/jetty/documentation/jetty-9/index.html#jetty-helloworld)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 :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Jetty 9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HttpClient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(https://www.eclipse.org/jetty/documentation/jetty-9/index.html#http-client)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Json : Google </a:t>
            </a:r>
            <a:r>
              <a:rPr lang="en-US" altLang="ko-KR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Gson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2.8.6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(https://github.com/google/gson)</a:t>
            </a:r>
          </a:p>
          <a:p>
            <a:pPr eaLnBrk="1" latinLnBrk="1" hangingPunct="1"/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[C#]</a:t>
            </a:r>
          </a:p>
          <a:p>
            <a:pPr marL="28575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Server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(https://docs.microsoft.com/ko-kr/dotnet/api/system.net.httplistener)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(https://docs.microsoft.com/ko-kr/dotnet/api/system.net.http.httpclient)</a:t>
            </a:r>
            <a:b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Json : </a:t>
            </a:r>
            <a:r>
              <a:rPr lang="en-US" altLang="ko-KR" dirty="0" err="1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Newtonsoft.Json</a:t>
            </a:r>
            <a:b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(https://www.newtonsoft.com/json)</a:t>
            </a: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[C]</a:t>
            </a:r>
          </a:p>
          <a:p>
            <a:pPr marL="285750" lvl="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 Server : </a:t>
            </a:r>
            <a:r>
              <a:rPr lang="en-US" altLang="ko-KR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libmicrohttpd</a:t>
            </a:r>
            <a:b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(https://www.gnu.org/software/libmicrohttpd/)</a:t>
            </a:r>
            <a:b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lvl="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Http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 :</a:t>
            </a:r>
            <a:r>
              <a:rPr lang="ko-KR" altLang="en-US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libcurl</a:t>
            </a:r>
            <a:b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(https://curl.se/libcurl/)</a:t>
            </a:r>
            <a:b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en-US" altLang="ko-KR" sz="1000" dirty="0">
              <a:solidFill>
                <a:srgbClr val="00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lvl="0" indent="-107950" eaLnBrk="1" latinLnBrk="1" hangingPunct="1"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Json : json-c</a:t>
            </a:r>
            <a:br>
              <a:rPr lang="en-US" altLang="ko-KR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r>
              <a:rPr lang="en-US" altLang="ko-KR" sz="1000" dirty="0">
                <a:solidFill>
                  <a:srgbClr val="00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(https://github.com/json-c/json-c)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5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9">
            <a:extLst>
              <a:ext uri="{FF2B5EF4-FFF2-40B4-BE49-F238E27FC236}">
                <a16:creationId xmlns:a16="http://schemas.microsoft.com/office/drawing/2014/main" id="{4A53E8C9-D48D-4D5D-AFEB-B54E3236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723672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3-3) Json Serialization/Deserialization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81ABA06B-FDDC-4DA4-B620-26106DAA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1216115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변환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String &lt;-&gt; 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JsonObject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479AC5-6752-497A-905A-CE6A6D4169DB}"/>
              </a:ext>
            </a:extLst>
          </p:cNvPr>
          <p:cNvSpPr/>
          <p:nvPr/>
        </p:nvSpPr>
        <p:spPr>
          <a:xfrm>
            <a:off x="922020" y="1701789"/>
            <a:ext cx="5254192" cy="24892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&lt;json-c/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json_object_new_object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json_object_object_add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"name",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json_object_new_string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("KIM"));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json_object_object_add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"phone",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json_object_new_string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("010000000000"));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const char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result_json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json_object_to_json_string_ext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myobj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JSON_C_TO_STRING_PLAIN);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("json: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result_json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*root, *name, *phone;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root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json_tokener_parse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result_json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json_object_object_get_ex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(root, "name", &amp;name);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json_object_object_get_ex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(root, "phone", &amp;phone);</a:t>
            </a:r>
          </a:p>
          <a:p>
            <a:pPr defTabSz="360000"/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("name: %s, phone: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json_object_get_string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(name), 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json_object_get_string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(phone));</a:t>
            </a:r>
          </a:p>
        </p:txBody>
      </p:sp>
    </p:spTree>
    <p:extLst>
      <p:ext uri="{BB962C8B-B14F-4D97-AF65-F5344CB8AC3E}">
        <p14:creationId xmlns:p14="http://schemas.microsoft.com/office/powerpoint/2010/main" val="106981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1) Java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언어 선택인 경우</a:t>
            </a:r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1-1)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서버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487510"/>
            <a:ext cx="5859691" cy="59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서버 구동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“http://127.0.0.1:8080/”)</a:t>
            </a: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②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요청 처리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‘Hello World!’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1884304"/>
            <a:ext cx="5254192" cy="40592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.*;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org.eclipse.jetty.servlet.ServletHandler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static void main(String[]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throws Exception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().start();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void start() throws Exception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Server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new Server();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ServerConnector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http = 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ServerConnector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(server);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http.setHost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("127.0.0.1");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http.setPort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(8080);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server.addConnector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(http);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servletHandler.addServletWithMapping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MyServlet.class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server.setHandler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servletHandler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server.start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server.join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AC2E13-7435-4626-B23C-4D36A32A7F0A}"/>
              </a:ext>
            </a:extLst>
          </p:cNvPr>
          <p:cNvSpPr/>
          <p:nvPr/>
        </p:nvSpPr>
        <p:spPr>
          <a:xfrm>
            <a:off x="922019" y="6667500"/>
            <a:ext cx="5254192" cy="2118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java.io.IOException;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javax.servlet.ServletException;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javax.servlet.http.*;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MyServlet extends HttpServlet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protected void doGet(HttpServletRequest req, HttpServletResponse res) throws ServletException, IOException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res.setStatus(200);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res.getWriter().write("Hello World!");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84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>
            <a:extLst>
              <a:ext uri="{FF2B5EF4-FFF2-40B4-BE49-F238E27FC236}">
                <a16:creationId xmlns:a16="http://schemas.microsoft.com/office/drawing/2014/main" id="{BC098BF2-D1DA-4BF4-B28D-7FF67CB6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811030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1-2)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클라이언트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1306013"/>
            <a:ext cx="5859691" cy="13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요청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helloworld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”)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1789146"/>
            <a:ext cx="5254191" cy="26971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org.eclipse.jetty.client.HttpClient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org.eclipse.jetty.client.api.ContentResponse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org.eclipse.jetty.http.HttpMethod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static void main(String[]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throws Exception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new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httpClient.start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ContentResponse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contentRes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httpClient.newRequest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("http://127.0.0.1:8080/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").method(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HttpMethod.GET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).send();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contentRes.getContentAsString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A53E8C9-D48D-4D5D-AFEB-B54E3236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4686072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1-3) Json Serialization/Deserialization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81ABA06B-FDDC-4DA4-B620-26106DAA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5178515"/>
            <a:ext cx="5859691" cy="338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변환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String &lt;-&gt; 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JsonObject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479AC5-6752-497A-905A-CE6A6D4169DB}"/>
              </a:ext>
            </a:extLst>
          </p:cNvPr>
          <p:cNvSpPr/>
          <p:nvPr/>
        </p:nvSpPr>
        <p:spPr>
          <a:xfrm>
            <a:off x="922020" y="5664190"/>
            <a:ext cx="5254192" cy="19653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com.google.gson.JsonElement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import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com.google.gson.JsonParser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public class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MyJson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public static void main(String[]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args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JsonElement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jsonElement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JsonParser.parseString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("{ \"key\":\"value\" }");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System.out.println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jsonElement.toString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	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71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2) C#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언어 선택인 경우</a:t>
            </a:r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2-1)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서버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487510"/>
            <a:ext cx="5859691" cy="352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System.Net</a:t>
            </a:r>
            <a:r>
              <a:rPr kumimoji="0" lang="en-US" altLang="ko-KR" sz="110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Namespace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사용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서버 구동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“http://127.0.0.1:8080/”)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요청 처리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‘HelloWorld’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0CC2D5-7BCF-4AC6-B9F6-C1F18F11CE01}"/>
              </a:ext>
            </a:extLst>
          </p:cNvPr>
          <p:cNvSpPr/>
          <p:nvPr/>
        </p:nvSpPr>
        <p:spPr>
          <a:xfrm>
            <a:off x="922019" y="1935084"/>
            <a:ext cx="5254191" cy="4398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System.Net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2887605"/>
            <a:ext cx="5254192" cy="6810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HttpListener listener = new HttpListener();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listener.Prefixes.Add("http://127.0.0.1:8080/");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listener.Start();</a:t>
            </a:r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AC2E13-7435-4626-B23C-4D36A32A7F0A}"/>
              </a:ext>
            </a:extLst>
          </p:cNvPr>
          <p:cNvSpPr/>
          <p:nvPr/>
        </p:nvSpPr>
        <p:spPr>
          <a:xfrm>
            <a:off x="922019" y="4170272"/>
            <a:ext cx="5254192" cy="10908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var context = listener.GetContext();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Console.WriteLine("Request : " + context.Request.Url);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byte[] data = Encoding.UTF8.GetBytes("HelloWorld");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context.Response.OutputStream.Write(data, 0, data.Length);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context.Response.StatusCode = 200;</a:t>
            </a:r>
          </a:p>
          <a:p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context.Response.Close();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BC098BF2-D1DA-4BF4-B28D-7FF67CB6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5794510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2-2)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클라이언트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6312353"/>
            <a:ext cx="5859691" cy="313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System.Net.Http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Namespace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사용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요청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helloworld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”)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6772627"/>
            <a:ext cx="5254191" cy="5051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System.Net.Http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70A945-34A7-405C-A5D8-1051807712FD}"/>
              </a:ext>
            </a:extLst>
          </p:cNvPr>
          <p:cNvSpPr/>
          <p:nvPr/>
        </p:nvSpPr>
        <p:spPr>
          <a:xfrm>
            <a:off x="922019" y="7980872"/>
            <a:ext cx="5254192" cy="7382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HttpClient client = new HttpClient();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var res = client.GetAsync("http://127.0.0.1:8080/helloworld").Result;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Console.WriteLine("Response : " + res.StatusCode);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00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2-3) Json Serialization/Deserialization</a:t>
            </a:r>
            <a:endParaRPr lang="ko-KR" altLang="en-US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235165"/>
            <a:ext cx="5859691" cy="338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Newtonsoft.Json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Namespace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사용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Json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변환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string &lt;-&gt; 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JObject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b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</a:b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0CC2D5-7BCF-4AC6-B9F6-C1F18F11CE01}"/>
              </a:ext>
            </a:extLst>
          </p:cNvPr>
          <p:cNvSpPr/>
          <p:nvPr/>
        </p:nvSpPr>
        <p:spPr>
          <a:xfrm>
            <a:off x="922020" y="1720839"/>
            <a:ext cx="5254192" cy="5667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Newtonsoft.Json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using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Newtonsoft.Json.Linq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;</a:t>
            </a:r>
          </a:p>
          <a:p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3184554"/>
            <a:ext cx="5254192" cy="12731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JObject json = new JObject();</a:t>
            </a:r>
          </a:p>
          <a:p>
            <a:r>
              <a:rPr lang="fr-FR" altLang="ko-KR" sz="10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</a:t>
            </a:r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["name"] = "John Doe";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json["salary"] = 300100;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string jsonstr = json.ToString();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Console.WriteLine("Json : " + jsonstr);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JObject json2 = JObject.Parse(jsonstr);</a:t>
            </a:r>
          </a:p>
          <a:p>
            <a:r>
              <a:rPr lang="fr-FR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Console.WriteLine($"Name : {json2["name"]}, Salary : {json2["salary"]}");</a:t>
            </a:r>
            <a:endParaRPr lang="ko-KR" altLang="en-US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2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353784" y="742722"/>
            <a:ext cx="582242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3) C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언어 선택인 경우</a:t>
            </a:r>
            <a:endParaRPr lang="en-US" altLang="ko-KR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3-1)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서버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1487510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서버 구동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“http://127.0.0.1:8080/”)</a:t>
            </a: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218D1-5509-434B-97EE-FB035F960B48}"/>
              </a:ext>
            </a:extLst>
          </p:cNvPr>
          <p:cNvSpPr/>
          <p:nvPr/>
        </p:nvSpPr>
        <p:spPr>
          <a:xfrm>
            <a:off x="922019" y="1884304"/>
            <a:ext cx="5254192" cy="5021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microhttpd.h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#define PORT 8080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 main(int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argc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char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argv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[]) 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HTTP </a:t>
            </a:r>
            <a:r>
              <a:rPr lang="ko-KR" altLang="en-US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데몬을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시작한다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struct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*daemon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MHD_start_daemon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   MHD_USE_THREAD_PER_CONNECTION,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PORT,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&amp;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access_handler_callback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MHD_OPTION_NOTIFY_COMPLETED,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request_completed_callback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NULL,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MHD_OPTION_END);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if (daemon == NULL)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fprintf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(stderr, "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MHD_start_daemon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 error\n");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return EXIT_FAILURE;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while (true)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getc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(stdin);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HTTP </a:t>
            </a:r>
            <a:r>
              <a:rPr lang="ko-KR" altLang="en-US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데몬을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종료한다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MHD_stop_daemon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(daemon);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return EXIT_SUCCESS;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926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30009" y="792185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②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요청 처리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‘Hello World!’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)</a:t>
            </a:r>
            <a:endParaRPr kumimoji="0" lang="en-US" altLang="ko-KR" sz="1050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AC2E13-7435-4626-B23C-4D36A32A7F0A}"/>
              </a:ext>
            </a:extLst>
          </p:cNvPr>
          <p:cNvSpPr/>
          <p:nvPr/>
        </p:nvSpPr>
        <p:spPr>
          <a:xfrm>
            <a:off x="922019" y="1190625"/>
            <a:ext cx="5254192" cy="77882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microhttpd.h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/**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접속을 처리하는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callback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*/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static enum MHD_Result access_handler_callback(void *cls,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struct MHD_Connection *connection,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*url,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*method,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*version,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const char *upload_data,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size_t *upload_data_size,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void **con_cls) {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printf("[start line] Method: %s\n", method);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printf("[start line] Request URI: %s\n", url);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const char *host = MHD_lookup_connection_value(connection,</a:t>
            </a:r>
            <a:b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</a:b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MHD_HEADER_KIND, "Host");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printf("[header] Host: %s\n", host);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POST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 처리 로직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if (strcmp(method, "POST") == 0)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struct connection_info *con_info = (struct connection_info *)*con_cls;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//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최초 접속의 경우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if (con_info == NULL)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con_info = calloc(1, sizeof(struct connection_info));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if (con_info == NULL)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    return MHD_NO;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*con_cls = con_info;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return MHD_YES;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if (*upload_data_size != 0)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buffer_write((char *)upload_data, *upload_data_size, con_info);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*upload_data_size = 0;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return MHD_YES;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 else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// POST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 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body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에 대한 처리 수행</a:t>
            </a:r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printf("[body]: %s\n", con_info-&gt;buffer);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// GET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방식 처리 로직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if (strcmp(method, "GET") == 0) {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printf("[body] </a:t>
            </a:r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없음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\</a:t>
            </a:r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n");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endParaRPr lang="nb-NO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return response_result(connection, "Hello World!");</a:t>
            </a:r>
          </a:p>
          <a:p>
            <a:pPr defTabSz="360000"/>
            <a:r>
              <a:rPr lang="nb-NO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0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>
            <a:extLst>
              <a:ext uri="{FF2B5EF4-FFF2-40B4-BE49-F238E27FC236}">
                <a16:creationId xmlns:a16="http://schemas.microsoft.com/office/drawing/2014/main" id="{BC098BF2-D1DA-4BF4-B28D-7FF67CB68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4" y="811030"/>
            <a:ext cx="582242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/>
            <a:endParaRPr lang="en-US" altLang="ko-KR" sz="1000" dirty="0">
              <a:solidFill>
                <a:schemeClr val="tx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eaLnBrk="1" latinLnBrk="1" hangingPunct="1"/>
            <a:r>
              <a: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    3-2) HTTP </a:t>
            </a:r>
            <a:r>
              <a:rPr lang="ko-KR" altLang="en-US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클라이언트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1306013"/>
            <a:ext cx="5859691" cy="60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2563" indent="-182563" latinLnBrk="0">
              <a:lnSpc>
                <a:spcPct val="150000"/>
              </a:lnSpc>
              <a:spcBef>
                <a:spcPct val="20000"/>
              </a:spcBef>
              <a:buFont typeface="+mj-ea"/>
              <a:buAutoNum type="circleNumDbPlain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HTTP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요청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응답 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(ex. “http://127.0.0.1:8080/</a:t>
            </a:r>
            <a:r>
              <a:rPr kumimoji="0" lang="en-US" altLang="ko-KR" sz="1100" dirty="0" err="1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helloworld</a:t>
            </a: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”)</a:t>
            </a:r>
          </a:p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    - GET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방식</a:t>
            </a: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1941546"/>
            <a:ext cx="5254191" cy="6813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&lt;curl/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void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request_get_helloworld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(void)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*curl;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res;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struct memory data;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char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[100] = { 0, };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memset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(&amp;data, 0,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sizeof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(data));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curl_easy_init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if (curl)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"http://127.0.0.1:8080/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CURLOPT_URL,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CURLOPT_CONNECTTIMEOUT_MS, 500L);</a:t>
            </a:r>
          </a:p>
          <a:p>
            <a:pPr defTabSz="360000"/>
            <a:r>
              <a:rPr lang="ko-KR" altLang="en-US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CURLOPT_WRITEFUNCTION,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cb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CURLOPT_WRITEDATA, (void *)&amp;data);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res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curl_easy_perform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if (CURLE_OK == res)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long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0;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curl_easy_getinfo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CURLINFO_RESPONSE_CODE, &amp;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("[status line] Status Code: %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("[body]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data.response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 else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("response is not OK: %d\n", res);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/* always cleanup */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curl_easy_cleanup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 main(int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argc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char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argv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[]){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curl_global_init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(CURL_GLOBAL_DEFAULT);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request_get_helloworld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return EXIT_SUCCESS;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03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3">
            <a:extLst>
              <a:ext uri="{FF2B5EF4-FFF2-40B4-BE49-F238E27FC236}">
                <a16:creationId xmlns:a16="http://schemas.microsoft.com/office/drawing/2014/main" id="{8C15CA8D-A972-4316-8BCA-053E54D0E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09" y="791663"/>
            <a:ext cx="5859691" cy="31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Bef>
                <a:spcPct val="20000"/>
              </a:spcBef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     - POST </a:t>
            </a:r>
            <a:r>
              <a:rPr kumimoji="0" lang="ko-KR" altLang="en-US" sz="1100" dirty="0">
                <a:solidFill>
                  <a:srgbClr val="000000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sym typeface="Wingdings" pitchFamily="2" charset="2"/>
              </a:rPr>
              <a:t>방식</a:t>
            </a:r>
            <a:endParaRPr kumimoji="0" lang="en-US" altLang="ko-KR" sz="1100" dirty="0">
              <a:solidFill>
                <a:srgbClr val="000000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A12DAE-7557-4258-9713-E4AEA7B11ECD}"/>
              </a:ext>
            </a:extLst>
          </p:cNvPr>
          <p:cNvSpPr/>
          <p:nvPr/>
        </p:nvSpPr>
        <p:spPr>
          <a:xfrm>
            <a:off x="922019" y="1110339"/>
            <a:ext cx="5254191" cy="7888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#include &lt;curl/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curl.h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&gt;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void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request_post_helloworld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(void)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*curl;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res;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struct memory data;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char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[100] = { 0, };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char post[100] = { 0, };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memset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(&amp;data, 0,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sizeof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(data));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curl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curl_easy_init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if (curl)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"http://127.0.0.1:8080/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");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(post, "Hello World!");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CURLOPT_URL,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url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CURLOPT_CONNECTTIMEOUT_MS, 500L);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CURLOPT_POST, 1L); // POST request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CURLOPT_POSTFIELDS, post); // POST request payload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CURLOPT_POSTFIELDSIZE, (long)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strlen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(post)); // POST request payload size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CURLOPT_WRITEFUNCTION,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cb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curl_easy_setopt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CURLOPT_WRITEDATA, (void *)&amp;data);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res =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curl_easy_perform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if (CURLE_OK == res)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long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= 0;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curl_easy_getinfo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(curl, CURLINFO_RESPONSE_CODE, &amp;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("[status line] Status Code: %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status_code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("[body] %s\n",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data.response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 else {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printf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("response is not OK: %d\n", res);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/* always cleanup */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curl_easy_cleanup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(curl);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}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int main(int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argc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char *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argv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[]){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curl_global_init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(CURL_GLOBAL_DEFAULT);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</a:t>
            </a:r>
            <a:r>
              <a:rPr lang="en-US" altLang="ko-KR" sz="1000" dirty="0" err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request_post_helloworld</a:t>
            </a:r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();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  return EXIT_SUCCESS;</a:t>
            </a:r>
          </a:p>
          <a:p>
            <a:pPr defTabSz="360000"/>
            <a:r>
              <a:rPr lang="en-US" altLang="ko-KR" sz="1000" dirty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}</a:t>
            </a:r>
          </a:p>
          <a:p>
            <a:pPr defTabSz="360000"/>
            <a:endParaRPr lang="en-US" altLang="ko-KR" sz="1000" dirty="0">
              <a:solidFill>
                <a:schemeClr val="tx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130647"/>
      </p:ext>
    </p:extLst>
  </p:cSld>
  <p:clrMapOvr>
    <a:masterClrMapping/>
  </p:clrMapOvr>
</p:sld>
</file>

<file path=ppt/theme/theme1.xml><?xml version="1.0" encoding="utf-8"?>
<a:theme xmlns:a="http://schemas.openxmlformats.org/drawingml/2006/main" name="40_기본 디자인">
  <a:themeElements>
    <a:clrScheme name="3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rgbClr val="C00000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3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32315</TotalTime>
  <Words>2559</Words>
  <Application>Microsoft Office PowerPoint</Application>
  <PresentationFormat>사용자 지정</PresentationFormat>
  <Paragraphs>342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Candara</vt:lpstr>
      <vt:lpstr>LG스마트체2.0 SemiBold</vt:lpstr>
      <vt:lpstr>LG스마트체2.0 Regular</vt:lpstr>
      <vt:lpstr>굴림</vt:lpstr>
      <vt:lpstr>LG스마트체 Regular</vt:lpstr>
      <vt:lpstr>나눔고딕 Bold</vt:lpstr>
      <vt:lpstr>LG스마트체 SemiBold</vt:lpstr>
      <vt:lpstr>나눔손글씨 붓</vt:lpstr>
      <vt:lpstr>Wingdings</vt:lpstr>
      <vt:lpstr>40_기본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전부현</cp:lastModifiedBy>
  <cp:revision>2274</cp:revision>
  <cp:lastPrinted>2017-04-25T07:20:15Z</cp:lastPrinted>
  <dcterms:created xsi:type="dcterms:W3CDTF">2008-02-04T08:04:25Z</dcterms:created>
  <dcterms:modified xsi:type="dcterms:W3CDTF">2021-05-17T12:06:10Z</dcterms:modified>
</cp:coreProperties>
</file>