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0" r:id="rId6"/>
    <p:sldId id="267" r:id="rId7"/>
    <p:sldId id="262" r:id="rId8"/>
    <p:sldId id="257" r:id="rId9"/>
    <p:sldId id="259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0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21F55-86D2-C292-5BD9-20BE418B3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21B77B-7F9B-66EE-1B0F-4BEF5FFE8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0895E-7D4E-704F-3D33-A8E57F66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A038-84F6-477D-BE8B-51DC4E3D2BF9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43ABC4-604D-28E5-2661-C1988020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2E5BE-2B31-DA20-4F12-519357CD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4A83-CCA8-4552-8813-72D5C9200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3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0F871-E878-2957-B428-FE310146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C48F5A-AF92-60B5-7D17-8167C07CD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066339-00BF-1721-D876-1E5E4EB5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A038-84F6-477D-BE8B-51DC4E3D2BF9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B338A-3D28-FD6F-7765-6D4CF3C9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598E9-75AF-F31A-6959-781193F8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4A83-CCA8-4552-8813-72D5C9200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03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068E57-BB69-A54C-FB11-3158CD6C5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8C4361-1111-6850-14A2-074374314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DFFC5-A934-B84F-7153-64A37C07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A038-84F6-477D-BE8B-51DC4E3D2BF9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F08D7-6098-1A68-4ECC-3F6643CF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AEAF9-D418-7C44-BDC4-CA80205B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4A83-CCA8-4552-8813-72D5C9200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15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17AB4-545E-F42C-A76C-19E07F22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27FF0-867B-F7FD-A46C-979AAB6B0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64F73-5236-2AAB-8B92-E6D06913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A038-84F6-477D-BE8B-51DC4E3D2BF9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6572C5-97DD-A1B8-1458-BF2835C9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E40D5-5AF6-9126-CCA2-9B2BDBC9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4A83-CCA8-4552-8813-72D5C9200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12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6B101-A147-3F12-07D4-B10EE071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AE3F8F-379A-C130-3CAA-DE0D24FCA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39649-C778-A392-EFA7-3F98F3C8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A038-84F6-477D-BE8B-51DC4E3D2BF9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F2A89-7613-8D45-6EEE-AE52C8C3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CB842-4502-24BC-B29F-E5393FA5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4A83-CCA8-4552-8813-72D5C9200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5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91A0A-C78A-CFCD-7227-8E7F2624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5EE38-A9FC-BF93-2722-6BD19C226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41922-35AA-02B8-CC48-C758246A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8129A-4E16-45A7-1FFA-5C3BDC31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A038-84F6-477D-BE8B-51DC4E3D2BF9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F3D532-5EB3-A5C2-A2ED-F79665D9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4B2138-BA8C-64DC-5C15-DFAD9641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4A83-CCA8-4552-8813-72D5C9200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03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6D907-3F15-45CC-AF8B-F98C3818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A85610-0E7A-8CFE-B569-1E3F0DCC3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F183D0-F50C-B503-CC03-3BA7F5AF5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1F4B57-FBE9-46C8-741A-722315592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236C34-8E82-B9B4-C54A-F26CE2ED0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164978-547D-C043-B244-7CD676E9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A038-84F6-477D-BE8B-51DC4E3D2BF9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20EA38-F7AF-A588-FF77-FCD259B6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3A7896-F3AD-5414-D754-8266C55B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4A83-CCA8-4552-8813-72D5C9200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8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8E07B-60CD-1E6A-55E0-524E154A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88BB27-C642-604F-2018-695FC3BD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A038-84F6-477D-BE8B-51DC4E3D2BF9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2614D-BD4A-63FF-4B92-6C9E1EBC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0A3225-2F5D-9506-AECD-DEAA95128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4A83-CCA8-4552-8813-72D5C9200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15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EBE862-A822-4AC8-C825-8383E9F2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A038-84F6-477D-BE8B-51DC4E3D2BF9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A222BA-B1A6-60F9-F225-35C3605B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E827C6-0346-4F25-F9F8-F32EC485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4A83-CCA8-4552-8813-72D5C9200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55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18228-464E-0DB2-81EF-AC33883C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70F67F-BF21-922B-6F0F-F724D89C3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450F66-70D5-0635-5B2A-C6E2B98AD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CF00E-A7EF-C6E4-B6F9-F388B557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A038-84F6-477D-BE8B-51DC4E3D2BF9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80D7C9-BD47-50B6-B4DA-AEDE48DE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07EDFB-70FF-055B-1D15-0642C142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4A83-CCA8-4552-8813-72D5C9200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17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E5B2D-7DAE-01C8-AEE8-70B9FD7F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547FAF-CABF-E97E-55D3-1ADC2CB03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61CCE5-3B5D-199D-4B55-6DA758979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A721CE-428A-99B8-4828-0D9B4400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A038-84F6-477D-BE8B-51DC4E3D2BF9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A05696-C4AC-E104-4ACE-AA9D56DD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0463A3-0540-6C94-7ADC-D9906156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4A83-CCA8-4552-8813-72D5C9200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8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0A6D29-E62E-7D30-B2FF-1B49F8AF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8CD38-0FCA-AB9B-AE6C-A76BBA111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5A444-D1C4-0743-CF28-2AB59C664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AA038-84F6-477D-BE8B-51DC4E3D2BF9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E9AE78-C5D9-422A-B292-5DAB0D375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0F230-EC16-5118-C75D-3C4F2B8FF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D4A83-CCA8-4552-8813-72D5C9200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08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4FB93FD-A177-4FAA-AC53-9E2F64BD1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3598"/>
              </p:ext>
            </p:extLst>
          </p:nvPr>
        </p:nvGraphicFramePr>
        <p:xfrm>
          <a:off x="262647" y="1795653"/>
          <a:ext cx="11653741" cy="36302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289427">
                  <a:extLst>
                    <a:ext uri="{9D8B030D-6E8A-4147-A177-3AD203B41FA5}">
                      <a16:colId xmlns:a16="http://schemas.microsoft.com/office/drawing/2014/main" val="3195414235"/>
                    </a:ext>
                  </a:extLst>
                </a:gridCol>
                <a:gridCol w="1564105">
                  <a:extLst>
                    <a:ext uri="{9D8B030D-6E8A-4147-A177-3AD203B41FA5}">
                      <a16:colId xmlns:a16="http://schemas.microsoft.com/office/drawing/2014/main" val="1344963740"/>
                    </a:ext>
                  </a:extLst>
                </a:gridCol>
                <a:gridCol w="962526">
                  <a:extLst>
                    <a:ext uri="{9D8B030D-6E8A-4147-A177-3AD203B41FA5}">
                      <a16:colId xmlns:a16="http://schemas.microsoft.com/office/drawing/2014/main" val="1550245386"/>
                    </a:ext>
                  </a:extLst>
                </a:gridCol>
                <a:gridCol w="3995252">
                  <a:extLst>
                    <a:ext uri="{9D8B030D-6E8A-4147-A177-3AD203B41FA5}">
                      <a16:colId xmlns:a16="http://schemas.microsoft.com/office/drawing/2014/main" val="676117362"/>
                    </a:ext>
                  </a:extLst>
                </a:gridCol>
                <a:gridCol w="3842431">
                  <a:extLst>
                    <a:ext uri="{9D8B030D-6E8A-4147-A177-3AD203B41FA5}">
                      <a16:colId xmlns:a16="http://schemas.microsoft.com/office/drawing/2014/main" val="617048608"/>
                    </a:ext>
                  </a:extLst>
                </a:gridCol>
              </a:tblGrid>
              <a:tr h="287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심층 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세부 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평가 비중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평가 기준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Tip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449264"/>
                  </a:ext>
                </a:extLst>
              </a:tr>
              <a:tr h="287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서술형 </a:t>
                      </a:r>
                      <a:r>
                        <a:rPr lang="en-US" altLang="ko-KR" sz="1200" dirty="0"/>
                        <a:t>(50%)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구조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대충 </a:t>
                      </a: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감점만 안 당하게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63788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논리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중요한 로직만 강조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060788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적용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r>
                        <a:rPr lang="ko-KR" altLang="en-US" sz="1200" dirty="0"/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종류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패턴 중에 선택한 이유 등 기술 </a:t>
                      </a:r>
                      <a:r>
                        <a:rPr lang="en-US" altLang="ko-KR" sz="1200" dirty="0"/>
                        <a:t>(5~7</a:t>
                      </a:r>
                      <a:r>
                        <a:rPr lang="ko-KR" altLang="en-US" sz="1200" dirty="0"/>
                        <a:t>항목</a:t>
                      </a:r>
                      <a:r>
                        <a:rPr lang="en-US" altLang="ko-KR" sz="1200" dirty="0"/>
                        <a:t>) </a:t>
                      </a:r>
                    </a:p>
                    <a:p>
                      <a:pPr latinLnBrk="1"/>
                      <a:r>
                        <a:rPr lang="ko-KR" altLang="en-US" sz="1200" dirty="0"/>
                        <a:t>문제 제약 조건 고려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494187"/>
                  </a:ext>
                </a:extLst>
              </a:tr>
              <a:tr h="49561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개선사항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상용화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상용화 고려 </a:t>
                      </a:r>
                      <a:r>
                        <a:rPr lang="en-US" altLang="ko-KR" sz="1200" dirty="0"/>
                        <a:t>(4~5</a:t>
                      </a:r>
                      <a:r>
                        <a:rPr lang="ko-KR" altLang="en-US" sz="1200" dirty="0"/>
                        <a:t>항목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latinLnBrk="1"/>
                      <a:r>
                        <a:rPr lang="ko-KR" altLang="en-US" sz="1200" dirty="0"/>
                        <a:t>실시간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카프카</a:t>
                      </a:r>
                      <a:r>
                        <a:rPr lang="en-US" altLang="ko-KR" sz="1200" dirty="0"/>
                        <a:t>, AI, MSA, </a:t>
                      </a:r>
                      <a:r>
                        <a:rPr lang="ko-KR" altLang="en-US" sz="1200" dirty="0"/>
                        <a:t>상용 </a:t>
                      </a:r>
                      <a:r>
                        <a:rPr lang="en-US" altLang="ko-KR" sz="1200" dirty="0"/>
                        <a:t>OSS, </a:t>
                      </a:r>
                      <a:r>
                        <a:rPr lang="ko-KR" altLang="en-US" sz="1200" dirty="0"/>
                        <a:t>기술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운영 고려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19287"/>
                  </a:ext>
                </a:extLst>
              </a:tr>
              <a:tr h="2871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토론형 </a:t>
                      </a:r>
                      <a:r>
                        <a:rPr lang="en-US" altLang="ko-KR" sz="1200" dirty="0"/>
                        <a:t>(50%)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기술 전문성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504223"/>
                  </a:ext>
                </a:extLst>
              </a:tr>
              <a:tr h="49561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인사이트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기술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비즈니스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사업 관련해서 전반적으로 다각도로 고려해야함</a:t>
                      </a:r>
                    </a:p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솔루션화 여부 또는 방법 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483668"/>
                  </a:ext>
                </a:extLst>
              </a:tr>
              <a:tr h="28714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컨설턴시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논리적으로 의견 피력할 수 있는지</a:t>
                      </a:r>
                      <a:r>
                        <a:rPr lang="en-US" altLang="ko-KR" sz="1200" dirty="0"/>
                        <a:t>? </a:t>
                      </a:r>
                      <a:r>
                        <a:rPr lang="ko-KR" altLang="en-US" sz="1200" dirty="0"/>
                        <a:t>반박할 수 있는지</a:t>
                      </a:r>
                      <a:r>
                        <a:rPr lang="en-US" altLang="ko-KR" sz="1200" dirty="0"/>
                        <a:t>?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06744"/>
                  </a:ext>
                </a:extLst>
              </a:tr>
              <a:tr h="28714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커뮤니케이션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10%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0829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4C922C2-ABEC-4D61-9F99-0ABF92160BD1}"/>
              </a:ext>
            </a:extLst>
          </p:cNvPr>
          <p:cNvSpPr txBox="1"/>
          <p:nvPr/>
        </p:nvSpPr>
        <p:spPr>
          <a:xfrm>
            <a:off x="145916" y="204280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SP – </a:t>
            </a:r>
            <a:r>
              <a:rPr lang="ko-KR" altLang="en-US" b="1" dirty="0"/>
              <a:t>심층평가 기준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0784F-CDBA-40B8-A44E-C771B5892463}"/>
              </a:ext>
            </a:extLst>
          </p:cNvPr>
          <p:cNvSpPr txBox="1"/>
          <p:nvPr/>
        </p:nvSpPr>
        <p:spPr>
          <a:xfrm>
            <a:off x="493294" y="5778090"/>
            <a:ext cx="5067413" cy="656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★spec out</a:t>
            </a:r>
            <a:r>
              <a:rPr lang="ko-KR" altLang="en-US" sz="1400" b="1" dirty="0"/>
              <a:t> 있음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예</a:t>
            </a:r>
            <a:r>
              <a:rPr lang="en-US" altLang="ko-KR" sz="1200" dirty="0"/>
              <a:t>) </a:t>
            </a:r>
            <a:r>
              <a:rPr lang="ko-KR" altLang="en-US" sz="1200" dirty="0"/>
              <a:t>토론 중 상대편이 맞다</a:t>
            </a:r>
            <a:r>
              <a:rPr lang="en-US" altLang="ko-KR" sz="1200" dirty="0"/>
              <a:t>.. </a:t>
            </a:r>
            <a:r>
              <a:rPr lang="ko-KR" altLang="en-US" sz="1200" dirty="0"/>
              <a:t>내가 정할 수 </a:t>
            </a:r>
            <a:r>
              <a:rPr lang="ko-KR" altLang="en-US" sz="1200" dirty="0" err="1"/>
              <a:t>있는거냐</a:t>
            </a:r>
            <a:r>
              <a:rPr lang="ko-KR" altLang="en-US" sz="1200" dirty="0"/>
              <a:t> 등의 발언을 할 때</a:t>
            </a:r>
            <a:r>
              <a:rPr lang="en-US" altLang="ko-KR" sz="1200" dirty="0"/>
              <a:t>…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45092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06355B-ADB3-F05A-0082-C59BA080FCFC}"/>
              </a:ext>
            </a:extLst>
          </p:cNvPr>
          <p:cNvSpPr txBox="1"/>
          <p:nvPr/>
        </p:nvSpPr>
        <p:spPr>
          <a:xfrm>
            <a:off x="155448" y="118872"/>
            <a:ext cx="9419566" cy="6710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[</a:t>
            </a:r>
            <a:r>
              <a:rPr lang="ko-KR" altLang="en-US" b="1" dirty="0"/>
              <a:t>참고</a:t>
            </a:r>
            <a:r>
              <a:rPr lang="en-US" altLang="ko-KR" b="1" dirty="0"/>
              <a:t>] </a:t>
            </a:r>
            <a:r>
              <a:rPr lang="ko-KR" altLang="en-US" b="1" dirty="0"/>
              <a:t>심층 토론 </a:t>
            </a:r>
            <a:r>
              <a:rPr lang="en-US" altLang="ko-KR" b="1" dirty="0"/>
              <a:t>(2023)</a:t>
            </a:r>
            <a:endParaRPr lang="ko-KR" altLang="en-US" b="1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주제 </a:t>
            </a:r>
            <a:r>
              <a:rPr lang="en-US" altLang="ko-KR" sz="1200" dirty="0"/>
              <a:t>: </a:t>
            </a:r>
            <a:r>
              <a:rPr lang="ko-KR" altLang="en-US" sz="1200" dirty="0"/>
              <a:t>스마트시티 솔루션 개발 전략 수립을 위한 </a:t>
            </a:r>
            <a:r>
              <a:rPr lang="en-US" altLang="ko-KR" sz="1200" dirty="0"/>
              <a:t>Edge / Cloud Computing </a:t>
            </a:r>
            <a:r>
              <a:rPr lang="ko-KR" altLang="en-US" sz="1200" dirty="0"/>
              <a:t>간 구축 전략 토론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상황 </a:t>
            </a:r>
            <a:r>
              <a:rPr lang="en-US" altLang="ko-KR" sz="1200" dirty="0"/>
              <a:t>: L</a:t>
            </a:r>
            <a:r>
              <a:rPr lang="ko-KR" altLang="en-US" sz="1200" dirty="0"/>
              <a:t>사에서 스마트 시티 솔루션을 개발할 때</a:t>
            </a:r>
            <a:r>
              <a:rPr lang="en-US" altLang="ko-KR" sz="1200" dirty="0"/>
              <a:t>, Edge Computing</a:t>
            </a:r>
            <a:r>
              <a:rPr lang="ko-KR" altLang="en-US" sz="1200" dirty="0"/>
              <a:t>방식으로 개발할지 </a:t>
            </a:r>
            <a:r>
              <a:rPr lang="en-US" altLang="ko-KR" sz="1200" dirty="0"/>
              <a:t>(A) Cloud Computing </a:t>
            </a:r>
            <a:r>
              <a:rPr lang="ko-KR" altLang="en-US" sz="1200" dirty="0"/>
              <a:t>방식으로 개발할지 </a:t>
            </a:r>
            <a:r>
              <a:rPr lang="en-US" altLang="ko-KR" sz="1200" dirty="0"/>
              <a:t>(B)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제약 조건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빠르게</a:t>
            </a:r>
            <a:r>
              <a:rPr lang="en-US" altLang="ko-KR" sz="1200" dirty="0"/>
              <a:t>, </a:t>
            </a:r>
            <a:r>
              <a:rPr lang="ko-KR" altLang="en-US" sz="1200" dirty="0"/>
              <a:t>저비용 구축 필요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응답시간 대부분 </a:t>
            </a:r>
            <a:r>
              <a:rPr lang="en-US" altLang="ko-KR" sz="1200" dirty="0"/>
              <a:t>2</a:t>
            </a:r>
            <a:r>
              <a:rPr lang="ko-KR" altLang="en-US" sz="1200" dirty="0"/>
              <a:t>초 이내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100</a:t>
            </a:r>
            <a:r>
              <a:rPr lang="ko-KR" altLang="en-US" sz="1200" dirty="0"/>
              <a:t>여종 센서</a:t>
            </a:r>
            <a:r>
              <a:rPr lang="en-US" altLang="ko-KR" sz="1200" dirty="0"/>
              <a:t>, 100K </a:t>
            </a:r>
            <a:r>
              <a:rPr lang="ko-KR" altLang="en-US" sz="1200" dirty="0"/>
              <a:t>이상 센서에서 초당 </a:t>
            </a:r>
            <a:r>
              <a:rPr lang="en-US" altLang="ko-KR" sz="1200" dirty="0"/>
              <a:t>100K </a:t>
            </a:r>
            <a:r>
              <a:rPr lang="ko-KR" altLang="en-US" sz="1200" dirty="0"/>
              <a:t>센서 데이터 수집</a:t>
            </a:r>
            <a:endParaRPr lang="en-US" altLang="ko-KR" sz="12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30</a:t>
            </a:r>
            <a:r>
              <a:rPr lang="ko-KR" altLang="en-US" sz="1200" dirty="0"/>
              <a:t>여종은 통신 불가</a:t>
            </a:r>
            <a:r>
              <a:rPr lang="en-US" altLang="ko-KR" sz="1200" dirty="0"/>
              <a:t>, 20</a:t>
            </a:r>
            <a:r>
              <a:rPr lang="ko-KR" altLang="en-US" sz="1200" dirty="0"/>
              <a:t>여종은 소켓 통신만 가능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화재 경보 알림 시 셔터 차단 필요</a:t>
            </a:r>
            <a:endParaRPr lang="en-US" altLang="ko-KR" sz="1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CCTV </a:t>
            </a:r>
            <a:r>
              <a:rPr lang="ko-KR" altLang="en-US" sz="1200" dirty="0"/>
              <a:t>영상 분석은 </a:t>
            </a:r>
            <a:r>
              <a:rPr lang="en-US" altLang="ko-KR" sz="1200" dirty="0"/>
              <a:t>AI </a:t>
            </a:r>
            <a:r>
              <a:rPr lang="ko-KR" altLang="en-US" sz="1200" dirty="0"/>
              <a:t>추론</a:t>
            </a:r>
            <a:r>
              <a:rPr lang="en-US" altLang="ko-KR" sz="1200" dirty="0"/>
              <a:t>….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디지털 트윈</a:t>
            </a:r>
            <a:r>
              <a:rPr lang="en-US" altLang="ko-KR" sz="1200" dirty="0"/>
              <a:t>…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dirty="0"/>
              <a:t>참고 </a:t>
            </a:r>
            <a:r>
              <a:rPr lang="en-US" altLang="ko-KR" dirty="0"/>
              <a:t>URL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# </a:t>
            </a:r>
            <a:r>
              <a:rPr lang="ko-KR" altLang="en-US" sz="1000" dirty="0"/>
              <a:t>스마트시티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https://wire.lgcns.com/confluence/display/TS07191543/Cityhub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# </a:t>
            </a:r>
            <a:r>
              <a:rPr lang="ko-KR" altLang="en-US" sz="1000" dirty="0"/>
              <a:t>스마트시티</a:t>
            </a:r>
            <a:r>
              <a:rPr lang="en-US" altLang="ko-KR" sz="1000" dirty="0"/>
              <a:t>-</a:t>
            </a:r>
            <a:r>
              <a:rPr lang="ko-KR" altLang="en-US" sz="1000" dirty="0" err="1"/>
              <a:t>배움마당</a:t>
            </a:r>
            <a:endParaRPr lang="ko-KR" altLang="en-US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LG CNS </a:t>
            </a:r>
            <a:r>
              <a:rPr lang="ko-KR" altLang="en-US" sz="1000" dirty="0"/>
              <a:t>스마트시티가 궁금해</a:t>
            </a:r>
            <a:r>
              <a:rPr lang="en-US" altLang="ko-KR" sz="1000" dirty="0"/>
              <a:t>? </a:t>
            </a:r>
            <a:r>
              <a:rPr lang="ko-KR" altLang="en-US" sz="1000" dirty="0" err="1"/>
              <a:t>강의편</a:t>
            </a:r>
            <a:endParaRPr lang="ko-KR" altLang="en-US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LG CNS </a:t>
            </a:r>
            <a:r>
              <a:rPr lang="ko-KR" altLang="en-US" sz="1000" dirty="0"/>
              <a:t>스마트시티가 궁금해</a:t>
            </a:r>
            <a:r>
              <a:rPr lang="en-US" altLang="ko-KR" sz="1000" dirty="0"/>
              <a:t>? </a:t>
            </a:r>
            <a:r>
              <a:rPr lang="ko-KR" altLang="en-US" sz="1000" dirty="0"/>
              <a:t>질의응답편</a:t>
            </a:r>
          </a:p>
          <a:p>
            <a:pPr>
              <a:lnSpc>
                <a:spcPct val="150000"/>
              </a:lnSpc>
            </a:pPr>
            <a:endParaRPr lang="ko-KR" altLang="en-US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# Edge Computing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https://wire.lgcns.com/confluence/pages/viewpage.action?pageId=113818600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https://wire.lgcns.com/confluence/pages/viewpage.action?pageId=518685855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0516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55C565-DD03-4B5D-AFA2-21550EFA0FBB}"/>
              </a:ext>
            </a:extLst>
          </p:cNvPr>
          <p:cNvSpPr txBox="1"/>
          <p:nvPr/>
        </p:nvSpPr>
        <p:spPr>
          <a:xfrm>
            <a:off x="228599" y="216567"/>
            <a:ext cx="10479506" cy="637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토론 진행 관련 </a:t>
            </a:r>
            <a:r>
              <a:rPr lang="en-US" altLang="ko-KR" b="1" dirty="0"/>
              <a:t>Tip (1/2)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sz="1400" dirty="0"/>
              <a:t>참석 대상자 </a:t>
            </a:r>
            <a:r>
              <a:rPr lang="en-US" altLang="ko-KR" sz="1400" dirty="0"/>
              <a:t>: 6~8</a:t>
            </a:r>
            <a:r>
              <a:rPr lang="ko-KR" altLang="en-US" sz="1400" dirty="0"/>
              <a:t>명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소요시간 </a:t>
            </a:r>
            <a:r>
              <a:rPr lang="en-US" altLang="ko-KR" sz="1400" dirty="0"/>
              <a:t>: </a:t>
            </a:r>
            <a:r>
              <a:rPr lang="ko-KR" altLang="en-US" sz="1400" dirty="0"/>
              <a:t>대략 </a:t>
            </a:r>
            <a:r>
              <a:rPr lang="en-US" altLang="ko-KR" sz="1400" dirty="0"/>
              <a:t>1</a:t>
            </a:r>
            <a:r>
              <a:rPr lang="ko-KR" altLang="en-US" sz="1400" dirty="0"/>
              <a:t>시간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상황이 주어지며 </a:t>
            </a:r>
            <a:r>
              <a:rPr lang="en-US" altLang="ko-KR" sz="1400" dirty="0"/>
              <a:t>A/B </a:t>
            </a:r>
            <a:r>
              <a:rPr lang="ko-KR" altLang="en-US" sz="1400" dirty="0"/>
              <a:t>혹은 공</a:t>
            </a:r>
            <a:r>
              <a:rPr lang="en-US" altLang="ko-KR" sz="1400" dirty="0"/>
              <a:t>/</a:t>
            </a:r>
            <a:r>
              <a:rPr lang="ko-KR" altLang="en-US" sz="1400" dirty="0"/>
              <a:t>수 지정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  <a:r>
              <a:rPr lang="en-US" altLang="ko-KR" sz="1400" dirty="0"/>
              <a:t>. </a:t>
            </a:r>
            <a:r>
              <a:rPr lang="ko-KR" altLang="en-US" sz="1400" dirty="0"/>
              <a:t>비슷한 상황이 반복되고 있는데 솔루션화 하는 것이 맞을까</a:t>
            </a:r>
            <a:r>
              <a:rPr lang="en-US" altLang="ko-KR" sz="1400" dirty="0"/>
              <a:t>? </a:t>
            </a:r>
            <a:r>
              <a:rPr lang="ko-KR" altLang="en-US" sz="1400" dirty="0"/>
              <a:t>아닐까</a:t>
            </a:r>
            <a:r>
              <a:rPr lang="en-US" altLang="ko-KR" sz="14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. MSA </a:t>
            </a:r>
            <a:r>
              <a:rPr lang="ko-KR" altLang="en-US" sz="1400" dirty="0"/>
              <a:t>프로젝트 오픈해야 하는데</a:t>
            </a:r>
            <a:r>
              <a:rPr lang="en-US" altLang="ko-KR" sz="1400" dirty="0"/>
              <a:t>, </a:t>
            </a:r>
            <a:r>
              <a:rPr lang="ko-KR" altLang="en-US" sz="1400" dirty="0"/>
              <a:t>빅뱅 방식으로 오픈할지</a:t>
            </a:r>
            <a:r>
              <a:rPr lang="en-US" altLang="ko-KR" sz="1400" dirty="0"/>
              <a:t>? </a:t>
            </a:r>
            <a:r>
              <a:rPr lang="ko-KR" altLang="en-US" sz="1400" dirty="0"/>
              <a:t>점진적으로 오픈할지</a:t>
            </a:r>
            <a:r>
              <a:rPr lang="en-US" altLang="ko-KR" sz="1400" dirty="0"/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- 10</a:t>
            </a:r>
            <a:r>
              <a:rPr lang="ko-KR" altLang="en-US" sz="1400" dirty="0"/>
              <a:t>분 정도 지문</a:t>
            </a:r>
            <a:r>
              <a:rPr lang="en-US" altLang="ko-KR" sz="1400" dirty="0"/>
              <a:t>/</a:t>
            </a:r>
            <a:r>
              <a:rPr lang="ko-KR" altLang="en-US" sz="1400" dirty="0"/>
              <a:t>상황 읽고 토론 준비할 시간이 있음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  <a:r>
              <a:rPr lang="en-US" altLang="ko-KR" sz="1400" dirty="0"/>
              <a:t>. A/B</a:t>
            </a:r>
            <a:r>
              <a:rPr lang="ko-KR" altLang="en-US" sz="1400" dirty="0"/>
              <a:t>가 정해지지만 반대편 반박</a:t>
            </a:r>
            <a:r>
              <a:rPr lang="en-US" altLang="ko-KR" sz="1400" dirty="0"/>
              <a:t>(</a:t>
            </a:r>
            <a:r>
              <a:rPr lang="ko-KR" altLang="en-US" sz="1400" dirty="0"/>
              <a:t>공격</a:t>
            </a:r>
            <a:r>
              <a:rPr lang="en-US" altLang="ko-KR" sz="1400" dirty="0"/>
              <a:t>)</a:t>
            </a:r>
            <a:r>
              <a:rPr lang="ko-KR" altLang="en-US" sz="1400" dirty="0"/>
              <a:t>을 위해 </a:t>
            </a:r>
            <a:r>
              <a:rPr lang="en-US" altLang="ko-KR" sz="1400" dirty="0"/>
              <a:t>A/B</a:t>
            </a:r>
            <a:r>
              <a:rPr lang="ko-KR" altLang="en-US" sz="1400" dirty="0"/>
              <a:t>에 대한 장</a:t>
            </a:r>
            <a:r>
              <a:rPr lang="en-US" altLang="ko-KR" sz="1400" dirty="0"/>
              <a:t>/</a:t>
            </a:r>
            <a:r>
              <a:rPr lang="ko-KR" altLang="en-US" sz="1400" dirty="0"/>
              <a:t>단점을 모두 정리해야 함  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첫 발언</a:t>
            </a:r>
            <a:r>
              <a:rPr lang="en-US" altLang="ko-KR" sz="1400" dirty="0"/>
              <a:t>(</a:t>
            </a:r>
            <a:r>
              <a:rPr lang="ko-KR" altLang="en-US" sz="1400" dirty="0"/>
              <a:t>의견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. </a:t>
            </a:r>
            <a:r>
              <a:rPr lang="ko-KR" altLang="en-US" sz="1400" dirty="0"/>
              <a:t>처음에는 </a:t>
            </a:r>
            <a:r>
              <a:rPr lang="en-US" altLang="ko-KR" sz="1400" dirty="0"/>
              <a:t>1</a:t>
            </a:r>
            <a:r>
              <a:rPr lang="ko-KR" altLang="en-US" sz="1400" dirty="0"/>
              <a:t>명씩 돌아가면서 자기 의견을 말하는 시간이 있음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  <a:r>
              <a:rPr lang="en-US" altLang="ko-KR" sz="1400" dirty="0"/>
              <a:t>. A</a:t>
            </a:r>
            <a:r>
              <a:rPr lang="ko-KR" altLang="en-US" sz="1400" dirty="0"/>
              <a:t>를 주장하는 경우 중요 </a:t>
            </a:r>
            <a:r>
              <a:rPr lang="en-US" altLang="ko-KR" sz="1400" dirty="0"/>
              <a:t>point, </a:t>
            </a:r>
            <a:r>
              <a:rPr lang="ko-KR" altLang="en-US" sz="1400" dirty="0"/>
              <a:t>단점</a:t>
            </a:r>
            <a:r>
              <a:rPr lang="en-US" altLang="ko-KR" sz="1400" dirty="0"/>
              <a:t>, </a:t>
            </a:r>
            <a:r>
              <a:rPr lang="ko-KR" altLang="en-US" sz="1400" dirty="0"/>
              <a:t>보완점</a:t>
            </a:r>
            <a:r>
              <a:rPr lang="en-US" altLang="ko-KR" sz="1400" dirty="0"/>
              <a:t>, </a:t>
            </a:r>
            <a:r>
              <a:rPr lang="ko-KR" altLang="en-US" sz="1400" dirty="0"/>
              <a:t>제약사항 등 언급하면서 종합적인 의견 제시함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 </a:t>
            </a:r>
            <a:r>
              <a:rPr lang="en-US" altLang="ko-KR" sz="1400" dirty="0"/>
              <a:t>~ </a:t>
            </a:r>
            <a:r>
              <a:rPr lang="ko-KR" altLang="en-US" sz="1400" dirty="0"/>
              <a:t>솔루션화에 대한 관점</a:t>
            </a:r>
            <a:r>
              <a:rPr lang="en-US" altLang="ko-KR" sz="1400" dirty="0"/>
              <a:t>, </a:t>
            </a:r>
            <a:r>
              <a:rPr lang="ko-KR" altLang="en-US" sz="1400" dirty="0"/>
              <a:t>고민도 포함되어야 함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  <a:r>
              <a:rPr lang="en-US" altLang="ko-KR" sz="1400" dirty="0"/>
              <a:t>. </a:t>
            </a:r>
            <a:r>
              <a:rPr lang="ko-KR" altLang="en-US" sz="1400" dirty="0"/>
              <a:t>중요 </a:t>
            </a:r>
            <a:r>
              <a:rPr lang="en-US" altLang="ko-KR" sz="1400" dirty="0"/>
              <a:t>point, </a:t>
            </a:r>
            <a:r>
              <a:rPr lang="ko-KR" altLang="en-US" sz="1400" dirty="0"/>
              <a:t>단점</a:t>
            </a:r>
            <a:r>
              <a:rPr lang="en-US" altLang="ko-KR" sz="1400" dirty="0"/>
              <a:t>, </a:t>
            </a:r>
            <a:r>
              <a:rPr lang="ko-KR" altLang="en-US" sz="1400" dirty="0"/>
              <a:t>보완점</a:t>
            </a:r>
            <a:r>
              <a:rPr lang="en-US" altLang="ko-KR" sz="1400" dirty="0"/>
              <a:t>, </a:t>
            </a:r>
            <a:r>
              <a:rPr lang="ko-KR" altLang="en-US" sz="1400" dirty="0"/>
              <a:t>제약사항 등은 주어진 지문에 있는 내용을 참고함 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토론 중에 공수 변경해서 토론을 진행하기도 함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  <a:r>
              <a:rPr lang="en-US" altLang="ko-KR" sz="1400" dirty="0"/>
              <a:t>. </a:t>
            </a:r>
            <a:r>
              <a:rPr lang="ko-KR" altLang="en-US" sz="1400" dirty="0"/>
              <a:t>한쪽이 유리</a:t>
            </a:r>
            <a:r>
              <a:rPr lang="en-US" altLang="ko-KR" sz="1400" dirty="0"/>
              <a:t>/</a:t>
            </a:r>
            <a:r>
              <a:rPr lang="ko-KR" altLang="en-US" sz="1400" dirty="0"/>
              <a:t>불리하다고 생각되는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63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55C565-DD03-4B5D-AFA2-21550EFA0FBB}"/>
              </a:ext>
            </a:extLst>
          </p:cNvPr>
          <p:cNvSpPr txBox="1"/>
          <p:nvPr/>
        </p:nvSpPr>
        <p:spPr>
          <a:xfrm>
            <a:off x="240631" y="204538"/>
            <a:ext cx="11778916" cy="508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토론 진행 관련 </a:t>
            </a:r>
            <a:r>
              <a:rPr lang="en-US" altLang="ko-KR" b="1" dirty="0"/>
              <a:t>Tip (2/2)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sz="1400" dirty="0"/>
              <a:t>토론 중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  <a:r>
              <a:rPr lang="en-US" altLang="ko-KR" sz="1400" dirty="0"/>
              <a:t>. </a:t>
            </a:r>
            <a:r>
              <a:rPr lang="ko-KR" altLang="en-US" sz="1400" dirty="0"/>
              <a:t>주장</a:t>
            </a:r>
            <a:r>
              <a:rPr lang="en-US" altLang="ko-KR" sz="1400" dirty="0"/>
              <a:t>/</a:t>
            </a:r>
            <a:r>
              <a:rPr lang="ko-KR" altLang="en-US" sz="1400" dirty="0"/>
              <a:t>반박</a:t>
            </a:r>
            <a:r>
              <a:rPr lang="en-US" altLang="ko-KR" sz="1400" dirty="0"/>
              <a:t>/support</a:t>
            </a:r>
            <a:r>
              <a:rPr lang="ko-KR" altLang="en-US" sz="1400" dirty="0"/>
              <a:t>를 위해 </a:t>
            </a:r>
            <a:r>
              <a:rPr lang="en-US" altLang="ko-KR" sz="1400" dirty="0"/>
              <a:t>A/B</a:t>
            </a:r>
            <a:r>
              <a:rPr lang="ko-KR" altLang="en-US" sz="1400" dirty="0"/>
              <a:t>에 대한 장</a:t>
            </a:r>
            <a:r>
              <a:rPr lang="en-US" altLang="ko-KR" sz="1400" dirty="0"/>
              <a:t>/</a:t>
            </a:r>
            <a:r>
              <a:rPr lang="ko-KR" altLang="en-US" sz="1400" dirty="0"/>
              <a:t>단점을 계속 보완함</a:t>
            </a:r>
            <a:r>
              <a:rPr lang="en-US" altLang="ko-KR" sz="1400" dirty="0"/>
              <a:t>(</a:t>
            </a:r>
            <a:r>
              <a:rPr lang="ko-KR" altLang="en-US" sz="1400" dirty="0"/>
              <a:t>메모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. </a:t>
            </a:r>
            <a:r>
              <a:rPr lang="ko-KR" altLang="en-US" sz="1400" dirty="0"/>
              <a:t>공수 조절 필요 </a:t>
            </a:r>
            <a:r>
              <a:rPr lang="en-US" altLang="ko-KR" sz="1400" dirty="0"/>
              <a:t>: </a:t>
            </a:r>
            <a:r>
              <a:rPr lang="ko-KR" altLang="en-US" sz="1400" dirty="0"/>
              <a:t>주장만 하면 안됨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  <a:r>
              <a:rPr lang="en-US" altLang="ko-KR" sz="1400" dirty="0"/>
              <a:t>. </a:t>
            </a:r>
            <a:r>
              <a:rPr lang="ko-KR" altLang="en-US" sz="1400" dirty="0"/>
              <a:t>도움되는 발언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 </a:t>
            </a:r>
            <a:r>
              <a:rPr lang="en-US" altLang="ko-KR" sz="1400" dirty="0"/>
              <a:t>~ </a:t>
            </a:r>
            <a:r>
              <a:rPr lang="ko-KR" altLang="en-US" sz="1400" dirty="0"/>
              <a:t>중간에 나온 의견들을 정리하는 발언을 하고 보완할거나 다른 방향</a:t>
            </a:r>
            <a:r>
              <a:rPr lang="en-US" altLang="ko-KR" sz="1400" dirty="0"/>
              <a:t>? </a:t>
            </a:r>
            <a:r>
              <a:rPr lang="ko-KR" altLang="en-US" sz="1400" dirty="0"/>
              <a:t>제약사항</a:t>
            </a:r>
            <a:r>
              <a:rPr lang="en-US" altLang="ko-KR" sz="1400" dirty="0"/>
              <a:t>?</a:t>
            </a:r>
            <a:r>
              <a:rPr lang="ko-KR" altLang="en-US" sz="1400" dirty="0"/>
              <a:t>에 대한 의견을 제시해도 좋음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 </a:t>
            </a:r>
            <a:r>
              <a:rPr lang="en-US" altLang="ko-KR" sz="1400" dirty="0"/>
              <a:t>~ </a:t>
            </a:r>
            <a:r>
              <a:rPr lang="ko-KR" altLang="en-US" sz="1400" dirty="0"/>
              <a:t>질의</a:t>
            </a:r>
            <a:r>
              <a:rPr lang="en-US" altLang="ko-KR" sz="1400" dirty="0"/>
              <a:t>/</a:t>
            </a:r>
            <a:r>
              <a:rPr lang="ko-KR" altLang="en-US" sz="1400" dirty="0"/>
              <a:t>응답 시 코멘트하는 발언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  <a:r>
              <a:rPr lang="en-US" altLang="ko-KR" sz="1400" dirty="0"/>
              <a:t>. </a:t>
            </a:r>
            <a:r>
              <a:rPr lang="ko-KR" altLang="en-US" sz="1400" dirty="0"/>
              <a:t>너무 말이 많아도 좋지 않음</a:t>
            </a:r>
            <a:r>
              <a:rPr lang="en-US" altLang="ko-KR" sz="1400" dirty="0"/>
              <a:t>. </a:t>
            </a:r>
            <a:r>
              <a:rPr lang="ko-KR" altLang="en-US" sz="1400" dirty="0"/>
              <a:t>실언할 수 있기 때문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  </a:t>
            </a:r>
            <a:r>
              <a:rPr lang="en-US" altLang="ko-KR" sz="1400" dirty="0"/>
              <a:t>~ </a:t>
            </a:r>
            <a:r>
              <a:rPr lang="ko-KR" altLang="en-US" sz="1400" dirty="0"/>
              <a:t>실언하면 </a:t>
            </a:r>
            <a:r>
              <a:rPr lang="en-US" altLang="ko-KR" sz="1400" dirty="0"/>
              <a:t>insight </a:t>
            </a:r>
            <a:r>
              <a:rPr lang="ko-KR" altLang="en-US" sz="1400" dirty="0"/>
              <a:t>관점에서 감점</a:t>
            </a:r>
            <a:r>
              <a:rPr lang="en-US" altLang="ko-KR" sz="1400" dirty="0"/>
              <a:t>? </a:t>
            </a:r>
            <a:r>
              <a:rPr lang="ko-KR" altLang="en-US" sz="1400" dirty="0"/>
              <a:t>신뢰도 하락</a:t>
            </a:r>
            <a:r>
              <a:rPr lang="en-US" altLang="ko-KR" sz="14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~ </a:t>
            </a:r>
            <a:r>
              <a:rPr lang="ko-KR" altLang="en-US" sz="1400" dirty="0"/>
              <a:t>바로 실언 인정하고 정정하는 경우 무시되고 지나갈 수 있음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마지막에 심사위원이 추가 질문하는 경우가 있음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  <a:r>
              <a:rPr lang="en-US" altLang="ko-KR" sz="1400" dirty="0"/>
              <a:t>. </a:t>
            </a:r>
            <a:r>
              <a:rPr lang="ko-KR" altLang="en-US" sz="1400" dirty="0"/>
              <a:t>애매하거나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  <a:r>
              <a:rPr lang="en-US" altLang="ko-KR" sz="1400" dirty="0"/>
              <a:t>. TM</a:t>
            </a:r>
            <a:r>
              <a:rPr lang="ko-KR" altLang="en-US" sz="1400" dirty="0"/>
              <a:t>대상이거나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 </a:t>
            </a:r>
            <a:r>
              <a:rPr lang="en-US" altLang="ko-KR" sz="1400" dirty="0"/>
              <a:t>. </a:t>
            </a:r>
            <a:r>
              <a:rPr lang="ko-KR" altLang="en-US" sz="1400" dirty="0"/>
              <a:t>말이 없었거나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00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55C565-DD03-4B5D-AFA2-21550EFA0FBB}"/>
              </a:ext>
            </a:extLst>
          </p:cNvPr>
          <p:cNvSpPr txBox="1"/>
          <p:nvPr/>
        </p:nvSpPr>
        <p:spPr>
          <a:xfrm>
            <a:off x="240631" y="204538"/>
            <a:ext cx="10479506" cy="14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토론 준비 방법 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주어진 주제의 주어진 상황과 </a:t>
            </a:r>
            <a:r>
              <a:rPr lang="en-US" altLang="ko-KR" sz="1400" dirty="0"/>
              <a:t>A/B</a:t>
            </a:r>
            <a:r>
              <a:rPr lang="ko-KR" altLang="en-US" sz="1400" dirty="0"/>
              <a:t>가 </a:t>
            </a:r>
            <a:r>
              <a:rPr lang="ko-KR" altLang="en-US" sz="1400" dirty="0" err="1"/>
              <a:t>뭘까</a:t>
            </a:r>
            <a:r>
              <a:rPr lang="en-US" altLang="ko-KR" sz="1400" dirty="0"/>
              <a:t>? </a:t>
            </a:r>
            <a:r>
              <a:rPr lang="ko-KR" altLang="en-US" sz="1400" dirty="0"/>
              <a:t>후보 생각하기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토론 연습 </a:t>
            </a:r>
            <a:r>
              <a:rPr lang="en-US" altLang="ko-KR" sz="1400" dirty="0"/>
              <a:t>(</a:t>
            </a:r>
            <a:r>
              <a:rPr lang="ko-KR" altLang="en-US" sz="1400" dirty="0"/>
              <a:t>모의토론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744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06355B-ADB3-F05A-0082-C59BA080FCFC}"/>
              </a:ext>
            </a:extLst>
          </p:cNvPr>
          <p:cNvSpPr txBox="1"/>
          <p:nvPr/>
        </p:nvSpPr>
        <p:spPr>
          <a:xfrm>
            <a:off x="155448" y="118872"/>
            <a:ext cx="7763087" cy="6375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[</a:t>
            </a:r>
            <a:r>
              <a:rPr lang="ko-KR" altLang="en-US" b="1" dirty="0"/>
              <a:t>참고</a:t>
            </a:r>
            <a:r>
              <a:rPr lang="en-US" altLang="ko-KR" b="1" dirty="0"/>
              <a:t>] </a:t>
            </a:r>
            <a:r>
              <a:rPr lang="ko-KR" altLang="en-US" b="1" dirty="0"/>
              <a:t>심층 서술 </a:t>
            </a:r>
            <a:r>
              <a:rPr lang="en-US" altLang="ko-KR" b="1" dirty="0"/>
              <a:t>: 2023</a:t>
            </a:r>
            <a:r>
              <a:rPr lang="ko-KR" altLang="en-US" b="1" dirty="0"/>
              <a:t>년도 </a:t>
            </a:r>
            <a:r>
              <a:rPr lang="en-US" altLang="ko-KR" b="1" dirty="0"/>
              <a:t>3</a:t>
            </a:r>
            <a:r>
              <a:rPr lang="ko-KR" altLang="en-US" b="1" dirty="0"/>
              <a:t>번 문제 </a:t>
            </a:r>
            <a:r>
              <a:rPr lang="en-US" altLang="ko-KR" b="1" dirty="0"/>
              <a:t>– Workflow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http </a:t>
            </a:r>
            <a:r>
              <a:rPr lang="ko-KR" altLang="en-US" sz="1400" dirty="0"/>
              <a:t>요청 처리 </a:t>
            </a:r>
            <a:r>
              <a:rPr lang="en-US" altLang="ko-KR" sz="1400" dirty="0"/>
              <a:t>(/workflow)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Json(request body)</a:t>
            </a:r>
            <a:r>
              <a:rPr lang="ko-KR" altLang="en-US" sz="1400" dirty="0"/>
              <a:t>에 작업 처리 흐름 정보 포함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Start</a:t>
            </a:r>
            <a:r>
              <a:rPr lang="ko-KR" altLang="en-US" sz="1400" dirty="0"/>
              <a:t> </a:t>
            </a:r>
            <a:r>
              <a:rPr lang="en-US" altLang="ko-KR" sz="1400" dirty="0"/>
              <a:t>step</a:t>
            </a:r>
            <a:r>
              <a:rPr lang="ko-KR" altLang="en-US" sz="1400" dirty="0"/>
              <a:t> 부터 처리 시작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step</a:t>
            </a:r>
            <a:r>
              <a:rPr lang="ko-KR" altLang="en-US" sz="1400" dirty="0"/>
              <a:t> 처리</a:t>
            </a:r>
            <a:r>
              <a:rPr lang="en-US" altLang="ko-KR" sz="1400" dirty="0"/>
              <a:t> </a:t>
            </a:r>
            <a:r>
              <a:rPr lang="ko-KR" altLang="en-US" sz="1400" dirty="0"/>
              <a:t>완료 후 </a:t>
            </a:r>
            <a:r>
              <a:rPr lang="en-US" altLang="ko-KR" sz="1400" dirty="0"/>
              <a:t>next step </a:t>
            </a:r>
            <a:r>
              <a:rPr lang="ko-KR" altLang="en-US" sz="1400" dirty="0"/>
              <a:t>실행하며</a:t>
            </a:r>
            <a:r>
              <a:rPr lang="en-US" altLang="ko-KR" sz="1400" dirty="0"/>
              <a:t>, next step</a:t>
            </a:r>
            <a:r>
              <a:rPr lang="ko-KR" altLang="en-US" sz="1400" dirty="0"/>
              <a:t>은 다수 개 설정 가능 </a:t>
            </a:r>
            <a:r>
              <a:rPr lang="en-US" altLang="ko-KR" sz="1400" dirty="0"/>
              <a:t>&amp; “end”</a:t>
            </a:r>
            <a:r>
              <a:rPr lang="ko-KR" altLang="en-US" sz="1400" dirty="0"/>
              <a:t>의 경우 종료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Workflow </a:t>
            </a:r>
            <a:r>
              <a:rPr lang="ko-KR" altLang="en-US" sz="1400" dirty="0"/>
              <a:t>처리 완료 후 결과 리턴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글로벌 저장소에 작업 파라미터 저장 </a:t>
            </a:r>
            <a:r>
              <a:rPr lang="en-US" altLang="ko-KR" sz="1400" dirty="0"/>
              <a:t>(variable)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State</a:t>
            </a:r>
            <a:r>
              <a:rPr lang="ko-KR" altLang="en-US" sz="1400" dirty="0"/>
              <a:t>에 따라 동작 구분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action : </a:t>
            </a:r>
            <a:r>
              <a:rPr lang="ko-KR" altLang="en-US" sz="1400" dirty="0"/>
              <a:t>마이크로 서비스 호출</a:t>
            </a:r>
            <a:r>
              <a:rPr lang="en-US" altLang="ko-KR" sz="1400" dirty="0"/>
              <a:t>(</a:t>
            </a:r>
            <a:r>
              <a:rPr lang="ko-KR" altLang="en-US" sz="1400" dirty="0"/>
              <a:t>수행</a:t>
            </a:r>
            <a:r>
              <a:rPr lang="en-US" altLang="ko-KR" sz="1400" dirty="0"/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요청 </a:t>
            </a:r>
            <a:r>
              <a:rPr lang="en-US" altLang="ko-KR" sz="1400" dirty="0"/>
              <a:t>URL</a:t>
            </a:r>
            <a:r>
              <a:rPr lang="ko-KR" altLang="en-US" sz="1400" dirty="0"/>
              <a:t>에 파라미터가 있는 경우</a:t>
            </a:r>
            <a:r>
              <a:rPr lang="en-US" altLang="ko-KR" sz="1400" dirty="0"/>
              <a:t>, </a:t>
            </a:r>
            <a:r>
              <a:rPr lang="ko-KR" altLang="en-US" sz="1400" dirty="0"/>
              <a:t>글로벌 파라미터 값으로 치환</a:t>
            </a:r>
            <a:r>
              <a:rPr lang="en-US" altLang="ko-KR" sz="1400" dirty="0"/>
              <a:t> </a:t>
            </a:r>
            <a:r>
              <a:rPr lang="ko-KR" altLang="en-US" sz="1400" dirty="0"/>
              <a:t>필요</a:t>
            </a:r>
            <a:r>
              <a:rPr lang="en-US" altLang="ko-KR" sz="1400" dirty="0"/>
              <a:t>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응답으로 수신된 결과 값</a:t>
            </a:r>
            <a:r>
              <a:rPr lang="en-US" altLang="ko-KR" sz="1400" dirty="0"/>
              <a:t>/</a:t>
            </a:r>
            <a:r>
              <a:rPr lang="ko-KR" altLang="en-US" sz="1400" dirty="0"/>
              <a:t>파라미터 값 있는 경우 글로벌 파라미터 </a:t>
            </a:r>
            <a:r>
              <a:rPr lang="en-US" altLang="ko-KR" sz="1400" dirty="0"/>
              <a:t>update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branches : </a:t>
            </a:r>
            <a:r>
              <a:rPr lang="ko-KR" altLang="en-US" sz="1400" dirty="0"/>
              <a:t>병렬 처리 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다른</a:t>
            </a:r>
            <a:r>
              <a:rPr lang="en-US" altLang="ko-KR" sz="1400" dirty="0"/>
              <a:t>/</a:t>
            </a:r>
            <a:r>
              <a:rPr lang="ko-KR" altLang="en-US" sz="1400" dirty="0"/>
              <a:t>하위</a:t>
            </a:r>
            <a:r>
              <a:rPr lang="en-US" altLang="ko-KR" sz="1400" dirty="0"/>
              <a:t> workflow </a:t>
            </a:r>
            <a:r>
              <a:rPr lang="ko-KR" altLang="en-US" sz="1400" dirty="0"/>
              <a:t>수행</a:t>
            </a:r>
            <a:r>
              <a:rPr lang="en-US" altLang="ko-KR" sz="1400" dirty="0"/>
              <a:t>, 2</a:t>
            </a:r>
            <a:r>
              <a:rPr lang="ko-KR" altLang="en-US" sz="1400" dirty="0"/>
              <a:t>개 이상 병렬처리 필요 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하위 </a:t>
            </a:r>
            <a:r>
              <a:rPr lang="en-US" altLang="ko-KR" sz="1400" dirty="0"/>
              <a:t>workflow </a:t>
            </a:r>
            <a:r>
              <a:rPr lang="ko-KR" altLang="en-US" sz="1400" dirty="0"/>
              <a:t>수행 완료 시에는 결과 리턴 없음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condition(?) : </a:t>
            </a:r>
            <a:r>
              <a:rPr lang="ko-KR" altLang="en-US" sz="1400" dirty="0"/>
              <a:t>분기</a:t>
            </a:r>
            <a:r>
              <a:rPr lang="en-US" altLang="ko-KR" sz="1400" dirty="0"/>
              <a:t>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조건에 맞는 경우 조건에 해당하는 </a:t>
            </a:r>
            <a:r>
              <a:rPr lang="en-US" altLang="ko-KR" sz="1400" dirty="0"/>
              <a:t>next step</a:t>
            </a:r>
            <a:r>
              <a:rPr lang="ko-KR" altLang="en-US" sz="1400" dirty="0"/>
              <a:t> 수행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다수 개의 조건 존재</a:t>
            </a:r>
            <a:r>
              <a:rPr lang="en-US" altLang="ko-KR" sz="1400" dirty="0"/>
              <a:t>(list)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조건에 모두 해당하지 않으면 </a:t>
            </a:r>
            <a:r>
              <a:rPr lang="en-US" altLang="ko-KR" sz="1400" dirty="0"/>
              <a:t>default next step </a:t>
            </a:r>
            <a:r>
              <a:rPr lang="ko-KR" altLang="en-US" sz="1400" dirty="0"/>
              <a:t>수행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21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11A6E5-DDB4-44D1-A5B0-F640C3F710E3}"/>
              </a:ext>
            </a:extLst>
          </p:cNvPr>
          <p:cNvSpPr txBox="1"/>
          <p:nvPr/>
        </p:nvSpPr>
        <p:spPr>
          <a:xfrm>
            <a:off x="240631" y="204538"/>
            <a:ext cx="1047950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1.</a:t>
            </a:r>
            <a:r>
              <a:rPr lang="ko-KR" altLang="en-US" b="1" dirty="0"/>
              <a:t>구조 설계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모듈명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 err="1"/>
              <a:t>기술명</a:t>
            </a:r>
            <a:r>
              <a:rPr lang="ko-KR" altLang="en-US" sz="1400" dirty="0"/>
              <a:t> 기입</a:t>
            </a:r>
            <a:endParaRPr lang="ko-KR" altLang="en-US" sz="1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07588C-0D85-46F2-8B53-CF887A288562}"/>
              </a:ext>
            </a:extLst>
          </p:cNvPr>
          <p:cNvSpPr/>
          <p:nvPr/>
        </p:nvSpPr>
        <p:spPr>
          <a:xfrm>
            <a:off x="2165684" y="1377232"/>
            <a:ext cx="8049127" cy="4148078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32D64A9-AE7A-493A-8D96-10A25C7F8EF1}"/>
              </a:ext>
            </a:extLst>
          </p:cNvPr>
          <p:cNvGrpSpPr/>
          <p:nvPr/>
        </p:nvGrpSpPr>
        <p:grpSpPr>
          <a:xfrm>
            <a:off x="1196502" y="6066822"/>
            <a:ext cx="9982839" cy="493295"/>
            <a:chOff x="986589" y="5715000"/>
            <a:chExt cx="10166684" cy="79408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AE3AEEB-90A0-4D02-A491-2CA1B78DC45A}"/>
                </a:ext>
              </a:extLst>
            </p:cNvPr>
            <p:cNvSpPr/>
            <p:nvPr/>
          </p:nvSpPr>
          <p:spPr>
            <a:xfrm>
              <a:off x="2036195" y="5715000"/>
              <a:ext cx="9117078" cy="79408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altLang="ko-KR" sz="900" dirty="0" err="1">
                  <a:solidFill>
                    <a:schemeClr val="tx1"/>
                  </a:solidFill>
                </a:rPr>
                <a:t>VariableManager</a:t>
              </a:r>
              <a:r>
                <a:rPr lang="en-US" altLang="ko-KR" sz="900" dirty="0">
                  <a:solidFill>
                    <a:schemeClr val="tx1"/>
                  </a:solidFill>
                </a:rPr>
                <a:t> :  </a:t>
              </a:r>
              <a:r>
                <a:rPr lang="ko-KR" altLang="en-US" sz="900" dirty="0">
                  <a:solidFill>
                    <a:schemeClr val="tx1"/>
                  </a:solidFill>
                </a:rPr>
                <a:t>글로벌 파라미터 관리를 </a:t>
              </a:r>
              <a:r>
                <a:rPr lang="en-US" altLang="ko-KR" sz="900" dirty="0">
                  <a:solidFill>
                    <a:schemeClr val="tx1"/>
                  </a:solidFill>
                </a:rPr>
                <a:t>map</a:t>
              </a:r>
              <a:r>
                <a:rPr lang="ko-KR" altLang="en-US" sz="900" dirty="0">
                  <a:solidFill>
                    <a:schemeClr val="tx1"/>
                  </a:solidFill>
                </a:rPr>
                <a:t>으로 하고 있으나 추후 </a:t>
              </a:r>
              <a:r>
                <a:rPr lang="en-US" altLang="ko-KR" sz="900" dirty="0">
                  <a:solidFill>
                    <a:schemeClr val="tx1"/>
                  </a:solidFill>
                </a:rPr>
                <a:t>cache </a:t>
              </a:r>
              <a:r>
                <a:rPr lang="ko-KR" altLang="en-US" sz="900" dirty="0">
                  <a:solidFill>
                    <a:schemeClr val="tx1"/>
                  </a:solidFill>
                </a:rPr>
                <a:t>적용 고려하여 분리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15BD021-1B2A-4C82-BF5E-0AFFB39F8A64}"/>
                </a:ext>
              </a:extLst>
            </p:cNvPr>
            <p:cNvSpPr/>
            <p:nvPr/>
          </p:nvSpPr>
          <p:spPr>
            <a:xfrm>
              <a:off x="986589" y="5715000"/>
              <a:ext cx="1049607" cy="794084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강조</a:t>
              </a:r>
            </a:p>
          </p:txBody>
        </p:sp>
      </p:grpSp>
      <p:sp>
        <p:nvSpPr>
          <p:cNvPr id="7" name="순서도: 데이터 6">
            <a:extLst>
              <a:ext uri="{FF2B5EF4-FFF2-40B4-BE49-F238E27FC236}">
                <a16:creationId xmlns:a16="http://schemas.microsoft.com/office/drawing/2014/main" id="{77EAAE9F-DA09-4F77-A4FF-32D54F162F93}"/>
              </a:ext>
            </a:extLst>
          </p:cNvPr>
          <p:cNvSpPr/>
          <p:nvPr/>
        </p:nvSpPr>
        <p:spPr>
          <a:xfrm>
            <a:off x="240631" y="3645665"/>
            <a:ext cx="1498092" cy="306324"/>
          </a:xfrm>
          <a:prstGeom prst="flowChartInputOutpu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Http </a:t>
            </a:r>
            <a:r>
              <a:rPr lang="ko-KR" altLang="en-US" sz="900" dirty="0"/>
              <a:t>요청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A263063E-B3DD-4C31-A3FF-51EC774D6034}"/>
              </a:ext>
            </a:extLst>
          </p:cNvPr>
          <p:cNvSpPr/>
          <p:nvPr/>
        </p:nvSpPr>
        <p:spPr>
          <a:xfrm>
            <a:off x="240631" y="1688310"/>
            <a:ext cx="1498092" cy="306324"/>
          </a:xfrm>
          <a:prstGeom prst="flowChartInputOutpu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Console </a:t>
            </a:r>
            <a:r>
              <a:rPr lang="ko-KR" altLang="en-US" sz="900" dirty="0"/>
              <a:t>입력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64323-6EFF-4505-BABC-37A6923750CF}"/>
              </a:ext>
            </a:extLst>
          </p:cNvPr>
          <p:cNvSpPr/>
          <p:nvPr/>
        </p:nvSpPr>
        <p:spPr>
          <a:xfrm>
            <a:off x="2457272" y="1581769"/>
            <a:ext cx="1380744" cy="51940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/>
              <a:t>ConsoleMain</a:t>
            </a:r>
            <a:endParaRPr lang="en-US" altLang="ko-KR" sz="900" b="1" dirty="0"/>
          </a:p>
          <a:p>
            <a:pPr algn="ctr"/>
            <a:r>
              <a:rPr lang="en-US" altLang="ko-KR" sz="900" b="1" dirty="0"/>
              <a:t>(</a:t>
            </a:r>
            <a:r>
              <a:rPr lang="en-US" altLang="ko-KR" sz="900" dirty="0" err="1"/>
              <a:t>BufferedReader</a:t>
            </a:r>
            <a:r>
              <a:rPr lang="en-US" altLang="ko-KR" sz="900" dirty="0"/>
              <a:t>)</a:t>
            </a:r>
            <a:endParaRPr lang="ko-KR" altLang="en-US" sz="9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E3D59B-4F38-4F19-BF12-9E708327A39B}"/>
              </a:ext>
            </a:extLst>
          </p:cNvPr>
          <p:cNvSpPr/>
          <p:nvPr/>
        </p:nvSpPr>
        <p:spPr>
          <a:xfrm>
            <a:off x="2457272" y="2730820"/>
            <a:ext cx="1380744" cy="51940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/>
              <a:t>HttpMain</a:t>
            </a:r>
            <a:endParaRPr lang="en-US" altLang="ko-KR" sz="900" b="1" dirty="0"/>
          </a:p>
          <a:p>
            <a:pPr algn="ctr"/>
            <a:r>
              <a:rPr lang="en-US" altLang="ko-KR" sz="900" b="1" dirty="0"/>
              <a:t>(</a:t>
            </a:r>
            <a:r>
              <a:rPr lang="en-US" altLang="ko-KR" sz="900" dirty="0"/>
              <a:t>Jetty)</a:t>
            </a:r>
            <a:endParaRPr lang="ko-KR" altLang="en-US" sz="9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6046CF-9771-40FE-B57A-7EFE25A43E35}"/>
              </a:ext>
            </a:extLst>
          </p:cNvPr>
          <p:cNvSpPr/>
          <p:nvPr/>
        </p:nvSpPr>
        <p:spPr>
          <a:xfrm>
            <a:off x="2457272" y="3471874"/>
            <a:ext cx="1380744" cy="51940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/>
              <a:t>WorkflowServlet</a:t>
            </a:r>
            <a:endParaRPr lang="ko-KR" altLang="en-US" sz="9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811E7F-65AB-4D8A-A90D-C72C66B66BD6}"/>
              </a:ext>
            </a:extLst>
          </p:cNvPr>
          <p:cNvSpPr/>
          <p:nvPr/>
        </p:nvSpPr>
        <p:spPr>
          <a:xfrm>
            <a:off x="4367719" y="1593799"/>
            <a:ext cx="1278002" cy="368832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/>
              <a:t>WorkflowManager</a:t>
            </a:r>
            <a:endParaRPr lang="en-US" altLang="ko-KR" sz="900" b="1" dirty="0"/>
          </a:p>
          <a:p>
            <a:pPr algn="ctr"/>
            <a:r>
              <a:rPr lang="en-US" altLang="ko-KR" sz="900" b="1" dirty="0"/>
              <a:t>(</a:t>
            </a:r>
            <a:r>
              <a:rPr lang="en-US" altLang="ko-KR" sz="900" dirty="0" err="1"/>
              <a:t>ExecutorService</a:t>
            </a:r>
            <a:r>
              <a:rPr lang="en-US" altLang="ko-KR" sz="900" dirty="0"/>
              <a:t>)</a:t>
            </a:r>
            <a:endParaRPr lang="ko-KR" altLang="en-US" sz="9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AEFD10-9E6E-46B0-8786-F2D8F37D6BD8}"/>
              </a:ext>
            </a:extLst>
          </p:cNvPr>
          <p:cNvSpPr/>
          <p:nvPr/>
        </p:nvSpPr>
        <p:spPr>
          <a:xfrm>
            <a:off x="8608979" y="1593798"/>
            <a:ext cx="1125749" cy="16564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/>
              <a:t>FileProcessor</a:t>
            </a:r>
            <a:endParaRPr lang="en-US" altLang="ko-KR" sz="900" b="1" dirty="0"/>
          </a:p>
          <a:p>
            <a:pPr algn="ctr"/>
            <a:r>
              <a:rPr lang="en-US" altLang="ko-KR" sz="900" b="1" dirty="0"/>
              <a:t>(</a:t>
            </a:r>
            <a:r>
              <a:rPr lang="en-US" altLang="ko-KR" sz="900" dirty="0" err="1"/>
              <a:t>BufferedReader</a:t>
            </a:r>
            <a:r>
              <a:rPr lang="en-US" altLang="ko-KR" sz="900" dirty="0"/>
              <a:t>, </a:t>
            </a:r>
          </a:p>
          <a:p>
            <a:pPr algn="ctr"/>
            <a:r>
              <a:rPr lang="en-US" altLang="ko-KR" sz="900" dirty="0" err="1"/>
              <a:t>gson</a:t>
            </a:r>
            <a:r>
              <a:rPr lang="en-US" altLang="ko-KR" sz="900" dirty="0"/>
              <a:t>)</a:t>
            </a:r>
            <a:endParaRPr lang="ko-KR" altLang="en-US" sz="900" b="1" dirty="0"/>
          </a:p>
        </p:txBody>
      </p:sp>
      <p:sp>
        <p:nvSpPr>
          <p:cNvPr id="15" name="순서도: 준비 14">
            <a:extLst>
              <a:ext uri="{FF2B5EF4-FFF2-40B4-BE49-F238E27FC236}">
                <a16:creationId xmlns:a16="http://schemas.microsoft.com/office/drawing/2014/main" id="{306A2562-546A-4DF9-AB27-219E988693B0}"/>
              </a:ext>
            </a:extLst>
          </p:cNvPr>
          <p:cNvSpPr/>
          <p:nvPr/>
        </p:nvSpPr>
        <p:spPr>
          <a:xfrm>
            <a:off x="10506399" y="4441518"/>
            <a:ext cx="1187063" cy="781255"/>
          </a:xfrm>
          <a:prstGeom prst="flowChartPreparation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Micro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Service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" name="순서도: 문서 15">
            <a:extLst>
              <a:ext uri="{FF2B5EF4-FFF2-40B4-BE49-F238E27FC236}">
                <a16:creationId xmlns:a16="http://schemas.microsoft.com/office/drawing/2014/main" id="{22C9CACB-B7FF-435F-9015-9E3FB1AD7D20}"/>
              </a:ext>
            </a:extLst>
          </p:cNvPr>
          <p:cNvSpPr/>
          <p:nvPr/>
        </p:nvSpPr>
        <p:spPr>
          <a:xfrm>
            <a:off x="10506399" y="1562989"/>
            <a:ext cx="1444969" cy="612648"/>
          </a:xfrm>
          <a:prstGeom prst="flowChartDocumen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Action(?)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File (txt)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" name="순서도: 문서 16">
            <a:extLst>
              <a:ext uri="{FF2B5EF4-FFF2-40B4-BE49-F238E27FC236}">
                <a16:creationId xmlns:a16="http://schemas.microsoft.com/office/drawing/2014/main" id="{812013E4-FC32-4BE4-A2D6-AC652B34AC52}"/>
              </a:ext>
            </a:extLst>
          </p:cNvPr>
          <p:cNvSpPr/>
          <p:nvPr/>
        </p:nvSpPr>
        <p:spPr>
          <a:xfrm>
            <a:off x="10506399" y="2403678"/>
            <a:ext cx="1444969" cy="612648"/>
          </a:xfrm>
          <a:prstGeom prst="flowChartDocumen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Variable File (txt)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8" name="순서도: 문서 17">
            <a:extLst>
              <a:ext uri="{FF2B5EF4-FFF2-40B4-BE49-F238E27FC236}">
                <a16:creationId xmlns:a16="http://schemas.microsoft.com/office/drawing/2014/main" id="{32164125-C026-4365-9772-5F2741C947CB}"/>
              </a:ext>
            </a:extLst>
          </p:cNvPr>
          <p:cNvSpPr/>
          <p:nvPr/>
        </p:nvSpPr>
        <p:spPr>
          <a:xfrm>
            <a:off x="10506399" y="3231057"/>
            <a:ext cx="1444969" cy="612648"/>
          </a:xfrm>
          <a:prstGeom prst="flowChartDocumen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Workflow File (json)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33D43D-302B-4E93-BB58-F2773F8902EC}"/>
              </a:ext>
            </a:extLst>
          </p:cNvPr>
          <p:cNvSpPr/>
          <p:nvPr/>
        </p:nvSpPr>
        <p:spPr>
          <a:xfrm>
            <a:off x="5937309" y="3184887"/>
            <a:ext cx="1380744" cy="51940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/>
              <a:t>VariableManager</a:t>
            </a:r>
            <a:endParaRPr lang="en-US" altLang="ko-KR" sz="900" b="1" dirty="0"/>
          </a:p>
          <a:p>
            <a:pPr algn="ctr"/>
            <a:r>
              <a:rPr lang="en-US" altLang="ko-KR" sz="900" b="1" dirty="0"/>
              <a:t>(</a:t>
            </a:r>
            <a:r>
              <a:rPr lang="en-US" altLang="ko-KR" sz="900" dirty="0"/>
              <a:t>Map)</a:t>
            </a:r>
            <a:endParaRPr lang="ko-KR" altLang="en-US" sz="9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E003D0-E0A8-486D-8691-BE5C42A178E6}"/>
              </a:ext>
            </a:extLst>
          </p:cNvPr>
          <p:cNvSpPr/>
          <p:nvPr/>
        </p:nvSpPr>
        <p:spPr>
          <a:xfrm>
            <a:off x="6072682" y="4382548"/>
            <a:ext cx="1380744" cy="51940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/>
              <a:t>WorkflowExecutor</a:t>
            </a:r>
            <a:endParaRPr lang="ko-KR" altLang="en-US" sz="9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4C1448-6E58-4A83-91A6-F2AFDDD0F9DE}"/>
              </a:ext>
            </a:extLst>
          </p:cNvPr>
          <p:cNvSpPr/>
          <p:nvPr/>
        </p:nvSpPr>
        <p:spPr>
          <a:xfrm>
            <a:off x="6169143" y="4495284"/>
            <a:ext cx="1380744" cy="51940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/>
              <a:t>WorkflowExecutor</a:t>
            </a:r>
            <a:endParaRPr lang="ko-KR" altLang="en-US" sz="9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910E621-10A1-405D-BC7E-7A4BC624BAA9}"/>
              </a:ext>
            </a:extLst>
          </p:cNvPr>
          <p:cNvSpPr/>
          <p:nvPr/>
        </p:nvSpPr>
        <p:spPr>
          <a:xfrm>
            <a:off x="6276025" y="4613067"/>
            <a:ext cx="1380744" cy="51940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/>
              <a:t>WorkflowExecutor</a:t>
            </a:r>
            <a:endParaRPr lang="en-US" altLang="ko-KR" sz="900" b="1" dirty="0"/>
          </a:p>
          <a:p>
            <a:pPr algn="ctr"/>
            <a:r>
              <a:rPr lang="en-US" altLang="ko-KR" sz="900" b="1" dirty="0"/>
              <a:t>(thread)</a:t>
            </a:r>
            <a:endParaRPr lang="ko-KR" altLang="en-US" sz="9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23FB00-F5AD-4F80-A032-80C216F1A888}"/>
              </a:ext>
            </a:extLst>
          </p:cNvPr>
          <p:cNvSpPr/>
          <p:nvPr/>
        </p:nvSpPr>
        <p:spPr>
          <a:xfrm>
            <a:off x="8353984" y="4613067"/>
            <a:ext cx="1380744" cy="51940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/>
              <a:t>ActionCaller</a:t>
            </a:r>
            <a:endParaRPr lang="en-US" altLang="ko-KR" sz="900" b="1" dirty="0"/>
          </a:p>
          <a:p>
            <a:pPr algn="ctr"/>
            <a:r>
              <a:rPr lang="en-US" altLang="ko-KR" sz="900" b="1" dirty="0"/>
              <a:t>(http client)</a:t>
            </a:r>
            <a:endParaRPr lang="ko-KR" altLang="en-US" sz="900" b="1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37675395-9356-4C67-AD27-7401D21565AA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1588914" y="1841472"/>
            <a:ext cx="86835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DAED9E2-A166-42CA-B2A5-08A386EB459F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 flipV="1">
            <a:off x="1588914" y="3731577"/>
            <a:ext cx="868358" cy="672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C2F57D7-6A81-4C1D-B50F-86984BAF933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3036820" y="3361050"/>
            <a:ext cx="22164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EE304E37-02B1-4280-98E5-C0626AB7BCD6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3838016" y="3437959"/>
            <a:ext cx="529703" cy="293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48C9E3D1-9CEC-4CCF-9E00-45A173E9F46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838016" y="1841472"/>
            <a:ext cx="529703" cy="3341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B4775E2A-75C0-456E-9E82-EE07B277A19F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9734729" y="1869313"/>
            <a:ext cx="771671" cy="1180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5AE3653B-8725-4A94-A537-5ED5D95ED436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9734729" y="2256380"/>
            <a:ext cx="771671" cy="453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B6BF631A-AF1D-498B-93E5-67BF585AF0FF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9734729" y="2835239"/>
            <a:ext cx="771671" cy="702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4E237F91-500E-4F83-9CAE-CD93977B0E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45722" y="1841471"/>
            <a:ext cx="2963259" cy="2597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81DC5FEC-3B39-4E9C-8FC3-ED6B3A38114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642581" y="2625506"/>
            <a:ext cx="985100" cy="5593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87D3F197-CFBE-42D2-AC02-E4B9AB0FDC57}"/>
              </a:ext>
            </a:extLst>
          </p:cNvPr>
          <p:cNvCxnSpPr>
            <a:cxnSpLocks/>
          </p:cNvCxnSpPr>
          <p:nvPr/>
        </p:nvCxnSpPr>
        <p:spPr>
          <a:xfrm>
            <a:off x="5642579" y="4156702"/>
            <a:ext cx="419684" cy="284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5F5964C8-9AE0-4D09-B1F5-50A8F10EF95E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16200000" flipH="1">
            <a:off x="6356240" y="3975733"/>
            <a:ext cx="678255" cy="13537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6B449A0E-2BF9-47BC-80C6-0A57685CBF72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7656769" y="4872770"/>
            <a:ext cx="69721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B995EC19-C9E4-47A3-A8CB-037F8DF0FC6C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 flipV="1">
            <a:off x="9734728" y="4832146"/>
            <a:ext cx="771671" cy="406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086BC47D-7162-482C-A5CD-E62830F8D523}"/>
              </a:ext>
            </a:extLst>
          </p:cNvPr>
          <p:cNvCxnSpPr>
            <a:cxnSpLocks/>
            <a:stCxn id="23" idx="0"/>
            <a:endCxn id="19" idx="3"/>
          </p:cNvCxnSpPr>
          <p:nvPr/>
        </p:nvCxnSpPr>
        <p:spPr>
          <a:xfrm rot="16200000" flipV="1">
            <a:off x="7596967" y="3165677"/>
            <a:ext cx="1168477" cy="17263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2AE4A08-AEB9-4302-B2DB-DCFE2A050389}"/>
              </a:ext>
            </a:extLst>
          </p:cNvPr>
          <p:cNvSpPr txBox="1"/>
          <p:nvPr/>
        </p:nvSpPr>
        <p:spPr>
          <a:xfrm>
            <a:off x="5905929" y="2427243"/>
            <a:ext cx="1043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Variable </a:t>
            </a:r>
            <a:r>
              <a:rPr lang="ko-KR" altLang="en-US" sz="800" dirty="0"/>
              <a:t>초기 로딩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57DE4B5-11D3-4A06-B7C7-93F65A5A37A3}"/>
              </a:ext>
            </a:extLst>
          </p:cNvPr>
          <p:cNvSpPr txBox="1"/>
          <p:nvPr/>
        </p:nvSpPr>
        <p:spPr>
          <a:xfrm>
            <a:off x="6577164" y="3852363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Variable </a:t>
            </a:r>
            <a:r>
              <a:rPr lang="ko-KR" altLang="en-US" sz="800" dirty="0"/>
              <a:t>조회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C1D3C9-41FF-40DD-BFDC-FDC99DF19044}"/>
              </a:ext>
            </a:extLst>
          </p:cNvPr>
          <p:cNvSpPr txBox="1"/>
          <p:nvPr/>
        </p:nvSpPr>
        <p:spPr>
          <a:xfrm>
            <a:off x="7504407" y="3468148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Variable </a:t>
            </a:r>
            <a:r>
              <a:rPr lang="ko-KR" altLang="en-US" sz="800" dirty="0"/>
              <a:t>반영</a:t>
            </a:r>
          </a:p>
        </p:txBody>
      </p:sp>
    </p:spTree>
    <p:extLst>
      <p:ext uri="{BB962C8B-B14F-4D97-AF65-F5344CB8AC3E}">
        <p14:creationId xmlns:p14="http://schemas.microsoft.com/office/powerpoint/2010/main" val="251645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AA9B2E49-2BF9-E4C9-CAF5-9E077F95A560}"/>
              </a:ext>
            </a:extLst>
          </p:cNvPr>
          <p:cNvSpPr/>
          <p:nvPr/>
        </p:nvSpPr>
        <p:spPr>
          <a:xfrm>
            <a:off x="5634701" y="696945"/>
            <a:ext cx="1164565" cy="319177"/>
          </a:xfrm>
          <a:prstGeom prst="flowChartInputOutpu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http</a:t>
            </a:r>
            <a:r>
              <a:rPr lang="ko-KR" altLang="en-US" sz="900" dirty="0">
                <a:solidFill>
                  <a:schemeClr val="tx1"/>
                </a:solidFill>
              </a:rPr>
              <a:t> 요청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/workflow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EC34BF98-922B-52F7-2DB7-D8779AF4E695}"/>
              </a:ext>
            </a:extLst>
          </p:cNvPr>
          <p:cNvSpPr/>
          <p:nvPr/>
        </p:nvSpPr>
        <p:spPr>
          <a:xfrm>
            <a:off x="893342" y="1392212"/>
            <a:ext cx="914400" cy="258793"/>
          </a:xfrm>
          <a:prstGeom prst="flowChartTermina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시작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4116CD-29F5-70AF-6EF4-E4CCCA8E6B99}"/>
              </a:ext>
            </a:extLst>
          </p:cNvPr>
          <p:cNvSpPr/>
          <p:nvPr/>
        </p:nvSpPr>
        <p:spPr>
          <a:xfrm>
            <a:off x="768259" y="2423999"/>
            <a:ext cx="1164565" cy="319177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HttpServer</a:t>
            </a:r>
            <a:r>
              <a:rPr lang="ko-KR" altLang="en-US" sz="900" dirty="0">
                <a:solidFill>
                  <a:schemeClr val="tx1"/>
                </a:solidFill>
              </a:rPr>
              <a:t> 구동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719800D-1DD4-1AC8-B19C-18A8FB874D63}"/>
              </a:ext>
            </a:extLst>
          </p:cNvPr>
          <p:cNvCxnSpPr>
            <a:cxnSpLocks/>
            <a:stCxn id="3" idx="2"/>
            <a:endCxn id="49" idx="0"/>
          </p:cNvCxnSpPr>
          <p:nvPr/>
        </p:nvCxnSpPr>
        <p:spPr>
          <a:xfrm>
            <a:off x="1350542" y="1651005"/>
            <a:ext cx="3028" cy="24558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BB0A54C8-5B3E-8138-3F6E-136D18B17B7A}"/>
              </a:ext>
            </a:extLst>
          </p:cNvPr>
          <p:cNvSpPr/>
          <p:nvPr/>
        </p:nvSpPr>
        <p:spPr>
          <a:xfrm>
            <a:off x="893341" y="3032405"/>
            <a:ext cx="914400" cy="258793"/>
          </a:xfrm>
          <a:prstGeom prst="flowChartTermina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종료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9D1055-0FF4-34F3-546A-DAD19962102B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1350541" y="2743176"/>
            <a:ext cx="1" cy="28922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B556389-32A9-4522-9305-6D30103AF007}"/>
              </a:ext>
            </a:extLst>
          </p:cNvPr>
          <p:cNvSpPr txBox="1"/>
          <p:nvPr/>
        </p:nvSpPr>
        <p:spPr>
          <a:xfrm>
            <a:off x="240631" y="204538"/>
            <a:ext cx="1047950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2.</a:t>
            </a:r>
            <a:r>
              <a:rPr lang="ko-KR" altLang="en-US" b="1" dirty="0"/>
              <a:t>논리 설계</a:t>
            </a:r>
            <a:endParaRPr lang="ko-KR" altLang="en-US" sz="16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BF4E90E-91ED-4157-82B4-09F9141429D3}"/>
              </a:ext>
            </a:extLst>
          </p:cNvPr>
          <p:cNvSpPr/>
          <p:nvPr/>
        </p:nvSpPr>
        <p:spPr>
          <a:xfrm>
            <a:off x="771287" y="1896593"/>
            <a:ext cx="1164565" cy="319177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Variable</a:t>
            </a:r>
            <a:r>
              <a:rPr lang="ko-KR" altLang="en-US" sz="900" dirty="0">
                <a:solidFill>
                  <a:schemeClr val="tx1"/>
                </a:solidFill>
              </a:rPr>
              <a:t> 읽기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66E5350-C0B4-4E94-9017-62462A43CF6F}"/>
              </a:ext>
            </a:extLst>
          </p:cNvPr>
          <p:cNvCxnSpPr>
            <a:cxnSpLocks/>
            <a:stCxn id="49" idx="2"/>
            <a:endCxn id="5" idx="0"/>
          </p:cNvCxnSpPr>
          <p:nvPr/>
        </p:nvCxnSpPr>
        <p:spPr>
          <a:xfrm flipH="1">
            <a:off x="1350542" y="2215770"/>
            <a:ext cx="3028" cy="20822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순서도: 수행의 시작/종료 51">
            <a:extLst>
              <a:ext uri="{FF2B5EF4-FFF2-40B4-BE49-F238E27FC236}">
                <a16:creationId xmlns:a16="http://schemas.microsoft.com/office/drawing/2014/main" id="{BDF16404-0422-4DEE-A6F0-D4DCE6F95DC3}"/>
              </a:ext>
            </a:extLst>
          </p:cNvPr>
          <p:cNvSpPr/>
          <p:nvPr/>
        </p:nvSpPr>
        <p:spPr>
          <a:xfrm>
            <a:off x="5761397" y="262246"/>
            <a:ext cx="914400" cy="258793"/>
          </a:xfrm>
          <a:prstGeom prst="flowChartTermina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시작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10F38D8-9F28-43A6-BCC5-E5B9CB52E21B}"/>
              </a:ext>
            </a:extLst>
          </p:cNvPr>
          <p:cNvCxnSpPr>
            <a:cxnSpLocks/>
            <a:stCxn id="52" idx="2"/>
            <a:endCxn id="2" idx="1"/>
          </p:cNvCxnSpPr>
          <p:nvPr/>
        </p:nvCxnSpPr>
        <p:spPr>
          <a:xfrm flipH="1">
            <a:off x="6216984" y="521039"/>
            <a:ext cx="1613" cy="17590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다이아몬드 56">
            <a:extLst>
              <a:ext uri="{FF2B5EF4-FFF2-40B4-BE49-F238E27FC236}">
                <a16:creationId xmlns:a16="http://schemas.microsoft.com/office/drawing/2014/main" id="{CFA96C79-2EDE-455E-B235-CB5D0E5B8C58}"/>
              </a:ext>
            </a:extLst>
          </p:cNvPr>
          <p:cNvSpPr/>
          <p:nvPr/>
        </p:nvSpPr>
        <p:spPr>
          <a:xfrm>
            <a:off x="5554891" y="2546304"/>
            <a:ext cx="1324183" cy="388584"/>
          </a:xfrm>
          <a:prstGeom prst="diamond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state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D60859F-5191-4A8D-92FE-6FDC81C5E80A}"/>
              </a:ext>
            </a:extLst>
          </p:cNvPr>
          <p:cNvSpPr/>
          <p:nvPr/>
        </p:nvSpPr>
        <p:spPr>
          <a:xfrm>
            <a:off x="5567024" y="1221444"/>
            <a:ext cx="1319839" cy="276702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Workflow </a:t>
            </a:r>
            <a:r>
              <a:rPr lang="ko-KR" altLang="en-US" sz="900" dirty="0">
                <a:solidFill>
                  <a:schemeClr val="tx1"/>
                </a:solidFill>
              </a:rPr>
              <a:t>처리 시작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80C8C9D-5FB5-4F1D-8C0A-EF1AF3C449DF}"/>
              </a:ext>
            </a:extLst>
          </p:cNvPr>
          <p:cNvSpPr/>
          <p:nvPr/>
        </p:nvSpPr>
        <p:spPr>
          <a:xfrm>
            <a:off x="5554891" y="1677437"/>
            <a:ext cx="1319839" cy="26964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Start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step</a:t>
            </a:r>
            <a:r>
              <a:rPr lang="ko-KR" altLang="en-US" sz="900" dirty="0">
                <a:solidFill>
                  <a:schemeClr val="tx1"/>
                </a:solidFill>
              </a:rPr>
              <a:t> 조회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DBA80AF-884E-4F33-A644-515D96B83399}"/>
              </a:ext>
            </a:extLst>
          </p:cNvPr>
          <p:cNvSpPr/>
          <p:nvPr/>
        </p:nvSpPr>
        <p:spPr>
          <a:xfrm>
            <a:off x="4245013" y="3497410"/>
            <a:ext cx="1319839" cy="267878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파라미터 치환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FD6C974-2914-4D9E-9D54-DDE822DC13F9}"/>
              </a:ext>
            </a:extLst>
          </p:cNvPr>
          <p:cNvSpPr/>
          <p:nvPr/>
        </p:nvSpPr>
        <p:spPr>
          <a:xfrm>
            <a:off x="6675797" y="3186373"/>
            <a:ext cx="1319839" cy="319177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Workflow </a:t>
            </a:r>
            <a:r>
              <a:rPr lang="ko-KR" altLang="en-US" sz="900" dirty="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2317033-43BE-4E03-8A01-79EE3354F0B3}"/>
              </a:ext>
            </a:extLst>
          </p:cNvPr>
          <p:cNvSpPr/>
          <p:nvPr/>
        </p:nvSpPr>
        <p:spPr>
          <a:xfrm>
            <a:off x="9521620" y="2943097"/>
            <a:ext cx="1319839" cy="319177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조건 조회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DE667C7-A6DB-4B27-B3F1-38FFC75DB740}"/>
              </a:ext>
            </a:extLst>
          </p:cNvPr>
          <p:cNvCxnSpPr>
            <a:cxnSpLocks/>
            <a:stCxn id="2" idx="4"/>
            <a:endCxn id="59" idx="0"/>
          </p:cNvCxnSpPr>
          <p:nvPr/>
        </p:nvCxnSpPr>
        <p:spPr>
          <a:xfrm>
            <a:off x="6216984" y="1016122"/>
            <a:ext cx="9960" cy="2053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EA6E326-14EA-48E1-9C3A-0CBA0846039F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 flipH="1">
            <a:off x="6214811" y="1498146"/>
            <a:ext cx="12133" cy="1792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B57F772-8B07-4A0C-AE3C-094E1B572270}"/>
              </a:ext>
            </a:extLst>
          </p:cNvPr>
          <p:cNvCxnSpPr>
            <a:cxnSpLocks/>
            <a:stCxn id="60" idx="2"/>
            <a:endCxn id="92" idx="0"/>
          </p:cNvCxnSpPr>
          <p:nvPr/>
        </p:nvCxnSpPr>
        <p:spPr>
          <a:xfrm flipH="1">
            <a:off x="6210982" y="1947077"/>
            <a:ext cx="3829" cy="1377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DCDF652-6E95-4B36-AC44-40D7E5B7A506}"/>
              </a:ext>
            </a:extLst>
          </p:cNvPr>
          <p:cNvCxnSpPr>
            <a:cxnSpLocks/>
            <a:stCxn id="57" idx="1"/>
            <a:endCxn id="89" idx="0"/>
          </p:cNvCxnSpPr>
          <p:nvPr/>
        </p:nvCxnSpPr>
        <p:spPr>
          <a:xfrm rot="10800000" flipV="1">
            <a:off x="4897145" y="2740596"/>
            <a:ext cx="657747" cy="30675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69">
            <a:extLst>
              <a:ext uri="{FF2B5EF4-FFF2-40B4-BE49-F238E27FC236}">
                <a16:creationId xmlns:a16="http://schemas.microsoft.com/office/drawing/2014/main" id="{7BD9E687-FCA3-4A91-901F-BAF26A73C29C}"/>
              </a:ext>
            </a:extLst>
          </p:cNvPr>
          <p:cNvCxnSpPr>
            <a:cxnSpLocks/>
            <a:stCxn id="57" idx="2"/>
            <a:endCxn id="62" idx="0"/>
          </p:cNvCxnSpPr>
          <p:nvPr/>
        </p:nvCxnSpPr>
        <p:spPr>
          <a:xfrm rot="16200000" flipH="1">
            <a:off x="6650608" y="2501263"/>
            <a:ext cx="251485" cy="111873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69">
            <a:extLst>
              <a:ext uri="{FF2B5EF4-FFF2-40B4-BE49-F238E27FC236}">
                <a16:creationId xmlns:a16="http://schemas.microsoft.com/office/drawing/2014/main" id="{2FB63923-8097-4637-BA3C-4FB4CCB9D369}"/>
              </a:ext>
            </a:extLst>
          </p:cNvPr>
          <p:cNvCxnSpPr>
            <a:cxnSpLocks/>
            <a:stCxn id="57" idx="3"/>
            <a:endCxn id="63" idx="0"/>
          </p:cNvCxnSpPr>
          <p:nvPr/>
        </p:nvCxnSpPr>
        <p:spPr>
          <a:xfrm>
            <a:off x="6879074" y="2740596"/>
            <a:ext cx="3302466" cy="202501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데이터 77">
            <a:extLst>
              <a:ext uri="{FF2B5EF4-FFF2-40B4-BE49-F238E27FC236}">
                <a16:creationId xmlns:a16="http://schemas.microsoft.com/office/drawing/2014/main" id="{3CE07BE3-8185-4543-9F1B-A7D7C725F38F}"/>
              </a:ext>
            </a:extLst>
          </p:cNvPr>
          <p:cNvSpPr/>
          <p:nvPr/>
        </p:nvSpPr>
        <p:spPr>
          <a:xfrm>
            <a:off x="8107439" y="6382418"/>
            <a:ext cx="1134866" cy="319177"/>
          </a:xfrm>
          <a:prstGeom prst="flowChartInputOutpu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http</a:t>
            </a:r>
            <a:r>
              <a:rPr lang="ko-KR" altLang="en-US" sz="900" dirty="0">
                <a:solidFill>
                  <a:schemeClr val="tx1"/>
                </a:solidFill>
              </a:rPr>
              <a:t> 응답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79" name="순서도: 수행의 시작/종료 78">
            <a:extLst>
              <a:ext uri="{FF2B5EF4-FFF2-40B4-BE49-F238E27FC236}">
                <a16:creationId xmlns:a16="http://schemas.microsoft.com/office/drawing/2014/main" id="{B17CE705-6638-4814-99DD-028B1988B786}"/>
              </a:ext>
            </a:extLst>
          </p:cNvPr>
          <p:cNvSpPr/>
          <p:nvPr/>
        </p:nvSpPr>
        <p:spPr>
          <a:xfrm>
            <a:off x="9657437" y="6442802"/>
            <a:ext cx="914400" cy="258793"/>
          </a:xfrm>
          <a:prstGeom prst="flowChartTermina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종료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A0383CC-3155-41CE-B001-E73D086B1FB0}"/>
              </a:ext>
            </a:extLst>
          </p:cNvPr>
          <p:cNvSpPr txBox="1"/>
          <p:nvPr/>
        </p:nvSpPr>
        <p:spPr>
          <a:xfrm>
            <a:off x="5161659" y="2550649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action</a:t>
            </a:r>
            <a:endParaRPr lang="ko-KR" altLang="en-US" sz="8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81457B9-2A11-4208-9B0F-ABC71606F31A}"/>
              </a:ext>
            </a:extLst>
          </p:cNvPr>
          <p:cNvSpPr txBox="1"/>
          <p:nvPr/>
        </p:nvSpPr>
        <p:spPr>
          <a:xfrm>
            <a:off x="6521979" y="2895974"/>
            <a:ext cx="6014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branches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9F8B0B-D8B0-48DC-8542-E986026206CB}"/>
              </a:ext>
            </a:extLst>
          </p:cNvPr>
          <p:cNvSpPr txBox="1"/>
          <p:nvPr/>
        </p:nvSpPr>
        <p:spPr>
          <a:xfrm>
            <a:off x="6901782" y="2547491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condition?</a:t>
            </a:r>
            <a:endParaRPr lang="ko-KR" altLang="en-US" sz="8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3C1BC14-EECD-4145-8F31-549F29B7C520}"/>
              </a:ext>
            </a:extLst>
          </p:cNvPr>
          <p:cNvSpPr/>
          <p:nvPr/>
        </p:nvSpPr>
        <p:spPr>
          <a:xfrm>
            <a:off x="4247185" y="3935246"/>
            <a:ext cx="1319839" cy="267878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서비스 호출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EBAF420-43C9-48CC-8154-7B8A790845AB}"/>
              </a:ext>
            </a:extLst>
          </p:cNvPr>
          <p:cNvSpPr/>
          <p:nvPr/>
        </p:nvSpPr>
        <p:spPr>
          <a:xfrm>
            <a:off x="4253870" y="4392107"/>
            <a:ext cx="1319839" cy="247482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응답 수신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7248449-1EA4-4459-A12F-028634B20DD6}"/>
              </a:ext>
            </a:extLst>
          </p:cNvPr>
          <p:cNvSpPr/>
          <p:nvPr/>
        </p:nvSpPr>
        <p:spPr>
          <a:xfrm>
            <a:off x="4253870" y="4867539"/>
            <a:ext cx="1319839" cy="373066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응답 결과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파라미터 반영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DB4A93B-AE9A-4EB4-B8AA-27D5F56214FB}"/>
              </a:ext>
            </a:extLst>
          </p:cNvPr>
          <p:cNvSpPr/>
          <p:nvPr/>
        </p:nvSpPr>
        <p:spPr>
          <a:xfrm>
            <a:off x="6368124" y="5397133"/>
            <a:ext cx="1319839" cy="319177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 next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step</a:t>
            </a:r>
            <a:r>
              <a:rPr lang="ko-KR" altLang="en-US" sz="900" dirty="0">
                <a:solidFill>
                  <a:schemeClr val="tx1"/>
                </a:solidFill>
              </a:rPr>
              <a:t> 조회</a:t>
            </a:r>
          </a:p>
        </p:txBody>
      </p:sp>
      <p:sp>
        <p:nvSpPr>
          <p:cNvPr id="90" name="다이아몬드 89">
            <a:extLst>
              <a:ext uri="{FF2B5EF4-FFF2-40B4-BE49-F238E27FC236}">
                <a16:creationId xmlns:a16="http://schemas.microsoft.com/office/drawing/2014/main" id="{9E5A2F01-E67B-45C4-898B-E5668B935E8A}"/>
              </a:ext>
            </a:extLst>
          </p:cNvPr>
          <p:cNvSpPr/>
          <p:nvPr/>
        </p:nvSpPr>
        <p:spPr>
          <a:xfrm>
            <a:off x="6368124" y="5914587"/>
            <a:ext cx="1324183" cy="470134"/>
          </a:xfrm>
          <a:prstGeom prst="diamond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end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F45DF57-270F-4762-B946-8A62FB2CCE00}"/>
              </a:ext>
            </a:extLst>
          </p:cNvPr>
          <p:cNvSpPr/>
          <p:nvPr/>
        </p:nvSpPr>
        <p:spPr>
          <a:xfrm>
            <a:off x="5551062" y="2084867"/>
            <a:ext cx="1319839" cy="266250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step </a:t>
            </a:r>
            <a:r>
              <a:rPr lang="ko-KR" altLang="en-US" sz="900" dirty="0">
                <a:solidFill>
                  <a:schemeClr val="tx1"/>
                </a:solidFill>
              </a:rPr>
              <a:t>처리 시작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E2E6752-3802-4340-ABDF-828BA31BE1AF}"/>
              </a:ext>
            </a:extLst>
          </p:cNvPr>
          <p:cNvCxnSpPr>
            <a:cxnSpLocks/>
            <a:stCxn id="92" idx="2"/>
            <a:endCxn id="57" idx="0"/>
          </p:cNvCxnSpPr>
          <p:nvPr/>
        </p:nvCxnSpPr>
        <p:spPr>
          <a:xfrm>
            <a:off x="6210982" y="2351117"/>
            <a:ext cx="6001" cy="1951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69">
            <a:extLst>
              <a:ext uri="{FF2B5EF4-FFF2-40B4-BE49-F238E27FC236}">
                <a16:creationId xmlns:a16="http://schemas.microsoft.com/office/drawing/2014/main" id="{DC72558C-5069-42FC-BF76-489AE332540C}"/>
              </a:ext>
            </a:extLst>
          </p:cNvPr>
          <p:cNvCxnSpPr>
            <a:cxnSpLocks/>
            <a:stCxn id="61" idx="2"/>
            <a:endCxn id="83" idx="0"/>
          </p:cNvCxnSpPr>
          <p:nvPr/>
        </p:nvCxnSpPr>
        <p:spPr>
          <a:xfrm rot="16200000" flipH="1">
            <a:off x="4821040" y="3849181"/>
            <a:ext cx="169958" cy="21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69">
            <a:extLst>
              <a:ext uri="{FF2B5EF4-FFF2-40B4-BE49-F238E27FC236}">
                <a16:creationId xmlns:a16="http://schemas.microsoft.com/office/drawing/2014/main" id="{B9DD2A7B-62BC-46A3-96F2-B88EA61B7DE7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 rot="16200000" flipH="1">
            <a:off x="4815956" y="4294272"/>
            <a:ext cx="188983" cy="668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69">
            <a:extLst>
              <a:ext uri="{FF2B5EF4-FFF2-40B4-BE49-F238E27FC236}">
                <a16:creationId xmlns:a16="http://schemas.microsoft.com/office/drawing/2014/main" id="{A53C8455-FA4D-4A13-9212-B3A234B60277}"/>
              </a:ext>
            </a:extLst>
          </p:cNvPr>
          <p:cNvCxnSpPr>
            <a:cxnSpLocks/>
            <a:stCxn id="84" idx="2"/>
            <a:endCxn id="87" idx="0"/>
          </p:cNvCxnSpPr>
          <p:nvPr/>
        </p:nvCxnSpPr>
        <p:spPr>
          <a:xfrm rot="5400000">
            <a:off x="4799815" y="4753564"/>
            <a:ext cx="22795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69">
            <a:extLst>
              <a:ext uri="{FF2B5EF4-FFF2-40B4-BE49-F238E27FC236}">
                <a16:creationId xmlns:a16="http://schemas.microsoft.com/office/drawing/2014/main" id="{8811C6D8-3C07-453D-88D4-0A17FA358488}"/>
              </a:ext>
            </a:extLst>
          </p:cNvPr>
          <p:cNvCxnSpPr>
            <a:cxnSpLocks/>
            <a:stCxn id="87" idx="2"/>
            <a:endCxn id="88" idx="1"/>
          </p:cNvCxnSpPr>
          <p:nvPr/>
        </p:nvCxnSpPr>
        <p:spPr>
          <a:xfrm rot="16200000" flipH="1">
            <a:off x="5482899" y="4671496"/>
            <a:ext cx="316117" cy="145433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69">
            <a:extLst>
              <a:ext uri="{FF2B5EF4-FFF2-40B4-BE49-F238E27FC236}">
                <a16:creationId xmlns:a16="http://schemas.microsoft.com/office/drawing/2014/main" id="{D9941728-80A9-46EC-9F7E-26E8302A3016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 rot="16200000" flipH="1">
            <a:off x="6929992" y="5814362"/>
            <a:ext cx="198277" cy="21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69">
            <a:extLst>
              <a:ext uri="{FF2B5EF4-FFF2-40B4-BE49-F238E27FC236}">
                <a16:creationId xmlns:a16="http://schemas.microsoft.com/office/drawing/2014/main" id="{FC73C00C-5E40-42DD-A8B3-5F060D657C6A}"/>
              </a:ext>
            </a:extLst>
          </p:cNvPr>
          <p:cNvCxnSpPr>
            <a:cxnSpLocks/>
            <a:stCxn id="90" idx="2"/>
            <a:endCxn id="78" idx="2"/>
          </p:cNvCxnSpPr>
          <p:nvPr/>
        </p:nvCxnSpPr>
        <p:spPr>
          <a:xfrm rot="16200000" flipH="1">
            <a:off x="7546928" y="5868009"/>
            <a:ext cx="157286" cy="119071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69">
            <a:extLst>
              <a:ext uri="{FF2B5EF4-FFF2-40B4-BE49-F238E27FC236}">
                <a16:creationId xmlns:a16="http://schemas.microsoft.com/office/drawing/2014/main" id="{4CA19508-F1DA-4824-BDA2-16B1942FB6C4}"/>
              </a:ext>
            </a:extLst>
          </p:cNvPr>
          <p:cNvCxnSpPr>
            <a:cxnSpLocks/>
            <a:stCxn id="90" idx="1"/>
            <a:endCxn id="92" idx="1"/>
          </p:cNvCxnSpPr>
          <p:nvPr/>
        </p:nvCxnSpPr>
        <p:spPr>
          <a:xfrm rot="10800000">
            <a:off x="5551062" y="2217992"/>
            <a:ext cx="817062" cy="3931662"/>
          </a:xfrm>
          <a:prstGeom prst="bentConnector3">
            <a:avLst>
              <a:gd name="adj1" fmla="val 31013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CDA7095-AAC8-41B2-AF5B-106DA80B1751}"/>
              </a:ext>
            </a:extLst>
          </p:cNvPr>
          <p:cNvSpPr txBox="1"/>
          <p:nvPr/>
        </p:nvSpPr>
        <p:spPr>
          <a:xfrm>
            <a:off x="7148073" y="6326562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Y</a:t>
            </a:r>
            <a:endParaRPr lang="ko-KR" altLang="en-US" sz="8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4B0FF9B-5597-4F51-B6EE-C54832A64481}"/>
              </a:ext>
            </a:extLst>
          </p:cNvPr>
          <p:cNvSpPr txBox="1"/>
          <p:nvPr/>
        </p:nvSpPr>
        <p:spPr>
          <a:xfrm>
            <a:off x="6079374" y="5952230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</a:t>
            </a:r>
            <a:endParaRPr lang="ko-KR" altLang="en-US" sz="800" dirty="0"/>
          </a:p>
        </p:txBody>
      </p:sp>
      <p:sp>
        <p:nvSpPr>
          <p:cNvPr id="126" name="순서도: 종속 처리 125">
            <a:extLst>
              <a:ext uri="{FF2B5EF4-FFF2-40B4-BE49-F238E27FC236}">
                <a16:creationId xmlns:a16="http://schemas.microsoft.com/office/drawing/2014/main" id="{E2EA4F03-59DD-49A9-BB2E-65D731DCE477}"/>
              </a:ext>
            </a:extLst>
          </p:cNvPr>
          <p:cNvSpPr/>
          <p:nvPr/>
        </p:nvSpPr>
        <p:spPr>
          <a:xfrm>
            <a:off x="6675797" y="3668201"/>
            <a:ext cx="1319838" cy="384477"/>
          </a:xfrm>
          <a:prstGeom prst="flowChartPredefinedProcess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Workflow</a:t>
            </a:r>
            <a:r>
              <a:rPr lang="ko-KR" altLang="en-US" sz="900" dirty="0">
                <a:solidFill>
                  <a:schemeClr val="tx1"/>
                </a:solidFill>
              </a:rPr>
              <a:t> 실행</a:t>
            </a:r>
          </a:p>
        </p:txBody>
      </p:sp>
      <p:sp>
        <p:nvSpPr>
          <p:cNvPr id="127" name="다이아몬드 126">
            <a:extLst>
              <a:ext uri="{FF2B5EF4-FFF2-40B4-BE49-F238E27FC236}">
                <a16:creationId xmlns:a16="http://schemas.microsoft.com/office/drawing/2014/main" id="{123968CB-FFDF-4EB1-9E47-D0EC26DBFC25}"/>
              </a:ext>
            </a:extLst>
          </p:cNvPr>
          <p:cNvSpPr/>
          <p:nvPr/>
        </p:nvSpPr>
        <p:spPr>
          <a:xfrm>
            <a:off x="6723039" y="4756217"/>
            <a:ext cx="1324183" cy="373066"/>
          </a:xfrm>
          <a:prstGeom prst="diamond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종료</a:t>
            </a:r>
            <a:r>
              <a:rPr lang="en-US" altLang="ko-KR" sz="900" dirty="0">
                <a:solidFill>
                  <a:schemeClr val="tx1"/>
                </a:solidFill>
              </a:rPr>
              <a:t>?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E40A2BD-1CEF-4BE7-80A1-0ACE869C50E8}"/>
              </a:ext>
            </a:extLst>
          </p:cNvPr>
          <p:cNvSpPr/>
          <p:nvPr/>
        </p:nvSpPr>
        <p:spPr>
          <a:xfrm>
            <a:off x="6675796" y="4209089"/>
            <a:ext cx="1319839" cy="319177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Workflow </a:t>
            </a:r>
            <a:r>
              <a:rPr lang="ko-KR" altLang="en-US" sz="900" dirty="0">
                <a:solidFill>
                  <a:schemeClr val="tx1"/>
                </a:solidFill>
              </a:rPr>
              <a:t>종료 대기</a:t>
            </a:r>
          </a:p>
        </p:txBody>
      </p:sp>
      <p:cxnSp>
        <p:nvCxnSpPr>
          <p:cNvPr id="129" name="직선 화살표 연결선 69">
            <a:extLst>
              <a:ext uri="{FF2B5EF4-FFF2-40B4-BE49-F238E27FC236}">
                <a16:creationId xmlns:a16="http://schemas.microsoft.com/office/drawing/2014/main" id="{047EFACD-88A7-435B-911A-98BA0B750295}"/>
              </a:ext>
            </a:extLst>
          </p:cNvPr>
          <p:cNvCxnSpPr>
            <a:cxnSpLocks/>
            <a:stCxn id="62" idx="2"/>
            <a:endCxn id="126" idx="0"/>
          </p:cNvCxnSpPr>
          <p:nvPr/>
        </p:nvCxnSpPr>
        <p:spPr>
          <a:xfrm rot="5400000">
            <a:off x="7254392" y="3586875"/>
            <a:ext cx="162651" cy="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69">
            <a:extLst>
              <a:ext uri="{FF2B5EF4-FFF2-40B4-BE49-F238E27FC236}">
                <a16:creationId xmlns:a16="http://schemas.microsoft.com/office/drawing/2014/main" id="{74D8772F-1674-4CD6-941D-982F9E6C6BE5}"/>
              </a:ext>
            </a:extLst>
          </p:cNvPr>
          <p:cNvCxnSpPr>
            <a:cxnSpLocks/>
            <a:stCxn id="126" idx="2"/>
            <a:endCxn id="128" idx="0"/>
          </p:cNvCxnSpPr>
          <p:nvPr/>
        </p:nvCxnSpPr>
        <p:spPr>
          <a:xfrm rot="5400000">
            <a:off x="7257511" y="4130883"/>
            <a:ext cx="156411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69">
            <a:extLst>
              <a:ext uri="{FF2B5EF4-FFF2-40B4-BE49-F238E27FC236}">
                <a16:creationId xmlns:a16="http://schemas.microsoft.com/office/drawing/2014/main" id="{50E43262-7CBA-434E-9992-BD6DC622A1CC}"/>
              </a:ext>
            </a:extLst>
          </p:cNvPr>
          <p:cNvCxnSpPr>
            <a:cxnSpLocks/>
            <a:stCxn id="128" idx="2"/>
            <a:endCxn id="127" idx="0"/>
          </p:cNvCxnSpPr>
          <p:nvPr/>
        </p:nvCxnSpPr>
        <p:spPr>
          <a:xfrm rot="16200000" flipH="1">
            <a:off x="7246448" y="4617533"/>
            <a:ext cx="227951" cy="494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69">
            <a:extLst>
              <a:ext uri="{FF2B5EF4-FFF2-40B4-BE49-F238E27FC236}">
                <a16:creationId xmlns:a16="http://schemas.microsoft.com/office/drawing/2014/main" id="{63900F6D-C8B3-4636-A12A-41D708D9CA18}"/>
              </a:ext>
            </a:extLst>
          </p:cNvPr>
          <p:cNvCxnSpPr>
            <a:cxnSpLocks/>
            <a:stCxn id="127" idx="3"/>
            <a:endCxn id="128" idx="3"/>
          </p:cNvCxnSpPr>
          <p:nvPr/>
        </p:nvCxnSpPr>
        <p:spPr>
          <a:xfrm flipH="1" flipV="1">
            <a:off x="7995635" y="4368678"/>
            <a:ext cx="51587" cy="574072"/>
          </a:xfrm>
          <a:prstGeom prst="bentConnector3">
            <a:avLst>
              <a:gd name="adj1" fmla="val -44313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69">
            <a:extLst>
              <a:ext uri="{FF2B5EF4-FFF2-40B4-BE49-F238E27FC236}">
                <a16:creationId xmlns:a16="http://schemas.microsoft.com/office/drawing/2014/main" id="{90A16231-7C38-470D-AEC7-652BC05BB399}"/>
              </a:ext>
            </a:extLst>
          </p:cNvPr>
          <p:cNvCxnSpPr>
            <a:cxnSpLocks/>
            <a:stCxn id="127" idx="2"/>
            <a:endCxn id="88" idx="0"/>
          </p:cNvCxnSpPr>
          <p:nvPr/>
        </p:nvCxnSpPr>
        <p:spPr>
          <a:xfrm rot="5400000">
            <a:off x="7072663" y="5084665"/>
            <a:ext cx="267850" cy="35708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69">
            <a:extLst>
              <a:ext uri="{FF2B5EF4-FFF2-40B4-BE49-F238E27FC236}">
                <a16:creationId xmlns:a16="http://schemas.microsoft.com/office/drawing/2014/main" id="{8D0D93B8-9CE7-48ED-AA3B-2E7A363E4D4E}"/>
              </a:ext>
            </a:extLst>
          </p:cNvPr>
          <p:cNvCxnSpPr>
            <a:cxnSpLocks/>
            <a:stCxn id="126" idx="3"/>
            <a:endCxn id="59" idx="3"/>
          </p:cNvCxnSpPr>
          <p:nvPr/>
        </p:nvCxnSpPr>
        <p:spPr>
          <a:xfrm flipH="1" flipV="1">
            <a:off x="6886863" y="1359795"/>
            <a:ext cx="1108772" cy="2500645"/>
          </a:xfrm>
          <a:prstGeom prst="bentConnector3">
            <a:avLst>
              <a:gd name="adj1" fmla="val -2061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3A59933C-6F65-4E69-A750-F06DEBB0B08F}"/>
              </a:ext>
            </a:extLst>
          </p:cNvPr>
          <p:cNvSpPr txBox="1"/>
          <p:nvPr/>
        </p:nvSpPr>
        <p:spPr>
          <a:xfrm>
            <a:off x="7377503" y="5102878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Y</a:t>
            </a:r>
            <a:endParaRPr lang="ko-KR" altLang="en-US" sz="8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C7EA2FE-9E37-4B19-BE63-6E5F5B6DD039}"/>
              </a:ext>
            </a:extLst>
          </p:cNvPr>
          <p:cNvSpPr txBox="1"/>
          <p:nvPr/>
        </p:nvSpPr>
        <p:spPr>
          <a:xfrm>
            <a:off x="7975832" y="4736544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</a:t>
            </a:r>
            <a:endParaRPr lang="ko-KR" altLang="en-US" sz="8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2E8FCC9-FDAE-4992-B2AC-1C88A3A4ED0A}"/>
              </a:ext>
            </a:extLst>
          </p:cNvPr>
          <p:cNvSpPr txBox="1"/>
          <p:nvPr/>
        </p:nvSpPr>
        <p:spPr>
          <a:xfrm>
            <a:off x="7957583" y="3870026"/>
            <a:ext cx="10134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다수 개 실행 가능</a:t>
            </a:r>
          </a:p>
        </p:txBody>
      </p:sp>
      <p:sp>
        <p:nvSpPr>
          <p:cNvPr id="156" name="다이아몬드 155">
            <a:extLst>
              <a:ext uri="{FF2B5EF4-FFF2-40B4-BE49-F238E27FC236}">
                <a16:creationId xmlns:a16="http://schemas.microsoft.com/office/drawing/2014/main" id="{6642FB40-F8BA-48DB-83A4-A63FB8E63479}"/>
              </a:ext>
            </a:extLst>
          </p:cNvPr>
          <p:cNvSpPr/>
          <p:nvPr/>
        </p:nvSpPr>
        <p:spPr>
          <a:xfrm>
            <a:off x="9517276" y="3500910"/>
            <a:ext cx="1324183" cy="373066"/>
          </a:xfrm>
          <a:prstGeom prst="diamond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조건 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7" name="다이아몬드 156">
            <a:extLst>
              <a:ext uri="{FF2B5EF4-FFF2-40B4-BE49-F238E27FC236}">
                <a16:creationId xmlns:a16="http://schemas.microsoft.com/office/drawing/2014/main" id="{3D13DE57-669A-4376-BCC1-E2B233ED07E5}"/>
              </a:ext>
            </a:extLst>
          </p:cNvPr>
          <p:cNvSpPr/>
          <p:nvPr/>
        </p:nvSpPr>
        <p:spPr>
          <a:xfrm>
            <a:off x="9533253" y="4027047"/>
            <a:ext cx="1324183" cy="373066"/>
          </a:xfrm>
          <a:prstGeom prst="diamond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조건</a:t>
            </a:r>
            <a:r>
              <a:rPr lang="en-US" altLang="ko-KR" sz="900" dirty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8" name="다이아몬드 157">
            <a:extLst>
              <a:ext uri="{FF2B5EF4-FFF2-40B4-BE49-F238E27FC236}">
                <a16:creationId xmlns:a16="http://schemas.microsoft.com/office/drawing/2014/main" id="{1AA6B27D-593E-4617-A6C6-64C88467F7F9}"/>
              </a:ext>
            </a:extLst>
          </p:cNvPr>
          <p:cNvSpPr/>
          <p:nvPr/>
        </p:nvSpPr>
        <p:spPr>
          <a:xfrm>
            <a:off x="9539032" y="4705831"/>
            <a:ext cx="1324183" cy="373066"/>
          </a:xfrm>
          <a:prstGeom prst="diamond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조건</a:t>
            </a:r>
            <a:r>
              <a:rPr lang="en-US" altLang="ko-KR" sz="900" dirty="0">
                <a:solidFill>
                  <a:schemeClr val="tx1"/>
                </a:solidFill>
              </a:rPr>
              <a:t>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59" name="직선 화살표 연결선 69">
            <a:extLst>
              <a:ext uri="{FF2B5EF4-FFF2-40B4-BE49-F238E27FC236}">
                <a16:creationId xmlns:a16="http://schemas.microsoft.com/office/drawing/2014/main" id="{F579FE1E-CB90-47B5-9E69-3D1EA8B6CE00}"/>
              </a:ext>
            </a:extLst>
          </p:cNvPr>
          <p:cNvCxnSpPr>
            <a:cxnSpLocks/>
            <a:stCxn id="63" idx="2"/>
            <a:endCxn id="156" idx="0"/>
          </p:cNvCxnSpPr>
          <p:nvPr/>
        </p:nvCxnSpPr>
        <p:spPr>
          <a:xfrm rot="5400000">
            <a:off x="10061136" y="3380506"/>
            <a:ext cx="238636" cy="217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69">
            <a:extLst>
              <a:ext uri="{FF2B5EF4-FFF2-40B4-BE49-F238E27FC236}">
                <a16:creationId xmlns:a16="http://schemas.microsoft.com/office/drawing/2014/main" id="{011DE8E9-E7EA-4480-8314-27E4B5D8F4EA}"/>
              </a:ext>
            </a:extLst>
          </p:cNvPr>
          <p:cNvCxnSpPr>
            <a:cxnSpLocks/>
            <a:stCxn id="156" idx="2"/>
            <a:endCxn id="157" idx="0"/>
          </p:cNvCxnSpPr>
          <p:nvPr/>
        </p:nvCxnSpPr>
        <p:spPr>
          <a:xfrm rot="16200000" flipH="1">
            <a:off x="10110821" y="3942522"/>
            <a:ext cx="153071" cy="1597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69">
            <a:extLst>
              <a:ext uri="{FF2B5EF4-FFF2-40B4-BE49-F238E27FC236}">
                <a16:creationId xmlns:a16="http://schemas.microsoft.com/office/drawing/2014/main" id="{5BFF6739-5AD2-4A68-9A54-1C58F303D16C}"/>
              </a:ext>
            </a:extLst>
          </p:cNvPr>
          <p:cNvCxnSpPr>
            <a:cxnSpLocks/>
            <a:stCxn id="157" idx="2"/>
            <a:endCxn id="158" idx="0"/>
          </p:cNvCxnSpPr>
          <p:nvPr/>
        </p:nvCxnSpPr>
        <p:spPr>
          <a:xfrm rot="16200000" flipH="1">
            <a:off x="10045375" y="4550082"/>
            <a:ext cx="305718" cy="577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69">
            <a:extLst>
              <a:ext uri="{FF2B5EF4-FFF2-40B4-BE49-F238E27FC236}">
                <a16:creationId xmlns:a16="http://schemas.microsoft.com/office/drawing/2014/main" id="{185CA6EA-CBD3-4D8A-8B8A-1DB84EAF60FE}"/>
              </a:ext>
            </a:extLst>
          </p:cNvPr>
          <p:cNvCxnSpPr>
            <a:cxnSpLocks/>
            <a:stCxn id="156" idx="3"/>
            <a:endCxn id="184" idx="0"/>
          </p:cNvCxnSpPr>
          <p:nvPr/>
        </p:nvCxnSpPr>
        <p:spPr>
          <a:xfrm>
            <a:off x="10841459" y="3687443"/>
            <a:ext cx="636232" cy="170969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69">
            <a:extLst>
              <a:ext uri="{FF2B5EF4-FFF2-40B4-BE49-F238E27FC236}">
                <a16:creationId xmlns:a16="http://schemas.microsoft.com/office/drawing/2014/main" id="{1A2F9EE4-C973-4D2B-85C1-38F16B060311}"/>
              </a:ext>
            </a:extLst>
          </p:cNvPr>
          <p:cNvCxnSpPr>
            <a:cxnSpLocks/>
            <a:stCxn id="157" idx="3"/>
            <a:endCxn id="184" idx="0"/>
          </p:cNvCxnSpPr>
          <p:nvPr/>
        </p:nvCxnSpPr>
        <p:spPr>
          <a:xfrm>
            <a:off x="10857436" y="4213580"/>
            <a:ext cx="620255" cy="118355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69">
            <a:extLst>
              <a:ext uri="{FF2B5EF4-FFF2-40B4-BE49-F238E27FC236}">
                <a16:creationId xmlns:a16="http://schemas.microsoft.com/office/drawing/2014/main" id="{65997997-0999-4F9F-A1A9-4132CD281C1B}"/>
              </a:ext>
            </a:extLst>
          </p:cNvPr>
          <p:cNvCxnSpPr>
            <a:cxnSpLocks/>
            <a:stCxn id="158" idx="3"/>
            <a:endCxn id="184" idx="0"/>
          </p:cNvCxnSpPr>
          <p:nvPr/>
        </p:nvCxnSpPr>
        <p:spPr>
          <a:xfrm>
            <a:off x="10863215" y="4892364"/>
            <a:ext cx="614476" cy="50476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C52D7046-0EAA-4132-A2A3-5987C20990E0}"/>
              </a:ext>
            </a:extLst>
          </p:cNvPr>
          <p:cNvSpPr txBox="1"/>
          <p:nvPr/>
        </p:nvSpPr>
        <p:spPr>
          <a:xfrm>
            <a:off x="10175025" y="4406638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</a:t>
            </a:r>
            <a:endParaRPr lang="ko-KR" altLang="en-US" sz="8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F7A592E-F01D-4E0E-BEAB-E2A5A540234D}"/>
              </a:ext>
            </a:extLst>
          </p:cNvPr>
          <p:cNvSpPr txBox="1"/>
          <p:nvPr/>
        </p:nvSpPr>
        <p:spPr>
          <a:xfrm>
            <a:off x="10255188" y="3837234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</a:t>
            </a:r>
            <a:endParaRPr lang="ko-KR" altLang="en-US" sz="8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712C396-9D83-47CC-8AA4-9D1BC9F67355}"/>
              </a:ext>
            </a:extLst>
          </p:cNvPr>
          <p:cNvSpPr txBox="1"/>
          <p:nvPr/>
        </p:nvSpPr>
        <p:spPr>
          <a:xfrm>
            <a:off x="10162952" y="5096781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</a:t>
            </a:r>
            <a:endParaRPr lang="ko-KR" altLang="en-US" sz="800" dirty="0"/>
          </a:p>
        </p:txBody>
      </p:sp>
      <p:cxnSp>
        <p:nvCxnSpPr>
          <p:cNvPr id="181" name="직선 화살표 연결선 69">
            <a:extLst>
              <a:ext uri="{FF2B5EF4-FFF2-40B4-BE49-F238E27FC236}">
                <a16:creationId xmlns:a16="http://schemas.microsoft.com/office/drawing/2014/main" id="{FA3D6FFA-B098-4517-92C4-250F90988BCE}"/>
              </a:ext>
            </a:extLst>
          </p:cNvPr>
          <p:cNvCxnSpPr>
            <a:cxnSpLocks/>
            <a:stCxn id="158" idx="2"/>
            <a:endCxn id="88" idx="3"/>
          </p:cNvCxnSpPr>
          <p:nvPr/>
        </p:nvCxnSpPr>
        <p:spPr>
          <a:xfrm rot="5400000">
            <a:off x="8705632" y="4061229"/>
            <a:ext cx="477825" cy="2513161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B49DA28-EA95-4E72-9CB1-C7A8ADB386F2}"/>
              </a:ext>
            </a:extLst>
          </p:cNvPr>
          <p:cNvSpPr/>
          <p:nvPr/>
        </p:nvSpPr>
        <p:spPr>
          <a:xfrm>
            <a:off x="10904115" y="5397133"/>
            <a:ext cx="1147151" cy="319177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조건에 맞는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next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step</a:t>
            </a:r>
            <a:r>
              <a:rPr lang="ko-KR" altLang="en-US" sz="900" dirty="0">
                <a:solidFill>
                  <a:schemeClr val="tx1"/>
                </a:solidFill>
              </a:rPr>
              <a:t> 조회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4115563-C5D5-4287-B8EC-6353B6F7DC3D}"/>
              </a:ext>
            </a:extLst>
          </p:cNvPr>
          <p:cNvSpPr txBox="1"/>
          <p:nvPr/>
        </p:nvSpPr>
        <p:spPr>
          <a:xfrm>
            <a:off x="10782928" y="349741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Y</a:t>
            </a:r>
            <a:endParaRPr lang="ko-KR" altLang="en-US" sz="8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12E24A0-5D79-44AF-BB18-7DB3D35D8703}"/>
              </a:ext>
            </a:extLst>
          </p:cNvPr>
          <p:cNvSpPr txBox="1"/>
          <p:nvPr/>
        </p:nvSpPr>
        <p:spPr>
          <a:xfrm>
            <a:off x="10794780" y="399999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Y</a:t>
            </a:r>
            <a:endParaRPr lang="ko-KR" altLang="en-US" sz="8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57A479D-A3DB-408B-AE75-FC97751E6166}"/>
              </a:ext>
            </a:extLst>
          </p:cNvPr>
          <p:cNvSpPr txBox="1"/>
          <p:nvPr/>
        </p:nvSpPr>
        <p:spPr>
          <a:xfrm>
            <a:off x="10789081" y="4687947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Y</a:t>
            </a:r>
            <a:endParaRPr lang="ko-KR" altLang="en-US" sz="800" dirty="0"/>
          </a:p>
        </p:txBody>
      </p:sp>
      <p:cxnSp>
        <p:nvCxnSpPr>
          <p:cNvPr id="195" name="직선 화살표 연결선 69">
            <a:extLst>
              <a:ext uri="{FF2B5EF4-FFF2-40B4-BE49-F238E27FC236}">
                <a16:creationId xmlns:a16="http://schemas.microsoft.com/office/drawing/2014/main" id="{87579A60-9198-4551-95D6-12BD70972F1D}"/>
              </a:ext>
            </a:extLst>
          </p:cNvPr>
          <p:cNvCxnSpPr>
            <a:cxnSpLocks/>
            <a:stCxn id="184" idx="2"/>
            <a:endCxn id="90" idx="3"/>
          </p:cNvCxnSpPr>
          <p:nvPr/>
        </p:nvCxnSpPr>
        <p:spPr>
          <a:xfrm rot="5400000">
            <a:off x="9368327" y="4040290"/>
            <a:ext cx="433344" cy="378538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69">
            <a:extLst>
              <a:ext uri="{FF2B5EF4-FFF2-40B4-BE49-F238E27FC236}">
                <a16:creationId xmlns:a16="http://schemas.microsoft.com/office/drawing/2014/main" id="{31DA14B4-19F1-4F7E-AEFF-A6AFAB378B56}"/>
              </a:ext>
            </a:extLst>
          </p:cNvPr>
          <p:cNvCxnSpPr>
            <a:cxnSpLocks/>
            <a:stCxn id="78" idx="5"/>
            <a:endCxn id="79" idx="1"/>
          </p:cNvCxnSpPr>
          <p:nvPr/>
        </p:nvCxnSpPr>
        <p:spPr>
          <a:xfrm>
            <a:off x="9128818" y="6542007"/>
            <a:ext cx="528619" cy="301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64F94CB-9A61-4843-9159-6330FC667B34}"/>
              </a:ext>
            </a:extLst>
          </p:cNvPr>
          <p:cNvSpPr/>
          <p:nvPr/>
        </p:nvSpPr>
        <p:spPr>
          <a:xfrm>
            <a:off x="4237224" y="3047354"/>
            <a:ext cx="1319839" cy="267878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호출 </a:t>
            </a:r>
            <a:r>
              <a:rPr lang="en-US" altLang="ko-KR" sz="900" dirty="0">
                <a:solidFill>
                  <a:schemeClr val="tx1"/>
                </a:solidFill>
              </a:rPr>
              <a:t>URL</a:t>
            </a:r>
            <a:r>
              <a:rPr lang="ko-KR" altLang="en-US" sz="900" dirty="0">
                <a:solidFill>
                  <a:schemeClr val="tx1"/>
                </a:solidFill>
              </a:rPr>
              <a:t> 조회</a:t>
            </a:r>
          </a:p>
        </p:txBody>
      </p:sp>
      <p:cxnSp>
        <p:nvCxnSpPr>
          <p:cNvPr id="91" name="직선 화살표 연결선 69">
            <a:extLst>
              <a:ext uri="{FF2B5EF4-FFF2-40B4-BE49-F238E27FC236}">
                <a16:creationId xmlns:a16="http://schemas.microsoft.com/office/drawing/2014/main" id="{730E5635-D969-482B-97C2-DCC20041251B}"/>
              </a:ext>
            </a:extLst>
          </p:cNvPr>
          <p:cNvCxnSpPr>
            <a:cxnSpLocks/>
            <a:stCxn id="89" idx="2"/>
            <a:endCxn id="61" idx="0"/>
          </p:cNvCxnSpPr>
          <p:nvPr/>
        </p:nvCxnSpPr>
        <p:spPr>
          <a:xfrm rot="16200000" flipH="1">
            <a:off x="4809949" y="3402426"/>
            <a:ext cx="182178" cy="778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88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A30596-EC45-58EA-5F2C-331984452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298362"/>
              </p:ext>
            </p:extLst>
          </p:nvPr>
        </p:nvGraphicFramePr>
        <p:xfrm>
          <a:off x="437746" y="962300"/>
          <a:ext cx="11021437" cy="4171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6969">
                  <a:extLst>
                    <a:ext uri="{9D8B030D-6E8A-4147-A177-3AD203B41FA5}">
                      <a16:colId xmlns:a16="http://schemas.microsoft.com/office/drawing/2014/main" val="1633695706"/>
                    </a:ext>
                  </a:extLst>
                </a:gridCol>
                <a:gridCol w="1682885">
                  <a:extLst>
                    <a:ext uri="{9D8B030D-6E8A-4147-A177-3AD203B41FA5}">
                      <a16:colId xmlns:a16="http://schemas.microsoft.com/office/drawing/2014/main" val="3743404145"/>
                    </a:ext>
                  </a:extLst>
                </a:gridCol>
                <a:gridCol w="7801583">
                  <a:extLst>
                    <a:ext uri="{9D8B030D-6E8A-4147-A177-3AD203B41FA5}">
                      <a16:colId xmlns:a16="http://schemas.microsoft.com/office/drawing/2014/main" val="89032894"/>
                    </a:ext>
                  </a:extLst>
                </a:gridCol>
              </a:tblGrid>
              <a:tr h="384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모듈명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적용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선정 이유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872802"/>
                  </a:ext>
                </a:extLst>
              </a:tr>
              <a:tr h="5581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/>
                        <a:t>ConsoleMain</a:t>
                      </a:r>
                      <a:endParaRPr lang="en-US" altLang="ko-KR" sz="1000" b="1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BufferedReader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Scanner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altLang="ko-KR" sz="1000" dirty="0" err="1"/>
                        <a:t>nextInt</a:t>
                      </a:r>
                      <a:r>
                        <a:rPr lang="en-US" altLang="ko-KR" sz="1000" dirty="0"/>
                        <a:t>(), next(), </a:t>
                      </a:r>
                      <a:r>
                        <a:rPr lang="en-US" altLang="ko-KR" sz="1000" dirty="0" err="1"/>
                        <a:t>nextchar</a:t>
                      </a:r>
                      <a:r>
                        <a:rPr lang="en-US" altLang="ko-KR" sz="1000" dirty="0"/>
                        <a:t>() </a:t>
                      </a:r>
                      <a:r>
                        <a:rPr lang="ko-KR" altLang="en-US" sz="1000" dirty="0"/>
                        <a:t>등 다양한 형식의 데이터 입력을 받을 수 있어 편리하지만 속도가 느리다는 단점이 있고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 err="1"/>
                        <a:t>BufferedReader</a:t>
                      </a:r>
                      <a:r>
                        <a:rPr lang="ko-KR" altLang="en-US" sz="1000" dirty="0"/>
                        <a:t>를 아래와 같이 사용한다면 버퍼를 사용하기 때문에 입력 속도를 확연히 개선할 수 있으므로</a:t>
                      </a:r>
                      <a:r>
                        <a:rPr lang="en-US" altLang="ko-KR" sz="1000" dirty="0"/>
                        <a:t>, </a:t>
                      </a:r>
                      <a:r>
                        <a:rPr lang="en-US" altLang="ko-KR" sz="1000" dirty="0" err="1"/>
                        <a:t>BufferedReader</a:t>
                      </a:r>
                      <a:r>
                        <a:rPr lang="ko-KR" altLang="en-US" sz="1000" dirty="0"/>
                        <a:t>를 사용하였음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036937"/>
                  </a:ext>
                </a:extLst>
              </a:tr>
              <a:tr h="5581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/>
                        <a:t>FileProcessor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BufferedReader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FileReader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입출력 스트림에 버퍼 기능을 추가한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차 문자 스트림으로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버퍼를 이용하여 효율적인 입출력이 가능하며</a:t>
                      </a:r>
                      <a:r>
                        <a:rPr lang="en-US" altLang="ko-KR" sz="1000" dirty="0"/>
                        <a:t>, line </a:t>
                      </a:r>
                      <a:r>
                        <a:rPr lang="ko-KR" altLang="en-US" sz="1000" dirty="0"/>
                        <a:t>단위 입출력에 용이하여 선정하였음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927804"/>
                  </a:ext>
                </a:extLst>
              </a:tr>
              <a:tr h="558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err="1"/>
                        <a:t>HttpMain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Jetty HTTP Servlet server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Http Service</a:t>
                      </a:r>
                      <a:r>
                        <a:rPr lang="ko-KR" altLang="en-US" sz="1000" dirty="0"/>
                        <a:t>를 제공하기 위해 </a:t>
                      </a:r>
                      <a:r>
                        <a:rPr lang="en-US" altLang="ko-KR" sz="1000" dirty="0"/>
                        <a:t>Jetty Http Server</a:t>
                      </a:r>
                      <a:r>
                        <a:rPr lang="ko-KR" altLang="en-US" sz="1000" dirty="0"/>
                        <a:t>를 사용하였으며</a:t>
                      </a:r>
                      <a:r>
                        <a:rPr lang="en-US" altLang="ko-KR" sz="1000" dirty="0"/>
                        <a:t>, Jetty</a:t>
                      </a:r>
                      <a:r>
                        <a:rPr lang="ko-KR" altLang="en-US" sz="1000" dirty="0"/>
                        <a:t>는 </a:t>
                      </a:r>
                      <a:r>
                        <a:rPr lang="en-US" altLang="ko-KR" sz="1000" dirty="0"/>
                        <a:t>HTTP </a:t>
                      </a:r>
                      <a:r>
                        <a:rPr lang="ko-KR" altLang="en-US" sz="1000" dirty="0"/>
                        <a:t>웹 서버이자 자바 </a:t>
                      </a:r>
                      <a:r>
                        <a:rPr lang="ko-KR" altLang="en-US" sz="1000" dirty="0" err="1"/>
                        <a:t>서블릿</a:t>
                      </a:r>
                      <a:r>
                        <a:rPr lang="ko-KR" altLang="en-US" sz="1000" dirty="0"/>
                        <a:t> 컨테이너이며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경량 플랫폼으로 내장이 가능하고 확장성이 뛰어나기 때문에 선정하였음</a:t>
                      </a:r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Jetty</a:t>
                      </a:r>
                      <a:r>
                        <a:rPr lang="ko-KR" altLang="en-US" sz="1000" dirty="0"/>
                        <a:t>는 다른 </a:t>
                      </a:r>
                      <a:r>
                        <a:rPr lang="en-US" altLang="ko-KR" sz="1000" dirty="0"/>
                        <a:t>WAS</a:t>
                      </a:r>
                      <a:r>
                        <a:rPr lang="ko-KR" altLang="en-US" sz="1000" dirty="0"/>
                        <a:t>에 비해 가볍고 빠르며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설정도 더 쉽다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게다가 </a:t>
                      </a:r>
                      <a:r>
                        <a:rPr lang="en-US" altLang="ko-KR" sz="1000" dirty="0"/>
                        <a:t>Ant</a:t>
                      </a:r>
                      <a:r>
                        <a:rPr lang="ko-KR" altLang="en-US" sz="1000" dirty="0"/>
                        <a:t>나 </a:t>
                      </a:r>
                      <a:r>
                        <a:rPr lang="en-US" altLang="ko-KR" sz="1000" dirty="0"/>
                        <a:t>Maven, </a:t>
                      </a:r>
                      <a:r>
                        <a:rPr lang="ko-KR" altLang="en-US" sz="1000" dirty="0"/>
                        <a:t>그리고 이클립스와의 연동이 쉬울 뿐더러</a:t>
                      </a:r>
                      <a:r>
                        <a:rPr lang="en-US" altLang="ko-KR" sz="1000" dirty="0"/>
                        <a:t>, WAS</a:t>
                      </a:r>
                      <a:r>
                        <a:rPr lang="ko-KR" altLang="en-US" sz="1000" dirty="0"/>
                        <a:t>를 코드에 </a:t>
                      </a:r>
                      <a:r>
                        <a:rPr lang="ko-KR" altLang="en-US" sz="1000" dirty="0" err="1"/>
                        <a:t>임베딩시켜서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동작시킬</a:t>
                      </a:r>
                      <a:r>
                        <a:rPr lang="ko-KR" altLang="en-US" sz="1000" dirty="0"/>
                        <a:t> 수도 있기 때문에 개발 과정에서는 상당한 편리함을 제공한다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82311"/>
                  </a:ext>
                </a:extLst>
              </a:tr>
              <a:tr h="558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err="1"/>
                        <a:t>FileProcessor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Gson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자바 오브젝트를 쉽게 </a:t>
                      </a:r>
                      <a:r>
                        <a:rPr lang="en-US" altLang="ko-KR" sz="1000" dirty="0"/>
                        <a:t>JSON</a:t>
                      </a:r>
                      <a:r>
                        <a:rPr lang="ko-KR" altLang="en-US" sz="1000" dirty="0"/>
                        <a:t>으로 변환시켜주는 라이브러리로 </a:t>
                      </a:r>
                      <a:r>
                        <a:rPr lang="en-US" altLang="ko-KR" sz="1000" dirty="0" err="1"/>
                        <a:t>gson</a:t>
                      </a:r>
                      <a:r>
                        <a:rPr lang="ko-KR" altLang="en-US" sz="1000" dirty="0"/>
                        <a:t>을 사용하였으며</a:t>
                      </a:r>
                      <a:r>
                        <a:rPr lang="en-US" altLang="ko-KR" sz="1000" dirty="0"/>
                        <a:t>, JSON</a:t>
                      </a:r>
                      <a:r>
                        <a:rPr lang="ko-KR" altLang="en-US" sz="1000" dirty="0"/>
                        <a:t>으로 변환시켜주는 라이브러리 중 </a:t>
                      </a:r>
                      <a:r>
                        <a:rPr lang="en-US" altLang="ko-KR" sz="1000" dirty="0"/>
                        <a:t>(Simple-JSON</a:t>
                      </a:r>
                      <a:r>
                        <a:rPr lang="ko-KR" altLang="en-US" sz="1000" dirty="0"/>
                        <a:t>이나</a:t>
                      </a:r>
                      <a:r>
                        <a:rPr lang="en-US" altLang="ko-KR" sz="1000" dirty="0"/>
                        <a:t>, JACKSON</a:t>
                      </a:r>
                      <a:r>
                        <a:rPr lang="ko-KR" altLang="en-US" sz="1000" dirty="0"/>
                        <a:t>등 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에서 </a:t>
                      </a:r>
                      <a:r>
                        <a:rPr lang="en-US" altLang="ko-KR" sz="1000" dirty="0"/>
                        <a:t>GSON</a:t>
                      </a:r>
                      <a:r>
                        <a:rPr lang="ko-KR" altLang="en-US" sz="1000" dirty="0"/>
                        <a:t>의 사용법이 아주 간단하고 심플한 라이브러리여서 선정하였음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937975"/>
                  </a:ext>
                </a:extLst>
              </a:tr>
              <a:tr h="558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err="1"/>
                        <a:t>WorkflowManager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ExecutorService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thread pool</a:t>
                      </a:r>
                      <a:r>
                        <a:rPr lang="ko-KR" altLang="en-US" sz="1000" dirty="0"/>
                        <a:t>을 사용하면 스레드 생성 및 소멸과 관련된 오버헤드를 줄이고 애플리케이션에서 실행되는 스레드 수를 제어하는 등 여러 가지 이점을 얻을 수 있음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 err="1"/>
                        <a:t>ExecutorService</a:t>
                      </a:r>
                      <a:r>
                        <a:rPr lang="ko-KR" altLang="en-US" sz="1000" dirty="0"/>
                        <a:t>는 병렬 작업에 필요한 여러 개의 스레드를 효율적으로 처리하기 위해 제공되는 </a:t>
                      </a:r>
                      <a:r>
                        <a:rPr lang="en-US" altLang="ko-KR" sz="1000" dirty="0"/>
                        <a:t>JAVA </a:t>
                      </a:r>
                      <a:r>
                        <a:rPr lang="ko-KR" altLang="en-US" sz="1000" dirty="0"/>
                        <a:t>라이브러리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 err="1"/>
                        <a:t>ExecutorService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Task</a:t>
                      </a:r>
                      <a:r>
                        <a:rPr lang="ko-KR" altLang="en-US" sz="1000" dirty="0"/>
                        <a:t>만 지정해주면 친절하게 알아서 </a:t>
                      </a:r>
                      <a:r>
                        <a:rPr lang="en-US" altLang="ko-KR" sz="1000" dirty="0" err="1"/>
                        <a:t>ThreadPool</a:t>
                      </a:r>
                      <a:r>
                        <a:rPr lang="ko-KR" altLang="en-US" sz="1000" dirty="0"/>
                        <a:t>을 이용해서 </a:t>
                      </a:r>
                      <a:r>
                        <a:rPr lang="en-US" altLang="ko-KR" sz="1000" dirty="0"/>
                        <a:t>Task</a:t>
                      </a:r>
                      <a:r>
                        <a:rPr lang="ko-KR" altLang="en-US" sz="1000" dirty="0"/>
                        <a:t>를 실행하고 관리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59250"/>
                  </a:ext>
                </a:extLst>
              </a:tr>
              <a:tr h="558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err="1"/>
                        <a:t>WorkflowExecutor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멀티 스레드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Workflow</a:t>
                      </a:r>
                      <a:r>
                        <a:rPr lang="ko-KR" altLang="en-US" sz="1000" dirty="0"/>
                        <a:t>를 병렬로 실행하기 위해 </a:t>
                      </a:r>
                      <a:r>
                        <a:rPr lang="en-US" altLang="ko-KR" sz="1000" dirty="0"/>
                        <a:t>Thread</a:t>
                      </a:r>
                      <a:r>
                        <a:rPr lang="ko-KR" altLang="en-US" sz="1000" dirty="0"/>
                        <a:t> 형태로 실행함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66967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F5476C-C86C-4BEC-9BFF-B720C23A59BC}"/>
              </a:ext>
            </a:extLst>
          </p:cNvPr>
          <p:cNvSpPr txBox="1"/>
          <p:nvPr/>
        </p:nvSpPr>
        <p:spPr>
          <a:xfrm>
            <a:off x="240631" y="204538"/>
            <a:ext cx="1047950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3.</a:t>
            </a:r>
            <a:r>
              <a:rPr lang="ko-KR" altLang="en-US" b="1" dirty="0"/>
              <a:t>적용 기술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9215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7276535-C08F-9199-1896-A74E9022D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321042"/>
              </p:ext>
            </p:extLst>
          </p:nvPr>
        </p:nvGraphicFramePr>
        <p:xfrm>
          <a:off x="345390" y="747506"/>
          <a:ext cx="11279810" cy="47887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7305">
                  <a:extLst>
                    <a:ext uri="{9D8B030D-6E8A-4147-A177-3AD203B41FA5}">
                      <a16:colId xmlns:a16="http://schemas.microsoft.com/office/drawing/2014/main" val="3743404145"/>
                    </a:ext>
                  </a:extLst>
                </a:gridCol>
                <a:gridCol w="8482505">
                  <a:extLst>
                    <a:ext uri="{9D8B030D-6E8A-4147-A177-3AD203B41FA5}">
                      <a16:colId xmlns:a16="http://schemas.microsoft.com/office/drawing/2014/main" val="89032894"/>
                    </a:ext>
                  </a:extLst>
                </a:gridCol>
              </a:tblGrid>
              <a:tr h="3845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개선 방안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872802"/>
                  </a:ext>
                </a:extLst>
              </a:tr>
              <a:tr h="558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Workflow </a:t>
                      </a:r>
                      <a:r>
                        <a:rPr lang="ko-KR" altLang="en-US" sz="1000" b="1" dirty="0"/>
                        <a:t>실행 정보</a:t>
                      </a:r>
                      <a:r>
                        <a:rPr lang="en-US" altLang="ko-KR" sz="1000" b="1" dirty="0"/>
                        <a:t>/</a:t>
                      </a:r>
                      <a:r>
                        <a:rPr lang="ko-KR" altLang="en-US" sz="1000" b="1" dirty="0"/>
                        <a:t>결과 정보 관리 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메모리 </a:t>
                      </a:r>
                      <a:r>
                        <a:rPr lang="en-US" altLang="ko-KR" sz="1000" dirty="0"/>
                        <a:t>-&gt; DB or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 err="1"/>
                        <a:t>redis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등에 데이터 보관 개선</a:t>
                      </a:r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Workflow </a:t>
                      </a:r>
                      <a:r>
                        <a:rPr lang="ko-KR" altLang="en-US" sz="1000" dirty="0"/>
                        <a:t>실행 모니터링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실행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중지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재시작 등 기능 추가를 위해 </a:t>
                      </a:r>
                      <a:r>
                        <a:rPr lang="en-US" altLang="ko-KR" sz="1000" dirty="0"/>
                        <a:t>Workflow </a:t>
                      </a:r>
                      <a:r>
                        <a:rPr lang="ko-KR" altLang="en-US" sz="1000" dirty="0"/>
                        <a:t>정보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실행 상태 등의 관리 방법을 기존 메모리에서 </a:t>
                      </a:r>
                      <a:r>
                        <a:rPr lang="en-US" altLang="ko-KR" sz="1000" dirty="0"/>
                        <a:t>DB </a:t>
                      </a:r>
                      <a:r>
                        <a:rPr lang="ko-KR" altLang="en-US" sz="1000" dirty="0"/>
                        <a:t>혹은 </a:t>
                      </a:r>
                      <a:r>
                        <a:rPr lang="en-US" altLang="ko-KR" sz="1000" dirty="0"/>
                        <a:t>Redis </a:t>
                      </a:r>
                      <a:r>
                        <a:rPr lang="ko-KR" altLang="en-US" sz="1000" dirty="0"/>
                        <a:t>등을 이용하는 방식으로 전환이 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304570"/>
                  </a:ext>
                </a:extLst>
              </a:tr>
              <a:tr h="354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Workflow </a:t>
                      </a:r>
                      <a:r>
                        <a:rPr lang="ko-KR" altLang="en-US" sz="1000" b="1" dirty="0"/>
                        <a:t>상태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Workflow </a:t>
                      </a:r>
                      <a:r>
                        <a:rPr lang="ko-KR" altLang="en-US" sz="1000" dirty="0"/>
                        <a:t>실행 요청</a:t>
                      </a:r>
                      <a:r>
                        <a:rPr lang="en-US" altLang="ko-KR" sz="1000" dirty="0"/>
                        <a:t> &gt; </a:t>
                      </a:r>
                      <a:r>
                        <a:rPr lang="ko-KR" altLang="en-US" sz="1000" dirty="0"/>
                        <a:t>대기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수행 중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중지 </a:t>
                      </a:r>
                      <a:r>
                        <a:rPr lang="en-US" altLang="ko-KR" sz="1000" dirty="0"/>
                        <a:t>or </a:t>
                      </a:r>
                      <a:r>
                        <a:rPr lang="ko-KR" altLang="en-US" sz="1000" dirty="0"/>
                        <a:t>정상 종료 </a:t>
                      </a:r>
                      <a:r>
                        <a:rPr lang="en-US" altLang="ko-KR" sz="1000" dirty="0"/>
                        <a:t>or </a:t>
                      </a:r>
                      <a:r>
                        <a:rPr lang="ko-KR" altLang="en-US" sz="1000" dirty="0"/>
                        <a:t>오류 종료 등의 상태를 세분화하여 관리하며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상태 추적 기능을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463411"/>
                  </a:ext>
                </a:extLst>
              </a:tr>
              <a:tr h="558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Workflow </a:t>
                      </a:r>
                      <a:r>
                        <a:rPr lang="ko-KR" altLang="en-US" sz="1000" b="1" dirty="0"/>
                        <a:t>상태 조회 기능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실행 요청된 </a:t>
                      </a:r>
                      <a:r>
                        <a:rPr lang="en-US" altLang="ko-KR" sz="1000" dirty="0"/>
                        <a:t>Workflow</a:t>
                      </a:r>
                      <a:r>
                        <a:rPr lang="ko-KR" altLang="en-US" sz="1000" dirty="0"/>
                        <a:t>의 수행 상태를 조회하는 기능 추가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운영 시점에는 멀티 스레드로 수행되고 있는 </a:t>
                      </a:r>
                      <a:r>
                        <a:rPr lang="en-US" altLang="ko-KR" sz="1000" dirty="0"/>
                        <a:t>Workflow</a:t>
                      </a:r>
                      <a:r>
                        <a:rPr lang="ko-KR" altLang="en-US" sz="1000" dirty="0"/>
                        <a:t>의 실행 상태를 모니터링 필요함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036937"/>
                  </a:ext>
                </a:extLst>
              </a:tr>
              <a:tr h="558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Workflow </a:t>
                      </a:r>
                      <a:r>
                        <a:rPr lang="ko-KR" altLang="en-US" sz="1000" b="1" dirty="0"/>
                        <a:t>실행 중지</a:t>
                      </a:r>
                      <a:r>
                        <a:rPr lang="en-US" altLang="ko-KR" sz="1000" b="1" dirty="0"/>
                        <a:t>/</a:t>
                      </a:r>
                      <a:r>
                        <a:rPr lang="ko-KR" altLang="en-US" sz="1000" b="1" dirty="0"/>
                        <a:t>재시작 처리 기능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실행 요청된 </a:t>
                      </a:r>
                      <a:r>
                        <a:rPr lang="en-US" altLang="ko-KR" sz="1000" dirty="0"/>
                        <a:t>Workflow</a:t>
                      </a:r>
                      <a:r>
                        <a:rPr lang="ko-KR" altLang="en-US" sz="1000" dirty="0"/>
                        <a:t>을 필요에 따라 중지하거나 중지된 상태의 </a:t>
                      </a:r>
                      <a:r>
                        <a:rPr lang="en-US" altLang="ko-KR" sz="1000" dirty="0"/>
                        <a:t>Workflow</a:t>
                      </a:r>
                      <a:r>
                        <a:rPr lang="ko-KR" altLang="en-US" sz="1000" dirty="0"/>
                        <a:t>을 재시작 처리할 수 있는 기능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927804"/>
                  </a:ext>
                </a:extLst>
              </a:tr>
              <a:tr h="558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Workflow </a:t>
                      </a:r>
                      <a:r>
                        <a:rPr lang="ko-KR" altLang="en-US" sz="1000" b="1" dirty="0"/>
                        <a:t>실행 이력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실행 이력을 관리하여 이전 </a:t>
                      </a:r>
                      <a:r>
                        <a:rPr lang="en-US" altLang="ko-KR" sz="1000" dirty="0"/>
                        <a:t>Workflow </a:t>
                      </a:r>
                      <a:r>
                        <a:rPr lang="ko-KR" altLang="en-US" sz="1000" dirty="0"/>
                        <a:t>실행 요청에 대한 처리 결과를 조회할 수 있도록 기능을 추가하고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실행 이력 정보를 토대로 실행 통계 정보를 부가적으로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19931"/>
                  </a:ext>
                </a:extLst>
              </a:tr>
              <a:tr h="5581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서버 이중화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서버가 비정상 종료되거나 네트워크 상태가 이상이 있거나 하는 등의 이유로 서버가 정상 동작하지 않는 경우 </a:t>
                      </a:r>
                      <a:r>
                        <a:rPr lang="en-US" altLang="ko-KR" sz="1000" dirty="0"/>
                        <a:t>Workflow </a:t>
                      </a:r>
                      <a:r>
                        <a:rPr lang="ko-KR" altLang="en-US" sz="1000" dirty="0"/>
                        <a:t>실행 요청 처리가 불가하다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안정적인 운영을 위해 </a:t>
                      </a:r>
                      <a:r>
                        <a:rPr lang="en-US" altLang="ko-KR" sz="1000" dirty="0"/>
                        <a:t>HA </a:t>
                      </a:r>
                      <a:r>
                        <a:rPr lang="ko-KR" altLang="en-US" sz="1000" dirty="0"/>
                        <a:t>구성을 위한 이중화 구성 지원 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777219"/>
                  </a:ext>
                </a:extLst>
              </a:tr>
              <a:tr h="558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Log </a:t>
                      </a:r>
                      <a:r>
                        <a:rPr lang="ko-KR" altLang="en-US" sz="1000" b="1" dirty="0"/>
                        <a:t>출력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Workflow </a:t>
                      </a:r>
                      <a:r>
                        <a:rPr lang="ko-KR" altLang="en-US" sz="1000" dirty="0"/>
                        <a:t>실행 요청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처리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성공 종료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오류 상태에 대한 적절한 </a:t>
                      </a:r>
                      <a:r>
                        <a:rPr lang="en-US" altLang="ko-KR" sz="1000" dirty="0"/>
                        <a:t>info, warn, error</a:t>
                      </a:r>
                      <a:r>
                        <a:rPr lang="ko-KR" altLang="en-US" sz="1000" dirty="0"/>
                        <a:t> 로그를 추가하여 운영 중에 발생할 수 있는 다양한 상황에 대하여 추적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원인 분석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할 수 있도록 함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937975"/>
                  </a:ext>
                </a:extLst>
              </a:tr>
              <a:tr h="5581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/>
                        <a:t>Workflow </a:t>
                      </a:r>
                      <a:r>
                        <a:rPr lang="ko-KR" altLang="en-US" sz="1000" b="1" dirty="0"/>
                        <a:t>실행 요청 인터페이스 개선</a:t>
                      </a:r>
                      <a:endParaRPr lang="en-US" altLang="ko-K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기존 </a:t>
                      </a:r>
                      <a:r>
                        <a:rPr lang="en-US" altLang="ko-KR" sz="1000" dirty="0"/>
                        <a:t>http </a:t>
                      </a:r>
                      <a:r>
                        <a:rPr lang="ko-KR" altLang="en-US" sz="1000" dirty="0"/>
                        <a:t>요청으로 </a:t>
                      </a:r>
                      <a:r>
                        <a:rPr lang="en-US" altLang="ko-KR" sz="1000" dirty="0"/>
                        <a:t>workflow</a:t>
                      </a:r>
                      <a:r>
                        <a:rPr lang="ko-KR" altLang="en-US" sz="1000" dirty="0"/>
                        <a:t> 실행 요청을 받아 처리했으나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다양한 시스템과의 연계를 위해 비동기 메시지 서비스인 </a:t>
                      </a:r>
                      <a:r>
                        <a:rPr lang="en-US" altLang="ko-KR" sz="1000" dirty="0"/>
                        <a:t>pub/sub, </a:t>
                      </a:r>
                      <a:r>
                        <a:rPr lang="en-US" altLang="ko-KR" sz="1000" dirty="0" err="1"/>
                        <a:t>kafka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등을 이용한 </a:t>
                      </a:r>
                      <a:r>
                        <a:rPr lang="en-US" altLang="ko-KR" sz="1000" dirty="0"/>
                        <a:t>Workflow </a:t>
                      </a:r>
                      <a:r>
                        <a:rPr lang="ko-KR" altLang="en-US" sz="1000" dirty="0"/>
                        <a:t>실행 요청 인터페이스를 추가함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6696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0100462-820D-42C3-85FA-3EF56CA13FA6}"/>
              </a:ext>
            </a:extLst>
          </p:cNvPr>
          <p:cNvSpPr txBox="1"/>
          <p:nvPr/>
        </p:nvSpPr>
        <p:spPr>
          <a:xfrm>
            <a:off x="240631" y="204538"/>
            <a:ext cx="1047950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4.</a:t>
            </a:r>
            <a:r>
              <a:rPr lang="ko-KR" altLang="en-US" sz="1600" b="1" dirty="0"/>
              <a:t>상용화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2070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3">
            <a:shade val="15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</TotalTime>
  <Words>1484</Words>
  <Application>Microsoft Office PowerPoint</Application>
  <PresentationFormat>와이드스크린</PresentationFormat>
  <Paragraphs>242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kiuk kim</dc:creator>
  <cp:lastModifiedBy>박태영</cp:lastModifiedBy>
  <cp:revision>94</cp:revision>
  <dcterms:created xsi:type="dcterms:W3CDTF">2023-10-16T02:25:33Z</dcterms:created>
  <dcterms:modified xsi:type="dcterms:W3CDTF">2024-10-31T09:15:55Z</dcterms:modified>
</cp:coreProperties>
</file>