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8" r:id="rId4"/>
    <p:sldId id="259" r:id="rId5"/>
    <p:sldId id="264" r:id="rId6"/>
    <p:sldId id="260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0635E4-7603-44D7-A0F3-F79D335EBC7B}">
          <p14:sldIdLst>
            <p14:sldId id="266"/>
            <p14:sldId id="261"/>
            <p14:sldId id="258"/>
            <p14:sldId id="259"/>
            <p14:sldId id="264"/>
            <p14:sldId id="260"/>
            <p14:sldId id="267"/>
            <p14:sldId id="268"/>
          </p14:sldIdLst>
        </p14:section>
        <p14:section name="백업" id="{CF54C186-F453-49E6-9504-CBB845C53F83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>
        <p:scale>
          <a:sx n="66" d="100"/>
          <a:sy n="66" d="100"/>
        </p:scale>
        <p:origin x="4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FB84-08E8-4197-BD00-22CD88A7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F0704-0105-459D-B973-5F79282E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D5ABF-998E-4060-A6C9-14A4D767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72ECA-DFE3-4FEB-BAF8-4701480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3E22A-6BA2-4864-8BFB-42CA8AE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96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E3FA5-1134-41FB-8A6F-EB07B1C7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A340F-F9A9-4A1D-B43F-FA556F15D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96393-FEAF-4A89-A183-AFCE5CCA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EBD2A-0DB7-40FE-A7EF-08141C88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D3633-9ADF-44A6-AF0B-83B5A170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8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EAC482-7498-40D0-BC93-C14007725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F3BE3A-48A2-49C2-BCD2-924589EC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F8C40-FDC7-48EA-BBF4-6A075D6E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31925-8289-4E38-B9F1-846D5A46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1EB04-7DD2-4DBF-9C5F-E448D923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9926C-D89A-4CA4-B7FC-A101DDF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C1A14-74D3-43E1-A677-4AA77D5E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3732C-5C13-41FD-9743-C775E155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2D9EF-6BB1-4EB1-AE59-6A09A735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F859-3433-4268-AC18-9E68D02C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0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523F7-C1BF-42EF-B389-844915FE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6AB8F-8B4E-4225-96E2-C1354A2E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6C9B7-3FCE-483F-8C7C-467CA6B2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414DF-B87F-4778-BEF8-30044F0A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41F92-B50C-4F17-9C5C-3F48701F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8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BCF36-8F36-4D44-BAA2-F7749D05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D7E69-80E9-4F82-8724-B6ED86994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9BE5A-177E-4F5D-BDF9-8CD7455DE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0A727-89D4-4C8E-AD27-9B99E03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253A91-27F8-4638-9022-BDD0A769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618039-B09B-45C7-A101-255BB0A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63CE-535F-483C-89F5-9F82136A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814D9-47F5-4CA2-B8AD-CD3141B0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C26940-69EA-4799-BF2E-51C0C75F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5AB41-AC4B-4A11-B182-B4623CE3E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8C50B-DACD-4F5E-B8B7-701765EF8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B644C-58D1-400C-99AE-7675F786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EE182E-ED90-4E75-8A6A-CCA93138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8E299-FFF0-422A-A34E-1E784239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3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B7BA6-6A57-4701-8CE7-2E0A4A06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3AE792-2B25-45C4-AAD4-7290D916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F742E-4575-47D4-B8B4-6E19CBA6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3CE81-7CB1-46E9-BACF-1AE44873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2D7ABD-3450-414C-8995-3432F0A1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2276-27B3-4418-A378-2E97C72E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105796-206D-43EE-AC1C-A53FA923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41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9956-7B5F-4CC5-81F1-FA329276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F8E9B-D2FB-46FF-A28F-E19C9C32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938CD-4C40-4FA1-A0DF-6EF4DC8F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F1BF1-4582-408F-A838-37AC474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011F7-92A9-447F-B95D-E51656C0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E52D5-7FB9-4F5B-88C9-D24E7E3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7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90ED1-DEB6-4132-A8CE-A5ACE208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E54A00-A024-4185-8C0E-4E33B96C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9B7EF-467C-4CF7-B646-B69A2752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51217-EF43-476D-A3A0-FB42647B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1E455-F65D-44A1-A10A-82977167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A00DD-7E27-4402-AEC0-66BFB6B1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2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198C4-7490-47A9-A55D-87EADD2D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D61AB-B2E5-4923-A6E2-10A9A67A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4E97E-2306-4B1B-9F8E-5F7691D7D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44BB-FBA1-43EB-B19E-08C62DC6F5D7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4945D-69F5-4399-B1CC-77A472D8A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E6C84-6D50-4CF4-9747-1B3988149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E68F-FFF0-4438-AA76-C8F6601DA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FF393-D046-45F3-84D4-4D0116CE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Edge Computing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75740-F1D6-41C4-8326-705F98DC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4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800D32-25EF-495E-9497-4B19D4A610C4}"/>
              </a:ext>
            </a:extLst>
          </p:cNvPr>
          <p:cNvSpPr/>
          <p:nvPr/>
        </p:nvSpPr>
        <p:spPr>
          <a:xfrm>
            <a:off x="2394255" y="968021"/>
            <a:ext cx="7752038" cy="54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Edge Node</a:t>
            </a:r>
            <a:endParaRPr lang="ko-KR" altLang="en-US" sz="2000" dirty="0"/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E8DE72C5-0FAA-41CE-8A39-4A2930F68FB4}"/>
              </a:ext>
            </a:extLst>
          </p:cNvPr>
          <p:cNvSpPr/>
          <p:nvPr/>
        </p:nvSpPr>
        <p:spPr>
          <a:xfrm>
            <a:off x="5961657" y="4370282"/>
            <a:ext cx="3836086" cy="1136604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Client Worker Pool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6170-2DED-46A4-B32F-ADCADBFAD2CA}"/>
              </a:ext>
            </a:extLst>
          </p:cNvPr>
          <p:cNvSpPr/>
          <p:nvPr/>
        </p:nvSpPr>
        <p:spPr>
          <a:xfrm>
            <a:off x="462844" y="968022"/>
            <a:ext cx="1731434" cy="547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Server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구조 설계 </a:t>
            </a:r>
            <a:r>
              <a:rPr lang="en-US" altLang="ko-KR" dirty="0"/>
              <a:t>(</a:t>
            </a:r>
            <a:r>
              <a:rPr lang="ko-KR" altLang="en-US" dirty="0"/>
              <a:t>구성도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6DDD1AE3-D94C-4D55-B13A-1A909429B985}"/>
              </a:ext>
            </a:extLst>
          </p:cNvPr>
          <p:cNvSpPr/>
          <p:nvPr/>
        </p:nvSpPr>
        <p:spPr>
          <a:xfrm>
            <a:off x="620888" y="1711481"/>
            <a:ext cx="1350735" cy="65475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C498E924-67E0-4866-BF7D-2D9F5F76478F}"/>
              </a:ext>
            </a:extLst>
          </p:cNvPr>
          <p:cNvSpPr/>
          <p:nvPr/>
        </p:nvSpPr>
        <p:spPr>
          <a:xfrm>
            <a:off x="620888" y="2941972"/>
            <a:ext cx="1350735" cy="65475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EE17B-3393-4374-BF3A-57F245CF97A1}"/>
              </a:ext>
            </a:extLst>
          </p:cNvPr>
          <p:cNvSpPr/>
          <p:nvPr/>
        </p:nvSpPr>
        <p:spPr>
          <a:xfrm>
            <a:off x="2670753" y="1711481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 Reader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표준입력 처리</a:t>
            </a:r>
            <a:r>
              <a:rPr lang="en-US" altLang="ko-KR" sz="1400" dirty="0">
                <a:solidFill>
                  <a:schemeClr val="tx1"/>
                </a:solidFill>
              </a:rPr>
              <a:t>, String Parser)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8A5ED3-B97A-42B2-BD61-46E21C01A394}"/>
              </a:ext>
            </a:extLst>
          </p:cNvPr>
          <p:cNvSpPr/>
          <p:nvPr/>
        </p:nvSpPr>
        <p:spPr>
          <a:xfrm>
            <a:off x="2679094" y="3426960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Server for Server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(Jetty, Http Server)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06E47DA-8294-41E5-BE18-10DE5F91A685}"/>
              </a:ext>
            </a:extLst>
          </p:cNvPr>
          <p:cNvGrpSpPr/>
          <p:nvPr/>
        </p:nvGrpSpPr>
        <p:grpSpPr>
          <a:xfrm>
            <a:off x="10304641" y="1060838"/>
            <a:ext cx="1560944" cy="1257127"/>
            <a:chOff x="6741089" y="1909436"/>
            <a:chExt cx="2133596" cy="171268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F4D9423-ABE1-4A9D-A1AC-FBFFE163BEC9}"/>
                </a:ext>
              </a:extLst>
            </p:cNvPr>
            <p:cNvSpPr/>
            <p:nvPr/>
          </p:nvSpPr>
          <p:spPr>
            <a:xfrm>
              <a:off x="6741089" y="1909436"/>
              <a:ext cx="2133596" cy="171268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정보 조회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초기 데이터</a:t>
              </a:r>
            </a:p>
          </p:txBody>
        </p:sp>
        <p:sp>
          <p:nvSpPr>
            <p:cNvPr id="12" name="순서도: 문서 11">
              <a:extLst>
                <a:ext uri="{FF2B5EF4-FFF2-40B4-BE49-F238E27FC236}">
                  <a16:creationId xmlns:a16="http://schemas.microsoft.com/office/drawing/2014/main" id="{AA8D5106-446F-42F7-B84F-B6E1E46EBC66}"/>
                </a:ext>
              </a:extLst>
            </p:cNvPr>
            <p:cNvSpPr/>
            <p:nvPr/>
          </p:nvSpPr>
          <p:spPr>
            <a:xfrm>
              <a:off x="7041048" y="2554111"/>
              <a:ext cx="1591733" cy="45155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Device</a:t>
              </a:r>
              <a:r>
                <a:rPr lang="ko-KR" altLang="en-US" sz="1000" dirty="0">
                  <a:solidFill>
                    <a:schemeClr val="tx1"/>
                  </a:solidFill>
                </a:rPr>
                <a:t> 정보</a:t>
              </a:r>
            </a:p>
          </p:txBody>
        </p:sp>
        <p:sp>
          <p:nvSpPr>
            <p:cNvPr id="13" name="순서도: 문서 12">
              <a:extLst>
                <a:ext uri="{FF2B5EF4-FFF2-40B4-BE49-F238E27FC236}">
                  <a16:creationId xmlns:a16="http://schemas.microsoft.com/office/drawing/2014/main" id="{CF777FA6-5F90-40EF-957F-F846B2A291DB}"/>
                </a:ext>
              </a:extLst>
            </p:cNvPr>
            <p:cNvSpPr/>
            <p:nvPr/>
          </p:nvSpPr>
          <p:spPr>
            <a:xfrm>
              <a:off x="7041048" y="3031468"/>
              <a:ext cx="1591733" cy="451554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Command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정보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BCDF9F-2B99-496A-B019-DE9E6E2585E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971623" y="2038859"/>
            <a:ext cx="699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DEE0BD-1704-44C8-984A-6B90D7BDED55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1971623" y="3269350"/>
            <a:ext cx="707471" cy="48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E9C3CE-5896-447B-B6CD-27B9F3CF54AF}"/>
              </a:ext>
            </a:extLst>
          </p:cNvPr>
          <p:cNvSpPr/>
          <p:nvPr/>
        </p:nvSpPr>
        <p:spPr>
          <a:xfrm>
            <a:off x="3111158" y="4352449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42E3BC-6527-43B9-9946-F82F10994C1F}"/>
              </a:ext>
            </a:extLst>
          </p:cNvPr>
          <p:cNvSpPr/>
          <p:nvPr/>
        </p:nvSpPr>
        <p:spPr>
          <a:xfrm>
            <a:off x="3269505" y="4459101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Request Handler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3486B8-8F50-4A2E-B2EE-5186A10B98E3}"/>
              </a:ext>
            </a:extLst>
          </p:cNvPr>
          <p:cNvSpPr/>
          <p:nvPr/>
        </p:nvSpPr>
        <p:spPr>
          <a:xfrm>
            <a:off x="3454761" y="4562703"/>
            <a:ext cx="2133596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 Handler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(Servlet,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en-US" altLang="ko-KR" sz="1400" dirty="0">
                <a:solidFill>
                  <a:schemeClr val="tx1"/>
                </a:solidFill>
              </a:rPr>
              <a:t> Mapping, Json Se/Deserialization)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BC81DE5-595C-4CAF-A851-3446F9AB0493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2748400" y="4236836"/>
            <a:ext cx="517879" cy="2076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4C9A8A-1469-4D9A-8350-B866524A0C53}"/>
              </a:ext>
            </a:extLst>
          </p:cNvPr>
          <p:cNvSpPr/>
          <p:nvPr/>
        </p:nvSpPr>
        <p:spPr>
          <a:xfrm>
            <a:off x="6057621" y="3683545"/>
            <a:ext cx="3601395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</a:t>
            </a:r>
            <a:r>
              <a:rPr lang="ko-KR" altLang="en-US" sz="1400" dirty="0">
                <a:solidFill>
                  <a:schemeClr val="tx1"/>
                </a:solidFill>
              </a:rPr>
              <a:t> 요청 </a:t>
            </a:r>
            <a:r>
              <a:rPr lang="en-US" altLang="ko-KR" sz="1400" dirty="0">
                <a:solidFill>
                  <a:schemeClr val="tx1"/>
                </a:solidFill>
              </a:rPr>
              <a:t>Workers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병렬처리</a:t>
            </a:r>
            <a:r>
              <a:rPr lang="en-US" altLang="ko-KR" sz="1400" dirty="0">
                <a:solidFill>
                  <a:schemeClr val="tx1"/>
                </a:solidFill>
              </a:rPr>
              <a:t>, Worker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Pool</a:t>
            </a:r>
            <a:r>
              <a:rPr lang="ko-KR" altLang="en-US" sz="1400" dirty="0">
                <a:solidFill>
                  <a:schemeClr val="tx1"/>
                </a:solidFill>
              </a:rPr>
              <a:t>관리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C08655-914C-4EEF-8D16-1060C8479478}"/>
              </a:ext>
            </a:extLst>
          </p:cNvPr>
          <p:cNvCxnSpPr>
            <a:cxnSpLocks/>
            <a:stCxn id="19" idx="1"/>
            <a:endCxn id="51" idx="3"/>
          </p:cNvCxnSpPr>
          <p:nvPr/>
        </p:nvCxnSpPr>
        <p:spPr>
          <a:xfrm flipH="1">
            <a:off x="9900410" y="1689402"/>
            <a:ext cx="404231" cy="2473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A0D139B-7B9E-4E25-9F8F-93DB0C8E2AF0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5588357" y="3930691"/>
            <a:ext cx="469264" cy="9467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B1D5F4-BBC5-4FDF-B884-9BBC1C194219}"/>
              </a:ext>
            </a:extLst>
          </p:cNvPr>
          <p:cNvSpPr/>
          <p:nvPr/>
        </p:nvSpPr>
        <p:spPr>
          <a:xfrm>
            <a:off x="7559153" y="1609380"/>
            <a:ext cx="2341257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Initial Data Loader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(File Reader, String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Parser, Json Se/Deserialization)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FE4E93-55CA-4CFC-84B0-7CBD8460F9D9}"/>
              </a:ext>
            </a:extLst>
          </p:cNvPr>
          <p:cNvSpPr/>
          <p:nvPr/>
        </p:nvSpPr>
        <p:spPr>
          <a:xfrm>
            <a:off x="7317759" y="2820574"/>
            <a:ext cx="2341257" cy="663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Device/Command</a:t>
            </a:r>
            <a:r>
              <a:rPr lang="ko-KR" altLang="en-US" sz="1400" dirty="0">
                <a:solidFill>
                  <a:schemeClr val="tx1"/>
                </a:solidFill>
              </a:rPr>
              <a:t> 정보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BE5E93-B724-4614-8CF6-E3287FD3C46C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 flipH="1">
            <a:off x="8488388" y="2264135"/>
            <a:ext cx="241394" cy="55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1AE6AC-9FF2-4E22-9D05-889368544315}"/>
              </a:ext>
            </a:extLst>
          </p:cNvPr>
          <p:cNvCxnSpPr>
            <a:cxnSpLocks/>
            <a:stCxn id="34" idx="0"/>
            <a:endCxn id="67" idx="2"/>
          </p:cNvCxnSpPr>
          <p:nvPr/>
        </p:nvCxnSpPr>
        <p:spPr>
          <a:xfrm flipV="1">
            <a:off x="7858319" y="3483853"/>
            <a:ext cx="630069" cy="199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78BF34-285F-4F84-A040-71E228338ADF}"/>
              </a:ext>
            </a:extLst>
          </p:cNvPr>
          <p:cNvSpPr/>
          <p:nvPr/>
        </p:nvSpPr>
        <p:spPr>
          <a:xfrm>
            <a:off x="4277544" y="2451401"/>
            <a:ext cx="2133596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String Request Handler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7FE638D-475C-46EC-B10F-9370CBD68314}"/>
              </a:ext>
            </a:extLst>
          </p:cNvPr>
          <p:cNvCxnSpPr>
            <a:cxnSpLocks/>
            <a:stCxn id="108" idx="2"/>
            <a:endCxn id="67" idx="1"/>
          </p:cNvCxnSpPr>
          <p:nvPr/>
        </p:nvCxnSpPr>
        <p:spPr>
          <a:xfrm>
            <a:off x="5344342" y="2945693"/>
            <a:ext cx="1973417" cy="2065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A0C0696C-DDC9-4B49-BF37-9D0A673DE2AA}"/>
              </a:ext>
            </a:extLst>
          </p:cNvPr>
          <p:cNvCxnSpPr>
            <a:cxnSpLocks/>
            <a:stCxn id="10" idx="2"/>
            <a:endCxn id="108" idx="1"/>
          </p:cNvCxnSpPr>
          <p:nvPr/>
        </p:nvCxnSpPr>
        <p:spPr>
          <a:xfrm rot="16200000" flipH="1">
            <a:off x="3951493" y="2372495"/>
            <a:ext cx="332311" cy="3197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육각형 131">
            <a:extLst>
              <a:ext uri="{FF2B5EF4-FFF2-40B4-BE49-F238E27FC236}">
                <a16:creationId xmlns:a16="http://schemas.microsoft.com/office/drawing/2014/main" id="{3266509B-2785-4295-AD7C-9E22C18A9D4D}"/>
              </a:ext>
            </a:extLst>
          </p:cNvPr>
          <p:cNvSpPr/>
          <p:nvPr/>
        </p:nvSpPr>
        <p:spPr>
          <a:xfrm>
            <a:off x="10325878" y="4028150"/>
            <a:ext cx="1560944" cy="13778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1378F51B-5E28-4F93-933A-1A42CF50ABBE}"/>
              </a:ext>
            </a:extLst>
          </p:cNvPr>
          <p:cNvCxnSpPr>
            <a:cxnSpLocks/>
            <a:stCxn id="108" idx="3"/>
            <a:endCxn id="132" idx="4"/>
          </p:cNvCxnSpPr>
          <p:nvPr/>
        </p:nvCxnSpPr>
        <p:spPr>
          <a:xfrm>
            <a:off x="6411140" y="2698547"/>
            <a:ext cx="4259207" cy="13296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950C35B-4727-47BB-856D-988519C359AE}"/>
              </a:ext>
            </a:extLst>
          </p:cNvPr>
          <p:cNvSpPr/>
          <p:nvPr/>
        </p:nvSpPr>
        <p:spPr>
          <a:xfrm>
            <a:off x="6096000" y="4734419"/>
            <a:ext cx="1028419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69ABECCC-7BB0-4C0D-8A93-B3E8842E26D7}"/>
              </a:ext>
            </a:extLst>
          </p:cNvPr>
          <p:cNvCxnSpPr>
            <a:cxnSpLocks/>
            <a:stCxn id="59" idx="3"/>
            <a:endCxn id="132" idx="3"/>
          </p:cNvCxnSpPr>
          <p:nvPr/>
        </p:nvCxnSpPr>
        <p:spPr>
          <a:xfrm flipV="1">
            <a:off x="9626020" y="4717088"/>
            <a:ext cx="699858" cy="332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7918CB4-7A21-4A7F-ABCD-2EA637801411}"/>
              </a:ext>
            </a:extLst>
          </p:cNvPr>
          <p:cNvSpPr/>
          <p:nvPr/>
        </p:nvSpPr>
        <p:spPr>
          <a:xfrm>
            <a:off x="6119190" y="5641056"/>
            <a:ext cx="3499865" cy="558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Computing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동적 라이브러리 로딩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3DDB008-89AA-435F-973B-3B946FBC922C}"/>
              </a:ext>
            </a:extLst>
          </p:cNvPr>
          <p:cNvSpPr/>
          <p:nvPr/>
        </p:nvSpPr>
        <p:spPr>
          <a:xfrm>
            <a:off x="7167693" y="4734419"/>
            <a:ext cx="1028419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#2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CBCB76-4FB0-4324-82F0-BEEC6F17CDA7}"/>
              </a:ext>
            </a:extLst>
          </p:cNvPr>
          <p:cNvSpPr/>
          <p:nvPr/>
        </p:nvSpPr>
        <p:spPr>
          <a:xfrm>
            <a:off x="8534820" y="4734418"/>
            <a:ext cx="1091200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Request worker #n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(Thread, Http Client)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F3FF6F-FF62-448D-B3B3-19366475AA09}"/>
              </a:ext>
            </a:extLst>
          </p:cNvPr>
          <p:cNvSpPr/>
          <p:nvPr/>
        </p:nvSpPr>
        <p:spPr>
          <a:xfrm>
            <a:off x="8244712" y="4734419"/>
            <a:ext cx="243676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914653F-D100-402C-919A-0A964A323297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>
            <a:off x="7858319" y="4177837"/>
            <a:ext cx="21381" cy="192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9DA70DE-B871-42DA-903A-60637999C5C7}"/>
              </a:ext>
            </a:extLst>
          </p:cNvPr>
          <p:cNvCxnSpPr>
            <a:cxnSpLocks/>
            <a:stCxn id="153" idx="2"/>
            <a:endCxn id="176" idx="0"/>
          </p:cNvCxnSpPr>
          <p:nvPr/>
        </p:nvCxnSpPr>
        <p:spPr>
          <a:xfrm>
            <a:off x="6610210" y="5363874"/>
            <a:ext cx="1258913" cy="277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00705AF-99F1-451F-ACC1-60D640461788}"/>
              </a:ext>
            </a:extLst>
          </p:cNvPr>
          <p:cNvCxnSpPr>
            <a:cxnSpLocks/>
            <a:stCxn id="55" idx="2"/>
            <a:endCxn id="176" idx="0"/>
          </p:cNvCxnSpPr>
          <p:nvPr/>
        </p:nvCxnSpPr>
        <p:spPr>
          <a:xfrm>
            <a:off x="7681903" y="5363874"/>
            <a:ext cx="187220" cy="277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8CCF9CA-3C7D-43F9-AD12-E55BE9351A3E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7869123" y="5374716"/>
            <a:ext cx="1204548" cy="26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70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논리 설계 </a:t>
            </a:r>
            <a:r>
              <a:rPr lang="en-US" altLang="ko-KR" dirty="0"/>
              <a:t>(Flow Diagram)</a:t>
            </a:r>
            <a:endParaRPr lang="ko-KR" altLang="en-US" dirty="0"/>
          </a:p>
        </p:txBody>
      </p:sp>
      <p:sp>
        <p:nvSpPr>
          <p:cNvPr id="2" name="순서도: 수행의 시작/종료 1">
            <a:extLst>
              <a:ext uri="{FF2B5EF4-FFF2-40B4-BE49-F238E27FC236}">
                <a16:creationId xmlns:a16="http://schemas.microsoft.com/office/drawing/2014/main" id="{930711F8-E477-4692-A505-6CA48F3FBE65}"/>
              </a:ext>
            </a:extLst>
          </p:cNvPr>
          <p:cNvSpPr/>
          <p:nvPr/>
        </p:nvSpPr>
        <p:spPr>
          <a:xfrm>
            <a:off x="818444" y="149737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59F671DA-EBD1-4D4D-8D32-5C75B2114B11}"/>
              </a:ext>
            </a:extLst>
          </p:cNvPr>
          <p:cNvSpPr/>
          <p:nvPr/>
        </p:nvSpPr>
        <p:spPr>
          <a:xfrm>
            <a:off x="818444" y="372109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612C2E46-143F-40A7-83E1-5F8ACBAD47DB}"/>
              </a:ext>
            </a:extLst>
          </p:cNvPr>
          <p:cNvSpPr/>
          <p:nvPr/>
        </p:nvSpPr>
        <p:spPr>
          <a:xfrm>
            <a:off x="462844" y="2158904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 메타 데이터 로딩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(Device, Command ,</a:t>
            </a:r>
            <a:r>
              <a:rPr lang="ko-KR" altLang="en-US" sz="1200" dirty="0">
                <a:solidFill>
                  <a:schemeClr val="tx1"/>
                </a:solidFill>
              </a:rPr>
              <a:t>정보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6962D7E-7AA5-4459-8C31-417EDAD33D51}"/>
              </a:ext>
            </a:extLst>
          </p:cNvPr>
          <p:cNvSpPr/>
          <p:nvPr/>
        </p:nvSpPr>
        <p:spPr>
          <a:xfrm>
            <a:off x="462844" y="2940001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표준 입력 대기</a:t>
            </a:r>
            <a:r>
              <a:rPr lang="en-US" altLang="ko-KR" sz="1200" dirty="0">
                <a:solidFill>
                  <a:schemeClr val="tx1"/>
                </a:solidFill>
              </a:rPr>
              <a:t>, Http Server </a:t>
            </a:r>
            <a:r>
              <a:rPr lang="ko-KR" altLang="en-US" sz="1200" dirty="0">
                <a:solidFill>
                  <a:schemeClr val="tx1"/>
                </a:solidFill>
              </a:rPr>
              <a:t>구동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1C8004-4252-46A5-AB78-407162519CD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472494" y="1866710"/>
            <a:ext cx="0" cy="29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A4A8D0-CDC4-40F1-B963-A31B041C015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472494" y="2730404"/>
            <a:ext cx="0" cy="209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DD1EBB-570F-4B05-8AFC-420A59BA7F4D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472494" y="3511501"/>
            <a:ext cx="0" cy="209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297BC61-26C3-4A2B-B7A6-711E2C12801E}"/>
              </a:ext>
            </a:extLst>
          </p:cNvPr>
          <p:cNvSpPr/>
          <p:nvPr/>
        </p:nvSpPr>
        <p:spPr>
          <a:xfrm>
            <a:off x="5911144" y="176578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B0B71F3B-98C1-4C97-9CC1-1053BFA9D45C}"/>
              </a:ext>
            </a:extLst>
          </p:cNvPr>
          <p:cNvSpPr/>
          <p:nvPr/>
        </p:nvSpPr>
        <p:spPr>
          <a:xfrm>
            <a:off x="9512289" y="6043107"/>
            <a:ext cx="1308100" cy="369332"/>
          </a:xfrm>
          <a:prstGeom prst="flowChartTermina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D94CD2D-1473-4021-AD5D-B710ABEC669A}"/>
              </a:ext>
            </a:extLst>
          </p:cNvPr>
          <p:cNvSpPr/>
          <p:nvPr/>
        </p:nvSpPr>
        <p:spPr>
          <a:xfrm>
            <a:off x="5555544" y="1327101"/>
            <a:ext cx="2019300" cy="571500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요청 기준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Device/Command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(From </a:t>
            </a:r>
            <a:r>
              <a:rPr lang="ko-KR" altLang="en-US" sz="1200" dirty="0">
                <a:solidFill>
                  <a:schemeClr val="tx1"/>
                </a:solidFill>
              </a:rPr>
              <a:t>메타 데이터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8A9A45-DE53-42DA-88D4-478E67B49F1E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>
            <a:off x="6565194" y="545910"/>
            <a:ext cx="0" cy="29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98932B0-1A5D-467D-95A2-B33AA7334AD8}"/>
              </a:ext>
            </a:extLst>
          </p:cNvPr>
          <p:cNvCxnSpPr>
            <a:cxnSpLocks/>
            <a:stCxn id="24" idx="4"/>
            <a:endCxn id="19" idx="0"/>
          </p:cNvCxnSpPr>
          <p:nvPr/>
        </p:nvCxnSpPr>
        <p:spPr>
          <a:xfrm>
            <a:off x="6565194" y="1181004"/>
            <a:ext cx="0" cy="146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26B12AAE-B364-44DC-9D1D-3FCF575A26A2}"/>
              </a:ext>
            </a:extLst>
          </p:cNvPr>
          <p:cNvSpPr/>
          <p:nvPr/>
        </p:nvSpPr>
        <p:spPr>
          <a:xfrm>
            <a:off x="5669844" y="838104"/>
            <a:ext cx="1790700" cy="34290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  <a:r>
              <a:rPr lang="en-US" altLang="ko-KR" sz="1200" dirty="0">
                <a:solidFill>
                  <a:schemeClr val="tx1"/>
                </a:solidFill>
              </a:rPr>
              <a:t>(From Server)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FBCC0D9-E7B8-41ED-A035-08E8574BB832}"/>
              </a:ext>
            </a:extLst>
          </p:cNvPr>
          <p:cNvSpPr/>
          <p:nvPr/>
        </p:nvSpPr>
        <p:spPr>
          <a:xfrm>
            <a:off x="2988911" y="1890959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Device</a:t>
            </a:r>
            <a:r>
              <a:rPr lang="ko-KR" altLang="en-US" sz="1000" dirty="0">
                <a:solidFill>
                  <a:schemeClr val="tx1"/>
                </a:solidFill>
              </a:rPr>
              <a:t> 정보</a:t>
            </a: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5837005B-DE5B-4A1A-BF1D-D075ACA91049}"/>
              </a:ext>
            </a:extLst>
          </p:cNvPr>
          <p:cNvSpPr/>
          <p:nvPr/>
        </p:nvSpPr>
        <p:spPr>
          <a:xfrm>
            <a:off x="2988911" y="2266744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 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420902B-A702-48A1-A64E-2F9A6F0B5536}"/>
              </a:ext>
            </a:extLst>
          </p:cNvPr>
          <p:cNvCxnSpPr>
            <a:cxnSpLocks/>
            <a:stCxn id="31" idx="1"/>
            <a:endCxn id="3" idx="3"/>
          </p:cNvCxnSpPr>
          <p:nvPr/>
        </p:nvCxnSpPr>
        <p:spPr>
          <a:xfrm flipH="1">
            <a:off x="2482144" y="2056682"/>
            <a:ext cx="506767" cy="387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1C540F-8BAF-42C1-9F93-56FFA2B2F4FE}"/>
              </a:ext>
            </a:extLst>
          </p:cNvPr>
          <p:cNvCxnSpPr>
            <a:cxnSpLocks/>
            <a:stCxn id="32" idx="1"/>
            <a:endCxn id="3" idx="3"/>
          </p:cNvCxnSpPr>
          <p:nvPr/>
        </p:nvCxnSpPr>
        <p:spPr>
          <a:xfrm flipH="1">
            <a:off x="2482144" y="2432467"/>
            <a:ext cx="506767" cy="121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F5A3ABEB-C932-403E-A2A3-AC5778AFDA26}"/>
              </a:ext>
            </a:extLst>
          </p:cNvPr>
          <p:cNvSpPr/>
          <p:nvPr/>
        </p:nvSpPr>
        <p:spPr>
          <a:xfrm>
            <a:off x="5551219" y="3847355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호출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E6C8C93D-B2C7-4921-BC8C-288DFCB99EF7}"/>
              </a:ext>
            </a:extLst>
          </p:cNvPr>
          <p:cNvSpPr/>
          <p:nvPr/>
        </p:nvSpPr>
        <p:spPr>
          <a:xfrm>
            <a:off x="5556418" y="4395724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</a:t>
            </a:r>
            <a:r>
              <a:rPr lang="ko-KR" altLang="en-US" sz="1200" dirty="0">
                <a:solidFill>
                  <a:schemeClr val="tx1"/>
                </a:solidFill>
              </a:rPr>
              <a:t> 응답 수신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2C297D-D016-4EE1-80D2-CF29B001B157}"/>
              </a:ext>
            </a:extLst>
          </p:cNvPr>
          <p:cNvCxnSpPr>
            <a:cxnSpLocks/>
            <a:stCxn id="79" idx="2"/>
            <a:endCxn id="42" idx="0"/>
          </p:cNvCxnSpPr>
          <p:nvPr/>
        </p:nvCxnSpPr>
        <p:spPr>
          <a:xfrm>
            <a:off x="6559197" y="3574463"/>
            <a:ext cx="7669" cy="272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51697F28-39D4-4C79-9F73-77F5D118CB56}"/>
              </a:ext>
            </a:extLst>
          </p:cNvPr>
          <p:cNvSpPr/>
          <p:nvPr/>
        </p:nvSpPr>
        <p:spPr>
          <a:xfrm>
            <a:off x="5567538" y="4958420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Computing </a:t>
            </a:r>
            <a:r>
              <a:rPr lang="ko-KR" altLang="en-US" sz="1200" dirty="0">
                <a:solidFill>
                  <a:schemeClr val="tx1"/>
                </a:solidFill>
              </a:rPr>
              <a:t>수행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BB0661-8AB5-4060-ADE4-74ECE51E3AE4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>
            <a:off x="6572065" y="4765056"/>
            <a:ext cx="11120" cy="19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25F9DDAB-B88A-405C-A4B9-F9E79E6571E9}"/>
              </a:ext>
            </a:extLst>
          </p:cNvPr>
          <p:cNvSpPr/>
          <p:nvPr/>
        </p:nvSpPr>
        <p:spPr>
          <a:xfrm>
            <a:off x="9150692" y="5575199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Http </a:t>
            </a:r>
            <a:r>
              <a:rPr lang="ko-KR" altLang="en-US" sz="1200" dirty="0">
                <a:solidFill>
                  <a:schemeClr val="tx1"/>
                </a:solidFill>
              </a:rPr>
              <a:t>응답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9EE6FA94-F064-45E7-93AB-514DE30918FB}"/>
              </a:ext>
            </a:extLst>
          </p:cNvPr>
          <p:cNvSpPr/>
          <p:nvPr/>
        </p:nvSpPr>
        <p:spPr>
          <a:xfrm>
            <a:off x="5056625" y="2642590"/>
            <a:ext cx="3042000" cy="376984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chemeClr val="tx1"/>
                </a:solidFill>
              </a:rPr>
              <a:t>Device Request Thread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098F53DC-42F6-49B0-81F6-1EEC89EBABF6}"/>
              </a:ext>
            </a:extLst>
          </p:cNvPr>
          <p:cNvSpPr/>
          <p:nvPr/>
        </p:nvSpPr>
        <p:spPr>
          <a:xfrm>
            <a:off x="5543549" y="2065152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시작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01FFFFC-DBFA-4D29-B360-F0878E516517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flipH="1">
            <a:off x="6559196" y="1898601"/>
            <a:ext cx="5998" cy="16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D10C99B-2EE7-452B-98F0-454C062DE8E3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6559196" y="2434484"/>
            <a:ext cx="1" cy="644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판단 78">
            <a:extLst>
              <a:ext uri="{FF2B5EF4-FFF2-40B4-BE49-F238E27FC236}">
                <a16:creationId xmlns:a16="http://schemas.microsoft.com/office/drawing/2014/main" id="{C50DF25B-3AF3-48B5-8592-E3AF56A4EBDE}"/>
              </a:ext>
            </a:extLst>
          </p:cNvPr>
          <p:cNvSpPr/>
          <p:nvPr/>
        </p:nvSpPr>
        <p:spPr>
          <a:xfrm>
            <a:off x="5543550" y="3078742"/>
            <a:ext cx="2031294" cy="49572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Forward Command </a:t>
            </a:r>
            <a:r>
              <a:rPr lang="ko-KR" altLang="en-US" sz="1000" dirty="0">
                <a:solidFill>
                  <a:schemeClr val="tx1"/>
                </a:solidFill>
              </a:rPr>
              <a:t>존재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BC580DC-915A-40FF-8DF4-4660B8C4814E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566866" y="4216687"/>
            <a:ext cx="5199" cy="179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6314C34-8A83-4141-88A4-A46B08D258FC}"/>
              </a:ext>
            </a:extLst>
          </p:cNvPr>
          <p:cNvSpPr txBox="1"/>
          <p:nvPr/>
        </p:nvSpPr>
        <p:spPr>
          <a:xfrm>
            <a:off x="6601662" y="3599758"/>
            <a:ext cx="46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4C7A804-61E9-446A-8FA3-FB76517715FC}"/>
              </a:ext>
            </a:extLst>
          </p:cNvPr>
          <p:cNvCxnSpPr>
            <a:cxnSpLocks/>
            <a:stCxn id="79" idx="1"/>
            <a:endCxn id="139" idx="1"/>
          </p:cNvCxnSpPr>
          <p:nvPr/>
        </p:nvCxnSpPr>
        <p:spPr>
          <a:xfrm rot="10800000" flipH="1" flipV="1">
            <a:off x="5543550" y="3326603"/>
            <a:ext cx="23988" cy="2417484"/>
          </a:xfrm>
          <a:prstGeom prst="bentConnector3">
            <a:avLst>
              <a:gd name="adj1" fmla="val -9529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A66778F-9D6B-4D1D-B553-0486C3E8C326}"/>
              </a:ext>
            </a:extLst>
          </p:cNvPr>
          <p:cNvSpPr txBox="1"/>
          <p:nvPr/>
        </p:nvSpPr>
        <p:spPr>
          <a:xfrm>
            <a:off x="5277207" y="3003321"/>
            <a:ext cx="393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BFA92A35-E2BF-40FA-9EBC-391F835D73FC}"/>
              </a:ext>
            </a:extLst>
          </p:cNvPr>
          <p:cNvCxnSpPr>
            <a:cxnSpLocks/>
            <a:stCxn id="53" idx="3"/>
            <a:endCxn id="79" idx="3"/>
          </p:cNvCxnSpPr>
          <p:nvPr/>
        </p:nvCxnSpPr>
        <p:spPr>
          <a:xfrm flipH="1" flipV="1">
            <a:off x="7574844" y="3326603"/>
            <a:ext cx="23988" cy="1816483"/>
          </a:xfrm>
          <a:prstGeom prst="bentConnector3">
            <a:avLst>
              <a:gd name="adj1" fmla="val -9529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E07990FC-A590-49F6-8DE9-8C55D9CCB1E5}"/>
              </a:ext>
            </a:extLst>
          </p:cNvPr>
          <p:cNvSpPr/>
          <p:nvPr/>
        </p:nvSpPr>
        <p:spPr>
          <a:xfrm>
            <a:off x="5567538" y="5559421"/>
            <a:ext cx="2031294" cy="369332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Device </a:t>
            </a:r>
            <a:r>
              <a:rPr lang="ko-KR" altLang="en-US" sz="1200" dirty="0">
                <a:solidFill>
                  <a:schemeClr val="tx1"/>
                </a:solidFill>
              </a:rPr>
              <a:t>서비스 종료</a:t>
            </a:r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236CE15-EB19-4C2F-84CF-F3711D97A224}"/>
              </a:ext>
            </a:extLst>
          </p:cNvPr>
          <p:cNvCxnSpPr>
            <a:cxnSpLocks/>
            <a:stCxn id="70" idx="2"/>
            <a:endCxn id="58" idx="0"/>
          </p:cNvCxnSpPr>
          <p:nvPr/>
        </p:nvCxnSpPr>
        <p:spPr>
          <a:xfrm rot="5400000" flipH="1" flipV="1">
            <a:off x="7953362" y="4199462"/>
            <a:ext cx="837240" cy="3588714"/>
          </a:xfrm>
          <a:prstGeom prst="bentConnector5">
            <a:avLst>
              <a:gd name="adj1" fmla="val -27304"/>
              <a:gd name="adj2" fmla="val 57041"/>
              <a:gd name="adj3" fmla="val 1273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순서도: 문서 155">
            <a:extLst>
              <a:ext uri="{FF2B5EF4-FFF2-40B4-BE49-F238E27FC236}">
                <a16:creationId xmlns:a16="http://schemas.microsoft.com/office/drawing/2014/main" id="{C981B552-6749-4962-B058-338761B93858}"/>
              </a:ext>
            </a:extLst>
          </p:cNvPr>
          <p:cNvSpPr/>
          <p:nvPr/>
        </p:nvSpPr>
        <p:spPr>
          <a:xfrm>
            <a:off x="2988911" y="2642590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Command 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724C2F8-691B-488C-99E3-8B692FA2651A}"/>
              </a:ext>
            </a:extLst>
          </p:cNvPr>
          <p:cNvCxnSpPr>
            <a:cxnSpLocks/>
            <a:stCxn id="156" idx="1"/>
            <a:endCxn id="3" idx="3"/>
          </p:cNvCxnSpPr>
          <p:nvPr/>
        </p:nvCxnSpPr>
        <p:spPr>
          <a:xfrm flipH="1" flipV="1">
            <a:off x="2482144" y="2444654"/>
            <a:ext cx="506767" cy="3636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 기술 </a:t>
            </a:r>
            <a:r>
              <a:rPr lang="en-US" altLang="ko-KR" dirty="0"/>
              <a:t>(</a:t>
            </a:r>
            <a:r>
              <a:rPr lang="ko-KR" altLang="en-US" dirty="0"/>
              <a:t>기본기능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ED1909A5-59BF-415D-9742-ADBD15B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06192"/>
              </p:ext>
            </p:extLst>
          </p:nvPr>
        </p:nvGraphicFramePr>
        <p:xfrm>
          <a:off x="660400" y="828379"/>
          <a:ext cx="10909300" cy="53441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685920021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5232400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2419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요소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선정 배경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5807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Initial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저장되어 있는 초기 메타 데이터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(Device, Command)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로딩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File/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라인단위 처리를 위해 라인 읽기 기능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(txt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과 파일 전체 읽기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(json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기능을 제공하는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94376"/>
                  </a:ext>
                </a:extLst>
              </a:tr>
              <a:tr h="5807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 De/Serialization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지원하는 라이브러리로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형태로 제공되는 메타데이터를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VO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변환하기 위해 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886980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Device/Command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VO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형태의 초기 메타 데이터의 저장소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Object/Map/List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메타데이터를 구조적으로 관리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저장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조회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할 수 있는 데이터 저장 방식으로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Map/List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Console Input Reader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사용자가 표준 입력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(Console)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데이터 읽기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BufferedReader/InputStreamReader/System.in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표준입력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키보드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받기위한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기본 제공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System.in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사용하였고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버퍼를 사용한 효율적인 입출력 기능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라인 읽기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사용하기 위해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BufferedReader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로부터 오는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처리하기 위한 서버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Http Server</a:t>
                      </a: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Http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ServletHadler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서버이자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Servlet Container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Server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요청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url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따라 동작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(Servlet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Handler)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정의할 수 있는 경량 프레임워크로 내장이 가능하고 확장성이 뛰어남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41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Client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하기 위한 클라이언트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HttpClient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gson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Jetty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HttpClient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요청을 수행하기 위한 쉬운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와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유틸클래스를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제공함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750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 처리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Workers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Device/Command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정보에 따라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요청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응답 처리를 수행하고 병렬 처리를 지원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Thread(Runnable)</a:t>
                      </a:r>
                    </a:p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ExecutorService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ThreadPool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지원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</a:p>
                    <a:p>
                      <a:pPr latinLnBrk="0"/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병렬처리를 지원하는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java Thread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클래스를 사용하고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 pool(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ExecutorService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사용함으로써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생성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소멸과 같은 오버헤드를 줄이고 실행되는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thread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수를 제어할 수 있음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5807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Computing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Device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 응답에 따라 관련 라이브러리를 동적으로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로딩하고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실행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Class.forName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()</a:t>
                      </a:r>
                    </a:p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ClassLoader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클래스패스에 있는 라이브러리 내 클래스로 로딩하기 위한 방법으로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Class.forName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을 활용하고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jar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파일을 동적으로 로딩해서 실행하기 위한 방법으로 </a:t>
                      </a: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ClassLoader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를 활용 가능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6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 기술 </a:t>
            </a:r>
            <a:r>
              <a:rPr lang="en-US" altLang="ko-KR" dirty="0"/>
              <a:t>(</a:t>
            </a:r>
            <a:r>
              <a:rPr lang="ko-KR" altLang="en-US" dirty="0"/>
              <a:t>확장기능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ED1909A5-59BF-415D-9742-ADBD15B84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08854"/>
              </p:ext>
            </p:extLst>
          </p:nvPr>
        </p:nvGraphicFramePr>
        <p:xfrm>
          <a:off x="660400" y="828379"/>
          <a:ext cx="10909300" cy="57901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2327729">
                  <a:extLst>
                    <a:ext uri="{9D8B030D-6E8A-4147-A177-3AD203B41FA5}">
                      <a16:colId xmlns:a16="http://schemas.microsoft.com/office/drawing/2014/main" val="3685920021"/>
                    </a:ext>
                  </a:extLst>
                </a:gridCol>
                <a:gridCol w="2772228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4399643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294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요소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선정 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4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서비스간 통신 및 문서화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 통신 방식을 정의하고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문서화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REST API, Swagger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간 표준 통신 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(Http, API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표준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채택하고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 및 테스트를 지원하는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Swagger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4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및 권한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(Service) 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요청에 대한 인증 및 권한 처리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JWT, Token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JWT(token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은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Session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방식보다 가볍고 분산환경에서 확장성이 좋음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76748"/>
                  </a:ext>
                </a:extLst>
              </a:tr>
              <a:tr h="629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메타데이터 저장소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기반의 메타데이터 관리를 메모리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데이터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Ehcache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Redis Cache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변경이 적고 조회가 많은 데이터들을 메모리 기반으로 관리함으로써 성능 개선과 분산환경에서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global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캐시로서 확장성을 가져갈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629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컨테이너화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오케스트레이션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컨테이너화 된 서비스 관리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운영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Docker, K8S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서비스 컨테이너화를 지원하고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K8S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컨테이너들의 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스케일링 및 관리를 지원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4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Server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통신을 지원하는 전문 솔루션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Tomcat, Nginx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실행과 운영이 좀 더 고도화된 웹서버를 도입함으로써 엔터프라이즈 레벨의 기능을 지원하고 탑재 가능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441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로그 출력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로그 출력 수준에 맞춰 로그를 출력하는 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Log4J, Slf4J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로그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레별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(error,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warn,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info, debug, trace)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별로 로그를 출력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관리할 수 있는 기능을 제공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310821"/>
                  </a:ext>
                </a:extLst>
              </a:tr>
              <a:tr h="629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로그 수집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모니터링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모니터링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ELK Stack (Elasticsearch, Logstash, Kibana)</a:t>
                      </a: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Prometheus, Grafana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분석해서 시스템의 상태를 실시간으로 확인할 수 있는 환경 구성을 지원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486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추적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추적하고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OpenTelemetry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 기능을 제공하고 문제 발생시 빠르게 문제를 파악할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  <a:tr h="618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단일 접근 포인트를 제공하고 멀티 서비스들의 부하 분산 지원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HAProxy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하드웨어 스위치를 대체하는 소프트웨어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reverse-proxy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로서 가용성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기능을 제공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346293"/>
                  </a:ext>
                </a:extLst>
              </a:tr>
              <a:tr h="631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OPEN API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레가시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 시스템과의 연계 기능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REST API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레가시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외부시스템과 연동하기 위한 통신 프로토콜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명세를 제공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1449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E398F2D-47C2-4078-BB05-1C72374E0673}"/>
              </a:ext>
            </a:extLst>
          </p:cNvPr>
          <p:cNvGrpSpPr/>
          <p:nvPr/>
        </p:nvGrpSpPr>
        <p:grpSpPr>
          <a:xfrm>
            <a:off x="660400" y="7064425"/>
            <a:ext cx="11423978" cy="5472289"/>
            <a:chOff x="462844" y="968021"/>
            <a:chExt cx="11423978" cy="547228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614955C-214D-4D28-9B33-29C2FF335322}"/>
                </a:ext>
              </a:extLst>
            </p:cNvPr>
            <p:cNvSpPr/>
            <p:nvPr/>
          </p:nvSpPr>
          <p:spPr>
            <a:xfrm>
              <a:off x="2394255" y="968021"/>
              <a:ext cx="7752038" cy="5472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en-US" altLang="ko-KR" sz="2000" dirty="0"/>
                <a:t>Edge Node</a:t>
              </a:r>
              <a:endParaRPr lang="ko-KR" altLang="en-US" sz="2000" dirty="0"/>
            </a:p>
          </p:txBody>
        </p:sp>
        <p:sp>
          <p:nvSpPr>
            <p:cNvPr id="47" name="순서도: 처리 46">
              <a:extLst>
                <a:ext uri="{FF2B5EF4-FFF2-40B4-BE49-F238E27FC236}">
                  <a16:creationId xmlns:a16="http://schemas.microsoft.com/office/drawing/2014/main" id="{4D654D38-801B-49E9-86A6-D0381FAC92BF}"/>
                </a:ext>
              </a:extLst>
            </p:cNvPr>
            <p:cNvSpPr/>
            <p:nvPr/>
          </p:nvSpPr>
          <p:spPr>
            <a:xfrm>
              <a:off x="5961657" y="4370282"/>
              <a:ext cx="3836086" cy="113660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Http Client Worker Pool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32C79B0-232E-4CF2-B2EC-12BBEB93E5A2}"/>
                </a:ext>
              </a:extLst>
            </p:cNvPr>
            <p:cNvSpPr/>
            <p:nvPr/>
          </p:nvSpPr>
          <p:spPr>
            <a:xfrm>
              <a:off x="462844" y="968022"/>
              <a:ext cx="1731434" cy="5472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en-US" altLang="ko-KR" sz="2000" dirty="0"/>
                <a:t>Server</a:t>
              </a:r>
              <a:endParaRPr lang="ko-KR" altLang="en-US" sz="2000" dirty="0"/>
            </a:p>
          </p:txBody>
        </p:sp>
        <p:sp>
          <p:nvSpPr>
            <p:cNvPr id="49" name="순서도: 수동 입력 48">
              <a:extLst>
                <a:ext uri="{FF2B5EF4-FFF2-40B4-BE49-F238E27FC236}">
                  <a16:creationId xmlns:a16="http://schemas.microsoft.com/office/drawing/2014/main" id="{85862407-DFC3-47B9-9AF8-2A9226F2AA62}"/>
                </a:ext>
              </a:extLst>
            </p:cNvPr>
            <p:cNvSpPr/>
            <p:nvPr/>
          </p:nvSpPr>
          <p:spPr>
            <a:xfrm>
              <a:off x="620888" y="1711481"/>
              <a:ext cx="1350735" cy="654755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Console Input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순서도: 수동 입력 49">
              <a:extLst>
                <a:ext uri="{FF2B5EF4-FFF2-40B4-BE49-F238E27FC236}">
                  <a16:creationId xmlns:a16="http://schemas.microsoft.com/office/drawing/2014/main" id="{8B468D6C-3163-4AF9-8902-CB7F9B8E04C3}"/>
                </a:ext>
              </a:extLst>
            </p:cNvPr>
            <p:cNvSpPr/>
            <p:nvPr/>
          </p:nvSpPr>
          <p:spPr>
            <a:xfrm>
              <a:off x="620888" y="2941972"/>
              <a:ext cx="1350735" cy="654755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Http Request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A90250C-1329-4B52-9BD4-6C43299A746F}"/>
                </a:ext>
              </a:extLst>
            </p:cNvPr>
            <p:cNvSpPr/>
            <p:nvPr/>
          </p:nvSpPr>
          <p:spPr>
            <a:xfrm>
              <a:off x="2670753" y="1711481"/>
              <a:ext cx="2573999" cy="65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Console Input Reader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표준입력 처리</a:t>
              </a:r>
              <a:r>
                <a:rPr lang="en-US" altLang="ko-KR" sz="1400" dirty="0">
                  <a:solidFill>
                    <a:schemeClr val="tx1"/>
                  </a:solidFill>
                </a:rPr>
                <a:t>, String Parser)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456A48A-E568-4637-9804-5EC3B640D622}"/>
                </a:ext>
              </a:extLst>
            </p:cNvPr>
            <p:cNvSpPr/>
            <p:nvPr/>
          </p:nvSpPr>
          <p:spPr>
            <a:xfrm>
              <a:off x="2679094" y="3426960"/>
              <a:ext cx="2573999" cy="65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Http Server for Server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(Jetty, Http Server)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97B524B-7818-47F0-8444-9600F18255D4}"/>
                </a:ext>
              </a:extLst>
            </p:cNvPr>
            <p:cNvGrpSpPr/>
            <p:nvPr/>
          </p:nvGrpSpPr>
          <p:grpSpPr>
            <a:xfrm>
              <a:off x="10304641" y="1060838"/>
              <a:ext cx="1560944" cy="1257127"/>
              <a:chOff x="6741089" y="1909436"/>
              <a:chExt cx="2133596" cy="171268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3D7C5FB4-2B3A-46A6-89F6-F97953AA86D8}"/>
                  </a:ext>
                </a:extLst>
              </p:cNvPr>
              <p:cNvSpPr/>
              <p:nvPr/>
            </p:nvSpPr>
            <p:spPr>
              <a:xfrm>
                <a:off x="6741089" y="1909436"/>
                <a:ext cx="2133596" cy="171268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정보 조회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초기 데이터</a:t>
                </a:r>
              </a:p>
            </p:txBody>
          </p:sp>
          <p:sp>
            <p:nvSpPr>
              <p:cNvPr id="55" name="순서도: 문서 54">
                <a:extLst>
                  <a:ext uri="{FF2B5EF4-FFF2-40B4-BE49-F238E27FC236}">
                    <a16:creationId xmlns:a16="http://schemas.microsoft.com/office/drawing/2014/main" id="{D5BA7630-A1BD-41D5-BC4A-AC0B5E00F6A9}"/>
                  </a:ext>
                </a:extLst>
              </p:cNvPr>
              <p:cNvSpPr/>
              <p:nvPr/>
            </p:nvSpPr>
            <p:spPr>
              <a:xfrm>
                <a:off x="7041048" y="2554111"/>
                <a:ext cx="1591733" cy="45155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Device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정보</a:t>
                </a:r>
              </a:p>
            </p:txBody>
          </p:sp>
          <p:sp>
            <p:nvSpPr>
              <p:cNvPr id="56" name="순서도: 문서 55">
                <a:extLst>
                  <a:ext uri="{FF2B5EF4-FFF2-40B4-BE49-F238E27FC236}">
                    <a16:creationId xmlns:a16="http://schemas.microsoft.com/office/drawing/2014/main" id="{B7D2770E-AA11-4003-9769-79C142A0F376}"/>
                  </a:ext>
                </a:extLst>
              </p:cNvPr>
              <p:cNvSpPr/>
              <p:nvPr/>
            </p:nvSpPr>
            <p:spPr>
              <a:xfrm>
                <a:off x="7041048" y="3031468"/>
                <a:ext cx="1591733" cy="451554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Command</a:t>
                </a: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정보</a:t>
                </a:r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0B3309FF-AA8B-43F0-8920-FFE309D91DBC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1971623" y="2038859"/>
              <a:ext cx="6991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A1D8BF5-60AE-4F56-9561-8912C3EFD6A5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1971623" y="3269350"/>
              <a:ext cx="707471" cy="4849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B348F8-4807-4930-8A8C-5DCF9E35805C}"/>
                </a:ext>
              </a:extLst>
            </p:cNvPr>
            <p:cNvSpPr/>
            <p:nvPr/>
          </p:nvSpPr>
          <p:spPr>
            <a:xfrm>
              <a:off x="3111158" y="4352449"/>
              <a:ext cx="2133596" cy="49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Request Handler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C09856E-2CCE-4B0C-9CB3-81B374E9D792}"/>
                </a:ext>
              </a:extLst>
            </p:cNvPr>
            <p:cNvSpPr/>
            <p:nvPr/>
          </p:nvSpPr>
          <p:spPr>
            <a:xfrm>
              <a:off x="3269505" y="4459101"/>
              <a:ext cx="2133596" cy="49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Request Handler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B8C8A51-EB19-40CA-98C3-F8FCB3E381CF}"/>
                </a:ext>
              </a:extLst>
            </p:cNvPr>
            <p:cNvSpPr/>
            <p:nvPr/>
          </p:nvSpPr>
          <p:spPr>
            <a:xfrm>
              <a:off x="3454761" y="4562703"/>
              <a:ext cx="2133596" cy="629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Http Request Handler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(Servlet,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Url</a:t>
              </a:r>
              <a:r>
                <a:rPr lang="en-US" altLang="ko-KR" sz="1400" dirty="0">
                  <a:solidFill>
                    <a:schemeClr val="tx1"/>
                  </a:solidFill>
                </a:rPr>
                <a:t> Mapping, Json Se/Deserialization)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691DB0E5-F9E5-4790-9081-9B24B18FD153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rot="16200000" flipH="1">
              <a:off x="2748400" y="4236836"/>
              <a:ext cx="517879" cy="20763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71F956D-5B86-4549-93DE-625DF37AEC84}"/>
                </a:ext>
              </a:extLst>
            </p:cNvPr>
            <p:cNvSpPr/>
            <p:nvPr/>
          </p:nvSpPr>
          <p:spPr>
            <a:xfrm>
              <a:off x="6057621" y="3683545"/>
              <a:ext cx="3601395" cy="49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Http</a:t>
              </a:r>
              <a:r>
                <a:rPr lang="ko-KR" altLang="en-US" sz="1400" dirty="0">
                  <a:solidFill>
                    <a:schemeClr val="tx1"/>
                  </a:solidFill>
                </a:rPr>
                <a:t> 요청 </a:t>
              </a:r>
              <a:r>
                <a:rPr lang="en-US" altLang="ko-KR" sz="1400" dirty="0">
                  <a:solidFill>
                    <a:schemeClr val="tx1"/>
                  </a:solidFill>
                </a:rPr>
                <a:t>Workers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병렬처리</a:t>
              </a:r>
              <a:r>
                <a:rPr lang="en-US" altLang="ko-KR" sz="1400" dirty="0">
                  <a:solidFill>
                    <a:schemeClr val="tx1"/>
                  </a:solidFill>
                </a:rPr>
                <a:t>, Worker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Pool</a:t>
              </a:r>
              <a:r>
                <a:rPr lang="ko-KR" altLang="en-US" sz="1400" dirty="0">
                  <a:solidFill>
                    <a:schemeClr val="tx1"/>
                  </a:solidFill>
                </a:rPr>
                <a:t>관리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96B7820-47E8-47BF-8E1A-76A9A9ECBFCF}"/>
                </a:ext>
              </a:extLst>
            </p:cNvPr>
            <p:cNvCxnSpPr>
              <a:cxnSpLocks/>
              <a:stCxn id="54" idx="1"/>
              <a:endCxn id="66" idx="3"/>
            </p:cNvCxnSpPr>
            <p:nvPr/>
          </p:nvCxnSpPr>
          <p:spPr>
            <a:xfrm flipH="1">
              <a:off x="9900410" y="1689402"/>
              <a:ext cx="404231" cy="24735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665BC0F7-FE45-41F7-819D-FAC11E50ED72}"/>
                </a:ext>
              </a:extLst>
            </p:cNvPr>
            <p:cNvCxnSpPr>
              <a:cxnSpLocks/>
              <a:stCxn id="61" idx="3"/>
              <a:endCxn id="63" idx="1"/>
            </p:cNvCxnSpPr>
            <p:nvPr/>
          </p:nvCxnSpPr>
          <p:spPr>
            <a:xfrm flipV="1">
              <a:off x="5588357" y="3930691"/>
              <a:ext cx="469264" cy="9467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F8C3B2D-9B36-4AEE-9B15-5CA2AE3D14D3}"/>
                </a:ext>
              </a:extLst>
            </p:cNvPr>
            <p:cNvSpPr/>
            <p:nvPr/>
          </p:nvSpPr>
          <p:spPr>
            <a:xfrm>
              <a:off x="7559153" y="1609380"/>
              <a:ext cx="2341257" cy="6547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Initial Data Loader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(File Reader, String</a:t>
              </a:r>
              <a:r>
                <a:rPr lang="ko-KR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>
                  <a:solidFill>
                    <a:schemeClr val="tx1"/>
                  </a:solidFill>
                </a:rPr>
                <a:t>Parser, Json Se/Deserialization)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FD749EF-38F2-48E9-821A-9C7619DC4D32}"/>
                </a:ext>
              </a:extLst>
            </p:cNvPr>
            <p:cNvSpPr/>
            <p:nvPr/>
          </p:nvSpPr>
          <p:spPr>
            <a:xfrm>
              <a:off x="7317759" y="2820574"/>
              <a:ext cx="2341257" cy="663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Device/Command</a:t>
              </a:r>
              <a:r>
                <a:rPr lang="ko-KR" altLang="en-US" sz="1400" dirty="0">
                  <a:solidFill>
                    <a:schemeClr val="tx1"/>
                  </a:solidFill>
                </a:rPr>
                <a:t> 정보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A2A79ED-2FF4-4C9A-AB2D-C95911D48A88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8488388" y="2264135"/>
              <a:ext cx="241394" cy="556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CF9D207-505C-4B0B-AEA1-F4FFE96F4D88}"/>
                </a:ext>
              </a:extLst>
            </p:cNvPr>
            <p:cNvCxnSpPr>
              <a:cxnSpLocks/>
              <a:stCxn id="63" idx="0"/>
              <a:endCxn id="67" idx="2"/>
            </p:cNvCxnSpPr>
            <p:nvPr/>
          </p:nvCxnSpPr>
          <p:spPr>
            <a:xfrm flipV="1">
              <a:off x="7858319" y="3483853"/>
              <a:ext cx="630069" cy="1996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FD19855-723F-4A82-AC1E-EDDA35C8D008}"/>
                </a:ext>
              </a:extLst>
            </p:cNvPr>
            <p:cNvSpPr/>
            <p:nvPr/>
          </p:nvSpPr>
          <p:spPr>
            <a:xfrm>
              <a:off x="4277544" y="2451401"/>
              <a:ext cx="2133596" cy="494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 String Request Handler</a:t>
              </a: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E3DC28D-3A7A-455A-BAFB-8A5616FA598E}"/>
                </a:ext>
              </a:extLst>
            </p:cNvPr>
            <p:cNvCxnSpPr>
              <a:cxnSpLocks/>
              <a:stCxn id="70" idx="2"/>
              <a:endCxn id="67" idx="1"/>
            </p:cNvCxnSpPr>
            <p:nvPr/>
          </p:nvCxnSpPr>
          <p:spPr>
            <a:xfrm>
              <a:off x="5344342" y="2945693"/>
              <a:ext cx="1973417" cy="20652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B802B84A-72A0-4F27-8EB6-7701450AC529}"/>
                </a:ext>
              </a:extLst>
            </p:cNvPr>
            <p:cNvCxnSpPr>
              <a:cxnSpLocks/>
              <a:stCxn id="51" idx="2"/>
              <a:endCxn id="70" idx="1"/>
            </p:cNvCxnSpPr>
            <p:nvPr/>
          </p:nvCxnSpPr>
          <p:spPr>
            <a:xfrm rot="16200000" flipH="1">
              <a:off x="3951493" y="2372495"/>
              <a:ext cx="332311" cy="31979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9EE5D1F3-7227-4B51-83E7-ED457E2E3494}"/>
                </a:ext>
              </a:extLst>
            </p:cNvPr>
            <p:cNvSpPr/>
            <p:nvPr/>
          </p:nvSpPr>
          <p:spPr>
            <a:xfrm>
              <a:off x="10325878" y="4028150"/>
              <a:ext cx="1560944" cy="1377875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Device</a:t>
              </a:r>
              <a:endParaRPr lang="ko-KR" altLang="en-US" dirty="0"/>
            </a:p>
          </p:txBody>
        </p: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AE4C4779-C5ED-4739-AB1F-F81DBB86F9CB}"/>
                </a:ext>
              </a:extLst>
            </p:cNvPr>
            <p:cNvCxnSpPr>
              <a:cxnSpLocks/>
              <a:stCxn id="70" idx="3"/>
              <a:endCxn id="73" idx="4"/>
            </p:cNvCxnSpPr>
            <p:nvPr/>
          </p:nvCxnSpPr>
          <p:spPr>
            <a:xfrm>
              <a:off x="6411140" y="2698547"/>
              <a:ext cx="4259207" cy="13296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ED10E81-3AE3-409C-821A-D04AE884CC3E}"/>
                </a:ext>
              </a:extLst>
            </p:cNvPr>
            <p:cNvSpPr/>
            <p:nvPr/>
          </p:nvSpPr>
          <p:spPr>
            <a:xfrm>
              <a:off x="6096000" y="4734419"/>
              <a:ext cx="1028419" cy="629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Http Request worker #1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(Thread, Http Client)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48D079C8-A3AB-4961-A043-0F3CCCD2AADE}"/>
                </a:ext>
              </a:extLst>
            </p:cNvPr>
            <p:cNvCxnSpPr>
              <a:cxnSpLocks/>
              <a:stCxn id="79" idx="3"/>
              <a:endCxn id="73" idx="3"/>
            </p:cNvCxnSpPr>
            <p:nvPr/>
          </p:nvCxnSpPr>
          <p:spPr>
            <a:xfrm flipV="1">
              <a:off x="9626020" y="4717088"/>
              <a:ext cx="699858" cy="3320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B776514-84CF-4C2E-A9D5-7A18CCFEE1FC}"/>
                </a:ext>
              </a:extLst>
            </p:cNvPr>
            <p:cNvSpPr/>
            <p:nvPr/>
          </p:nvSpPr>
          <p:spPr>
            <a:xfrm>
              <a:off x="6119190" y="5641056"/>
              <a:ext cx="3499865" cy="558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Computing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>
                  <a:solidFill>
                    <a:schemeClr val="tx1"/>
                  </a:solidFill>
                </a:rPr>
                <a:t>동적 라이브러리 로딩</a:t>
              </a:r>
              <a:r>
                <a:rPr lang="en-US" altLang="ko-KR" sz="1400" dirty="0">
                  <a:solidFill>
                    <a:schemeClr val="tx1"/>
                  </a:solidFill>
                </a:rPr>
                <a:t>/</a:t>
              </a:r>
              <a:r>
                <a:rPr lang="ko-KR" altLang="en-US" sz="1400" dirty="0">
                  <a:solidFill>
                    <a:schemeClr val="tx1"/>
                  </a:solidFill>
                </a:rPr>
                <a:t>실행</a:t>
              </a:r>
              <a:r>
                <a:rPr lang="en-US" altLang="ko-KR" sz="1400" dirty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7401FA1-9BBA-4D2F-AA0D-19D8F13483B5}"/>
                </a:ext>
              </a:extLst>
            </p:cNvPr>
            <p:cNvSpPr/>
            <p:nvPr/>
          </p:nvSpPr>
          <p:spPr>
            <a:xfrm>
              <a:off x="7167693" y="4734419"/>
              <a:ext cx="1028419" cy="629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Http Request worker #2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(Thread, Http Client)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EFBAE69-0FE5-49AC-95C9-3331A5768EDB}"/>
                </a:ext>
              </a:extLst>
            </p:cNvPr>
            <p:cNvSpPr/>
            <p:nvPr/>
          </p:nvSpPr>
          <p:spPr>
            <a:xfrm>
              <a:off x="8534820" y="4734418"/>
              <a:ext cx="1091200" cy="629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Http Request worker #n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(Thread, Http Client)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3115A27-1371-4E4B-9F6C-4B73144527C6}"/>
                </a:ext>
              </a:extLst>
            </p:cNvPr>
            <p:cNvSpPr/>
            <p:nvPr/>
          </p:nvSpPr>
          <p:spPr>
            <a:xfrm>
              <a:off x="8244712" y="4734419"/>
              <a:ext cx="243676" cy="629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…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1D5E8D7-293A-4849-A488-69C4A8951BBC}"/>
                </a:ext>
              </a:extLst>
            </p:cNvPr>
            <p:cNvCxnSpPr>
              <a:cxnSpLocks/>
              <a:stCxn id="63" idx="2"/>
              <a:endCxn id="47" idx="0"/>
            </p:cNvCxnSpPr>
            <p:nvPr/>
          </p:nvCxnSpPr>
          <p:spPr>
            <a:xfrm>
              <a:off x="7858319" y="4177837"/>
              <a:ext cx="21381" cy="192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D951B42-2104-4370-87D0-2F53A99913C7}"/>
                </a:ext>
              </a:extLst>
            </p:cNvPr>
            <p:cNvCxnSpPr>
              <a:cxnSpLocks/>
              <a:stCxn id="75" idx="2"/>
              <a:endCxn id="77" idx="0"/>
            </p:cNvCxnSpPr>
            <p:nvPr/>
          </p:nvCxnSpPr>
          <p:spPr>
            <a:xfrm>
              <a:off x="6610210" y="5363874"/>
              <a:ext cx="1258913" cy="27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535982D-E92C-4F91-9BBD-5382691079D2}"/>
                </a:ext>
              </a:extLst>
            </p:cNvPr>
            <p:cNvCxnSpPr>
              <a:cxnSpLocks/>
              <a:stCxn id="78" idx="2"/>
              <a:endCxn id="77" idx="0"/>
            </p:cNvCxnSpPr>
            <p:nvPr/>
          </p:nvCxnSpPr>
          <p:spPr>
            <a:xfrm>
              <a:off x="7681903" y="5363874"/>
              <a:ext cx="187220" cy="2771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A0DF0244-E429-4503-9E89-726C44001944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7869123" y="5374716"/>
              <a:ext cx="1204548" cy="2663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935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3" y="417689"/>
            <a:ext cx="45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상용화</a:t>
            </a:r>
            <a:r>
              <a:rPr lang="en-US" altLang="ko-KR" dirty="0"/>
              <a:t> (</a:t>
            </a:r>
            <a:r>
              <a:rPr lang="ko-KR" altLang="en-US" dirty="0"/>
              <a:t>솔루션 시의 고려사항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43">
            <a:extLst>
              <a:ext uri="{FF2B5EF4-FFF2-40B4-BE49-F238E27FC236}">
                <a16:creationId xmlns:a16="http://schemas.microsoft.com/office/drawing/2014/main" id="{38577D33-4636-40D7-8D2B-7E28749C9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85447"/>
              </p:ext>
            </p:extLst>
          </p:nvPr>
        </p:nvGraphicFramePr>
        <p:xfrm>
          <a:off x="660399" y="828379"/>
          <a:ext cx="11067143" cy="569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10441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5558874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4397828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154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영역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고려 사항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관련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물리적 분산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지연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(Latency)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줄이기 위한 인프라 설계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지역 간 분산 시 지연과 비용 최적화를 위한 클라우드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리전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물리적 서버와 네트워크 연결 상태에 따른 가용성 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클라우드 컴퓨팅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(AWS, GCP, Azure)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 오케스트레이션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(Kubernetes)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가상화 기술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(VMware, Hyper-V)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4943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자원 공유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접근 권한 및 보안 설정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 사용 시 동시성 문제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데드락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경쟁 상태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해결하기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메커니즘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자원의 가용성 및 일관성 유지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NFS (Network File System)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파일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(HDFS,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Ceph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데이터베이스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(Cassandra, MongoDB)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확장성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수평적 확장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(Horizontal Scaling)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수직적 확장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(Vertical Scaling)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적합한 방식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확장에 따른 데이터 동기화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확장성 테스트 및 모니터링을 통한 성능 확인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밸런서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(Nginx,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오토스케일링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(AWS Auto Scaling, Kubernetes Horizontal Pod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Autoscaler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캐시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(Redis, Memcached)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내결함성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장애 시 데이터 손실 최소화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복제본의 관리와 데이터 일관성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 발생 시 대체 경로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페일오버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(Raft,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Paxos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 감지 및 복구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(Kubernetes Health Check, Zookeeper)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메시징 시스템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(Kafka, RabbitMQ)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투명성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사용자에게 시스템의 복잡성을 감추는 동시에 성능을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통신에서 위치나 장애의 투명성을 확보하기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리다이렉션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복구 메커니즘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 투명성 유지 및 비동기 환경에서 일관성 문제 해결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디스커버리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(Consul,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가상화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(SDN, Overlay Network)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트랜잭션 관리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(2PC, SAGA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동시성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충돌을 방지하기 위한 동시성 관리 전략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및 동기 처리 시 트랜잭션 일관성 보장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간 데이터 접근 시 동시성 문제 해결을 위한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정책 설정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동시성 제어 알고리즘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세마포어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트랜잭션 처리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(TCC, SAGA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패턴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큐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(ActiveMQ, Kafka)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비동기성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전달 지연에 따른 시스템 동기화 문제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메시지 처리 중 발생할 수 있는 데이터 불일치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재시도 메커니즘 설정 및 데이터 중복 처리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브로커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(RabbitMQ, Kafka)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 통신 프로토콜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WebSocket)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 기반 아키텍처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(Event-Driven Architecture)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  <a:tr h="44500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분산 데이터 관리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이론에 따른 일관성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(Consistency),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가용성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(Availability),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파티션 허용성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(Partition Tolerance)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간의 트레이드오프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샤딩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분할 기준과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샤드의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균등한 부하 분산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복제본의 관리 및 일관성 유지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데이터베이스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(Cassandra,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CockroachDB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샤딩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Sharding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복제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(Replication)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분산 캐시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(Redis Cluster, Memcached)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984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자율성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의존성을 최소화하여 서비스 자율성을 확보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자율적인 서비스 운영을 위한 독립적인 배포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업데이트 전략 마련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서비스의 독립적인 상태 관리와 모니터링 시스템 도입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마이크로서비스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아키텍처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(MSA)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디커플링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(Loose Coupling)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컨테이너화 및 오케스트레이션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(Docker, Kubernetes)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75852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이질성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서로 다른 기술 스택 간의 호환성 확보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포맷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프로토콜 간의 변환과 호환성 문제 해결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운영체제나 하드웨어에서 일관된 성능을 유지할 수 있는 기술 선택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 플랫폼 지원 프레임워크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(Spring, Node.js)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호환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(REST,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포맷 변환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(JSON, XML, Protocol Buffers)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74510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지연 및 대역폭 문제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지연을 최소화하기 위한 데이터 압축 및 </a:t>
                      </a:r>
                      <a:r>
                        <a:rPr lang="ko-KR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캐싱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전략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대역폭을 효율적으로 사용하는 프로토콜과 기술 선택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클라이언트와 서버 간 근접성을 고려한 리소스 배포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컨텐츠 전송 네트워크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(CDN)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최적화 도구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(SD-WAN)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근접성 기반 라우팅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(Proximity-based Routing)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79376"/>
                  </a:ext>
                </a:extLst>
              </a:tr>
              <a:tr h="34826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보안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암호화를 통한 네트워크 상의 보안 유지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간 인증 및 권한 관리 강화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네트워크 상의 악의적 공격 방지를 위한 보안 정책 수립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SSL/TLS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(HTTPS, TLS)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 2.0, OpenID Connect </a:t>
                      </a: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</a:t>
                      </a:r>
                    </a:p>
                    <a:p>
                      <a:pPr marL="171450" lvl="1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방화벽 및 네트워크 보안 그룹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(Firewall, VPC)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5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FF393-D046-45F3-84D4-4D0116CE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75740-F1D6-41C4-8326-705F98DC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1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800D32-25EF-495E-9497-4B19D4A610C4}"/>
              </a:ext>
            </a:extLst>
          </p:cNvPr>
          <p:cNvSpPr/>
          <p:nvPr/>
        </p:nvSpPr>
        <p:spPr>
          <a:xfrm>
            <a:off x="2394255" y="968021"/>
            <a:ext cx="7752038" cy="5472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Workflow Engine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376170-2DED-46A4-B32F-ADCADBFAD2CA}"/>
              </a:ext>
            </a:extLst>
          </p:cNvPr>
          <p:cNvSpPr/>
          <p:nvPr/>
        </p:nvSpPr>
        <p:spPr>
          <a:xfrm>
            <a:off x="462844" y="968022"/>
            <a:ext cx="1731434" cy="5472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Client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구조 설계 </a:t>
            </a:r>
            <a:r>
              <a:rPr lang="en-US" altLang="ko-KR" dirty="0"/>
              <a:t>(</a:t>
            </a:r>
            <a:r>
              <a:rPr lang="ko-KR" altLang="en-US" dirty="0"/>
              <a:t>구성도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6DDD1AE3-D94C-4D55-B13A-1A909429B985}"/>
              </a:ext>
            </a:extLst>
          </p:cNvPr>
          <p:cNvSpPr/>
          <p:nvPr/>
        </p:nvSpPr>
        <p:spPr>
          <a:xfrm>
            <a:off x="620888" y="1711481"/>
            <a:ext cx="1350735" cy="654755"/>
          </a:xfrm>
          <a:prstGeom prst="flowChartManualIn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4EE17B-3393-4374-BF3A-57F245CF97A1}"/>
              </a:ext>
            </a:extLst>
          </p:cNvPr>
          <p:cNvSpPr/>
          <p:nvPr/>
        </p:nvSpPr>
        <p:spPr>
          <a:xfrm>
            <a:off x="2670753" y="1711481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Console Input Reader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표준입력 처리</a:t>
            </a:r>
            <a:r>
              <a:rPr lang="en-US" altLang="ko-KR" sz="1400" dirty="0">
                <a:solidFill>
                  <a:schemeClr val="tx1"/>
                </a:solidFill>
              </a:rPr>
              <a:t>, String Parser)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8A5ED3-B97A-42B2-BD61-46E21C01A394}"/>
              </a:ext>
            </a:extLst>
          </p:cNvPr>
          <p:cNvSpPr/>
          <p:nvPr/>
        </p:nvSpPr>
        <p:spPr>
          <a:xfrm>
            <a:off x="2664580" y="3426960"/>
            <a:ext cx="2573999" cy="654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Server for Server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(Jetty, Http Server)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F4D9423-ABE1-4A9D-A1AC-FBFFE163BEC9}"/>
              </a:ext>
            </a:extLst>
          </p:cNvPr>
          <p:cNvSpPr/>
          <p:nvPr/>
        </p:nvSpPr>
        <p:spPr>
          <a:xfrm>
            <a:off x="10304641" y="1176950"/>
            <a:ext cx="1560944" cy="1488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초기 데이터</a:t>
            </a:r>
          </a:p>
        </p:txBody>
      </p: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AA8D5106-446F-42F7-B84F-B6E1E46EBC66}"/>
              </a:ext>
            </a:extLst>
          </p:cNvPr>
          <p:cNvSpPr/>
          <p:nvPr/>
        </p:nvSpPr>
        <p:spPr>
          <a:xfrm>
            <a:off x="10524092" y="1490493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VARIABLE </a:t>
            </a:r>
            <a:r>
              <a:rPr lang="ko-KR" altLang="en-US" sz="10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F777FA6-5F90-40EF-957F-F846B2A291DB}"/>
              </a:ext>
            </a:extLst>
          </p:cNvPr>
          <p:cNvSpPr/>
          <p:nvPr/>
        </p:nvSpPr>
        <p:spPr>
          <a:xfrm>
            <a:off x="10524092" y="1869906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State </a:t>
            </a:r>
            <a:r>
              <a:rPr lang="ko-KR" altLang="en-US" sz="1000" dirty="0">
                <a:solidFill>
                  <a:schemeClr val="tx1"/>
                </a:solidFill>
              </a:rPr>
              <a:t>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BCDF9F-2B99-496A-B019-DE9E6E2585E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971623" y="2038859"/>
            <a:ext cx="699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6DEE0BD-1704-44C8-984A-6B90D7BDED55}"/>
              </a:ext>
            </a:extLst>
          </p:cNvPr>
          <p:cNvCxnSpPr>
            <a:cxnSpLocks/>
            <a:stCxn id="2" idx="5"/>
            <a:endCxn id="11" idx="1"/>
          </p:cNvCxnSpPr>
          <p:nvPr/>
        </p:nvCxnSpPr>
        <p:spPr>
          <a:xfrm flipV="1">
            <a:off x="1908342" y="3754338"/>
            <a:ext cx="756238" cy="6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3486B8-8F50-4A2E-B2EE-5186A10B98E3}"/>
              </a:ext>
            </a:extLst>
          </p:cNvPr>
          <p:cNvSpPr/>
          <p:nvPr/>
        </p:nvSpPr>
        <p:spPr>
          <a:xfrm>
            <a:off x="2885283" y="4388076"/>
            <a:ext cx="2472553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 Handler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(Servlet,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en-US" altLang="ko-KR" sz="1400" dirty="0">
                <a:solidFill>
                  <a:schemeClr val="tx1"/>
                </a:solidFill>
              </a:rPr>
              <a:t> Mapping, Json Se/Deserialization)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4C08655-914C-4EEF-8D16-1060C8479478}"/>
              </a:ext>
            </a:extLst>
          </p:cNvPr>
          <p:cNvCxnSpPr>
            <a:cxnSpLocks/>
            <a:stCxn id="19" idx="1"/>
            <a:endCxn id="133" idx="3"/>
          </p:cNvCxnSpPr>
          <p:nvPr/>
        </p:nvCxnSpPr>
        <p:spPr>
          <a:xfrm flipH="1">
            <a:off x="9633258" y="1920961"/>
            <a:ext cx="671383" cy="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5FE4E93-55CA-4CFC-84B0-7CBD8460F9D9}"/>
              </a:ext>
            </a:extLst>
          </p:cNvPr>
          <p:cNvSpPr/>
          <p:nvPr/>
        </p:nvSpPr>
        <p:spPr>
          <a:xfrm>
            <a:off x="7230675" y="2951200"/>
            <a:ext cx="2341257" cy="663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Variable/State/Workflow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BE5E93-B724-4614-8CF6-E3287FD3C46C}"/>
              </a:ext>
            </a:extLst>
          </p:cNvPr>
          <p:cNvCxnSpPr>
            <a:cxnSpLocks/>
            <a:stCxn id="133" idx="2"/>
            <a:endCxn id="67" idx="0"/>
          </p:cNvCxnSpPr>
          <p:nvPr/>
        </p:nvCxnSpPr>
        <p:spPr>
          <a:xfrm flipH="1">
            <a:off x="8401304" y="2366769"/>
            <a:ext cx="7614" cy="58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78BF34-285F-4F84-A040-71E228338ADF}"/>
              </a:ext>
            </a:extLst>
          </p:cNvPr>
          <p:cNvSpPr/>
          <p:nvPr/>
        </p:nvSpPr>
        <p:spPr>
          <a:xfrm>
            <a:off x="3123513" y="2534119"/>
            <a:ext cx="2360139" cy="49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String Request Handler</a:t>
            </a: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A0C0696C-DDC9-4B49-BF37-9D0A673DE2AA}"/>
              </a:ext>
            </a:extLst>
          </p:cNvPr>
          <p:cNvCxnSpPr>
            <a:cxnSpLocks/>
            <a:stCxn id="10" idx="2"/>
            <a:endCxn id="108" idx="1"/>
          </p:cNvCxnSpPr>
          <p:nvPr/>
        </p:nvCxnSpPr>
        <p:spPr>
          <a:xfrm rot="5400000">
            <a:off x="3333119" y="2156630"/>
            <a:ext cx="415029" cy="834240"/>
          </a:xfrm>
          <a:prstGeom prst="bentConnector4">
            <a:avLst>
              <a:gd name="adj1" fmla="val 20225"/>
              <a:gd name="adj2" fmla="val 127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육각형 131">
            <a:extLst>
              <a:ext uri="{FF2B5EF4-FFF2-40B4-BE49-F238E27FC236}">
                <a16:creationId xmlns:a16="http://schemas.microsoft.com/office/drawing/2014/main" id="{3266509B-2785-4295-AD7C-9E22C18A9D4D}"/>
              </a:ext>
            </a:extLst>
          </p:cNvPr>
          <p:cNvSpPr/>
          <p:nvPr/>
        </p:nvSpPr>
        <p:spPr>
          <a:xfrm>
            <a:off x="10416701" y="4564048"/>
            <a:ext cx="1560944" cy="137787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MicroService</a:t>
            </a:r>
            <a:endParaRPr lang="ko-KR" altLang="en-US" dirty="0"/>
          </a:p>
        </p:txBody>
      </p: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1378F51B-5E28-4F93-933A-1A42CF50ABBE}"/>
              </a:ext>
            </a:extLst>
          </p:cNvPr>
          <p:cNvCxnSpPr>
            <a:cxnSpLocks/>
            <a:stCxn id="108" idx="3"/>
            <a:endCxn id="132" idx="4"/>
          </p:cNvCxnSpPr>
          <p:nvPr/>
        </p:nvCxnSpPr>
        <p:spPr>
          <a:xfrm>
            <a:off x="5483652" y="2781265"/>
            <a:ext cx="5277518" cy="17827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4868BB8-3E77-4F0B-9872-A8422468ABC3}"/>
              </a:ext>
            </a:extLst>
          </p:cNvPr>
          <p:cNvSpPr/>
          <p:nvPr/>
        </p:nvSpPr>
        <p:spPr>
          <a:xfrm>
            <a:off x="552497" y="3497060"/>
            <a:ext cx="1506494" cy="528410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 Request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순서도: 문서 47">
            <a:extLst>
              <a:ext uri="{FF2B5EF4-FFF2-40B4-BE49-F238E27FC236}">
                <a16:creationId xmlns:a16="http://schemas.microsoft.com/office/drawing/2014/main" id="{932F0511-9F59-4BE8-9CA4-F68B1DB06748}"/>
              </a:ext>
            </a:extLst>
          </p:cNvPr>
          <p:cNvSpPr/>
          <p:nvPr/>
        </p:nvSpPr>
        <p:spPr>
          <a:xfrm>
            <a:off x="10524092" y="2242375"/>
            <a:ext cx="1164516" cy="33144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Workflow </a:t>
            </a:r>
            <a:r>
              <a:rPr lang="ko-KR" altLang="en-US" sz="1000" dirty="0">
                <a:solidFill>
                  <a:schemeClr val="tx1"/>
                </a:solidFill>
              </a:rPr>
              <a:t>파일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BA5215-5EB6-43A6-9154-C1F985B228F0}"/>
              </a:ext>
            </a:extLst>
          </p:cNvPr>
          <p:cNvSpPr/>
          <p:nvPr/>
        </p:nvSpPr>
        <p:spPr>
          <a:xfrm>
            <a:off x="5609592" y="4933892"/>
            <a:ext cx="2573998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Workflow Executor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6626522-64F5-41CB-888C-C343B53285E0}"/>
              </a:ext>
            </a:extLst>
          </p:cNvPr>
          <p:cNvSpPr/>
          <p:nvPr/>
        </p:nvSpPr>
        <p:spPr>
          <a:xfrm>
            <a:off x="5599355" y="3870150"/>
            <a:ext cx="2573998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Workflow Executor Pool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ExecutorService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41E12-A58E-4EE7-A5B9-BEE5F5D41AFE}"/>
              </a:ext>
            </a:extLst>
          </p:cNvPr>
          <p:cNvSpPr/>
          <p:nvPr/>
        </p:nvSpPr>
        <p:spPr>
          <a:xfrm>
            <a:off x="5730290" y="5042742"/>
            <a:ext cx="2573998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Workflow Executor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4756F0-E931-4C73-A474-C1D727B1EA89}"/>
              </a:ext>
            </a:extLst>
          </p:cNvPr>
          <p:cNvSpPr/>
          <p:nvPr/>
        </p:nvSpPr>
        <p:spPr>
          <a:xfrm>
            <a:off x="5850986" y="5130354"/>
            <a:ext cx="2573998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Workflow Executor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C89B2-BCA6-4598-A413-A995308C29F8}"/>
              </a:ext>
            </a:extLst>
          </p:cNvPr>
          <p:cNvCxnSpPr>
            <a:cxnSpLocks/>
            <a:stCxn id="30" idx="2"/>
            <a:endCxn id="61" idx="1"/>
          </p:cNvCxnSpPr>
          <p:nvPr/>
        </p:nvCxnSpPr>
        <p:spPr>
          <a:xfrm rot="5400000" flipH="1" flipV="1">
            <a:off x="4444130" y="3862307"/>
            <a:ext cx="832653" cy="1477795"/>
          </a:xfrm>
          <a:prstGeom prst="bentConnector4">
            <a:avLst>
              <a:gd name="adj1" fmla="val -27454"/>
              <a:gd name="adj2" fmla="val 918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44BED95-C94E-4E59-B309-23ED9E718BFA}"/>
              </a:ext>
            </a:extLst>
          </p:cNvPr>
          <p:cNvSpPr/>
          <p:nvPr/>
        </p:nvSpPr>
        <p:spPr>
          <a:xfrm>
            <a:off x="8729781" y="3934593"/>
            <a:ext cx="1285075" cy="629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Service Caller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BABFC34-7D0A-439A-9BBD-7530025B8678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8424984" y="4249321"/>
            <a:ext cx="304797" cy="11957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D3738F1-3D19-4589-BC56-6E90545FFF85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>
            <a:off x="6886354" y="4499605"/>
            <a:ext cx="10237" cy="434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E0979C4E-B248-488B-A32F-E7977E924065}"/>
              </a:ext>
            </a:extLst>
          </p:cNvPr>
          <p:cNvCxnSpPr>
            <a:cxnSpLocks/>
            <a:stCxn id="69" idx="2"/>
            <a:endCxn id="132" idx="3"/>
          </p:cNvCxnSpPr>
          <p:nvPr/>
        </p:nvCxnSpPr>
        <p:spPr>
          <a:xfrm rot="16200000" flipH="1">
            <a:off x="9550041" y="4386326"/>
            <a:ext cx="688938" cy="10443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38F526D-1793-46B0-9DD3-F7841F176154}"/>
              </a:ext>
            </a:extLst>
          </p:cNvPr>
          <p:cNvCxnSpPr>
            <a:cxnSpLocks/>
            <a:stCxn id="67" idx="1"/>
            <a:endCxn id="108" idx="2"/>
          </p:cNvCxnSpPr>
          <p:nvPr/>
        </p:nvCxnSpPr>
        <p:spPr>
          <a:xfrm rot="10800000">
            <a:off x="4303583" y="3028412"/>
            <a:ext cx="2927092" cy="25442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29A765EA-7C9C-4C23-9AD0-548B22ECAD5C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 rot="5400000">
            <a:off x="7011708" y="3740757"/>
            <a:ext cx="1515875" cy="1263319"/>
          </a:xfrm>
          <a:prstGeom prst="bentConnector3">
            <a:avLst>
              <a:gd name="adj1" fmla="val 6915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5A14C86-3DF0-4398-B8E9-C16B52A39087}"/>
              </a:ext>
            </a:extLst>
          </p:cNvPr>
          <p:cNvCxnSpPr>
            <a:cxnSpLocks/>
            <a:stCxn id="69" idx="0"/>
            <a:endCxn id="67" idx="3"/>
          </p:cNvCxnSpPr>
          <p:nvPr/>
        </p:nvCxnSpPr>
        <p:spPr>
          <a:xfrm rot="5400000" flipH="1" flipV="1">
            <a:off x="9146249" y="3508911"/>
            <a:ext cx="651753" cy="199613"/>
          </a:xfrm>
          <a:prstGeom prst="bentConnector4">
            <a:avLst>
              <a:gd name="adj1" fmla="val 24558"/>
              <a:gd name="adj2" fmla="val 214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4471A87-622C-4606-B6E7-A24A0A673111}"/>
              </a:ext>
            </a:extLst>
          </p:cNvPr>
          <p:cNvCxnSpPr>
            <a:cxnSpLocks/>
            <a:stCxn id="11" idx="2"/>
            <a:endCxn id="30" idx="1"/>
          </p:cNvCxnSpPr>
          <p:nvPr/>
        </p:nvCxnSpPr>
        <p:spPr>
          <a:xfrm rot="5400000">
            <a:off x="3107888" y="3859111"/>
            <a:ext cx="621089" cy="1066297"/>
          </a:xfrm>
          <a:prstGeom prst="bentConnector4">
            <a:avLst>
              <a:gd name="adj1" fmla="val 24663"/>
              <a:gd name="adj2" fmla="val 121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순서도: 준비 132">
            <a:extLst>
              <a:ext uri="{FF2B5EF4-FFF2-40B4-BE49-F238E27FC236}">
                <a16:creationId xmlns:a16="http://schemas.microsoft.com/office/drawing/2014/main" id="{0EFA1ABD-757D-4CFC-800E-6C0EEC671FBD}"/>
              </a:ext>
            </a:extLst>
          </p:cNvPr>
          <p:cNvSpPr/>
          <p:nvPr/>
        </p:nvSpPr>
        <p:spPr>
          <a:xfrm>
            <a:off x="7184577" y="1475286"/>
            <a:ext cx="2448681" cy="891483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Initial Data Loader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(File Reader, String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Parser, Json Se/Deserialization)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64232D-F8FC-40A1-B944-4413795A1578}"/>
              </a:ext>
            </a:extLst>
          </p:cNvPr>
          <p:cNvSpPr txBox="1"/>
          <p:nvPr/>
        </p:nvSpPr>
        <p:spPr>
          <a:xfrm>
            <a:off x="462844" y="417689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적용 기술 </a:t>
            </a:r>
            <a:r>
              <a:rPr lang="en-US" altLang="ko-KR" dirty="0"/>
              <a:t>(</a:t>
            </a:r>
            <a:r>
              <a:rPr lang="ko-KR" altLang="en-US" dirty="0"/>
              <a:t>확장기능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3" name="표 43">
            <a:extLst>
              <a:ext uri="{FF2B5EF4-FFF2-40B4-BE49-F238E27FC236}">
                <a16:creationId xmlns:a16="http://schemas.microsoft.com/office/drawing/2014/main" id="{ED1909A5-59BF-415D-9742-ADBD15B84F5A}"/>
              </a:ext>
            </a:extLst>
          </p:cNvPr>
          <p:cNvGraphicFramePr>
            <a:graphicFrameLocks noGrp="1"/>
          </p:cNvGraphicFramePr>
          <p:nvPr/>
        </p:nvGraphicFramePr>
        <p:xfrm>
          <a:off x="660400" y="828379"/>
          <a:ext cx="10909300" cy="53855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4061283726"/>
                    </a:ext>
                  </a:extLst>
                </a:gridCol>
                <a:gridCol w="2327729">
                  <a:extLst>
                    <a:ext uri="{9D8B030D-6E8A-4147-A177-3AD203B41FA5}">
                      <a16:colId xmlns:a16="http://schemas.microsoft.com/office/drawing/2014/main" val="3685920021"/>
                    </a:ext>
                  </a:extLst>
                </a:gridCol>
                <a:gridCol w="2772228">
                  <a:extLst>
                    <a:ext uri="{9D8B030D-6E8A-4147-A177-3AD203B41FA5}">
                      <a16:colId xmlns:a16="http://schemas.microsoft.com/office/drawing/2014/main" val="2450232448"/>
                    </a:ext>
                  </a:extLst>
                </a:gridCol>
                <a:gridCol w="4399643">
                  <a:extLst>
                    <a:ext uri="{9D8B030D-6E8A-4147-A177-3AD203B41FA5}">
                      <a16:colId xmlns:a16="http://schemas.microsoft.com/office/drawing/2014/main" val="624999606"/>
                    </a:ext>
                  </a:extLst>
                </a:gridCol>
              </a:tblGrid>
              <a:tr h="34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구성 요소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적용 기술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선정 기준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235680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서비스간 통신 및 문서화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 통신 방식을 정의하고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문서화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REST API, Swagger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간 표준 통신 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(Http, API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표준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으로 채택하고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API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명세 및 테스트를 지원하는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Swagger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96706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및 권한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서버간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(Service) 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요청에 대한 인증 및 권한 처리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JWT, Token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인증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JWT(token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은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Session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방식보다 가볍고 분산환경에서 확장성이 좋음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76748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메타데이터 저장소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파일 기반의 메타데이터 관리를 메모리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기반 데이터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Ehcache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Redis Cache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변경이 적고 조회가 많은 데이터들을 메모리 기반으로 관리함으로써 성능 개선과 분산환경에서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global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캐시로서 확장성을 가져갈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717659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컨테이너화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및 오케스트레이션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컨테이너화 된 서비스 관리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운영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Docker, K8S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Docker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서비스 컨테이너화를 지원하고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K8S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는 컨테이너들의 배포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스케일링 및 관리를 지원 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20198"/>
                  </a:ext>
                </a:extLst>
              </a:tr>
              <a:tr h="515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Server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통신을 지원하는 전문 솔루션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Tomcat, Nginx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실행과 운영이 좀 더 고도화된 웹서버를 도입함으로써 엔터프라이즈 레벨의 기능을 지원하고 탑재 가능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9676"/>
                  </a:ext>
                </a:extLst>
              </a:tr>
              <a:tr h="734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로깅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모니터링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ELK Stack (Elasticsearch, Logstash, Kibana)</a:t>
                      </a:r>
                    </a:p>
                    <a:p>
                      <a:pPr latinLnBrk="0"/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Prometheus, Grafana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시스템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어플리케이션이 남기는 로그들을 수집하고 분석해서 시스템의 상태를 실시간으로 확인할 수 있는 환경 구성을 지원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78400"/>
                  </a:ext>
                </a:extLst>
              </a:tr>
              <a:tr h="568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추적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추적하고 관리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OpenTelemetry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간 요청에 대해 추적 기능을 제공하고 문제 발생시 빠르게 문제를 파악할 수 있음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67513"/>
                  </a:ext>
                </a:extLst>
              </a:tr>
              <a:tr h="722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endParaRPr lang="ko-KR" altLang="en-US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서비스 단일 접근 포인트를 제공하고 멀티 서비스들의 부하 분산 지원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0">
                        <a:buFontTx/>
                        <a:buNone/>
                      </a:pPr>
                      <a:r>
                        <a:rPr lang="en-US" altLang="ko-KR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HAProxy</a:t>
                      </a:r>
                      <a:endParaRPr lang="en-US" altLang="ko-KR" sz="12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하드웨어 스위치를 대체하는 소프트웨어 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reverse-proxy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로서 가용성</a:t>
                      </a:r>
                      <a:r>
                        <a:rPr lang="en-US" altLang="ko-KR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로드밸런싱</a:t>
                      </a:r>
                      <a:r>
                        <a:rPr lang="ko-KR" altLang="en-US" sz="12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기능을 제공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34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1968</Words>
  <Application>Microsoft Office PowerPoint</Application>
  <PresentationFormat>와이드스크린</PresentationFormat>
  <Paragraphs>345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LG스마트체 Regular</vt:lpstr>
      <vt:lpstr>맑은 고딕</vt:lpstr>
      <vt:lpstr>Arial</vt:lpstr>
      <vt:lpstr>Office 테마</vt:lpstr>
      <vt:lpstr>Edge Computing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Workflow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박태영</dc:creator>
  <cp:lastModifiedBy>박태영</cp:lastModifiedBy>
  <cp:revision>72</cp:revision>
  <dcterms:created xsi:type="dcterms:W3CDTF">2024-10-27T14:11:20Z</dcterms:created>
  <dcterms:modified xsi:type="dcterms:W3CDTF">2024-10-29T04:25:34Z</dcterms:modified>
</cp:coreProperties>
</file>