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2" r:id="rId5"/>
    <p:sldId id="285" r:id="rId6"/>
    <p:sldId id="286" r:id="rId7"/>
    <p:sldId id="264" r:id="rId8"/>
    <p:sldId id="265" r:id="rId9"/>
    <p:sldId id="266" r:id="rId10"/>
    <p:sldId id="295" r:id="rId11"/>
    <p:sldId id="292" r:id="rId12"/>
    <p:sldId id="293" r:id="rId13"/>
    <p:sldId id="294" r:id="rId14"/>
    <p:sldId id="268" r:id="rId15"/>
    <p:sldId id="296" r:id="rId16"/>
    <p:sldId id="297" r:id="rId17"/>
    <p:sldId id="298" r:id="rId18"/>
    <p:sldId id="299" r:id="rId19"/>
    <p:sldId id="300" r:id="rId20"/>
    <p:sldId id="301" r:id="rId21"/>
    <p:sldId id="269" r:id="rId22"/>
    <p:sldId id="309" r:id="rId23"/>
    <p:sldId id="287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28" r:id="rId32"/>
    <p:sldId id="311" r:id="rId33"/>
    <p:sldId id="288" r:id="rId34"/>
    <p:sldId id="289" r:id="rId35"/>
    <p:sldId id="290" r:id="rId36"/>
    <p:sldId id="312" r:id="rId37"/>
    <p:sldId id="313" r:id="rId38"/>
    <p:sldId id="314" r:id="rId39"/>
    <p:sldId id="326" r:id="rId40"/>
    <p:sldId id="316" r:id="rId41"/>
    <p:sldId id="325" r:id="rId42"/>
    <p:sldId id="327" r:id="rId43"/>
    <p:sldId id="317" r:id="rId44"/>
    <p:sldId id="31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</c:v>
                </c:pt>
                <c:pt idx="1">
                  <c:v>84</c:v>
                </c:pt>
                <c:pt idx="2">
                  <c:v>83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84</c:v>
                </c:pt>
                <c:pt idx="7">
                  <c:v>83</c:v>
                </c:pt>
                <c:pt idx="8">
                  <c:v>84</c:v>
                </c:pt>
                <c:pt idx="9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8-4DC1-A957-5000E0380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86.2</c:v>
                </c:pt>
                <c:pt idx="2">
                  <c:v>86.4</c:v>
                </c:pt>
                <c:pt idx="3">
                  <c:v>86.8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1-4FDF-8F0F-91A7B3166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전라남도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</c:v>
                </c:pt>
                <c:pt idx="1">
                  <c:v>84.2</c:v>
                </c:pt>
                <c:pt idx="2">
                  <c:v>84.4</c:v>
                </c:pt>
                <c:pt idx="3">
                  <c:v>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01-4FDF-8F0F-91A7B3166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66D3-7C8F-4EBD-AA13-D881705E4C9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F8E-3CE0-43F0-B351-F3530842A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49CD019D-45D5-9C44-BEFA-72EEEFFAC2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56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7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7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2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9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57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0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37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0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4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2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24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9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6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6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85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98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86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67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89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12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8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7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9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1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6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78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1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2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1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6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732154" y="1770542"/>
            <a:ext cx="9960727" cy="75405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300" b="1" spc="-290" dirty="0">
                <a:solidFill>
                  <a:srgbClr val="203864"/>
                </a:solidFill>
                <a:latin typeface="+mn-ea"/>
                <a:cs typeface="Pretendard ExtraBold" charset="0"/>
              </a:rPr>
              <a:t>노인 기대 수명 및 삶의 만족도 분석 서비스</a:t>
            </a:r>
            <a:endParaRPr lang="ko-KR" altLang="en-US" sz="4300" b="1" dirty="0">
              <a:solidFill>
                <a:srgbClr val="203864"/>
              </a:solidFill>
              <a:latin typeface="+mn-ea"/>
              <a:cs typeface="Pretendard ExtraBold" charset="0"/>
            </a:endParaRPr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>
            <a:off x="9537700" y="5045075"/>
            <a:ext cx="1870710" cy="292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G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u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  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j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e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c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t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  <a:cs typeface="Pretendard Light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2246" y="5758180"/>
            <a:ext cx="359727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유정민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박의범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박초윤</a:t>
            </a:r>
            <a:r>
              <a:rPr lang="en-US" altLang="ko-KR" spc="-13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이연지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cs typeface="Pretendard Medium" charset="0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948B679-3951-7142-940B-DBCF999BDDD7}"/>
              </a:ext>
            </a:extLst>
          </p:cNvPr>
          <p:cNvCxnSpPr/>
          <p:nvPr/>
        </p:nvCxnSpPr>
        <p:spPr>
          <a:xfrm>
            <a:off x="0" y="6723380"/>
            <a:ext cx="12192000" cy="0"/>
          </a:xfrm>
          <a:prstGeom prst="line">
            <a:avLst/>
          </a:prstGeom>
          <a:ln w="127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C8D57121-FB34-D643-A14F-16842AA18D87}"/>
              </a:ext>
            </a:extLst>
          </p:cNvPr>
          <p:cNvSpPr txBox="1"/>
          <p:nvPr/>
        </p:nvSpPr>
        <p:spPr>
          <a:xfrm>
            <a:off x="8595360" y="5374005"/>
            <a:ext cx="2804160" cy="384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900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2</a:t>
            </a:r>
            <a:r>
              <a:rPr lang="ko-KR" altLang="ko-KR" sz="1900" spc="-5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조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n-ea"/>
              <a:cs typeface="Pretendard ExtraBold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8AE66B1-8127-1B4B-B8D6-74A0ABB1B4D1}"/>
              </a:ext>
            </a:extLst>
          </p:cNvPr>
          <p:cNvCxnSpPr>
            <a:cxnSpLocks/>
          </p:cNvCxnSpPr>
          <p:nvPr/>
        </p:nvCxnSpPr>
        <p:spPr>
          <a:xfrm>
            <a:off x="867410" y="2612390"/>
            <a:ext cx="9601835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C065BC26-E212-3B43-94D4-71CEBBD31711}"/>
              </a:ext>
            </a:extLst>
          </p:cNvPr>
          <p:cNvSpPr txBox="1"/>
          <p:nvPr/>
        </p:nvSpPr>
        <p:spPr>
          <a:xfrm>
            <a:off x="723265" y="2666365"/>
            <a:ext cx="3620770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5000" spc="-290" dirty="0">
                <a:solidFill>
                  <a:srgbClr val="1C3664"/>
                </a:solidFill>
                <a:latin typeface="+mn-ea"/>
                <a:cs typeface="Pretendard ExtraBold" charset="0"/>
              </a:rPr>
              <a:t>화면 설계서</a:t>
            </a:r>
            <a:endParaRPr lang="ko-KR" altLang="en-US" sz="5000" dirty="0">
              <a:solidFill>
                <a:srgbClr val="1C3664"/>
              </a:solidFill>
              <a:latin typeface="+mn-ea"/>
              <a:cs typeface="Pretendard ExtraBold" charset="0"/>
            </a:endParaRPr>
          </a:p>
        </p:txBody>
      </p:sp>
      <p:sp>
        <p:nvSpPr>
          <p:cNvPr id="24" name="텍스트 상자 4"/>
          <p:cNvSpPr txBox="1">
            <a:spLocks/>
          </p:cNvSpPr>
          <p:nvPr/>
        </p:nvSpPr>
        <p:spPr>
          <a:xfrm>
            <a:off x="739140" y="1069975"/>
            <a:ext cx="360489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500" b="1" dirty="0">
                <a:solidFill>
                  <a:srgbClr val="1C3664"/>
                </a:solidFill>
                <a:latin typeface="+mn-ea"/>
                <a:cs typeface="Pretendard Medium" panose="020B0600000101010101" charset="-127"/>
              </a:rPr>
              <a:t>생활 환경에 따른</a:t>
            </a:r>
            <a:endParaRPr lang="ko-KR" altLang="en-US" sz="3500" b="1" dirty="0">
              <a:solidFill>
                <a:srgbClr val="1C3664"/>
              </a:solidFill>
              <a:latin typeface="+mn-ea"/>
              <a:cs typeface="Pretendard Medium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358" y1="4698" x2="24954" y2="4698"/>
                        <a14:foregroundMark x1="79817" y1="52573" x2="79817" y2="57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75" y="2368463"/>
            <a:ext cx="490639" cy="402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5" y="4605166"/>
            <a:ext cx="3631993" cy="21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0309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25659165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4327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89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1925606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502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3287091447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838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719625546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12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376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년까지의 차트 연도를 설정 할 수 있는 </a:t>
                      </a: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서울 구별로 차트를 선택할 수 있는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서울특별시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강남구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3245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7119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전라남도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0172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124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5434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7901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570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549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4966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160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</a:t>
                      </a:r>
                      <a:r>
                        <a:rPr lang="ko-KR" altLang="en-US" sz="1600" baseline="0" dirty="0" smtClean="0"/>
                        <a:t> 조회할 </a:t>
                      </a:r>
                      <a:r>
                        <a:rPr lang="ko-KR" altLang="en-US" sz="1600" dirty="0" smtClean="0"/>
                        <a:t>차트 연도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조회하고 싶은 전라남도의 시</a:t>
                      </a:r>
                      <a:r>
                        <a:rPr lang="en-US" altLang="ko-KR" sz="1600" baseline="0" dirty="0" smtClean="0"/>
                        <a:t>·</a:t>
                      </a:r>
                      <a:r>
                        <a:rPr lang="ko-KR" altLang="en-US" sz="1600" baseline="0" dirty="0" smtClean="0"/>
                        <a:t>도를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전라남도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해남군   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852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4A96D1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84250" y="1438275"/>
          <a:ext cx="10223500" cy="516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변경 내용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작성자</a:t>
                      </a:r>
                      <a:endParaRPr lang="ko-KR" altLang="en-US" sz="2500" b="1" i="0" kern="1200">
                        <a:solidFill>
                          <a:srgbClr val="1C3664"/>
                        </a:solidFill>
                        <a:latin typeface="Pretendard Black" charset="0"/>
                        <a:ea typeface="Pretendard Black" charset="0"/>
                        <a:cs typeface="Pretendard Black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0.1</a:t>
                      </a:r>
                      <a:endParaRPr lang="ko-KR" altLang="en-US" sz="1600" b="0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11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27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로그인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정책 제공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서울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전남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지역별 통계 페이지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2023.11.29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정책 제공 페이지 상세정보 수정 및 서브 메뉴 변경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메인 메뉴 변경, 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소개 페이지, 커뮤니티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캐러셀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추가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/ 정책 페이지 / </a:t>
                      </a:r>
                      <a:endParaRPr lang="en-US" altLang="ko-KR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 등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전체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박의범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내용 변경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 </a:t>
                      </a: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Description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수정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게시물 수정 페이지 추가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0.7</a:t>
                      </a:r>
                      <a:endParaRPr lang="ko-KR" altLang="en-US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2024.01.31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설계서 통합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21027"/>
                  </a:ext>
                </a:extLst>
              </a:tr>
            </a:tbl>
          </a:graphicData>
        </a:graphic>
      </p:graphicFrame>
      <p:sp>
        <p:nvSpPr>
          <p:cNvPr id="7" name="Object 15">
            <a:extLst>
              <a:ext uri="{FF2B5EF4-FFF2-40B4-BE49-F238E27FC236}">
                <a16:creationId xmlns:a16="http://schemas.microsoft.com/office/drawing/2014/main" id="{47F695A6-2279-D643-AD7F-3DFD5D7B51FD}"/>
              </a:ext>
            </a:extLst>
          </p:cNvPr>
          <p:cNvSpPr txBox="1"/>
          <p:nvPr/>
        </p:nvSpPr>
        <p:spPr>
          <a:xfrm>
            <a:off x="742950" y="517525"/>
            <a:ext cx="68103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600" spc="-190">
                <a:solidFill>
                  <a:srgbClr val="1C3664"/>
                </a:solidFill>
                <a:latin typeface="Pretendard Black" charset="0"/>
                <a:ea typeface="Pretendard Black" charset="0"/>
                <a:cs typeface="Pretendard Black" charset="0"/>
              </a:rPr>
              <a:t>History</a:t>
            </a:r>
            <a:endParaRPr lang="ko-KR" altLang="en-US" sz="4600">
              <a:solidFill>
                <a:srgbClr val="1C3664"/>
              </a:solidFill>
              <a:latin typeface="Pretendard Black" charset="0"/>
              <a:ea typeface="Pretendard Black" charset="0"/>
              <a:cs typeface="Pretendard Black" charset="0"/>
            </a:endParaRPr>
          </a:p>
        </p:txBody>
      </p:sp>
      <p:cxnSp>
        <p:nvCxnSpPr>
          <p:cNvPr id="2" name="직선 연결선[R] 13"/>
          <p:cNvCxnSpPr>
            <a:cxnSpLocks/>
          </p:cNvCxnSpPr>
          <p:nvPr/>
        </p:nvCxnSpPr>
        <p:spPr>
          <a:xfrm>
            <a:off x="3121660" y="917575"/>
            <a:ext cx="8462010" cy="635"/>
          </a:xfrm>
          <a:prstGeom prst="line">
            <a:avLst/>
          </a:prstGeom>
          <a:ln w="19050" cap="flat" cmpd="sng">
            <a:solidFill>
              <a:srgbClr val="1C36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205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자세히 알아보기 버튼 클릭 시 해당 지역 정책 제공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우리동네 어르신을 위한 맞춤 복지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어르신의 삶을 빛내는 맞춤형 복지와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1066713" y="495984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43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4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4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4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32064" y="3319335"/>
            <a:ext cx="1807240" cy="2302609"/>
            <a:chOff x="1519986" y="3332634"/>
            <a:chExt cx="1807240" cy="2302609"/>
          </a:xfrm>
        </p:grpSpPr>
        <p:grpSp>
          <p:nvGrpSpPr>
            <p:cNvPr id="53" name="그룹 52"/>
            <p:cNvGrpSpPr>
              <a:grpSpLocks/>
            </p:cNvGrpSpPr>
            <p:nvPr/>
          </p:nvGrpSpPr>
          <p:grpSpPr>
            <a:xfrm>
              <a:off x="1524531" y="3332634"/>
              <a:ext cx="1687672" cy="2302609"/>
              <a:chOff x="1201420" y="2726055"/>
              <a:chExt cx="1366568" cy="1616037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4" name="도형 100"/>
              <p:cNvSpPr>
                <a:spLocks/>
              </p:cNvSpPr>
              <p:nvPr/>
            </p:nvSpPr>
            <p:spPr>
              <a:xfrm>
                <a:off x="1201420" y="2726055"/>
                <a:ext cx="1366568" cy="1616037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1519986" y="3332634"/>
              <a:ext cx="1807240" cy="2302609"/>
              <a:chOff x="1519986" y="3332634"/>
              <a:chExt cx="1807240" cy="230260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519986" y="3332634"/>
                <a:ext cx="1687672" cy="2302609"/>
                <a:chOff x="1519986" y="3332634"/>
                <a:chExt cx="1687672" cy="2302609"/>
              </a:xfrm>
            </p:grpSpPr>
            <p:sp>
              <p:nvSpPr>
                <p:cNvPr id="59" name="도형 100"/>
                <p:cNvSpPr>
                  <a:spLocks/>
                </p:cNvSpPr>
                <p:nvPr/>
              </p:nvSpPr>
              <p:spPr>
                <a:xfrm>
                  <a:off x="1519986" y="3332634"/>
                  <a:ext cx="1687672" cy="2302609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rgbClr val="EFEFEF">
                      <a:alpha val="100000"/>
                    </a:srgbClr>
                  </a:solidFill>
                  <a:prstDash val="solid"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>
                  <a:defPPr>
                    <a:defRPr lang="ko-Kore-K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  <p:pic>
              <p:nvPicPr>
                <p:cNvPr id="60" name="그림 59"/>
                <p:cNvPicPr preferRelativeResize="0"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344" y="3544862"/>
                  <a:ext cx="1099409" cy="1099409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1" name="텍스트 상자 108"/>
              <p:cNvSpPr txBox="1">
                <a:spLocks/>
              </p:cNvSpPr>
              <p:nvPr/>
            </p:nvSpPr>
            <p:spPr>
              <a:xfrm>
                <a:off x="1534139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전남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62" name="도형 111"/>
              <p:cNvSpPr>
                <a:spLocks/>
              </p:cNvSpPr>
              <p:nvPr/>
            </p:nvSpPr>
            <p:spPr>
              <a:xfrm>
                <a:off x="1893602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503875" y="3319335"/>
            <a:ext cx="1811786" cy="2302610"/>
            <a:chOff x="2678807" y="3300537"/>
            <a:chExt cx="1811786" cy="2302610"/>
          </a:xfrm>
        </p:grpSpPr>
        <p:grpSp>
          <p:nvGrpSpPr>
            <p:cNvPr id="78" name="그룹 77"/>
            <p:cNvGrpSpPr>
              <a:grpSpLocks/>
            </p:cNvGrpSpPr>
            <p:nvPr/>
          </p:nvGrpSpPr>
          <p:grpSpPr>
            <a:xfrm>
              <a:off x="2678807" y="3300537"/>
              <a:ext cx="1687671" cy="2302610"/>
              <a:chOff x="1201420" y="2726056"/>
              <a:chExt cx="1366568" cy="1616038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79" name="도형 100"/>
              <p:cNvSpPr>
                <a:spLocks/>
              </p:cNvSpPr>
              <p:nvPr/>
            </p:nvSpPr>
            <p:spPr>
              <a:xfrm>
                <a:off x="1201420" y="2726056"/>
                <a:ext cx="1366568" cy="1616038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80" name="그림 79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81" name="그룹 80"/>
            <p:cNvGrpSpPr/>
            <p:nvPr/>
          </p:nvGrpSpPr>
          <p:grpSpPr>
            <a:xfrm>
              <a:off x="2697506" y="4833139"/>
              <a:ext cx="1793087" cy="527182"/>
              <a:chOff x="1538684" y="4865237"/>
              <a:chExt cx="1793087" cy="527182"/>
            </a:xfrm>
          </p:grpSpPr>
          <p:sp>
            <p:nvSpPr>
              <p:cNvPr id="82" name="텍스트 상자 108"/>
              <p:cNvSpPr txBox="1">
                <a:spLocks/>
              </p:cNvSpPr>
              <p:nvPr/>
            </p:nvSpPr>
            <p:spPr>
              <a:xfrm>
                <a:off x="1538684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서울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83" name="도형 111"/>
              <p:cNvSpPr>
                <a:spLocks/>
              </p:cNvSpPr>
              <p:nvPr/>
            </p:nvSpPr>
            <p:spPr>
              <a:xfrm>
                <a:off x="1898147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aphicFrame>
        <p:nvGraphicFramePr>
          <p:cNvPr id="3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648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254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홈페이지에서 제공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ko-KR" altLang="en-US" sz="1600" dirty="0" smtClean="0"/>
                        <a:t>는 정책 소개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52917" y="2400231"/>
            <a:ext cx="3614057" cy="584775"/>
            <a:chOff x="708155" y="2606440"/>
            <a:chExt cx="3614057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708155" y="2606440"/>
              <a:ext cx="3614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우리는 이런 정책을 제공합니다</a:t>
              </a:r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  <a:p>
              <a:endParaRPr lang="ko-KR" altLang="en-US" sz="1600" u="sng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08155" y="3068971"/>
              <a:ext cx="3048933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5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9872" y="3132926"/>
            <a:ext cx="6511543" cy="2063639"/>
            <a:chOff x="717800" y="3120029"/>
            <a:chExt cx="6511543" cy="206363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4568858"/>
              <a:ext cx="478083" cy="4780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3225250"/>
              <a:ext cx="478083" cy="4780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3" y="4568858"/>
              <a:ext cx="478083" cy="47808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00" y="3225250"/>
              <a:ext cx="461351" cy="4613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91836" y="3120029"/>
              <a:ext cx="2764545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일자리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/>
                <a:t>노년의 경험과 역량을 존중하며 사회 참여 촉진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자립성 강화를 </a:t>
              </a:r>
              <a:r>
                <a:rPr lang="ko-KR" altLang="en-US" sz="1050" dirty="0" smtClean="0"/>
                <a:t>통한 더 </a:t>
              </a:r>
              <a:r>
                <a:rPr lang="ko-KR" altLang="en-US" sz="1050" dirty="0"/>
                <a:t>나은 노후를 위한 지원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6374" y="314647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여가 복지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사회적 참여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문화 활동 등을 통해 활기차고 안락한 노년기를 위한 지원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6313" y="4556574"/>
              <a:ext cx="2764545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생활 안정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편안하고 풍요로운 노후를 위한 지원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4798" y="447578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건강 증진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어르신 삶의 활력을 불어넣어 활동적이고 건강한 노후를 지원</a:t>
              </a:r>
              <a:endParaRPr lang="ko-KR" altLang="en-US" sz="1050" dirty="0"/>
            </a:p>
          </p:txBody>
        </p:sp>
      </p:grpSp>
      <p:sp>
        <p:nvSpPr>
          <p:cNvPr id="34" name="Rect 0"/>
          <p:cNvSpPr>
            <a:spLocks/>
          </p:cNvSpPr>
          <p:nvPr/>
        </p:nvSpPr>
        <p:spPr>
          <a:xfrm>
            <a:off x="323505" y="205395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6972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2492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" y="3891400"/>
            <a:ext cx="5750854" cy="16192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175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44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54" y="4068757"/>
            <a:ext cx="4570978" cy="153375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672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42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903" y="3854617"/>
            <a:ext cx="4487085" cy="1763996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353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979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5398"/>
            <a:ext cx="4344006" cy="5048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8874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93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" y="3891400"/>
            <a:ext cx="5750854" cy="16192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7638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3828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263" y="4050399"/>
            <a:ext cx="4917166" cy="154610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819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97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3744253"/>
            <a:ext cx="5706715" cy="1824420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791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3037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5398"/>
            <a:ext cx="4344006" cy="5048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6004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>
            <a:off x="0" y="0"/>
            <a:ext cx="12193270" cy="6859270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42950" y="1310148"/>
            <a:ext cx="10834370" cy="53759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Medium" charset="0"/>
              <a:ea typeface="Pretendard Medium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950" y="477520"/>
            <a:ext cx="6217285" cy="8458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900" spc="-190" dirty="0">
                <a:solidFill>
                  <a:srgbClr val="1C3664"/>
                </a:solidFill>
                <a:latin typeface="+mn-ea"/>
                <a:cs typeface="Pretendard Black" charset="0"/>
              </a:rPr>
              <a:t>화면 구성도</a:t>
            </a:r>
            <a:endParaRPr lang="ko-KR" altLang="en-US" sz="4900" dirty="0">
              <a:solidFill>
                <a:srgbClr val="1C3664"/>
              </a:solidFill>
              <a:latin typeface="+mn-ea"/>
              <a:cs typeface="Pretendard Black" charset="0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2A27DF9-28AB-F247-B252-2CCC9A5896DE}"/>
              </a:ext>
            </a:extLst>
          </p:cNvPr>
          <p:cNvCxnSpPr>
            <a:cxnSpLocks/>
          </p:cNvCxnSpPr>
          <p:nvPr/>
        </p:nvCxnSpPr>
        <p:spPr>
          <a:xfrm>
            <a:off x="3988481" y="917575"/>
            <a:ext cx="7586299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44671" y="2195440"/>
            <a:ext cx="9430927" cy="3786539"/>
            <a:chOff x="1444671" y="2195440"/>
            <a:chExt cx="9430927" cy="3786539"/>
          </a:xfrm>
        </p:grpSpPr>
        <p:sp>
          <p:nvSpPr>
            <p:cNvPr id="25" name="모서리가 둥근 직사각형 24"/>
            <p:cNvSpPr>
              <a:spLocks/>
            </p:cNvSpPr>
            <p:nvPr/>
          </p:nvSpPr>
          <p:spPr>
            <a:xfrm>
              <a:off x="5016182" y="2195440"/>
              <a:ext cx="2160905" cy="720725"/>
            </a:xfrm>
            <a:prstGeom prst="roundRect">
              <a:avLst>
                <a:gd name="adj" fmla="val 50000"/>
              </a:avLst>
            </a:prstGeom>
            <a:solidFill>
              <a:srgbClr val="1C366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메인 화면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6948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269480" y="2938892"/>
              <a:ext cx="7654307" cy="794637"/>
              <a:chOff x="2269480" y="2916165"/>
              <a:chExt cx="7654307" cy="79463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69480" y="3148468"/>
                <a:ext cx="7654307" cy="562334"/>
                <a:chOff x="2340861" y="3231617"/>
                <a:chExt cx="7654307" cy="562334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2340861" y="3231617"/>
                  <a:ext cx="76500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9990928" y="3231617"/>
                  <a:ext cx="4240" cy="5623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6094513" y="2916165"/>
                <a:ext cx="0" cy="232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/>
            <p:nvPr/>
          </p:nvCxnSpPr>
          <p:spPr>
            <a:xfrm>
              <a:off x="481329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129"/>
            <p:cNvGrpSpPr>
              <a:grpSpLocks/>
            </p:cNvGrpSpPr>
            <p:nvPr/>
          </p:nvGrpSpPr>
          <p:grpSpPr>
            <a:xfrm>
              <a:off x="1444671" y="3721662"/>
              <a:ext cx="9430927" cy="566073"/>
              <a:chOff x="1427292" y="4634865"/>
              <a:chExt cx="9430927" cy="56607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모서리가 둥근 직사각형 18"/>
              <p:cNvSpPr>
                <a:spLocks/>
              </p:cNvSpPr>
              <p:nvPr/>
            </p:nvSpPr>
            <p:spPr>
              <a:xfrm>
                <a:off x="1427292" y="4660553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건강 </a:t>
                </a:r>
                <a:r>
                  <a:rPr lang="en-US" altLang="ko-KR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· </a:t>
                </a: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정책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7" name="도형 20"/>
              <p:cNvSpPr>
                <a:spLocks/>
              </p:cNvSpPr>
              <p:nvPr/>
            </p:nvSpPr>
            <p:spPr>
              <a:xfrm>
                <a:off x="3971644" y="4654867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삶의 질 분석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9" name="도형 22"/>
              <p:cNvSpPr>
                <a:spLocks/>
              </p:cNvSpPr>
              <p:nvPr/>
            </p:nvSpPr>
            <p:spPr>
              <a:xfrm>
                <a:off x="6515454" y="4634865"/>
                <a:ext cx="1798955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커뮤니티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60" name="도형 23"/>
              <p:cNvSpPr>
                <a:spLocks/>
              </p:cNvSpPr>
              <p:nvPr/>
            </p:nvSpPr>
            <p:spPr>
              <a:xfrm>
                <a:off x="9057359" y="4651230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로그인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  <p:sp>
          <p:nvSpPr>
            <p:cNvPr id="40" name="모서리가 둥근 직사각형 39"/>
            <p:cNvSpPr>
              <a:spLocks/>
            </p:cNvSpPr>
            <p:nvPr/>
          </p:nvSpPr>
          <p:spPr>
            <a:xfrm>
              <a:off x="1444671" y="4594273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지역별 통계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모서리가 둥근 직사각형 48"/>
            <p:cNvSpPr>
              <a:spLocks/>
            </p:cNvSpPr>
            <p:nvPr/>
          </p:nvSpPr>
          <p:spPr>
            <a:xfrm>
              <a:off x="3988481" y="4594273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기대수명 예측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50" name="모서리가 둥근 직사각형 49"/>
          <p:cNvSpPr>
            <a:spLocks/>
          </p:cNvSpPr>
          <p:nvPr/>
        </p:nvSpPr>
        <p:spPr>
          <a:xfrm>
            <a:off x="3988481" y="5452568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당신의 만족도는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  <p:cxnSp>
        <p:nvCxnSpPr>
          <p:cNvPr id="44" name="직선 연결선 43"/>
          <p:cNvCxnSpPr>
            <a:stCxn id="59" idx="0"/>
          </p:cNvCxnSpPr>
          <p:nvPr/>
        </p:nvCxnSpPr>
        <p:spPr>
          <a:xfrm flipH="1" flipV="1">
            <a:off x="7431578" y="3171195"/>
            <a:ext cx="733" cy="550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1444671" y="5452568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정책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8945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본인의 나이를 직접 입력 혹은 ▲▼ 아이콘을 클릭하여 최소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세에서 최대 </a:t>
                      </a:r>
                      <a:r>
                        <a:rPr lang="en-US" altLang="ko-KR" sz="1600" dirty="0" smtClean="0"/>
                        <a:t>84</a:t>
                      </a:r>
                      <a:r>
                        <a:rPr lang="ko-KR" altLang="en-US" sz="1600" dirty="0" smtClean="0"/>
                        <a:t>세까지 입력 가능하도록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체크박스를 통해 본인에게 맞는 선택지를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 클릭 시 기대 수명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기대</a:t>
                      </a:r>
                      <a:r>
                        <a:rPr lang="ko-KR" altLang="en-US" sz="1600" baseline="0" dirty="0" smtClean="0"/>
                        <a:t> 여명 확인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값 도출 식 보기 버튼을 사용하여 기대 여명 예측 계산식에 대한 정보 확인 가능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976899" y="362606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sp>
        <p:nvSpPr>
          <p:cNvPr id="36" name="Rect 0"/>
          <p:cNvSpPr>
            <a:spLocks/>
          </p:cNvSpPr>
          <p:nvPr/>
        </p:nvSpPr>
        <p:spPr>
          <a:xfrm>
            <a:off x="976899" y="414901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949283" y="520124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987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4033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버튼을 누르고 남은 기대 수명 수치와 기대 여명 수치 값을 표시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값 도출 식에 대한 설명으로 이동할 수 있는 버튼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6118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결과 화면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863189" y="4248096"/>
            <a:ext cx="1296312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값 도출 식 보기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181319" y="3890200"/>
            <a:ext cx="1803845" cy="291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기대 수명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81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남은 기대 여명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51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166579" y="37852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995193" y="3956014"/>
            <a:ext cx="636333" cy="240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4542702" y="41714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7983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기대수명 예측 정보를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확인할 지역과 비교할 지역 선택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2024</a:t>
                      </a:r>
                      <a:r>
                        <a:rPr lang="ko-KR" altLang="en-US" sz="1600" dirty="0" smtClean="0"/>
                        <a:t>년 부터 </a:t>
                      </a:r>
                      <a:r>
                        <a:rPr lang="en-US" altLang="ko-KR" sz="1600" dirty="0" smtClean="0"/>
                        <a:t>2026</a:t>
                      </a:r>
                      <a:r>
                        <a:rPr lang="ko-KR" altLang="en-US" sz="1600" dirty="0" smtClean="0"/>
                        <a:t>년까지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156373068"/>
              </p:ext>
            </p:extLst>
          </p:nvPr>
        </p:nvGraphicFramePr>
        <p:xfrm>
          <a:off x="947022" y="2550199"/>
          <a:ext cx="5954342" cy="1502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98500" y="2215406"/>
            <a:ext cx="6394520" cy="3524994"/>
            <a:chOff x="1446290" y="3245927"/>
            <a:chExt cx="4853824" cy="2504886"/>
          </a:xfrm>
        </p:grpSpPr>
        <p:sp>
          <p:nvSpPr>
            <p:cNvPr id="21" name="Google Shape;174;g29e88d588c6_2_9"/>
            <p:cNvSpPr/>
            <p:nvPr/>
          </p:nvSpPr>
          <p:spPr>
            <a:xfrm>
              <a:off x="1446291" y="3245927"/>
              <a:ext cx="4853823" cy="2504886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6290" y="3252907"/>
              <a:ext cx="4853824" cy="2649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미래 기대 수명 차트</a:t>
              </a:r>
              <a:endParaRPr lang="ko-KR" altLang="en-US" sz="1200" b="1" dirty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6628" y="4285799"/>
            <a:ext cx="2666198" cy="310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서울특별시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(Seoul Special City)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628" y="3918639"/>
            <a:ext cx="621498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지역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6628" y="4659406"/>
            <a:ext cx="2666198" cy="2814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전라남도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Jeollanam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Province)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3442" y="4990440"/>
            <a:ext cx="2666199" cy="640774"/>
            <a:chOff x="893912" y="4895848"/>
            <a:chExt cx="2666199" cy="640774"/>
          </a:xfrm>
        </p:grpSpPr>
        <p:sp>
          <p:nvSpPr>
            <p:cNvPr id="25" name="TextBox 24"/>
            <p:cNvSpPr txBox="1"/>
            <p:nvPr/>
          </p:nvSpPr>
          <p:spPr>
            <a:xfrm>
              <a:off x="893913" y="5259623"/>
              <a:ext cx="2666198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2026                                   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▽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3912" y="4895848"/>
              <a:ext cx="113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기준 연도</a:t>
              </a:r>
              <a:endParaRPr lang="ko-KR" altLang="en-US" sz="1600" b="1" dirty="0"/>
            </a:p>
          </p:txBody>
        </p:sp>
      </p:grpSp>
      <p:grpSp>
        <p:nvGrpSpPr>
          <p:cNvPr id="2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2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42355" y="407670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74565" y="494372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4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16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426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과거 수명 정보를 차트로 나타냄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지역 설정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0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9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8500" y="2215405"/>
            <a:ext cx="6394520" cy="3523765"/>
            <a:chOff x="679380" y="2427693"/>
            <a:chExt cx="6394520" cy="3037288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4074161664"/>
                </p:ext>
              </p:extLst>
            </p:nvPr>
          </p:nvGraphicFramePr>
          <p:xfrm>
            <a:off x="927902" y="2822499"/>
            <a:ext cx="5954342" cy="1642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679380" y="2427693"/>
              <a:ext cx="6394520" cy="3037288"/>
              <a:chOff x="679380" y="2427693"/>
              <a:chExt cx="6394520" cy="303728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79380" y="2427693"/>
                <a:ext cx="6394520" cy="3037288"/>
                <a:chOff x="1446290" y="3245927"/>
                <a:chExt cx="4853824" cy="2504886"/>
              </a:xfrm>
            </p:grpSpPr>
            <p:sp>
              <p:nvSpPr>
                <p:cNvPr id="17" name="Google Shape;174;g29e88d588c6_2_9"/>
                <p:cNvSpPr/>
                <p:nvPr/>
              </p:nvSpPr>
              <p:spPr>
                <a:xfrm>
                  <a:off x="1446291" y="3245927"/>
                  <a:ext cx="4853823" cy="250488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lvl="0"/>
                  <a:endParaRPr lang="en-US" altLang="ko-KR" sz="1100" b="1" i="0" u="none" strike="noStrike" cap="none" dirty="0" smtClean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446290" y="3252907"/>
                  <a:ext cx="4853824" cy="2649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과거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수명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차트</a:t>
                  </a:r>
                  <a:endParaRPr lang="ko-KR" altLang="en-US" sz="1200" b="1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27902" y="5045892"/>
                <a:ext cx="2666198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서울특별시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(Seoul Special City)  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▽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27903" y="4604919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지역</a:t>
                </a:r>
                <a:endParaRPr lang="ko-KR" altLang="en-US" sz="1600" b="1" dirty="0"/>
              </a:p>
            </p:txBody>
          </p:sp>
        </p:grpSp>
      </p:grpSp>
      <p:sp>
        <p:nvSpPr>
          <p:cNvPr id="28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12132" y="457860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5846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14-4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186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14-5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345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차트에 대한 부가 설명을 나타냄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5942" y="2662529"/>
            <a:ext cx="6394520" cy="1784470"/>
            <a:chOff x="698500" y="2215406"/>
            <a:chExt cx="6394520" cy="1784470"/>
          </a:xfrm>
        </p:grpSpPr>
        <p:sp>
          <p:nvSpPr>
            <p:cNvPr id="16" name="Google Shape;174;g29e88d588c6_2_9"/>
            <p:cNvSpPr/>
            <p:nvPr/>
          </p:nvSpPr>
          <p:spPr>
            <a:xfrm>
              <a:off x="698501" y="2215406"/>
              <a:ext cx="6394519" cy="1645394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8500" y="2225233"/>
              <a:ext cx="6394520" cy="3729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차트 부가 설명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00" y="2645659"/>
              <a:ext cx="639452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해당 차트의 미래 기대 수명은 다중 선형 회귀 분석을 사용해서 예측한 값을 사용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지역별 기대 수명 예측에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GRDP(1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인당 지역 총소득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스트레스 인지율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음주율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고혈압율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당뇨율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사망률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수명에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여명에 사용된 독립 변수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연령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성별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만성질환 여부 등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1200" dirty="0"/>
            </a:p>
          </p:txBody>
        </p:sp>
      </p:grpSp>
      <p:sp>
        <p:nvSpPr>
          <p:cNvPr id="23" name="Rect 0"/>
          <p:cNvSpPr>
            <a:spLocks/>
          </p:cNvSpPr>
          <p:nvPr/>
        </p:nvSpPr>
        <p:spPr>
          <a:xfrm>
            <a:off x="452007" y="227748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761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312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89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3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7553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34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목록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제목을 누르면 게시물 </a:t>
                      </a:r>
                      <a:r>
                        <a:rPr lang="ko-KR" altLang="en-US" sz="1600" baseline="0" dirty="0" smtClean="0"/>
                        <a:t>상세페이지로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 클릭 시 맨 끝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&lt; &gt;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한 칸 옆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>숫자 클릭 시 해당 페이지로 이동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버튼 클릭 시 글 작성 페이지 혹은 로그인 페이지로 이동하도록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6946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목록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3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5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85933"/>
              </p:ext>
            </p:extLst>
          </p:nvPr>
        </p:nvGraphicFramePr>
        <p:xfrm>
          <a:off x="857103" y="3003096"/>
          <a:ext cx="6078630" cy="180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1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3589702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63152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21839442"/>
                    </a:ext>
                  </a:extLst>
                </a:gridCol>
                <a:gridCol w="475164">
                  <a:extLst>
                    <a:ext uri="{9D8B030D-6E8A-4147-A177-3AD203B41FA5}">
                      <a16:colId xmlns:a16="http://schemas.microsoft.com/office/drawing/2014/main" val="1270590160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안녕하세요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 </a:t>
                      </a:r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반갑습니다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유정민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어서 오세요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이연지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2024-01-03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소통합시다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27367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정보 교류 원해요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박의범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1054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하하하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87313"/>
                  </a:ext>
                </a:extLst>
              </a:tr>
            </a:tbl>
          </a:graphicData>
        </a:graphic>
      </p:graphicFrame>
      <p:sp>
        <p:nvSpPr>
          <p:cNvPr id="22" name="순서도: 수행의 시작/종료 21"/>
          <p:cNvSpPr/>
          <p:nvPr/>
        </p:nvSpPr>
        <p:spPr>
          <a:xfrm>
            <a:off x="3543300" y="5211224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05051"/>
              </p:ext>
            </p:extLst>
          </p:nvPr>
        </p:nvGraphicFramePr>
        <p:xfrm>
          <a:off x="3034030" y="4875620"/>
          <a:ext cx="16662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0352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97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384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295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2956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42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78663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049733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448699"/>
                  </a:ext>
                </a:extLst>
              </a:tr>
            </a:tbl>
          </a:graphicData>
        </a:graphic>
      </p:graphicFrame>
      <p:sp>
        <p:nvSpPr>
          <p:cNvPr id="35" name="Rect 0"/>
          <p:cNvSpPr>
            <a:spLocks/>
          </p:cNvSpPr>
          <p:nvPr/>
        </p:nvSpPr>
        <p:spPr>
          <a:xfrm>
            <a:off x="478585" y="309190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>
            <a:off x="2508484" y="471494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2949864" y="51411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79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확인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버튼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전 댓글 등록 버튼 클릭 시에는 로그인 페이지로 이동하고 로그인 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 시에는 댓글이 등록되도록 설정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8838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확인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3927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소통합시다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박초윤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274993" y="4306147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844599" y="400223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Rect 0"/>
          <p:cNvSpPr>
            <a:spLocks/>
          </p:cNvSpPr>
          <p:nvPr/>
        </p:nvSpPr>
        <p:spPr>
          <a:xfrm>
            <a:off x="4888278" y="50147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356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3519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DLT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로고 클릭 시 메인페이지로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712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네비게이션 바는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상단에 고정되어 스크롤과 같이 움직이고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세모 버튼 클릭 시 하위 메뉴가 나타남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각 메뉴 클릭 시 해당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사용하여 일정 시간이 지나면 이미지가 자동으로 슬라이드 되도록 설정 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&lt;, &gt;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누르면 이전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다음 이미지로 넘어가도록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통해 현재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캐러셀에서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설명하고 있는 서비스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42" name="그림 56" descr="C:/Users/admin/AppData/Roaming/PolarisOffice/ETemp/7520_12047680/fImage10436706804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12" y="2308569"/>
            <a:ext cx="6869187" cy="3284524"/>
          </a:xfrm>
          <a:prstGeom prst="rect">
            <a:avLst/>
          </a:prstGeom>
        </p:spPr>
      </p:pic>
      <p:grpSp>
        <p:nvGrpSpPr>
          <p:cNvPr id="39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8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4618" y="3016299"/>
            <a:ext cx="3799850" cy="1011595"/>
            <a:chOff x="1014618" y="3016299"/>
            <a:chExt cx="3799850" cy="1011595"/>
          </a:xfrm>
        </p:grpSpPr>
        <p:sp>
          <p:nvSpPr>
            <p:cNvPr id="43" name="텍스트 상자 57"/>
            <p:cNvSpPr txBox="1">
              <a:spLocks/>
            </p:cNvSpPr>
            <p:nvPr/>
          </p:nvSpPr>
          <p:spPr>
            <a:xfrm>
              <a:off x="1014618" y="3016299"/>
              <a:ext cx="197458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400" dirty="0">
                  <a:solidFill>
                    <a:schemeClr val="bg1"/>
                  </a:solidFill>
                  <a:latin typeface="+mn-ea"/>
                  <a:cs typeface="Pretendard Light" panose="02000403000000020004" pitchFamily="50" charset="-127"/>
                </a:rPr>
                <a:t>질병 정보 한눈에 보기</a:t>
              </a:r>
              <a:endParaRPr lang="ko-KR" altLang="en-US" sz="14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4" name="텍스트 상자 58"/>
            <p:cNvSpPr txBox="1">
              <a:spLocks/>
            </p:cNvSpPr>
            <p:nvPr/>
          </p:nvSpPr>
          <p:spPr>
            <a:xfrm>
              <a:off x="1020968" y="3332529"/>
              <a:ext cx="3793500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 b="1" dirty="0">
                  <a:solidFill>
                    <a:schemeClr val="bg1"/>
                  </a:solidFill>
                  <a:latin typeface="+mn-ea"/>
                  <a:cs typeface="Pretendard Black" panose="02000A03000000020004" pitchFamily="50" charset="-127"/>
                </a:rPr>
                <a:t>함께하는 오늘 더 나은 미래를 위해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cs typeface="Pretendard Black" panose="02000A03000000020004" pitchFamily="50" charset="-127"/>
              </a:endParaRPr>
            </a:p>
          </p:txBody>
        </p:sp>
        <p:sp>
          <p:nvSpPr>
            <p:cNvPr id="45" name="도형 59"/>
            <p:cNvSpPr>
              <a:spLocks/>
            </p:cNvSpPr>
            <p:nvPr/>
          </p:nvSpPr>
          <p:spPr>
            <a:xfrm>
              <a:off x="1137478" y="3800689"/>
              <a:ext cx="1090714" cy="227205"/>
            </a:xfrm>
            <a:prstGeom prst="roundRect">
              <a:avLst/>
            </a:prstGeom>
            <a:solidFill>
              <a:srgbClr val="F5BA0E"/>
            </a:solidFill>
            <a:ln w="12700" cap="flat" cmpd="sng">
              <a:solidFill>
                <a:srgbClr val="F5BA0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 dirty="0" err="1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서비스</a:t>
              </a:r>
              <a:r>
                <a:rPr sz="900" dirty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sz="900" dirty="0" err="1" smtClean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바로가기</a:t>
              </a:r>
              <a:endParaRPr lang="ko-KR" altLang="en-US"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464541" y="2354698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8" name="도형 1"/>
          <p:cNvSpPr>
            <a:spLocks/>
          </p:cNvSpPr>
          <p:nvPr/>
        </p:nvSpPr>
        <p:spPr>
          <a:xfrm>
            <a:off x="6411013" y="3370155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0" name="도형 100"/>
          <p:cNvSpPr>
            <a:spLocks/>
          </p:cNvSpPr>
          <p:nvPr/>
        </p:nvSpPr>
        <p:spPr>
          <a:xfrm>
            <a:off x="2452126" y="3650109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5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2482828" y="152095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319548" y="140876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8751" y="3703143"/>
            <a:ext cx="6721590" cy="495127"/>
            <a:chOff x="518751" y="3703143"/>
            <a:chExt cx="6721590" cy="495127"/>
          </a:xfrm>
        </p:grpSpPr>
        <p:sp>
          <p:nvSpPr>
            <p:cNvPr id="3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3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3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1375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061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작성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작성이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페이지가 바로 보여짐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화면으로 이동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94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81278"/>
              </p:ext>
            </p:extLst>
          </p:nvPr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122105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02821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687215" y="481586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685376" y="481586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8204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</a:t>
                      </a:r>
                      <a:r>
                        <a:rPr lang="ko-KR" altLang="en-US" sz="1800" b="1" i="0" kern="1200" dirty="0" err="1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로그인 시 수정 버튼이 나오고 게시물을 수정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댓글</a:t>
                      </a:r>
                      <a:r>
                        <a:rPr lang="ko-KR" altLang="en-US" sz="1600" baseline="0" dirty="0" smtClean="0"/>
                        <a:t> 입력 후 댓글 등록 클릭 시 댓글 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6729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 완료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6795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어서오세요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안녕히가세요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046562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680324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3831843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3545608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987917" y="490922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06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수정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수정이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삭제 클릭 시 글이 삭제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71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수정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2617880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어서오세요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398596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176500" y="48571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142865" y="483389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4179312" y="5265387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삭제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03654" y="482690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476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 및 비밀번호는 유효성 검사를 통해 필수로 입력되도록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확인 버튼 클릭 시 </a:t>
                      </a:r>
                      <a:r>
                        <a:rPr lang="ko-KR" altLang="en-US" sz="1600" dirty="0" err="1" smtClean="0"/>
                        <a:t>로그인에</a:t>
                      </a:r>
                      <a:r>
                        <a:rPr lang="ko-KR" altLang="en-US" sz="1600" dirty="0" smtClean="0"/>
                        <a:t> 성공하면 이전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회원가입 버튼 클릭 시 회원가입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611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3602" y="28383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로그인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59259" y="3604223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Login 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입력해주세요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4078" y="4634719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비밀번호를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9437" y="3327224"/>
            <a:ext cx="77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9258" y="4357720"/>
            <a:ext cx="84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70968" y="5147864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회원가입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1800" y="5146040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확인</a:t>
            </a:r>
            <a:endParaRPr lang="ko-KR" altLang="en-US" sz="1200" b="1" dirty="0"/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1499458" y="316088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756590" y="5017998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821491" y="5017997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960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비밀번호는 유효성 검사를 통해 필수 조건을 만족하도록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67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3602" y="24002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회원가입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5032" y="2920451"/>
            <a:ext cx="5137112" cy="290634"/>
            <a:chOff x="1285032" y="2790074"/>
            <a:chExt cx="5137112" cy="29063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594259" y="2790074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공백없이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~ 10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사이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5032" y="279686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아이디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5032" y="3268314"/>
            <a:ext cx="5137112" cy="291738"/>
            <a:chOff x="1285032" y="3137937"/>
            <a:chExt cx="5137112" cy="2917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94259" y="3139041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이메일 입력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032" y="313793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이메일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85032" y="3609384"/>
            <a:ext cx="5137112" cy="290635"/>
            <a:chOff x="1285032" y="3479007"/>
            <a:chExt cx="5137112" cy="29063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문자와 숫자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특수 기호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!@#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포함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최소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글자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032" y="3479007"/>
              <a:ext cx="1215000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85032" y="3950454"/>
            <a:ext cx="5137112" cy="291696"/>
            <a:chOff x="1285032" y="3477946"/>
            <a:chExt cx="5137112" cy="29169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 확인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032" y="4291524"/>
            <a:ext cx="5137112" cy="291696"/>
            <a:chOff x="1285032" y="3477946"/>
            <a:chExt cx="5137112" cy="2916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85032" y="4632998"/>
            <a:ext cx="5137112" cy="291696"/>
            <a:chOff x="1285032" y="3477946"/>
            <a:chExt cx="5137112" cy="29169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휴대폰 번호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856692" y="5052298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가입하기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69655" y="5050474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4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1077842" y="245244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4309835" y="4853383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>
            <a:off x="6466474" y="4822649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320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5" y="2396493"/>
            <a:ext cx="6883995" cy="3747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7215" y="3683483"/>
            <a:ext cx="39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기대 수명 측정 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오래도록 행복한 삶을 위한 첫걸음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2" name="도형 59"/>
          <p:cNvSpPr>
            <a:spLocks/>
          </p:cNvSpPr>
          <p:nvPr/>
        </p:nvSpPr>
        <p:spPr>
          <a:xfrm>
            <a:off x="5379202" y="4268258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98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69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" y="2395915"/>
            <a:ext cx="6883996" cy="3749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527" y="3768385"/>
            <a:ext cx="4230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정책 살펴보기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삶의 만족 정책으로 이루어집니다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당신의 의견이 중요해요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1" name="도형 59"/>
          <p:cNvSpPr>
            <a:spLocks/>
          </p:cNvSpPr>
          <p:nvPr/>
        </p:nvSpPr>
        <p:spPr>
          <a:xfrm>
            <a:off x="5375835" y="4630159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3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4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241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도형 63"/>
          <p:cNvSpPr>
            <a:spLocks/>
          </p:cNvSpPr>
          <p:nvPr/>
        </p:nvSpPr>
        <p:spPr>
          <a:xfrm>
            <a:off x="440252" y="2313462"/>
            <a:ext cx="6883996" cy="3844211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19" y="2489371"/>
            <a:ext cx="2880005" cy="1258021"/>
            <a:chOff x="584519" y="2489371"/>
            <a:chExt cx="2880005" cy="1258021"/>
          </a:xfrm>
        </p:grpSpPr>
        <p:sp>
          <p:nvSpPr>
            <p:cNvPr id="57" name="텍스트 상자 74"/>
            <p:cNvSpPr txBox="1">
              <a:spLocks/>
            </p:cNvSpPr>
            <p:nvPr/>
          </p:nvSpPr>
          <p:spPr>
            <a:xfrm>
              <a:off x="584520" y="2489371"/>
              <a:ext cx="115379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소개합니다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텍스트 상자 76"/>
            <p:cNvSpPr txBox="1">
              <a:spLocks/>
            </p:cNvSpPr>
            <p:nvPr/>
          </p:nvSpPr>
          <p:spPr>
            <a:xfrm>
              <a:off x="584520" y="2782192"/>
              <a:ext cx="2329292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Desired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Of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Lifetime</a:t>
              </a:r>
              <a:endParaRPr lang="ko-KR" altLang="en-US" sz="18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0" name="텍스트 상자 77"/>
            <p:cNvSpPr txBox="1">
              <a:spLocks/>
            </p:cNvSpPr>
            <p:nvPr/>
          </p:nvSpPr>
          <p:spPr>
            <a:xfrm>
              <a:off x="584519" y="3146682"/>
              <a:ext cx="2880005" cy="600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100" dirty="0" err="1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DLT는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어르신들의 수명을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예측하고</a:t>
              </a:r>
              <a:r>
                <a:rPr lang="ko-KR" altLang="en-US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복지 정책을 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제공 받을 수 있도록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도와드리고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있습니다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.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+mn-ea"/>
                <a:cs typeface="Pretendard ExtraLight" panose="0200030300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91430" y="2438097"/>
            <a:ext cx="3500113" cy="1580911"/>
            <a:chOff x="3691430" y="2438097"/>
            <a:chExt cx="3500113" cy="1580911"/>
          </a:xfrm>
        </p:grpSpPr>
        <p:sp>
          <p:nvSpPr>
            <p:cNvPr id="58" name="텍스트 상자 75"/>
            <p:cNvSpPr txBox="1">
              <a:spLocks/>
            </p:cNvSpPr>
            <p:nvPr/>
          </p:nvSpPr>
          <p:spPr>
            <a:xfrm>
              <a:off x="3725519" y="2438097"/>
              <a:ext cx="973962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79"/>
            <p:cNvSpPr txBox="1">
              <a:spLocks/>
            </p:cNvSpPr>
            <p:nvPr/>
          </p:nvSpPr>
          <p:spPr>
            <a:xfrm>
              <a:off x="3692525" y="2738213"/>
              <a:ext cx="3404522" cy="4629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2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어르신들을 위한 정보와 지식을 공유하는 장소, 정보 게시판입니다!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2" name="텍스트 상자 80"/>
            <p:cNvSpPr txBox="1">
              <a:spLocks/>
            </p:cNvSpPr>
            <p:nvPr/>
          </p:nvSpPr>
          <p:spPr>
            <a:xfrm>
              <a:off x="3691430" y="3156043"/>
              <a:ext cx="3500113" cy="8629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노년기의 건강과 행복을 더 잘 관리할 수 있는 다양한 정보를 찾을 수 있습니다. 여러분의 경험과 지식을 공유하고,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다른</a:t>
              </a:r>
              <a:r>
                <a:rPr lang="en-US" alt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이들과 </a:t>
              </a: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소통하며, 노인들을 위한 더 나은 미래를 고민하는 곳입니다. 함께 건강하고 풍요로운 노년을 위한 정보를 나눠보세요!</a:t>
              </a:r>
              <a:endParaRPr lang="ko-KR" altLang="en-US" sz="1000" dirty="0">
                <a:solidFill>
                  <a:schemeClr val="bg2">
                    <a:lumMod val="10000"/>
                  </a:schemeClr>
                </a:solidFill>
                <a:latin typeface="+mj-lt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</p:txBody>
        </p:sp>
      </p:grpSp>
      <p:graphicFrame>
        <p:nvGraphicFramePr>
          <p:cNvPr id="6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9793"/>
              </p:ext>
            </p:extLst>
          </p:nvPr>
        </p:nvGraphicFramePr>
        <p:xfrm>
          <a:off x="3773252" y="4025993"/>
          <a:ext cx="3415003" cy="17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600" b="0" i="0" kern="1200" dirty="0" err="1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No</a:t>
                      </a:r>
                      <a:endParaRPr lang="ko-KR" altLang="en-US" sz="6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제목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작성자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작성일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강남구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전라남도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3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용산구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4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서대문구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5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마포구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Rect 0"/>
          <p:cNvSpPr>
            <a:spLocks/>
          </p:cNvSpPr>
          <p:nvPr/>
        </p:nvSpPr>
        <p:spPr>
          <a:xfrm>
            <a:off x="3277862" y="230233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404324" y="205702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337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홈페이지 설명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게시판 소개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게시판 글의 일부를 보여준 뒤 해당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상세페이지로 이동하도록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6821"/>
          <a:stretch/>
        </p:blipFill>
        <p:spPr>
          <a:xfrm>
            <a:off x="624169" y="3753848"/>
            <a:ext cx="2840355" cy="1853565"/>
          </a:xfrm>
          <a:prstGeom prst="rect">
            <a:avLst/>
          </a:prstGeom>
        </p:spPr>
      </p:pic>
      <p:grpSp>
        <p:nvGrpSpPr>
          <p:cNvPr id="3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1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2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3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4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69" name="Rect 0"/>
          <p:cNvSpPr>
            <a:spLocks/>
          </p:cNvSpPr>
          <p:nvPr/>
        </p:nvSpPr>
        <p:spPr>
          <a:xfrm>
            <a:off x="3321868" y="3845187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8626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2743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버튼 클릭 시 각 서비스에 대한 페이지로 이동할 수 있도록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70007" y="2592405"/>
            <a:ext cx="5406390" cy="2312134"/>
            <a:chOff x="1106832" y="2887215"/>
            <a:chExt cx="5406390" cy="2312134"/>
          </a:xfrm>
        </p:grpSpPr>
        <p:grpSp>
          <p:nvGrpSpPr>
            <p:cNvPr id="29" name="그룹 28"/>
            <p:cNvGrpSpPr>
              <a:grpSpLocks/>
            </p:cNvGrpSpPr>
            <p:nvPr/>
          </p:nvGrpSpPr>
          <p:grpSpPr>
            <a:xfrm>
              <a:off x="4854602" y="2939285"/>
              <a:ext cx="1658620" cy="1534795"/>
              <a:chOff x="4949190" y="277812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6" name="도형 99"/>
              <p:cNvSpPr>
                <a:spLocks/>
              </p:cNvSpPr>
              <p:nvPr/>
            </p:nvSpPr>
            <p:spPr>
              <a:xfrm>
                <a:off x="4949190" y="277812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6035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그룹 38"/>
            <p:cNvGrpSpPr>
              <a:grpSpLocks/>
            </p:cNvGrpSpPr>
            <p:nvPr/>
          </p:nvGrpSpPr>
          <p:grpSpPr>
            <a:xfrm>
              <a:off x="1106832" y="2887215"/>
              <a:ext cx="1658620" cy="1534795"/>
              <a:chOff x="1201420" y="2726055"/>
              <a:chExt cx="1658620" cy="1534795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3" name="도형 100"/>
              <p:cNvSpPr>
                <a:spLocks/>
              </p:cNvSpPr>
              <p:nvPr/>
            </p:nvSpPr>
            <p:spPr>
              <a:xfrm>
                <a:off x="1201420" y="272605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62710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43"/>
            <p:cNvGrpSpPr>
              <a:grpSpLocks/>
            </p:cNvGrpSpPr>
            <p:nvPr/>
          </p:nvGrpSpPr>
          <p:grpSpPr>
            <a:xfrm>
              <a:off x="2973097" y="2896105"/>
              <a:ext cx="1658620" cy="1534795"/>
              <a:chOff x="3067685" y="273494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1" name="도형 96"/>
              <p:cNvSpPr>
                <a:spLocks/>
              </p:cNvSpPr>
              <p:nvPr/>
            </p:nvSpPr>
            <p:spPr>
              <a:xfrm>
                <a:off x="3067685" y="273494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2" name="그림 51"/>
              <p:cNvPicPr preferRelativeResize="0"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39135" y="2792095"/>
                <a:ext cx="1351280" cy="1455420"/>
              </a:xfrm>
              <a:prstGeom prst="rect">
                <a:avLst/>
              </a:prstGeom>
              <a:noFill/>
            </p:spPr>
          </p:pic>
        </p:grpSp>
        <p:sp>
          <p:nvSpPr>
            <p:cNvPr id="45" name="텍스트 상자 108"/>
            <p:cNvSpPr txBox="1">
              <a:spLocks/>
            </p:cNvSpPr>
            <p:nvPr/>
          </p:nvSpPr>
          <p:spPr>
            <a:xfrm>
              <a:off x="1233832" y="4591555"/>
              <a:ext cx="1353820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지역별 통계 확인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6" name="텍스트 상자 109"/>
            <p:cNvSpPr txBox="1">
              <a:spLocks/>
            </p:cNvSpPr>
            <p:nvPr/>
          </p:nvSpPr>
          <p:spPr>
            <a:xfrm>
              <a:off x="2934997" y="4606160"/>
              <a:ext cx="17252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1200" i="0" dirty="0" err="1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기대수명</a:t>
              </a:r>
              <a:r>
                <a:rPr sz="1200" i="0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sz="1200" i="0" dirty="0" err="1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예측</a:t>
              </a:r>
              <a:r>
                <a:rPr sz="1200" i="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sz="1200" i="0" dirty="0" err="1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서비스</a:t>
              </a:r>
              <a:endParaRPr lang="ko-KR" altLang="en-US" sz="1200" i="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7" name="텍스트 상자 110"/>
            <p:cNvSpPr txBox="1">
              <a:spLocks/>
            </p:cNvSpPr>
            <p:nvPr/>
          </p:nvSpPr>
          <p:spPr>
            <a:xfrm>
              <a:off x="5391177" y="4591555"/>
              <a:ext cx="8489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정책 보기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8" name="도형 111"/>
            <p:cNvSpPr>
              <a:spLocks/>
            </p:cNvSpPr>
            <p:nvPr/>
          </p:nvSpPr>
          <p:spPr>
            <a:xfrm>
              <a:off x="1370992" y="498779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도형 113"/>
            <p:cNvSpPr>
              <a:spLocks/>
            </p:cNvSpPr>
            <p:nvPr/>
          </p:nvSpPr>
          <p:spPr>
            <a:xfrm>
              <a:off x="3257577" y="4988430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50" name="도형 114"/>
            <p:cNvSpPr>
              <a:spLocks/>
            </p:cNvSpPr>
            <p:nvPr/>
          </p:nvSpPr>
          <p:spPr>
            <a:xfrm>
              <a:off x="5275607" y="499795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8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86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87" name="Rect 0"/>
          <p:cNvSpPr>
            <a:spLocks/>
          </p:cNvSpPr>
          <p:nvPr/>
        </p:nvSpPr>
        <p:spPr>
          <a:xfrm>
            <a:off x="764242" y="444460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6766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04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테두리에 색상을 주어 지역을 나타내고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지역 선택 시 지역별 통계 데이터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81463" y="3506827"/>
            <a:ext cx="4183477" cy="2002717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600" dirty="0" smtClean="0">
                <a:solidFill>
                  <a:schemeClr val="bg1"/>
                </a:solidFill>
              </a:rPr>
              <a:t>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050" dirty="0" smtClean="0">
                <a:solidFill>
                  <a:schemeClr val="bg1"/>
                </a:solidFill>
              </a:rPr>
              <a:t> 정보를 한눈에 제공합니다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3706" y="3236868"/>
            <a:ext cx="11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KOREA Map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37049" y="4215855"/>
            <a:ext cx="292872" cy="292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03706" y="4860036"/>
            <a:ext cx="459575" cy="45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2868816" y="388347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1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2053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 통계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5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4092</Words>
  <Application>Microsoft Office PowerPoint</Application>
  <PresentationFormat>와이드스크린</PresentationFormat>
  <Paragraphs>1334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Pretendard</vt:lpstr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맑은 고딕</vt:lpstr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125</cp:revision>
  <dcterms:created xsi:type="dcterms:W3CDTF">2024-01-31T07:01:05Z</dcterms:created>
  <dcterms:modified xsi:type="dcterms:W3CDTF">2024-02-05T06:02:23Z</dcterms:modified>
</cp:coreProperties>
</file>