
<file path=[Content_Types].xml><?xml version="1.0" encoding="utf-8"?>
<Types xmlns="http://schemas.openxmlformats.org/package/2006/content-types">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7.xml" ContentType="application/vnd.openxmlformats-officedocument.presentationml.notesSlid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notesSlides/notesSlide5.xml" ContentType="application/vnd.openxmlformats-officedocument.presentationml.notesSlid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notesSlides/notesSlide1.xml" ContentType="application/vnd.openxmlformats-officedocument.presentationml.notesSlide+xml"/>
  <Override PartName="/ppt/diagrams/quickStyle5.xml" ContentType="application/vnd.openxmlformats-officedocument.drawingml.diagramStyl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notesSlides/notesSlide6.xml" ContentType="application/vnd.openxmlformats-officedocument.presentationml.notesSlid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08" r:id="rId4"/>
    <p:sldId id="306" r:id="rId5"/>
    <p:sldId id="307" r:id="rId6"/>
    <p:sldId id="310" r:id="rId7"/>
    <p:sldId id="375" r:id="rId8"/>
    <p:sldId id="376" r:id="rId9"/>
    <p:sldId id="316" r:id="rId10"/>
    <p:sldId id="331" r:id="rId11"/>
    <p:sldId id="332" r:id="rId12"/>
    <p:sldId id="335" r:id="rId13"/>
    <p:sldId id="385" r:id="rId14"/>
    <p:sldId id="350" r:id="rId15"/>
    <p:sldId id="387" r:id="rId16"/>
    <p:sldId id="35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89227" autoAdjust="0"/>
  </p:normalViewPr>
  <p:slideViewPr>
    <p:cSldViewPr>
      <p:cViewPr>
        <p:scale>
          <a:sx n="90" d="100"/>
          <a:sy n="90" d="100"/>
        </p:scale>
        <p:origin x="-84" y="-28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 loCatId="list" qsTypeId="urn:microsoft.com/office/officeart/2005/8/quickstyle/simple1#1" qsCatId="simple" csTypeId="urn:microsoft.com/office/officeart/2005/8/colors/accent1_2#1"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Continue</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385F8EA8-307A-45CF-9344-62876FE0377F}" srcId="{71CF019A-125A-4B6F-B717-0B9C0F0022E0}" destId="{3B3FF0C9-2CF7-48AD-9944-3E4D0547FA11}" srcOrd="0" destOrd="0" parTransId="{42895587-8CF1-4853-81D7-17987ECE7147}" sibTransId="{B4B99C21-9143-4E01-879B-02FC034DC2BD}"/>
    <dgm:cxn modelId="{1C727A24-F13B-4B45-94D0-5E9B15A7010C}" type="presOf" srcId="{71CF019A-125A-4B6F-B717-0B9C0F0022E0}" destId="{1047FC71-636C-4E83-915F-0B8BCEB10049}" srcOrd="0" destOrd="0" presId="urn:microsoft.com/office/officeart/2005/8/layout/default#1"/>
    <dgm:cxn modelId="{E83D68A0-C45F-453E-97F1-B8AD34DA4BEE}" type="presOf" srcId="{3B3FF0C9-2CF7-48AD-9944-3E4D0547FA11}" destId="{C47339F3-F7E6-46AE-997B-9C3FF6F9A0C3}" srcOrd="0" destOrd="0" presId="urn:microsoft.com/office/officeart/2005/8/layout/default#1"/>
    <dgm:cxn modelId="{86985FD9-C2DE-4D45-95B5-FAC25CE981C7}" type="presParOf" srcId="{1047FC71-636C-4E83-915F-0B8BCEB10049}" destId="{C47339F3-F7E6-46AE-997B-9C3FF6F9A0C3}" srcOrd="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6" loCatId="list" qsTypeId="urn:microsoft.com/office/officeart/2005/8/quickstyle/simple1#14" qsCatId="simple" csTypeId="urn:microsoft.com/office/officeart/2005/8/colors/accent1_2#14"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X="18079" custLinFactNeighborY="-43">
        <dgm:presLayoutVars>
          <dgm:bulletEnabled val="1"/>
        </dgm:presLayoutVars>
      </dgm:prSet>
      <dgm:spPr/>
      <dgm:t>
        <a:bodyPr/>
        <a:lstStyle/>
        <a:p>
          <a:endParaRPr lang="en-US"/>
        </a:p>
      </dgm:t>
    </dgm:pt>
  </dgm:ptLst>
  <dgm:cxnLst>
    <dgm:cxn modelId="{385F8EA8-307A-45CF-9344-62876FE0377F}" srcId="{71CF019A-125A-4B6F-B717-0B9C0F0022E0}" destId="{3B3FF0C9-2CF7-48AD-9944-3E4D0547FA11}" srcOrd="0" destOrd="0" parTransId="{42895587-8CF1-4853-81D7-17987ECE7147}" sibTransId="{B4B99C21-9143-4E01-879B-02FC034DC2BD}"/>
    <dgm:cxn modelId="{8B9C08B9-6C76-410C-8190-431659F1BEAB}" type="presOf" srcId="{71CF019A-125A-4B6F-B717-0B9C0F0022E0}" destId="{1047FC71-636C-4E83-915F-0B8BCEB10049}" srcOrd="0" destOrd="0" presId="urn:microsoft.com/office/officeart/2005/8/layout/default#16"/>
    <dgm:cxn modelId="{49C3FBDA-457D-40BF-B26E-837C64B13F34}" type="presOf" srcId="{3B3FF0C9-2CF7-48AD-9944-3E4D0547FA11}" destId="{C47339F3-F7E6-46AE-997B-9C3FF6F9A0C3}" srcOrd="0" destOrd="0" presId="urn:microsoft.com/office/officeart/2005/8/layout/default#16"/>
    <dgm:cxn modelId="{AAA5589A-36D6-4000-903E-6F08C122777E}" type="presParOf" srcId="{1047FC71-636C-4E83-915F-0B8BCEB10049}" destId="{C47339F3-F7E6-46AE-997B-9C3FF6F9A0C3}" srcOrd="0" destOrd="0" presId="urn:microsoft.com/office/officeart/2005/8/layout/default#1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8" loCatId="list" qsTypeId="urn:microsoft.com/office/officeart/2005/8/quickstyle/simple1#16" qsCatId="simple" csTypeId="urn:microsoft.com/office/officeart/2005/8/colors/accent1_2#16"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Share link with friends</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261224" custLinFactNeighborX="12063" custLinFactNeighborY="-41">
        <dgm:presLayoutVars>
          <dgm:bulletEnabled val="1"/>
        </dgm:presLayoutVars>
      </dgm:prSet>
      <dgm:spPr/>
      <dgm:t>
        <a:bodyPr/>
        <a:lstStyle/>
        <a:p>
          <a:endParaRPr lang="en-US"/>
        </a:p>
      </dgm:t>
    </dgm:pt>
  </dgm:ptLst>
  <dgm:cxnLst>
    <dgm:cxn modelId="{4FB210D7-5E56-4A5C-99ED-7C14B01F5374}" type="presOf" srcId="{71CF019A-125A-4B6F-B717-0B9C0F0022E0}" destId="{1047FC71-636C-4E83-915F-0B8BCEB10049}" srcOrd="0" destOrd="0" presId="urn:microsoft.com/office/officeart/2005/8/layout/default#18"/>
    <dgm:cxn modelId="{385F8EA8-307A-45CF-9344-62876FE0377F}" srcId="{71CF019A-125A-4B6F-B717-0B9C0F0022E0}" destId="{3B3FF0C9-2CF7-48AD-9944-3E4D0547FA11}" srcOrd="0" destOrd="0" parTransId="{42895587-8CF1-4853-81D7-17987ECE7147}" sibTransId="{B4B99C21-9143-4E01-879B-02FC034DC2BD}"/>
    <dgm:cxn modelId="{CBF53CC1-D506-460E-A338-2BE78D4B1503}" type="presOf" srcId="{3B3FF0C9-2CF7-48AD-9944-3E4D0547FA11}" destId="{C47339F3-F7E6-46AE-997B-9C3FF6F9A0C3}" srcOrd="0" destOrd="0" presId="urn:microsoft.com/office/officeart/2005/8/layout/default#18"/>
    <dgm:cxn modelId="{0EFBC150-6764-4FFD-A6EC-3BF09E40D59D}" type="presParOf" srcId="{1047FC71-636C-4E83-915F-0B8BCEB10049}" destId="{C47339F3-F7E6-46AE-997B-9C3FF6F9A0C3}" srcOrd="0" destOrd="0" presId="urn:microsoft.com/office/officeart/2005/8/layout/default#18"/>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4" loCatId="list" qsTypeId="urn:microsoft.com/office/officeart/2005/8/quickstyle/simple1#17" qsCatId="simple" csTypeId="urn:microsoft.com/office/officeart/2005/8/colors/accent1_2#17"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Done entering email address</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X="100000" custLinFactNeighborX="116186" custLinFactNeighborY="90034">
        <dgm:presLayoutVars>
          <dgm:bulletEnabled val="1"/>
        </dgm:presLayoutVars>
      </dgm:prSet>
      <dgm:spPr/>
      <dgm:t>
        <a:bodyPr/>
        <a:lstStyle/>
        <a:p>
          <a:endParaRPr lang="en-US"/>
        </a:p>
      </dgm:t>
    </dgm:pt>
  </dgm:ptLst>
  <dgm:cxnLst>
    <dgm:cxn modelId="{3D654F5D-CE3A-4025-820E-B1F94F9A2F70}" type="presOf" srcId="{3B3FF0C9-2CF7-48AD-9944-3E4D0547FA11}" destId="{C47339F3-F7E6-46AE-997B-9C3FF6F9A0C3}" srcOrd="0" destOrd="0" presId="urn:microsoft.com/office/officeart/2005/8/layout/default#14"/>
    <dgm:cxn modelId="{B5398163-AB61-4898-B6CD-3764E8E1E481}" type="presOf" srcId="{71CF019A-125A-4B6F-B717-0B9C0F0022E0}" destId="{1047FC71-636C-4E83-915F-0B8BCEB10049}" srcOrd="0" destOrd="0" presId="urn:microsoft.com/office/officeart/2005/8/layout/default#14"/>
    <dgm:cxn modelId="{385F8EA8-307A-45CF-9344-62876FE0377F}" srcId="{71CF019A-125A-4B6F-B717-0B9C0F0022E0}" destId="{3B3FF0C9-2CF7-48AD-9944-3E4D0547FA11}" srcOrd="0" destOrd="0" parTransId="{42895587-8CF1-4853-81D7-17987ECE7147}" sibTransId="{B4B99C21-9143-4E01-879B-02FC034DC2BD}"/>
    <dgm:cxn modelId="{3554B372-1701-4EDD-B3B6-8AF1F1FF51AB}" type="presParOf" srcId="{1047FC71-636C-4E83-915F-0B8BCEB10049}" destId="{C47339F3-F7E6-46AE-997B-9C3FF6F9A0C3}" srcOrd="0" destOrd="0" presId="urn:microsoft.com/office/officeart/2005/8/layout/default#1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5" loCatId="list" qsTypeId="urn:microsoft.com/office/officeart/2005/8/quickstyle/simple1#18" qsCatId="simple" csTypeId="urn:microsoft.com/office/officeart/2005/8/colors/accent1_2#18" csCatId="accent1" phldr="1"/>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Lst>
  <dgm:cxnLst>
    <dgm:cxn modelId="{59F642A8-FB3B-47D5-825C-C404B1475406}" type="presOf" srcId="{71CF019A-125A-4B6F-B717-0B9C0F0022E0}" destId="{1047FC71-636C-4E83-915F-0B8BCEB10049}" srcOrd="0" destOrd="0" presId="urn:microsoft.com/office/officeart/2005/8/layout/default#1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9" loCatId="list" qsTypeId="urn:microsoft.com/office/officeart/2005/8/quickstyle/simple1#19" qsCatId="simple" csTypeId="urn:microsoft.com/office/officeart/2005/8/colors/accent1_2#19"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Back</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385F8EA8-307A-45CF-9344-62876FE0377F}" srcId="{71CF019A-125A-4B6F-B717-0B9C0F0022E0}" destId="{3B3FF0C9-2CF7-48AD-9944-3E4D0547FA11}" srcOrd="0" destOrd="0" parTransId="{42895587-8CF1-4853-81D7-17987ECE7147}" sibTransId="{B4B99C21-9143-4E01-879B-02FC034DC2BD}"/>
    <dgm:cxn modelId="{C4E372F7-3397-466D-9905-39A9C14D181D}" type="presOf" srcId="{71CF019A-125A-4B6F-B717-0B9C0F0022E0}" destId="{1047FC71-636C-4E83-915F-0B8BCEB10049}" srcOrd="0" destOrd="0" presId="urn:microsoft.com/office/officeart/2005/8/layout/default#19"/>
    <dgm:cxn modelId="{3E91CDB5-4942-49B8-91C7-BB132F02B2CF}" type="presOf" srcId="{3B3FF0C9-2CF7-48AD-9944-3E4D0547FA11}" destId="{C47339F3-F7E6-46AE-997B-9C3FF6F9A0C3}" srcOrd="0" destOrd="0" presId="urn:microsoft.com/office/officeart/2005/8/layout/default#19"/>
    <dgm:cxn modelId="{DF5FDD19-822E-41AD-A275-D49FD0B3252E}" type="presParOf" srcId="{1047FC71-636C-4E83-915F-0B8BCEB10049}" destId="{C47339F3-F7E6-46AE-997B-9C3FF6F9A0C3}" srcOrd="0" destOrd="0" presId="urn:microsoft.com/office/officeart/2005/8/layout/default#1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2" loCatId="list" qsTypeId="urn:microsoft.com/office/officeart/2005/8/quickstyle/simple1#2" qsCatId="simple" csTypeId="urn:microsoft.com/office/officeart/2005/8/colors/accent1_2#2"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Next</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E9A83B5B-B66C-4F24-88FC-572577DBC2A6}" type="presOf" srcId="{3B3FF0C9-2CF7-48AD-9944-3E4D0547FA11}" destId="{C47339F3-F7E6-46AE-997B-9C3FF6F9A0C3}" srcOrd="0" destOrd="0" presId="urn:microsoft.com/office/officeart/2005/8/layout/default#2"/>
    <dgm:cxn modelId="{8CD34071-D36E-4FA8-88BD-24F22037296C}" type="presOf" srcId="{71CF019A-125A-4B6F-B717-0B9C0F0022E0}" destId="{1047FC71-636C-4E83-915F-0B8BCEB10049}" srcOrd="0" destOrd="0" presId="urn:microsoft.com/office/officeart/2005/8/layout/default#2"/>
    <dgm:cxn modelId="{385F8EA8-307A-45CF-9344-62876FE0377F}" srcId="{71CF019A-125A-4B6F-B717-0B9C0F0022E0}" destId="{3B3FF0C9-2CF7-48AD-9944-3E4D0547FA11}" srcOrd="0" destOrd="0" parTransId="{42895587-8CF1-4853-81D7-17987ECE7147}" sibTransId="{B4B99C21-9143-4E01-879B-02FC034DC2BD}"/>
    <dgm:cxn modelId="{DB180A8F-3787-42CA-9593-70EB894ECDAF}" type="presParOf" srcId="{1047FC71-636C-4E83-915F-0B8BCEB10049}" destId="{C47339F3-F7E6-46AE-997B-9C3FF6F9A0C3}" srcOrd="0"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3" loCatId="list" qsTypeId="urn:microsoft.com/office/officeart/2005/8/quickstyle/simple1#3" qsCatId="simple" csTypeId="urn:microsoft.com/office/officeart/2005/8/colors/accent1_2#3"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I agree</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5E4D8193-7A20-410A-B11C-0441EDFF85C6}" type="presOf" srcId="{3B3FF0C9-2CF7-48AD-9944-3E4D0547FA11}" destId="{C47339F3-F7E6-46AE-997B-9C3FF6F9A0C3}" srcOrd="0" destOrd="0" presId="urn:microsoft.com/office/officeart/2005/8/layout/default#3"/>
    <dgm:cxn modelId="{385F8EA8-307A-45CF-9344-62876FE0377F}" srcId="{71CF019A-125A-4B6F-B717-0B9C0F0022E0}" destId="{3B3FF0C9-2CF7-48AD-9944-3E4D0547FA11}" srcOrd="0" destOrd="0" parTransId="{42895587-8CF1-4853-81D7-17987ECE7147}" sibTransId="{B4B99C21-9143-4E01-879B-02FC034DC2BD}"/>
    <dgm:cxn modelId="{EA8965AC-ECEC-4F40-AE56-85381DE3E1CB}" type="presOf" srcId="{71CF019A-125A-4B6F-B717-0B9C0F0022E0}" destId="{1047FC71-636C-4E83-915F-0B8BCEB10049}" srcOrd="0" destOrd="0" presId="urn:microsoft.com/office/officeart/2005/8/layout/default#3"/>
    <dgm:cxn modelId="{8B7F1340-425E-45C9-B5FA-864B071F71CB}" type="presParOf" srcId="{1047FC71-636C-4E83-915F-0B8BCEB10049}" destId="{C47339F3-F7E6-46AE-997B-9C3FF6F9A0C3}" srcOrd="0" destOrd="0" presId="urn:microsoft.com/office/officeart/2005/8/layout/defaul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4" loCatId="list" qsTypeId="urn:microsoft.com/office/officeart/2005/8/quickstyle/simple1#4" qsCatId="simple" csTypeId="urn:microsoft.com/office/officeart/2005/8/colors/accent1_2#4"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Begin</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B24F4FD8-1392-440C-9180-E66188F8710F}" type="presOf" srcId="{3B3FF0C9-2CF7-48AD-9944-3E4D0547FA11}" destId="{C47339F3-F7E6-46AE-997B-9C3FF6F9A0C3}" srcOrd="0" destOrd="0" presId="urn:microsoft.com/office/officeart/2005/8/layout/default#4"/>
    <dgm:cxn modelId="{385F8EA8-307A-45CF-9344-62876FE0377F}" srcId="{71CF019A-125A-4B6F-B717-0B9C0F0022E0}" destId="{3B3FF0C9-2CF7-48AD-9944-3E4D0547FA11}" srcOrd="0" destOrd="0" parTransId="{42895587-8CF1-4853-81D7-17987ECE7147}" sibTransId="{B4B99C21-9143-4E01-879B-02FC034DC2BD}"/>
    <dgm:cxn modelId="{A41284CD-7BAE-4914-8E58-663C91A00D5C}" type="presOf" srcId="{71CF019A-125A-4B6F-B717-0B9C0F0022E0}" destId="{1047FC71-636C-4E83-915F-0B8BCEB10049}" srcOrd="0" destOrd="0" presId="urn:microsoft.com/office/officeart/2005/8/layout/default#4"/>
    <dgm:cxn modelId="{8DE1AB07-4108-47A0-AD31-6F9048F40B72}" type="presParOf" srcId="{1047FC71-636C-4E83-915F-0B8BCEB10049}" destId="{C47339F3-F7E6-46AE-997B-9C3FF6F9A0C3}" srcOrd="0" destOrd="0" presId="urn:microsoft.com/office/officeart/2005/8/layout/defaul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5" loCatId="list" qsTypeId="urn:microsoft.com/office/officeart/2005/8/quickstyle/simple1#5" qsCatId="simple" csTypeId="urn:microsoft.com/office/officeart/2005/8/colors/accent1_2#5"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Continue</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3A2BE176-E869-4BED-8932-EEE096411239}" type="presOf" srcId="{3B3FF0C9-2CF7-48AD-9944-3E4D0547FA11}" destId="{C47339F3-F7E6-46AE-997B-9C3FF6F9A0C3}" srcOrd="0" destOrd="0" presId="urn:microsoft.com/office/officeart/2005/8/layout/default#5"/>
    <dgm:cxn modelId="{385F8EA8-307A-45CF-9344-62876FE0377F}" srcId="{71CF019A-125A-4B6F-B717-0B9C0F0022E0}" destId="{3B3FF0C9-2CF7-48AD-9944-3E4D0547FA11}" srcOrd="0" destOrd="0" parTransId="{42895587-8CF1-4853-81D7-17987ECE7147}" sibTransId="{B4B99C21-9143-4E01-879B-02FC034DC2BD}"/>
    <dgm:cxn modelId="{D261896B-DF3D-44ED-838A-5C3E2EC826E1}" type="presOf" srcId="{71CF019A-125A-4B6F-B717-0B9C0F0022E0}" destId="{1047FC71-636C-4E83-915F-0B8BCEB10049}" srcOrd="0" destOrd="0" presId="urn:microsoft.com/office/officeart/2005/8/layout/default#5"/>
    <dgm:cxn modelId="{BAC95B53-9527-49F6-8539-E816EC6E770B}" type="presParOf" srcId="{1047FC71-636C-4E83-915F-0B8BCEB10049}" destId="{C47339F3-F7E6-46AE-997B-9C3FF6F9A0C3}" srcOrd="0" destOrd="0" presId="urn:microsoft.com/office/officeart/2005/8/layout/defaul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6" loCatId="list" qsTypeId="urn:microsoft.com/office/officeart/2005/8/quickstyle/simple1#6" qsCatId="simple" csTypeId="urn:microsoft.com/office/officeart/2005/8/colors/accent1_2#6"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Continue</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385F8EA8-307A-45CF-9344-62876FE0377F}" srcId="{71CF019A-125A-4B6F-B717-0B9C0F0022E0}" destId="{3B3FF0C9-2CF7-48AD-9944-3E4D0547FA11}" srcOrd="0" destOrd="0" parTransId="{42895587-8CF1-4853-81D7-17987ECE7147}" sibTransId="{B4B99C21-9143-4E01-879B-02FC034DC2BD}"/>
    <dgm:cxn modelId="{9E9A0525-A85B-4C32-B273-05E0EEEC6E6D}" type="presOf" srcId="{3B3FF0C9-2CF7-48AD-9944-3E4D0547FA11}" destId="{C47339F3-F7E6-46AE-997B-9C3FF6F9A0C3}" srcOrd="0" destOrd="0" presId="urn:microsoft.com/office/officeart/2005/8/layout/default#6"/>
    <dgm:cxn modelId="{D3359B7E-A657-4026-9676-2E3C3B617109}" type="presOf" srcId="{71CF019A-125A-4B6F-B717-0B9C0F0022E0}" destId="{1047FC71-636C-4E83-915F-0B8BCEB10049}" srcOrd="0" destOrd="0" presId="urn:microsoft.com/office/officeart/2005/8/layout/default#6"/>
    <dgm:cxn modelId="{E0E02561-5E69-4547-9118-D766DDE47444}" type="presParOf" srcId="{1047FC71-636C-4E83-915F-0B8BCEB10049}" destId="{C47339F3-F7E6-46AE-997B-9C3FF6F9A0C3}" srcOrd="0" destOrd="0" presId="urn:microsoft.com/office/officeart/2005/8/layout/defaul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7" loCatId="list" qsTypeId="urn:microsoft.com/office/officeart/2005/8/quickstyle/simple1#7" qsCatId="simple" csTypeId="urn:microsoft.com/office/officeart/2005/8/colors/accent1_2#7"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Begin</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5CE4CD2F-6885-4238-9B52-13EE79C6F27C}" type="presOf" srcId="{71CF019A-125A-4B6F-B717-0B9C0F0022E0}" destId="{1047FC71-636C-4E83-915F-0B8BCEB10049}" srcOrd="0" destOrd="0" presId="urn:microsoft.com/office/officeart/2005/8/layout/default#7"/>
    <dgm:cxn modelId="{385F8EA8-307A-45CF-9344-62876FE0377F}" srcId="{71CF019A-125A-4B6F-B717-0B9C0F0022E0}" destId="{3B3FF0C9-2CF7-48AD-9944-3E4D0547FA11}" srcOrd="0" destOrd="0" parTransId="{42895587-8CF1-4853-81D7-17987ECE7147}" sibTransId="{B4B99C21-9143-4E01-879B-02FC034DC2BD}"/>
    <dgm:cxn modelId="{425795FC-20A2-4C07-8848-E376F55B1D28}" type="presOf" srcId="{3B3FF0C9-2CF7-48AD-9944-3E4D0547FA11}" destId="{C47339F3-F7E6-46AE-997B-9C3FF6F9A0C3}" srcOrd="0" destOrd="0" presId="urn:microsoft.com/office/officeart/2005/8/layout/default#7"/>
    <dgm:cxn modelId="{76A4CE31-1BAA-4567-8CA5-21885281D1D0}" type="presParOf" srcId="{1047FC71-636C-4E83-915F-0B8BCEB10049}" destId="{C47339F3-F7E6-46AE-997B-9C3FF6F9A0C3}" srcOrd="0" destOrd="0" presId="urn:microsoft.com/office/officeart/2005/8/layout/defaul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8" loCatId="list" qsTypeId="urn:microsoft.com/office/officeart/2005/8/quickstyle/simple1#8" qsCatId="simple" csTypeId="urn:microsoft.com/office/officeart/2005/8/colors/accent1_2#8"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OLD</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X="0" custLinFactNeighborY="-43">
        <dgm:presLayoutVars>
          <dgm:bulletEnabled val="1"/>
        </dgm:presLayoutVars>
      </dgm:prSet>
      <dgm:spPr/>
      <dgm:t>
        <a:bodyPr/>
        <a:lstStyle/>
        <a:p>
          <a:endParaRPr lang="en-US"/>
        </a:p>
      </dgm:t>
    </dgm:pt>
  </dgm:ptLst>
  <dgm:cxnLst>
    <dgm:cxn modelId="{EE9FCC24-21D3-4652-9B14-A81CB5ED068B}" type="presOf" srcId="{3B3FF0C9-2CF7-48AD-9944-3E4D0547FA11}" destId="{C47339F3-F7E6-46AE-997B-9C3FF6F9A0C3}" srcOrd="0" destOrd="0" presId="urn:microsoft.com/office/officeart/2005/8/layout/default#8"/>
    <dgm:cxn modelId="{385F8EA8-307A-45CF-9344-62876FE0377F}" srcId="{71CF019A-125A-4B6F-B717-0B9C0F0022E0}" destId="{3B3FF0C9-2CF7-48AD-9944-3E4D0547FA11}" srcOrd="0" destOrd="0" parTransId="{42895587-8CF1-4853-81D7-17987ECE7147}" sibTransId="{B4B99C21-9143-4E01-879B-02FC034DC2BD}"/>
    <dgm:cxn modelId="{6F9E3708-204B-46D0-92B8-23971D6D924D}" type="presOf" srcId="{71CF019A-125A-4B6F-B717-0B9C0F0022E0}" destId="{1047FC71-636C-4E83-915F-0B8BCEB10049}" srcOrd="0" destOrd="0" presId="urn:microsoft.com/office/officeart/2005/8/layout/default#8"/>
    <dgm:cxn modelId="{DBE9CBB4-73F6-4D5D-935D-6434D6259A80}" type="presParOf" srcId="{1047FC71-636C-4E83-915F-0B8BCEB10049}" destId="{C47339F3-F7E6-46AE-997B-9C3FF6F9A0C3}" srcOrd="0" destOrd="0" presId="urn:microsoft.com/office/officeart/2005/8/layout/default#8"/>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CF019A-125A-4B6F-B717-0B9C0F0022E0}" type="doc">
      <dgm:prSet loTypeId="urn:microsoft.com/office/officeart/2005/8/layout/default#10" loCatId="list" qsTypeId="urn:microsoft.com/office/officeart/2005/8/quickstyle/simple1#12" qsCatId="simple" csTypeId="urn:microsoft.com/office/officeart/2005/8/colors/accent1_2#12" csCatId="accent1" phldr="1"/>
      <dgm:spPr/>
      <dgm:t>
        <a:bodyPr/>
        <a:lstStyle/>
        <a:p>
          <a:endParaRPr lang="en-US"/>
        </a:p>
      </dgm:t>
    </dgm:pt>
    <dgm:pt modelId="{3B3FF0C9-2CF7-48AD-9944-3E4D0547FA11}">
      <dgm:prSet phldrT="[Text]"/>
      <dgm:spPr/>
      <dgm:t>
        <a:bodyPr/>
        <a:lstStyle/>
        <a:p>
          <a:r>
            <a:rPr lang="en-US" dirty="0" smtClean="0">
              <a:latin typeface="Times New Roman" pitchFamily="18" charset="0"/>
              <a:cs typeface="Times New Roman" pitchFamily="18" charset="0"/>
            </a:rPr>
            <a:t>OLD</a:t>
          </a:r>
          <a:endParaRPr lang="en-US" dirty="0">
            <a:latin typeface="Times New Roman" pitchFamily="18" charset="0"/>
            <a:cs typeface="Times New Roman" pitchFamily="18" charset="0"/>
          </a:endParaRPr>
        </a:p>
      </dgm:t>
    </dgm:pt>
    <dgm:pt modelId="{42895587-8CF1-4853-81D7-17987ECE7147}" type="parTrans" cxnId="{385F8EA8-307A-45CF-9344-62876FE0377F}">
      <dgm:prSet/>
      <dgm:spPr/>
      <dgm:t>
        <a:bodyPr/>
        <a:lstStyle/>
        <a:p>
          <a:endParaRPr lang="en-US"/>
        </a:p>
      </dgm:t>
    </dgm:pt>
    <dgm:pt modelId="{B4B99C21-9143-4E01-879B-02FC034DC2BD}" type="sibTrans" cxnId="{385F8EA8-307A-45CF-9344-62876FE0377F}">
      <dgm:prSet/>
      <dgm:spPr/>
      <dgm:t>
        <a:bodyPr/>
        <a:lstStyle/>
        <a:p>
          <a:endParaRPr lang="en-US"/>
        </a:p>
      </dgm:t>
    </dgm:pt>
    <dgm:pt modelId="{1047FC71-636C-4E83-915F-0B8BCEB10049}" type="pres">
      <dgm:prSet presAssocID="{71CF019A-125A-4B6F-B717-0B9C0F0022E0}" presName="diagram" presStyleCnt="0">
        <dgm:presLayoutVars>
          <dgm:dir/>
          <dgm:resizeHandles val="exact"/>
        </dgm:presLayoutVars>
      </dgm:prSet>
      <dgm:spPr/>
      <dgm:t>
        <a:bodyPr/>
        <a:lstStyle/>
        <a:p>
          <a:endParaRPr lang="en-US"/>
        </a:p>
      </dgm:t>
    </dgm:pt>
    <dgm:pt modelId="{C47339F3-F7E6-46AE-997B-9C3FF6F9A0C3}" type="pres">
      <dgm:prSet presAssocID="{3B3FF0C9-2CF7-48AD-9944-3E4D0547FA11}" presName="node" presStyleLbl="node1" presStyleIdx="0" presStyleCnt="1" custScaleX="171147" custLinFactNeighborY="-43">
        <dgm:presLayoutVars>
          <dgm:bulletEnabled val="1"/>
        </dgm:presLayoutVars>
      </dgm:prSet>
      <dgm:spPr/>
      <dgm:t>
        <a:bodyPr/>
        <a:lstStyle/>
        <a:p>
          <a:endParaRPr lang="en-US"/>
        </a:p>
      </dgm:t>
    </dgm:pt>
  </dgm:ptLst>
  <dgm:cxnLst>
    <dgm:cxn modelId="{385F8EA8-307A-45CF-9344-62876FE0377F}" srcId="{71CF019A-125A-4B6F-B717-0B9C0F0022E0}" destId="{3B3FF0C9-2CF7-48AD-9944-3E4D0547FA11}" srcOrd="0" destOrd="0" parTransId="{42895587-8CF1-4853-81D7-17987ECE7147}" sibTransId="{B4B99C21-9143-4E01-879B-02FC034DC2BD}"/>
    <dgm:cxn modelId="{299BB341-4B47-4114-87D9-D87ED342564A}" type="presOf" srcId="{71CF019A-125A-4B6F-B717-0B9C0F0022E0}" destId="{1047FC71-636C-4E83-915F-0B8BCEB10049}" srcOrd="0" destOrd="0" presId="urn:microsoft.com/office/officeart/2005/8/layout/default#10"/>
    <dgm:cxn modelId="{58D368EB-B8FB-4585-88F2-132A0710D939}" type="presOf" srcId="{3B3FF0C9-2CF7-48AD-9944-3E4D0547FA11}" destId="{C47339F3-F7E6-46AE-997B-9C3FF6F9A0C3}" srcOrd="0" destOrd="0" presId="urn:microsoft.com/office/officeart/2005/8/layout/default#10"/>
    <dgm:cxn modelId="{CE932EE8-7551-4FEF-B107-76D2CF7253BA}" type="presParOf" srcId="{1047FC71-636C-4E83-915F-0B8BCEB10049}" destId="{C47339F3-F7E6-46AE-997B-9C3FF6F9A0C3}" srcOrd="0" destOrd="0" presId="urn:microsoft.com/office/officeart/2005/8/layout/default#10"/>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Continue</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153292" y="156"/>
          <a:ext cx="1446907" cy="5072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End</a:t>
          </a:r>
          <a:endParaRPr lang="en-US" sz="2400" kern="1200" dirty="0">
            <a:latin typeface="Times New Roman" pitchFamily="18" charset="0"/>
            <a:cs typeface="Times New Roman" pitchFamily="18" charset="0"/>
          </a:endParaRPr>
        </a:p>
      </dsp:txBody>
      <dsp:txXfrm>
        <a:off x="153292" y="156"/>
        <a:ext cx="1446907" cy="50725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 y="44707"/>
          <a:ext cx="1820913" cy="4182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itchFamily="18" charset="0"/>
              <a:cs typeface="Times New Roman" pitchFamily="18" charset="0"/>
            </a:rPr>
            <a:t>Share link with friends</a:t>
          </a:r>
          <a:endParaRPr lang="en-US" sz="1400" kern="1200" dirty="0">
            <a:latin typeface="Times New Roman" pitchFamily="18" charset="0"/>
            <a:cs typeface="Times New Roman" pitchFamily="18" charset="0"/>
          </a:endParaRPr>
        </a:p>
      </dsp:txBody>
      <dsp:txXfrm>
        <a:off x="3" y="44707"/>
        <a:ext cx="1820913" cy="418241"/>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762000" y="436"/>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itchFamily="18" charset="0"/>
              <a:cs typeface="Times New Roman" pitchFamily="18" charset="0"/>
            </a:rPr>
            <a:t>Done entering email address</a:t>
          </a:r>
          <a:endParaRPr lang="en-US" sz="1400" kern="1200" dirty="0">
            <a:latin typeface="Times New Roman" pitchFamily="18" charset="0"/>
            <a:cs typeface="Times New Roman" pitchFamily="18" charset="0"/>
          </a:endParaRPr>
        </a:p>
      </dsp:txBody>
      <dsp:txXfrm>
        <a:off x="762000" y="436"/>
        <a:ext cx="1447799" cy="507563"/>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Back</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Next</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I agree</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Begin</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Continue</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Continue</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Begin</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OLD</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7339F3-F7E6-46AE-997B-9C3FF6F9A0C3}">
      <dsp:nvSpPr>
        <dsp:cNvPr id="0" name=""/>
        <dsp:cNvSpPr/>
      </dsp:nvSpPr>
      <dsp:spPr>
        <a:xfrm>
          <a:off x="381000" y="0"/>
          <a:ext cx="1447799" cy="5075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OLD</a:t>
          </a:r>
          <a:endParaRPr lang="en-US" sz="2400" kern="1200" dirty="0">
            <a:latin typeface="Times New Roman" pitchFamily="18" charset="0"/>
            <a:cs typeface="Times New Roman" pitchFamily="18" charset="0"/>
          </a:endParaRPr>
        </a:p>
      </dsp:txBody>
      <dsp:txXfrm>
        <a:off x="381000" y="0"/>
        <a:ext cx="1447799" cy="507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1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1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1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1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10">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DD090AD-9240-498B-B202-5671F8C56F9B}" type="datetimeFigureOut">
              <a:rPr lang="en-US"/>
              <a:pPr>
                <a:defRPr/>
              </a:pPr>
              <a:t>3/5/2012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38602A6-AAE6-49C0-8D0C-F06B5A51A3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A3EFC1-B890-4200-9A83-F28C1F019F59}" type="slidenum">
              <a:rPr lang="en-US"/>
              <a:pPr fontAlgn="base">
                <a:spcBef>
                  <a:spcPct val="0"/>
                </a:spcBef>
                <a:spcAft>
                  <a:spcPct val="0"/>
                </a:spcAft>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94A00D3-E654-4EE8-8D3E-2FA937C910E8}"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014755-36C2-41B5-8CC8-82FA3FBCFA15}" type="slidenum">
              <a:rPr lang="en-US"/>
              <a:pPr fontAlgn="base">
                <a:spcBef>
                  <a:spcPct val="0"/>
                </a:spcBef>
                <a:spcAft>
                  <a:spcPct val="0"/>
                </a:spcAft>
                <a:defRPr/>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case, the participant should press the “old” button.</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BCAF51-005B-4F4C-918E-FB44C1DE3B4D}" type="slidenum">
              <a:rPr lang="en-US"/>
              <a:pPr fontAlgn="base">
                <a:spcBef>
                  <a:spcPct val="0"/>
                </a:spcBef>
                <a:spcAft>
                  <a:spcPct val="0"/>
                </a:spcAft>
                <a:defRPr/>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case, the participant should press the “new” button because face-name pair was never presented during the study phase</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7B9436-5F6F-4CB7-B1A7-4E121CE93D9E}" type="slidenum">
              <a:rPr lang="en-US"/>
              <a:pPr fontAlgn="base">
                <a:spcBef>
                  <a:spcPct val="0"/>
                </a:spcBef>
                <a:spcAft>
                  <a:spcPct val="0"/>
                </a:spcAft>
                <a:defRPr/>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“share link with friends” button would allow them to email the link for the experiment to other people who might be interested in completing the task. “participate in second part of study tomorrow” will lead to slide 15, where they give us their email address.  “End” button will go to the final slide.</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9FF626-DED3-4153-BD98-566BB100552D}" type="slidenum">
              <a:rPr lang="en-US"/>
              <a:pPr fontAlgn="base">
                <a:spcBef>
                  <a:spcPct val="0"/>
                </a:spcBef>
                <a:spcAft>
                  <a:spcPct val="0"/>
                </a:spcAft>
                <a:defRPr/>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991ADC-FE96-48A6-8055-DE0006F8FE48}" type="slidenum">
              <a:rPr lang="en-US"/>
              <a:pPr fontAlgn="base">
                <a:spcBef>
                  <a:spcPct val="0"/>
                </a:spcBef>
                <a:spcAft>
                  <a:spcPct val="0"/>
                </a:spcAft>
                <a:defRPr/>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E81E84-4C81-4C85-B140-1D8FFFD421D3}" type="slidenum">
              <a:rPr lang="en-US"/>
              <a:pPr fontAlgn="base">
                <a:spcBef>
                  <a:spcPct val="0"/>
                </a:spcBef>
                <a:spcAft>
                  <a:spcPct val="0"/>
                </a:spcAft>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63A5D51-185A-4E14-A34C-C7B47788509E}" type="datetimeFigureOut">
              <a:rPr lang="en-US"/>
              <a:pPr>
                <a:defRPr/>
              </a:pPr>
              <a:t>3/5/2012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2EAE2D-C8C5-4A09-916A-CE8B27A4474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FEC60F-3F59-4678-A665-2B522FD03B6E}" type="datetimeFigureOut">
              <a:rPr lang="en-US"/>
              <a:pPr>
                <a:defRPr/>
              </a:pPr>
              <a:t>3/5/2012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0E857F-A0EF-4C6F-9862-1973590D43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063462-090B-4038-8886-B9F084123868}" type="datetimeFigureOut">
              <a:rPr lang="en-US"/>
              <a:pPr>
                <a:defRPr/>
              </a:pPr>
              <a:t>3/5/2012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2FBC65-69EB-4138-AFFC-10DDFD9CDF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91BD51-952C-455B-B4C6-D0C117C1197F}" type="datetimeFigureOut">
              <a:rPr lang="en-US"/>
              <a:pPr>
                <a:defRPr/>
              </a:pPr>
              <a:t>3/5/2012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FB62E9-1386-42F4-884E-4ADF58D33D8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7683518-80D2-41B3-A662-86FE72A1E29B}" type="datetimeFigureOut">
              <a:rPr lang="en-US"/>
              <a:pPr>
                <a:defRPr/>
              </a:pPr>
              <a:t>3/5/2012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849945-AE13-4206-9B5F-2AA40FF4D0A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B0EEB2-D4BB-4468-B3B6-C9825ADE5E6C}" type="datetimeFigureOut">
              <a:rPr lang="en-US"/>
              <a:pPr>
                <a:defRPr/>
              </a:pPr>
              <a:t>3/5/2012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6D4617-5782-4EA3-AE17-8D9169F760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5152DD-B24A-4FB6-B5CF-296F4833D86C}" type="datetimeFigureOut">
              <a:rPr lang="en-US"/>
              <a:pPr>
                <a:defRPr/>
              </a:pPr>
              <a:t>3/5/2012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87A741-B24D-4581-AF74-98A6B912423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DAC253E-A287-46AE-B414-5E0C34AF5AEF}" type="datetimeFigureOut">
              <a:rPr lang="en-US"/>
              <a:pPr>
                <a:defRPr/>
              </a:pPr>
              <a:t>3/5/2012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F550D8-27B4-42E9-8666-A66247CECD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F1F4C3-330A-4651-B2D5-FABB54B7045A}" type="datetimeFigureOut">
              <a:rPr lang="en-US"/>
              <a:pPr>
                <a:defRPr/>
              </a:pPr>
              <a:t>3/5/2012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5124673-AD50-4AFA-9B69-23DAAEC3D3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C812B4F-1304-4339-A481-D1FE30BA1246}" type="datetimeFigureOut">
              <a:rPr lang="en-US"/>
              <a:pPr>
                <a:defRPr/>
              </a:pPr>
              <a:t>3/5/2012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F92EDB-47E5-4EFB-920F-9F9CFC7E5BA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3A3F601-CEF8-4DEE-BED9-FEA3569A28EA}" type="datetimeFigureOut">
              <a:rPr lang="en-US"/>
              <a:pPr>
                <a:defRPr/>
              </a:pPr>
              <a:t>3/5/2012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CCC32A-33B1-4BB0-B7EF-23DF779758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52EAD0A-5D19-47B4-BD51-FA38AA7FFC60}" type="datetimeFigureOut">
              <a:rPr lang="en-US"/>
              <a:pPr>
                <a:defRPr/>
              </a:pPr>
              <a:t>3/5/2012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5364C23-AC04-4FB6-A4E4-78490710DE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diagramColors" Target="../diagrams/colors8.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9.png"/><Relationship Id="rId7" Type="http://schemas.openxmlformats.org/officeDocument/2006/relationships/diagramColors" Target="../diagrams/colors9.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13" Type="http://schemas.microsoft.com/office/2007/relationships/diagramDrawing" Target="../diagrams/drawing11.xml"/><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diagramColors" Target="../diagrams/colors1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0.xml"/><Relationship Id="rId11" Type="http://schemas.openxmlformats.org/officeDocument/2006/relationships/diagramQuickStyle" Target="../diagrams/quickStyle11.xml"/><Relationship Id="rId5" Type="http://schemas.openxmlformats.org/officeDocument/2006/relationships/diagramQuickStyle" Target="../diagrams/quickStyle10.xml"/><Relationship Id="rId10" Type="http://schemas.openxmlformats.org/officeDocument/2006/relationships/diagramLayout" Target="../diagrams/layout11.xml"/><Relationship Id="rId4" Type="http://schemas.openxmlformats.org/officeDocument/2006/relationships/diagramLayout" Target="../diagrams/layout10.xml"/><Relationship Id="rId9"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wmf"/><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09800"/>
            <a:ext cx="5181600" cy="1470025"/>
          </a:xfrm>
        </p:spPr>
        <p:txBody>
          <a:bodyPr rtlCol="0">
            <a:normAutofit/>
          </a:bodyPr>
          <a:lstStyle/>
          <a:p>
            <a:pPr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Mock Face-Name Memory IQ Task</a:t>
            </a:r>
            <a:endParaRPr lang="en-US" b="1"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Demographics</a:t>
            </a:r>
            <a:endParaRPr lang="en-US" b="1" dirty="0">
              <a:solidFill>
                <a:schemeClr val="accent1">
                  <a:lumMod val="75000"/>
                </a:schemeClr>
              </a:solidFill>
              <a:latin typeface="Times New Roman" pitchFamily="18" charset="0"/>
              <a:cs typeface="Times New Roman" pitchFamily="18" charset="0"/>
            </a:endParaRPr>
          </a:p>
        </p:txBody>
      </p:sp>
      <p:sp>
        <p:nvSpPr>
          <p:cNvPr id="24578" name="Content Placeholder 4"/>
          <p:cNvSpPr>
            <a:spLocks noGrp="1"/>
          </p:cNvSpPr>
          <p:nvPr>
            <p:ph sz="half" idx="2"/>
          </p:nvPr>
        </p:nvSpPr>
        <p:spPr>
          <a:xfrm>
            <a:off x="685800" y="1905000"/>
            <a:ext cx="7848600" cy="3657600"/>
          </a:xfrm>
        </p:spPr>
        <p:txBody>
          <a:bodyPr/>
          <a:lstStyle/>
          <a:p>
            <a:pPr marL="90488" indent="0" eaLnBrk="1" hangingPunct="1">
              <a:buFont typeface="Arial" charset="0"/>
              <a:buNone/>
            </a:pPr>
            <a:r>
              <a:rPr lang="en-US" sz="1600" smtClean="0">
                <a:latin typeface="Times New Roman" pitchFamily="18" charset="0"/>
                <a:cs typeface="Times New Roman" pitchFamily="18" charset="0"/>
              </a:rPr>
              <a:t>In order to use your responses as part of our experiment we need some information. Before proceeding onto the last portion of the study, please complete the following: </a:t>
            </a:r>
          </a:p>
          <a:p>
            <a:pPr marL="90488" indent="0" eaLnBrk="1" hangingPunct="1">
              <a:buFont typeface="Arial" charset="0"/>
              <a:buNone/>
            </a:pPr>
            <a:endParaRPr lang="en-US" sz="1600" smtClean="0">
              <a:latin typeface="Times New Roman" pitchFamily="18" charset="0"/>
              <a:cs typeface="Times New Roman" pitchFamily="18" charset="0"/>
            </a:endParaRPr>
          </a:p>
          <a:p>
            <a:pPr marL="490538" lvl="1" indent="0" eaLnBrk="1" hangingPunct="1">
              <a:buFont typeface="Arial" charset="0"/>
              <a:buNone/>
            </a:pPr>
            <a:r>
              <a:rPr lang="en-US" sz="1600" smtClean="0">
                <a:latin typeface="Times New Roman" pitchFamily="18" charset="0"/>
                <a:cs typeface="Times New Roman" pitchFamily="18" charset="0"/>
              </a:rPr>
              <a:t>1) Which country are you a resident of?</a:t>
            </a:r>
          </a:p>
          <a:p>
            <a:pPr marL="490538" lvl="1" indent="0" eaLnBrk="1" hangingPunct="1">
              <a:buFont typeface="Arial" charset="0"/>
              <a:buNone/>
            </a:pPr>
            <a:r>
              <a:rPr lang="en-US" sz="1600" smtClean="0">
                <a:latin typeface="Times New Roman" pitchFamily="18" charset="0"/>
                <a:cs typeface="Times New Roman" pitchFamily="18" charset="0"/>
              </a:rPr>
              <a:t>2) How old are you?</a:t>
            </a:r>
          </a:p>
          <a:p>
            <a:pPr marL="490538" lvl="1" indent="0" eaLnBrk="1" hangingPunct="1">
              <a:buFont typeface="Arial" charset="0"/>
              <a:buNone/>
            </a:pPr>
            <a:r>
              <a:rPr lang="en-US" sz="1600" smtClean="0">
                <a:latin typeface="Times New Roman" pitchFamily="18" charset="0"/>
                <a:cs typeface="Times New Roman" pitchFamily="18" charset="0"/>
              </a:rPr>
              <a:t>3) What is your gender? </a:t>
            </a:r>
          </a:p>
          <a:p>
            <a:pPr marL="490538" lvl="1" indent="0" eaLnBrk="1" hangingPunct="1">
              <a:buFont typeface="Arial" charset="0"/>
              <a:buNone/>
            </a:pPr>
            <a:r>
              <a:rPr lang="en-US" sz="1600" smtClean="0">
                <a:latin typeface="Times New Roman" pitchFamily="18" charset="0"/>
                <a:cs typeface="Times New Roman" pitchFamily="18" charset="0"/>
              </a:rPr>
              <a:t>4) Are you right or left handed? (right; left; ambidextrous) </a:t>
            </a:r>
          </a:p>
          <a:p>
            <a:pPr marL="490538" lvl="1" indent="0" eaLnBrk="1" hangingPunct="1">
              <a:buFont typeface="Arial" charset="0"/>
              <a:buNone/>
            </a:pPr>
            <a:r>
              <a:rPr lang="en-US" sz="1600" smtClean="0">
                <a:latin typeface="Times New Roman" pitchFamily="18" charset="0"/>
                <a:cs typeface="Times New Roman" pitchFamily="18" charset="0"/>
              </a:rPr>
              <a:t>5) What is your highest level of education? (select from a drop down menu)</a:t>
            </a:r>
          </a:p>
          <a:p>
            <a:pPr marL="490538" lvl="1" indent="0" eaLnBrk="1" hangingPunct="1">
              <a:buFont typeface="Arial" charset="0"/>
              <a:buNone/>
            </a:pPr>
            <a:r>
              <a:rPr lang="en-US" sz="1600" smtClean="0">
                <a:latin typeface="Times New Roman" pitchFamily="18" charset="0"/>
                <a:cs typeface="Times New Roman" pitchFamily="18" charset="0"/>
              </a:rPr>
              <a:t>6) What time of day do you feel most alert? (morning, afternoon, evening, no differences)</a:t>
            </a:r>
          </a:p>
          <a:p>
            <a:pPr marL="490538" lvl="1" indent="0" eaLnBrk="1" hangingPunct="1">
              <a:buFont typeface="Arial" charset="0"/>
              <a:buNone/>
            </a:pPr>
            <a:r>
              <a:rPr lang="en-US" sz="1600" smtClean="0">
                <a:latin typeface="Times New Roman" pitchFamily="18" charset="0"/>
                <a:cs typeface="Times New Roman" pitchFamily="18" charset="0"/>
              </a:rPr>
              <a:t>7) What racial category best applies to you? (American Indian/Alaskan Native; Asian; Native Hawaiian or Other Pacific Islander; Black/African American; White/Caucasian; more than one race; prefer not to respond)</a:t>
            </a:r>
          </a:p>
          <a:p>
            <a:pPr marL="490538" lvl="1" indent="0" eaLnBrk="1" hangingPunct="1">
              <a:buFont typeface="Arial" charset="0"/>
              <a:buNone/>
            </a:pPr>
            <a:r>
              <a:rPr lang="en-US" sz="1600" smtClean="0">
                <a:latin typeface="Times New Roman" pitchFamily="18" charset="0"/>
                <a:cs typeface="Times New Roman" pitchFamily="18" charset="0"/>
              </a:rPr>
              <a:t>8) Do you consider yourself to be Hispanic or Latino? (yes; no; prefer not to respond)</a:t>
            </a:r>
          </a:p>
          <a:p>
            <a:pPr marL="490538" lvl="1" indent="0" eaLnBrk="1" hangingPunct="1">
              <a:buFont typeface="Arial" charset="0"/>
              <a:buNone/>
            </a:pPr>
            <a:r>
              <a:rPr lang="en-US" sz="1600" smtClean="0">
                <a:latin typeface="Times New Roman" pitchFamily="18" charset="0"/>
                <a:cs typeface="Times New Roman" pitchFamily="18" charset="0"/>
              </a:rPr>
              <a:t>9) What is your native language? (select from a drop down menu)</a:t>
            </a:r>
          </a:p>
          <a:p>
            <a:pPr marL="490538" lvl="1" indent="0" eaLnBrk="1" hangingPunct="1">
              <a:buFont typeface="Arial" charset="0"/>
              <a:buNone/>
            </a:pPr>
            <a:endParaRPr lang="en-US" sz="1600" smtClean="0">
              <a:latin typeface="Times New Roman" pitchFamily="18" charset="0"/>
              <a:cs typeface="Times New Roman" pitchFamily="18" charset="0"/>
            </a:endParaRP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p:cNvSpPr>
            <a:spLocks noGrp="1"/>
          </p:cNvSpPr>
          <p:nvPr>
            <p:ph type="body" idx="1"/>
          </p:nvPr>
        </p:nvSpPr>
        <p:spPr>
          <a:xfrm>
            <a:off x="457200" y="1143000"/>
            <a:ext cx="8229600" cy="533400"/>
          </a:xfrm>
        </p:spPr>
        <p:txBody>
          <a:bodyPr rtlCol="0">
            <a:normAutofit/>
          </a:bodyPr>
          <a:lstStyle/>
          <a:p>
            <a:pPr eaLnBrk="1" fontAlgn="auto" hangingPunct="1">
              <a:spcAft>
                <a:spcPts val="0"/>
              </a:spcAft>
              <a:buFont typeface="Arial" pitchFamily="34" charset="0"/>
              <a:buNone/>
              <a:defRPr/>
            </a:pPr>
            <a:r>
              <a:rPr lang="en-US" b="0" dirty="0" smtClean="0">
                <a:solidFill>
                  <a:schemeClr val="accent1">
                    <a:lumMod val="75000"/>
                  </a:schemeClr>
                </a:solidFill>
                <a:latin typeface="Times New Roman" pitchFamily="18" charset="0"/>
                <a:cs typeface="Times New Roman" pitchFamily="18" charset="0"/>
              </a:rPr>
              <a:t>Thanks for completing the study so far!</a:t>
            </a:r>
            <a:endParaRPr lang="en-US" b="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Test Phase: Part 2</a:t>
            </a:r>
            <a:endParaRPr lang="en-US" b="1" dirty="0">
              <a:solidFill>
                <a:schemeClr val="accent1">
                  <a:lumMod val="75000"/>
                </a:schemeClr>
              </a:solidFill>
              <a:latin typeface="Times New Roman" pitchFamily="18" charset="0"/>
              <a:cs typeface="Times New Roman" pitchFamily="18" charset="0"/>
            </a:endParaRPr>
          </a:p>
        </p:txBody>
      </p:sp>
      <p:sp>
        <p:nvSpPr>
          <p:cNvPr id="26626" name="Content Placeholder 4"/>
          <p:cNvSpPr>
            <a:spLocks noGrp="1"/>
          </p:cNvSpPr>
          <p:nvPr>
            <p:ph sz="half" idx="2"/>
          </p:nvPr>
        </p:nvSpPr>
        <p:spPr>
          <a:xfrm>
            <a:off x="685800" y="2133600"/>
            <a:ext cx="7772400" cy="3657600"/>
          </a:xfrm>
        </p:spPr>
        <p:txBody>
          <a:bodyPr/>
          <a:lstStyle/>
          <a:p>
            <a:pPr marL="90488" indent="0" eaLnBrk="1" hangingPunct="1">
              <a:buFont typeface="Arial" charset="0"/>
              <a:buNone/>
            </a:pPr>
            <a:r>
              <a:rPr lang="en-US" sz="1600" smtClean="0">
                <a:latin typeface="Times New Roman" pitchFamily="18" charset="0"/>
                <a:cs typeface="Times New Roman" pitchFamily="18" charset="0"/>
              </a:rPr>
              <a:t>In the following section you will be presented with face and name pairs in the center of the screen, one at a time. You will make one of two judgments about the face-name combination on the screen:</a:t>
            </a:r>
          </a:p>
          <a:p>
            <a:pPr marL="90488" indent="0" eaLnBrk="1" hangingPunct="1">
              <a:buFont typeface="Arial" charset="0"/>
              <a:buNone/>
            </a:pPr>
            <a:r>
              <a:rPr lang="en-US" sz="1600" smtClean="0">
                <a:latin typeface="Times New Roman" pitchFamily="18" charset="0"/>
                <a:cs typeface="Times New Roman" pitchFamily="18" charset="0"/>
              </a:rPr>
              <a:t>	a) </a:t>
            </a:r>
            <a:r>
              <a:rPr lang="en-US" sz="1600" b="1" smtClean="0">
                <a:latin typeface="Times New Roman" pitchFamily="18" charset="0"/>
                <a:cs typeface="Times New Roman" pitchFamily="18" charset="0"/>
              </a:rPr>
              <a:t>Old</a:t>
            </a:r>
            <a:r>
              <a:rPr lang="en-US" sz="1600" smtClean="0">
                <a:latin typeface="Times New Roman" pitchFamily="18" charset="0"/>
                <a:cs typeface="Times New Roman" pitchFamily="18" charset="0"/>
              </a:rPr>
              <a:t>, it is an old face-name pair that you studied;</a:t>
            </a:r>
          </a:p>
          <a:p>
            <a:pPr marL="90488" indent="0" eaLnBrk="1" hangingPunct="1">
              <a:buFont typeface="Arial" charset="0"/>
              <a:buNone/>
            </a:pPr>
            <a:r>
              <a:rPr lang="en-US" sz="1600" smtClean="0">
                <a:latin typeface="Times New Roman" pitchFamily="18" charset="0"/>
                <a:cs typeface="Times New Roman" pitchFamily="18" charset="0"/>
              </a:rPr>
              <a:t>	b) </a:t>
            </a:r>
            <a:r>
              <a:rPr lang="en-US" sz="1600" b="1" smtClean="0">
                <a:latin typeface="Times New Roman" pitchFamily="18" charset="0"/>
                <a:cs typeface="Times New Roman" pitchFamily="18" charset="0"/>
              </a:rPr>
              <a:t>New</a:t>
            </a:r>
            <a:r>
              <a:rPr lang="en-US" sz="1600" smtClean="0">
                <a:latin typeface="Times New Roman" pitchFamily="18" charset="0"/>
                <a:cs typeface="Times New Roman" pitchFamily="18" charset="0"/>
              </a:rPr>
              <a:t>, it is a totally new face and name.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When you are ready to begin the test phase, please press the begin button.</a:t>
            </a:r>
          </a:p>
          <a:p>
            <a:pPr marL="90488" indent="0" eaLnBrk="1" hangingPunct="1">
              <a:buFont typeface="Arial" charset="0"/>
              <a:buNone/>
            </a:pPr>
            <a:endParaRPr lang="en-US" sz="1600" smtClean="0">
              <a:latin typeface="Times New Roman" pitchFamily="18" charset="0"/>
              <a:cs typeface="Times New Roman" pitchFamily="18" charset="0"/>
            </a:endParaRP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3"/>
          <p:cNvSpPr>
            <a:spLocks noGrp="1"/>
          </p:cNvSpPr>
          <p:nvPr>
            <p:ph sz="half" idx="2"/>
          </p:nvPr>
        </p:nvSpPr>
        <p:spPr>
          <a:xfrm>
            <a:off x="2895600" y="4343400"/>
            <a:ext cx="3316288" cy="1290638"/>
          </a:xfrm>
        </p:spPr>
        <p:txBody>
          <a:bodyPr/>
          <a:lstStyle/>
          <a:p>
            <a:pPr algn="ctr" eaLnBrk="1" hangingPunct="1">
              <a:buFont typeface="Arial" charset="0"/>
              <a:buNone/>
            </a:pPr>
            <a:r>
              <a:rPr lang="en-US" sz="3600" smtClean="0">
                <a:latin typeface="Times New Roman" pitchFamily="18" charset="0"/>
                <a:cs typeface="Times New Roman" pitchFamily="18" charset="0"/>
              </a:rPr>
              <a:t>Anthony Foster</a:t>
            </a:r>
          </a:p>
        </p:txBody>
      </p:sp>
      <p:pic>
        <p:nvPicPr>
          <p:cNvPr id="28674" name="Picture 6" descr="Matthew Hughes2.bmp"/>
          <p:cNvPicPr>
            <a:picLocks noChangeAspect="1"/>
          </p:cNvPicPr>
          <p:nvPr/>
        </p:nvPicPr>
        <p:blipFill>
          <a:blip r:embed="rId3" cstate="print"/>
          <a:srcRect/>
          <a:stretch>
            <a:fillRect/>
          </a:stretch>
        </p:blipFill>
        <p:spPr bwMode="auto">
          <a:xfrm>
            <a:off x="3376613" y="990600"/>
            <a:ext cx="2390775" cy="3143250"/>
          </a:xfrm>
          <a:prstGeom prst="rect">
            <a:avLst/>
          </a:prstGeom>
          <a:noFill/>
          <a:ln w="9525">
            <a:noFill/>
            <a:miter lim="800000"/>
            <a:headEnd/>
            <a:tailEnd/>
          </a:ln>
        </p:spPr>
      </p:pic>
      <p:graphicFrame>
        <p:nvGraphicFramePr>
          <p:cNvPr id="5" name="Diagram 4"/>
          <p:cNvGraphicFramePr/>
          <p:nvPr/>
        </p:nvGraphicFramePr>
        <p:xfrm>
          <a:off x="2438400" y="5562600"/>
          <a:ext cx="2209800" cy="50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8676" name="Group 7"/>
          <p:cNvGrpSpPr>
            <a:grpSpLocks/>
          </p:cNvGrpSpPr>
          <p:nvPr/>
        </p:nvGrpSpPr>
        <p:grpSpPr bwMode="auto">
          <a:xfrm>
            <a:off x="5334000" y="5562600"/>
            <a:ext cx="1447800" cy="508000"/>
            <a:chOff x="381000" y="0"/>
            <a:chExt cx="1447799" cy="507563"/>
          </a:xfrm>
        </p:grpSpPr>
        <p:sp>
          <p:nvSpPr>
            <p:cNvPr id="9" name="Rectangle 8"/>
            <p:cNvSpPr/>
            <p:nvPr/>
          </p:nvSpPr>
          <p:spPr>
            <a:xfrm>
              <a:off x="381000" y="0"/>
              <a:ext cx="1447799" cy="50756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381000" y="0"/>
              <a:ext cx="1447799" cy="507563"/>
            </a:xfrm>
            <a:prstGeom prst="rect">
              <a:avLst/>
            </a:prstGeom>
          </p:spPr>
          <p:style>
            <a:lnRef idx="0">
              <a:scrgbClr r="0" g="0" b="0"/>
            </a:lnRef>
            <a:fillRef idx="0">
              <a:scrgbClr r="0" g="0" b="0"/>
            </a:fillRef>
            <a:effectRef idx="0">
              <a:scrgbClr r="0" g="0" b="0"/>
            </a:effectRef>
            <a:fontRef idx="minor">
              <a:schemeClr val="lt1"/>
            </a:fontRef>
          </p:style>
          <p:txBody>
            <a:bodyPr tIns="91440" bIns="91440" spcCol="1270" anchor="ctr"/>
            <a:lstStyle/>
            <a:p>
              <a:pPr algn="ctr" defTabSz="1066800" fontAlgn="auto">
                <a:lnSpc>
                  <a:spcPct val="90000"/>
                </a:lnSpc>
                <a:spcAft>
                  <a:spcPct val="35000"/>
                </a:spcAft>
                <a:defRPr/>
              </a:pPr>
              <a:r>
                <a:rPr lang="en-US" sz="2400" dirty="0">
                  <a:latin typeface="Times New Roman" pitchFamily="18" charset="0"/>
                  <a:cs typeface="Times New Roman" pitchFamily="18" charset="0"/>
                </a:rPr>
                <a:t>NEW</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3"/>
          <p:cNvSpPr>
            <a:spLocks noGrp="1"/>
          </p:cNvSpPr>
          <p:nvPr>
            <p:ph sz="half" idx="2"/>
          </p:nvPr>
        </p:nvSpPr>
        <p:spPr>
          <a:xfrm>
            <a:off x="2895600" y="4343400"/>
            <a:ext cx="3316288" cy="1290638"/>
          </a:xfrm>
        </p:spPr>
        <p:txBody>
          <a:bodyPr/>
          <a:lstStyle/>
          <a:p>
            <a:pPr algn="ctr" eaLnBrk="1" hangingPunct="1">
              <a:buFont typeface="Arial" charset="0"/>
              <a:buNone/>
            </a:pPr>
            <a:r>
              <a:rPr lang="en-US" sz="3600" smtClean="0">
                <a:latin typeface="Times New Roman" pitchFamily="18" charset="0"/>
                <a:cs typeface="Times New Roman" pitchFamily="18" charset="0"/>
              </a:rPr>
              <a:t>Pete Miller</a:t>
            </a:r>
          </a:p>
        </p:txBody>
      </p:sp>
      <p:pic>
        <p:nvPicPr>
          <p:cNvPr id="30722" name="Picture 5" descr="Mike Bauer.bmp"/>
          <p:cNvPicPr>
            <a:picLocks noChangeAspect="1"/>
          </p:cNvPicPr>
          <p:nvPr/>
        </p:nvPicPr>
        <p:blipFill>
          <a:blip r:embed="rId3" cstate="print"/>
          <a:srcRect/>
          <a:stretch>
            <a:fillRect/>
          </a:stretch>
        </p:blipFill>
        <p:spPr bwMode="auto">
          <a:xfrm>
            <a:off x="3348038" y="1052513"/>
            <a:ext cx="2447925" cy="3009900"/>
          </a:xfrm>
          <a:prstGeom prst="rect">
            <a:avLst/>
          </a:prstGeom>
          <a:noFill/>
          <a:ln w="9525">
            <a:noFill/>
            <a:miter lim="800000"/>
            <a:headEnd/>
            <a:tailEnd/>
          </a:ln>
        </p:spPr>
      </p:pic>
      <p:graphicFrame>
        <p:nvGraphicFramePr>
          <p:cNvPr id="5" name="Diagram 4"/>
          <p:cNvGraphicFramePr/>
          <p:nvPr/>
        </p:nvGraphicFramePr>
        <p:xfrm>
          <a:off x="2438400" y="5562600"/>
          <a:ext cx="2209800" cy="50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0724" name="Group 13"/>
          <p:cNvGrpSpPr>
            <a:grpSpLocks/>
          </p:cNvGrpSpPr>
          <p:nvPr/>
        </p:nvGrpSpPr>
        <p:grpSpPr bwMode="auto">
          <a:xfrm>
            <a:off x="5105400" y="5588000"/>
            <a:ext cx="1447800" cy="508000"/>
            <a:chOff x="381000" y="0"/>
            <a:chExt cx="1447799" cy="507563"/>
          </a:xfrm>
        </p:grpSpPr>
        <p:sp>
          <p:nvSpPr>
            <p:cNvPr id="15" name="Rectangle 14"/>
            <p:cNvSpPr/>
            <p:nvPr/>
          </p:nvSpPr>
          <p:spPr>
            <a:xfrm>
              <a:off x="381000" y="0"/>
              <a:ext cx="1447799" cy="50756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381000" y="0"/>
              <a:ext cx="1447799" cy="507563"/>
            </a:xfrm>
            <a:prstGeom prst="rect">
              <a:avLst/>
            </a:prstGeom>
          </p:spPr>
          <p:style>
            <a:lnRef idx="0">
              <a:scrgbClr r="0" g="0" b="0"/>
            </a:lnRef>
            <a:fillRef idx="0">
              <a:scrgbClr r="0" g="0" b="0"/>
            </a:fillRef>
            <a:effectRef idx="0">
              <a:scrgbClr r="0" g="0" b="0"/>
            </a:effectRef>
            <a:fontRef idx="minor">
              <a:schemeClr val="lt1"/>
            </a:fontRef>
          </p:style>
          <p:txBody>
            <a:bodyPr tIns="91440" bIns="91440" spcCol="1270" anchor="ctr"/>
            <a:lstStyle/>
            <a:p>
              <a:pPr algn="ctr" defTabSz="1066800" fontAlgn="auto">
                <a:lnSpc>
                  <a:spcPct val="90000"/>
                </a:lnSpc>
                <a:spcAft>
                  <a:spcPct val="35000"/>
                </a:spcAft>
                <a:defRPr/>
              </a:pPr>
              <a:r>
                <a:rPr lang="en-US" sz="2400" dirty="0">
                  <a:latin typeface="Times New Roman" pitchFamily="18" charset="0"/>
                  <a:cs typeface="Times New Roman" pitchFamily="18" charset="0"/>
                </a:rPr>
                <a:t>NEW</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534400" cy="1143000"/>
          </a:xfrm>
        </p:spPr>
        <p:txBody>
          <a:bodyPr rtlCol="0">
            <a:normAutofit/>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Your Face-Name Memory IQ:</a:t>
            </a:r>
            <a:endParaRPr lang="en-US" b="1" dirty="0">
              <a:solidFill>
                <a:schemeClr val="accent1">
                  <a:lumMod val="75000"/>
                </a:schemeClr>
              </a:solidFill>
              <a:latin typeface="Times New Roman" pitchFamily="18" charset="0"/>
              <a:cs typeface="Times New Roman" pitchFamily="18" charset="0"/>
            </a:endParaRPr>
          </a:p>
        </p:txBody>
      </p:sp>
      <p:sp>
        <p:nvSpPr>
          <p:cNvPr id="32770" name="Content Placeholder 4"/>
          <p:cNvSpPr>
            <a:spLocks noGrp="1"/>
          </p:cNvSpPr>
          <p:nvPr>
            <p:ph sz="half" idx="2"/>
          </p:nvPr>
        </p:nvSpPr>
        <p:spPr>
          <a:xfrm>
            <a:off x="4419600" y="2286000"/>
            <a:ext cx="4267200" cy="3276600"/>
          </a:xfrm>
        </p:spPr>
        <p:txBody>
          <a:bodyPr/>
          <a:lstStyle/>
          <a:p>
            <a:pPr marL="90488" indent="0" eaLnBrk="1" hangingPunct="1">
              <a:buFont typeface="Arial" charset="0"/>
              <a:buNone/>
            </a:pPr>
            <a:r>
              <a:rPr lang="en-US" sz="1600" smtClean="0">
                <a:latin typeface="Times New Roman" pitchFamily="18" charset="0"/>
                <a:cs typeface="Times New Roman" pitchFamily="18" charset="0"/>
              </a:rPr>
              <a:t>__% of the people taking this task have performed at the same level or lower than you did.</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You correctly identified __% of items that were studied during the study phase, and correctly rejected ___% of the face-name pairs.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Note: your face-name memory IQ score is based on the scores of people who have completed this task thus far.  This memory IQ score is one of many types of measures of memory.</a:t>
            </a:r>
          </a:p>
          <a:p>
            <a:pPr marL="90488" indent="0" eaLnBrk="1" hangingPunct="1">
              <a:buFont typeface="Arial" charset="0"/>
              <a:buNone/>
            </a:pPr>
            <a:endParaRPr lang="en-US" sz="1600" smtClean="0">
              <a:latin typeface="Times New Roman" pitchFamily="18" charset="0"/>
              <a:cs typeface="Times New Roman" pitchFamily="18" charset="0"/>
            </a:endParaRP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16002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p:cNvSpPr>
            <a:spLocks noGrp="1"/>
          </p:cNvSpPr>
          <p:nvPr>
            <p:ph type="body" idx="1"/>
          </p:nvPr>
        </p:nvSpPr>
        <p:spPr>
          <a:xfrm>
            <a:off x="457200" y="1143000"/>
            <a:ext cx="8229600" cy="533400"/>
          </a:xfrm>
        </p:spPr>
        <p:txBody>
          <a:bodyPr rtlCol="0">
            <a:normAutofit fontScale="92500"/>
          </a:bodyPr>
          <a:lstStyle/>
          <a:p>
            <a:pPr eaLnBrk="1" fontAlgn="auto" hangingPunct="1">
              <a:spcAft>
                <a:spcPts val="0"/>
              </a:spcAft>
              <a:buFont typeface="Arial" pitchFamily="34" charset="0"/>
              <a:buNone/>
              <a:defRPr/>
            </a:pPr>
            <a:r>
              <a:rPr lang="en-US" b="0" dirty="0" smtClean="0">
                <a:solidFill>
                  <a:schemeClr val="accent1">
                    <a:lumMod val="75000"/>
                  </a:schemeClr>
                </a:solidFill>
                <a:latin typeface="Times New Roman" pitchFamily="18" charset="0"/>
                <a:cs typeface="Times New Roman" pitchFamily="18" charset="0"/>
              </a:rPr>
              <a:t>How do your results measure up to others who have taken our test?</a:t>
            </a:r>
            <a:endParaRPr lang="en-US" b="0" dirty="0">
              <a:solidFill>
                <a:schemeClr val="accent1">
                  <a:lumMod val="75000"/>
                </a:schemeClr>
              </a:solidFill>
              <a:latin typeface="Times New Roman" pitchFamily="18" charset="0"/>
              <a:cs typeface="Times New Roman" pitchFamily="18" charset="0"/>
            </a:endParaRPr>
          </a:p>
        </p:txBody>
      </p:sp>
      <p:sp>
        <p:nvSpPr>
          <p:cNvPr id="11" name="TextBox 10"/>
          <p:cNvSpPr txBox="1"/>
          <p:nvPr/>
        </p:nvSpPr>
        <p:spPr>
          <a:xfrm>
            <a:off x="92075" y="2133600"/>
            <a:ext cx="3794125" cy="461963"/>
          </a:xfrm>
          <a:prstGeom prst="rect">
            <a:avLst/>
          </a:prstGeom>
          <a:noFill/>
        </p:spPr>
        <p:txBody>
          <a:bodyPr wrap="none">
            <a:spAutoFit/>
          </a:bodyPr>
          <a:lstStyle/>
          <a:p>
            <a:pPr fontAlgn="auto">
              <a:spcBef>
                <a:spcPts val="0"/>
              </a:spcBef>
              <a:spcAft>
                <a:spcPts val="0"/>
              </a:spcAft>
              <a:defRPr/>
            </a:pPr>
            <a:r>
              <a:rPr lang="en-US" sz="2400" dirty="0">
                <a:solidFill>
                  <a:schemeClr val="accent1">
                    <a:lumMod val="75000"/>
                  </a:schemeClr>
                </a:solidFill>
                <a:latin typeface="Times New Roman" pitchFamily="18" charset="0"/>
                <a:cs typeface="Times New Roman" pitchFamily="18" charset="0"/>
              </a:rPr>
              <a:t>Your memory IQ score: ____</a:t>
            </a:r>
          </a:p>
        </p:txBody>
      </p:sp>
      <p:pic>
        <p:nvPicPr>
          <p:cNvPr id="32775" name="Picture 2" descr="C:\Documents and Settings\Coglab\Local Settings\Temporary Internet Files\Content.IE5\36WVZT8T\MC900424490[1].wmf"/>
          <p:cNvPicPr>
            <a:picLocks noChangeAspect="1" noChangeArrowheads="1"/>
          </p:cNvPicPr>
          <p:nvPr/>
        </p:nvPicPr>
        <p:blipFill>
          <a:blip r:embed="rId8" cstate="print"/>
          <a:srcRect/>
          <a:stretch>
            <a:fillRect/>
          </a:stretch>
        </p:blipFill>
        <p:spPr bwMode="auto">
          <a:xfrm>
            <a:off x="990600" y="3200400"/>
            <a:ext cx="1774825" cy="1870075"/>
          </a:xfrm>
          <a:prstGeom prst="rect">
            <a:avLst/>
          </a:prstGeom>
          <a:noFill/>
          <a:ln w="9525">
            <a:noFill/>
            <a:miter lim="800000"/>
            <a:headEnd/>
            <a:tailEnd/>
          </a:ln>
        </p:spPr>
      </p:pic>
      <p:graphicFrame>
        <p:nvGraphicFramePr>
          <p:cNvPr id="17" name="Diagram 16"/>
          <p:cNvGraphicFramePr/>
          <p:nvPr/>
        </p:nvGraphicFramePr>
        <p:xfrm>
          <a:off x="1455683" y="6096000"/>
          <a:ext cx="1820917" cy="508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2777" name="Group 11"/>
          <p:cNvGrpSpPr>
            <a:grpSpLocks/>
          </p:cNvGrpSpPr>
          <p:nvPr/>
        </p:nvGrpSpPr>
        <p:grpSpPr bwMode="auto">
          <a:xfrm>
            <a:off x="4114800" y="6019800"/>
            <a:ext cx="1600200" cy="685800"/>
            <a:chOff x="0" y="70068"/>
            <a:chExt cx="1600196" cy="367545"/>
          </a:xfrm>
        </p:grpSpPr>
        <p:sp>
          <p:nvSpPr>
            <p:cNvPr id="13" name="Rectangle 12"/>
            <p:cNvSpPr/>
            <p:nvPr/>
          </p:nvSpPr>
          <p:spPr>
            <a:xfrm>
              <a:off x="0" y="70068"/>
              <a:ext cx="1600196" cy="36754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0" y="70068"/>
              <a:ext cx="1600196" cy="367545"/>
            </a:xfrm>
            <a:prstGeom prst="rect">
              <a:avLst/>
            </a:prstGeom>
          </p:spPr>
          <p:style>
            <a:lnRef idx="0">
              <a:scrgbClr r="0" g="0" b="0"/>
            </a:lnRef>
            <a:fillRef idx="0">
              <a:scrgbClr r="0" g="0" b="0"/>
            </a:fillRef>
            <a:effectRef idx="0">
              <a:scrgbClr r="0" g="0" b="0"/>
            </a:effectRef>
            <a:fontRef idx="minor">
              <a:schemeClr val="lt1"/>
            </a:fontRef>
          </p:style>
          <p:txBody>
            <a:bodyPr lIns="60960" tIns="60960" rIns="60960" bIns="60960" spcCol="1270" anchor="ctr"/>
            <a:lstStyle/>
            <a:p>
              <a:pPr algn="ctr" defTabSz="711200" fontAlgn="auto">
                <a:lnSpc>
                  <a:spcPct val="90000"/>
                </a:lnSpc>
                <a:spcAft>
                  <a:spcPct val="35000"/>
                </a:spcAft>
                <a:defRPr/>
              </a:pPr>
              <a:r>
                <a:rPr lang="en-US" sz="1500" dirty="0">
                  <a:latin typeface="Times New Roman" pitchFamily="18" charset="0"/>
                  <a:cs typeface="Times New Roman" pitchFamily="18" charset="0"/>
                </a:rPr>
                <a:t>Participate in second part of study tomorrow</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3"/>
          <p:cNvSpPr txBox="1">
            <a:spLocks noChangeArrowheads="1"/>
          </p:cNvSpPr>
          <p:nvPr/>
        </p:nvSpPr>
        <p:spPr bwMode="auto">
          <a:xfrm>
            <a:off x="1376363" y="1066800"/>
            <a:ext cx="6180137" cy="3025775"/>
          </a:xfrm>
          <a:prstGeom prst="rect">
            <a:avLst/>
          </a:prstGeom>
          <a:noFill/>
          <a:ln w="9525">
            <a:noFill/>
            <a:miter lim="800000"/>
            <a:headEnd/>
            <a:tailEnd/>
          </a:ln>
        </p:spPr>
        <p:txBody>
          <a:bodyPr wrap="none">
            <a:spAutoFit/>
          </a:bodyPr>
          <a:lstStyle/>
          <a:p>
            <a:pPr algn="ctr"/>
            <a:r>
              <a:rPr lang="en-US" sz="1600">
                <a:latin typeface="Times New Roman" pitchFamily="18" charset="0"/>
                <a:cs typeface="Times New Roman" pitchFamily="18" charset="0"/>
              </a:rPr>
              <a:t>Thank you for your interest in participating in the long-term memory part</a:t>
            </a:r>
          </a:p>
          <a:p>
            <a:pPr algn="ctr"/>
            <a:r>
              <a:rPr lang="en-US" sz="1600">
                <a:latin typeface="Times New Roman" pitchFamily="18" charset="0"/>
                <a:cs typeface="Times New Roman" pitchFamily="18" charset="0"/>
              </a:rPr>
              <a:t>of this study. </a:t>
            </a:r>
          </a:p>
          <a:p>
            <a:pPr algn="ctr"/>
            <a:endParaRPr lang="en-US" sz="1600">
              <a:latin typeface="Times New Roman" pitchFamily="18" charset="0"/>
              <a:cs typeface="Times New Roman" pitchFamily="18" charset="0"/>
            </a:endParaRPr>
          </a:p>
          <a:p>
            <a:pPr algn="ctr"/>
            <a:r>
              <a:rPr lang="en-US" sz="1600">
                <a:latin typeface="Times New Roman" pitchFamily="18" charset="0"/>
                <a:cs typeface="Times New Roman" pitchFamily="18" charset="0"/>
              </a:rPr>
              <a:t>Please enter your email address below so that a member of our research </a:t>
            </a:r>
          </a:p>
          <a:p>
            <a:pPr algn="ctr"/>
            <a:r>
              <a:rPr lang="en-US" sz="1600">
                <a:latin typeface="Times New Roman" pitchFamily="18" charset="0"/>
                <a:cs typeface="Times New Roman" pitchFamily="18" charset="0"/>
              </a:rPr>
              <a:t>team can email you a link for the second part of the study, </a:t>
            </a:r>
          </a:p>
          <a:p>
            <a:pPr algn="ctr"/>
            <a:r>
              <a:rPr lang="en-US" sz="1600">
                <a:latin typeface="Times New Roman" pitchFamily="18" charset="0"/>
                <a:cs typeface="Times New Roman" pitchFamily="18" charset="0"/>
              </a:rPr>
              <a:t>where you will be able to obtain your long term face-name memory IQ.  </a:t>
            </a:r>
          </a:p>
          <a:p>
            <a:pPr algn="ctr"/>
            <a:endParaRPr lang="en-US" sz="1600">
              <a:latin typeface="Times New Roman" pitchFamily="18" charset="0"/>
              <a:cs typeface="Times New Roman" pitchFamily="18" charset="0"/>
            </a:endParaRPr>
          </a:p>
          <a:p>
            <a:pPr algn="ctr"/>
            <a:r>
              <a:rPr lang="en-US" sz="1600">
                <a:latin typeface="Times New Roman" pitchFamily="18" charset="0"/>
                <a:cs typeface="Times New Roman" pitchFamily="18" charset="0"/>
              </a:rPr>
              <a:t>Note, the email address will only be available to</a:t>
            </a:r>
          </a:p>
          <a:p>
            <a:pPr algn="ctr"/>
            <a:r>
              <a:rPr lang="en-US" sz="1600">
                <a:latin typeface="Times New Roman" pitchFamily="18" charset="0"/>
                <a:cs typeface="Times New Roman" pitchFamily="18" charset="0"/>
              </a:rPr>
              <a:t>members of our research team and will </a:t>
            </a:r>
            <a:r>
              <a:rPr lang="en-US" sz="1600" b="1">
                <a:latin typeface="Times New Roman" pitchFamily="18" charset="0"/>
                <a:cs typeface="Times New Roman" pitchFamily="18" charset="0"/>
              </a:rPr>
              <a:t>not</a:t>
            </a:r>
            <a:r>
              <a:rPr lang="en-US" sz="1600">
                <a:latin typeface="Times New Roman" pitchFamily="18" charset="0"/>
                <a:cs typeface="Times New Roman" pitchFamily="18" charset="0"/>
              </a:rPr>
              <a:t> be distributed to anyone else.</a:t>
            </a:r>
          </a:p>
          <a:p>
            <a:pPr algn="ctr"/>
            <a:endParaRPr lang="en-US" sz="1600">
              <a:latin typeface="Times New Roman" pitchFamily="18" charset="0"/>
              <a:cs typeface="Times New Roman" pitchFamily="18" charset="0"/>
            </a:endParaRPr>
          </a:p>
          <a:p>
            <a:pPr algn="ctr"/>
            <a:r>
              <a:rPr lang="en-US" sz="1600">
                <a:latin typeface="Times New Roman" pitchFamily="18" charset="0"/>
                <a:cs typeface="Times New Roman" pitchFamily="18" charset="0"/>
              </a:rPr>
              <a:t>If you decide that you do not want to participate in our study, you</a:t>
            </a:r>
          </a:p>
          <a:p>
            <a:pPr algn="ctr"/>
            <a:r>
              <a:rPr lang="en-US" sz="1600">
                <a:latin typeface="Times New Roman" pitchFamily="18" charset="0"/>
                <a:cs typeface="Times New Roman" pitchFamily="18" charset="0"/>
              </a:rPr>
              <a:t>may discontinue being contacted/participating at any time.</a:t>
            </a:r>
          </a:p>
        </p:txBody>
      </p:sp>
      <p:graphicFrame>
        <p:nvGraphicFramePr>
          <p:cNvPr id="5" name="Diagram 4"/>
          <p:cNvGraphicFramePr/>
          <p:nvPr/>
        </p:nvGraphicFramePr>
        <p:xfrm>
          <a:off x="3048000" y="58674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4876800" y="5410200"/>
          <a:ext cx="2209800" cy="50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2590800" y="4876800"/>
            <a:ext cx="411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Thank you for your participation!</a:t>
            </a:r>
            <a:endParaRPr lang="en-US" b="1" dirty="0">
              <a:solidFill>
                <a:schemeClr val="accent1">
                  <a:lumMod val="75000"/>
                </a:schemeClr>
              </a:solidFill>
              <a:latin typeface="Times New Roman" pitchFamily="18" charset="0"/>
              <a:cs typeface="Times New Roman" pitchFamily="18" charset="0"/>
            </a:endParaRPr>
          </a:p>
        </p:txBody>
      </p:sp>
      <p:sp>
        <p:nvSpPr>
          <p:cNvPr id="36866" name="Content Placeholder 4"/>
          <p:cNvSpPr>
            <a:spLocks noGrp="1"/>
          </p:cNvSpPr>
          <p:nvPr>
            <p:ph sz="half" idx="2"/>
          </p:nvPr>
        </p:nvSpPr>
        <p:spPr>
          <a:xfrm>
            <a:off x="457200" y="1981200"/>
            <a:ext cx="8229600" cy="3581400"/>
          </a:xfrm>
        </p:spPr>
        <p:txBody>
          <a:bodyPr/>
          <a:lstStyle/>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This experiment investigated a memory for faces and names.  We are hopeful that by examining a large number of participants, we will be better able to understand the variability across people in this important social skill. Please tell your friends about our study by forwarding the link: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PUT LINK HERE </a:t>
            </a: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5334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Good with names and faces?</a:t>
            </a:r>
            <a:endParaRPr lang="en-US" b="1" dirty="0">
              <a:solidFill>
                <a:schemeClr val="accent1">
                  <a:lumMod val="75000"/>
                </a:schemeClr>
              </a:solidFill>
              <a:latin typeface="Times New Roman" pitchFamily="18" charset="0"/>
              <a:cs typeface="Times New Roman" pitchFamily="18" charset="0"/>
            </a:endParaRPr>
          </a:p>
        </p:txBody>
      </p:sp>
      <p:sp>
        <p:nvSpPr>
          <p:cNvPr id="4" name="Text Placeholder 3"/>
          <p:cNvSpPr>
            <a:spLocks noGrp="1"/>
          </p:cNvSpPr>
          <p:nvPr>
            <p:ph type="body" idx="1"/>
          </p:nvPr>
        </p:nvSpPr>
        <p:spPr>
          <a:xfrm>
            <a:off x="457200" y="1143000"/>
            <a:ext cx="8229600" cy="533400"/>
          </a:xfrm>
        </p:spPr>
        <p:txBody>
          <a:bodyPr>
            <a:normAutofit/>
          </a:bodyPr>
          <a:lstStyle/>
          <a:p>
            <a:pPr eaLnBrk="1" hangingPunct="1"/>
            <a:r>
              <a:rPr lang="en-US" b="0" smtClean="0">
                <a:solidFill>
                  <a:srgbClr val="376092"/>
                </a:solidFill>
                <a:latin typeface="Times New Roman" pitchFamily="18" charset="0"/>
                <a:cs typeface="Times New Roman" pitchFamily="18" charset="0"/>
              </a:rPr>
              <a:t>Let’s investigate a type of face-name memory IQ</a:t>
            </a:r>
          </a:p>
        </p:txBody>
      </p:sp>
      <p:sp>
        <p:nvSpPr>
          <p:cNvPr id="15363" name="Content Placeholder 4"/>
          <p:cNvSpPr>
            <a:spLocks noGrp="1"/>
          </p:cNvSpPr>
          <p:nvPr>
            <p:ph sz="half" idx="2"/>
          </p:nvPr>
        </p:nvSpPr>
        <p:spPr>
          <a:xfrm>
            <a:off x="4191000" y="2133600"/>
            <a:ext cx="4495800" cy="3962400"/>
          </a:xfrm>
        </p:spPr>
        <p:txBody>
          <a:bodyPr/>
          <a:lstStyle/>
          <a:p>
            <a:pPr marL="90488" indent="0" eaLnBrk="1" hangingPunct="1">
              <a:buFont typeface="Arial" charset="0"/>
              <a:buNone/>
            </a:pPr>
            <a:r>
              <a:rPr lang="en-US" sz="1600" smtClean="0">
                <a:latin typeface="Times New Roman" pitchFamily="18" charset="0"/>
                <a:cs typeface="Times New Roman" pitchFamily="18" charset="0"/>
              </a:rPr>
              <a:t>We often experience trouble remembering the name of a person we have previously met despite recognizing their face as being familiar.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The ability to successfully remember face-name pairings can be termed </a:t>
            </a:r>
            <a:r>
              <a:rPr lang="en-US" sz="1600" b="1" smtClean="0">
                <a:latin typeface="Times New Roman" pitchFamily="18" charset="0"/>
                <a:cs typeface="Times New Roman" pitchFamily="18" charset="0"/>
              </a:rPr>
              <a:t>face-name memory IQ</a:t>
            </a:r>
            <a:r>
              <a:rPr lang="en-US" sz="1600" smtClean="0">
                <a:latin typeface="Times New Roman" pitchFamily="18" charset="0"/>
                <a:cs typeface="Times New Roman" pitchFamily="18" charset="0"/>
              </a:rPr>
              <a:t>.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If you would like to test this type of face-name memory IQ, please hit ‘Continue’ to proceed to our experiment. </a:t>
            </a: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366" name="Picture 7" descr="C:\Documents and Settings\Coglab\Local Settings\Temporary Internet Files\Content.IE5\U1XENUXK\MP900427683[1].jpg"/>
          <p:cNvPicPr>
            <a:picLocks noChangeAspect="1" noChangeArrowheads="1"/>
          </p:cNvPicPr>
          <p:nvPr/>
        </p:nvPicPr>
        <p:blipFill>
          <a:blip r:embed="rId8" cstate="print"/>
          <a:srcRect/>
          <a:stretch>
            <a:fillRect/>
          </a:stretch>
        </p:blipFill>
        <p:spPr bwMode="auto">
          <a:xfrm>
            <a:off x="533400" y="2209800"/>
            <a:ext cx="3490913" cy="2625725"/>
          </a:xfrm>
          <a:prstGeom prst="rect">
            <a:avLst/>
          </a:prstGeom>
          <a:noFill/>
          <a:ln w="9525">
            <a:noFill/>
            <a:miter lim="800000"/>
            <a:headEnd/>
            <a:tailEnd/>
          </a:ln>
        </p:spPr>
      </p:pic>
      <p:graphicFrame>
        <p:nvGraphicFramePr>
          <p:cNvPr id="15369" name="Object 4"/>
          <p:cNvGraphicFramePr>
            <a:graphicFrameLocks noChangeAspect="1"/>
          </p:cNvGraphicFramePr>
          <p:nvPr/>
        </p:nvGraphicFramePr>
        <p:xfrm>
          <a:off x="533400" y="5486400"/>
          <a:ext cx="3733800" cy="876300"/>
        </p:xfrm>
        <a:graphic>
          <a:graphicData uri="http://schemas.openxmlformats.org/presentationml/2006/ole">
            <p:oleObj spid="_x0000_s15369" name="CorelDRAW" r:id="rId9" imgW="7119720" imgH="1719000"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smtClean="0">
                <a:solidFill>
                  <a:schemeClr val="accent1">
                    <a:lumMod val="75000"/>
                  </a:schemeClr>
                </a:solidFill>
                <a:latin typeface="Times New Roman" pitchFamily="18" charset="0"/>
                <a:cs typeface="Times New Roman" pitchFamily="18" charset="0"/>
              </a:rPr>
              <a:t>Welcome to the </a:t>
            </a:r>
            <a:br>
              <a:rPr lang="en-US" b="1" dirty="0" smtClean="0">
                <a:solidFill>
                  <a:schemeClr val="accent1">
                    <a:lumMod val="75000"/>
                  </a:schemeClr>
                </a:solidFill>
                <a:latin typeface="Times New Roman" pitchFamily="18" charset="0"/>
                <a:cs typeface="Times New Roman" pitchFamily="18" charset="0"/>
              </a:rPr>
            </a:br>
            <a:r>
              <a:rPr lang="en-US" b="1" dirty="0" smtClean="0">
                <a:solidFill>
                  <a:schemeClr val="accent1">
                    <a:lumMod val="75000"/>
                  </a:schemeClr>
                </a:solidFill>
                <a:latin typeface="Times New Roman" pitchFamily="18" charset="0"/>
                <a:cs typeface="Times New Roman" pitchFamily="18" charset="0"/>
              </a:rPr>
              <a:t>Face-Name Memory IQ Project</a:t>
            </a:r>
            <a:endParaRPr lang="en-US" b="1" dirty="0">
              <a:solidFill>
                <a:schemeClr val="accent1">
                  <a:lumMod val="75000"/>
                </a:schemeClr>
              </a:solidFill>
              <a:latin typeface="Times New Roman" pitchFamily="18" charset="0"/>
              <a:cs typeface="Times New Roman" pitchFamily="18" charset="0"/>
            </a:endParaRPr>
          </a:p>
        </p:txBody>
      </p:sp>
      <p:sp>
        <p:nvSpPr>
          <p:cNvPr id="16386" name="Content Placeholder 4"/>
          <p:cNvSpPr>
            <a:spLocks noGrp="1"/>
          </p:cNvSpPr>
          <p:nvPr>
            <p:ph sz="half" idx="2"/>
          </p:nvPr>
        </p:nvSpPr>
        <p:spPr>
          <a:xfrm>
            <a:off x="3200400" y="2133600"/>
            <a:ext cx="5486400" cy="3657600"/>
          </a:xfrm>
        </p:spPr>
        <p:txBody>
          <a:bodyPr/>
          <a:lstStyle/>
          <a:p>
            <a:pPr marL="90488" indent="0" eaLnBrk="1" hangingPunct="1">
              <a:buFont typeface="Arial" charset="0"/>
              <a:buNone/>
            </a:pPr>
            <a:r>
              <a:rPr lang="en-US" sz="1500" smtClean="0">
                <a:latin typeface="Times New Roman" pitchFamily="18" charset="0"/>
                <a:cs typeface="Times New Roman" pitchFamily="18" charset="0"/>
              </a:rPr>
              <a:t>You will be asked to complete two parts of the study and provide some anonymous information. </a:t>
            </a:r>
          </a:p>
          <a:p>
            <a:pPr marL="90488" indent="0" eaLnBrk="1" hangingPunct="1">
              <a:buFont typeface="Arial" charset="0"/>
              <a:buNone/>
            </a:pPr>
            <a:endParaRPr lang="en-US" sz="1500" smtClean="0">
              <a:latin typeface="Times New Roman" pitchFamily="18" charset="0"/>
              <a:cs typeface="Times New Roman" pitchFamily="18" charset="0"/>
            </a:endParaRPr>
          </a:p>
          <a:p>
            <a:pPr marL="90488" indent="0" eaLnBrk="1" hangingPunct="1">
              <a:buFont typeface="Arial" charset="0"/>
              <a:buNone/>
            </a:pPr>
            <a:r>
              <a:rPr lang="en-US" sz="1500" smtClean="0">
                <a:latin typeface="Times New Roman" pitchFamily="18" charset="0"/>
                <a:cs typeface="Times New Roman" pitchFamily="18" charset="0"/>
              </a:rPr>
              <a:t>At the end you will receive an estimate of a type of Memory Face-Name IQ, which reflects how well you did compared to everyone else who has completed the experiment. </a:t>
            </a:r>
          </a:p>
          <a:p>
            <a:pPr marL="90488" indent="0" eaLnBrk="1" hangingPunct="1">
              <a:buFont typeface="Arial" charset="0"/>
              <a:buNone/>
            </a:pPr>
            <a:endParaRPr lang="en-US" sz="1500" smtClean="0">
              <a:latin typeface="Times New Roman" pitchFamily="18" charset="0"/>
              <a:cs typeface="Times New Roman" pitchFamily="18" charset="0"/>
            </a:endParaRPr>
          </a:p>
          <a:p>
            <a:pPr marL="90488" indent="0" eaLnBrk="1" hangingPunct="1">
              <a:buFont typeface="Arial" charset="0"/>
              <a:buNone/>
            </a:pPr>
            <a:r>
              <a:rPr lang="en-US" sz="1500" smtClean="0">
                <a:latin typeface="Times New Roman" pitchFamily="18" charset="0"/>
                <a:cs typeface="Times New Roman" pitchFamily="18" charset="0"/>
              </a:rPr>
              <a:t>Additionally, you will have the opportunity to be tested on some of the face-name pairs tomorrow to receive a measure of your long-term face-name memory IQ</a:t>
            </a:r>
          </a:p>
          <a:p>
            <a:pPr marL="90488" indent="0" eaLnBrk="1" hangingPunct="1">
              <a:buFont typeface="Arial" charset="0"/>
              <a:buNone/>
            </a:pPr>
            <a:endParaRPr lang="en-US" sz="1500" smtClean="0">
              <a:latin typeface="Times New Roman" pitchFamily="18" charset="0"/>
              <a:cs typeface="Times New Roman" pitchFamily="18" charset="0"/>
            </a:endParaRPr>
          </a:p>
          <a:p>
            <a:pPr marL="90488" indent="0" eaLnBrk="1" hangingPunct="1">
              <a:buFont typeface="Arial" charset="0"/>
              <a:buNone/>
            </a:pPr>
            <a:r>
              <a:rPr lang="en-US" sz="1500" smtClean="0">
                <a:latin typeface="Times New Roman" pitchFamily="18" charset="0"/>
                <a:cs typeface="Times New Roman" pitchFamily="18" charset="0"/>
              </a:rPr>
              <a:t>The study has been approved by the Washington University Psychology Research Ethics Committee, and only takes 10 to 15 minutes to complete. </a:t>
            </a: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388" name="Picture 5" descr="C:\Documents and Settings\Coglab\Local Settings\Temporary Internet Files\Content.IE5\TDXNVUWE\MC900187587[1].wmf"/>
          <p:cNvPicPr>
            <a:picLocks noChangeAspect="1" noChangeArrowheads="1"/>
          </p:cNvPicPr>
          <p:nvPr/>
        </p:nvPicPr>
        <p:blipFill>
          <a:blip r:embed="rId2" cstate="print"/>
          <a:srcRect/>
          <a:stretch>
            <a:fillRect/>
          </a:stretch>
        </p:blipFill>
        <p:spPr bwMode="auto">
          <a:xfrm>
            <a:off x="914400" y="2209800"/>
            <a:ext cx="1828800" cy="2152650"/>
          </a:xfrm>
          <a:prstGeom prst="rect">
            <a:avLst/>
          </a:prstGeom>
          <a:noFill/>
          <a:ln w="9525">
            <a:noFill/>
            <a:miter lim="800000"/>
            <a:headEnd/>
            <a:tailEnd/>
          </a:ln>
        </p:spPr>
      </p:pic>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sz="half" idx="2"/>
          </p:nvPr>
        </p:nvSpPr>
        <p:spPr>
          <a:xfrm>
            <a:off x="609600" y="2514600"/>
            <a:ext cx="8077200" cy="3276600"/>
          </a:xfrm>
        </p:spPr>
        <p:txBody>
          <a:bodyPr/>
          <a:lstStyle/>
          <a:p>
            <a:pPr marL="90488" indent="0" eaLnBrk="1" hangingPunct="1">
              <a:buFont typeface="Arial" charset="0"/>
              <a:buNone/>
            </a:pPr>
            <a:r>
              <a:rPr lang="en-US" sz="1600" b="1" smtClean="0">
                <a:latin typeface="Times New Roman" pitchFamily="18" charset="0"/>
                <a:cs typeface="Times New Roman" pitchFamily="18" charset="0"/>
              </a:rPr>
              <a:t>In order to use your anonymous data in our research, we need your consent to the following points: </a:t>
            </a:r>
          </a:p>
          <a:p>
            <a:pPr marL="90488" indent="0" eaLnBrk="1" hangingPunct="1">
              <a:buFont typeface="Arial" charset="0"/>
              <a:buNone/>
            </a:pPr>
            <a:endParaRPr lang="en-US" sz="1600" b="1" smtClean="0">
              <a:solidFill>
                <a:srgbClr val="376092"/>
              </a:solidFill>
              <a:latin typeface="Times New Roman" pitchFamily="18" charset="0"/>
              <a:cs typeface="Times New Roman" pitchFamily="18" charset="0"/>
            </a:endParaRPr>
          </a:p>
          <a:p>
            <a:pPr marL="833438" lvl="1" eaLnBrk="1" hangingPunct="1">
              <a:buFont typeface="Calibri" pitchFamily="34" charset="0"/>
              <a:buAutoNum type="arabicPeriod"/>
            </a:pPr>
            <a:r>
              <a:rPr lang="en-US" sz="1600" smtClean="0">
                <a:latin typeface="Times New Roman" pitchFamily="18" charset="0"/>
                <a:cs typeface="Times New Roman" pitchFamily="18" charset="0"/>
              </a:rPr>
              <a:t>I understand that my participation in this study is voluntary and that I am free to withdraw at any time, without giving any reason. </a:t>
            </a:r>
            <a:br>
              <a:rPr lang="en-US" sz="1600" smtClean="0">
                <a:latin typeface="Times New Roman" pitchFamily="18" charset="0"/>
                <a:cs typeface="Times New Roman" pitchFamily="18" charset="0"/>
              </a:rPr>
            </a:br>
            <a:endParaRPr lang="en-US" sz="1600" smtClean="0">
              <a:latin typeface="Times New Roman" pitchFamily="18" charset="0"/>
              <a:cs typeface="Times New Roman" pitchFamily="18" charset="0"/>
            </a:endParaRPr>
          </a:p>
          <a:p>
            <a:pPr marL="833438" lvl="1" eaLnBrk="1" hangingPunct="1">
              <a:buFont typeface="Calibri" pitchFamily="34" charset="0"/>
              <a:buAutoNum type="arabicPeriod"/>
            </a:pPr>
            <a:r>
              <a:rPr lang="en-US" sz="1600" smtClean="0">
                <a:latin typeface="Times New Roman" pitchFamily="18" charset="0"/>
                <a:cs typeface="Times New Roman" pitchFamily="18" charset="0"/>
              </a:rPr>
              <a:t>I agree that the data provided will be stored anonymously and included in a Washington University Cognitive Psychology Laboratory study</a:t>
            </a:r>
          </a:p>
        </p:txBody>
      </p:sp>
      <p:cxnSp>
        <p:nvCxnSpPr>
          <p:cNvPr id="9" name="Straight Connector 8"/>
          <p:cNvCxnSpPr/>
          <p:nvPr/>
        </p:nvCxnSpPr>
        <p:spPr>
          <a:xfrm>
            <a:off x="571500" y="24384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914400" y="6172200"/>
            <a:ext cx="5943600" cy="338138"/>
          </a:xfrm>
          <a:prstGeom prst="rect">
            <a:avLst/>
          </a:prstGeom>
          <a:noFill/>
        </p:spPr>
        <p:txBody>
          <a:bodyPr>
            <a:spAutoFit/>
          </a:bodyPr>
          <a:lstStyle/>
          <a:p>
            <a:pPr fontAlgn="auto">
              <a:spcBef>
                <a:spcPts val="0"/>
              </a:spcBef>
              <a:spcAft>
                <a:spcPts val="0"/>
              </a:spcAft>
              <a:defRPr/>
            </a:pPr>
            <a:r>
              <a:rPr lang="en-US" sz="1600" dirty="0">
                <a:latin typeface="Times New Roman" pitchFamily="18" charset="0"/>
                <a:cs typeface="Times New Roman" pitchFamily="18" charset="0"/>
              </a:rPr>
              <a:t>Click ‘I agree’ to indicate your consent and start the experiment</a:t>
            </a:r>
            <a:r>
              <a:rPr lang="en-US" sz="1600" dirty="0">
                <a:solidFill>
                  <a:schemeClr val="accent1">
                    <a:lumMod val="75000"/>
                  </a:schemeClr>
                </a:solidFill>
                <a:latin typeface="Times New Roman" pitchFamily="18" charset="0"/>
                <a:cs typeface="Times New Roman" pitchFamily="18" charset="0"/>
              </a:rPr>
              <a:t>. </a:t>
            </a:r>
          </a:p>
        </p:txBody>
      </p:sp>
      <p:pic>
        <p:nvPicPr>
          <p:cNvPr id="17413" name="Picture 6" descr="Picture1.png"/>
          <p:cNvPicPr>
            <a:picLocks noChangeAspect="1"/>
          </p:cNvPicPr>
          <p:nvPr/>
        </p:nvPicPr>
        <p:blipFill>
          <a:blip r:embed="rId7" cstate="print"/>
          <a:srcRect/>
          <a:stretch>
            <a:fillRect/>
          </a:stretch>
        </p:blipFill>
        <p:spPr bwMode="auto">
          <a:xfrm>
            <a:off x="1981200" y="533400"/>
            <a:ext cx="5483225" cy="129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hangingPunct="1">
              <a:defRPr/>
            </a:pPr>
            <a:r>
              <a:rPr lang="en-US" sz="4000" b="1" smtClean="0">
                <a:solidFill>
                  <a:srgbClr val="376092"/>
                </a:solidFill>
                <a:latin typeface="Times New Roman" pitchFamily="18" charset="0"/>
                <a:cs typeface="Times New Roman" pitchFamily="18" charset="0"/>
              </a:rPr>
              <a:t>Face-Name Memory IQ Study:</a:t>
            </a:r>
            <a:br>
              <a:rPr lang="en-US" sz="4000" b="1" smtClean="0">
                <a:solidFill>
                  <a:srgbClr val="376092"/>
                </a:solidFill>
                <a:latin typeface="Times New Roman" pitchFamily="18" charset="0"/>
                <a:cs typeface="Times New Roman" pitchFamily="18" charset="0"/>
              </a:rPr>
            </a:br>
            <a:r>
              <a:rPr lang="en-US" sz="4000" b="1" smtClean="0">
                <a:solidFill>
                  <a:srgbClr val="376092"/>
                </a:solidFill>
                <a:latin typeface="Times New Roman" pitchFamily="18" charset="0"/>
                <a:cs typeface="Times New Roman" pitchFamily="18" charset="0"/>
              </a:rPr>
              <a:t>Part 1</a:t>
            </a:r>
          </a:p>
        </p:txBody>
      </p:sp>
      <p:sp>
        <p:nvSpPr>
          <p:cNvPr id="18434" name="Content Placeholder 4"/>
          <p:cNvSpPr>
            <a:spLocks noGrp="1"/>
          </p:cNvSpPr>
          <p:nvPr>
            <p:ph sz="half" idx="2"/>
          </p:nvPr>
        </p:nvSpPr>
        <p:spPr>
          <a:xfrm>
            <a:off x="685800" y="2133600"/>
            <a:ext cx="4267200" cy="3657600"/>
          </a:xfrm>
        </p:spPr>
        <p:txBody>
          <a:bodyPr/>
          <a:lstStyle/>
          <a:p>
            <a:pPr marL="90488" indent="0" eaLnBrk="1" hangingPunct="1">
              <a:buFont typeface="Arial" charset="0"/>
              <a:buNone/>
            </a:pPr>
            <a:r>
              <a:rPr lang="en-US" sz="1600" smtClean="0">
                <a:latin typeface="Times New Roman" pitchFamily="18" charset="0"/>
                <a:cs typeface="Times New Roman" pitchFamily="18" charset="0"/>
              </a:rPr>
              <a:t>A picture of a face will appear in the center of the screen paired with its corresponding name, as shown in the diagram. </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You will be given 2 seconds to learn the face-name pairing before you will proceed to the next face-name pair.  You will be presented a total of 56 face-name pairs.</a:t>
            </a:r>
          </a:p>
          <a:p>
            <a:pPr marL="90488" indent="0" eaLnBrk="1" hangingPunct="1">
              <a:buFont typeface="Arial" charset="0"/>
              <a:buNone/>
            </a:pPr>
            <a:endParaRPr lang="en-US" sz="1600" smtClean="0">
              <a:latin typeface="Times New Roman" pitchFamily="18" charset="0"/>
              <a:cs typeface="Times New Roman" pitchFamily="18" charset="0"/>
            </a:endParaRPr>
          </a:p>
          <a:p>
            <a:pPr marL="90488" indent="0" eaLnBrk="1" hangingPunct="1">
              <a:buFont typeface="Arial" charset="0"/>
              <a:buNone/>
            </a:pPr>
            <a:r>
              <a:rPr lang="en-US" sz="1600" smtClean="0">
                <a:latin typeface="Times New Roman" pitchFamily="18" charset="0"/>
                <a:cs typeface="Times New Roman" pitchFamily="18" charset="0"/>
              </a:rPr>
              <a:t>Your task is to learn the items so that you can identify on a later test whether you learned a particular face-name combination during the study phase.</a:t>
            </a:r>
          </a:p>
        </p:txBody>
      </p:sp>
      <p:cxnSp>
        <p:nvCxnSpPr>
          <p:cNvPr id="9" name="Straight Connector 8"/>
          <p:cNvCxnSpPr/>
          <p:nvPr/>
        </p:nvCxnSpPr>
        <p:spPr>
          <a:xfrm>
            <a:off x="571500" y="1828800"/>
            <a:ext cx="8001000" cy="158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p:cNvSpPr>
            <a:spLocks noGrp="1"/>
          </p:cNvSpPr>
          <p:nvPr>
            <p:ph type="body" idx="1"/>
          </p:nvPr>
        </p:nvSpPr>
        <p:spPr>
          <a:xfrm>
            <a:off x="457200" y="1371600"/>
            <a:ext cx="8229600" cy="533400"/>
          </a:xfrm>
        </p:spPr>
        <p:txBody>
          <a:bodyPr rtlCol="0">
            <a:normAutofit/>
          </a:bodyPr>
          <a:lstStyle/>
          <a:p>
            <a:pPr eaLnBrk="1" fontAlgn="auto" hangingPunct="1">
              <a:spcAft>
                <a:spcPts val="0"/>
              </a:spcAft>
              <a:buFont typeface="Arial" pitchFamily="34" charset="0"/>
              <a:buNone/>
              <a:defRPr/>
            </a:pPr>
            <a:r>
              <a:rPr lang="en-US" b="0" dirty="0" smtClean="0">
                <a:solidFill>
                  <a:schemeClr val="accent1">
                    <a:lumMod val="75000"/>
                  </a:schemeClr>
                </a:solidFill>
                <a:latin typeface="Times New Roman" pitchFamily="18" charset="0"/>
                <a:cs typeface="Times New Roman" pitchFamily="18" charset="0"/>
              </a:rPr>
              <a:t>Example: Study Phase </a:t>
            </a:r>
            <a:endParaRPr lang="en-US" b="0" dirty="0">
              <a:solidFill>
                <a:schemeClr val="accent1">
                  <a:lumMod val="75000"/>
                </a:schemeClr>
              </a:solidFill>
              <a:latin typeface="Times New Roman" pitchFamily="18" charset="0"/>
              <a:cs typeface="Times New Roman" pitchFamily="18" charset="0"/>
            </a:endParaRPr>
          </a:p>
        </p:txBody>
      </p:sp>
      <p:pic>
        <p:nvPicPr>
          <p:cNvPr id="18438" name="Picture 2"/>
          <p:cNvPicPr>
            <a:picLocks noChangeAspect="1" noChangeArrowheads="1"/>
          </p:cNvPicPr>
          <p:nvPr/>
        </p:nvPicPr>
        <p:blipFill>
          <a:blip r:embed="rId8" cstate="print"/>
          <a:srcRect/>
          <a:stretch>
            <a:fillRect/>
          </a:stretch>
        </p:blipFill>
        <p:spPr bwMode="auto">
          <a:xfrm>
            <a:off x="5943600" y="2438400"/>
            <a:ext cx="2019300" cy="27622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3"/>
          <p:cNvSpPr>
            <a:spLocks noGrp="1"/>
          </p:cNvSpPr>
          <p:nvPr>
            <p:ph sz="half" idx="2"/>
          </p:nvPr>
        </p:nvSpPr>
        <p:spPr>
          <a:xfrm>
            <a:off x="2895600" y="5334000"/>
            <a:ext cx="3316288" cy="1290638"/>
          </a:xfrm>
        </p:spPr>
        <p:txBody>
          <a:bodyPr/>
          <a:lstStyle/>
          <a:p>
            <a:pPr algn="ctr" eaLnBrk="1" hangingPunct="1">
              <a:buFont typeface="Arial" charset="0"/>
              <a:buNone/>
            </a:pPr>
            <a:r>
              <a:rPr lang="en-US" sz="3600" smtClean="0">
                <a:latin typeface="Times New Roman" pitchFamily="18" charset="0"/>
                <a:cs typeface="Times New Roman" pitchFamily="18" charset="0"/>
              </a:rPr>
              <a:t>Anthony Foster</a:t>
            </a:r>
          </a:p>
        </p:txBody>
      </p:sp>
      <p:pic>
        <p:nvPicPr>
          <p:cNvPr id="20482" name="Picture 6" descr="Matthew Hughes2.bmp"/>
          <p:cNvPicPr>
            <a:picLocks noChangeAspect="1"/>
          </p:cNvPicPr>
          <p:nvPr/>
        </p:nvPicPr>
        <p:blipFill>
          <a:blip r:embed="rId2" cstate="print"/>
          <a:srcRect/>
          <a:stretch>
            <a:fillRect/>
          </a:stretch>
        </p:blipFill>
        <p:spPr bwMode="auto">
          <a:xfrm>
            <a:off x="3376613" y="1857375"/>
            <a:ext cx="2390775" cy="3143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3"/>
          <p:cNvSpPr>
            <a:spLocks noGrp="1"/>
          </p:cNvSpPr>
          <p:nvPr>
            <p:ph sz="half" idx="2"/>
          </p:nvPr>
        </p:nvSpPr>
        <p:spPr>
          <a:xfrm>
            <a:off x="2895600" y="5334000"/>
            <a:ext cx="3316288" cy="1290638"/>
          </a:xfrm>
        </p:spPr>
        <p:txBody>
          <a:bodyPr/>
          <a:lstStyle/>
          <a:p>
            <a:pPr algn="ctr" eaLnBrk="1" hangingPunct="1">
              <a:buFont typeface="Arial" charset="0"/>
              <a:buNone/>
            </a:pPr>
            <a:r>
              <a:rPr lang="en-US" sz="3600" smtClean="0">
                <a:latin typeface="Times New Roman" pitchFamily="18" charset="0"/>
                <a:cs typeface="Times New Roman" pitchFamily="18" charset="0"/>
              </a:rPr>
              <a:t>Laura Hamilton</a:t>
            </a:r>
          </a:p>
        </p:txBody>
      </p:sp>
      <p:pic>
        <p:nvPicPr>
          <p:cNvPr id="21506" name="Picture 5" descr="Mike Bauer.bmp"/>
          <p:cNvPicPr>
            <a:picLocks noChangeAspect="1"/>
          </p:cNvPicPr>
          <p:nvPr/>
        </p:nvPicPr>
        <p:blipFill>
          <a:blip r:embed="rId2" cstate="print"/>
          <a:srcRect/>
          <a:stretch>
            <a:fillRect/>
          </a:stretch>
        </p:blipFill>
        <p:spPr bwMode="auto">
          <a:xfrm>
            <a:off x="3348038" y="1881188"/>
            <a:ext cx="2447925" cy="3095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3"/>
          <p:cNvSpPr>
            <a:spLocks noGrp="1"/>
          </p:cNvSpPr>
          <p:nvPr>
            <p:ph sz="half" idx="2"/>
          </p:nvPr>
        </p:nvSpPr>
        <p:spPr>
          <a:xfrm>
            <a:off x="2895600" y="5334000"/>
            <a:ext cx="3316288" cy="1290638"/>
          </a:xfrm>
        </p:spPr>
        <p:txBody>
          <a:bodyPr/>
          <a:lstStyle/>
          <a:p>
            <a:pPr algn="ctr" eaLnBrk="1" hangingPunct="1">
              <a:buFont typeface="Arial" charset="0"/>
              <a:buNone/>
            </a:pPr>
            <a:r>
              <a:rPr lang="en-US" sz="3600" smtClean="0">
                <a:latin typeface="Times New Roman" pitchFamily="18" charset="0"/>
                <a:cs typeface="Times New Roman" pitchFamily="18" charset="0"/>
              </a:rPr>
              <a:t>Brandon Irwin</a:t>
            </a:r>
          </a:p>
        </p:txBody>
      </p:sp>
      <p:pic>
        <p:nvPicPr>
          <p:cNvPr id="22530" name="Picture 5" descr="Mike Bauer.bmp"/>
          <p:cNvPicPr>
            <a:picLocks noChangeAspect="1"/>
          </p:cNvPicPr>
          <p:nvPr/>
        </p:nvPicPr>
        <p:blipFill>
          <a:blip r:embed="rId2" cstate="print"/>
          <a:srcRect/>
          <a:stretch>
            <a:fillRect/>
          </a:stretch>
        </p:blipFill>
        <p:spPr bwMode="auto">
          <a:xfrm>
            <a:off x="3348038" y="1862138"/>
            <a:ext cx="2447925" cy="31337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6553200" y="6096000"/>
          <a:ext cx="2209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554" name="Text Placeholder 6"/>
          <p:cNvSpPr>
            <a:spLocks noGrp="1"/>
          </p:cNvSpPr>
          <p:nvPr>
            <p:ph type="body" idx="1"/>
          </p:nvPr>
        </p:nvSpPr>
        <p:spPr>
          <a:xfrm>
            <a:off x="1866900" y="3230563"/>
            <a:ext cx="5410200" cy="396875"/>
          </a:xfrm>
        </p:spPr>
        <p:txBody>
          <a:bodyPr/>
          <a:lstStyle/>
          <a:p>
            <a:pPr algn="ctr" eaLnBrk="1" hangingPunct="1"/>
            <a:r>
              <a:rPr lang="en-US" sz="1600" b="0" smtClean="0">
                <a:latin typeface="Times New Roman" pitchFamily="18" charset="0"/>
                <a:cs typeface="Times New Roman" pitchFamily="18" charset="0"/>
              </a:rPr>
              <a:t>You have finished with the Study Phase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1000</Words>
  <Application>Microsoft Office PowerPoint</Application>
  <PresentationFormat>On-screen Show (4:3)</PresentationFormat>
  <Paragraphs>105</Paragraphs>
  <Slides>16</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CorelDRAW</vt:lpstr>
      <vt:lpstr>Mock Face-Name Memory IQ Task</vt:lpstr>
      <vt:lpstr>Good with names and faces?</vt:lpstr>
      <vt:lpstr>Welcome to the  Face-Name Memory IQ Project</vt:lpstr>
      <vt:lpstr>Slide 4</vt:lpstr>
      <vt:lpstr>Face-Name Memory IQ Study: Part 1</vt:lpstr>
      <vt:lpstr>Slide 6</vt:lpstr>
      <vt:lpstr>Slide 7</vt:lpstr>
      <vt:lpstr>Slide 8</vt:lpstr>
      <vt:lpstr>Slide 9</vt:lpstr>
      <vt:lpstr>Demographics</vt:lpstr>
      <vt:lpstr>Test Phase: Part 2</vt:lpstr>
      <vt:lpstr>Slide 12</vt:lpstr>
      <vt:lpstr>Slide 13</vt:lpstr>
      <vt:lpstr>Your Face-Name Memory IQ:</vt:lpstr>
      <vt:lpstr>Slide 15</vt:lpstr>
      <vt:lpstr>Thank you for your participation!</vt:lpstr>
    </vt:vector>
  </TitlesOfParts>
  <Company>Washington University in St. Louis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A. Balota</dc:creator>
  <cp:lastModifiedBy>mary</cp:lastModifiedBy>
  <cp:revision>58</cp:revision>
  <dcterms:created xsi:type="dcterms:W3CDTF">2012-01-18T22:26:30Z</dcterms:created>
  <dcterms:modified xsi:type="dcterms:W3CDTF">2012-03-05T22:34:14Z</dcterms:modified>
</cp:coreProperties>
</file>