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  <p:sldMasterId id="2147483664" r:id="rId2"/>
  </p:sldMasterIdLst>
  <p:notesMasterIdLst>
    <p:notesMasterId r:id="rId22"/>
  </p:notesMasterIdLst>
  <p:sldIdLst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4" r:id="rId15"/>
    <p:sldId id="353" r:id="rId16"/>
    <p:sldId id="355" r:id="rId17"/>
    <p:sldId id="358" r:id="rId18"/>
    <p:sldId id="357" r:id="rId19"/>
    <p:sldId id="359" r:id="rId20"/>
    <p:sldId id="360" r:id="rId21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F0F0F0"/>
    <a:srgbClr val="E86843"/>
    <a:srgbClr val="998B62"/>
    <a:srgbClr val="BECFA4"/>
    <a:srgbClr val="76875B"/>
    <a:srgbClr val="BECFA5"/>
    <a:srgbClr val="433C44"/>
    <a:srgbClr val="E9DCD4"/>
    <a:srgbClr val="8BC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>
        <p:scale>
          <a:sx n="75" d="100"/>
          <a:sy n="75" d="100"/>
        </p:scale>
        <p:origin x="-2376" y="845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327EF-F6DB-4220-A7C6-DA8C78FABA8C}" type="datetimeFigureOut">
              <a:rPr lang="ko-KR" altLang="en-US" smtClean="0"/>
              <a:pPr/>
              <a:t>2019-02-24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EAE8A-E53D-4020-BBC9-8A879213D6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66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AE8A-E53D-4020-BBC9-8A879213D61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4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65539" y="3162567"/>
            <a:ext cx="5099858" cy="1039988"/>
          </a:xfrm>
        </p:spPr>
        <p:txBody>
          <a:bodyPr anchor="b">
            <a:noAutofit/>
          </a:bodyPr>
          <a:lstStyle>
            <a:lvl1pPr algn="l">
              <a:defRPr sz="4400" b="1" baseline="0">
                <a:solidFill>
                  <a:schemeClr val="accent2"/>
                </a:solidFill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65539" y="4134302"/>
            <a:ext cx="5099858" cy="644596"/>
          </a:xfrm>
        </p:spPr>
        <p:txBody>
          <a:bodyPr>
            <a:noAutofit/>
          </a:bodyPr>
          <a:lstStyle>
            <a:lvl1pPr marL="0" indent="0" algn="l">
              <a:buNone/>
              <a:defRPr lang="ko-KR" altLang="en-US" sz="21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65263" y="4849986"/>
            <a:ext cx="5099744" cy="1201561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altLang="ko-KR" dirty="0" smtClean="0"/>
              <a:t>The Text here</a:t>
            </a:r>
            <a:endParaRPr lang="ko-KR" altLang="en-US" dirty="0" smtClean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 hasCustomPrompt="1"/>
          </p:nvPr>
        </p:nvSpPr>
        <p:spPr>
          <a:xfrm>
            <a:off x="665264" y="6507947"/>
            <a:ext cx="1003697" cy="46828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0" y="1"/>
            <a:ext cx="6858000" cy="2082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/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385763" y="875948"/>
            <a:ext cx="303610" cy="1210733"/>
            <a:chOff x="685800" y="606425"/>
            <a:chExt cx="539750" cy="8382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685800" y="606425"/>
              <a:ext cx="447675" cy="838200"/>
            </a:xfrm>
            <a:custGeom>
              <a:avLst/>
              <a:gdLst>
                <a:gd name="T0" fmla="*/ 176 w 282"/>
                <a:gd name="T1" fmla="*/ 0 h 528"/>
                <a:gd name="T2" fmla="*/ 0 w 282"/>
                <a:gd name="T3" fmla="*/ 528 h 528"/>
                <a:gd name="T4" fmla="*/ 104 w 282"/>
                <a:gd name="T5" fmla="*/ 528 h 528"/>
                <a:gd name="T6" fmla="*/ 282 w 282"/>
                <a:gd name="T7" fmla="*/ 0 h 528"/>
                <a:gd name="T8" fmla="*/ 176 w 282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528">
                  <a:moveTo>
                    <a:pt x="176" y="0"/>
                  </a:moveTo>
                  <a:lnTo>
                    <a:pt x="0" y="528"/>
                  </a:lnTo>
                  <a:lnTo>
                    <a:pt x="104" y="528"/>
                  </a:lnTo>
                  <a:lnTo>
                    <a:pt x="282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914400" y="835025"/>
              <a:ext cx="311150" cy="609600"/>
            </a:xfrm>
            <a:custGeom>
              <a:avLst/>
              <a:gdLst>
                <a:gd name="T0" fmla="*/ 196 w 196"/>
                <a:gd name="T1" fmla="*/ 0 h 384"/>
                <a:gd name="T2" fmla="*/ 130 w 196"/>
                <a:gd name="T3" fmla="*/ 0 h 384"/>
                <a:gd name="T4" fmla="*/ 0 w 196"/>
                <a:gd name="T5" fmla="*/ 384 h 384"/>
                <a:gd name="T6" fmla="*/ 68 w 196"/>
                <a:gd name="T7" fmla="*/ 384 h 384"/>
                <a:gd name="T8" fmla="*/ 196 w 196"/>
                <a:gd name="T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384">
                  <a:moveTo>
                    <a:pt x="196" y="0"/>
                  </a:moveTo>
                  <a:lnTo>
                    <a:pt x="130" y="0"/>
                  </a:lnTo>
                  <a:lnTo>
                    <a:pt x="0" y="384"/>
                  </a:lnTo>
                  <a:lnTo>
                    <a:pt x="68" y="384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5213152" y="4365978"/>
            <a:ext cx="1339454" cy="5540023"/>
            <a:chOff x="9267825" y="3022600"/>
            <a:chExt cx="2381250" cy="3835400"/>
          </a:xfrm>
        </p:grpSpPr>
        <p:sp>
          <p:nvSpPr>
            <p:cNvPr id="19" name="Freeform 8"/>
            <p:cNvSpPr>
              <a:spLocks/>
            </p:cNvSpPr>
            <p:nvPr userDrawn="1"/>
          </p:nvSpPr>
          <p:spPr bwMode="auto">
            <a:xfrm>
              <a:off x="9267825" y="3022600"/>
              <a:ext cx="2047875" cy="3835400"/>
            </a:xfrm>
            <a:custGeom>
              <a:avLst/>
              <a:gdLst>
                <a:gd name="T0" fmla="*/ 812 w 1290"/>
                <a:gd name="T1" fmla="*/ 0 h 2416"/>
                <a:gd name="T2" fmla="*/ 0 w 1290"/>
                <a:gd name="T3" fmla="*/ 2416 h 2416"/>
                <a:gd name="T4" fmla="*/ 478 w 1290"/>
                <a:gd name="T5" fmla="*/ 2416 h 2416"/>
                <a:gd name="T6" fmla="*/ 1290 w 1290"/>
                <a:gd name="T7" fmla="*/ 0 h 2416"/>
                <a:gd name="T8" fmla="*/ 812 w 1290"/>
                <a:gd name="T9" fmla="*/ 0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2416">
                  <a:moveTo>
                    <a:pt x="812" y="0"/>
                  </a:moveTo>
                  <a:lnTo>
                    <a:pt x="0" y="2416"/>
                  </a:lnTo>
                  <a:lnTo>
                    <a:pt x="478" y="2416"/>
                  </a:lnTo>
                  <a:lnTo>
                    <a:pt x="1290" y="0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10226675" y="4076700"/>
              <a:ext cx="1422400" cy="2781300"/>
            </a:xfrm>
            <a:custGeom>
              <a:avLst/>
              <a:gdLst>
                <a:gd name="T0" fmla="*/ 896 w 896"/>
                <a:gd name="T1" fmla="*/ 0 h 1752"/>
                <a:gd name="T2" fmla="*/ 590 w 896"/>
                <a:gd name="T3" fmla="*/ 0 h 1752"/>
                <a:gd name="T4" fmla="*/ 0 w 896"/>
                <a:gd name="T5" fmla="*/ 1752 h 1752"/>
                <a:gd name="T6" fmla="*/ 306 w 896"/>
                <a:gd name="T7" fmla="*/ 1752 h 1752"/>
                <a:gd name="T8" fmla="*/ 896 w 896"/>
                <a:gd name="T9" fmla="*/ 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1752">
                  <a:moveTo>
                    <a:pt x="896" y="0"/>
                  </a:moveTo>
                  <a:lnTo>
                    <a:pt x="590" y="0"/>
                  </a:lnTo>
                  <a:lnTo>
                    <a:pt x="0" y="1752"/>
                  </a:lnTo>
                  <a:lnTo>
                    <a:pt x="306" y="1752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8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0"/>
            <a:ext cx="5475685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50466" y="7268829"/>
            <a:ext cx="642044" cy="2655515"/>
            <a:chOff x="9267825" y="3022600"/>
            <a:chExt cx="2381250" cy="3835400"/>
          </a:xfrm>
          <a:solidFill>
            <a:schemeClr val="bg1">
              <a:alpha val="10000"/>
            </a:schemeClr>
          </a:solidFill>
        </p:grpSpPr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9267825" y="3022600"/>
              <a:ext cx="2047875" cy="3835400"/>
            </a:xfrm>
            <a:custGeom>
              <a:avLst/>
              <a:gdLst>
                <a:gd name="T0" fmla="*/ 812 w 1290"/>
                <a:gd name="T1" fmla="*/ 0 h 2416"/>
                <a:gd name="T2" fmla="*/ 0 w 1290"/>
                <a:gd name="T3" fmla="*/ 2416 h 2416"/>
                <a:gd name="T4" fmla="*/ 478 w 1290"/>
                <a:gd name="T5" fmla="*/ 2416 h 2416"/>
                <a:gd name="T6" fmla="*/ 1290 w 1290"/>
                <a:gd name="T7" fmla="*/ 0 h 2416"/>
                <a:gd name="T8" fmla="*/ 812 w 1290"/>
                <a:gd name="T9" fmla="*/ 0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2416">
                  <a:moveTo>
                    <a:pt x="812" y="0"/>
                  </a:moveTo>
                  <a:lnTo>
                    <a:pt x="0" y="2416"/>
                  </a:lnTo>
                  <a:lnTo>
                    <a:pt x="478" y="2416"/>
                  </a:lnTo>
                  <a:lnTo>
                    <a:pt x="1290" y="0"/>
                  </a:lnTo>
                  <a:lnTo>
                    <a:pt x="8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10226675" y="4076700"/>
              <a:ext cx="1422400" cy="2781300"/>
            </a:xfrm>
            <a:custGeom>
              <a:avLst/>
              <a:gdLst>
                <a:gd name="T0" fmla="*/ 896 w 896"/>
                <a:gd name="T1" fmla="*/ 0 h 1752"/>
                <a:gd name="T2" fmla="*/ 590 w 896"/>
                <a:gd name="T3" fmla="*/ 0 h 1752"/>
                <a:gd name="T4" fmla="*/ 0 w 896"/>
                <a:gd name="T5" fmla="*/ 1752 h 1752"/>
                <a:gd name="T6" fmla="*/ 306 w 896"/>
                <a:gd name="T7" fmla="*/ 1752 h 1752"/>
                <a:gd name="T8" fmla="*/ 896 w 896"/>
                <a:gd name="T9" fmla="*/ 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1752">
                  <a:moveTo>
                    <a:pt x="896" y="0"/>
                  </a:moveTo>
                  <a:lnTo>
                    <a:pt x="590" y="0"/>
                  </a:lnTo>
                  <a:lnTo>
                    <a:pt x="0" y="1752"/>
                  </a:lnTo>
                  <a:lnTo>
                    <a:pt x="306" y="1752"/>
                  </a:lnTo>
                  <a:lnTo>
                    <a:pt x="8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grpSp>
        <p:nvGrpSpPr>
          <p:cNvPr id="15" name="그룹 14"/>
          <p:cNvGrpSpPr/>
          <p:nvPr userDrawn="1"/>
        </p:nvGrpSpPr>
        <p:grpSpPr>
          <a:xfrm rot="10800000">
            <a:off x="-1" y="673014"/>
            <a:ext cx="2469953" cy="1074294"/>
            <a:chOff x="5676900" y="2247900"/>
            <a:chExt cx="2028825" cy="1181100"/>
          </a:xfrm>
          <a:solidFill>
            <a:schemeClr val="accent2"/>
          </a:solidFill>
        </p:grpSpPr>
        <p:sp>
          <p:nvSpPr>
            <p:cNvPr id="13" name="갈매기형 수장 12"/>
            <p:cNvSpPr/>
            <p:nvPr userDrawn="1"/>
          </p:nvSpPr>
          <p:spPr>
            <a:xfrm>
              <a:off x="5676900" y="2247900"/>
              <a:ext cx="1343025" cy="1181100"/>
            </a:xfrm>
            <a:prstGeom prst="chevron">
              <a:avLst>
                <a:gd name="adj" fmla="val 4103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6362700" y="2247900"/>
              <a:ext cx="1343025" cy="1181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35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942977" y="0"/>
            <a:ext cx="4972049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668192" y="3416658"/>
            <a:ext cx="1414463" cy="1998399"/>
          </a:xfrm>
        </p:spPr>
        <p:txBody>
          <a:bodyPr anchor="b">
            <a:noAutofit/>
          </a:bodyPr>
          <a:lstStyle>
            <a:lvl1pPr algn="ctr"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357313" y="5435691"/>
            <a:ext cx="3775472" cy="1030727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The Text here</a:t>
            </a:r>
            <a:endParaRPr lang="ko-KR" altLang="en-US" dirty="0" smtClean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838546" y="7268829"/>
            <a:ext cx="642044" cy="2655515"/>
            <a:chOff x="9267825" y="3022600"/>
            <a:chExt cx="2381250" cy="3835400"/>
          </a:xfrm>
          <a:solidFill>
            <a:schemeClr val="bg1">
              <a:alpha val="10000"/>
            </a:schemeClr>
          </a:solidFill>
        </p:grpSpPr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9267825" y="3022600"/>
              <a:ext cx="2047875" cy="3835400"/>
            </a:xfrm>
            <a:custGeom>
              <a:avLst/>
              <a:gdLst>
                <a:gd name="T0" fmla="*/ 812 w 1290"/>
                <a:gd name="T1" fmla="*/ 0 h 2416"/>
                <a:gd name="T2" fmla="*/ 0 w 1290"/>
                <a:gd name="T3" fmla="*/ 2416 h 2416"/>
                <a:gd name="T4" fmla="*/ 478 w 1290"/>
                <a:gd name="T5" fmla="*/ 2416 h 2416"/>
                <a:gd name="T6" fmla="*/ 1290 w 1290"/>
                <a:gd name="T7" fmla="*/ 0 h 2416"/>
                <a:gd name="T8" fmla="*/ 812 w 1290"/>
                <a:gd name="T9" fmla="*/ 0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2416">
                  <a:moveTo>
                    <a:pt x="812" y="0"/>
                  </a:moveTo>
                  <a:lnTo>
                    <a:pt x="0" y="2416"/>
                  </a:lnTo>
                  <a:lnTo>
                    <a:pt x="478" y="2416"/>
                  </a:lnTo>
                  <a:lnTo>
                    <a:pt x="1290" y="0"/>
                  </a:lnTo>
                  <a:lnTo>
                    <a:pt x="8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10226675" y="4076700"/>
              <a:ext cx="1422400" cy="2781300"/>
            </a:xfrm>
            <a:custGeom>
              <a:avLst/>
              <a:gdLst>
                <a:gd name="T0" fmla="*/ 896 w 896"/>
                <a:gd name="T1" fmla="*/ 0 h 1752"/>
                <a:gd name="T2" fmla="*/ 590 w 896"/>
                <a:gd name="T3" fmla="*/ 0 h 1752"/>
                <a:gd name="T4" fmla="*/ 0 w 896"/>
                <a:gd name="T5" fmla="*/ 1752 h 1752"/>
                <a:gd name="T6" fmla="*/ 306 w 896"/>
                <a:gd name="T7" fmla="*/ 1752 h 1752"/>
                <a:gd name="T8" fmla="*/ 896 w 896"/>
                <a:gd name="T9" fmla="*/ 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1752">
                  <a:moveTo>
                    <a:pt x="896" y="0"/>
                  </a:moveTo>
                  <a:lnTo>
                    <a:pt x="590" y="0"/>
                  </a:lnTo>
                  <a:lnTo>
                    <a:pt x="0" y="1752"/>
                  </a:lnTo>
                  <a:lnTo>
                    <a:pt x="306" y="1752"/>
                  </a:lnTo>
                  <a:lnTo>
                    <a:pt x="8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2306782" y="4353939"/>
            <a:ext cx="640016" cy="729192"/>
          </a:xfrm>
        </p:spPr>
        <p:txBody>
          <a:bodyPr>
            <a:normAutofit/>
          </a:bodyPr>
          <a:lstStyle>
            <a:lvl1pPr marL="0" indent="0" algn="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dirty="0" smtClean="0"/>
              <a:t>Part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0874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6858675" cy="10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11" name="그룹 10"/>
          <p:cNvGrpSpPr/>
          <p:nvPr userDrawn="1"/>
        </p:nvGrpSpPr>
        <p:grpSpPr>
          <a:xfrm rot="10800000">
            <a:off x="1275030" y="479202"/>
            <a:ext cx="4308615" cy="1040000"/>
            <a:chOff x="5676899" y="2247900"/>
            <a:chExt cx="2641319" cy="1181100"/>
          </a:xfrm>
          <a:solidFill>
            <a:schemeClr val="accent1"/>
          </a:solidFill>
        </p:grpSpPr>
        <p:sp>
          <p:nvSpPr>
            <p:cNvPr id="12" name="갈매기형 수장 11"/>
            <p:cNvSpPr/>
            <p:nvPr userDrawn="1"/>
          </p:nvSpPr>
          <p:spPr>
            <a:xfrm>
              <a:off x="5676899" y="2247900"/>
              <a:ext cx="300798" cy="1181100"/>
            </a:xfrm>
            <a:prstGeom prst="chevron">
              <a:avLst>
                <a:gd name="adj" fmla="val 205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900605" y="2247900"/>
              <a:ext cx="2267214" cy="1181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4" name="갈매기형 수장 13"/>
            <p:cNvSpPr/>
            <p:nvPr userDrawn="1"/>
          </p:nvSpPr>
          <p:spPr>
            <a:xfrm rot="10800000">
              <a:off x="8017420" y="2247900"/>
              <a:ext cx="300798" cy="1181100"/>
            </a:xfrm>
            <a:prstGeom prst="chevron">
              <a:avLst>
                <a:gd name="adj" fmla="val 205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462553" y="527409"/>
            <a:ext cx="3933569" cy="991792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256368" y="488497"/>
            <a:ext cx="496755" cy="527402"/>
          </a:xfrm>
        </p:spPr>
        <p:txBody>
          <a:bodyPr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F943411-7C57-481C-BA3E-8A56C2B72D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6739096" y="596103"/>
            <a:ext cx="25717" cy="312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99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0" y="0"/>
            <a:ext cx="6858675" cy="990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08050" y="5585883"/>
            <a:ext cx="1044508" cy="4320117"/>
            <a:chOff x="9267825" y="3022600"/>
            <a:chExt cx="2381250" cy="3835400"/>
          </a:xfrm>
          <a:solidFill>
            <a:schemeClr val="bg1">
              <a:alpha val="10000"/>
            </a:schemeClr>
          </a:solidFill>
        </p:grpSpPr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9267825" y="3022600"/>
              <a:ext cx="2047875" cy="3835400"/>
            </a:xfrm>
            <a:custGeom>
              <a:avLst/>
              <a:gdLst>
                <a:gd name="T0" fmla="*/ 812 w 1290"/>
                <a:gd name="T1" fmla="*/ 0 h 2416"/>
                <a:gd name="T2" fmla="*/ 0 w 1290"/>
                <a:gd name="T3" fmla="*/ 2416 h 2416"/>
                <a:gd name="T4" fmla="*/ 478 w 1290"/>
                <a:gd name="T5" fmla="*/ 2416 h 2416"/>
                <a:gd name="T6" fmla="*/ 1290 w 1290"/>
                <a:gd name="T7" fmla="*/ 0 h 2416"/>
                <a:gd name="T8" fmla="*/ 812 w 1290"/>
                <a:gd name="T9" fmla="*/ 0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2416">
                  <a:moveTo>
                    <a:pt x="812" y="0"/>
                  </a:moveTo>
                  <a:lnTo>
                    <a:pt x="0" y="2416"/>
                  </a:lnTo>
                  <a:lnTo>
                    <a:pt x="478" y="2416"/>
                  </a:lnTo>
                  <a:lnTo>
                    <a:pt x="1290" y="0"/>
                  </a:lnTo>
                  <a:lnTo>
                    <a:pt x="8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10226675" y="4076700"/>
              <a:ext cx="1422400" cy="2781300"/>
            </a:xfrm>
            <a:custGeom>
              <a:avLst/>
              <a:gdLst>
                <a:gd name="T0" fmla="*/ 896 w 896"/>
                <a:gd name="T1" fmla="*/ 0 h 1752"/>
                <a:gd name="T2" fmla="*/ 590 w 896"/>
                <a:gd name="T3" fmla="*/ 0 h 1752"/>
                <a:gd name="T4" fmla="*/ 0 w 896"/>
                <a:gd name="T5" fmla="*/ 1752 h 1752"/>
                <a:gd name="T6" fmla="*/ 306 w 896"/>
                <a:gd name="T7" fmla="*/ 1752 h 1752"/>
                <a:gd name="T8" fmla="*/ 896 w 896"/>
                <a:gd name="T9" fmla="*/ 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1752">
                  <a:moveTo>
                    <a:pt x="896" y="0"/>
                  </a:moveTo>
                  <a:lnTo>
                    <a:pt x="590" y="0"/>
                  </a:lnTo>
                  <a:lnTo>
                    <a:pt x="0" y="1752"/>
                  </a:lnTo>
                  <a:lnTo>
                    <a:pt x="306" y="1752"/>
                  </a:lnTo>
                  <a:lnTo>
                    <a:pt x="8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 rot="10800000">
            <a:off x="5570340" y="0"/>
            <a:ext cx="1044508" cy="4320117"/>
            <a:chOff x="9267825" y="3022600"/>
            <a:chExt cx="2381250" cy="3835400"/>
          </a:xfrm>
          <a:solidFill>
            <a:schemeClr val="bg1">
              <a:alpha val="10000"/>
            </a:schemeClr>
          </a:solidFill>
        </p:grpSpPr>
        <p:sp>
          <p:nvSpPr>
            <p:cNvPr id="17" name="Freeform 8"/>
            <p:cNvSpPr>
              <a:spLocks/>
            </p:cNvSpPr>
            <p:nvPr userDrawn="1"/>
          </p:nvSpPr>
          <p:spPr bwMode="auto">
            <a:xfrm>
              <a:off x="9267825" y="3022600"/>
              <a:ext cx="2047875" cy="3835400"/>
            </a:xfrm>
            <a:custGeom>
              <a:avLst/>
              <a:gdLst>
                <a:gd name="T0" fmla="*/ 812 w 1290"/>
                <a:gd name="T1" fmla="*/ 0 h 2416"/>
                <a:gd name="T2" fmla="*/ 0 w 1290"/>
                <a:gd name="T3" fmla="*/ 2416 h 2416"/>
                <a:gd name="T4" fmla="*/ 478 w 1290"/>
                <a:gd name="T5" fmla="*/ 2416 h 2416"/>
                <a:gd name="T6" fmla="*/ 1290 w 1290"/>
                <a:gd name="T7" fmla="*/ 0 h 2416"/>
                <a:gd name="T8" fmla="*/ 812 w 1290"/>
                <a:gd name="T9" fmla="*/ 0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2416">
                  <a:moveTo>
                    <a:pt x="812" y="0"/>
                  </a:moveTo>
                  <a:lnTo>
                    <a:pt x="0" y="2416"/>
                  </a:lnTo>
                  <a:lnTo>
                    <a:pt x="478" y="2416"/>
                  </a:lnTo>
                  <a:lnTo>
                    <a:pt x="1290" y="0"/>
                  </a:lnTo>
                  <a:lnTo>
                    <a:pt x="8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10226675" y="4076700"/>
              <a:ext cx="1422400" cy="2781300"/>
            </a:xfrm>
            <a:custGeom>
              <a:avLst/>
              <a:gdLst>
                <a:gd name="T0" fmla="*/ 896 w 896"/>
                <a:gd name="T1" fmla="*/ 0 h 1752"/>
                <a:gd name="T2" fmla="*/ 590 w 896"/>
                <a:gd name="T3" fmla="*/ 0 h 1752"/>
                <a:gd name="T4" fmla="*/ 0 w 896"/>
                <a:gd name="T5" fmla="*/ 1752 h 1752"/>
                <a:gd name="T6" fmla="*/ 306 w 896"/>
                <a:gd name="T7" fmla="*/ 1752 h 1752"/>
                <a:gd name="T8" fmla="*/ 896 w 896"/>
                <a:gd name="T9" fmla="*/ 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1752">
                  <a:moveTo>
                    <a:pt x="896" y="0"/>
                  </a:moveTo>
                  <a:lnTo>
                    <a:pt x="590" y="0"/>
                  </a:lnTo>
                  <a:lnTo>
                    <a:pt x="0" y="1752"/>
                  </a:lnTo>
                  <a:lnTo>
                    <a:pt x="306" y="1752"/>
                  </a:lnTo>
                  <a:lnTo>
                    <a:pt x="8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22" name="텍스트 개체 틀 21"/>
          <p:cNvSpPr>
            <a:spLocks noGrp="1"/>
          </p:cNvSpPr>
          <p:nvPr>
            <p:ph type="body" sz="quarter" idx="15" hasCustomPrompt="1"/>
          </p:nvPr>
        </p:nvSpPr>
        <p:spPr>
          <a:xfrm>
            <a:off x="1066206" y="5351993"/>
            <a:ext cx="4725591" cy="784225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21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066206" y="3554240"/>
            <a:ext cx="4725591" cy="1914701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066206" y="6094943"/>
            <a:ext cx="4725591" cy="74295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 hasCustomPrompt="1"/>
          </p:nvPr>
        </p:nvSpPr>
        <p:spPr>
          <a:xfrm>
            <a:off x="2614614" y="7058027"/>
            <a:ext cx="1628775" cy="619125"/>
          </a:xfr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Logo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45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6CD-8714-4F44-8B50-EFAF57DC3340}" type="datetime1">
              <a:rPr lang="ko-KR" altLang="en-US" smtClean="0"/>
              <a:pPr/>
              <a:t>2019-02-24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74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430D-045A-44C9-B128-89C72E879C31}" type="datetime1">
              <a:rPr lang="ko-KR" altLang="en-US" smtClean="0"/>
              <a:pPr/>
              <a:t>2019-02-24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-1"/>
            <a:ext cx="6858675" cy="10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7" name="그룹 6"/>
          <p:cNvGrpSpPr/>
          <p:nvPr userDrawn="1"/>
        </p:nvGrpSpPr>
        <p:grpSpPr>
          <a:xfrm rot="10800000">
            <a:off x="1275030" y="479202"/>
            <a:ext cx="4308615" cy="1040000"/>
            <a:chOff x="5676899" y="2247900"/>
            <a:chExt cx="2641319" cy="1181100"/>
          </a:xfrm>
          <a:solidFill>
            <a:schemeClr val="accent1"/>
          </a:solidFill>
        </p:grpSpPr>
        <p:sp>
          <p:nvSpPr>
            <p:cNvPr id="8" name="갈매기형 수장 7"/>
            <p:cNvSpPr/>
            <p:nvPr userDrawn="1"/>
          </p:nvSpPr>
          <p:spPr>
            <a:xfrm>
              <a:off x="5676899" y="2247900"/>
              <a:ext cx="300798" cy="1181100"/>
            </a:xfrm>
            <a:prstGeom prst="chevron">
              <a:avLst>
                <a:gd name="adj" fmla="val 205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5900605" y="2247900"/>
              <a:ext cx="2267214" cy="1181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" name="갈매기형 수장 9"/>
            <p:cNvSpPr/>
            <p:nvPr userDrawn="1"/>
          </p:nvSpPr>
          <p:spPr>
            <a:xfrm rot="10800000">
              <a:off x="8017420" y="2247900"/>
              <a:ext cx="300798" cy="1181100"/>
            </a:xfrm>
            <a:prstGeom prst="chevron">
              <a:avLst>
                <a:gd name="adj" fmla="val 205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제목 1"/>
          <p:cNvSpPr>
            <a:spLocks noGrp="1"/>
          </p:cNvSpPr>
          <p:nvPr>
            <p:ph type="title" hasCustomPrompt="1"/>
          </p:nvPr>
        </p:nvSpPr>
        <p:spPr>
          <a:xfrm>
            <a:off x="1462553" y="527409"/>
            <a:ext cx="3933569" cy="991792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2" name="슬라이드 번호 개체 틀 4"/>
          <p:cNvSpPr txBox="1">
            <a:spLocks/>
          </p:cNvSpPr>
          <p:nvPr userDrawn="1"/>
        </p:nvSpPr>
        <p:spPr>
          <a:xfrm>
            <a:off x="6256368" y="488497"/>
            <a:ext cx="496755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943411-7C57-481C-BA3E-8A56C2B72D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6739096" y="596103"/>
            <a:ext cx="25717" cy="312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2601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579C-F082-4661-92ED-74B8433CB03A}" type="datetime1">
              <a:rPr lang="ko-KR" altLang="en-US" smtClean="0"/>
              <a:pPr/>
              <a:t>2019-02-24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63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9" y="527408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8" y="9181400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1CF9-6488-43D2-970C-F492D43E4700}" type="datetime1">
              <a:rPr lang="ko-KR" altLang="en-US" smtClean="0"/>
              <a:pPr/>
              <a:t>2019-02-24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4" y="9181400"/>
            <a:ext cx="2314575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3" y="9181400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3411-7C57-481C-BA3E-8A56C2B72D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64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3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C430D-045A-44C9-B128-89C72E879C31}" type="datetime1">
              <a:rPr lang="ko-KR" altLang="en-US" smtClean="0"/>
              <a:pPr/>
              <a:t>2019-02-24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3411-7C57-481C-BA3E-8A56C2B72D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21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공지사항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목록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0048" y="6350557"/>
            <a:ext cx="686804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최신 등록 된 순서로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보여준다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검색 조건에 따른 게시물을 보여준다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검색 시 필수 검색 값이 선택 되지 않은 경우 예외 처리 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관리자 권한 일 경우 등록 버튼이 표출된다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게시글을</a:t>
            </a:r>
            <a:r>
              <a:rPr lang="ko-KR" altLang="en-US" dirty="0" smtClean="0"/>
              <a:t> 조회 할 경우 조회 수가 증가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1" t="12895" r="13099"/>
          <a:stretch/>
        </p:blipFill>
        <p:spPr>
          <a:xfrm>
            <a:off x="88232" y="2118531"/>
            <a:ext cx="6673515" cy="39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6" t="18222" r="13667" b="8876"/>
          <a:stretch/>
        </p:blipFill>
        <p:spPr>
          <a:xfrm>
            <a:off x="88229" y="2118530"/>
            <a:ext cx="6673515" cy="3982453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4"/>
              </a:buBlip>
            </a:pPr>
            <a:r>
              <a:rPr lang="ko-KR" altLang="en-US" dirty="0" smtClean="0"/>
              <a:t>인사관리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등록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10048" y="6350557"/>
            <a:ext cx="6868048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인사정보</a:t>
            </a:r>
            <a:r>
              <a:rPr lang="ko-KR" altLang="en-US" dirty="0"/>
              <a:t>를</a:t>
            </a:r>
            <a:r>
              <a:rPr lang="ko-KR" altLang="en-US" dirty="0" smtClean="0"/>
              <a:t> 등록한다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인사정</a:t>
            </a:r>
            <a:r>
              <a:rPr lang="ko-KR" altLang="en-US" dirty="0"/>
              <a:t>보</a:t>
            </a:r>
            <a:r>
              <a:rPr lang="ko-KR" altLang="en-US" dirty="0" smtClean="0"/>
              <a:t> 등록 시 필수 데이터 입력 여부를 체크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정규식을 통해 데이터 유효성을 체크한다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달력을 통해 입사일을 선택할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부서 선택 시 부서에 따른 직업 목록을 표출한다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인사 정보 첫 등록 시 초기 비밀번호는 </a:t>
            </a:r>
            <a:r>
              <a:rPr lang="en-US" altLang="ko-KR" dirty="0" smtClean="0"/>
              <a:t>1234</a:t>
            </a:r>
            <a:r>
              <a:rPr lang="ko-KR" altLang="en-US" dirty="0" smtClean="0"/>
              <a:t>로 비밀번호는 </a:t>
            </a:r>
            <a:r>
              <a:rPr lang="en-US" altLang="ko-KR" dirty="0" smtClean="0"/>
              <a:t>SHA256</a:t>
            </a:r>
            <a:r>
              <a:rPr lang="ko-KR" altLang="en-US" dirty="0" smtClean="0"/>
              <a:t>을 통해 암호화 돼서 저장된다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5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2079992"/>
            <a:ext cx="6858000" cy="6302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/>
              <a:t>주요코드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" y="2121973"/>
            <a:ext cx="6711950" cy="358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0048" y="8541991"/>
            <a:ext cx="686804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등록 시 데이터의 타입에 따른 해당 정규식을 통해 데이터의 유효성 여부를 체크한다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부서에 따른 직업 목록을 표출한다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8" y="5810345"/>
            <a:ext cx="6711951" cy="247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7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인사관리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조회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0048" y="6350557"/>
            <a:ext cx="686804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인사정보를 조회한다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탭을 통해 해당 사원의 인사 이동 정보를 확인할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사원 사진이 있을 경우 사진을 표출하고 없을 경우 해당 아이콘을 표출한다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재직 상태에 따라 연관성이 높은 데이터를 먼저 표출한다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연봉 등 </a:t>
            </a:r>
            <a:r>
              <a:rPr lang="ko-KR" altLang="en-US" dirty="0" err="1" smtClean="0"/>
              <a:t>민감정보는</a:t>
            </a:r>
            <a:r>
              <a:rPr lang="ko-KR" altLang="en-US" dirty="0" smtClean="0"/>
              <a:t> 관리자 또는 본인만 볼 수 있게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수정 버튼 클릭 시 수정 페이지로 이동한다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삭제 버튼 클릭 시 인사 정보가 삭제된다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4" t="14966" r="10778"/>
          <a:stretch/>
        </p:blipFill>
        <p:spPr>
          <a:xfrm>
            <a:off x="88228" y="2121100"/>
            <a:ext cx="6673515" cy="39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인사관리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인사 이동 정보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0048" y="6350557"/>
            <a:ext cx="686804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최근 인사 이동 정보 순으로 표출한다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재직상태가 재직일 경우 시작 일은 입사 일이 표출 되고 휴직일 경우 휴직 시작 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퇴직 일 경우 입사 일이 표출된다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재직상태가 재직일 경우 종료 일은 </a:t>
            </a:r>
            <a:r>
              <a:rPr lang="en-US" altLang="ko-KR" dirty="0" smtClean="0"/>
              <a:t>-</a:t>
            </a:r>
            <a:r>
              <a:rPr lang="ko-KR" altLang="en-US" dirty="0" smtClean="0"/>
              <a:t>로 표출되고 휴직일 경우 휴직 종료일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퇴직 일 경우 퇴직 일이 표출된다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18455" r="12111"/>
          <a:stretch/>
        </p:blipFill>
        <p:spPr>
          <a:xfrm>
            <a:off x="88227" y="2121100"/>
            <a:ext cx="6673515" cy="39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079992"/>
            <a:ext cx="6858000" cy="5844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/>
              <a:t>주요코드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8" y="2121973"/>
            <a:ext cx="6673515" cy="232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" y="4531226"/>
            <a:ext cx="6673515" cy="321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0048" y="8252431"/>
            <a:ext cx="68680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선택 탭에 따른 데이터를 호출한다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Ajax</a:t>
            </a:r>
            <a:r>
              <a:rPr lang="ko-KR" altLang="en-US" dirty="0" smtClean="0"/>
              <a:t>를 통해 인사정보 데이터를 가져오고 표출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39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079992"/>
            <a:ext cx="6858000" cy="5844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인사관리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수정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4" t="16820" r="12000"/>
          <a:stretch/>
        </p:blipFill>
        <p:spPr>
          <a:xfrm>
            <a:off x="88226" y="2121101"/>
            <a:ext cx="6673515" cy="3769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" y="8316517"/>
            <a:ext cx="68680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인사정보를 수정한다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정규식을 통해 해당 데이터의 유효성을 체크한다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재직상태에 따라 필요한 데이터 입력을 위해 날짜 선택 칸이 표출된다</a:t>
            </a:r>
            <a:r>
              <a:rPr lang="en-US" altLang="ko-KR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2"/>
          <a:stretch/>
        </p:blipFill>
        <p:spPr bwMode="auto">
          <a:xfrm>
            <a:off x="88226" y="6202680"/>
            <a:ext cx="66735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" r="23954"/>
          <a:stretch/>
        </p:blipFill>
        <p:spPr bwMode="auto">
          <a:xfrm>
            <a:off x="88225" y="7020560"/>
            <a:ext cx="667351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16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2079992"/>
            <a:ext cx="6858000" cy="5844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로그인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" y="8430817"/>
            <a:ext cx="68680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로그인 버튼 클릭 시 로그인 페이지로 이동한다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아이디와 비밀번호 유효성을 체크한다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로그인에</a:t>
            </a:r>
            <a:r>
              <a:rPr lang="ko-KR" altLang="en-US" dirty="0" smtClean="0"/>
              <a:t> 실패 할 경우 </a:t>
            </a:r>
            <a:r>
              <a:rPr lang="ko-KR" altLang="en-US" dirty="0" err="1" smtClean="0"/>
              <a:t>알림창을</a:t>
            </a:r>
            <a:r>
              <a:rPr lang="ko-KR" altLang="en-US" dirty="0" smtClean="0"/>
              <a:t> 통해 해당 이유를 보여준다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로그아웃 버튼 클릭 시 로그아웃 된다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30"/>
          <a:stretch/>
        </p:blipFill>
        <p:spPr bwMode="auto">
          <a:xfrm>
            <a:off x="85211" y="3498767"/>
            <a:ext cx="6673515" cy="315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" y="2220158"/>
            <a:ext cx="6669500" cy="72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6" y="7162799"/>
            <a:ext cx="66695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6" y="2121099"/>
            <a:ext cx="6673515" cy="397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0048" y="6350557"/>
            <a:ext cx="686804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입력한 아이디가 존재하는 지 확인한다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입력한 비밀번호와 해당 아이디의 비밀번호가 일치하는 지 확인한다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데이터가 유효하지 않은 경우 해당 상황에 따른 알림을 표출한다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데이터가 유효한 경우 로그인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38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2079992"/>
            <a:ext cx="6858000" cy="5844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" y="8278417"/>
            <a:ext cx="68680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기상청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통해 지정 된 지역의 현재 날씨 관련 정보를 표출한다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해당 날씨에 따른 아이콘을 표출한다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구글</a:t>
            </a:r>
            <a:r>
              <a:rPr lang="ko-KR" altLang="en-US" dirty="0" smtClean="0"/>
              <a:t> 뉴스 </a:t>
            </a:r>
            <a:r>
              <a:rPr lang="en-US" altLang="ko-KR" dirty="0" smtClean="0"/>
              <a:t>RSS</a:t>
            </a:r>
            <a:r>
              <a:rPr lang="ko-KR" altLang="en-US" dirty="0" smtClean="0"/>
              <a:t>를 통해 최신 뉴스를 표출한다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0" y="2143180"/>
            <a:ext cx="6007774" cy="5722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4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079992"/>
            <a:ext cx="6858000" cy="5844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183820"/>
            <a:ext cx="6591300" cy="318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5486400"/>
            <a:ext cx="6591300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" y="8278417"/>
            <a:ext cx="68680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기상청에서 제공하는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파싱해서</a:t>
            </a:r>
            <a:r>
              <a:rPr lang="ko-KR" altLang="en-US" dirty="0" smtClean="0"/>
              <a:t> 현재 날씨 관련 정보를 표출한다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구글에서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파싱해서</a:t>
            </a:r>
            <a:r>
              <a:rPr lang="ko-KR" altLang="en-US" dirty="0" smtClean="0"/>
              <a:t> 최신 뉴스를 표출한다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55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/>
              <a:t>주요코드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1" y="2118529"/>
            <a:ext cx="6673515" cy="398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0048" y="6350557"/>
            <a:ext cx="68680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검색 타입 중 전체 선택 시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데이터가 자동 제거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검색 타입 없이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입력 시 검색 타입 필수 선택 알림이 뜬다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052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공지사항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등록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0048" y="6350557"/>
            <a:ext cx="686804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공지사항을 등록한다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공지사항 등록 시 필수 데이터 입력 여부를 체크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게시글과</a:t>
            </a:r>
            <a:r>
              <a:rPr lang="ko-KR" altLang="en-US" dirty="0" smtClean="0"/>
              <a:t> 함께 파일을 첨부할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16660" r="13222"/>
          <a:stretch/>
        </p:blipFill>
        <p:spPr>
          <a:xfrm>
            <a:off x="88231" y="2118531"/>
            <a:ext cx="6673515" cy="39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/>
              <a:t>주요코드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0" y="2118528"/>
            <a:ext cx="6673515" cy="398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0048" y="6350557"/>
            <a:ext cx="68680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시 필수 데이터를 체크한다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수정에 따른 </a:t>
            </a:r>
            <a:r>
              <a:rPr lang="en-US" altLang="ko-KR" dirty="0" smtClean="0"/>
              <a:t>Form Action</a:t>
            </a:r>
            <a:r>
              <a:rPr lang="ko-KR" altLang="en-US" dirty="0" smtClean="0"/>
              <a:t>을 지정한다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3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공지사항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조회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0048" y="6350557"/>
            <a:ext cx="68680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공지사항을 조회한다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첨부파일이 있는 경우 파일 클릭 시 다운로드 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수정 버튼 클릭 시 게시물 수정 페이지로 이동한다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삭제 버튼 클릭 시 게시물이 삭제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1" t="16833" r="11117" b="19450"/>
          <a:stretch/>
        </p:blipFill>
        <p:spPr>
          <a:xfrm>
            <a:off x="88229" y="2121101"/>
            <a:ext cx="6673515" cy="39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4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공지사항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수정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0048" y="6350557"/>
            <a:ext cx="68680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공지사항을 수정한다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첨부파일이 있는 경우 파일 선택 시 수정이 가능하다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필수 데이터 입력 여부를 체크한다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t="16238" r="13222"/>
          <a:stretch/>
        </p:blipFill>
        <p:spPr>
          <a:xfrm>
            <a:off x="88230" y="2118531"/>
            <a:ext cx="6673515" cy="39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/>
              <a:t>주요코드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0" y="2118529"/>
            <a:ext cx="6673515" cy="398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0048" y="6350557"/>
            <a:ext cx="68680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첨부파일 존재 시 해당 파일을 수정할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첨부파일이 존재하지 않을 시 첨부파일을 추가할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94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2079992"/>
            <a:ext cx="6858000" cy="5844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ko-KR" altLang="en-US" dirty="0" smtClean="0"/>
              <a:t>인사관리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t="9290" r="11667"/>
          <a:stretch/>
        </p:blipFill>
        <p:spPr>
          <a:xfrm>
            <a:off x="929640" y="2118531"/>
            <a:ext cx="5166360" cy="5721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0048" y="8202217"/>
            <a:ext cx="686804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최신 등록 된 순서로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보여준다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검색 조건에 따른 게시물을 보여준다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검색시</a:t>
            </a:r>
            <a:r>
              <a:rPr lang="ko-KR" altLang="en-US" dirty="0" smtClean="0"/>
              <a:t> 필수 검색 값이 선택 되지 않은 경우 예외 처리 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관리자 권한 일 경우 등록과 비밀번호 초기화 버튼이 표출된다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34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" y="162784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/>
              <a:t>주요코드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2079992"/>
            <a:ext cx="6858000" cy="4059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" y="2121973"/>
            <a:ext cx="6673515" cy="397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0048" y="6350557"/>
            <a:ext cx="68680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Function</a:t>
            </a:r>
            <a:r>
              <a:rPr lang="ko-KR" altLang="en-US" dirty="0" smtClean="0"/>
              <a:t>호출 시 넘겨주는 </a:t>
            </a:r>
            <a:r>
              <a:rPr lang="en-US" altLang="ko-KR" dirty="0" err="1" smtClean="0"/>
              <a:t>ajaxMode</a:t>
            </a:r>
            <a:r>
              <a:rPr lang="ko-KR" altLang="en-US" dirty="0" smtClean="0"/>
              <a:t>값에 따라 성공 시 해당 기능을 수행한다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비밀번호 초기화 기능의 경우 사원의 비밀번호를 </a:t>
            </a:r>
            <a:r>
              <a:rPr lang="en-US" altLang="ko-KR" dirty="0" smtClean="0"/>
              <a:t>1234</a:t>
            </a:r>
            <a:r>
              <a:rPr lang="ko-KR" altLang="en-US" dirty="0" smtClean="0"/>
              <a:t>로 초기화하고 작업 성공 여부를 알려준다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7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발표_인포_보고서_메인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7F74"/>
      </a:accent1>
      <a:accent2>
        <a:srgbClr val="8BC0B8"/>
      </a:accent2>
      <a:accent3>
        <a:srgbClr val="D43726"/>
      </a:accent3>
      <a:accent4>
        <a:srgbClr val="F9B233"/>
      </a:accent4>
      <a:accent5>
        <a:srgbClr val="1582CC"/>
      </a:accent5>
      <a:accent6>
        <a:srgbClr val="F47A14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발표_인포_보고서_메인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7F74"/>
      </a:accent1>
      <a:accent2>
        <a:srgbClr val="8BC0B8"/>
      </a:accent2>
      <a:accent3>
        <a:srgbClr val="D43726"/>
      </a:accent3>
      <a:accent4>
        <a:srgbClr val="F9B233"/>
      </a:accent4>
      <a:accent5>
        <a:srgbClr val="1582CC"/>
      </a:accent5>
      <a:accent6>
        <a:srgbClr val="F47A14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659</Words>
  <Application>Microsoft Office PowerPoint</Application>
  <PresentationFormat>A4 용지(210x297mm)</PresentationFormat>
  <Paragraphs>120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1_Office 테마</vt:lpstr>
      <vt:lpstr>Office 테마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(비즈폼)발표용PPT</dc:title>
  <dc:creator>㈜ 인비닷컴</dc:creator>
  <dc:description>무단 복제 배포시 법적 불이익을 받을 수 있습니다.</dc:description>
  <cp:lastModifiedBy>KOSTA</cp:lastModifiedBy>
  <cp:revision>116</cp:revision>
  <dcterms:created xsi:type="dcterms:W3CDTF">2015-02-26T06:34:12Z</dcterms:created>
  <dcterms:modified xsi:type="dcterms:W3CDTF">2019-02-24T10:20:17Z</dcterms:modified>
  <cp:category>본 문서의 저작권은 비즈폼에 있습니다.</cp:category>
</cp:coreProperties>
</file>