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41" autoAdjust="0"/>
  </p:normalViewPr>
  <p:slideViewPr>
    <p:cSldViewPr>
      <p:cViewPr varScale="1">
        <p:scale>
          <a:sx n="78" d="100"/>
          <a:sy n="78" d="100"/>
        </p:scale>
        <p:origin x="878" y="43"/>
      </p:cViewPr>
      <p:guideLst>
        <p:guide orient="horz" pos="2880"/>
        <p:guide pos="2160"/>
      </p:guideLst>
    </p:cSldViewPr>
  </p:slideViewPr>
  <p:outlineViewPr>
    <p:cViewPr>
      <p:scale>
        <a:sx n="33" d="100"/>
        <a:sy n="33" d="100"/>
      </p:scale>
      <p:origin x="0" y="-5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392"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76D97B-DDF7-4A12-A68F-251219F610EA}"/>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F123ED-ED66-4AA9-812A-0B0847B9E04C}"/>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B7217EC8-7E89-499C-AC0B-27AB1B02DCE5}" type="datetimeFigureOut">
              <a:rPr lang="en-US" smtClean="0"/>
              <a:t>8/12/2025</a:t>
            </a:fld>
            <a:endParaRPr lang="en-US"/>
          </a:p>
        </p:txBody>
      </p:sp>
      <p:sp>
        <p:nvSpPr>
          <p:cNvPr id="4" name="Footer Placeholder 3">
            <a:extLst>
              <a:ext uri="{FF2B5EF4-FFF2-40B4-BE49-F238E27FC236}">
                <a16:creationId xmlns:a16="http://schemas.microsoft.com/office/drawing/2014/main" id="{DE6DD7F6-F8FF-4657-B754-46CBD355FD83}"/>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501ACF6-1C0C-4256-8D1D-5CCB9560407A}"/>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84975584-BCA6-4A40-92E6-4466B8816846}" type="slidenum">
              <a:rPr lang="en-US" smtClean="0"/>
              <a:t>‹#›</a:t>
            </a:fld>
            <a:endParaRPr lang="en-US"/>
          </a:p>
        </p:txBody>
      </p:sp>
    </p:spTree>
    <p:extLst>
      <p:ext uri="{BB962C8B-B14F-4D97-AF65-F5344CB8AC3E}">
        <p14:creationId xmlns:p14="http://schemas.microsoft.com/office/powerpoint/2010/main" val="3929831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64C2CB1-597E-4B58-AF2F-4F562A9BF18D}" type="datetimeFigureOut">
              <a:rPr lang="en-US" smtClean="0"/>
              <a:t>8/12/2025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4EF9A18-E2CA-4D3C-9754-BCA8F027B871}" type="slidenum">
              <a:rPr lang="en-US" smtClean="0"/>
              <a:t>‹#›</a:t>
            </a:fld>
            <a:endParaRPr lang="en-US"/>
          </a:p>
        </p:txBody>
      </p:sp>
    </p:spTree>
    <p:extLst>
      <p:ext uri="{BB962C8B-B14F-4D97-AF65-F5344CB8AC3E}">
        <p14:creationId xmlns:p14="http://schemas.microsoft.com/office/powerpoint/2010/main" val="3478733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0"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r>
              <a:rPr lang="en-US"/>
              <a:t>Click to edit Master subtitle style</a:t>
            </a:r>
            <a:endParaRPr/>
          </a:p>
        </p:txBody>
      </p:sp>
      <p:sp>
        <p:nvSpPr>
          <p:cNvPr id="6" name="Holder 6"/>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pPr lvl="0"/>
            <a:r>
              <a:rPr lang="en-US"/>
              <a:t>Click to edit Master text styles</a:t>
            </a:r>
          </a:p>
        </p:txBody>
      </p:sp>
      <p:sp>
        <p:nvSpPr>
          <p:cNvPr id="6" name="Holder 6"/>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7" name="Holder 7"/>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r>
              <a:rPr lang="en-US"/>
              <a:t>Click to edit Master title style</a:t>
            </a:r>
            <a:endParaRPr/>
          </a:p>
        </p:txBody>
      </p:sp>
      <p:sp>
        <p:nvSpPr>
          <p:cNvPr id="5" name="Holder 5"/>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4726" y="203403"/>
            <a:ext cx="8808059" cy="525272"/>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a:xfrm>
            <a:off x="274726" y="1605178"/>
            <a:ext cx="10475595" cy="425069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6" name="Holder 6"/>
          <p:cNvSpPr>
            <a:spLocks noGrp="1"/>
          </p:cNvSpPr>
          <p:nvPr>
            <p:ph type="sldNum" sz="quarter" idx="7"/>
          </p:nvPr>
        </p:nvSpPr>
        <p:spPr>
          <a:xfrm>
            <a:off x="11807317" y="6450774"/>
            <a:ext cx="150495" cy="158750"/>
          </a:xfrm>
          <a:prstGeom prst="rect">
            <a:avLst/>
          </a:prstGeom>
        </p:spPr>
        <p:txBody>
          <a:bodyPr wrap="square" lIns="0" tIns="0" rIns="0" bIns="0">
            <a:spAutoFit/>
          </a:bodyPr>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Prime_facto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qiskit-community/ibm-quantum-challenge-fall-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5875" rIns="0" bIns="0" rtlCol="0">
            <a:spAutoFit/>
          </a:bodyPr>
          <a:lstStyle/>
          <a:p>
            <a:pPr marL="38100">
              <a:lnSpc>
                <a:spcPct val="100000"/>
              </a:lnSpc>
              <a:spcBef>
                <a:spcPts val="125"/>
              </a:spcBef>
            </a:pPr>
            <a:fld id="{81D60167-4931-47E6-BA6A-407CBD079E47}" type="slidenum">
              <a:rPr spc="30" dirty="0"/>
              <a:t>1</a:t>
            </a:fld>
            <a:endParaRPr spc="30" dirty="0"/>
          </a:p>
        </p:txBody>
      </p:sp>
      <p:sp>
        <p:nvSpPr>
          <p:cNvPr id="5" name="object 5"/>
          <p:cNvSpPr txBox="1">
            <a:spLocks noGrp="1"/>
          </p:cNvSpPr>
          <p:nvPr>
            <p:ph type="ftr" sz="quarter" idx="4294967295"/>
          </p:nvPr>
        </p:nvSpPr>
        <p:spPr>
          <a:xfrm>
            <a:off x="78739" y="6677545"/>
            <a:ext cx="2416175" cy="293029"/>
          </a:xfrm>
          <a:prstGeom prst="rect">
            <a:avLst/>
          </a:prstGeom>
        </p:spPr>
        <p:txBody>
          <a:bodyPr vert="horz" wrap="square" lIns="0" tIns="15875" rIns="0" bIns="0" rtlCol="0">
            <a:spAutoFit/>
          </a:bodyPr>
          <a:lstStyle/>
          <a:p>
            <a:pPr marL="12700">
              <a:lnSpc>
                <a:spcPct val="100000"/>
              </a:lnSpc>
              <a:spcBef>
                <a:spcPts val="125"/>
              </a:spcBef>
            </a:pPr>
            <a:endParaRPr spc="-10" dirty="0"/>
          </a:p>
        </p:txBody>
      </p:sp>
      <p:sp>
        <p:nvSpPr>
          <p:cNvPr id="6" name="object 2">
            <a:extLst>
              <a:ext uri="{FF2B5EF4-FFF2-40B4-BE49-F238E27FC236}">
                <a16:creationId xmlns:a16="http://schemas.microsoft.com/office/drawing/2014/main" id="{F3F32426-465A-42A7-9905-3EE8222EDBFF}"/>
              </a:ext>
            </a:extLst>
          </p:cNvPr>
          <p:cNvSpPr txBox="1">
            <a:spLocks/>
          </p:cNvSpPr>
          <p:nvPr/>
        </p:nvSpPr>
        <p:spPr>
          <a:xfrm>
            <a:off x="2820334" y="1905000"/>
            <a:ext cx="7619065" cy="1332544"/>
          </a:xfrm>
          <a:prstGeom prst="rect">
            <a:avLst/>
          </a:prstGeom>
        </p:spPr>
        <p:txBody>
          <a:bodyPr vert="horz" wrap="square" lIns="0" tIns="12065" rIns="0" bIns="0" rtlCol="0">
            <a:spAutoFit/>
          </a:bodyPr>
          <a:lstStyle>
            <a:lvl1pPr>
              <a:defRPr sz="4400" b="0" i="0">
                <a:solidFill>
                  <a:schemeClr val="tx1"/>
                </a:solidFill>
                <a:latin typeface="Calibri Light"/>
                <a:ea typeface="+mj-ea"/>
                <a:cs typeface="Calibri Light"/>
              </a:defRPr>
            </a:lvl1pPr>
          </a:lstStyle>
          <a:p>
            <a:pPr marL="753110" marR="5080" indent="-741045">
              <a:lnSpc>
                <a:spcPct val="110000"/>
              </a:lnSpc>
              <a:spcBef>
                <a:spcPts val="95"/>
              </a:spcBef>
            </a:pPr>
            <a:r>
              <a:rPr lang="en-US" sz="4000" spc="195" dirty="0">
                <a:latin typeface="Calibri"/>
                <a:cs typeface="Calibri"/>
              </a:rPr>
              <a:t>1. Practical Quantum Computing for Scientists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F4C7-DB1E-4C9A-8124-E897BC25F83B}"/>
              </a:ext>
            </a:extLst>
          </p:cNvPr>
          <p:cNvSpPr>
            <a:spLocks noGrp="1"/>
          </p:cNvSpPr>
          <p:nvPr>
            <p:ph type="title"/>
          </p:nvPr>
        </p:nvSpPr>
        <p:spPr>
          <a:xfrm>
            <a:off x="274726" y="203403"/>
            <a:ext cx="8808059" cy="492443"/>
          </a:xfrm>
        </p:spPr>
        <p:txBody>
          <a:bodyPr/>
          <a:lstStyle/>
          <a:p>
            <a:r>
              <a:rPr lang="en-US" dirty="0"/>
              <a:t>Quantum Computing Platforms</a:t>
            </a:r>
          </a:p>
        </p:txBody>
      </p:sp>
      <p:sp>
        <p:nvSpPr>
          <p:cNvPr id="3" name="Text Placeholder 2">
            <a:extLst>
              <a:ext uri="{FF2B5EF4-FFF2-40B4-BE49-F238E27FC236}">
                <a16:creationId xmlns:a16="http://schemas.microsoft.com/office/drawing/2014/main" id="{20599831-6A5E-4862-BC52-79C8B569780C}"/>
              </a:ext>
            </a:extLst>
          </p:cNvPr>
          <p:cNvSpPr>
            <a:spLocks noGrp="1"/>
          </p:cNvSpPr>
          <p:nvPr>
            <p:ph type="body" idx="1"/>
          </p:nvPr>
        </p:nvSpPr>
        <p:spPr>
          <a:xfrm>
            <a:off x="457200" y="1600200"/>
            <a:ext cx="11125200" cy="2585323"/>
          </a:xfrm>
        </p:spPr>
        <p:txBody>
          <a:bodyPr/>
          <a:lstStyle/>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IBM Quantum (IBM Q system)</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Microsoft Azure Quantum (</a:t>
            </a: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Quantinum</a:t>
            </a: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IONQ, TOSHIBA, PASQAL, QCI, </a:t>
            </a: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Rigetti</a:t>
            </a: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Amazon </a:t>
            </a: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Braket</a:t>
            </a: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a:t>
            </a: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IonQ</a:t>
            </a: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a:t>
            </a: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Rigetti</a:t>
            </a: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Xanadu, </a:t>
            </a: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QuEra</a:t>
            </a: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Oxford Quantum Circuits, D-WAVE)</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qBraid</a:t>
            </a:r>
            <a:endPar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endParaRP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Quandela</a:t>
            </a: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Cloud</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0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Qmware</a:t>
            </a: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cloud</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0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Oxford Quantum Circuits Private Cloud</a:t>
            </a:r>
          </a:p>
          <a:p>
            <a:endParaRPr lang="en-US" dirty="0"/>
          </a:p>
        </p:txBody>
      </p:sp>
    </p:spTree>
    <p:extLst>
      <p:ext uri="{BB962C8B-B14F-4D97-AF65-F5344CB8AC3E}">
        <p14:creationId xmlns:p14="http://schemas.microsoft.com/office/powerpoint/2010/main" val="311017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7483-9861-42EC-B526-EE41EAF819A3}"/>
              </a:ext>
            </a:extLst>
          </p:cNvPr>
          <p:cNvSpPr>
            <a:spLocks noGrp="1"/>
          </p:cNvSpPr>
          <p:nvPr>
            <p:ph type="title"/>
          </p:nvPr>
        </p:nvSpPr>
        <p:spPr>
          <a:xfrm>
            <a:off x="274726" y="203403"/>
            <a:ext cx="8808059" cy="492443"/>
          </a:xfrm>
        </p:spPr>
        <p:txBody>
          <a:bodyPr/>
          <a:lstStyle/>
          <a:p>
            <a:r>
              <a:rPr lang="en-US" dirty="0"/>
              <a:t>Quantum Software SDK and IBM Qiskit</a:t>
            </a:r>
          </a:p>
        </p:txBody>
      </p:sp>
      <p:sp>
        <p:nvSpPr>
          <p:cNvPr id="4" name="Subtitle">
            <a:extLst>
              <a:ext uri="{FF2B5EF4-FFF2-40B4-BE49-F238E27FC236}">
                <a16:creationId xmlns:a16="http://schemas.microsoft.com/office/drawing/2014/main" id="{AC362ED1-36B6-4441-8ED6-B62586D89322}"/>
              </a:ext>
            </a:extLst>
          </p:cNvPr>
          <p:cNvSpPr txBox="1">
            <a:spLocks/>
          </p:cNvSpPr>
          <p:nvPr/>
        </p:nvSpPr>
        <p:spPr>
          <a:xfrm>
            <a:off x="1043553" y="1345168"/>
            <a:ext cx="9168756" cy="677108"/>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A tool for developing quantum algorithms for quantum computers or simulators and emulators</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sp>
        <p:nvSpPr>
          <p:cNvPr id="5" name="Body Text">
            <a:extLst>
              <a:ext uri="{FF2B5EF4-FFF2-40B4-BE49-F238E27FC236}">
                <a16:creationId xmlns:a16="http://schemas.microsoft.com/office/drawing/2014/main" id="{B761E7E8-FAA6-4EF2-914A-A1813747345A}"/>
              </a:ext>
            </a:extLst>
          </p:cNvPr>
          <p:cNvSpPr txBox="1">
            <a:spLocks/>
          </p:cNvSpPr>
          <p:nvPr/>
        </p:nvSpPr>
        <p:spPr>
          <a:xfrm>
            <a:off x="1043552" y="2438400"/>
            <a:ext cx="11148447" cy="3962400"/>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IBM Qiskit  (Quantum Gate Model)</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Google </a:t>
            </a:r>
            <a:r>
              <a:rPr kumimoji="0" lang="en-US" sz="18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Cirq</a:t>
            </a: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(Quantum Gate Model)</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Microsoft Q## and QDK</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Xanadu </a:t>
            </a:r>
            <a:r>
              <a:rPr kumimoji="0" lang="en-US" sz="18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PennyLane</a:t>
            </a:r>
            <a:endPar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endParaRP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QuEra</a:t>
            </a: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a:t>
            </a:r>
            <a:r>
              <a:rPr kumimoji="0" lang="en-US" sz="18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Bloqade</a:t>
            </a: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(Neutral atoms)</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Qmware</a:t>
            </a: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a:t>
            </a:r>
            <a:r>
              <a:rPr kumimoji="0" lang="en-US" sz="1800" b="0" i="0" u="none" strike="noStrike" kern="1200" cap="none" spc="0" normalizeH="0" baseline="0" noProof="0" dirty="0" err="1">
                <a:ln>
                  <a:noFill/>
                </a:ln>
                <a:solidFill>
                  <a:srgbClr val="000000"/>
                </a:solidFill>
                <a:effectLst/>
                <a:uLnTx/>
                <a:uFillTx/>
                <a:latin typeface="Acumin Pro" panose="020B0504020202020204" pitchFamily="34" charset="77"/>
                <a:ea typeface="+mn-ea"/>
                <a:cs typeface="+mn-cs"/>
              </a:rPr>
              <a:t>basiq</a:t>
            </a: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 SDK</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D-WAVE Ocean (Quantum Annealer) </a:t>
            </a:r>
          </a:p>
          <a:p>
            <a:pPr marL="0" marR="0" lvl="0" indent="0" algn="l" defTabSz="457200" rtl="0" eaLnBrk="1" fontAlgn="auto" latinLnBrk="0" hangingPunct="1">
              <a:lnSpc>
                <a:spcPct val="100000"/>
              </a:lnSpc>
              <a:spcBef>
                <a:spcPts val="0"/>
              </a:spcBef>
              <a:spcAft>
                <a:spcPts val="0"/>
              </a:spcAft>
              <a:buClrTx/>
              <a:buSzTx/>
              <a:buFont typeface="Wingdings" charset="2"/>
              <a:buNone/>
              <a:tabLst/>
              <a:defRPr/>
            </a:pPr>
            <a:endPar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endParaRPr>
          </a:p>
        </p:txBody>
      </p:sp>
    </p:spTree>
    <p:extLst>
      <p:ext uri="{BB962C8B-B14F-4D97-AF65-F5344CB8AC3E}">
        <p14:creationId xmlns:p14="http://schemas.microsoft.com/office/powerpoint/2010/main" val="362392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4C3A-4936-457F-85DF-BDF3A0AA28BB}"/>
              </a:ext>
            </a:extLst>
          </p:cNvPr>
          <p:cNvSpPr>
            <a:spLocks noGrp="1"/>
          </p:cNvSpPr>
          <p:nvPr>
            <p:ph type="title"/>
          </p:nvPr>
        </p:nvSpPr>
        <p:spPr>
          <a:xfrm>
            <a:off x="274726" y="203403"/>
            <a:ext cx="8808059" cy="492443"/>
          </a:xfrm>
        </p:spPr>
        <p:txBody>
          <a:bodyPr/>
          <a:lstStyle/>
          <a:p>
            <a:r>
              <a:rPr lang="en-US" dirty="0"/>
              <a:t>Qubits</a:t>
            </a:r>
          </a:p>
        </p:txBody>
      </p:sp>
      <p:sp>
        <p:nvSpPr>
          <p:cNvPr id="4" name="Subtitle">
            <a:extLst>
              <a:ext uri="{FF2B5EF4-FFF2-40B4-BE49-F238E27FC236}">
                <a16:creationId xmlns:a16="http://schemas.microsoft.com/office/drawing/2014/main" id="{77E59F44-FE5F-488B-B259-36BF40D8E203}"/>
              </a:ext>
            </a:extLst>
          </p:cNvPr>
          <p:cNvSpPr txBox="1">
            <a:spLocks/>
          </p:cNvSpPr>
          <p:nvPr/>
        </p:nvSpPr>
        <p:spPr>
          <a:xfrm>
            <a:off x="685800" y="832855"/>
            <a:ext cx="9168756" cy="369332"/>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4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Basic Information Unit</a:t>
            </a:r>
          </a:p>
        </p:txBody>
      </p:sp>
      <p:sp>
        <p:nvSpPr>
          <p:cNvPr id="5" name="Body Text">
            <a:extLst>
              <a:ext uri="{FF2B5EF4-FFF2-40B4-BE49-F238E27FC236}">
                <a16:creationId xmlns:a16="http://schemas.microsoft.com/office/drawing/2014/main" id="{3BCAB549-8A1D-46D7-BC35-69C07785524E}"/>
              </a:ext>
            </a:extLst>
          </p:cNvPr>
          <p:cNvSpPr txBox="1">
            <a:spLocks/>
          </p:cNvSpPr>
          <p:nvPr/>
        </p:nvSpPr>
        <p:spPr>
          <a:xfrm>
            <a:off x="838200" y="1723231"/>
            <a:ext cx="9168756" cy="4301914"/>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A qubit (quantum bit) is the basic unit of information in quantum computing.</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A qubit (or quantum bit) is the quantum mechanical analogue of a classical bit.</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A general -pure- qubit state is expressed as: </a:t>
            </a:r>
            <a:r>
              <a:rPr kumimoji="0" lang="en-US" sz="2400" b="0" i="1"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ψ</a:t>
            </a:r>
            <a:r>
              <a:rPr kumimoji="0" lang="en-US" sz="24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a:t>
            </a:r>
            <a:r>
              <a:rPr kumimoji="0" lang="en-US" sz="2400" b="0" i="1"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α</a:t>
            </a:r>
            <a:r>
              <a:rPr kumimoji="0" lang="en-US" sz="24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∣0⟩+</a:t>
            </a:r>
            <a:r>
              <a:rPr kumimoji="0" lang="en-US" sz="2400" b="0" i="1"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β</a:t>
            </a:r>
            <a:r>
              <a:rPr kumimoji="0" lang="en-US" sz="24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∣1⟩</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∣0⟩ and ∣1⟩ basis</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α and β are the complex probability amplitudes</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endParaRPr>
          </a:p>
        </p:txBody>
      </p:sp>
    </p:spTree>
    <p:extLst>
      <p:ext uri="{BB962C8B-B14F-4D97-AF65-F5344CB8AC3E}">
        <p14:creationId xmlns:p14="http://schemas.microsoft.com/office/powerpoint/2010/main" val="420091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EAC7-35F3-4BBC-AE85-BD48345E2CAA}"/>
              </a:ext>
            </a:extLst>
          </p:cNvPr>
          <p:cNvSpPr>
            <a:spLocks noGrp="1"/>
          </p:cNvSpPr>
          <p:nvPr>
            <p:ph type="title"/>
          </p:nvPr>
        </p:nvSpPr>
        <p:spPr>
          <a:xfrm>
            <a:off x="274726" y="203403"/>
            <a:ext cx="8808059" cy="492443"/>
          </a:xfrm>
        </p:spPr>
        <p:txBody>
          <a:bodyPr/>
          <a:lstStyle/>
          <a:p>
            <a:r>
              <a:rPr lang="en-US" dirty="0"/>
              <a:t>Qubit Representation</a:t>
            </a:r>
          </a:p>
        </p:txBody>
      </p:sp>
      <p:sp>
        <p:nvSpPr>
          <p:cNvPr id="4" name="Subtitle">
            <a:extLst>
              <a:ext uri="{FF2B5EF4-FFF2-40B4-BE49-F238E27FC236}">
                <a16:creationId xmlns:a16="http://schemas.microsoft.com/office/drawing/2014/main" id="{F500F99C-89EA-4AB9-8ED6-7040F7A6950B}"/>
              </a:ext>
            </a:extLst>
          </p:cNvPr>
          <p:cNvSpPr txBox="1">
            <a:spLocks/>
          </p:cNvSpPr>
          <p:nvPr/>
        </p:nvSpPr>
        <p:spPr>
          <a:xfrm>
            <a:off x="928145" y="1029026"/>
            <a:ext cx="9168756"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A single qubit by Bloch Sphere</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pic>
        <p:nvPicPr>
          <p:cNvPr id="5" name="Picture 4">
            <a:extLst>
              <a:ext uri="{FF2B5EF4-FFF2-40B4-BE49-F238E27FC236}">
                <a16:creationId xmlns:a16="http://schemas.microsoft.com/office/drawing/2014/main" id="{B87D0A05-5A3E-4580-A314-C472663FC844}"/>
              </a:ext>
            </a:extLst>
          </p:cNvPr>
          <p:cNvPicPr>
            <a:picLocks noChangeAspect="1"/>
          </p:cNvPicPr>
          <p:nvPr/>
        </p:nvPicPr>
        <p:blipFill>
          <a:blip r:embed="rId2"/>
          <a:stretch>
            <a:fillRect/>
          </a:stretch>
        </p:blipFill>
        <p:spPr>
          <a:xfrm>
            <a:off x="4343400" y="1615595"/>
            <a:ext cx="3139712" cy="3340898"/>
          </a:xfrm>
          <a:prstGeom prst="rect">
            <a:avLst/>
          </a:prstGeom>
        </p:spPr>
      </p:pic>
      <p:pic>
        <p:nvPicPr>
          <p:cNvPr id="6" name="Picture 5">
            <a:extLst>
              <a:ext uri="{FF2B5EF4-FFF2-40B4-BE49-F238E27FC236}">
                <a16:creationId xmlns:a16="http://schemas.microsoft.com/office/drawing/2014/main" id="{23760764-DCDE-4786-BDC2-968DAC98DB56}"/>
              </a:ext>
            </a:extLst>
          </p:cNvPr>
          <p:cNvPicPr>
            <a:picLocks noChangeAspect="1"/>
          </p:cNvPicPr>
          <p:nvPr/>
        </p:nvPicPr>
        <p:blipFill>
          <a:blip r:embed="rId3"/>
          <a:stretch>
            <a:fillRect/>
          </a:stretch>
        </p:blipFill>
        <p:spPr>
          <a:xfrm>
            <a:off x="648752" y="5022930"/>
            <a:ext cx="10894496" cy="438950"/>
          </a:xfrm>
          <a:prstGeom prst="rect">
            <a:avLst/>
          </a:prstGeom>
        </p:spPr>
      </p:pic>
    </p:spTree>
    <p:extLst>
      <p:ext uri="{BB962C8B-B14F-4D97-AF65-F5344CB8AC3E}">
        <p14:creationId xmlns:p14="http://schemas.microsoft.com/office/powerpoint/2010/main" val="376975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49BC-4DFF-41CB-B2E6-D567C695935F}"/>
              </a:ext>
            </a:extLst>
          </p:cNvPr>
          <p:cNvSpPr>
            <a:spLocks noGrp="1"/>
          </p:cNvSpPr>
          <p:nvPr>
            <p:ph type="title"/>
          </p:nvPr>
        </p:nvSpPr>
        <p:spPr>
          <a:xfrm>
            <a:off x="274726" y="203403"/>
            <a:ext cx="8808059" cy="492443"/>
          </a:xfrm>
        </p:spPr>
        <p:txBody>
          <a:bodyPr/>
          <a:lstStyle/>
          <a:p>
            <a:r>
              <a:rPr lang="en-US" dirty="0"/>
              <a:t>Measure Qubits</a:t>
            </a:r>
          </a:p>
        </p:txBody>
      </p:sp>
      <p:sp>
        <p:nvSpPr>
          <p:cNvPr id="4" name="Subtitle 2">
            <a:extLst>
              <a:ext uri="{FF2B5EF4-FFF2-40B4-BE49-F238E27FC236}">
                <a16:creationId xmlns:a16="http://schemas.microsoft.com/office/drawing/2014/main" id="{37800C5F-2DAB-44B5-B07B-11532E6D7067}"/>
              </a:ext>
            </a:extLst>
          </p:cNvPr>
          <p:cNvSpPr txBox="1">
            <a:spLocks/>
          </p:cNvSpPr>
          <p:nvPr/>
        </p:nvSpPr>
        <p:spPr>
          <a:xfrm>
            <a:off x="838200" y="1002133"/>
            <a:ext cx="8382000" cy="430887"/>
          </a:xfrm>
          <a:prstGeom prst="rect">
            <a:avLst/>
          </a:prstGeom>
        </p:spPr>
        <p:txBody>
          <a:bodyPr wrap="square" lIns="0" tIns="0" rIns="0" bIns="0">
            <a:spAutoFit/>
          </a:bodyPr>
          <a:lstStyle>
            <a:lvl1pPr marL="0" eaLnBrk="1" hangingPunct="1">
              <a:defRPr sz="2800" b="0" i="0">
                <a:solidFill>
                  <a:schemeClr val="tx1"/>
                </a:solidFill>
                <a:latin typeface="Calibri"/>
                <a:ea typeface="+mn-ea"/>
                <a:cs typeface="Calibri"/>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r>
              <a:rPr lang="en-US"/>
              <a:t>At end of a computation, we read (measure) the qubit</a:t>
            </a:r>
            <a:endParaRPr lang="en-US" dirty="0"/>
          </a:p>
        </p:txBody>
      </p:sp>
      <p:sp>
        <p:nvSpPr>
          <p:cNvPr id="5" name="Text Placeholder 3">
            <a:extLst>
              <a:ext uri="{FF2B5EF4-FFF2-40B4-BE49-F238E27FC236}">
                <a16:creationId xmlns:a16="http://schemas.microsoft.com/office/drawing/2014/main" id="{6D437715-220F-444E-8845-DE462DDB755A}"/>
              </a:ext>
            </a:extLst>
          </p:cNvPr>
          <p:cNvSpPr txBox="1">
            <a:spLocks/>
          </p:cNvSpPr>
          <p:nvPr/>
        </p:nvSpPr>
        <p:spPr>
          <a:xfrm>
            <a:off x="1066800" y="2133600"/>
            <a:ext cx="7366000" cy="997943"/>
          </a:xfrm>
          <a:prstGeom prst="rect">
            <a:avLst/>
          </a:prstGeom>
        </p:spPr>
        <p:txBody>
          <a:bodyPr/>
          <a:lst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pPr marL="285750" indent="-285750">
              <a:buFont typeface="Arial" panose="020B0604020202020204" pitchFamily="34" charset="0"/>
              <a:buChar char="•"/>
            </a:pPr>
            <a:r>
              <a:rPr lang="en-US" dirty="0"/>
              <a:t>The qubit “collapse” to either |0&gt; or |1&gt; with some probability</a:t>
            </a:r>
          </a:p>
          <a:p>
            <a:pPr marL="285750" indent="-285750">
              <a:buFont typeface="Arial" panose="020B0604020202020204" pitchFamily="34" charset="0"/>
              <a:buChar char="•"/>
            </a:pPr>
            <a:r>
              <a:rPr lang="en-US" dirty="0"/>
              <a:t>Probability is the norm-square of each amplitude.</a:t>
            </a:r>
          </a:p>
          <a:p>
            <a:endParaRPr lang="en-US" dirty="0"/>
          </a:p>
        </p:txBody>
      </p:sp>
      <p:pic>
        <p:nvPicPr>
          <p:cNvPr id="6" name="Content Placeholder 4">
            <a:extLst>
              <a:ext uri="{FF2B5EF4-FFF2-40B4-BE49-F238E27FC236}">
                <a16:creationId xmlns:a16="http://schemas.microsoft.com/office/drawing/2014/main" id="{8CF132F9-B448-4565-A0C2-692C543DC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982101"/>
            <a:ext cx="5809883" cy="2873766"/>
          </a:xfrm>
          <a:prstGeom prst="rect">
            <a:avLst/>
          </a:prstGeom>
        </p:spPr>
      </p:pic>
    </p:spTree>
    <p:extLst>
      <p:ext uri="{BB962C8B-B14F-4D97-AF65-F5344CB8AC3E}">
        <p14:creationId xmlns:p14="http://schemas.microsoft.com/office/powerpoint/2010/main" val="1390670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4214-8D4A-4633-9B83-1DBBFADE1065}"/>
              </a:ext>
            </a:extLst>
          </p:cNvPr>
          <p:cNvSpPr>
            <a:spLocks noGrp="1"/>
          </p:cNvSpPr>
          <p:nvPr>
            <p:ph type="title"/>
          </p:nvPr>
        </p:nvSpPr>
        <p:spPr>
          <a:xfrm>
            <a:off x="274726" y="203403"/>
            <a:ext cx="8808059" cy="492443"/>
          </a:xfrm>
        </p:spPr>
        <p:txBody>
          <a:bodyPr/>
          <a:lstStyle/>
          <a:p>
            <a:r>
              <a:rPr lang="en-US" dirty="0"/>
              <a:t>One-Qubit Quantum Gates</a:t>
            </a:r>
          </a:p>
        </p:txBody>
      </p:sp>
      <p:sp>
        <p:nvSpPr>
          <p:cNvPr id="4" name="Subtitle 2">
            <a:extLst>
              <a:ext uri="{FF2B5EF4-FFF2-40B4-BE49-F238E27FC236}">
                <a16:creationId xmlns:a16="http://schemas.microsoft.com/office/drawing/2014/main" id="{DE7CEECE-AB91-44B5-8E9F-11626F5BF527}"/>
              </a:ext>
            </a:extLst>
          </p:cNvPr>
          <p:cNvSpPr txBox="1">
            <a:spLocks/>
          </p:cNvSpPr>
          <p:nvPr/>
        </p:nvSpPr>
        <p:spPr>
          <a:xfrm>
            <a:off x="1017758" y="948336"/>
            <a:ext cx="8065027" cy="430887"/>
          </a:xfrm>
          <a:prstGeom prst="rect">
            <a:avLst/>
          </a:prstGeom>
        </p:spPr>
        <p:txBody>
          <a:bodyPr wrap="square" lIns="0" tIns="0" rIns="0" bIns="0">
            <a:spAutoFit/>
          </a:bodyPr>
          <a:lstStyle>
            <a:lvl1pPr marL="0" eaLnBrk="1" hangingPunct="1">
              <a:defRPr sz="2800" b="0" i="0">
                <a:solidFill>
                  <a:schemeClr val="tx1"/>
                </a:solidFill>
                <a:latin typeface="Calibri"/>
                <a:ea typeface="+mn-ea"/>
                <a:cs typeface="Calibri"/>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r>
              <a:rPr lang="en-US"/>
              <a:t>At end of a computation, we read (measure) the qubit</a:t>
            </a:r>
            <a:endParaRPr lang="en-US" dirty="0"/>
          </a:p>
        </p:txBody>
      </p:sp>
      <p:sp>
        <p:nvSpPr>
          <p:cNvPr id="5" name="Content Placeholder 2">
            <a:extLst>
              <a:ext uri="{FF2B5EF4-FFF2-40B4-BE49-F238E27FC236}">
                <a16:creationId xmlns:a16="http://schemas.microsoft.com/office/drawing/2014/main" id="{5E9A8AC9-CFA0-4BD6-9FCA-576DF1BB6FDF}"/>
              </a:ext>
            </a:extLst>
          </p:cNvPr>
          <p:cNvSpPr txBox="1">
            <a:spLocks/>
          </p:cNvSpPr>
          <p:nvPr/>
        </p:nvSpPr>
        <p:spPr>
          <a:xfrm>
            <a:off x="1295400" y="1677300"/>
            <a:ext cx="3041964" cy="3859276"/>
          </a:xfrm>
          <a:prstGeom prst="rect">
            <a:avLst/>
          </a:prstGeom>
          <a:noFill/>
        </p:spPr>
        <p:txBody>
          <a:bodyPr vert="horz" wrap="square" lIns="0" tIns="0" rIns="0" bIns="0" rtlCol="0" anchor="t" anchorCtr="0">
            <a:normAutofit lnSpcReduction="10000"/>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0"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Identity Gate I</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0"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Pauli X gate </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16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X|0⟩ = |1⟩,</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16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X|1⟩ = |0⟩.</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0"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Pauli Y gate</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16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Y|0⟩ = i|1⟩,</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16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Y|1⟩ = −i|0⟩.</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0"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Pauli Z gate </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16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Z|0⟩ = |0⟩,</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16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Z|1⟩ = -|1⟩.</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sp>
        <p:nvSpPr>
          <p:cNvPr id="6" name="Content Placeholder 2">
            <a:extLst>
              <a:ext uri="{FF2B5EF4-FFF2-40B4-BE49-F238E27FC236}">
                <a16:creationId xmlns:a16="http://schemas.microsoft.com/office/drawing/2014/main" id="{9E8FE774-84D7-4FFD-A5A2-8858B8DE53B3}"/>
              </a:ext>
            </a:extLst>
          </p:cNvPr>
          <p:cNvSpPr txBox="1">
            <a:spLocks/>
          </p:cNvSpPr>
          <p:nvPr/>
        </p:nvSpPr>
        <p:spPr>
          <a:xfrm>
            <a:off x="5377728" y="1699842"/>
            <a:ext cx="3697586" cy="21260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rgbClr val="000000"/>
                </a:solidFill>
                <a:latin typeface="Acumin Pro"/>
              </a:rPr>
              <a:t>Phase Gate S</a:t>
            </a:r>
          </a:p>
          <a:p>
            <a:pPr marL="0" indent="0">
              <a:lnSpc>
                <a:spcPct val="110000"/>
              </a:lnSpc>
              <a:buFont typeface="Arial" panose="020B0604020202020204" pitchFamily="34" charset="0"/>
              <a:buNone/>
            </a:pPr>
            <a:r>
              <a:rPr lang="en-US" sz="1700" dirty="0">
                <a:solidFill>
                  <a:srgbClr val="000000"/>
                </a:solidFill>
                <a:latin typeface="Acumin Pro"/>
              </a:rPr>
              <a:t>	</a:t>
            </a:r>
            <a:r>
              <a:rPr lang="en-US" sz="1600" dirty="0">
                <a:solidFill>
                  <a:srgbClr val="000000"/>
                </a:solidFill>
                <a:latin typeface="Acumin Pro"/>
              </a:rPr>
              <a:t>S|0⟩ = |0⟩,</a:t>
            </a:r>
          </a:p>
          <a:p>
            <a:pPr marL="0" indent="0">
              <a:lnSpc>
                <a:spcPct val="110000"/>
              </a:lnSpc>
              <a:buFont typeface="Arial" panose="020B0604020202020204" pitchFamily="34" charset="0"/>
              <a:buNone/>
            </a:pPr>
            <a:r>
              <a:rPr lang="en-US" sz="1600" dirty="0">
                <a:solidFill>
                  <a:srgbClr val="000000"/>
                </a:solidFill>
                <a:latin typeface="Acumin Pro"/>
              </a:rPr>
              <a:t>	S|1⟩ = i|1⟩.</a:t>
            </a:r>
          </a:p>
          <a:p>
            <a:r>
              <a:rPr lang="en-US" sz="2200" dirty="0">
                <a:solidFill>
                  <a:srgbClr val="000000"/>
                </a:solidFill>
                <a:latin typeface="Acumin Pro"/>
              </a:rPr>
              <a:t>Hadamard gate turns |0⟩ into |+⟩, and |1⟩ into |−⟩:</a:t>
            </a:r>
          </a:p>
          <a:p>
            <a:endParaRPr lang="en-US" dirty="0">
              <a:solidFill>
                <a:srgbClr val="000000"/>
              </a:solidFill>
              <a:latin typeface="Acumin Pro"/>
            </a:endParaRPr>
          </a:p>
          <a:p>
            <a:endParaRPr lang="en-US" dirty="0">
              <a:solidFill>
                <a:srgbClr val="000000"/>
              </a:solidFill>
              <a:latin typeface="Acumin Pro"/>
            </a:endParaRPr>
          </a:p>
        </p:txBody>
      </p:sp>
      <p:pic>
        <p:nvPicPr>
          <p:cNvPr id="7" name="Picture 6">
            <a:extLst>
              <a:ext uri="{FF2B5EF4-FFF2-40B4-BE49-F238E27FC236}">
                <a16:creationId xmlns:a16="http://schemas.microsoft.com/office/drawing/2014/main" id="{17AF886A-AB8E-41D3-9294-61000F164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967" y="4079562"/>
            <a:ext cx="3183108" cy="1661328"/>
          </a:xfrm>
          <a:prstGeom prst="rect">
            <a:avLst/>
          </a:prstGeom>
        </p:spPr>
      </p:pic>
    </p:spTree>
    <p:extLst>
      <p:ext uri="{BB962C8B-B14F-4D97-AF65-F5344CB8AC3E}">
        <p14:creationId xmlns:p14="http://schemas.microsoft.com/office/powerpoint/2010/main" val="379028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8252B-73F5-410F-B579-2DA87AEC6947}"/>
              </a:ext>
            </a:extLst>
          </p:cNvPr>
          <p:cNvSpPr>
            <a:spLocks noGrp="1"/>
          </p:cNvSpPr>
          <p:nvPr>
            <p:ph type="title"/>
          </p:nvPr>
        </p:nvSpPr>
        <p:spPr>
          <a:xfrm>
            <a:off x="274726" y="203403"/>
            <a:ext cx="8808059" cy="492443"/>
          </a:xfrm>
        </p:spPr>
        <p:txBody>
          <a:bodyPr/>
          <a:lstStyle/>
          <a:p>
            <a:r>
              <a:rPr lang="en-US" dirty="0"/>
              <a:t>Linear Algebra for Quantum States and Gates</a:t>
            </a:r>
          </a:p>
        </p:txBody>
      </p:sp>
      <p:sp>
        <p:nvSpPr>
          <p:cNvPr id="5" name="Content Placeholder 2">
            <a:extLst>
              <a:ext uri="{FF2B5EF4-FFF2-40B4-BE49-F238E27FC236}">
                <a16:creationId xmlns:a16="http://schemas.microsoft.com/office/drawing/2014/main" id="{C438B749-86CB-4AB4-8396-EF9C3D62455E}"/>
              </a:ext>
            </a:extLst>
          </p:cNvPr>
          <p:cNvSpPr txBox="1">
            <a:spLocks/>
          </p:cNvSpPr>
          <p:nvPr/>
        </p:nvSpPr>
        <p:spPr>
          <a:xfrm>
            <a:off x="838200" y="1440738"/>
            <a:ext cx="10515600" cy="376624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rPr>
              <a:t>Column Vectors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rPr>
              <a:t>Row Vectors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rPr>
              <a:t>Bra    </a:t>
            </a:r>
            <a:r>
              <a:rPr kumimoji="0" lang="el-GR" sz="2800" b="0" i="0" u="none" strike="noStrike" kern="1200" cap="none" spc="0" normalizeH="0" baseline="0" noProof="0" dirty="0">
                <a:ln>
                  <a:noFill/>
                </a:ln>
                <a:solidFill>
                  <a:sysClr val="windowText" lastClr="000000"/>
                </a:solidFill>
                <a:effectLst/>
                <a:uLnTx/>
                <a:uFillTx/>
                <a:ea typeface="+mn-ea"/>
                <a:cs typeface="+mn-cs"/>
              </a:rPr>
              <a:t>⟨ψ| =</a:t>
            </a:r>
            <a:r>
              <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rPr>
              <a:t> </a:t>
            </a:r>
            <a:endParaRPr kumimoji="0" lang="el-GR" sz="2800" b="0" i="0" u="none" strike="noStrike" kern="1200" cap="none" spc="0" normalizeH="0" baseline="0" noProof="0" dirty="0">
              <a:ln>
                <a:noFill/>
              </a:ln>
              <a:solidFill>
                <a:sysClr val="windowText" lastClr="000000"/>
              </a:solidFill>
              <a:effectLst/>
              <a:uLnTx/>
              <a:uFillTx/>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sysClr val="windowText" lastClr="000000"/>
                </a:solidFill>
                <a:effectLst/>
                <a:uLnTx/>
                <a:uFillTx/>
                <a:latin typeface="Acumin Pro"/>
                <a:ea typeface="+mn-ea"/>
                <a:cs typeface="+mn-cs"/>
              </a:rPr>
              <a:t>Ket</a:t>
            </a:r>
            <a:r>
              <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rPr>
              <a:t>    |</a:t>
            </a:r>
            <a:r>
              <a:rPr kumimoji="0" lang="el-GR" sz="2800" b="0" i="0" u="none" strike="noStrike" kern="1200" cap="none" spc="0" normalizeH="0" baseline="0" noProof="0" dirty="0">
                <a:ln>
                  <a:noFill/>
                </a:ln>
                <a:solidFill>
                  <a:sysClr val="windowText" lastClr="000000"/>
                </a:solidFill>
                <a:effectLst/>
                <a:uLnTx/>
                <a:uFillTx/>
                <a:ea typeface="+mn-ea"/>
                <a:cs typeface="+mn-cs"/>
              </a:rPr>
              <a:t>ψ</a:t>
            </a:r>
            <a:r>
              <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rPr>
              <a:t>&gt; = </a:t>
            </a:r>
          </a:p>
        </p:txBody>
      </p:sp>
      <p:pic>
        <p:nvPicPr>
          <p:cNvPr id="6" name="Picture 5">
            <a:extLst>
              <a:ext uri="{FF2B5EF4-FFF2-40B4-BE49-F238E27FC236}">
                <a16:creationId xmlns:a16="http://schemas.microsoft.com/office/drawing/2014/main" id="{D259B125-0674-49A9-9C24-33259C5C9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262" y="1651021"/>
            <a:ext cx="3438095" cy="980952"/>
          </a:xfrm>
          <a:prstGeom prst="rect">
            <a:avLst/>
          </a:prstGeom>
        </p:spPr>
      </p:pic>
      <p:pic>
        <p:nvPicPr>
          <p:cNvPr id="7" name="Picture 6">
            <a:extLst>
              <a:ext uri="{FF2B5EF4-FFF2-40B4-BE49-F238E27FC236}">
                <a16:creationId xmlns:a16="http://schemas.microsoft.com/office/drawing/2014/main" id="{ECD2189E-0EBC-4424-8D6C-A9DD638EE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082" y="2608010"/>
            <a:ext cx="2676190" cy="1095238"/>
          </a:xfrm>
          <a:prstGeom prst="rect">
            <a:avLst/>
          </a:prstGeom>
        </p:spPr>
      </p:pic>
      <p:pic>
        <p:nvPicPr>
          <p:cNvPr id="8" name="Picture 7">
            <a:extLst>
              <a:ext uri="{FF2B5EF4-FFF2-40B4-BE49-F238E27FC236}">
                <a16:creationId xmlns:a16="http://schemas.microsoft.com/office/drawing/2014/main" id="{A29AC977-A185-4D74-B98F-9AF78701A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0154" y="2671748"/>
            <a:ext cx="2761905" cy="961905"/>
          </a:xfrm>
          <a:prstGeom prst="rect">
            <a:avLst/>
          </a:prstGeom>
        </p:spPr>
      </p:pic>
      <p:pic>
        <p:nvPicPr>
          <p:cNvPr id="9" name="Picture 8">
            <a:extLst>
              <a:ext uri="{FF2B5EF4-FFF2-40B4-BE49-F238E27FC236}">
                <a16:creationId xmlns:a16="http://schemas.microsoft.com/office/drawing/2014/main" id="{43CFC7FC-E6B3-4171-9310-ACD9FE2FA6B3}"/>
              </a:ext>
            </a:extLst>
          </p:cNvPr>
          <p:cNvPicPr>
            <a:picLocks noChangeAspect="1"/>
          </p:cNvPicPr>
          <p:nvPr/>
        </p:nvPicPr>
        <p:blipFill>
          <a:blip r:embed="rId5"/>
          <a:stretch>
            <a:fillRect/>
          </a:stretch>
        </p:blipFill>
        <p:spPr>
          <a:xfrm>
            <a:off x="2898981" y="3490648"/>
            <a:ext cx="2761727" cy="957155"/>
          </a:xfrm>
          <a:prstGeom prst="rect">
            <a:avLst/>
          </a:prstGeom>
        </p:spPr>
      </p:pic>
      <p:pic>
        <p:nvPicPr>
          <p:cNvPr id="11" name="Picture 10">
            <a:extLst>
              <a:ext uri="{FF2B5EF4-FFF2-40B4-BE49-F238E27FC236}">
                <a16:creationId xmlns:a16="http://schemas.microsoft.com/office/drawing/2014/main" id="{8D93A6FD-36FF-4473-A215-170CAFDE4E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2" y="4293460"/>
            <a:ext cx="638095" cy="895238"/>
          </a:xfrm>
          <a:prstGeom prst="rect">
            <a:avLst/>
          </a:prstGeom>
        </p:spPr>
      </p:pic>
    </p:spTree>
    <p:extLst>
      <p:ext uri="{BB962C8B-B14F-4D97-AF65-F5344CB8AC3E}">
        <p14:creationId xmlns:p14="http://schemas.microsoft.com/office/powerpoint/2010/main" val="1072809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EDFC-DDB7-40BA-826E-B10D014F164A}"/>
              </a:ext>
            </a:extLst>
          </p:cNvPr>
          <p:cNvSpPr>
            <a:spLocks noGrp="1"/>
          </p:cNvSpPr>
          <p:nvPr>
            <p:ph type="title"/>
          </p:nvPr>
        </p:nvSpPr>
        <p:spPr>
          <a:xfrm>
            <a:off x="274726" y="203403"/>
            <a:ext cx="8808059" cy="492443"/>
          </a:xfrm>
        </p:spPr>
        <p:txBody>
          <a:bodyPr/>
          <a:lstStyle/>
          <a:p>
            <a:r>
              <a:rPr lang="en-US" dirty="0"/>
              <a:t>Linear Algebra for Quantum States and Gates</a:t>
            </a:r>
          </a:p>
        </p:txBody>
      </p:sp>
      <p:sp>
        <p:nvSpPr>
          <p:cNvPr id="4" name="Content Placeholder 2">
            <a:extLst>
              <a:ext uri="{FF2B5EF4-FFF2-40B4-BE49-F238E27FC236}">
                <a16:creationId xmlns:a16="http://schemas.microsoft.com/office/drawing/2014/main" id="{B9050461-157E-4B6E-8254-749BF7ACDFC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Acumin Pro"/>
                <a:ea typeface="+mn-ea"/>
                <a:cs typeface="+mn-cs"/>
              </a:rPr>
              <a:t>Inner Products Are Scalars</a:t>
            </a:r>
          </a:p>
        </p:txBody>
      </p:sp>
      <p:pic>
        <p:nvPicPr>
          <p:cNvPr id="5" name="Picture 4">
            <a:extLst>
              <a:ext uri="{FF2B5EF4-FFF2-40B4-BE49-F238E27FC236}">
                <a16:creationId xmlns:a16="http://schemas.microsoft.com/office/drawing/2014/main" id="{743891C1-A6B3-4BDD-AD59-CC7982389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6906" y="2609952"/>
            <a:ext cx="4333333" cy="819048"/>
          </a:xfrm>
          <a:prstGeom prst="rect">
            <a:avLst/>
          </a:prstGeom>
        </p:spPr>
      </p:pic>
      <p:pic>
        <p:nvPicPr>
          <p:cNvPr id="6" name="Picture 5">
            <a:extLst>
              <a:ext uri="{FF2B5EF4-FFF2-40B4-BE49-F238E27FC236}">
                <a16:creationId xmlns:a16="http://schemas.microsoft.com/office/drawing/2014/main" id="{3A70795F-2845-4FD5-91FD-13EE3E988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396" y="3591770"/>
            <a:ext cx="3200000" cy="819048"/>
          </a:xfrm>
          <a:prstGeom prst="rect">
            <a:avLst/>
          </a:prstGeom>
        </p:spPr>
      </p:pic>
      <p:pic>
        <p:nvPicPr>
          <p:cNvPr id="7" name="Picture 6">
            <a:extLst>
              <a:ext uri="{FF2B5EF4-FFF2-40B4-BE49-F238E27FC236}">
                <a16:creationId xmlns:a16="http://schemas.microsoft.com/office/drawing/2014/main" id="{E5B6698D-A67C-411C-BE84-7EBE76819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396" y="4679604"/>
            <a:ext cx="2704762" cy="409524"/>
          </a:xfrm>
          <a:prstGeom prst="rect">
            <a:avLst/>
          </a:prstGeom>
        </p:spPr>
      </p:pic>
    </p:spTree>
    <p:extLst>
      <p:ext uri="{BB962C8B-B14F-4D97-AF65-F5344CB8AC3E}">
        <p14:creationId xmlns:p14="http://schemas.microsoft.com/office/powerpoint/2010/main" val="143442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CCBA-4A57-44CC-9E23-B9477E855F67}"/>
              </a:ext>
            </a:extLst>
          </p:cNvPr>
          <p:cNvSpPr>
            <a:spLocks noGrp="1"/>
          </p:cNvSpPr>
          <p:nvPr>
            <p:ph type="title"/>
          </p:nvPr>
        </p:nvSpPr>
        <p:spPr>
          <a:xfrm>
            <a:off x="274726" y="203403"/>
            <a:ext cx="8808059" cy="492443"/>
          </a:xfrm>
        </p:spPr>
        <p:txBody>
          <a:bodyPr/>
          <a:lstStyle/>
          <a:p>
            <a:r>
              <a:rPr lang="en-US" dirty="0"/>
              <a:t>Gates as Matrices</a:t>
            </a:r>
          </a:p>
        </p:txBody>
      </p:sp>
      <p:pic>
        <p:nvPicPr>
          <p:cNvPr id="4" name="Picture 3">
            <a:extLst>
              <a:ext uri="{FF2B5EF4-FFF2-40B4-BE49-F238E27FC236}">
                <a16:creationId xmlns:a16="http://schemas.microsoft.com/office/drawing/2014/main" id="{A3B2E7DB-295F-4C45-912D-66BB530CBA8E}"/>
              </a:ext>
            </a:extLst>
          </p:cNvPr>
          <p:cNvPicPr>
            <a:picLocks noChangeAspect="1"/>
          </p:cNvPicPr>
          <p:nvPr/>
        </p:nvPicPr>
        <p:blipFill>
          <a:blip r:embed="rId2"/>
          <a:stretch>
            <a:fillRect/>
          </a:stretch>
        </p:blipFill>
        <p:spPr>
          <a:xfrm>
            <a:off x="2377231" y="1333927"/>
            <a:ext cx="6206266" cy="4352921"/>
          </a:xfrm>
          <a:prstGeom prst="rect">
            <a:avLst/>
          </a:prstGeom>
        </p:spPr>
      </p:pic>
    </p:spTree>
    <p:extLst>
      <p:ext uri="{BB962C8B-B14F-4D97-AF65-F5344CB8AC3E}">
        <p14:creationId xmlns:p14="http://schemas.microsoft.com/office/powerpoint/2010/main" val="1658119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96FF-E664-4E28-97CE-E9FE08AE6640}"/>
              </a:ext>
            </a:extLst>
          </p:cNvPr>
          <p:cNvSpPr>
            <a:spLocks noGrp="1"/>
          </p:cNvSpPr>
          <p:nvPr>
            <p:ph type="title"/>
          </p:nvPr>
        </p:nvSpPr>
        <p:spPr>
          <a:xfrm>
            <a:off x="274726" y="203403"/>
            <a:ext cx="8808059" cy="492443"/>
          </a:xfrm>
        </p:spPr>
        <p:txBody>
          <a:bodyPr/>
          <a:lstStyle/>
          <a:p>
            <a:r>
              <a:rPr lang="en-US" dirty="0"/>
              <a:t>Quantum Gates Operations</a:t>
            </a:r>
          </a:p>
        </p:txBody>
      </p:sp>
      <p:pic>
        <p:nvPicPr>
          <p:cNvPr id="4" name="Picture 3">
            <a:extLst>
              <a:ext uri="{FF2B5EF4-FFF2-40B4-BE49-F238E27FC236}">
                <a16:creationId xmlns:a16="http://schemas.microsoft.com/office/drawing/2014/main" id="{C58B5734-DD5A-4E68-BE1A-CAB9ED3A74B5}"/>
              </a:ext>
            </a:extLst>
          </p:cNvPr>
          <p:cNvPicPr>
            <a:picLocks noChangeAspect="1"/>
          </p:cNvPicPr>
          <p:nvPr/>
        </p:nvPicPr>
        <p:blipFill>
          <a:blip r:embed="rId2"/>
          <a:stretch>
            <a:fillRect/>
          </a:stretch>
        </p:blipFill>
        <p:spPr>
          <a:xfrm>
            <a:off x="2141180" y="1402189"/>
            <a:ext cx="7547502" cy="4352921"/>
          </a:xfrm>
          <a:prstGeom prst="rect">
            <a:avLst/>
          </a:prstGeom>
        </p:spPr>
      </p:pic>
    </p:spTree>
    <p:extLst>
      <p:ext uri="{BB962C8B-B14F-4D97-AF65-F5344CB8AC3E}">
        <p14:creationId xmlns:p14="http://schemas.microsoft.com/office/powerpoint/2010/main" val="284046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5875" rIns="0" bIns="0" rtlCol="0">
            <a:spAutoFit/>
          </a:bodyPr>
          <a:lstStyle/>
          <a:p>
            <a:pPr marL="38100">
              <a:lnSpc>
                <a:spcPct val="100000"/>
              </a:lnSpc>
              <a:spcBef>
                <a:spcPts val="125"/>
              </a:spcBef>
            </a:pPr>
            <a:fld id="{81D60167-4931-47E6-BA6A-407CBD079E47}" type="slidenum">
              <a:rPr spc="30" dirty="0"/>
              <a:t>2</a:t>
            </a:fld>
            <a:endParaRPr spc="30" dirty="0"/>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Lecture</a:t>
            </a:r>
            <a:r>
              <a:rPr spc="5" dirty="0"/>
              <a:t> </a:t>
            </a:r>
            <a:r>
              <a:rPr lang="en-US" spc="160" dirty="0"/>
              <a:t>1</a:t>
            </a:r>
            <a:r>
              <a:rPr spc="160" dirty="0"/>
              <a:t>:</a:t>
            </a:r>
            <a:r>
              <a:rPr spc="50" dirty="0"/>
              <a:t> </a:t>
            </a:r>
            <a:r>
              <a:rPr lang="en-US" spc="105" dirty="0"/>
              <a:t>Practical Quantum Computing</a:t>
            </a:r>
            <a:endParaRPr spc="105" dirty="0"/>
          </a:p>
        </p:txBody>
      </p:sp>
      <p:sp>
        <p:nvSpPr>
          <p:cNvPr id="3" name="object 3"/>
          <p:cNvSpPr txBox="1">
            <a:spLocks noGrp="1"/>
          </p:cNvSpPr>
          <p:nvPr>
            <p:ph type="body" idx="1"/>
          </p:nvPr>
        </p:nvSpPr>
        <p:spPr>
          <a:xfrm>
            <a:off x="274726" y="1605178"/>
            <a:ext cx="10475595" cy="3857851"/>
          </a:xfrm>
          <a:prstGeom prst="rect">
            <a:avLst/>
          </a:prstGeom>
        </p:spPr>
        <p:txBody>
          <a:bodyPr vert="horz" wrap="square" lIns="0" tIns="12700" rIns="0" bIns="0" rtlCol="0">
            <a:spAutoFit/>
          </a:bodyPr>
          <a:lstStyle/>
          <a:p>
            <a:pPr marL="469900" marR="5080" indent="-457200">
              <a:lnSpc>
                <a:spcPct val="110000"/>
              </a:lnSpc>
              <a:spcBef>
                <a:spcPts val="100"/>
              </a:spcBef>
              <a:buFont typeface="Arial"/>
              <a:buChar char="•"/>
              <a:tabLst>
                <a:tab pos="469900" algn="l"/>
              </a:tabLst>
            </a:pPr>
            <a:r>
              <a:rPr lang="en-US" spc="90" dirty="0"/>
              <a:t>Quantum Computing and IBM Qiskit</a:t>
            </a:r>
          </a:p>
          <a:p>
            <a:pPr marL="469900" marR="5080" indent="-457200">
              <a:lnSpc>
                <a:spcPct val="110000"/>
              </a:lnSpc>
              <a:spcBef>
                <a:spcPts val="100"/>
              </a:spcBef>
              <a:buFont typeface="Arial"/>
              <a:buChar char="•"/>
              <a:tabLst>
                <a:tab pos="469900" algn="l"/>
              </a:tabLst>
            </a:pPr>
            <a:endParaRPr lang="en-US" spc="90" dirty="0"/>
          </a:p>
          <a:p>
            <a:pPr marL="469900" marR="5080" indent="-457200">
              <a:lnSpc>
                <a:spcPct val="110000"/>
              </a:lnSpc>
              <a:spcBef>
                <a:spcPts val="100"/>
              </a:spcBef>
              <a:buFont typeface="Arial"/>
              <a:buChar char="•"/>
              <a:tabLst>
                <a:tab pos="469900" algn="l"/>
              </a:tabLst>
            </a:pPr>
            <a:r>
              <a:rPr lang="en-US" spc="90" dirty="0"/>
              <a:t>Quantum Mechanisms for Computing</a:t>
            </a:r>
          </a:p>
          <a:p>
            <a:pPr marL="469900" marR="5080" indent="-457200">
              <a:lnSpc>
                <a:spcPct val="110000"/>
              </a:lnSpc>
              <a:spcBef>
                <a:spcPts val="100"/>
              </a:spcBef>
              <a:buFont typeface="Arial"/>
              <a:buChar char="•"/>
              <a:tabLst>
                <a:tab pos="469900" algn="l"/>
              </a:tabLst>
            </a:pPr>
            <a:endParaRPr lang="en-US" spc="90" dirty="0"/>
          </a:p>
          <a:p>
            <a:pPr marL="469900" marR="5080" indent="-457200">
              <a:lnSpc>
                <a:spcPct val="110000"/>
              </a:lnSpc>
              <a:spcBef>
                <a:spcPts val="100"/>
              </a:spcBef>
              <a:buFont typeface="Arial"/>
              <a:buChar char="•"/>
              <a:tabLst>
                <a:tab pos="469900" algn="l"/>
              </a:tabLst>
            </a:pPr>
            <a:r>
              <a:rPr lang="en-US" spc="90" dirty="0"/>
              <a:t>Quantum Algorithms and Applications</a:t>
            </a:r>
          </a:p>
          <a:p>
            <a:pPr marL="469900" marR="5080" indent="-457200">
              <a:lnSpc>
                <a:spcPct val="110000"/>
              </a:lnSpc>
              <a:spcBef>
                <a:spcPts val="100"/>
              </a:spcBef>
              <a:buFont typeface="Arial"/>
              <a:buChar char="•"/>
              <a:tabLst>
                <a:tab pos="469900" algn="l"/>
              </a:tabLst>
            </a:pPr>
            <a:endParaRPr lang="en-US" spc="90" dirty="0"/>
          </a:p>
          <a:p>
            <a:pPr marL="469900" marR="5080" indent="-457200">
              <a:lnSpc>
                <a:spcPct val="110000"/>
              </a:lnSpc>
              <a:spcBef>
                <a:spcPts val="100"/>
              </a:spcBef>
              <a:buFont typeface="Arial"/>
              <a:buChar char="•"/>
              <a:tabLst>
                <a:tab pos="469900" algn="l"/>
              </a:tabLst>
            </a:pPr>
            <a:r>
              <a:rPr lang="en-US" spc="90" dirty="0"/>
              <a:t>Hands-on Exercise on IBM Q.</a:t>
            </a:r>
          </a:p>
          <a:p>
            <a:pPr marL="341630" marR="1069975" lvl="1" indent="-165100">
              <a:lnSpc>
                <a:spcPct val="110000"/>
              </a:lnSpc>
              <a:buChar char="•"/>
              <a:tabLst>
                <a:tab pos="341630" algn="l"/>
                <a:tab pos="634365" algn="l"/>
              </a:tabLst>
            </a:pPr>
            <a:endParaRPr sz="28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D8CA-B6B8-4FD7-879D-67F4EE45A44F}"/>
              </a:ext>
            </a:extLst>
          </p:cNvPr>
          <p:cNvSpPr>
            <a:spLocks noGrp="1"/>
          </p:cNvSpPr>
          <p:nvPr>
            <p:ph type="title"/>
          </p:nvPr>
        </p:nvSpPr>
        <p:spPr>
          <a:xfrm>
            <a:off x="274726" y="203403"/>
            <a:ext cx="8808059" cy="492443"/>
          </a:xfrm>
        </p:spPr>
        <p:txBody>
          <a:bodyPr/>
          <a:lstStyle/>
          <a:p>
            <a:r>
              <a:rPr lang="en-US" dirty="0"/>
              <a:t>Reversible Quantum Operation and Unitary Matrix</a:t>
            </a:r>
          </a:p>
        </p:txBody>
      </p:sp>
      <p:pic>
        <p:nvPicPr>
          <p:cNvPr id="4" name="Content Placeholder 9">
            <a:extLst>
              <a:ext uri="{FF2B5EF4-FFF2-40B4-BE49-F238E27FC236}">
                <a16:creationId xmlns:a16="http://schemas.microsoft.com/office/drawing/2014/main" id="{08E6A312-4AAD-445D-9FEA-9D6737253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381" y="1928696"/>
            <a:ext cx="9295238" cy="523810"/>
          </a:xfrm>
          <a:prstGeom prst="rect">
            <a:avLst/>
          </a:prstGeom>
        </p:spPr>
      </p:pic>
      <p:sp>
        <p:nvSpPr>
          <p:cNvPr id="5" name="Rectangle 4">
            <a:extLst>
              <a:ext uri="{FF2B5EF4-FFF2-40B4-BE49-F238E27FC236}">
                <a16:creationId xmlns:a16="http://schemas.microsoft.com/office/drawing/2014/main" id="{979C2F1E-683C-438A-BE61-69B763D164E1}"/>
              </a:ext>
            </a:extLst>
          </p:cNvPr>
          <p:cNvSpPr/>
          <p:nvPr/>
        </p:nvSpPr>
        <p:spPr>
          <a:xfrm>
            <a:off x="1445536" y="2967335"/>
            <a:ext cx="9780761" cy="461665"/>
          </a:xfrm>
          <a:prstGeom prst="rect">
            <a:avLst/>
          </a:prstGeom>
        </p:spPr>
        <p:txBody>
          <a:bodyPr wrap="square">
            <a:spAutoFit/>
          </a:bodyPr>
          <a:lstStyle/>
          <a:p>
            <a:pPr algn="l" rtl="0"/>
            <a:r>
              <a:rPr lang="en-US" sz="2400" kern="1200" dirty="0">
                <a:solidFill>
                  <a:prstClr val="black"/>
                </a:solidFill>
                <a:latin typeface="NimbusRomNo9L-Regu"/>
                <a:ea typeface="+mn-ea"/>
                <a:cs typeface="+mn-cs"/>
              </a:rPr>
              <a:t>Quantum gates are unitary matrices, and unitary matrices are quantum gates.</a:t>
            </a:r>
            <a:endParaRPr lang="en-US" sz="2400" kern="1200" dirty="0">
              <a:solidFill>
                <a:prstClr val="black"/>
              </a:solidFill>
              <a:latin typeface="Calibri" panose="020F0502020204030204"/>
              <a:ea typeface="+mn-ea"/>
              <a:cs typeface="+mn-cs"/>
            </a:endParaRPr>
          </a:p>
        </p:txBody>
      </p:sp>
      <p:sp>
        <p:nvSpPr>
          <p:cNvPr id="6" name="Subtitle 2">
            <a:extLst>
              <a:ext uri="{FF2B5EF4-FFF2-40B4-BE49-F238E27FC236}">
                <a16:creationId xmlns:a16="http://schemas.microsoft.com/office/drawing/2014/main" id="{DDD4D412-E288-45F9-9B35-A62BDDBACC23}"/>
              </a:ext>
            </a:extLst>
          </p:cNvPr>
          <p:cNvSpPr txBox="1">
            <a:spLocks/>
          </p:cNvSpPr>
          <p:nvPr/>
        </p:nvSpPr>
        <p:spPr>
          <a:xfrm>
            <a:off x="1043553" y="1345167"/>
            <a:ext cx="7321993" cy="341599"/>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All Quantum Operations must be reversible</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spTree>
    <p:extLst>
      <p:ext uri="{BB962C8B-B14F-4D97-AF65-F5344CB8AC3E}">
        <p14:creationId xmlns:p14="http://schemas.microsoft.com/office/powerpoint/2010/main" val="4091034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57B5-8DF5-4540-B812-D1961FF5F2D9}"/>
              </a:ext>
            </a:extLst>
          </p:cNvPr>
          <p:cNvSpPr>
            <a:spLocks noGrp="1"/>
          </p:cNvSpPr>
          <p:nvPr>
            <p:ph type="title"/>
          </p:nvPr>
        </p:nvSpPr>
        <p:spPr>
          <a:xfrm>
            <a:off x="274726" y="203403"/>
            <a:ext cx="8808059" cy="492443"/>
          </a:xfrm>
        </p:spPr>
        <p:txBody>
          <a:bodyPr/>
          <a:lstStyle/>
          <a:p>
            <a:r>
              <a:rPr lang="en-US" dirty="0"/>
              <a:t>Quantum Mechanism</a:t>
            </a:r>
          </a:p>
        </p:txBody>
      </p:sp>
      <p:sp>
        <p:nvSpPr>
          <p:cNvPr id="4" name="Body Text">
            <a:extLst>
              <a:ext uri="{FF2B5EF4-FFF2-40B4-BE49-F238E27FC236}">
                <a16:creationId xmlns:a16="http://schemas.microsoft.com/office/drawing/2014/main" id="{61FE7171-BD97-4923-B77D-8EE08BAE1F03}"/>
              </a:ext>
            </a:extLst>
          </p:cNvPr>
          <p:cNvSpPr txBox="1">
            <a:spLocks/>
          </p:cNvSpPr>
          <p:nvPr/>
        </p:nvSpPr>
        <p:spPr>
          <a:xfrm>
            <a:off x="995755" y="1723231"/>
            <a:ext cx="7366000" cy="3411537"/>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400" b="1"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Quantum Superposition </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400" b="1"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Quantum Entanglement</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2400" b="1"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Quantum Interference</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endParaRPr>
          </a:p>
        </p:txBody>
      </p:sp>
    </p:spTree>
    <p:extLst>
      <p:ext uri="{BB962C8B-B14F-4D97-AF65-F5344CB8AC3E}">
        <p14:creationId xmlns:p14="http://schemas.microsoft.com/office/powerpoint/2010/main" val="1157377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CD98-ADB9-435E-B54A-65A4DD83BD3B}"/>
              </a:ext>
            </a:extLst>
          </p:cNvPr>
          <p:cNvSpPr>
            <a:spLocks noGrp="1"/>
          </p:cNvSpPr>
          <p:nvPr>
            <p:ph type="title"/>
          </p:nvPr>
        </p:nvSpPr>
        <p:spPr>
          <a:xfrm>
            <a:off x="274726" y="203403"/>
            <a:ext cx="8808059" cy="492443"/>
          </a:xfrm>
        </p:spPr>
        <p:txBody>
          <a:bodyPr/>
          <a:lstStyle/>
          <a:p>
            <a:r>
              <a:rPr lang="en-US" dirty="0"/>
              <a:t>Quantum Superposition</a:t>
            </a:r>
          </a:p>
        </p:txBody>
      </p:sp>
      <p:sp>
        <p:nvSpPr>
          <p:cNvPr id="4" name="Subtitle">
            <a:extLst>
              <a:ext uri="{FF2B5EF4-FFF2-40B4-BE49-F238E27FC236}">
                <a16:creationId xmlns:a16="http://schemas.microsoft.com/office/drawing/2014/main" id="{7396BDC8-DAC2-4A46-8587-2A42944EDD69}"/>
              </a:ext>
            </a:extLst>
          </p:cNvPr>
          <p:cNvSpPr txBox="1">
            <a:spLocks/>
          </p:cNvSpPr>
          <p:nvPr/>
        </p:nvSpPr>
        <p:spPr>
          <a:xfrm>
            <a:off x="1043553" y="1345168"/>
            <a:ext cx="9168756" cy="677108"/>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Superposition is the ability of a quantum system to be in multiple states at the same time until it is measured.</a:t>
            </a:r>
            <a:r>
              <a:rPr kumimoji="0" lang="en-US" sz="2200" b="0"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 </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pic>
        <p:nvPicPr>
          <p:cNvPr id="5" name="Picture 4">
            <a:extLst>
              <a:ext uri="{FF2B5EF4-FFF2-40B4-BE49-F238E27FC236}">
                <a16:creationId xmlns:a16="http://schemas.microsoft.com/office/drawing/2014/main" id="{E81357F1-1F94-4C3A-80B7-1F12D9F7869D}"/>
              </a:ext>
            </a:extLst>
          </p:cNvPr>
          <p:cNvPicPr>
            <a:picLocks noChangeAspect="1"/>
          </p:cNvPicPr>
          <p:nvPr/>
        </p:nvPicPr>
        <p:blipFill>
          <a:blip r:embed="rId2"/>
          <a:stretch>
            <a:fillRect/>
          </a:stretch>
        </p:blipFill>
        <p:spPr>
          <a:xfrm>
            <a:off x="1414180" y="2094067"/>
            <a:ext cx="2243788" cy="3718726"/>
          </a:xfrm>
          <a:prstGeom prst="rect">
            <a:avLst/>
          </a:prstGeom>
        </p:spPr>
      </p:pic>
      <p:pic>
        <p:nvPicPr>
          <p:cNvPr id="6" name="Picture 5">
            <a:extLst>
              <a:ext uri="{FF2B5EF4-FFF2-40B4-BE49-F238E27FC236}">
                <a16:creationId xmlns:a16="http://schemas.microsoft.com/office/drawing/2014/main" id="{1B81307B-BC4E-4151-903A-300B13ECE09F}"/>
              </a:ext>
            </a:extLst>
          </p:cNvPr>
          <p:cNvPicPr>
            <a:picLocks noChangeAspect="1"/>
          </p:cNvPicPr>
          <p:nvPr/>
        </p:nvPicPr>
        <p:blipFill>
          <a:blip r:embed="rId3"/>
          <a:stretch>
            <a:fillRect/>
          </a:stretch>
        </p:blipFill>
        <p:spPr>
          <a:xfrm>
            <a:off x="6273463" y="1846009"/>
            <a:ext cx="3139712" cy="3340898"/>
          </a:xfrm>
          <a:prstGeom prst="rect">
            <a:avLst/>
          </a:prstGeom>
        </p:spPr>
      </p:pic>
      <p:pic>
        <p:nvPicPr>
          <p:cNvPr id="7" name="Picture 6">
            <a:extLst>
              <a:ext uri="{FF2B5EF4-FFF2-40B4-BE49-F238E27FC236}">
                <a16:creationId xmlns:a16="http://schemas.microsoft.com/office/drawing/2014/main" id="{4964833D-4003-4CAF-9BAA-63C0187C130B}"/>
              </a:ext>
            </a:extLst>
          </p:cNvPr>
          <p:cNvPicPr>
            <a:picLocks noChangeAspect="1"/>
          </p:cNvPicPr>
          <p:nvPr/>
        </p:nvPicPr>
        <p:blipFill>
          <a:blip r:embed="rId4"/>
          <a:stretch>
            <a:fillRect/>
          </a:stretch>
        </p:blipFill>
        <p:spPr>
          <a:xfrm>
            <a:off x="4762123" y="5378630"/>
            <a:ext cx="7429876" cy="303515"/>
          </a:xfrm>
          <a:prstGeom prst="rect">
            <a:avLst/>
          </a:prstGeom>
        </p:spPr>
      </p:pic>
    </p:spTree>
    <p:extLst>
      <p:ext uri="{BB962C8B-B14F-4D97-AF65-F5344CB8AC3E}">
        <p14:creationId xmlns:p14="http://schemas.microsoft.com/office/powerpoint/2010/main" val="4109693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841C-599B-4987-A000-2762C43EEC74}"/>
              </a:ext>
            </a:extLst>
          </p:cNvPr>
          <p:cNvSpPr>
            <a:spLocks noGrp="1"/>
          </p:cNvSpPr>
          <p:nvPr>
            <p:ph type="title"/>
          </p:nvPr>
        </p:nvSpPr>
        <p:spPr>
          <a:xfrm>
            <a:off x="274726" y="203403"/>
            <a:ext cx="8808059" cy="492443"/>
          </a:xfrm>
        </p:spPr>
        <p:txBody>
          <a:bodyPr/>
          <a:lstStyle/>
          <a:p>
            <a:r>
              <a:rPr lang="en-US" dirty="0"/>
              <a:t>Quantum Entanglement</a:t>
            </a:r>
          </a:p>
        </p:txBody>
      </p:sp>
      <p:sp>
        <p:nvSpPr>
          <p:cNvPr id="4" name="Subtitle">
            <a:extLst>
              <a:ext uri="{FF2B5EF4-FFF2-40B4-BE49-F238E27FC236}">
                <a16:creationId xmlns:a16="http://schemas.microsoft.com/office/drawing/2014/main" id="{918DE81C-458B-417A-9189-FA003475F206}"/>
              </a:ext>
            </a:extLst>
          </p:cNvPr>
          <p:cNvSpPr txBox="1">
            <a:spLocks/>
          </p:cNvSpPr>
          <p:nvPr/>
        </p:nvSpPr>
        <p:spPr>
          <a:xfrm>
            <a:off x="1043553" y="1345168"/>
            <a:ext cx="9168756" cy="1354217"/>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Quantum entanglement explains how two subatomic particles can be intimately linked to each other even if separated by billions of light-years of space. A change induced in one will affect the other, even if they are separated by a large distance.</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pic>
        <p:nvPicPr>
          <p:cNvPr id="5" name="Picture 4">
            <a:extLst>
              <a:ext uri="{FF2B5EF4-FFF2-40B4-BE49-F238E27FC236}">
                <a16:creationId xmlns:a16="http://schemas.microsoft.com/office/drawing/2014/main" id="{F04E65BD-B330-480A-B8AF-F45253FA5A40}"/>
              </a:ext>
            </a:extLst>
          </p:cNvPr>
          <p:cNvPicPr>
            <a:picLocks noChangeAspect="1"/>
          </p:cNvPicPr>
          <p:nvPr/>
        </p:nvPicPr>
        <p:blipFill>
          <a:blip r:embed="rId2"/>
          <a:stretch>
            <a:fillRect/>
          </a:stretch>
        </p:blipFill>
        <p:spPr>
          <a:xfrm>
            <a:off x="1017457" y="2949023"/>
            <a:ext cx="9760542" cy="3017782"/>
          </a:xfrm>
          <a:prstGeom prst="rect">
            <a:avLst/>
          </a:prstGeom>
        </p:spPr>
      </p:pic>
    </p:spTree>
    <p:extLst>
      <p:ext uri="{BB962C8B-B14F-4D97-AF65-F5344CB8AC3E}">
        <p14:creationId xmlns:p14="http://schemas.microsoft.com/office/powerpoint/2010/main" val="183147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9-A6F0-4561-804A-65314EE7631E}"/>
              </a:ext>
            </a:extLst>
          </p:cNvPr>
          <p:cNvSpPr>
            <a:spLocks noGrp="1"/>
          </p:cNvSpPr>
          <p:nvPr>
            <p:ph type="title"/>
          </p:nvPr>
        </p:nvSpPr>
        <p:spPr>
          <a:xfrm>
            <a:off x="274726" y="203403"/>
            <a:ext cx="8808059" cy="492443"/>
          </a:xfrm>
        </p:spPr>
        <p:txBody>
          <a:bodyPr/>
          <a:lstStyle/>
          <a:p>
            <a:r>
              <a:rPr lang="en-US" dirty="0"/>
              <a:t>Quantum Interference</a:t>
            </a:r>
          </a:p>
        </p:txBody>
      </p:sp>
      <p:sp>
        <p:nvSpPr>
          <p:cNvPr id="4" name="Subtitle">
            <a:extLst>
              <a:ext uri="{FF2B5EF4-FFF2-40B4-BE49-F238E27FC236}">
                <a16:creationId xmlns:a16="http://schemas.microsoft.com/office/drawing/2014/main" id="{6F60BBE4-EF22-4546-8985-7753FF2144B2}"/>
              </a:ext>
            </a:extLst>
          </p:cNvPr>
          <p:cNvSpPr txBox="1">
            <a:spLocks/>
          </p:cNvSpPr>
          <p:nvPr/>
        </p:nvSpPr>
        <p:spPr>
          <a:xfrm>
            <a:off x="1043553" y="1345168"/>
            <a:ext cx="9168756" cy="677108"/>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Superposition is the ability of a quantum system to be in multiple states at the same time until it is measured.</a:t>
            </a:r>
            <a:r>
              <a:rPr kumimoji="0" lang="en-US" sz="2200" b="0"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 </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pic>
        <p:nvPicPr>
          <p:cNvPr id="5" name="Picture 4">
            <a:extLst>
              <a:ext uri="{FF2B5EF4-FFF2-40B4-BE49-F238E27FC236}">
                <a16:creationId xmlns:a16="http://schemas.microsoft.com/office/drawing/2014/main" id="{561FBE3B-1842-4209-901F-1ABC4EE1EF34}"/>
              </a:ext>
            </a:extLst>
          </p:cNvPr>
          <p:cNvPicPr>
            <a:picLocks noChangeAspect="1"/>
          </p:cNvPicPr>
          <p:nvPr/>
        </p:nvPicPr>
        <p:blipFill>
          <a:blip r:embed="rId2"/>
          <a:stretch>
            <a:fillRect/>
          </a:stretch>
        </p:blipFill>
        <p:spPr>
          <a:xfrm>
            <a:off x="839803" y="2488037"/>
            <a:ext cx="3867150" cy="2181225"/>
          </a:xfrm>
          <a:prstGeom prst="rect">
            <a:avLst/>
          </a:prstGeom>
        </p:spPr>
      </p:pic>
      <p:sp>
        <p:nvSpPr>
          <p:cNvPr id="6" name="Rectangle 5">
            <a:extLst>
              <a:ext uri="{FF2B5EF4-FFF2-40B4-BE49-F238E27FC236}">
                <a16:creationId xmlns:a16="http://schemas.microsoft.com/office/drawing/2014/main" id="{AD18714E-624A-4AD3-AA2B-F400A7FCD093}"/>
              </a:ext>
            </a:extLst>
          </p:cNvPr>
          <p:cNvSpPr/>
          <p:nvPr/>
        </p:nvSpPr>
        <p:spPr>
          <a:xfrm>
            <a:off x="268585" y="4950357"/>
            <a:ext cx="8217078" cy="369332"/>
          </a:xfrm>
          <a:prstGeom prst="rect">
            <a:avLst/>
          </a:prstGeom>
        </p:spPr>
        <p:txBody>
          <a:bodyPr wrap="square">
            <a:spAutoFit/>
          </a:bodyPr>
          <a:lstStyle/>
          <a:p>
            <a:pPr algn="l" defTabSz="457200" rtl="0"/>
            <a:r>
              <a:rPr lang="en-US" kern="1200" dirty="0">
                <a:solidFill>
                  <a:srgbClr val="000000"/>
                </a:solidFill>
                <a:latin typeface="Acumin Pro"/>
                <a:ea typeface="+mn-ea"/>
                <a:cs typeface="+mn-cs"/>
              </a:rPr>
              <a:t>https://www.discovery.com/science/Double-Slit-Experiment</a:t>
            </a:r>
          </a:p>
        </p:txBody>
      </p:sp>
      <p:pic>
        <p:nvPicPr>
          <p:cNvPr id="7" name="Picture 6">
            <a:extLst>
              <a:ext uri="{FF2B5EF4-FFF2-40B4-BE49-F238E27FC236}">
                <a16:creationId xmlns:a16="http://schemas.microsoft.com/office/drawing/2014/main" id="{51A0E36A-08A6-4F72-84E4-9899421E8424}"/>
              </a:ext>
            </a:extLst>
          </p:cNvPr>
          <p:cNvPicPr>
            <a:picLocks noChangeAspect="1"/>
          </p:cNvPicPr>
          <p:nvPr/>
        </p:nvPicPr>
        <p:blipFill>
          <a:blip r:embed="rId3"/>
          <a:stretch>
            <a:fillRect/>
          </a:stretch>
        </p:blipFill>
        <p:spPr>
          <a:xfrm>
            <a:off x="6185733" y="2800516"/>
            <a:ext cx="2409825" cy="1371600"/>
          </a:xfrm>
          <a:prstGeom prst="rect">
            <a:avLst/>
          </a:prstGeom>
        </p:spPr>
      </p:pic>
    </p:spTree>
    <p:extLst>
      <p:ext uri="{BB962C8B-B14F-4D97-AF65-F5344CB8AC3E}">
        <p14:creationId xmlns:p14="http://schemas.microsoft.com/office/powerpoint/2010/main" val="327955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29C7-C8CE-4A38-B23F-5E547B3286EF}"/>
              </a:ext>
            </a:extLst>
          </p:cNvPr>
          <p:cNvSpPr>
            <a:spLocks noGrp="1"/>
          </p:cNvSpPr>
          <p:nvPr>
            <p:ph type="title"/>
          </p:nvPr>
        </p:nvSpPr>
        <p:spPr>
          <a:xfrm>
            <a:off x="274726" y="203403"/>
            <a:ext cx="8808059" cy="492443"/>
          </a:xfrm>
        </p:spPr>
        <p:txBody>
          <a:bodyPr/>
          <a:lstStyle/>
          <a:p>
            <a:r>
              <a:rPr lang="en-US" dirty="0"/>
              <a:t>Quantum Applications and Protocols</a:t>
            </a:r>
          </a:p>
        </p:txBody>
      </p:sp>
      <p:sp>
        <p:nvSpPr>
          <p:cNvPr id="4" name="Subtitle">
            <a:extLst>
              <a:ext uri="{FF2B5EF4-FFF2-40B4-BE49-F238E27FC236}">
                <a16:creationId xmlns:a16="http://schemas.microsoft.com/office/drawing/2014/main" id="{768C8E92-A482-427C-B972-DB7F3F9CA3A7}"/>
              </a:ext>
            </a:extLst>
          </p:cNvPr>
          <p:cNvSpPr txBox="1">
            <a:spLocks/>
          </p:cNvSpPr>
          <p:nvPr/>
        </p:nvSpPr>
        <p:spPr>
          <a:xfrm>
            <a:off x="1043553" y="1345168"/>
            <a:ext cx="9168756" cy="338554"/>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Quantum Teleportation</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pic>
        <p:nvPicPr>
          <p:cNvPr id="5" name="Picture 4">
            <a:extLst>
              <a:ext uri="{FF2B5EF4-FFF2-40B4-BE49-F238E27FC236}">
                <a16:creationId xmlns:a16="http://schemas.microsoft.com/office/drawing/2014/main" id="{E025392F-F9BD-49CA-9E50-7AF62D1DA35A}"/>
              </a:ext>
            </a:extLst>
          </p:cNvPr>
          <p:cNvPicPr>
            <a:picLocks noChangeAspect="1"/>
          </p:cNvPicPr>
          <p:nvPr/>
        </p:nvPicPr>
        <p:blipFill>
          <a:blip r:embed="rId2"/>
          <a:stretch>
            <a:fillRect/>
          </a:stretch>
        </p:blipFill>
        <p:spPr>
          <a:xfrm>
            <a:off x="1588221" y="1953481"/>
            <a:ext cx="8291279" cy="3383573"/>
          </a:xfrm>
          <a:prstGeom prst="rect">
            <a:avLst/>
          </a:prstGeom>
        </p:spPr>
      </p:pic>
    </p:spTree>
    <p:extLst>
      <p:ext uri="{BB962C8B-B14F-4D97-AF65-F5344CB8AC3E}">
        <p14:creationId xmlns:p14="http://schemas.microsoft.com/office/powerpoint/2010/main" val="2188708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487E-8E87-4BCE-AF91-13EAA87E78EE}"/>
              </a:ext>
            </a:extLst>
          </p:cNvPr>
          <p:cNvSpPr>
            <a:spLocks noGrp="1"/>
          </p:cNvSpPr>
          <p:nvPr>
            <p:ph type="title"/>
          </p:nvPr>
        </p:nvSpPr>
        <p:spPr>
          <a:xfrm>
            <a:off x="274726" y="203403"/>
            <a:ext cx="8808059" cy="492443"/>
          </a:xfrm>
        </p:spPr>
        <p:txBody>
          <a:bodyPr/>
          <a:lstStyle/>
          <a:p>
            <a:r>
              <a:rPr lang="en-US" dirty="0"/>
              <a:t>Quantum Applications and Protocols</a:t>
            </a:r>
          </a:p>
        </p:txBody>
      </p:sp>
      <p:pic>
        <p:nvPicPr>
          <p:cNvPr id="4" name="Picture 3">
            <a:extLst>
              <a:ext uri="{FF2B5EF4-FFF2-40B4-BE49-F238E27FC236}">
                <a16:creationId xmlns:a16="http://schemas.microsoft.com/office/drawing/2014/main" id="{A4F6369F-8FD5-413E-84C4-B7B6846270F7}"/>
              </a:ext>
            </a:extLst>
          </p:cNvPr>
          <p:cNvPicPr>
            <a:picLocks noChangeAspect="1"/>
          </p:cNvPicPr>
          <p:nvPr/>
        </p:nvPicPr>
        <p:blipFill>
          <a:blip r:embed="rId2"/>
          <a:stretch>
            <a:fillRect/>
          </a:stretch>
        </p:blipFill>
        <p:spPr>
          <a:xfrm>
            <a:off x="1796634" y="2109007"/>
            <a:ext cx="8254699" cy="3956647"/>
          </a:xfrm>
          <a:prstGeom prst="rect">
            <a:avLst/>
          </a:prstGeom>
        </p:spPr>
      </p:pic>
    </p:spTree>
    <p:extLst>
      <p:ext uri="{BB962C8B-B14F-4D97-AF65-F5344CB8AC3E}">
        <p14:creationId xmlns:p14="http://schemas.microsoft.com/office/powerpoint/2010/main" val="203528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C785-9708-47F2-8BB0-7C52BE6202BB}"/>
              </a:ext>
            </a:extLst>
          </p:cNvPr>
          <p:cNvSpPr>
            <a:spLocks noGrp="1"/>
          </p:cNvSpPr>
          <p:nvPr>
            <p:ph type="title"/>
          </p:nvPr>
        </p:nvSpPr>
        <p:spPr>
          <a:xfrm>
            <a:off x="274726" y="203403"/>
            <a:ext cx="8808059" cy="492443"/>
          </a:xfrm>
        </p:spPr>
        <p:txBody>
          <a:bodyPr/>
          <a:lstStyle/>
          <a:p>
            <a:r>
              <a:rPr lang="en-US" dirty="0"/>
              <a:t>Quantum Algorithms</a:t>
            </a:r>
          </a:p>
        </p:txBody>
      </p:sp>
      <p:sp>
        <p:nvSpPr>
          <p:cNvPr id="4" name="Subtitle">
            <a:extLst>
              <a:ext uri="{FF2B5EF4-FFF2-40B4-BE49-F238E27FC236}">
                <a16:creationId xmlns:a16="http://schemas.microsoft.com/office/drawing/2014/main" id="{07F2C466-D27E-47AB-9790-5A8DA904BF4F}"/>
              </a:ext>
            </a:extLst>
          </p:cNvPr>
          <p:cNvSpPr txBox="1">
            <a:spLocks/>
          </p:cNvSpPr>
          <p:nvPr/>
        </p:nvSpPr>
        <p:spPr>
          <a:xfrm>
            <a:off x="1043553" y="1345168"/>
            <a:ext cx="9168756" cy="677108"/>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A tool for developing quantum algorithms for quantum computers or simulators and emulators</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sp>
        <p:nvSpPr>
          <p:cNvPr id="5" name="Body Text">
            <a:extLst>
              <a:ext uri="{FF2B5EF4-FFF2-40B4-BE49-F238E27FC236}">
                <a16:creationId xmlns:a16="http://schemas.microsoft.com/office/drawing/2014/main" id="{4460FAE6-82AA-422A-877D-2BFA0FA43617}"/>
              </a:ext>
            </a:extLst>
          </p:cNvPr>
          <p:cNvSpPr txBox="1">
            <a:spLocks/>
          </p:cNvSpPr>
          <p:nvPr/>
        </p:nvSpPr>
        <p:spPr>
          <a:xfrm>
            <a:off x="1796940" y="2507473"/>
            <a:ext cx="7366000" cy="3411537"/>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Quantum Phase Kickback</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Grover’s Algorithm</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Phase Estimation</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Shor’s Algorithm</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Quantum Fourie Transform</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endParaRP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endParaRPr>
          </a:p>
        </p:txBody>
      </p:sp>
    </p:spTree>
    <p:extLst>
      <p:ext uri="{BB962C8B-B14F-4D97-AF65-F5344CB8AC3E}">
        <p14:creationId xmlns:p14="http://schemas.microsoft.com/office/powerpoint/2010/main" val="3296633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CD98-EE04-444D-8BE3-086288CDBDDA}"/>
              </a:ext>
            </a:extLst>
          </p:cNvPr>
          <p:cNvSpPr>
            <a:spLocks noGrp="1"/>
          </p:cNvSpPr>
          <p:nvPr>
            <p:ph type="title"/>
          </p:nvPr>
        </p:nvSpPr>
        <p:spPr>
          <a:xfrm>
            <a:off x="274726" y="203403"/>
            <a:ext cx="8808059" cy="492443"/>
          </a:xfrm>
        </p:spPr>
        <p:txBody>
          <a:bodyPr/>
          <a:lstStyle/>
          <a:p>
            <a:r>
              <a:rPr lang="en-US" dirty="0"/>
              <a:t>Quantum Phase Kickback</a:t>
            </a:r>
          </a:p>
        </p:txBody>
      </p:sp>
      <p:sp>
        <p:nvSpPr>
          <p:cNvPr id="5" name="Subtitle">
            <a:extLst>
              <a:ext uri="{FF2B5EF4-FFF2-40B4-BE49-F238E27FC236}">
                <a16:creationId xmlns:a16="http://schemas.microsoft.com/office/drawing/2014/main" id="{1CFF3065-AC72-4F77-ACB9-279197AA9840}"/>
              </a:ext>
            </a:extLst>
          </p:cNvPr>
          <p:cNvSpPr txBox="1">
            <a:spLocks/>
          </p:cNvSpPr>
          <p:nvPr/>
        </p:nvSpPr>
        <p:spPr>
          <a:xfrm>
            <a:off x="1043553" y="1345169"/>
            <a:ext cx="9168756" cy="1136792"/>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Quantum phase kickback is a quantum phenomenon that uses entanglement properties to transfer phase information from a target register to a control qubit. A vital role:</a:t>
            </a:r>
          </a:p>
          <a:p>
            <a:pPr marL="457200" marR="0" lvl="1" indent="0" algn="ctr"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endParaRPr kumimoji="0" lang="en-US" sz="1900" b="0" i="0" u="none" strike="noStrike" kern="1200" cap="none" spc="0" normalizeH="0" baseline="0" noProof="0" dirty="0">
              <a:ln>
                <a:noFill/>
              </a:ln>
              <a:solidFill>
                <a:srgbClr val="000000">
                  <a:lumMod val="85000"/>
                  <a:lumOff val="15000"/>
                </a:srgbClr>
              </a:solidFill>
              <a:effectLst/>
              <a:uLnTx/>
              <a:uFillTx/>
              <a:latin typeface="Acumin Pro"/>
              <a:ea typeface="+mn-ea"/>
              <a:cs typeface="+mn-cs"/>
            </a:endParaRPr>
          </a:p>
        </p:txBody>
      </p:sp>
      <p:pic>
        <p:nvPicPr>
          <p:cNvPr id="6" name="Picture 5">
            <a:extLst>
              <a:ext uri="{FF2B5EF4-FFF2-40B4-BE49-F238E27FC236}">
                <a16:creationId xmlns:a16="http://schemas.microsoft.com/office/drawing/2014/main" id="{79B5F238-5E80-4D47-B3FF-20DB3D5ABBE3}"/>
              </a:ext>
            </a:extLst>
          </p:cNvPr>
          <p:cNvPicPr>
            <a:picLocks noChangeAspect="1"/>
          </p:cNvPicPr>
          <p:nvPr/>
        </p:nvPicPr>
        <p:blipFill>
          <a:blip r:embed="rId2"/>
          <a:stretch>
            <a:fillRect/>
          </a:stretch>
        </p:blipFill>
        <p:spPr>
          <a:xfrm>
            <a:off x="5857591" y="2371115"/>
            <a:ext cx="2773096" cy="2004925"/>
          </a:xfrm>
          <a:prstGeom prst="rect">
            <a:avLst/>
          </a:prstGeom>
        </p:spPr>
      </p:pic>
      <p:pic>
        <p:nvPicPr>
          <p:cNvPr id="7" name="Picture 6">
            <a:extLst>
              <a:ext uri="{FF2B5EF4-FFF2-40B4-BE49-F238E27FC236}">
                <a16:creationId xmlns:a16="http://schemas.microsoft.com/office/drawing/2014/main" id="{A8A4C347-3792-40E9-AE14-C5699B29D7B2}"/>
              </a:ext>
            </a:extLst>
          </p:cNvPr>
          <p:cNvPicPr>
            <a:picLocks noChangeAspect="1"/>
          </p:cNvPicPr>
          <p:nvPr/>
        </p:nvPicPr>
        <p:blipFill>
          <a:blip r:embed="rId3"/>
          <a:stretch>
            <a:fillRect/>
          </a:stretch>
        </p:blipFill>
        <p:spPr>
          <a:xfrm>
            <a:off x="3779498" y="4538815"/>
            <a:ext cx="5867127" cy="805861"/>
          </a:xfrm>
          <a:prstGeom prst="rect">
            <a:avLst/>
          </a:prstGeom>
        </p:spPr>
      </p:pic>
      <p:sp>
        <p:nvSpPr>
          <p:cNvPr id="8" name="Body Text">
            <a:extLst>
              <a:ext uri="{FF2B5EF4-FFF2-40B4-BE49-F238E27FC236}">
                <a16:creationId xmlns:a16="http://schemas.microsoft.com/office/drawing/2014/main" id="{490BB6D5-8174-45FF-BE7C-11F74B1B7B6E}"/>
              </a:ext>
            </a:extLst>
          </p:cNvPr>
          <p:cNvSpPr txBox="1">
            <a:spLocks/>
          </p:cNvSpPr>
          <p:nvPr/>
        </p:nvSpPr>
        <p:spPr>
          <a:xfrm>
            <a:off x="1796940" y="2507473"/>
            <a:ext cx="3546600" cy="1620907"/>
          </a:xfrm>
          <a:prstGeom prst="rect">
            <a:avLst/>
          </a:prstGeom>
        </p:spPr>
        <p:txBody>
          <a:bodyPr vert="horz" lIns="0" tIns="0" rIns="0" bIns="0" rtlCol="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kern="1200" normalizeH="0" baseline="0">
                <a:solidFill>
                  <a:schemeClr val="bg1"/>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Grover’s Algorithm</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The Phase Estimation</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Shor’s Algorithm</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Simon’s Algorithm</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rPr>
              <a:t>Deutsch-Jozsa algorithm</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kumimoji="0" lang="en-US" sz="1800" b="0" i="0" u="none" strike="noStrike" kern="1200" cap="none" spc="0" normalizeH="0" baseline="0" noProof="0">
              <a:ln>
                <a:noFill/>
              </a:ln>
              <a:solidFill>
                <a:srgbClr val="000000"/>
              </a:solidFill>
              <a:effectLst/>
              <a:uLnTx/>
              <a:uFillTx/>
              <a:latin typeface="Acumin Pro" panose="020B0504020202020204" pitchFamily="34" charset="77"/>
              <a:ea typeface="+mn-ea"/>
              <a:cs typeface="+mn-cs"/>
            </a:endParaRP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endPar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endParaRPr>
          </a:p>
        </p:txBody>
      </p:sp>
    </p:spTree>
    <p:extLst>
      <p:ext uri="{BB962C8B-B14F-4D97-AF65-F5344CB8AC3E}">
        <p14:creationId xmlns:p14="http://schemas.microsoft.com/office/powerpoint/2010/main" val="3435574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92BE-1003-4FB9-A7BF-F6782522EBA8}"/>
              </a:ext>
            </a:extLst>
          </p:cNvPr>
          <p:cNvSpPr>
            <a:spLocks noGrp="1"/>
          </p:cNvSpPr>
          <p:nvPr>
            <p:ph type="title"/>
          </p:nvPr>
        </p:nvSpPr>
        <p:spPr>
          <a:xfrm>
            <a:off x="274726" y="203403"/>
            <a:ext cx="8808059" cy="492443"/>
          </a:xfrm>
        </p:spPr>
        <p:txBody>
          <a:bodyPr/>
          <a:lstStyle/>
          <a:p>
            <a:r>
              <a:rPr lang="en-US" dirty="0"/>
              <a:t>Grover’s Algorithm</a:t>
            </a:r>
          </a:p>
        </p:txBody>
      </p:sp>
      <p:sp>
        <p:nvSpPr>
          <p:cNvPr id="5" name="Subtitle">
            <a:extLst>
              <a:ext uri="{FF2B5EF4-FFF2-40B4-BE49-F238E27FC236}">
                <a16:creationId xmlns:a16="http://schemas.microsoft.com/office/drawing/2014/main" id="{0A9FF2B7-38E2-4A63-AD07-D2BC7A7D3C2E}"/>
              </a:ext>
            </a:extLst>
          </p:cNvPr>
          <p:cNvSpPr txBox="1">
            <a:spLocks/>
          </p:cNvSpPr>
          <p:nvPr/>
        </p:nvSpPr>
        <p:spPr>
          <a:xfrm>
            <a:off x="1043553" y="1345169"/>
            <a:ext cx="9168756" cy="1482457"/>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solves one of the complex scenarios in the area of computing. It's the second major algorithm proposed for quantum computing. It solves the problem of searching through unstructured data. (1996)</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dirty="0" err="1">
                <a:ln>
                  <a:noFill/>
                </a:ln>
                <a:solidFill>
                  <a:srgbClr val="555960"/>
                </a:solidFill>
                <a:effectLst/>
                <a:uLnTx/>
                <a:uFillTx/>
                <a:latin typeface="Acumin Pro SemiCondensed" panose="020B0506020202020204" pitchFamily="34" charset="77"/>
                <a:ea typeface="+mn-ea"/>
                <a:cs typeface="+mn-cs"/>
              </a:rPr>
              <a:t>Quadratical</a:t>
            </a: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Speed up over classical algorithm</a:t>
            </a:r>
          </a:p>
        </p:txBody>
      </p:sp>
      <p:pic>
        <p:nvPicPr>
          <p:cNvPr id="6" name="Picture 5">
            <a:extLst>
              <a:ext uri="{FF2B5EF4-FFF2-40B4-BE49-F238E27FC236}">
                <a16:creationId xmlns:a16="http://schemas.microsoft.com/office/drawing/2014/main" id="{67F3C00E-DFB7-4380-BFD6-58BB6814ED5A}"/>
              </a:ext>
            </a:extLst>
          </p:cNvPr>
          <p:cNvPicPr>
            <a:picLocks noChangeAspect="1"/>
          </p:cNvPicPr>
          <p:nvPr/>
        </p:nvPicPr>
        <p:blipFill>
          <a:blip r:embed="rId2"/>
          <a:stretch>
            <a:fillRect/>
          </a:stretch>
        </p:blipFill>
        <p:spPr>
          <a:xfrm>
            <a:off x="2289064" y="3459162"/>
            <a:ext cx="6637652" cy="1276350"/>
          </a:xfrm>
          <a:prstGeom prst="rect">
            <a:avLst/>
          </a:prstGeom>
        </p:spPr>
      </p:pic>
    </p:spTree>
    <p:extLst>
      <p:ext uri="{BB962C8B-B14F-4D97-AF65-F5344CB8AC3E}">
        <p14:creationId xmlns:p14="http://schemas.microsoft.com/office/powerpoint/2010/main" val="30615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7DC5-CC42-40B2-89DA-A16C47AFAE00}"/>
              </a:ext>
            </a:extLst>
          </p:cNvPr>
          <p:cNvSpPr>
            <a:spLocks noGrp="1"/>
          </p:cNvSpPr>
          <p:nvPr>
            <p:ph type="title"/>
          </p:nvPr>
        </p:nvSpPr>
        <p:spPr>
          <a:xfrm>
            <a:off x="274726" y="203403"/>
            <a:ext cx="8808059" cy="492443"/>
          </a:xfrm>
        </p:spPr>
        <p:txBody>
          <a:bodyPr/>
          <a:lstStyle/>
          <a:p>
            <a:r>
              <a:rPr lang="en-US" dirty="0"/>
              <a:t>Quantum Computing</a:t>
            </a:r>
          </a:p>
        </p:txBody>
      </p:sp>
      <p:sp>
        <p:nvSpPr>
          <p:cNvPr id="3" name="Text Placeholder 2">
            <a:extLst>
              <a:ext uri="{FF2B5EF4-FFF2-40B4-BE49-F238E27FC236}">
                <a16:creationId xmlns:a16="http://schemas.microsoft.com/office/drawing/2014/main" id="{1F8D27B4-AEB3-403E-AF24-E60054F61D22}"/>
              </a:ext>
            </a:extLst>
          </p:cNvPr>
          <p:cNvSpPr>
            <a:spLocks noGrp="1"/>
          </p:cNvSpPr>
          <p:nvPr>
            <p:ph type="body" idx="1"/>
          </p:nvPr>
        </p:nvSpPr>
        <p:spPr>
          <a:xfrm>
            <a:off x="311597" y="1295400"/>
            <a:ext cx="10475595" cy="4739759"/>
          </a:xfrm>
        </p:spPr>
        <p:txBody>
          <a:bodyPr/>
          <a:lstStyle/>
          <a:p>
            <a:r>
              <a:rPr lang="en-US" dirty="0"/>
              <a:t>A host of new computer technologies has emerged within the last few years, and quantum computing is arguably the technology requiring the greatest paradigm shift on the part of developers.</a:t>
            </a:r>
          </a:p>
          <a:p>
            <a:r>
              <a:rPr lang="en-US" dirty="0"/>
              <a:t>Quantum computers were proposed in the 1980s by Richard Feynman and Yuri </a:t>
            </a:r>
            <a:r>
              <a:rPr lang="en-US" dirty="0" err="1"/>
              <a:t>Manin</a:t>
            </a:r>
            <a:r>
              <a:rPr lang="en-US" dirty="0"/>
              <a:t>.</a:t>
            </a:r>
          </a:p>
          <a:p>
            <a:r>
              <a:rPr lang="en-US" dirty="0"/>
              <a:t>Quantum computers are here, the next big challenge: A quantum skills shortage. The quantum computing industry will be a $65 billion market by 2030; others anticipate that up to 20% of organizations could be budgeting for quantum computing in 2023, up from 1% in 2018  - Gartner</a:t>
            </a:r>
          </a:p>
          <a:p>
            <a:endParaRPr lang="en-US" dirty="0"/>
          </a:p>
        </p:txBody>
      </p:sp>
    </p:spTree>
    <p:extLst>
      <p:ext uri="{BB962C8B-B14F-4D97-AF65-F5344CB8AC3E}">
        <p14:creationId xmlns:p14="http://schemas.microsoft.com/office/powerpoint/2010/main" val="1293345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17DE-1CAF-409E-9670-41806971A5B4}"/>
              </a:ext>
            </a:extLst>
          </p:cNvPr>
          <p:cNvSpPr>
            <a:spLocks noGrp="1"/>
          </p:cNvSpPr>
          <p:nvPr>
            <p:ph type="title"/>
          </p:nvPr>
        </p:nvSpPr>
        <p:spPr>
          <a:xfrm>
            <a:off x="274726" y="203403"/>
            <a:ext cx="8808059" cy="492443"/>
          </a:xfrm>
        </p:spPr>
        <p:txBody>
          <a:bodyPr/>
          <a:lstStyle/>
          <a:p>
            <a:r>
              <a:rPr lang="en-US" dirty="0"/>
              <a:t>Shor’s Algorithm</a:t>
            </a:r>
          </a:p>
        </p:txBody>
      </p:sp>
      <p:sp>
        <p:nvSpPr>
          <p:cNvPr id="4" name="Subtitle">
            <a:extLst>
              <a:ext uri="{FF2B5EF4-FFF2-40B4-BE49-F238E27FC236}">
                <a16:creationId xmlns:a16="http://schemas.microsoft.com/office/drawing/2014/main" id="{0F49A772-44EF-4912-BE56-6A0239B72A25}"/>
              </a:ext>
            </a:extLst>
          </p:cNvPr>
          <p:cNvSpPr txBox="1">
            <a:spLocks/>
          </p:cNvSpPr>
          <p:nvPr/>
        </p:nvSpPr>
        <p:spPr>
          <a:xfrm>
            <a:off x="1043553" y="1345169"/>
            <a:ext cx="9168756" cy="3477875"/>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finding the </a:t>
            </a: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hlinkClick r:id="rId2" tooltip="Prime factor"/>
              </a:rPr>
              <a:t>prime factors</a:t>
            </a: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of an integer (1994)</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Exponential Speedup to best known classical algorithm</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With sufficient qubits and high quantum coherence, this algorithm can break public-key cryptography</a:t>
            </a:r>
          </a:p>
          <a:p>
            <a:pPr marL="342900" marR="0" lvl="0" indent="-3429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kumimoji="0" lang="en-US" sz="2200" b="0"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RSA Scheme</a:t>
            </a:r>
          </a:p>
          <a:p>
            <a:pPr marL="342900" marR="0" lvl="0" indent="-3429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kumimoji="0" lang="en-US" sz="2200" b="0" i="0" u="none" strike="noStrike" kern="1200" cap="none" spc="0" normalizeH="0" baseline="0" noProof="0" dirty="0" err="1">
                <a:ln>
                  <a:noFill/>
                </a:ln>
                <a:solidFill>
                  <a:srgbClr val="555960"/>
                </a:solidFill>
                <a:effectLst/>
                <a:uLnTx/>
                <a:uFillTx/>
                <a:latin typeface="Acumin Pro SemiCondensed" panose="020B0506020202020204" pitchFamily="34" charset="77"/>
                <a:ea typeface="+mn-ea"/>
                <a:cs typeface="+mn-cs"/>
              </a:rPr>
              <a:t>Diffe</a:t>
            </a:r>
            <a:r>
              <a:rPr kumimoji="0" lang="en-US" sz="2200" b="0"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-Hellman Key Exchange</a:t>
            </a:r>
          </a:p>
          <a:p>
            <a:pPr marL="342900" marR="0" lvl="0" indent="-3429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kumimoji="0" lang="en-US" sz="2200" b="0"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Elliptic Curve Diffie-Hellman Key Exchange</a:t>
            </a:r>
          </a:p>
        </p:txBody>
      </p:sp>
    </p:spTree>
    <p:extLst>
      <p:ext uri="{BB962C8B-B14F-4D97-AF65-F5344CB8AC3E}">
        <p14:creationId xmlns:p14="http://schemas.microsoft.com/office/powerpoint/2010/main" val="313232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0C7A-BF11-4D7F-B947-AA3222FAE4B8}"/>
              </a:ext>
            </a:extLst>
          </p:cNvPr>
          <p:cNvSpPr>
            <a:spLocks noGrp="1"/>
          </p:cNvSpPr>
          <p:nvPr>
            <p:ph type="title"/>
          </p:nvPr>
        </p:nvSpPr>
        <p:spPr>
          <a:xfrm>
            <a:off x="274726" y="203403"/>
            <a:ext cx="8808059" cy="492443"/>
          </a:xfrm>
        </p:spPr>
        <p:txBody>
          <a:bodyPr/>
          <a:lstStyle/>
          <a:p>
            <a:r>
              <a:rPr lang="en-US" dirty="0"/>
              <a:t>Shor’s Algorithm</a:t>
            </a:r>
          </a:p>
        </p:txBody>
      </p:sp>
      <p:pic>
        <p:nvPicPr>
          <p:cNvPr id="5" name="Picture 4">
            <a:extLst>
              <a:ext uri="{FF2B5EF4-FFF2-40B4-BE49-F238E27FC236}">
                <a16:creationId xmlns:a16="http://schemas.microsoft.com/office/drawing/2014/main" id="{697696DE-08B2-416B-8405-5FA25541923C}"/>
              </a:ext>
            </a:extLst>
          </p:cNvPr>
          <p:cNvPicPr>
            <a:picLocks noChangeAspect="1"/>
          </p:cNvPicPr>
          <p:nvPr/>
        </p:nvPicPr>
        <p:blipFill>
          <a:blip r:embed="rId2"/>
          <a:stretch>
            <a:fillRect/>
          </a:stretch>
        </p:blipFill>
        <p:spPr>
          <a:xfrm>
            <a:off x="2589290" y="3050667"/>
            <a:ext cx="6460402" cy="2772589"/>
          </a:xfrm>
          <a:prstGeom prst="rect">
            <a:avLst/>
          </a:prstGeom>
        </p:spPr>
      </p:pic>
      <p:sp>
        <p:nvSpPr>
          <p:cNvPr id="6" name="Subtitle">
            <a:extLst>
              <a:ext uri="{FF2B5EF4-FFF2-40B4-BE49-F238E27FC236}">
                <a16:creationId xmlns:a16="http://schemas.microsoft.com/office/drawing/2014/main" id="{192AF5C0-D3F8-489B-B131-348EEF713798}"/>
              </a:ext>
            </a:extLst>
          </p:cNvPr>
          <p:cNvSpPr txBox="1">
            <a:spLocks/>
          </p:cNvSpPr>
          <p:nvPr/>
        </p:nvSpPr>
        <p:spPr>
          <a:xfrm>
            <a:off x="1043553" y="1345169"/>
            <a:ext cx="9168756" cy="1805437"/>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457200" marR="0" lvl="0" indent="-457200" algn="l" defTabSz="914400" rtl="0" eaLnBrk="1" fontAlgn="auto" latinLnBrk="0" hangingPunct="1">
              <a:lnSpc>
                <a:spcPct val="100000"/>
              </a:lnSpc>
              <a:spcBef>
                <a:spcPts val="1000"/>
              </a:spcBef>
              <a:spcAft>
                <a:spcPts val="0"/>
              </a:spcAft>
              <a:buClr>
                <a:srgbClr val="555960"/>
              </a:buClr>
              <a:buSzTx/>
              <a:buFont typeface="+mj-lt"/>
              <a:buAutoNum type="arabicPeriod"/>
              <a:tabLst/>
              <a:defRPr/>
            </a:pPr>
            <a:r>
              <a:rPr kumimoji="0" lang="en-US" sz="2200" b="0"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turns the factoring problem into the problem of finding the period of a function, and may be implemented classically. </a:t>
            </a:r>
          </a:p>
          <a:p>
            <a:pPr marL="457200" marR="0" lvl="0" indent="-457200" algn="l" defTabSz="914400" rtl="0" eaLnBrk="1" fontAlgn="auto" latinLnBrk="0" hangingPunct="1">
              <a:lnSpc>
                <a:spcPct val="100000"/>
              </a:lnSpc>
              <a:spcBef>
                <a:spcPts val="1000"/>
              </a:spcBef>
              <a:spcAft>
                <a:spcPts val="0"/>
              </a:spcAft>
              <a:buClr>
                <a:srgbClr val="555960"/>
              </a:buClr>
              <a:buSzTx/>
              <a:buFont typeface="+mj-lt"/>
              <a:buAutoNum type="arabicPeriod"/>
              <a:tabLst/>
              <a:defRPr/>
            </a:pPr>
            <a:r>
              <a:rPr kumimoji="0" lang="en-US" sz="2200" b="0"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finds the period using the quantum Fourier transform, and is responsible for the quantum speedup.</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spTree>
    <p:extLst>
      <p:ext uri="{BB962C8B-B14F-4D97-AF65-F5344CB8AC3E}">
        <p14:creationId xmlns:p14="http://schemas.microsoft.com/office/powerpoint/2010/main" val="2861206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4124-1AF3-459F-A518-7AB27F40C9D0}"/>
              </a:ext>
            </a:extLst>
          </p:cNvPr>
          <p:cNvSpPr>
            <a:spLocks noGrp="1"/>
          </p:cNvSpPr>
          <p:nvPr>
            <p:ph type="title"/>
          </p:nvPr>
        </p:nvSpPr>
        <p:spPr>
          <a:xfrm>
            <a:off x="274726" y="203403"/>
            <a:ext cx="8808059" cy="492443"/>
          </a:xfrm>
        </p:spPr>
        <p:txBody>
          <a:bodyPr/>
          <a:lstStyle/>
          <a:p>
            <a:r>
              <a:rPr lang="en-US" dirty="0"/>
              <a:t>Quantum Speedups in Finance (Price Options)</a:t>
            </a:r>
          </a:p>
        </p:txBody>
      </p:sp>
      <p:pic>
        <p:nvPicPr>
          <p:cNvPr id="4" name="Picture 3">
            <a:extLst>
              <a:ext uri="{FF2B5EF4-FFF2-40B4-BE49-F238E27FC236}">
                <a16:creationId xmlns:a16="http://schemas.microsoft.com/office/drawing/2014/main" id="{07BE77A6-B99A-4B5B-A11D-6CFD596E0606}"/>
              </a:ext>
            </a:extLst>
          </p:cNvPr>
          <p:cNvPicPr>
            <a:picLocks noChangeAspect="1"/>
          </p:cNvPicPr>
          <p:nvPr/>
        </p:nvPicPr>
        <p:blipFill>
          <a:blip r:embed="rId2"/>
          <a:stretch>
            <a:fillRect/>
          </a:stretch>
        </p:blipFill>
        <p:spPr>
          <a:xfrm>
            <a:off x="2806574" y="2171110"/>
            <a:ext cx="5133315" cy="3874824"/>
          </a:xfrm>
          <a:prstGeom prst="rect">
            <a:avLst/>
          </a:prstGeom>
        </p:spPr>
      </p:pic>
      <p:sp>
        <p:nvSpPr>
          <p:cNvPr id="5" name="Subtitle">
            <a:extLst>
              <a:ext uri="{FF2B5EF4-FFF2-40B4-BE49-F238E27FC236}">
                <a16:creationId xmlns:a16="http://schemas.microsoft.com/office/drawing/2014/main" id="{8852BB6D-1629-4E38-8501-2B4E88FE9907}"/>
              </a:ext>
            </a:extLst>
          </p:cNvPr>
          <p:cNvSpPr txBox="1">
            <a:spLocks/>
          </p:cNvSpPr>
          <p:nvPr/>
        </p:nvSpPr>
        <p:spPr>
          <a:xfrm>
            <a:off x="1043553" y="1345168"/>
            <a:ext cx="9168756" cy="1610697"/>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Traditional Monte Carlo methods generally require extensive computational resources.  </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Quantum Mechanism:  Amplitude Estimation, quadratic speed-up</a:t>
            </a:r>
            <a:r>
              <a:rPr kumimoji="0" lang="en-US" sz="2200" b="0"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rPr>
              <a:t> </a:t>
            </a:r>
            <a:endParaRPr kumimoji="0" lang="en-US" sz="2200" b="1" i="0" u="none" strike="noStrike" kern="1200" cap="none" spc="0" normalizeH="0" baseline="0" noProof="0">
              <a:ln>
                <a:noFill/>
              </a:ln>
              <a:solidFill>
                <a:srgbClr val="555960"/>
              </a:solidFill>
              <a:effectLst/>
              <a:uLnTx/>
              <a:uFillTx/>
              <a:latin typeface="Acumin Pro SemiCondensed" panose="020B0506020202020204" pitchFamily="34" charset="77"/>
              <a:ea typeface="+mn-ea"/>
              <a:cs typeface="+mn-cs"/>
            </a:endParaRP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spTree>
    <p:extLst>
      <p:ext uri="{BB962C8B-B14F-4D97-AF65-F5344CB8AC3E}">
        <p14:creationId xmlns:p14="http://schemas.microsoft.com/office/powerpoint/2010/main" val="1948717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0BB4-4D13-45F0-A2F0-224E31D7CE2D}"/>
              </a:ext>
            </a:extLst>
          </p:cNvPr>
          <p:cNvSpPr>
            <a:spLocks noGrp="1"/>
          </p:cNvSpPr>
          <p:nvPr>
            <p:ph type="title"/>
          </p:nvPr>
        </p:nvSpPr>
        <p:spPr>
          <a:xfrm>
            <a:off x="274726" y="203403"/>
            <a:ext cx="10012274" cy="492443"/>
          </a:xfrm>
        </p:spPr>
        <p:txBody>
          <a:bodyPr/>
          <a:lstStyle/>
          <a:p>
            <a:r>
              <a:rPr lang="en-US" i="0" dirty="0"/>
              <a:t>Quantum Chemistry Electronic Structure Calculations</a:t>
            </a:r>
            <a:endParaRPr lang="en-US" dirty="0"/>
          </a:p>
        </p:txBody>
      </p:sp>
      <p:sp>
        <p:nvSpPr>
          <p:cNvPr id="5" name="Subtitle">
            <a:extLst>
              <a:ext uri="{FF2B5EF4-FFF2-40B4-BE49-F238E27FC236}">
                <a16:creationId xmlns:a16="http://schemas.microsoft.com/office/drawing/2014/main" id="{CF8D0BC0-D8EA-41B9-AB97-8488A82B7D06}"/>
              </a:ext>
            </a:extLst>
          </p:cNvPr>
          <p:cNvSpPr txBox="1">
            <a:spLocks/>
          </p:cNvSpPr>
          <p:nvPr/>
        </p:nvSpPr>
        <p:spPr>
          <a:xfrm>
            <a:off x="1001756" y="1074184"/>
            <a:ext cx="9590044" cy="984885"/>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16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Quantum computing holds promise to revolutionize high-performance computing and possesses enormous potential for transforming various fields beyond the current capabilities of classical computing. Quantum Approach:  Variational Quantum Eigensolver (VQE) and quantum Equation of Motion to calculate H2O ground and excited state energies  (Source: IBM Quantum)</a:t>
            </a:r>
          </a:p>
        </p:txBody>
      </p:sp>
      <p:pic>
        <p:nvPicPr>
          <p:cNvPr id="6" name="Picture 5">
            <a:extLst>
              <a:ext uri="{FF2B5EF4-FFF2-40B4-BE49-F238E27FC236}">
                <a16:creationId xmlns:a16="http://schemas.microsoft.com/office/drawing/2014/main" id="{B09E0C9B-D878-4146-BF97-717F7C4FA442}"/>
              </a:ext>
            </a:extLst>
          </p:cNvPr>
          <p:cNvPicPr>
            <a:picLocks noChangeAspect="1"/>
          </p:cNvPicPr>
          <p:nvPr/>
        </p:nvPicPr>
        <p:blipFill>
          <a:blip r:embed="rId2"/>
          <a:stretch>
            <a:fillRect/>
          </a:stretch>
        </p:blipFill>
        <p:spPr>
          <a:xfrm>
            <a:off x="1371600" y="2209800"/>
            <a:ext cx="8708172" cy="4191000"/>
          </a:xfrm>
          <a:prstGeom prst="rect">
            <a:avLst/>
          </a:prstGeom>
        </p:spPr>
      </p:pic>
    </p:spTree>
    <p:extLst>
      <p:ext uri="{BB962C8B-B14F-4D97-AF65-F5344CB8AC3E}">
        <p14:creationId xmlns:p14="http://schemas.microsoft.com/office/powerpoint/2010/main" val="2547736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7BF8-D0FD-4AF5-B00B-D80E9B034F9C}"/>
              </a:ext>
            </a:extLst>
          </p:cNvPr>
          <p:cNvSpPr>
            <a:spLocks noGrp="1"/>
          </p:cNvSpPr>
          <p:nvPr>
            <p:ph type="title"/>
          </p:nvPr>
        </p:nvSpPr>
        <p:spPr>
          <a:xfrm>
            <a:off x="274726" y="203403"/>
            <a:ext cx="9707474" cy="984885"/>
          </a:xfrm>
        </p:spPr>
        <p:txBody>
          <a:bodyPr/>
          <a:lstStyle/>
          <a:p>
            <a:r>
              <a:rPr lang="en-US" i="0" dirty="0"/>
              <a:t>Quantum Chemistry Electronic Structure Calculations</a:t>
            </a:r>
            <a:br>
              <a:rPr lang="en-US" i="0" dirty="0"/>
            </a:br>
            <a:endParaRPr lang="en-US" dirty="0"/>
          </a:p>
        </p:txBody>
      </p:sp>
      <p:pic>
        <p:nvPicPr>
          <p:cNvPr id="4" name="Picture 3">
            <a:extLst>
              <a:ext uri="{FF2B5EF4-FFF2-40B4-BE49-F238E27FC236}">
                <a16:creationId xmlns:a16="http://schemas.microsoft.com/office/drawing/2014/main" id="{869F86DE-DE8C-4D6D-9A3F-B24AC48D0F16}"/>
              </a:ext>
            </a:extLst>
          </p:cNvPr>
          <p:cNvPicPr>
            <a:picLocks noChangeAspect="1"/>
          </p:cNvPicPr>
          <p:nvPr/>
        </p:nvPicPr>
        <p:blipFill>
          <a:blip r:embed="rId2"/>
          <a:stretch>
            <a:fillRect/>
          </a:stretch>
        </p:blipFill>
        <p:spPr>
          <a:xfrm>
            <a:off x="1371599" y="1143000"/>
            <a:ext cx="10133145" cy="4876800"/>
          </a:xfrm>
          <a:prstGeom prst="rect">
            <a:avLst/>
          </a:prstGeom>
        </p:spPr>
      </p:pic>
    </p:spTree>
    <p:extLst>
      <p:ext uri="{BB962C8B-B14F-4D97-AF65-F5344CB8AC3E}">
        <p14:creationId xmlns:p14="http://schemas.microsoft.com/office/powerpoint/2010/main" val="53595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28F1-17F1-4E49-A50D-95B157EE8DC3}"/>
              </a:ext>
            </a:extLst>
          </p:cNvPr>
          <p:cNvSpPr>
            <a:spLocks noGrp="1"/>
          </p:cNvSpPr>
          <p:nvPr>
            <p:ph type="title"/>
          </p:nvPr>
        </p:nvSpPr>
        <p:spPr>
          <a:xfrm>
            <a:off x="274726" y="203403"/>
            <a:ext cx="8808059" cy="492443"/>
          </a:xfrm>
        </p:spPr>
        <p:txBody>
          <a:bodyPr/>
          <a:lstStyle/>
          <a:p>
            <a:r>
              <a:rPr lang="en-US" dirty="0"/>
              <a:t>Hands-on Quantum Chemistry Simulation</a:t>
            </a:r>
          </a:p>
        </p:txBody>
      </p:sp>
      <p:sp>
        <p:nvSpPr>
          <p:cNvPr id="4" name="Subtitle">
            <a:extLst>
              <a:ext uri="{FF2B5EF4-FFF2-40B4-BE49-F238E27FC236}">
                <a16:creationId xmlns:a16="http://schemas.microsoft.com/office/drawing/2014/main" id="{DE001FE3-692F-46E9-82E7-FDA4D03A59A6}"/>
              </a:ext>
            </a:extLst>
          </p:cNvPr>
          <p:cNvSpPr txBox="1">
            <a:spLocks/>
          </p:cNvSpPr>
          <p:nvPr/>
        </p:nvSpPr>
        <p:spPr>
          <a:xfrm>
            <a:off x="1043552" y="1345168"/>
            <a:ext cx="9624447" cy="3011081"/>
          </a:xfrm>
          <a:prstGeom prst="rect">
            <a:avLst/>
          </a:prstGeom>
          <a:noFill/>
        </p:spPr>
        <p:txBody>
          <a:bodyPr vert="horz" wrap="square" lIns="0" tIns="0" rIns="0" bIns="0" rtlCol="0" anchor="t" anchorCtr="0">
            <a:spAutoFit/>
          </a:bodyPr>
          <a:lstStyle>
            <a:lvl1pPr marL="0" indent="0" algn="l" defTabSz="914400" rtl="0" eaLnBrk="1" latinLnBrk="0" hangingPunct="1">
              <a:lnSpc>
                <a:spcPct val="100000"/>
              </a:lnSpc>
              <a:spcBef>
                <a:spcPts val="1000"/>
              </a:spcBef>
              <a:buClr>
                <a:schemeClr val="accent2"/>
              </a:buClr>
              <a:buFont typeface="Arial" panose="020B0604020202020204" pitchFamily="34" charset="0"/>
              <a:buNone/>
              <a:defRPr sz="2200" b="1" i="0" kern="1200">
                <a:solidFill>
                  <a:schemeClr val="accent2"/>
                </a:solidFill>
                <a:latin typeface="Acumin Pro SemiCondensed" panose="020B0506020202020204" pitchFamily="34" charset="77"/>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Quantum Chemistry Simulation, adapted from IBM Quantum Challenge Fall 2022</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Use Quantum Computers to Explore Interstellar Space!</a:t>
            </a: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hlinkClick r:id="rId2"/>
              </a:rPr>
              <a:t>https://github.com/qiskit-community/ibm-quantum-challenge-fall-22</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lang="en-US" dirty="0">
                <a:solidFill>
                  <a:srgbClr val="555960"/>
                </a:solidFill>
              </a:rPr>
              <a:t>Note: This may not be compatible with the latest Qiskit 2.1.</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r>
              <a:rPr kumimoji="0" lang="en-US" sz="2200" b="0"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rPr>
              <a:t> </a:t>
            </a: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a:p>
            <a:pPr marL="0" marR="0" lvl="0" indent="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None/>
              <a:tabLst/>
              <a:defRPr/>
            </a:pPr>
            <a:endParaRPr kumimoji="0" lang="en-US" sz="2200" b="1" i="0" u="none" strike="noStrike" kern="1200" cap="none" spc="0" normalizeH="0" baseline="0" noProof="0" dirty="0">
              <a:ln>
                <a:noFill/>
              </a:ln>
              <a:solidFill>
                <a:srgbClr val="555960"/>
              </a:solidFill>
              <a:effectLst/>
              <a:uLnTx/>
              <a:uFillTx/>
              <a:latin typeface="Acumin Pro SemiCondensed" panose="020B0506020202020204" pitchFamily="34" charset="77"/>
              <a:ea typeface="+mn-ea"/>
              <a:cs typeface="+mn-cs"/>
            </a:endParaRPr>
          </a:p>
        </p:txBody>
      </p:sp>
    </p:spTree>
    <p:extLst>
      <p:ext uri="{BB962C8B-B14F-4D97-AF65-F5344CB8AC3E}">
        <p14:creationId xmlns:p14="http://schemas.microsoft.com/office/powerpoint/2010/main" val="231241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5043-F5E3-47D5-93E9-A8EDB1981023}"/>
              </a:ext>
            </a:extLst>
          </p:cNvPr>
          <p:cNvSpPr>
            <a:spLocks noGrp="1"/>
          </p:cNvSpPr>
          <p:nvPr>
            <p:ph type="title"/>
          </p:nvPr>
        </p:nvSpPr>
        <p:spPr>
          <a:xfrm>
            <a:off x="274726" y="203403"/>
            <a:ext cx="8808059" cy="492443"/>
          </a:xfrm>
        </p:spPr>
        <p:txBody>
          <a:bodyPr/>
          <a:lstStyle/>
          <a:p>
            <a:r>
              <a:rPr lang="en-US" dirty="0"/>
              <a:t>Quantum Computing</a:t>
            </a:r>
          </a:p>
        </p:txBody>
      </p:sp>
      <p:sp>
        <p:nvSpPr>
          <p:cNvPr id="3" name="Text Placeholder 2">
            <a:extLst>
              <a:ext uri="{FF2B5EF4-FFF2-40B4-BE49-F238E27FC236}">
                <a16:creationId xmlns:a16="http://schemas.microsoft.com/office/drawing/2014/main" id="{D32A5747-3927-4792-B47B-FDB45ED6B7C2}"/>
              </a:ext>
            </a:extLst>
          </p:cNvPr>
          <p:cNvSpPr>
            <a:spLocks noGrp="1"/>
          </p:cNvSpPr>
          <p:nvPr>
            <p:ph type="body" idx="1"/>
          </p:nvPr>
        </p:nvSpPr>
        <p:spPr>
          <a:xfrm>
            <a:off x="274726" y="1605178"/>
            <a:ext cx="10475595" cy="2154436"/>
          </a:xfrm>
        </p:spPr>
        <p:txBody>
          <a:bodyPr/>
          <a:lstStyle/>
          <a:p>
            <a:r>
              <a:rPr lang="en-US" dirty="0"/>
              <a:t>The foundational core of quantum computing is to store information in quantum states of matter and to use quantum gate operations to compute on that information, by harnessing and learning to "program" quantum interference.</a:t>
            </a:r>
          </a:p>
          <a:p>
            <a:endParaRPr lang="en-US" dirty="0"/>
          </a:p>
        </p:txBody>
      </p:sp>
    </p:spTree>
    <p:extLst>
      <p:ext uri="{BB962C8B-B14F-4D97-AF65-F5344CB8AC3E}">
        <p14:creationId xmlns:p14="http://schemas.microsoft.com/office/powerpoint/2010/main" val="4640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1097-648B-47D5-BF27-D9A1B074B526}"/>
              </a:ext>
            </a:extLst>
          </p:cNvPr>
          <p:cNvSpPr>
            <a:spLocks noGrp="1"/>
          </p:cNvSpPr>
          <p:nvPr>
            <p:ph type="title"/>
          </p:nvPr>
        </p:nvSpPr>
        <p:spPr>
          <a:xfrm>
            <a:off x="274726" y="203403"/>
            <a:ext cx="8808059" cy="492443"/>
          </a:xfrm>
        </p:spPr>
        <p:txBody>
          <a:bodyPr/>
          <a:lstStyle/>
          <a:p>
            <a:r>
              <a:rPr lang="en-US" dirty="0"/>
              <a:t>Quantum Computing</a:t>
            </a:r>
          </a:p>
        </p:txBody>
      </p:sp>
      <p:sp>
        <p:nvSpPr>
          <p:cNvPr id="3" name="Text Placeholder 2">
            <a:extLst>
              <a:ext uri="{FF2B5EF4-FFF2-40B4-BE49-F238E27FC236}">
                <a16:creationId xmlns:a16="http://schemas.microsoft.com/office/drawing/2014/main" id="{C779BA9A-54ED-495C-BDBE-0B02EDEB1E11}"/>
              </a:ext>
            </a:extLst>
          </p:cNvPr>
          <p:cNvSpPr>
            <a:spLocks noGrp="1"/>
          </p:cNvSpPr>
          <p:nvPr>
            <p:ph type="body" idx="1"/>
          </p:nvPr>
        </p:nvSpPr>
        <p:spPr>
          <a:xfrm>
            <a:off x="274726" y="938990"/>
            <a:ext cx="10475595" cy="1292662"/>
          </a:xfrm>
        </p:spPr>
        <p:txBody>
          <a:bodyPr/>
          <a:lstStyle/>
          <a:p>
            <a:r>
              <a:rPr lang="en-US" dirty="0"/>
              <a:t>Quantum Computing harnesses the laws of quantum mechanics to solve problems to complex for classical computers</a:t>
            </a:r>
          </a:p>
          <a:p>
            <a:endParaRPr lang="en-US" dirty="0"/>
          </a:p>
        </p:txBody>
      </p:sp>
      <p:sp>
        <p:nvSpPr>
          <p:cNvPr id="5" name="Body Text">
            <a:extLst>
              <a:ext uri="{FF2B5EF4-FFF2-40B4-BE49-F238E27FC236}">
                <a16:creationId xmlns:a16="http://schemas.microsoft.com/office/drawing/2014/main" id="{8704FD9D-8182-454C-A178-C336B6213AB6}"/>
              </a:ext>
            </a:extLst>
          </p:cNvPr>
          <p:cNvSpPr txBox="1">
            <a:spLocks/>
          </p:cNvSpPr>
          <p:nvPr/>
        </p:nvSpPr>
        <p:spPr>
          <a:xfrm>
            <a:off x="1219200" y="2057400"/>
            <a:ext cx="7366000" cy="3411537"/>
          </a:xfrm>
          <a:prstGeom prst="rect">
            <a:avLst/>
          </a:prstGeom>
        </p:spPr>
        <p:txBody>
          <a:bodyPr/>
          <a:lst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pPr marL="285750" indent="-285750">
              <a:buFont typeface="Arial" panose="020B0604020202020204" pitchFamily="34" charset="0"/>
              <a:buChar char="•"/>
            </a:pPr>
            <a:r>
              <a:rPr lang="en-US" sz="2400" dirty="0"/>
              <a:t>Model the behavior of individual atoms in a molecule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Identify subtle patterns of fraud in financial transactions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defRPr/>
            </a:pPr>
            <a:r>
              <a:rPr lang="en-US" sz="2400" dirty="0"/>
              <a:t>Combinatorial problems (Travelling Salesman, Maximum Independent Vertex Set)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defRPr/>
            </a:pPr>
            <a:r>
              <a:rPr lang="en-US" sz="2400" dirty="0"/>
              <a:t>Process large data sets for AI and Data Science</a:t>
            </a:r>
          </a:p>
        </p:txBody>
      </p:sp>
    </p:spTree>
    <p:extLst>
      <p:ext uri="{BB962C8B-B14F-4D97-AF65-F5344CB8AC3E}">
        <p14:creationId xmlns:p14="http://schemas.microsoft.com/office/powerpoint/2010/main" val="269046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F403-80E4-4189-90BC-90EED0CF2A04}"/>
              </a:ext>
            </a:extLst>
          </p:cNvPr>
          <p:cNvSpPr>
            <a:spLocks noGrp="1"/>
          </p:cNvSpPr>
          <p:nvPr>
            <p:ph type="title"/>
          </p:nvPr>
        </p:nvSpPr>
        <p:spPr>
          <a:xfrm>
            <a:off x="274726" y="203403"/>
            <a:ext cx="8808059" cy="492443"/>
          </a:xfrm>
        </p:spPr>
        <p:txBody>
          <a:bodyPr/>
          <a:lstStyle/>
          <a:p>
            <a:r>
              <a:rPr lang="en-US" dirty="0"/>
              <a:t>IBM Quantum Computing Roadmap</a:t>
            </a:r>
          </a:p>
        </p:txBody>
      </p:sp>
      <p:pic>
        <p:nvPicPr>
          <p:cNvPr id="5" name="Picture 4">
            <a:extLst>
              <a:ext uri="{FF2B5EF4-FFF2-40B4-BE49-F238E27FC236}">
                <a16:creationId xmlns:a16="http://schemas.microsoft.com/office/drawing/2014/main" id="{DB0B5A20-F0C7-46FD-8D41-A62570B25F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914400"/>
            <a:ext cx="9601200" cy="5400675"/>
          </a:xfrm>
          <a:prstGeom prst="rect">
            <a:avLst/>
          </a:prstGeom>
        </p:spPr>
      </p:pic>
    </p:spTree>
    <p:extLst>
      <p:ext uri="{BB962C8B-B14F-4D97-AF65-F5344CB8AC3E}">
        <p14:creationId xmlns:p14="http://schemas.microsoft.com/office/powerpoint/2010/main" val="159787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4B1F-FF53-4F34-ACCB-8F60B7D78D7B}"/>
              </a:ext>
            </a:extLst>
          </p:cNvPr>
          <p:cNvSpPr>
            <a:spLocks noGrp="1"/>
          </p:cNvSpPr>
          <p:nvPr>
            <p:ph type="title"/>
          </p:nvPr>
        </p:nvSpPr>
        <p:spPr>
          <a:xfrm>
            <a:off x="274726" y="203403"/>
            <a:ext cx="8808059" cy="492443"/>
          </a:xfrm>
        </p:spPr>
        <p:txBody>
          <a:bodyPr/>
          <a:lstStyle/>
          <a:p>
            <a:r>
              <a:rPr lang="en-US" dirty="0"/>
              <a:t>Microsoft Quantum </a:t>
            </a:r>
            <a:r>
              <a:rPr lang="en-US"/>
              <a:t>Computing Roadmap</a:t>
            </a:r>
            <a:endParaRPr lang="en-US" dirty="0"/>
          </a:p>
        </p:txBody>
      </p:sp>
      <p:pic>
        <p:nvPicPr>
          <p:cNvPr id="4" name="Picture 3">
            <a:extLst>
              <a:ext uri="{FF2B5EF4-FFF2-40B4-BE49-F238E27FC236}">
                <a16:creationId xmlns:a16="http://schemas.microsoft.com/office/drawing/2014/main" id="{AC35E07B-045C-4177-98CE-F25FCCB4EA89}"/>
              </a:ext>
            </a:extLst>
          </p:cNvPr>
          <p:cNvPicPr>
            <a:picLocks noChangeAspect="1"/>
          </p:cNvPicPr>
          <p:nvPr/>
        </p:nvPicPr>
        <p:blipFill>
          <a:blip r:embed="rId2"/>
          <a:stretch>
            <a:fillRect/>
          </a:stretch>
        </p:blipFill>
        <p:spPr>
          <a:xfrm>
            <a:off x="533400" y="838200"/>
            <a:ext cx="9724623" cy="5470101"/>
          </a:xfrm>
          <a:prstGeom prst="rect">
            <a:avLst/>
          </a:prstGeom>
        </p:spPr>
      </p:pic>
    </p:spTree>
    <p:extLst>
      <p:ext uri="{BB962C8B-B14F-4D97-AF65-F5344CB8AC3E}">
        <p14:creationId xmlns:p14="http://schemas.microsoft.com/office/powerpoint/2010/main" val="423272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7257-54ED-4903-A235-17231D8B9561}"/>
              </a:ext>
            </a:extLst>
          </p:cNvPr>
          <p:cNvSpPr>
            <a:spLocks noGrp="1"/>
          </p:cNvSpPr>
          <p:nvPr>
            <p:ph type="title"/>
          </p:nvPr>
        </p:nvSpPr>
        <p:spPr>
          <a:xfrm>
            <a:off x="274726" y="203403"/>
            <a:ext cx="8808059" cy="492443"/>
          </a:xfrm>
        </p:spPr>
        <p:txBody>
          <a:bodyPr/>
          <a:lstStyle/>
          <a:p>
            <a:r>
              <a:rPr lang="en-US" dirty="0"/>
              <a:t>Quantum Computing Challenges</a:t>
            </a:r>
          </a:p>
        </p:txBody>
      </p:sp>
      <p:sp>
        <p:nvSpPr>
          <p:cNvPr id="3" name="Text Placeholder 2">
            <a:extLst>
              <a:ext uri="{FF2B5EF4-FFF2-40B4-BE49-F238E27FC236}">
                <a16:creationId xmlns:a16="http://schemas.microsoft.com/office/drawing/2014/main" id="{0F1DE033-3044-4E60-A06E-5D80B78A3F15}"/>
              </a:ext>
            </a:extLst>
          </p:cNvPr>
          <p:cNvSpPr>
            <a:spLocks noGrp="1"/>
          </p:cNvSpPr>
          <p:nvPr>
            <p:ph type="body" idx="1"/>
          </p:nvPr>
        </p:nvSpPr>
        <p:spPr>
          <a:xfrm>
            <a:off x="432444" y="1676400"/>
            <a:ext cx="9168756" cy="3946721"/>
          </a:xfrm>
        </p:spPr>
        <p:txBody>
          <a:bodyPr/>
          <a:lstStyle/>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Hardware Development</a:t>
            </a:r>
          </a:p>
          <a:p>
            <a:pPr marL="457200" marR="0" lvl="1" indent="-2286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Developing high-quality quantum hardware, such as qubits and control electronics, is a major challenge. </a:t>
            </a:r>
          </a:p>
          <a:p>
            <a:pPr marL="457200" marR="0" lvl="1" indent="-2286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Qubits are highly susceptible to noise and interference - decoherence</a:t>
            </a:r>
            <a:endPar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endParaRP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Error Correction</a:t>
            </a:r>
          </a:p>
          <a:p>
            <a:pPr marL="457200" marR="0" lvl="1" indent="-2286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Most experts would consider this the biggest challenge. Quantum computers are extremely sensitive to noise and errors caused by interactions with their environment. This can cause errors to accumulate and degrade the quality of computation. </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Quantum Software Development</a:t>
            </a:r>
          </a:p>
          <a:p>
            <a:pPr marL="457200" marR="0" lvl="1" indent="-2286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Quantum algorithms and software development tools are still in their infancy, and there is a need for new programming languages, compilers, and optimization tools that can effectively utilize the power of quantum computers.</a:t>
            </a:r>
            <a:endPar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endParaRP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Scalability</a:t>
            </a:r>
          </a:p>
          <a:p>
            <a:pPr marL="457200" marR="0" lvl="1" indent="-228600" algn="l" defTabSz="914400" rtl="0" eaLnBrk="1" fontAlgn="auto" latinLnBrk="0" hangingPunct="1">
              <a:lnSpc>
                <a:spcPct val="110000"/>
              </a:lnSpc>
              <a:spcBef>
                <a:spcPts val="1000"/>
              </a:spcBef>
              <a:spcAft>
                <a:spcPts val="0"/>
              </a:spcAft>
              <a:buClr>
                <a:srgbClr val="555960"/>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Scaling up quantum computers to hundreds or thousands of qubits while maintaining high levels of coherence and low error rates remains a major challenge.</a:t>
            </a:r>
          </a:p>
          <a:p>
            <a:endParaRPr lang="en-US" dirty="0"/>
          </a:p>
        </p:txBody>
      </p:sp>
      <p:sp>
        <p:nvSpPr>
          <p:cNvPr id="4" name="Subtitle">
            <a:extLst>
              <a:ext uri="{FF2B5EF4-FFF2-40B4-BE49-F238E27FC236}">
                <a16:creationId xmlns:a16="http://schemas.microsoft.com/office/drawing/2014/main" id="{B500F340-1465-4616-9E0A-661247A20D18}"/>
              </a:ext>
            </a:extLst>
          </p:cNvPr>
          <p:cNvSpPr txBox="1">
            <a:spLocks/>
          </p:cNvSpPr>
          <p:nvPr/>
        </p:nvSpPr>
        <p:spPr>
          <a:xfrm>
            <a:off x="488194" y="1080542"/>
            <a:ext cx="9168756" cy="338554"/>
          </a:xfrm>
          <a:prstGeom prst="rect">
            <a:avLst/>
          </a:prstGeom>
        </p:spPr>
        <p:txBody>
          <a:bodyPr wrap="square" lIns="0" tIns="0" rIns="0" bIns="0">
            <a:spAutoFit/>
          </a:bodyPr>
          <a:lstStyle>
            <a:lvl1pPr marL="0" eaLnBrk="1" hangingPunct="1">
              <a:defRPr sz="2800" b="0" i="0">
                <a:solidFill>
                  <a:schemeClr val="tx1"/>
                </a:solidFill>
                <a:latin typeface="Calibri"/>
                <a:ea typeface="+mn-ea"/>
                <a:cs typeface="Calibri"/>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r>
              <a:rPr lang="en-US"/>
              <a:t>Many Challenges</a:t>
            </a:r>
            <a:endParaRPr lang="en-US" dirty="0"/>
          </a:p>
        </p:txBody>
      </p:sp>
      <p:sp>
        <p:nvSpPr>
          <p:cNvPr id="5" name="TextBox 4">
            <a:extLst>
              <a:ext uri="{FF2B5EF4-FFF2-40B4-BE49-F238E27FC236}">
                <a16:creationId xmlns:a16="http://schemas.microsoft.com/office/drawing/2014/main" id="{BEECBF31-D025-49EB-8894-9D929A50DC80}"/>
              </a:ext>
            </a:extLst>
          </p:cNvPr>
          <p:cNvSpPr txBox="1"/>
          <p:nvPr/>
        </p:nvSpPr>
        <p:spPr>
          <a:xfrm>
            <a:off x="9601200" y="3319361"/>
            <a:ext cx="2337021" cy="1815882"/>
          </a:xfrm>
          <a:prstGeom prst="rect">
            <a:avLst/>
          </a:prstGeom>
          <a:noFill/>
        </p:spPr>
        <p:txBody>
          <a:bodyPr wrap="square" rtlCol="0">
            <a:spAutoFit/>
          </a:bodyPr>
          <a:lstStyle/>
          <a:p>
            <a:r>
              <a:rPr lang="en-US" sz="1400" dirty="0"/>
              <a:t>Others:</a:t>
            </a:r>
          </a:p>
          <a:p>
            <a:pPr marL="285750" indent="-285750">
              <a:buFont typeface="Arial" panose="020B0604020202020204" pitchFamily="34" charset="0"/>
              <a:buChar char="•"/>
            </a:pPr>
            <a:r>
              <a:rPr lang="en-US" sz="1400" dirty="0"/>
              <a:t>Classical computer interface</a:t>
            </a:r>
          </a:p>
          <a:p>
            <a:pPr marL="285750" indent="-285750">
              <a:buFont typeface="Arial" panose="020B0604020202020204" pitchFamily="34" charset="0"/>
              <a:buChar char="•"/>
            </a:pPr>
            <a:r>
              <a:rPr lang="en-US" sz="1400" dirty="0"/>
              <a:t>Standards and protocols</a:t>
            </a:r>
          </a:p>
          <a:p>
            <a:pPr marL="285750" indent="-285750">
              <a:buFont typeface="Arial" panose="020B0604020202020204" pitchFamily="34" charset="0"/>
              <a:buChar char="•"/>
            </a:pPr>
            <a:r>
              <a:rPr lang="en-US" sz="1400" dirty="0"/>
              <a:t>Trained Talent and workforce</a:t>
            </a:r>
          </a:p>
          <a:p>
            <a:pPr marL="285750" indent="-285750">
              <a:buFont typeface="Arial" panose="020B0604020202020204" pitchFamily="34" charset="0"/>
              <a:buChar char="•"/>
            </a:pPr>
            <a:r>
              <a:rPr lang="en-US" sz="1400" dirty="0"/>
              <a:t>Overall expense</a:t>
            </a:r>
          </a:p>
        </p:txBody>
      </p:sp>
    </p:spTree>
    <p:extLst>
      <p:ext uri="{BB962C8B-B14F-4D97-AF65-F5344CB8AC3E}">
        <p14:creationId xmlns:p14="http://schemas.microsoft.com/office/powerpoint/2010/main" val="138552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0CC3-23BC-4DF0-970C-6AB98C0BF965}"/>
              </a:ext>
            </a:extLst>
          </p:cNvPr>
          <p:cNvSpPr>
            <a:spLocks noGrp="1"/>
          </p:cNvSpPr>
          <p:nvPr>
            <p:ph type="title"/>
          </p:nvPr>
        </p:nvSpPr>
        <p:spPr>
          <a:xfrm>
            <a:off x="274726" y="203403"/>
            <a:ext cx="8808059" cy="492443"/>
          </a:xfrm>
        </p:spPr>
        <p:txBody>
          <a:bodyPr/>
          <a:lstStyle/>
          <a:p>
            <a:r>
              <a:rPr lang="en-US" dirty="0"/>
              <a:t>Quantum Computing Modality</a:t>
            </a:r>
          </a:p>
        </p:txBody>
      </p:sp>
      <p:sp>
        <p:nvSpPr>
          <p:cNvPr id="3" name="Text Placeholder 2">
            <a:extLst>
              <a:ext uri="{FF2B5EF4-FFF2-40B4-BE49-F238E27FC236}">
                <a16:creationId xmlns:a16="http://schemas.microsoft.com/office/drawing/2014/main" id="{8601E2DA-1065-4BAD-A78E-030BC703C563}"/>
              </a:ext>
            </a:extLst>
          </p:cNvPr>
          <p:cNvSpPr>
            <a:spLocks noGrp="1"/>
          </p:cNvSpPr>
          <p:nvPr>
            <p:ph type="body" idx="1"/>
          </p:nvPr>
        </p:nvSpPr>
        <p:spPr>
          <a:xfrm>
            <a:off x="1017456" y="2251894"/>
            <a:ext cx="10475595" cy="4250690"/>
          </a:xfrm>
        </p:spPr>
        <p:txBody>
          <a:bodyPr/>
          <a:lstStyle/>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Superconducting qubits</a:t>
            </a:r>
          </a:p>
          <a:p>
            <a:pPr marL="457200" marR="0" lvl="1" indent="-228600" algn="l" defTabSz="914400" rtl="0" eaLnBrk="1" fontAlgn="auto" latinLnBrk="0" hangingPunct="1">
              <a:lnSpc>
                <a:spcPct val="100000"/>
              </a:lnSpc>
              <a:spcBef>
                <a:spcPts val="600"/>
              </a:spcBef>
              <a:spcAft>
                <a:spcPts val="0"/>
              </a:spcAft>
              <a:buClr>
                <a:srgbClr val="55596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IBM, Google, </a:t>
            </a:r>
            <a:r>
              <a:rPr kumimoji="0" lang="en-US" sz="1600" b="0" i="0" u="none" strike="noStrike" kern="1200" cap="none" spc="0" normalizeH="0" baseline="0" noProof="0" dirty="0" err="1">
                <a:ln>
                  <a:noFill/>
                </a:ln>
                <a:solidFill>
                  <a:srgbClr val="000000">
                    <a:lumMod val="85000"/>
                    <a:lumOff val="15000"/>
                  </a:srgbClr>
                </a:solidFill>
                <a:effectLst/>
                <a:uLnTx/>
                <a:uFillTx/>
                <a:latin typeface="Acumin Pro"/>
                <a:ea typeface="+mn-ea"/>
                <a:cs typeface="+mn-cs"/>
              </a:rPr>
              <a:t>Rigetti</a:t>
            </a: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 Oxford Quantum Circuits</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Trapped-ion</a:t>
            </a:r>
          </a:p>
          <a:p>
            <a:pPr marL="457200" marR="0" lvl="1" indent="-228600" algn="l" defTabSz="914400" rtl="0" eaLnBrk="1" fontAlgn="auto" latinLnBrk="0" hangingPunct="1">
              <a:lnSpc>
                <a:spcPct val="100000"/>
              </a:lnSpc>
              <a:spcBef>
                <a:spcPts val="600"/>
              </a:spcBef>
              <a:spcAft>
                <a:spcPts val="0"/>
              </a:spcAft>
              <a:buClr>
                <a:srgbClr val="55596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IONQ, Quantinuum, Oxford Ionics (electronic control)</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Neutral Atoms</a:t>
            </a:r>
          </a:p>
          <a:p>
            <a:pPr marL="457200" marR="0" lvl="1" indent="-228600" algn="l" defTabSz="914400" rtl="0" eaLnBrk="1" fontAlgn="auto" latinLnBrk="0" hangingPunct="1">
              <a:lnSpc>
                <a:spcPct val="100000"/>
              </a:lnSpc>
              <a:spcBef>
                <a:spcPts val="600"/>
              </a:spcBef>
              <a:spcAft>
                <a:spcPts val="0"/>
              </a:spcAft>
              <a:buClr>
                <a:srgbClr val="555960"/>
              </a:buClr>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000000">
                    <a:lumMod val="85000"/>
                    <a:lumOff val="15000"/>
                  </a:srgbClr>
                </a:solidFill>
                <a:effectLst/>
                <a:uLnTx/>
                <a:uFillTx/>
                <a:latin typeface="Acumin Pro"/>
                <a:ea typeface="+mn-ea"/>
                <a:cs typeface="+mn-cs"/>
              </a:rPr>
              <a:t>QuEra</a:t>
            </a: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 </a:t>
            </a:r>
            <a:r>
              <a:rPr kumimoji="0" lang="en-US" sz="1600" b="0" i="0" u="none" strike="noStrike" kern="1200" cap="none" spc="0" normalizeH="0" baseline="0" noProof="0" dirty="0" err="1">
                <a:ln>
                  <a:noFill/>
                </a:ln>
                <a:solidFill>
                  <a:srgbClr val="000000">
                    <a:lumMod val="85000"/>
                    <a:lumOff val="15000"/>
                  </a:srgbClr>
                </a:solidFill>
                <a:effectLst/>
                <a:uLnTx/>
                <a:uFillTx/>
                <a:latin typeface="Acumin Pro"/>
                <a:ea typeface="+mn-ea"/>
                <a:cs typeface="+mn-cs"/>
              </a:rPr>
              <a:t>Pasqal</a:t>
            </a: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 </a:t>
            </a:r>
            <a:r>
              <a:rPr kumimoji="0" lang="en-US" sz="1600" b="0" i="0" u="none" strike="noStrike" kern="1200" cap="none" spc="0" normalizeH="0" baseline="0" noProof="0" dirty="0" err="1">
                <a:ln>
                  <a:noFill/>
                </a:ln>
                <a:solidFill>
                  <a:srgbClr val="000000">
                    <a:lumMod val="85000"/>
                    <a:lumOff val="15000"/>
                  </a:srgbClr>
                </a:solidFill>
                <a:effectLst/>
                <a:uLnTx/>
                <a:uFillTx/>
                <a:latin typeface="Acumin Pro"/>
                <a:ea typeface="+mn-ea"/>
                <a:cs typeface="+mn-cs"/>
              </a:rPr>
              <a:t>Infleqtion</a:t>
            </a: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 Atom Computing, </a:t>
            </a:r>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Photonic</a:t>
            </a:r>
          </a:p>
          <a:p>
            <a:pPr marL="457200" marR="0" lvl="1" indent="-228600" algn="l" defTabSz="914400" rtl="0" eaLnBrk="1" fontAlgn="auto" latinLnBrk="0" hangingPunct="1">
              <a:lnSpc>
                <a:spcPct val="100000"/>
              </a:lnSpc>
              <a:spcBef>
                <a:spcPts val="600"/>
              </a:spcBef>
              <a:spcAft>
                <a:spcPts val="0"/>
              </a:spcAft>
              <a:buClr>
                <a:srgbClr val="55596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PsiQuantum, </a:t>
            </a:r>
            <a:r>
              <a:rPr kumimoji="0" lang="en-US" sz="1600" b="0" i="0" u="none" strike="noStrike" kern="1200" cap="none" spc="0" normalizeH="0" baseline="0" noProof="0" dirty="0" err="1">
                <a:ln>
                  <a:noFill/>
                </a:ln>
                <a:solidFill>
                  <a:srgbClr val="000000">
                    <a:lumMod val="85000"/>
                    <a:lumOff val="15000"/>
                  </a:srgbClr>
                </a:solidFill>
                <a:effectLst/>
                <a:uLnTx/>
                <a:uFillTx/>
                <a:latin typeface="Acumin Pro"/>
                <a:ea typeface="+mn-ea"/>
                <a:cs typeface="+mn-cs"/>
              </a:rPr>
              <a:t>Quandela</a:t>
            </a: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 Xanadu, </a:t>
            </a:r>
            <a:r>
              <a:rPr kumimoji="0" lang="en-US" sz="1600" b="0" i="0" u="none" strike="noStrike" kern="1200" cap="none" spc="0" normalizeH="0" baseline="0" noProof="0" dirty="0" err="1">
                <a:ln>
                  <a:noFill/>
                </a:ln>
                <a:solidFill>
                  <a:srgbClr val="000000">
                    <a:lumMod val="85000"/>
                    <a:lumOff val="15000"/>
                  </a:srgbClr>
                </a:solidFill>
                <a:effectLst/>
                <a:uLnTx/>
                <a:uFillTx/>
                <a:latin typeface="Acumin Pro"/>
                <a:ea typeface="+mn-ea"/>
                <a:cs typeface="+mn-cs"/>
              </a:rPr>
              <a:t>QuiX</a:t>
            </a: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 ORCA</a:t>
            </a:r>
          </a:p>
          <a:p>
            <a:pPr marL="274320" marR="0" lvl="0" indent="-274320" algn="l" defTabSz="457200" rtl="0" eaLnBrk="1" fontAlgn="auto" latinLnBrk="0" hangingPunct="1">
              <a:lnSpc>
                <a:spcPct val="100000"/>
              </a:lnSpc>
              <a:spcBef>
                <a:spcPts val="60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Silicon Spin/Quantum Dots</a:t>
            </a:r>
          </a:p>
          <a:p>
            <a:pPr marL="457200" marR="0" lvl="1" indent="-228600" algn="l" defTabSz="914400" rtl="0" eaLnBrk="1" fontAlgn="auto" latinLnBrk="0" hangingPunct="1">
              <a:lnSpc>
                <a:spcPct val="100000"/>
              </a:lnSpc>
              <a:spcBef>
                <a:spcPts val="600"/>
              </a:spcBef>
              <a:spcAft>
                <a:spcPts val="0"/>
              </a:spcAft>
              <a:buClr>
                <a:srgbClr val="55596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Intel, </a:t>
            </a:r>
            <a:r>
              <a:rPr kumimoji="0" lang="en-US" sz="1600" b="0" i="0" u="none" strike="noStrike" kern="1200" cap="none" spc="0" normalizeH="0" baseline="0" noProof="0" dirty="0" err="1">
                <a:ln>
                  <a:noFill/>
                </a:ln>
                <a:solidFill>
                  <a:srgbClr val="000000">
                    <a:lumMod val="85000"/>
                    <a:lumOff val="15000"/>
                  </a:srgbClr>
                </a:solidFill>
                <a:effectLst/>
                <a:uLnTx/>
                <a:uFillTx/>
                <a:latin typeface="Acumin Pro"/>
                <a:ea typeface="+mn-ea"/>
                <a:cs typeface="+mn-cs"/>
              </a:rPr>
              <a:t>diraq</a:t>
            </a: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 Silicon Quantum Computing, Quantum Motion</a:t>
            </a:r>
          </a:p>
          <a:p>
            <a:pPr marL="274320" marR="0" lvl="0" indent="-274320" algn="l" defTabSz="457200" rtl="0" eaLnBrk="1" fontAlgn="auto" latinLnBrk="0" hangingPunct="1">
              <a:lnSpc>
                <a:spcPct val="100000"/>
              </a:lnSpc>
              <a:spcBef>
                <a:spcPts val="600"/>
              </a:spcBef>
              <a:spcAft>
                <a:spcPts val="0"/>
              </a:spcAft>
              <a:buClrTx/>
              <a:buSzTx/>
              <a:buFont typeface="Wingdings" charset="2"/>
              <a:buChar char="§"/>
              <a:tabLst/>
              <a:defRPr/>
            </a:pPr>
            <a:r>
              <a:rPr kumimoji="0" lang="en-US" sz="1800" b="0" i="0" u="none" strike="noStrike" kern="1200" cap="none" spc="0" normalizeH="0" baseline="0" noProof="0" dirty="0">
                <a:ln>
                  <a:noFill/>
                </a:ln>
                <a:solidFill>
                  <a:srgbClr val="000000"/>
                </a:solidFill>
                <a:effectLst/>
                <a:uLnTx/>
                <a:uFillTx/>
                <a:latin typeface="Acumin Pro" panose="020B0504020202020204" pitchFamily="34" charset="77"/>
                <a:ea typeface="+mn-ea"/>
                <a:cs typeface="+mn-cs"/>
              </a:rPr>
              <a:t>Dimond NV (Nitrogen-vacancy) Center</a:t>
            </a:r>
          </a:p>
          <a:p>
            <a:pPr marL="457200" marR="0" lvl="1" indent="-228600" algn="l" defTabSz="914400" rtl="0" eaLnBrk="1" fontAlgn="auto" latinLnBrk="0" hangingPunct="1">
              <a:lnSpc>
                <a:spcPct val="100000"/>
              </a:lnSpc>
              <a:spcBef>
                <a:spcPts val="600"/>
              </a:spcBef>
              <a:spcAft>
                <a:spcPts val="0"/>
              </a:spcAft>
              <a:buClr>
                <a:srgbClr val="555960"/>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rPr>
              <a:t>Quantum Brilliance, Quantum Dimond Tech, </a:t>
            </a:r>
            <a:r>
              <a:rPr kumimoji="0" lang="en-US" sz="1600" b="0" i="0" u="none" strike="noStrike" kern="1200" cap="none" spc="0" normalizeH="0" baseline="0" noProof="0" dirty="0" err="1">
                <a:ln>
                  <a:noFill/>
                </a:ln>
                <a:solidFill>
                  <a:srgbClr val="000000">
                    <a:lumMod val="85000"/>
                    <a:lumOff val="15000"/>
                  </a:srgbClr>
                </a:solidFill>
                <a:effectLst/>
                <a:uLnTx/>
                <a:uFillTx/>
                <a:latin typeface="Acumin Pro"/>
                <a:ea typeface="+mn-ea"/>
                <a:cs typeface="+mn-cs"/>
              </a:rPr>
              <a:t>Diatope</a:t>
            </a:r>
            <a:endParaRPr kumimoji="0" lang="en-US" sz="1600" b="0" i="0" u="none" strike="noStrike" kern="1200" cap="none" spc="0" normalizeH="0" baseline="0" noProof="0" dirty="0">
              <a:ln>
                <a:noFill/>
              </a:ln>
              <a:solidFill>
                <a:srgbClr val="000000">
                  <a:lumMod val="85000"/>
                  <a:lumOff val="15000"/>
                </a:srgbClr>
              </a:solidFill>
              <a:effectLst/>
              <a:uLnTx/>
              <a:uFillTx/>
              <a:latin typeface="Acumin Pro"/>
              <a:ea typeface="+mn-ea"/>
              <a:cs typeface="+mn-cs"/>
            </a:endParaRPr>
          </a:p>
          <a:p>
            <a:endParaRPr lang="en-US" dirty="0"/>
          </a:p>
        </p:txBody>
      </p:sp>
      <p:sp>
        <p:nvSpPr>
          <p:cNvPr id="4" name="Subtitle">
            <a:extLst>
              <a:ext uri="{FF2B5EF4-FFF2-40B4-BE49-F238E27FC236}">
                <a16:creationId xmlns:a16="http://schemas.microsoft.com/office/drawing/2014/main" id="{DC160EAC-CCF4-4FC0-B386-B82DBC99F864}"/>
              </a:ext>
            </a:extLst>
          </p:cNvPr>
          <p:cNvSpPr txBox="1">
            <a:spLocks/>
          </p:cNvSpPr>
          <p:nvPr/>
        </p:nvSpPr>
        <p:spPr>
          <a:xfrm>
            <a:off x="1017456" y="1054189"/>
            <a:ext cx="9574343" cy="861774"/>
          </a:xfrm>
          <a:prstGeom prst="rect">
            <a:avLst/>
          </a:prstGeom>
        </p:spPr>
        <p:txBody>
          <a:bodyPr wrap="square" lIns="0" tIns="0" rIns="0" bIns="0">
            <a:spAutoFit/>
          </a:bodyPr>
          <a:lstStyle>
            <a:lvl1pPr marL="0" eaLnBrk="1" hangingPunct="1">
              <a:defRPr sz="2800" b="0" i="0">
                <a:solidFill>
                  <a:schemeClr val="tx1"/>
                </a:solidFill>
                <a:latin typeface="Calibri"/>
                <a:ea typeface="+mn-ea"/>
                <a:cs typeface="Calibri"/>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r>
              <a:rPr lang="en-US" dirty="0"/>
              <a:t>Quantum Computing harnesses the laws of quantum mechanics to solve problems to complex for classical computers</a:t>
            </a:r>
          </a:p>
        </p:txBody>
      </p:sp>
    </p:spTree>
    <p:extLst>
      <p:ext uri="{BB962C8B-B14F-4D97-AF65-F5344CB8AC3E}">
        <p14:creationId xmlns:p14="http://schemas.microsoft.com/office/powerpoint/2010/main" val="2172342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E61F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_Qubit_Gate_Circuit_Measurement.pptx" id="{4CB03D4B-B477-4568-B7D4-FD0FA07EA0C8}" vid="{138CDF79-4AE2-4341-924B-B1FBC88C1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qc4mc</Template>
  <TotalTime>76</TotalTime>
  <Words>1353</Words>
  <Application>Microsoft Office PowerPoint</Application>
  <PresentationFormat>Widescreen</PresentationFormat>
  <Paragraphs>174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Acumin Pro</vt:lpstr>
      <vt:lpstr>Acumin Pro SemiCondensed</vt:lpstr>
      <vt:lpstr>Arial</vt:lpstr>
      <vt:lpstr>Calibri</vt:lpstr>
      <vt:lpstr>NimbusRomNo9L-Regu</vt:lpstr>
      <vt:lpstr>Wingdings</vt:lpstr>
      <vt:lpstr>Office Theme</vt:lpstr>
      <vt:lpstr>PowerPoint Presentation</vt:lpstr>
      <vt:lpstr>Lecture 1: Practical Quantum Computing</vt:lpstr>
      <vt:lpstr>Quantum Computing</vt:lpstr>
      <vt:lpstr>Quantum Computing</vt:lpstr>
      <vt:lpstr>Quantum Computing</vt:lpstr>
      <vt:lpstr>IBM Quantum Computing Roadmap</vt:lpstr>
      <vt:lpstr>Microsoft Quantum Computing Roadmap</vt:lpstr>
      <vt:lpstr>Quantum Computing Challenges</vt:lpstr>
      <vt:lpstr>Quantum Computing Modality</vt:lpstr>
      <vt:lpstr>Quantum Computing Platforms</vt:lpstr>
      <vt:lpstr>Quantum Software SDK and IBM Qiskit</vt:lpstr>
      <vt:lpstr>Qubits</vt:lpstr>
      <vt:lpstr>Qubit Representation</vt:lpstr>
      <vt:lpstr>Measure Qubits</vt:lpstr>
      <vt:lpstr>One-Qubit Quantum Gates</vt:lpstr>
      <vt:lpstr>Linear Algebra for Quantum States and Gates</vt:lpstr>
      <vt:lpstr>Linear Algebra for Quantum States and Gates</vt:lpstr>
      <vt:lpstr>Gates as Matrices</vt:lpstr>
      <vt:lpstr>Quantum Gates Operations</vt:lpstr>
      <vt:lpstr>Reversible Quantum Operation and Unitary Matrix</vt:lpstr>
      <vt:lpstr>Quantum Mechanism</vt:lpstr>
      <vt:lpstr>Quantum Superposition</vt:lpstr>
      <vt:lpstr>Quantum Entanglement</vt:lpstr>
      <vt:lpstr>Quantum Interference</vt:lpstr>
      <vt:lpstr>Quantum Applications and Protocols</vt:lpstr>
      <vt:lpstr>Quantum Applications and Protocols</vt:lpstr>
      <vt:lpstr>Quantum Algorithms</vt:lpstr>
      <vt:lpstr>Quantum Phase Kickback</vt:lpstr>
      <vt:lpstr>Grover’s Algorithm</vt:lpstr>
      <vt:lpstr>Shor’s Algorithm</vt:lpstr>
      <vt:lpstr>Shor’s Algorithm</vt:lpstr>
      <vt:lpstr>Quantum Speedups in Finance (Price Options)</vt:lpstr>
      <vt:lpstr>Quantum Chemistry Electronic Structure Calculations</vt:lpstr>
      <vt:lpstr>Quantum Chemistry Electronic Structure Calculations </vt:lpstr>
      <vt:lpstr>Hands-on Quantum Chemistry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Practical Quantum Computing for Scientists</dc:title>
  <dc:creator>David Liu</dc:creator>
  <cp:lastModifiedBy>David Liu</cp:lastModifiedBy>
  <cp:revision>36</cp:revision>
  <dcterms:created xsi:type="dcterms:W3CDTF">2025-08-11T19:33:11Z</dcterms:created>
  <dcterms:modified xsi:type="dcterms:W3CDTF">2025-08-12T09:22:03Z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2025-02-03T00:00:00Z</vt:filetime>
  </property>
  <property fmtid="{D5CDD505-2E9C-101B-9397-08002B2CF9AE}" pid="3" name="Creator">
    <vt:lpwstr>Microsoft® PowerPoint® for Microsoft 365</vt:lpwstr>
  </property>
  <property fmtid="{D5CDD505-2E9C-101B-9397-08002B2CF9AE}" pid="4" name="LastSaved">
    <vt:filetime>2025-08-11T00:00:00Z</vt:filetime>
  </property>
  <property fmtid="{D5CDD505-2E9C-101B-9397-08002B2CF9AE}" pid="5" name="Producer">
    <vt:lpwstr>Microsoft® PowerPoint® for Microsoft 365</vt:lpwstr>
  </property>
</Properties>
</file>