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  <p:sldId id="276" r:id="rId23"/>
    <p:sldId id="277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94641" autoAdjust="0"/>
  </p:normalViewPr>
  <p:slideViewPr>
    <p:cSldViewPr>
      <p:cViewPr varScale="1">
        <p:scale>
          <a:sx n="78" d="100"/>
          <a:sy n="78" d="100"/>
        </p:scale>
        <p:origin x="538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-5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1392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76D97B-DDF7-4A12-A68F-251219F610E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123ED-ED66-4AA9-812A-0B0847B9E0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17EC8-7E89-499C-AC0B-27AB1B02DCE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D7F6-F8FF-4657-B754-46CBD355FD8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1ACF6-1C0C-4256-8D1D-5CCB956040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75584-BCA6-4A40-92E6-4466B8816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319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C2CB1-597E-4B58-AF2F-4F562A9BF18D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F9A18-E2CA-4D3C-9754-BCA8F027B8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733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F9A18-E2CA-4D3C-9754-BCA8F027B87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F9A18-E2CA-4D3C-9754-BCA8F027B8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23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4726" y="203403"/>
            <a:ext cx="8808059" cy="5252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726" y="1605178"/>
            <a:ext cx="10475595" cy="425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07317" y="6450774"/>
            <a:ext cx="150495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‹#›</a:t>
            </a:fld>
            <a:endParaRPr spc="3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fxpert.github.io/grok-bloch/" TargetMode="Externa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26" Type="http://schemas.openxmlformats.org/officeDocument/2006/relationships/image" Target="../media/image46.png"/><Relationship Id="rId3" Type="http://schemas.openxmlformats.org/officeDocument/2006/relationships/image" Target="../media/image23.png"/><Relationship Id="rId21" Type="http://schemas.openxmlformats.org/officeDocument/2006/relationships/image" Target="../media/image41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5" Type="http://schemas.openxmlformats.org/officeDocument/2006/relationships/image" Target="../media/image45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20" Type="http://schemas.openxmlformats.org/officeDocument/2006/relationships/image" Target="../media/image40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24" Type="http://schemas.openxmlformats.org/officeDocument/2006/relationships/image" Target="../media/image44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23" Type="http://schemas.openxmlformats.org/officeDocument/2006/relationships/image" Target="../media/image43.png"/><Relationship Id="rId28" Type="http://schemas.openxmlformats.org/officeDocument/2006/relationships/image" Target="../media/image48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Relationship Id="rId22" Type="http://schemas.openxmlformats.org/officeDocument/2006/relationships/image" Target="../media/image42.png"/><Relationship Id="rId27" Type="http://schemas.openxmlformats.org/officeDocument/2006/relationships/image" Target="../media/image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g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quantum/pricing" TargetMode="External"/><Relationship Id="rId2" Type="http://schemas.openxmlformats.org/officeDocument/2006/relationships/hyperlink" Target="https://quantum.cloud.ibm.com/docs/en/guides/cloud-setu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oaAjxcIFLtM?feature=shared" TargetMode="External"/><Relationship Id="rId4" Type="http://schemas.openxmlformats.org/officeDocument/2006/relationships/hyperlink" Target="https://quantum.cloud.ibm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1.png"/><Relationship Id="rId7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1</a:t>
            </a:fld>
            <a:endParaRPr spc="30" dirty="0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934160F4-105B-43D0-AAA7-2D29B1B6C703}"/>
              </a:ext>
            </a:extLst>
          </p:cNvPr>
          <p:cNvSpPr txBox="1">
            <a:spLocks/>
          </p:cNvSpPr>
          <p:nvPr/>
        </p:nvSpPr>
        <p:spPr>
          <a:xfrm>
            <a:off x="2820334" y="1905000"/>
            <a:ext cx="7619065" cy="13325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753110" marR="5080" indent="-741045">
              <a:lnSpc>
                <a:spcPct val="110000"/>
              </a:lnSpc>
              <a:spcBef>
                <a:spcPts val="95"/>
              </a:spcBef>
            </a:pPr>
            <a:r>
              <a:rPr lang="en-US" sz="4000" spc="195" dirty="0">
                <a:latin typeface="Calibri"/>
                <a:cs typeface="Calibri"/>
              </a:rPr>
              <a:t>2. Quantum Bits, Gates, and Circuits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0BAFC8F-95DE-48CC-AD6F-D22FC5344948}"/>
              </a:ext>
            </a:extLst>
          </p:cNvPr>
          <p:cNvSpPr txBox="1"/>
          <p:nvPr/>
        </p:nvSpPr>
        <p:spPr>
          <a:xfrm>
            <a:off x="4495800" y="4191000"/>
            <a:ext cx="3359150" cy="307777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spcBef>
                <a:spcPts val="240"/>
              </a:spcBef>
            </a:pPr>
            <a:r>
              <a:rPr lang="en-US" spc="100" dirty="0">
                <a:latin typeface="Calibri"/>
                <a:cs typeface="Calibri"/>
              </a:rPr>
              <a:t>IBM Quantum Learning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Typical</a:t>
            </a:r>
            <a:r>
              <a:rPr spc="25" dirty="0"/>
              <a:t> </a:t>
            </a:r>
            <a:r>
              <a:rPr spc="155" dirty="0"/>
              <a:t>single-</a:t>
            </a:r>
            <a:r>
              <a:rPr spc="85" dirty="0"/>
              <a:t>qubit</a:t>
            </a:r>
            <a:r>
              <a:rPr spc="45" dirty="0"/>
              <a:t> </a:t>
            </a:r>
            <a:r>
              <a:rPr spc="120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10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717" y="1238758"/>
            <a:ext cx="7096905" cy="7366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7040" y="2602483"/>
            <a:ext cx="8478906" cy="8128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68183" y="3674008"/>
            <a:ext cx="7058605" cy="238144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661030" y="6413093"/>
            <a:ext cx="57086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Calibri"/>
                <a:cs typeface="Calibri"/>
              </a:rPr>
              <a:t>Reference:</a:t>
            </a:r>
            <a:r>
              <a:rPr sz="2000" spc="225" dirty="0">
                <a:latin typeface="Calibri"/>
                <a:cs typeface="Calibri"/>
              </a:rPr>
              <a:t>   </a:t>
            </a:r>
            <a:r>
              <a:rPr sz="2000" u="sng" dirty="0">
                <a:solidFill>
                  <a:srgbClr val="0E61FD"/>
                </a:solidFill>
                <a:uFill>
                  <a:solidFill>
                    <a:srgbClr val="0E61FD"/>
                  </a:solidFill>
                </a:uFill>
                <a:latin typeface="Calibri"/>
                <a:cs typeface="Calibri"/>
                <a:hlinkClick r:id="rId5"/>
              </a:rPr>
              <a:t>https://javafxpert.github.io/grok-</a:t>
            </a:r>
            <a:r>
              <a:rPr sz="2000" u="sng" spc="45" dirty="0">
                <a:solidFill>
                  <a:srgbClr val="0E61FD"/>
                </a:solidFill>
                <a:uFill>
                  <a:solidFill>
                    <a:srgbClr val="0E61FD"/>
                  </a:solidFill>
                </a:uFill>
                <a:latin typeface="Calibri"/>
                <a:cs typeface="Calibri"/>
                <a:hlinkClick r:id="rId5"/>
              </a:rPr>
              <a:t>bloch/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9" y="6680098"/>
            <a:ext cx="24161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70" dirty="0">
                <a:latin typeface="Calibri"/>
                <a:cs typeface="Calibri"/>
              </a:rPr>
              <a:t>©</a:t>
            </a:r>
            <a:r>
              <a:rPr sz="800" spc="185" dirty="0">
                <a:latin typeface="Calibri"/>
                <a:cs typeface="Calibri"/>
              </a:rPr>
              <a:t> </a:t>
            </a:r>
            <a:r>
              <a:rPr sz="800" spc="75" dirty="0">
                <a:latin typeface="Calibri"/>
                <a:cs typeface="Calibri"/>
              </a:rPr>
              <a:t>2024</a:t>
            </a:r>
            <a:r>
              <a:rPr sz="800" spc="13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International</a:t>
            </a:r>
            <a:r>
              <a:rPr sz="800" spc="180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Business</a:t>
            </a:r>
            <a:r>
              <a:rPr sz="800" spc="195" dirty="0">
                <a:latin typeface="Calibri"/>
                <a:cs typeface="Calibri"/>
              </a:rPr>
              <a:t> </a:t>
            </a:r>
            <a:r>
              <a:rPr sz="800" dirty="0">
                <a:latin typeface="Calibri"/>
                <a:cs typeface="Calibri"/>
              </a:rPr>
              <a:t>Machines</a:t>
            </a:r>
            <a:r>
              <a:rPr sz="800" spc="200" dirty="0">
                <a:latin typeface="Calibri"/>
                <a:cs typeface="Calibri"/>
              </a:rPr>
              <a:t> </a:t>
            </a:r>
            <a:r>
              <a:rPr sz="800" spc="-10" dirty="0">
                <a:latin typeface="Calibri"/>
                <a:cs typeface="Calibri"/>
              </a:rPr>
              <a:t>Corporation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0" dirty="0"/>
              <a:t>Superposition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997407"/>
            <a:ext cx="103231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Superposition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creating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quantum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combination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|1</a:t>
            </a:r>
            <a:r>
              <a:rPr sz="2400" spc="-25" dirty="0">
                <a:latin typeface="Cambria Math"/>
                <a:cs typeface="Cambria Math"/>
              </a:rPr>
              <a:t>⟩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527" y="3412363"/>
            <a:ext cx="10890250" cy="1598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libri"/>
                <a:cs typeface="Calibri"/>
              </a:rPr>
              <a:t>Note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105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non-</a:t>
            </a:r>
            <a:r>
              <a:rPr sz="2400" spc="55" dirty="0">
                <a:latin typeface="Calibri"/>
                <a:cs typeface="Calibri"/>
              </a:rPr>
              <a:t>zero,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then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qubit’s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contains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both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|1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25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spc="125" dirty="0">
                <a:latin typeface="Calibri"/>
                <a:cs typeface="Calibri"/>
              </a:rPr>
              <a:t>This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what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people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mean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when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say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qubit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be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“0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215" dirty="0">
                <a:latin typeface="Calibri"/>
                <a:cs typeface="Calibri"/>
              </a:rPr>
              <a:t>1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at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same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55" dirty="0">
                <a:latin typeface="Calibri"/>
                <a:cs typeface="Calibri"/>
              </a:rPr>
              <a:t>time.”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85168" y="5234127"/>
            <a:ext cx="14732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50" dirty="0">
                <a:latin typeface="Calibri"/>
                <a:cs typeface="Calibri"/>
              </a:rPr>
              <a:t>11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91996" y="2182114"/>
            <a:ext cx="444500" cy="602615"/>
          </a:xfrm>
          <a:custGeom>
            <a:avLst/>
            <a:gdLst/>
            <a:ahLst/>
            <a:cxnLst/>
            <a:rect l="l" t="t" r="r" b="b"/>
            <a:pathLst>
              <a:path w="444500" h="602614">
                <a:moveTo>
                  <a:pt x="337434" y="0"/>
                </a:moveTo>
                <a:lnTo>
                  <a:pt x="328798" y="10033"/>
                </a:lnTo>
                <a:lnTo>
                  <a:pt x="346826" y="29870"/>
                </a:lnTo>
                <a:lnTo>
                  <a:pt x="363199" y="54530"/>
                </a:lnTo>
                <a:lnTo>
                  <a:pt x="391028" y="118363"/>
                </a:lnTo>
                <a:lnTo>
                  <a:pt x="401769" y="157366"/>
                </a:lnTo>
                <a:lnTo>
                  <a:pt x="409427" y="200834"/>
                </a:lnTo>
                <a:lnTo>
                  <a:pt x="414013" y="248755"/>
                </a:lnTo>
                <a:lnTo>
                  <a:pt x="415539" y="301116"/>
                </a:lnTo>
                <a:lnTo>
                  <a:pt x="414013" y="353478"/>
                </a:lnTo>
                <a:lnTo>
                  <a:pt x="409427" y="401399"/>
                </a:lnTo>
                <a:lnTo>
                  <a:pt x="401769" y="444867"/>
                </a:lnTo>
                <a:lnTo>
                  <a:pt x="391028" y="483870"/>
                </a:lnTo>
                <a:lnTo>
                  <a:pt x="363199" y="547703"/>
                </a:lnTo>
                <a:lnTo>
                  <a:pt x="328798" y="592201"/>
                </a:lnTo>
                <a:lnTo>
                  <a:pt x="337434" y="602234"/>
                </a:lnTo>
                <a:lnTo>
                  <a:pt x="377725" y="557847"/>
                </a:lnTo>
                <a:lnTo>
                  <a:pt x="412491" y="492125"/>
                </a:lnTo>
                <a:lnTo>
                  <a:pt x="426493" y="451526"/>
                </a:lnTo>
                <a:lnTo>
                  <a:pt x="436494" y="406130"/>
                </a:lnTo>
                <a:lnTo>
                  <a:pt x="442495" y="355947"/>
                </a:lnTo>
                <a:lnTo>
                  <a:pt x="444490" y="301116"/>
                </a:lnTo>
                <a:lnTo>
                  <a:pt x="442590" y="248755"/>
                </a:lnTo>
                <a:lnTo>
                  <a:pt x="436494" y="196024"/>
                </a:lnTo>
                <a:lnTo>
                  <a:pt x="426493" y="150685"/>
                </a:lnTo>
                <a:lnTo>
                  <a:pt x="412491" y="110109"/>
                </a:lnTo>
                <a:lnTo>
                  <a:pt x="395798" y="74580"/>
                </a:lnTo>
                <a:lnTo>
                  <a:pt x="358270" y="19526"/>
                </a:lnTo>
                <a:lnTo>
                  <a:pt x="337434" y="0"/>
                </a:lnTo>
                <a:close/>
              </a:path>
              <a:path w="444500" h="602614">
                <a:moveTo>
                  <a:pt x="107056" y="0"/>
                </a:moveTo>
                <a:lnTo>
                  <a:pt x="66765" y="44386"/>
                </a:lnTo>
                <a:lnTo>
                  <a:pt x="31999" y="110109"/>
                </a:lnTo>
                <a:lnTo>
                  <a:pt x="17997" y="150685"/>
                </a:lnTo>
                <a:lnTo>
                  <a:pt x="7996" y="196024"/>
                </a:lnTo>
                <a:lnTo>
                  <a:pt x="1995" y="246125"/>
                </a:lnTo>
                <a:lnTo>
                  <a:pt x="0" y="301116"/>
                </a:lnTo>
                <a:lnTo>
                  <a:pt x="1905" y="353478"/>
                </a:lnTo>
                <a:lnTo>
                  <a:pt x="1995" y="355947"/>
                </a:lnTo>
                <a:lnTo>
                  <a:pt x="7996" y="406130"/>
                </a:lnTo>
                <a:lnTo>
                  <a:pt x="17997" y="451526"/>
                </a:lnTo>
                <a:lnTo>
                  <a:pt x="31999" y="492125"/>
                </a:lnTo>
                <a:lnTo>
                  <a:pt x="48691" y="527653"/>
                </a:lnTo>
                <a:lnTo>
                  <a:pt x="86220" y="582707"/>
                </a:lnTo>
                <a:lnTo>
                  <a:pt x="107056" y="602234"/>
                </a:lnTo>
                <a:lnTo>
                  <a:pt x="115692" y="592201"/>
                </a:lnTo>
                <a:lnTo>
                  <a:pt x="97664" y="572363"/>
                </a:lnTo>
                <a:lnTo>
                  <a:pt x="81291" y="547703"/>
                </a:lnTo>
                <a:lnTo>
                  <a:pt x="53462" y="483870"/>
                </a:lnTo>
                <a:lnTo>
                  <a:pt x="42701" y="444867"/>
                </a:lnTo>
                <a:lnTo>
                  <a:pt x="34999" y="401399"/>
                </a:lnTo>
                <a:lnTo>
                  <a:pt x="30370" y="353478"/>
                </a:lnTo>
                <a:lnTo>
                  <a:pt x="28824" y="301116"/>
                </a:lnTo>
                <a:lnTo>
                  <a:pt x="30370" y="248755"/>
                </a:lnTo>
                <a:lnTo>
                  <a:pt x="34999" y="200834"/>
                </a:lnTo>
                <a:lnTo>
                  <a:pt x="42701" y="157366"/>
                </a:lnTo>
                <a:lnTo>
                  <a:pt x="53462" y="118363"/>
                </a:lnTo>
                <a:lnTo>
                  <a:pt x="81291" y="54530"/>
                </a:lnTo>
                <a:lnTo>
                  <a:pt x="115692" y="10033"/>
                </a:lnTo>
                <a:lnTo>
                  <a:pt x="1070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54400" y="1750314"/>
            <a:ext cx="2656840" cy="1025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25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|𝜓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40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𝛼|0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37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𝛽|1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40" baseline="23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163195">
              <a:lnSpc>
                <a:spcPts val="2495"/>
              </a:lnSpc>
            </a:pPr>
            <a:r>
              <a:rPr sz="2400" spc="-50" dirty="0">
                <a:latin typeface="Cambria Math"/>
                <a:cs typeface="Cambria Math"/>
              </a:rPr>
              <a:t>𝛼</a:t>
            </a:r>
            <a:endParaRPr sz="2400">
              <a:latin typeface="Cambria Math"/>
              <a:cs typeface="Cambria Math"/>
            </a:endParaRPr>
          </a:p>
          <a:p>
            <a:pPr marL="163195">
              <a:lnSpc>
                <a:spcPts val="2850"/>
              </a:lnSpc>
            </a:pPr>
            <a:r>
              <a:rPr sz="2400" spc="-50" dirty="0">
                <a:latin typeface="Cambria Math"/>
                <a:cs typeface="Cambria Math"/>
              </a:rPr>
              <a:t>𝛽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12328" y="1957704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59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4292" y="1957704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59" h="277494">
                <a:moveTo>
                  <a:pt x="22859" y="0"/>
                </a:moveTo>
                <a:lnTo>
                  <a:pt x="0" y="0"/>
                </a:lnTo>
                <a:lnTo>
                  <a:pt x="0" y="276987"/>
                </a:lnTo>
                <a:lnTo>
                  <a:pt x="22859" y="276987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102343" y="1957704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59" h="277494">
                <a:moveTo>
                  <a:pt x="22859" y="0"/>
                </a:moveTo>
                <a:lnTo>
                  <a:pt x="0" y="0"/>
                </a:lnTo>
                <a:lnTo>
                  <a:pt x="0" y="276987"/>
                </a:lnTo>
                <a:lnTo>
                  <a:pt x="22859" y="276987"/>
                </a:lnTo>
                <a:lnTo>
                  <a:pt x="228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812783" y="1957704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59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348981" y="1865757"/>
            <a:ext cx="2559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5000" algn="l"/>
                <a:tab pos="1523365" algn="l"/>
              </a:tabLst>
            </a:pPr>
            <a:r>
              <a:rPr sz="2400" dirty="0">
                <a:latin typeface="Cambria Math"/>
                <a:cs typeface="Cambria Math"/>
              </a:rPr>
              <a:t>𝑠.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𝑡.</a:t>
            </a:r>
            <a:r>
              <a:rPr sz="2400" dirty="0">
                <a:latin typeface="Cambria Math"/>
                <a:cs typeface="Cambria Math"/>
              </a:rPr>
              <a:t>	𝛼</a:t>
            </a:r>
            <a:r>
              <a:rPr sz="2400" spc="31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75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𝛽</a:t>
            </a:r>
            <a:r>
              <a:rPr sz="2400" spc="30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57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Measurement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12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6775" y="1164463"/>
            <a:ext cx="5434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006FC0"/>
                </a:solidFill>
                <a:latin typeface="Calibri"/>
                <a:cs typeface="Calibri"/>
              </a:rPr>
              <a:t>Measurement</a:t>
            </a:r>
            <a:r>
              <a:rPr sz="24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forcing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qubit’s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state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592951" y="1725802"/>
            <a:ext cx="23495" cy="276860"/>
          </a:xfrm>
          <a:custGeom>
            <a:avLst/>
            <a:gdLst/>
            <a:ahLst/>
            <a:cxnLst/>
            <a:rect l="l" t="t" r="r" b="b"/>
            <a:pathLst>
              <a:path w="23495" h="276860">
                <a:moveTo>
                  <a:pt x="22987" y="0"/>
                </a:moveTo>
                <a:lnTo>
                  <a:pt x="0" y="0"/>
                </a:lnTo>
                <a:lnTo>
                  <a:pt x="0" y="276860"/>
                </a:lnTo>
                <a:lnTo>
                  <a:pt x="22987" y="276860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04915" y="1725802"/>
            <a:ext cx="23495" cy="276860"/>
          </a:xfrm>
          <a:custGeom>
            <a:avLst/>
            <a:gdLst/>
            <a:ahLst/>
            <a:cxnLst/>
            <a:rect l="l" t="t" r="r" b="b"/>
            <a:pathLst>
              <a:path w="23495" h="276860">
                <a:moveTo>
                  <a:pt x="22987" y="0"/>
                </a:moveTo>
                <a:lnTo>
                  <a:pt x="0" y="0"/>
                </a:lnTo>
                <a:lnTo>
                  <a:pt x="0" y="276860"/>
                </a:lnTo>
                <a:lnTo>
                  <a:pt x="22987" y="276860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481443" y="1725802"/>
            <a:ext cx="23495" cy="276860"/>
          </a:xfrm>
          <a:custGeom>
            <a:avLst/>
            <a:gdLst/>
            <a:ahLst/>
            <a:cxnLst/>
            <a:rect l="l" t="t" r="r" b="b"/>
            <a:pathLst>
              <a:path w="23495" h="276860">
                <a:moveTo>
                  <a:pt x="22986" y="0"/>
                </a:moveTo>
                <a:lnTo>
                  <a:pt x="0" y="0"/>
                </a:lnTo>
                <a:lnTo>
                  <a:pt x="0" y="276860"/>
                </a:lnTo>
                <a:lnTo>
                  <a:pt x="22986" y="276860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191882" y="1725802"/>
            <a:ext cx="23495" cy="276860"/>
          </a:xfrm>
          <a:custGeom>
            <a:avLst/>
            <a:gdLst/>
            <a:ahLst/>
            <a:cxnLst/>
            <a:rect l="l" t="t" r="r" b="b"/>
            <a:pathLst>
              <a:path w="23495" h="276860">
                <a:moveTo>
                  <a:pt x="22987" y="0"/>
                </a:moveTo>
                <a:lnTo>
                  <a:pt x="0" y="0"/>
                </a:lnTo>
                <a:lnTo>
                  <a:pt x="0" y="276860"/>
                </a:lnTo>
                <a:lnTo>
                  <a:pt x="22987" y="276860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261731" y="3036189"/>
            <a:ext cx="14693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85" dirty="0">
                <a:latin typeface="Calibri"/>
                <a:cs typeface="Calibri"/>
              </a:rPr>
              <a:t>(Born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rule)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675" y="1531747"/>
            <a:ext cx="7985125" cy="236220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3159760">
              <a:lnSpc>
                <a:spcPct val="100000"/>
              </a:lnSpc>
              <a:spcBef>
                <a:spcPts val="900"/>
              </a:spcBef>
              <a:tabLst>
                <a:tab pos="5438140" algn="l"/>
                <a:tab pos="6036310" algn="l"/>
                <a:tab pos="6922770" algn="l"/>
              </a:tabLst>
            </a:pP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𝛼|0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37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+</a:t>
            </a:r>
            <a:r>
              <a:rPr sz="2400" spc="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 Math"/>
                <a:cs typeface="Cambria Math"/>
              </a:rPr>
              <a:t>𝛽|1</a:t>
            </a:r>
            <a:r>
              <a:rPr sz="3600" spc="-3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𝑠.</a:t>
            </a:r>
            <a:r>
              <a:rPr sz="2400" spc="-9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𝑡.</a:t>
            </a:r>
            <a:r>
              <a:rPr sz="2400" dirty="0">
                <a:latin typeface="Cambria Math"/>
                <a:cs typeface="Cambria Math"/>
              </a:rPr>
              <a:t>	𝛼</a:t>
            </a:r>
            <a:r>
              <a:rPr sz="2400" spc="31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75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𝛽</a:t>
            </a:r>
            <a:r>
              <a:rPr sz="2400" spc="315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57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805"/>
              </a:spcBef>
            </a:pPr>
            <a:r>
              <a:rPr sz="2400" dirty="0">
                <a:latin typeface="Calibri"/>
                <a:cs typeface="Calibri"/>
              </a:rPr>
              <a:t>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|0</a:t>
            </a:r>
            <a:r>
              <a:rPr sz="2400" spc="-25" dirty="0">
                <a:latin typeface="Cambria Math"/>
                <a:cs typeface="Cambria Math"/>
              </a:rPr>
              <a:t>⟩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|1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observing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 </a:t>
            </a:r>
            <a:r>
              <a:rPr sz="2400" spc="60" dirty="0"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795"/>
              </a:spcBef>
            </a:pPr>
            <a:r>
              <a:rPr sz="2400" spc="-110" dirty="0">
                <a:solidFill>
                  <a:srgbClr val="006FC0"/>
                </a:solidFill>
                <a:latin typeface="Calibri"/>
                <a:cs typeface="Calibri"/>
              </a:rPr>
              <a:t>|</a:t>
            </a:r>
            <a:r>
              <a:rPr sz="2400" spc="-11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-110" dirty="0">
                <a:solidFill>
                  <a:srgbClr val="006FC0"/>
                </a:solidFill>
                <a:latin typeface="Calibri"/>
                <a:cs typeface="Calibri"/>
              </a:rPr>
              <a:t>|</a:t>
            </a:r>
            <a:r>
              <a:rPr sz="2400" spc="-165" baseline="41666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270" baseline="41666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probability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will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get</a:t>
            </a:r>
            <a:r>
              <a:rPr sz="2400" spc="-20" dirty="0">
                <a:latin typeface="Calibri"/>
                <a:cs typeface="Calibri"/>
              </a:rPr>
              <a:t> 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libri"/>
                <a:cs typeface="Calibri"/>
              </a:rPr>
              <a:t>when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measure.</a:t>
            </a:r>
            <a:endParaRPr sz="24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805"/>
              </a:spcBef>
            </a:pPr>
            <a:r>
              <a:rPr sz="2400" spc="-114" dirty="0">
                <a:solidFill>
                  <a:srgbClr val="006FC0"/>
                </a:solidFill>
                <a:latin typeface="Calibri"/>
                <a:cs typeface="Calibri"/>
              </a:rPr>
              <a:t>|</a:t>
            </a:r>
            <a:r>
              <a:rPr sz="2400" spc="-114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2400" spc="-114" dirty="0">
                <a:solidFill>
                  <a:srgbClr val="006FC0"/>
                </a:solidFill>
                <a:latin typeface="Calibri"/>
                <a:cs typeface="Calibri"/>
              </a:rPr>
              <a:t>|</a:t>
            </a:r>
            <a:r>
              <a:rPr sz="2400" spc="-172" baseline="41666" dirty="0">
                <a:solidFill>
                  <a:srgbClr val="006FC0"/>
                </a:solidFill>
                <a:latin typeface="Calibri"/>
                <a:cs typeface="Calibri"/>
              </a:rPr>
              <a:t>2</a:t>
            </a:r>
            <a:r>
              <a:rPr sz="2400" spc="277" baseline="41666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probability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will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get</a:t>
            </a:r>
            <a:r>
              <a:rPr sz="2400" spc="-20" dirty="0">
                <a:latin typeface="Calibri"/>
                <a:cs typeface="Calibri"/>
              </a:rPr>
              <a:t> |1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spc="80" dirty="0">
                <a:latin typeface="Calibri"/>
                <a:cs typeface="Calibri"/>
              </a:rPr>
              <a:t>when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measure.</a:t>
            </a:r>
            <a:endParaRPr sz="2400">
              <a:latin typeface="Calibri"/>
              <a:cs typeface="Calibri"/>
            </a:endParaRPr>
          </a:p>
          <a:p>
            <a:pPr marL="65405">
              <a:lnSpc>
                <a:spcPct val="100000"/>
              </a:lnSpc>
              <a:spcBef>
                <a:spcPts val="790"/>
              </a:spcBef>
            </a:pPr>
            <a:r>
              <a:rPr sz="2400" spc="105" dirty="0">
                <a:latin typeface="Calibri"/>
                <a:cs typeface="Calibri"/>
              </a:rPr>
              <a:t>So,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2400" spc="11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called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probability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amplitudes.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9437" y="5265546"/>
            <a:ext cx="274320" cy="20320"/>
          </a:xfrm>
          <a:custGeom>
            <a:avLst/>
            <a:gdLst/>
            <a:ahLst/>
            <a:cxnLst/>
            <a:rect l="l" t="t" r="r" b="b"/>
            <a:pathLst>
              <a:path w="274320" h="20320">
                <a:moveTo>
                  <a:pt x="274320" y="0"/>
                </a:moveTo>
                <a:lnTo>
                  <a:pt x="0" y="0"/>
                </a:lnTo>
                <a:lnTo>
                  <a:pt x="0" y="19811"/>
                </a:lnTo>
                <a:lnTo>
                  <a:pt x="274320" y="19811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3235" y="4992115"/>
            <a:ext cx="271145" cy="214629"/>
          </a:xfrm>
          <a:custGeom>
            <a:avLst/>
            <a:gdLst/>
            <a:ahLst/>
            <a:cxnLst/>
            <a:rect l="l" t="t" r="r" b="b"/>
            <a:pathLst>
              <a:path w="271145" h="214629">
                <a:moveTo>
                  <a:pt x="155371" y="0"/>
                </a:moveTo>
                <a:lnTo>
                  <a:pt x="127660" y="0"/>
                </a:lnTo>
                <a:lnTo>
                  <a:pt x="73990" y="185419"/>
                </a:lnTo>
                <a:lnTo>
                  <a:pt x="35636" y="101218"/>
                </a:lnTo>
                <a:lnTo>
                  <a:pt x="0" y="117474"/>
                </a:lnTo>
                <a:lnTo>
                  <a:pt x="3378" y="125602"/>
                </a:lnTo>
                <a:lnTo>
                  <a:pt x="21729" y="117474"/>
                </a:lnTo>
                <a:lnTo>
                  <a:pt x="66713" y="214121"/>
                </a:lnTo>
                <a:lnTo>
                  <a:pt x="77254" y="214121"/>
                </a:lnTo>
                <a:lnTo>
                  <a:pt x="135699" y="14477"/>
                </a:lnTo>
                <a:lnTo>
                  <a:pt x="270522" y="14350"/>
                </a:lnTo>
                <a:lnTo>
                  <a:pt x="270522" y="634"/>
                </a:lnTo>
                <a:lnTo>
                  <a:pt x="155371" y="634"/>
                </a:lnTo>
                <a:lnTo>
                  <a:pt x="155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429511" y="5265546"/>
            <a:ext cx="274320" cy="20320"/>
          </a:xfrm>
          <a:custGeom>
            <a:avLst/>
            <a:gdLst/>
            <a:ahLst/>
            <a:cxnLst/>
            <a:rect l="l" t="t" r="r" b="b"/>
            <a:pathLst>
              <a:path w="274319" h="20320">
                <a:moveTo>
                  <a:pt x="274319" y="0"/>
                </a:moveTo>
                <a:lnTo>
                  <a:pt x="0" y="0"/>
                </a:lnTo>
                <a:lnTo>
                  <a:pt x="0" y="19811"/>
                </a:lnTo>
                <a:lnTo>
                  <a:pt x="274319" y="19811"/>
                </a:lnTo>
                <a:lnTo>
                  <a:pt x="2743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433322" y="4992115"/>
            <a:ext cx="270510" cy="214629"/>
          </a:xfrm>
          <a:custGeom>
            <a:avLst/>
            <a:gdLst/>
            <a:ahLst/>
            <a:cxnLst/>
            <a:rect l="l" t="t" r="r" b="b"/>
            <a:pathLst>
              <a:path w="270510" h="214629">
                <a:moveTo>
                  <a:pt x="155321" y="0"/>
                </a:moveTo>
                <a:lnTo>
                  <a:pt x="127634" y="0"/>
                </a:lnTo>
                <a:lnTo>
                  <a:pt x="73914" y="185419"/>
                </a:lnTo>
                <a:lnTo>
                  <a:pt x="35559" y="101218"/>
                </a:lnTo>
                <a:lnTo>
                  <a:pt x="0" y="117474"/>
                </a:lnTo>
                <a:lnTo>
                  <a:pt x="3302" y="125602"/>
                </a:lnTo>
                <a:lnTo>
                  <a:pt x="21716" y="117474"/>
                </a:lnTo>
                <a:lnTo>
                  <a:pt x="66675" y="214121"/>
                </a:lnTo>
                <a:lnTo>
                  <a:pt x="77215" y="214121"/>
                </a:lnTo>
                <a:lnTo>
                  <a:pt x="135636" y="14477"/>
                </a:lnTo>
                <a:lnTo>
                  <a:pt x="270509" y="14350"/>
                </a:lnTo>
                <a:lnTo>
                  <a:pt x="270509" y="634"/>
                </a:lnTo>
                <a:lnTo>
                  <a:pt x="155321" y="634"/>
                </a:lnTo>
                <a:lnTo>
                  <a:pt x="155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79437" y="5949886"/>
            <a:ext cx="274320" cy="20320"/>
          </a:xfrm>
          <a:custGeom>
            <a:avLst/>
            <a:gdLst/>
            <a:ahLst/>
            <a:cxnLst/>
            <a:rect l="l" t="t" r="r" b="b"/>
            <a:pathLst>
              <a:path w="274320" h="2032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83235" y="5677928"/>
            <a:ext cx="271145" cy="214629"/>
          </a:xfrm>
          <a:custGeom>
            <a:avLst/>
            <a:gdLst/>
            <a:ahLst/>
            <a:cxnLst/>
            <a:rect l="l" t="t" r="r" b="b"/>
            <a:pathLst>
              <a:path w="271145" h="214629">
                <a:moveTo>
                  <a:pt x="155371" y="0"/>
                </a:moveTo>
                <a:lnTo>
                  <a:pt x="127660" y="0"/>
                </a:lnTo>
                <a:lnTo>
                  <a:pt x="73990" y="185458"/>
                </a:lnTo>
                <a:lnTo>
                  <a:pt x="35636" y="101142"/>
                </a:lnTo>
                <a:lnTo>
                  <a:pt x="0" y="117436"/>
                </a:lnTo>
                <a:lnTo>
                  <a:pt x="3378" y="125590"/>
                </a:lnTo>
                <a:lnTo>
                  <a:pt x="21729" y="117436"/>
                </a:lnTo>
                <a:lnTo>
                  <a:pt x="66713" y="214134"/>
                </a:lnTo>
                <a:lnTo>
                  <a:pt x="77254" y="214134"/>
                </a:lnTo>
                <a:lnTo>
                  <a:pt x="135699" y="14452"/>
                </a:lnTo>
                <a:lnTo>
                  <a:pt x="270522" y="14401"/>
                </a:lnTo>
                <a:lnTo>
                  <a:pt x="270522" y="685"/>
                </a:lnTo>
                <a:lnTo>
                  <a:pt x="155371" y="685"/>
                </a:lnTo>
                <a:lnTo>
                  <a:pt x="1553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85900" y="5949886"/>
            <a:ext cx="128270" cy="20320"/>
          </a:xfrm>
          <a:custGeom>
            <a:avLst/>
            <a:gdLst/>
            <a:ahLst/>
            <a:cxnLst/>
            <a:rect l="l" t="t" r="r" b="b"/>
            <a:pathLst>
              <a:path w="128269" h="20320">
                <a:moveTo>
                  <a:pt x="128015" y="0"/>
                </a:moveTo>
                <a:lnTo>
                  <a:pt x="0" y="0"/>
                </a:lnTo>
                <a:lnTo>
                  <a:pt x="0" y="19812"/>
                </a:lnTo>
                <a:lnTo>
                  <a:pt x="128015" y="19812"/>
                </a:lnTo>
                <a:lnTo>
                  <a:pt x="1280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1375" y="4437126"/>
            <a:ext cx="8898255" cy="1821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example,</a:t>
            </a:r>
            <a:endParaRPr sz="2400">
              <a:latin typeface="Calibri"/>
              <a:cs typeface="Calibri"/>
            </a:endParaRPr>
          </a:p>
          <a:p>
            <a:pPr marL="184150">
              <a:lnSpc>
                <a:spcPts val="2370"/>
              </a:lnSpc>
              <a:spcBef>
                <a:spcPts val="1905"/>
              </a:spcBef>
              <a:tabLst>
                <a:tab pos="1234440" algn="l"/>
                <a:tab pos="1956435" algn="l"/>
              </a:tabLst>
            </a:pPr>
            <a:r>
              <a:rPr sz="2625" baseline="44444" dirty="0">
                <a:latin typeface="Cambria Math"/>
                <a:cs typeface="Cambria Math"/>
              </a:rPr>
              <a:t>2</a:t>
            </a:r>
            <a:r>
              <a:rPr sz="2625" spc="187" baseline="44444" dirty="0">
                <a:latin typeface="Cambria Math"/>
                <a:cs typeface="Cambria Math"/>
              </a:rPr>
              <a:t> </a:t>
            </a:r>
            <a:r>
              <a:rPr sz="2400" spc="-30" dirty="0">
                <a:latin typeface="Calibri"/>
                <a:cs typeface="Calibri"/>
              </a:rPr>
              <a:t>|0</a:t>
            </a:r>
            <a:r>
              <a:rPr sz="2400" spc="-30" dirty="0">
                <a:latin typeface="Cambria Math"/>
                <a:cs typeface="Cambria Math"/>
              </a:rPr>
              <a:t>⟩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190" dirty="0">
                <a:latin typeface="Calibri"/>
                <a:cs typeface="Calibri"/>
              </a:rPr>
              <a:t>+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2</a:t>
            </a:r>
            <a:r>
              <a:rPr sz="2625" spc="292" baseline="44444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libri"/>
                <a:cs typeface="Calibri"/>
              </a:rPr>
              <a:t>|1</a:t>
            </a:r>
            <a:r>
              <a:rPr sz="2400" spc="-25" dirty="0">
                <a:latin typeface="Cambria Math"/>
                <a:cs typeface="Cambria Math"/>
              </a:rPr>
              <a:t>⟩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130" dirty="0">
                <a:latin typeface="Calibri"/>
                <a:cs typeface="Calibri"/>
              </a:rPr>
              <a:t>has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equal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probability</a:t>
            </a:r>
            <a:r>
              <a:rPr sz="2400" dirty="0">
                <a:latin typeface="Calibri"/>
                <a:cs typeface="Calibri"/>
              </a:rPr>
              <a:t> of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becoming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|1</a:t>
            </a:r>
            <a:r>
              <a:rPr sz="2400" spc="-10" dirty="0">
                <a:latin typeface="Cambria Math"/>
                <a:cs typeface="Cambria Math"/>
              </a:rPr>
              <a:t>⟩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11125">
              <a:lnSpc>
                <a:spcPts val="1590"/>
              </a:lnSpc>
              <a:tabLst>
                <a:tab pos="1161415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  <a:p>
            <a:pPr marL="184150">
              <a:lnSpc>
                <a:spcPts val="2370"/>
              </a:lnSpc>
              <a:spcBef>
                <a:spcPts val="1430"/>
              </a:spcBef>
            </a:pPr>
            <a:r>
              <a:rPr sz="2625" baseline="44444" dirty="0">
                <a:latin typeface="Cambria Math"/>
                <a:cs typeface="Cambria Math"/>
              </a:rPr>
              <a:t>3</a:t>
            </a:r>
            <a:r>
              <a:rPr sz="2625" spc="247" baseline="44444" dirty="0">
                <a:latin typeface="Cambria Math"/>
                <a:cs typeface="Cambria Math"/>
              </a:rPr>
              <a:t> </a:t>
            </a:r>
            <a:r>
              <a:rPr sz="2400" spc="-30" dirty="0">
                <a:latin typeface="Calibri"/>
                <a:cs typeface="Calibri"/>
              </a:rPr>
              <a:t>|0</a:t>
            </a:r>
            <a:r>
              <a:rPr sz="2400" spc="-30" dirty="0">
                <a:latin typeface="Cambria Math"/>
                <a:cs typeface="Cambria Math"/>
              </a:rPr>
              <a:t>⟩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305" dirty="0">
                <a:latin typeface="Calibri"/>
                <a:cs typeface="Calibri"/>
              </a:rPr>
              <a:t>—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254" baseline="44444" dirty="0">
                <a:latin typeface="Cambria Math"/>
                <a:cs typeface="Cambria Math"/>
              </a:rPr>
              <a:t> </a:t>
            </a:r>
            <a:r>
              <a:rPr sz="2400" dirty="0">
                <a:latin typeface="Segoe UI Symbol"/>
                <a:cs typeface="Segoe UI Symbol"/>
              </a:rPr>
              <a:t>i</a:t>
            </a:r>
            <a:r>
              <a:rPr sz="2400" spc="-95" dirty="0">
                <a:latin typeface="Segoe UI Symbol"/>
                <a:cs typeface="Segoe UI Symbol"/>
              </a:rPr>
              <a:t> </a:t>
            </a:r>
            <a:r>
              <a:rPr sz="2400" spc="-35" dirty="0">
                <a:latin typeface="Calibri"/>
                <a:cs typeface="Calibri"/>
              </a:rPr>
              <a:t>|1</a:t>
            </a:r>
            <a:r>
              <a:rPr sz="2400" spc="-35" dirty="0">
                <a:latin typeface="Cambria Math"/>
                <a:cs typeface="Cambria Math"/>
              </a:rPr>
              <a:t>⟩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130" dirty="0">
                <a:latin typeface="Calibri"/>
                <a:cs typeface="Calibri"/>
              </a:rPr>
              <a:t>has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300" dirty="0">
                <a:latin typeface="Calibri"/>
                <a:cs typeface="Calibri"/>
              </a:rPr>
              <a:t>75%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chance</a:t>
            </a:r>
            <a:r>
              <a:rPr sz="2400" dirty="0">
                <a:latin typeface="Calibri"/>
                <a:cs typeface="Calibri"/>
              </a:rPr>
              <a:t> 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becoming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|0</a:t>
            </a:r>
            <a:r>
              <a:rPr sz="2400" spc="-20" dirty="0">
                <a:latin typeface="Cambria Math"/>
                <a:cs typeface="Cambria Math"/>
              </a:rPr>
              <a:t>⟩</a:t>
            </a:r>
            <a:r>
              <a:rPr sz="2400" spc="-2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11125">
              <a:lnSpc>
                <a:spcPts val="1590"/>
              </a:lnSpc>
              <a:tabLst>
                <a:tab pos="1144270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Measurement</a:t>
            </a:r>
            <a:r>
              <a:rPr spc="20" dirty="0"/>
              <a:t> </a:t>
            </a:r>
            <a:r>
              <a:rPr spc="85" dirty="0"/>
              <a:t>operators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7210" y="884300"/>
            <a:ext cx="91166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95" dirty="0">
                <a:latin typeface="Calibri"/>
                <a:cs typeface="Calibri"/>
              </a:rPr>
              <a:t>In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125" dirty="0">
                <a:latin typeface="Calibri"/>
                <a:cs typeface="Calibri"/>
              </a:rPr>
              <a:t>case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80" dirty="0">
                <a:latin typeface="Calibri"/>
                <a:cs typeface="Calibri"/>
              </a:rPr>
              <a:t> standard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120" dirty="0">
                <a:latin typeface="Calibri"/>
                <a:cs typeface="Calibri"/>
              </a:rPr>
              <a:t>basis</a:t>
            </a:r>
            <a:r>
              <a:rPr sz="2200" spc="90" dirty="0">
                <a:latin typeface="Calibri"/>
                <a:cs typeface="Calibri"/>
              </a:rPr>
              <a:t> measurements,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85" dirty="0">
                <a:latin typeface="Calibri"/>
                <a:cs typeface="Calibri"/>
              </a:rPr>
              <a:t>measurement</a:t>
            </a:r>
            <a:r>
              <a:rPr sz="2200" spc="114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operators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94478" y="1889125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5" y="0"/>
                </a:moveTo>
                <a:lnTo>
                  <a:pt x="0" y="0"/>
                </a:lnTo>
                <a:lnTo>
                  <a:pt x="0" y="253491"/>
                </a:lnTo>
                <a:lnTo>
                  <a:pt x="20955" y="253491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97071" y="1889125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1"/>
                </a:lnTo>
                <a:lnTo>
                  <a:pt x="20954" y="253491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185667" y="1803654"/>
            <a:ext cx="1786889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866140" algn="l"/>
                <a:tab pos="1539875" algn="l"/>
              </a:tabLst>
            </a:pPr>
            <a:r>
              <a:rPr sz="2200" dirty="0">
                <a:latin typeface="Cambria Math"/>
                <a:cs typeface="Cambria Math"/>
              </a:rPr>
              <a:t>𝑀</a:t>
            </a:r>
            <a:r>
              <a:rPr sz="2400" baseline="-15625" dirty="0">
                <a:latin typeface="Cambria Math"/>
                <a:cs typeface="Cambria Math"/>
              </a:rPr>
              <a:t>0</a:t>
            </a:r>
            <a:r>
              <a:rPr sz="2400" spc="345" baseline="-1562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275" dirty="0">
                <a:latin typeface="Cambria Math"/>
                <a:cs typeface="Cambria Math"/>
              </a:rPr>
              <a:t>0</a:t>
            </a:r>
            <a:r>
              <a:rPr sz="3300" spc="-412" baseline="2525" dirty="0">
                <a:latin typeface="Cambria Math"/>
                <a:cs typeface="Cambria Math"/>
              </a:rPr>
              <a:t>⟩ۦ</a:t>
            </a:r>
            <a:r>
              <a:rPr sz="2200" spc="-275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11444" y="173735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042916" y="173735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392543" y="1889125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1"/>
                </a:lnTo>
                <a:lnTo>
                  <a:pt x="20954" y="253491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95134" y="1889125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5" y="0"/>
                </a:moveTo>
                <a:lnTo>
                  <a:pt x="0" y="0"/>
                </a:lnTo>
                <a:lnTo>
                  <a:pt x="0" y="253491"/>
                </a:lnTo>
                <a:lnTo>
                  <a:pt x="20955" y="253491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066791" y="1803654"/>
            <a:ext cx="2705735" cy="537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014"/>
              </a:lnSpc>
              <a:spcBef>
                <a:spcPts val="95"/>
              </a:spcBef>
              <a:tabLst>
                <a:tab pos="483234" algn="l"/>
                <a:tab pos="791210" algn="l"/>
                <a:tab pos="988060" algn="l"/>
                <a:tab pos="1783714" algn="l"/>
                <a:tab pos="2458720" algn="l"/>
              </a:tabLst>
            </a:pPr>
            <a:r>
              <a:rPr sz="3300" spc="-75" baseline="30303" dirty="0">
                <a:latin typeface="Cambria Math"/>
                <a:cs typeface="Cambria Math"/>
              </a:rPr>
              <a:t>1</a:t>
            </a:r>
            <a:r>
              <a:rPr sz="3300" baseline="30303" dirty="0">
                <a:latin typeface="Cambria Math"/>
                <a:cs typeface="Cambria Math"/>
              </a:rPr>
              <a:t>	</a:t>
            </a:r>
            <a:r>
              <a:rPr sz="3300" spc="-75" baseline="30303" dirty="0">
                <a:latin typeface="Cambria Math"/>
                <a:cs typeface="Cambria Math"/>
              </a:rPr>
              <a:t>0</a:t>
            </a:r>
            <a:r>
              <a:rPr sz="3300" baseline="30303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,</a:t>
            </a:r>
            <a:r>
              <a:rPr sz="2200" dirty="0">
                <a:latin typeface="Cambria Math"/>
                <a:cs typeface="Cambria Math"/>
              </a:rPr>
              <a:t>	𝑀</a:t>
            </a:r>
            <a:r>
              <a:rPr sz="2400" baseline="-15625" dirty="0">
                <a:latin typeface="Cambria Math"/>
                <a:cs typeface="Cambria Math"/>
              </a:rPr>
              <a:t>1</a:t>
            </a:r>
            <a:r>
              <a:rPr sz="2400" spc="270" baseline="-15625" dirty="0">
                <a:latin typeface="Cambria Math"/>
                <a:cs typeface="Cambria Math"/>
              </a:rPr>
              <a:t> </a:t>
            </a:r>
            <a:r>
              <a:rPr sz="2200" spc="-6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275" dirty="0">
                <a:latin typeface="Cambria Math"/>
                <a:cs typeface="Cambria Math"/>
              </a:rPr>
              <a:t>1</a:t>
            </a:r>
            <a:r>
              <a:rPr sz="3300" spc="-412" baseline="2525" dirty="0">
                <a:latin typeface="Cambria Math"/>
                <a:cs typeface="Cambria Math"/>
              </a:rPr>
              <a:t>⟩ۦ</a:t>
            </a:r>
            <a:r>
              <a:rPr sz="2200" spc="-27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  <a:p>
            <a:pPr marL="50800">
              <a:lnSpc>
                <a:spcPts val="2014"/>
              </a:lnSpc>
              <a:tabLst>
                <a:tab pos="483234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509508" y="173735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40980" y="173735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67015" y="1652777"/>
            <a:ext cx="878840" cy="688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ts val="2610"/>
              </a:lnSpc>
              <a:spcBef>
                <a:spcPts val="95"/>
              </a:spcBef>
              <a:tabLst>
                <a:tab pos="483234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0</a:t>
            </a:r>
            <a:r>
              <a:rPr sz="2200" spc="340" dirty="0">
                <a:latin typeface="Cambria Math"/>
                <a:cs typeface="Cambria Math"/>
              </a:rPr>
              <a:t> </a:t>
            </a:r>
            <a:r>
              <a:rPr sz="3300" spc="-75" baseline="-30303" dirty="0">
                <a:latin typeface="Calibri"/>
                <a:cs typeface="Calibri"/>
              </a:rPr>
              <a:t>.</a:t>
            </a:r>
            <a:endParaRPr sz="3300" baseline="-30303">
              <a:latin typeface="Calibri"/>
              <a:cs typeface="Calibri"/>
            </a:endParaRPr>
          </a:p>
          <a:p>
            <a:pPr marL="50800">
              <a:lnSpc>
                <a:spcPts val="2610"/>
              </a:lnSpc>
              <a:tabLst>
                <a:tab pos="483234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37210" y="2611752"/>
            <a:ext cx="11108690" cy="76390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2200" spc="150" dirty="0">
                <a:latin typeface="Calibri"/>
                <a:cs typeface="Calibri"/>
              </a:rPr>
              <a:t>If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55" dirty="0">
                <a:latin typeface="Calibri"/>
                <a:cs typeface="Calibri"/>
              </a:rPr>
              <a:t>the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state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50" dirty="0">
                <a:latin typeface="Calibri"/>
                <a:cs typeface="Calibri"/>
              </a:rPr>
              <a:t>the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spc="80" dirty="0">
                <a:latin typeface="Calibri"/>
                <a:cs typeface="Calibri"/>
              </a:rPr>
              <a:t>quantum</a:t>
            </a:r>
            <a:r>
              <a:rPr sz="2200" spc="75" dirty="0">
                <a:latin typeface="Calibri"/>
                <a:cs typeface="Calibri"/>
              </a:rPr>
              <a:t> </a:t>
            </a:r>
            <a:r>
              <a:rPr sz="2200" spc="100" dirty="0">
                <a:latin typeface="Calibri"/>
                <a:cs typeface="Calibri"/>
              </a:rPr>
              <a:t>system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105" dirty="0">
                <a:latin typeface="Calibri"/>
                <a:cs typeface="Calibri"/>
              </a:rPr>
              <a:t>is</a:t>
            </a:r>
            <a:r>
              <a:rPr sz="2200" spc="65" dirty="0"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|𝜓</a:t>
            </a:r>
            <a:r>
              <a:rPr sz="3300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300" spc="232" baseline="25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200" spc="1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𝛼|0</a:t>
            </a:r>
            <a:r>
              <a:rPr sz="3300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300" spc="22" baseline="25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+</a:t>
            </a:r>
            <a:r>
              <a:rPr sz="2200" spc="1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𝛽|1</a:t>
            </a:r>
            <a:r>
              <a:rPr sz="3300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60" dirty="0">
                <a:latin typeface="Calibri"/>
                <a:cs typeface="Calibri"/>
              </a:rPr>
              <a:t>then </a:t>
            </a:r>
            <a:r>
              <a:rPr sz="2200" spc="55" dirty="0">
                <a:latin typeface="Calibri"/>
                <a:cs typeface="Calibri"/>
              </a:rPr>
              <a:t>the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probabilities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65" dirty="0">
                <a:latin typeface="Calibri"/>
                <a:cs typeface="Calibri"/>
              </a:rPr>
              <a:t>observing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dirty="0">
                <a:latin typeface="Calibri"/>
                <a:cs typeface="Calibri"/>
              </a:rPr>
              <a:t>the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75" dirty="0">
                <a:latin typeface="Calibri"/>
                <a:cs typeface="Calibri"/>
              </a:rPr>
              <a:t>outcome</a:t>
            </a:r>
            <a:r>
              <a:rPr sz="2200" spc="130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91532" y="3719576"/>
            <a:ext cx="1441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0" dirty="0">
                <a:latin typeface="Cambria Math"/>
                <a:cs typeface="Cambria Math"/>
              </a:rPr>
              <a:t>0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54115" y="3650488"/>
            <a:ext cx="868680" cy="258445"/>
          </a:xfrm>
          <a:custGeom>
            <a:avLst/>
            <a:gdLst/>
            <a:ahLst/>
            <a:cxnLst/>
            <a:rect l="l" t="t" r="r" b="b"/>
            <a:pathLst>
              <a:path w="868679" h="258445">
                <a:moveTo>
                  <a:pt x="785876" y="0"/>
                </a:moveTo>
                <a:lnTo>
                  <a:pt x="782192" y="10541"/>
                </a:lnTo>
                <a:lnTo>
                  <a:pt x="797149" y="17019"/>
                </a:lnTo>
                <a:lnTo>
                  <a:pt x="810021" y="25987"/>
                </a:lnTo>
                <a:lnTo>
                  <a:pt x="836231" y="67649"/>
                </a:lnTo>
                <a:lnTo>
                  <a:pt x="843812" y="105614"/>
                </a:lnTo>
                <a:lnTo>
                  <a:pt x="843851" y="105888"/>
                </a:lnTo>
                <a:lnTo>
                  <a:pt x="843831" y="150673"/>
                </a:lnTo>
                <a:lnTo>
                  <a:pt x="836124" y="190003"/>
                </a:lnTo>
                <a:lnTo>
                  <a:pt x="810117" y="232298"/>
                </a:lnTo>
                <a:lnTo>
                  <a:pt x="782701" y="247904"/>
                </a:lnTo>
                <a:lnTo>
                  <a:pt x="785876" y="258444"/>
                </a:lnTo>
                <a:lnTo>
                  <a:pt x="821150" y="241839"/>
                </a:lnTo>
                <a:lnTo>
                  <a:pt x="847089" y="213232"/>
                </a:lnTo>
                <a:lnTo>
                  <a:pt x="862980" y="174926"/>
                </a:lnTo>
                <a:lnTo>
                  <a:pt x="868299" y="129286"/>
                </a:lnTo>
                <a:lnTo>
                  <a:pt x="866980" y="105888"/>
                </a:lnTo>
                <a:lnTo>
                  <a:pt x="866965" y="105614"/>
                </a:lnTo>
                <a:lnTo>
                  <a:pt x="856297" y="63652"/>
                </a:lnTo>
                <a:lnTo>
                  <a:pt x="835150" y="29432"/>
                </a:lnTo>
                <a:lnTo>
                  <a:pt x="804618" y="6762"/>
                </a:lnTo>
                <a:lnTo>
                  <a:pt x="785876" y="0"/>
                </a:lnTo>
                <a:close/>
              </a:path>
              <a:path w="868679" h="258445">
                <a:moveTo>
                  <a:pt x="82296" y="0"/>
                </a:moveTo>
                <a:lnTo>
                  <a:pt x="47196" y="16573"/>
                </a:lnTo>
                <a:lnTo>
                  <a:pt x="21336" y="45338"/>
                </a:lnTo>
                <a:lnTo>
                  <a:pt x="5334" y="83740"/>
                </a:lnTo>
                <a:lnTo>
                  <a:pt x="78" y="127888"/>
                </a:lnTo>
                <a:lnTo>
                  <a:pt x="0" y="129286"/>
                </a:lnTo>
                <a:lnTo>
                  <a:pt x="1313" y="153029"/>
                </a:lnTo>
                <a:lnTo>
                  <a:pt x="11894" y="194990"/>
                </a:lnTo>
                <a:lnTo>
                  <a:pt x="32968" y="229048"/>
                </a:lnTo>
                <a:lnTo>
                  <a:pt x="82296" y="258444"/>
                </a:lnTo>
                <a:lnTo>
                  <a:pt x="85598" y="247904"/>
                </a:lnTo>
                <a:lnTo>
                  <a:pt x="70883" y="241381"/>
                </a:lnTo>
                <a:lnTo>
                  <a:pt x="58181" y="232298"/>
                </a:lnTo>
                <a:lnTo>
                  <a:pt x="32121" y="190003"/>
                </a:lnTo>
                <a:lnTo>
                  <a:pt x="24449" y="150673"/>
                </a:lnTo>
                <a:lnTo>
                  <a:pt x="23553" y="129286"/>
                </a:lnTo>
                <a:lnTo>
                  <a:pt x="23495" y="127888"/>
                </a:lnTo>
                <a:lnTo>
                  <a:pt x="27320" y="85804"/>
                </a:lnTo>
                <a:lnTo>
                  <a:pt x="47527" y="37455"/>
                </a:lnTo>
                <a:lnTo>
                  <a:pt x="85979" y="10541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32026" y="3567176"/>
            <a:ext cx="53384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560955" algn="l"/>
                <a:tab pos="4613910" algn="l"/>
              </a:tabLst>
            </a:pPr>
            <a:r>
              <a:rPr sz="2200" dirty="0">
                <a:latin typeface="Cambria Math"/>
                <a:cs typeface="Cambria Math"/>
              </a:rPr>
              <a:t>𝑝</a:t>
            </a:r>
            <a:r>
              <a:rPr sz="2400" baseline="-15625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(𝑜𝑢𝑡𝑐𝑜𝑚𝑒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𝑖𝑠</a:t>
            </a:r>
            <a:r>
              <a:rPr sz="2200" spc="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0)</a:t>
            </a:r>
            <a:r>
              <a:rPr sz="2200" spc="90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3300" spc="-202" baseline="2525" dirty="0">
                <a:latin typeface="Cambria Math"/>
                <a:cs typeface="Cambria Math"/>
              </a:rPr>
              <a:t>ۦ</a:t>
            </a:r>
            <a:r>
              <a:rPr sz="2200" spc="-135" dirty="0">
                <a:latin typeface="Cambria Math"/>
                <a:cs typeface="Cambria Math"/>
              </a:rPr>
              <a:t>𝜓|𝑀</a:t>
            </a:r>
            <a:r>
              <a:rPr sz="2400" spc="-202" baseline="36458" dirty="0">
                <a:latin typeface="Cambria Math"/>
                <a:cs typeface="Cambria Math"/>
              </a:rPr>
              <a:t>†</a:t>
            </a:r>
            <a:r>
              <a:rPr sz="2400" spc="240" baseline="36458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𝑀</a:t>
            </a:r>
            <a:r>
              <a:rPr sz="2400" baseline="-15625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|𝜓</a:t>
            </a:r>
            <a:r>
              <a:rPr sz="3300" baseline="2525" dirty="0">
                <a:latin typeface="Cambria Math"/>
                <a:cs typeface="Cambria Math"/>
              </a:rPr>
              <a:t>⟩</a:t>
            </a:r>
            <a:r>
              <a:rPr sz="3300" spc="37" baseline="252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60" dirty="0">
                <a:latin typeface="Cambria Math"/>
                <a:cs typeface="Cambria Math"/>
              </a:rPr>
              <a:t>𝛼</a:t>
            </a:r>
            <a:r>
              <a:rPr sz="2400" spc="89" baseline="27777" dirty="0">
                <a:latin typeface="Cambria Math"/>
                <a:cs typeface="Cambria Math"/>
              </a:rPr>
              <a:t>∗</a:t>
            </a:r>
            <a:r>
              <a:rPr sz="2200" spc="60" dirty="0">
                <a:latin typeface="Cambria Math"/>
                <a:cs typeface="Cambria Math"/>
              </a:rPr>
              <a:t>,</a:t>
            </a:r>
            <a:r>
              <a:rPr sz="2200" spc="-110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𝛽</a:t>
            </a:r>
            <a:r>
              <a:rPr sz="2400" spc="-37" baseline="27777" dirty="0">
                <a:latin typeface="Cambria Math"/>
                <a:cs typeface="Cambria Math"/>
              </a:rPr>
              <a:t>∗</a:t>
            </a:r>
            <a:endParaRPr sz="2400" baseline="27777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890764" y="350138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222236" y="350138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736584" y="350138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068056" y="350138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906764" y="3548126"/>
            <a:ext cx="372745" cy="460375"/>
          </a:xfrm>
          <a:custGeom>
            <a:avLst/>
            <a:gdLst/>
            <a:ahLst/>
            <a:cxnLst/>
            <a:rect l="l" t="t" r="r" b="b"/>
            <a:pathLst>
              <a:path w="372745" h="460375">
                <a:moveTo>
                  <a:pt x="272922" y="0"/>
                </a:moveTo>
                <a:lnTo>
                  <a:pt x="268477" y="10922"/>
                </a:lnTo>
                <a:lnTo>
                  <a:pt x="285674" y="24901"/>
                </a:lnTo>
                <a:lnTo>
                  <a:pt x="300894" y="43037"/>
                </a:lnTo>
                <a:lnTo>
                  <a:pt x="325500" y="91821"/>
                </a:lnTo>
                <a:lnTo>
                  <a:pt x="341106" y="154940"/>
                </a:lnTo>
                <a:lnTo>
                  <a:pt x="346316" y="229869"/>
                </a:lnTo>
                <a:lnTo>
                  <a:pt x="346328" y="230250"/>
                </a:lnTo>
                <a:lnTo>
                  <a:pt x="345041" y="268708"/>
                </a:lnTo>
                <a:lnTo>
                  <a:pt x="334702" y="337478"/>
                </a:lnTo>
                <a:lnTo>
                  <a:pt x="314340" y="394513"/>
                </a:lnTo>
                <a:lnTo>
                  <a:pt x="285765" y="435193"/>
                </a:lnTo>
                <a:lnTo>
                  <a:pt x="268477" y="449199"/>
                </a:lnTo>
                <a:lnTo>
                  <a:pt x="272922" y="460121"/>
                </a:lnTo>
                <a:lnTo>
                  <a:pt x="313848" y="427307"/>
                </a:lnTo>
                <a:lnTo>
                  <a:pt x="345439" y="374776"/>
                </a:lnTo>
                <a:lnTo>
                  <a:pt x="365617" y="307419"/>
                </a:lnTo>
                <a:lnTo>
                  <a:pt x="372347" y="230250"/>
                </a:lnTo>
                <a:lnTo>
                  <a:pt x="372363" y="229869"/>
                </a:lnTo>
                <a:lnTo>
                  <a:pt x="370734" y="191083"/>
                </a:lnTo>
                <a:lnTo>
                  <a:pt x="365617" y="152146"/>
                </a:lnTo>
                <a:lnTo>
                  <a:pt x="345439" y="85090"/>
                </a:lnTo>
                <a:lnTo>
                  <a:pt x="313848" y="32877"/>
                </a:lnTo>
                <a:lnTo>
                  <a:pt x="294540" y="14027"/>
                </a:lnTo>
                <a:lnTo>
                  <a:pt x="272922" y="0"/>
                </a:lnTo>
                <a:close/>
              </a:path>
              <a:path w="372745" h="460375">
                <a:moveTo>
                  <a:pt x="99313" y="0"/>
                </a:moveTo>
                <a:lnTo>
                  <a:pt x="58451" y="32877"/>
                </a:lnTo>
                <a:lnTo>
                  <a:pt x="26924" y="85090"/>
                </a:lnTo>
                <a:lnTo>
                  <a:pt x="6746" y="152146"/>
                </a:lnTo>
                <a:lnTo>
                  <a:pt x="0" y="229869"/>
                </a:lnTo>
                <a:lnTo>
                  <a:pt x="1637" y="268708"/>
                </a:lnTo>
                <a:lnTo>
                  <a:pt x="1688" y="269924"/>
                </a:lnTo>
                <a:lnTo>
                  <a:pt x="15162" y="342366"/>
                </a:lnTo>
                <a:lnTo>
                  <a:pt x="41521" y="403524"/>
                </a:lnTo>
                <a:lnTo>
                  <a:pt x="77716" y="446160"/>
                </a:lnTo>
                <a:lnTo>
                  <a:pt x="99313" y="460121"/>
                </a:lnTo>
                <a:lnTo>
                  <a:pt x="103758" y="449199"/>
                </a:lnTo>
                <a:lnTo>
                  <a:pt x="86471" y="435193"/>
                </a:lnTo>
                <a:lnTo>
                  <a:pt x="71183" y="416972"/>
                </a:lnTo>
                <a:lnTo>
                  <a:pt x="46608" y="367792"/>
                </a:lnTo>
                <a:lnTo>
                  <a:pt x="31178" y="304450"/>
                </a:lnTo>
                <a:lnTo>
                  <a:pt x="26034" y="230250"/>
                </a:lnTo>
                <a:lnTo>
                  <a:pt x="27342" y="191083"/>
                </a:lnTo>
                <a:lnTo>
                  <a:pt x="37768" y="121844"/>
                </a:lnTo>
                <a:lnTo>
                  <a:pt x="58199" y="65339"/>
                </a:lnTo>
                <a:lnTo>
                  <a:pt x="86635" y="24901"/>
                </a:lnTo>
                <a:lnTo>
                  <a:pt x="103758" y="10922"/>
                </a:lnTo>
                <a:lnTo>
                  <a:pt x="993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008491" y="3513835"/>
            <a:ext cx="165735" cy="50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ts val="1880"/>
              </a:lnSpc>
              <a:spcBef>
                <a:spcPts val="105"/>
              </a:spcBef>
            </a:pPr>
            <a:r>
              <a:rPr sz="1600" spc="55" dirty="0">
                <a:latin typeface="Cambria Math"/>
                <a:cs typeface="Cambria Math"/>
              </a:rPr>
              <a:t>𝛼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80"/>
              </a:lnSpc>
            </a:pPr>
            <a:r>
              <a:rPr sz="1600" spc="75" dirty="0">
                <a:latin typeface="Cambria Math"/>
                <a:cs typeface="Cambria Math"/>
              </a:rPr>
              <a:t>𝛽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68155" y="3567176"/>
            <a:ext cx="234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965055" y="3652392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1"/>
                </a:lnTo>
                <a:lnTo>
                  <a:pt x="20954" y="253491"/>
                </a:lnTo>
                <a:lnTo>
                  <a:pt x="209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9699879" y="3652392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1"/>
                </a:lnTo>
                <a:lnTo>
                  <a:pt x="20954" y="253491"/>
                </a:lnTo>
                <a:lnTo>
                  <a:pt x="209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717658" y="3465067"/>
            <a:ext cx="459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aseline="-20202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3300" spc="405" baseline="-20202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859528" y="4374591"/>
            <a:ext cx="144145" cy="2711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00" spc="-50" dirty="0">
                <a:latin typeface="Cambria Math"/>
                <a:cs typeface="Cambria Math"/>
              </a:rPr>
              <a:t>1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70878" y="4305808"/>
            <a:ext cx="866775" cy="258445"/>
          </a:xfrm>
          <a:custGeom>
            <a:avLst/>
            <a:gdLst/>
            <a:ahLst/>
            <a:cxnLst/>
            <a:rect l="l" t="t" r="r" b="b"/>
            <a:pathLst>
              <a:path w="866775" h="258445">
                <a:moveTo>
                  <a:pt x="784351" y="0"/>
                </a:moveTo>
                <a:lnTo>
                  <a:pt x="780669" y="10541"/>
                </a:lnTo>
                <a:lnTo>
                  <a:pt x="795625" y="17019"/>
                </a:lnTo>
                <a:lnTo>
                  <a:pt x="808497" y="25987"/>
                </a:lnTo>
                <a:lnTo>
                  <a:pt x="834707" y="67649"/>
                </a:lnTo>
                <a:lnTo>
                  <a:pt x="842288" y="105614"/>
                </a:lnTo>
                <a:lnTo>
                  <a:pt x="842327" y="105888"/>
                </a:lnTo>
                <a:lnTo>
                  <a:pt x="842307" y="150673"/>
                </a:lnTo>
                <a:lnTo>
                  <a:pt x="834600" y="190003"/>
                </a:lnTo>
                <a:lnTo>
                  <a:pt x="808593" y="232298"/>
                </a:lnTo>
                <a:lnTo>
                  <a:pt x="781176" y="247904"/>
                </a:lnTo>
                <a:lnTo>
                  <a:pt x="784351" y="258445"/>
                </a:lnTo>
                <a:lnTo>
                  <a:pt x="819626" y="241839"/>
                </a:lnTo>
                <a:lnTo>
                  <a:pt x="845566" y="213233"/>
                </a:lnTo>
                <a:lnTo>
                  <a:pt x="861456" y="174926"/>
                </a:lnTo>
                <a:lnTo>
                  <a:pt x="866775" y="129286"/>
                </a:lnTo>
                <a:lnTo>
                  <a:pt x="865456" y="105888"/>
                </a:lnTo>
                <a:lnTo>
                  <a:pt x="865441" y="105614"/>
                </a:lnTo>
                <a:lnTo>
                  <a:pt x="854773" y="63652"/>
                </a:lnTo>
                <a:lnTo>
                  <a:pt x="833626" y="29432"/>
                </a:lnTo>
                <a:lnTo>
                  <a:pt x="803094" y="6762"/>
                </a:lnTo>
                <a:lnTo>
                  <a:pt x="784351" y="0"/>
                </a:lnTo>
                <a:close/>
              </a:path>
              <a:path w="866775" h="258445">
                <a:moveTo>
                  <a:pt x="82296" y="0"/>
                </a:moveTo>
                <a:lnTo>
                  <a:pt x="47196" y="16573"/>
                </a:lnTo>
                <a:lnTo>
                  <a:pt x="21336" y="45339"/>
                </a:lnTo>
                <a:lnTo>
                  <a:pt x="5334" y="83740"/>
                </a:lnTo>
                <a:lnTo>
                  <a:pt x="78" y="127889"/>
                </a:lnTo>
                <a:lnTo>
                  <a:pt x="0" y="129286"/>
                </a:lnTo>
                <a:lnTo>
                  <a:pt x="1313" y="153029"/>
                </a:lnTo>
                <a:lnTo>
                  <a:pt x="11894" y="194990"/>
                </a:lnTo>
                <a:lnTo>
                  <a:pt x="32968" y="229048"/>
                </a:lnTo>
                <a:lnTo>
                  <a:pt x="82296" y="258445"/>
                </a:lnTo>
                <a:lnTo>
                  <a:pt x="85598" y="247904"/>
                </a:lnTo>
                <a:lnTo>
                  <a:pt x="70883" y="241381"/>
                </a:lnTo>
                <a:lnTo>
                  <a:pt x="58181" y="232298"/>
                </a:lnTo>
                <a:lnTo>
                  <a:pt x="32121" y="190003"/>
                </a:lnTo>
                <a:lnTo>
                  <a:pt x="24449" y="150673"/>
                </a:lnTo>
                <a:lnTo>
                  <a:pt x="23553" y="129286"/>
                </a:lnTo>
                <a:lnTo>
                  <a:pt x="23495" y="127889"/>
                </a:lnTo>
                <a:lnTo>
                  <a:pt x="27320" y="85804"/>
                </a:lnTo>
                <a:lnTo>
                  <a:pt x="47527" y="37455"/>
                </a:lnTo>
                <a:lnTo>
                  <a:pt x="85979" y="10541"/>
                </a:lnTo>
                <a:lnTo>
                  <a:pt x="822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1712214" y="4222191"/>
            <a:ext cx="53733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2554605" algn="l"/>
                <a:tab pos="4650105" algn="l"/>
              </a:tabLst>
            </a:pPr>
            <a:r>
              <a:rPr sz="2200" dirty="0">
                <a:latin typeface="Cambria Math"/>
                <a:cs typeface="Cambria Math"/>
              </a:rPr>
              <a:t>𝑝</a:t>
            </a:r>
            <a:r>
              <a:rPr sz="2400" baseline="-1562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(𝑜𝑢𝑡𝑐𝑜𝑚𝑒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𝑖𝑠 1)</a:t>
            </a:r>
            <a:r>
              <a:rPr sz="2200" spc="7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3300" spc="-209" baseline="2525" dirty="0">
                <a:latin typeface="Cambria Math"/>
                <a:cs typeface="Cambria Math"/>
              </a:rPr>
              <a:t>ۦ</a:t>
            </a:r>
            <a:r>
              <a:rPr sz="2200" spc="-140" dirty="0">
                <a:latin typeface="Cambria Math"/>
                <a:cs typeface="Cambria Math"/>
              </a:rPr>
              <a:t>𝜓|𝑀</a:t>
            </a:r>
            <a:r>
              <a:rPr sz="2400" spc="-209" baseline="36458" dirty="0">
                <a:latin typeface="Cambria Math"/>
                <a:cs typeface="Cambria Math"/>
              </a:rPr>
              <a:t>†</a:t>
            </a:r>
            <a:r>
              <a:rPr sz="2400" spc="232" baseline="36458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𝑀</a:t>
            </a:r>
            <a:r>
              <a:rPr sz="2400" baseline="-15625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|𝜓</a:t>
            </a:r>
            <a:r>
              <a:rPr sz="3300" baseline="2525" dirty="0">
                <a:latin typeface="Cambria Math"/>
                <a:cs typeface="Cambria Math"/>
              </a:rPr>
              <a:t>⟩</a:t>
            </a:r>
            <a:r>
              <a:rPr sz="3300" spc="7" baseline="2525" dirty="0">
                <a:latin typeface="Cambria Math"/>
                <a:cs typeface="Cambria Math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=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60" dirty="0">
                <a:latin typeface="Cambria Math"/>
                <a:cs typeface="Cambria Math"/>
              </a:rPr>
              <a:t>𝛼</a:t>
            </a:r>
            <a:r>
              <a:rPr sz="2400" spc="89" baseline="27777" dirty="0">
                <a:latin typeface="Cambria Math"/>
                <a:cs typeface="Cambria Math"/>
              </a:rPr>
              <a:t>∗</a:t>
            </a:r>
            <a:r>
              <a:rPr sz="2200" spc="60" dirty="0">
                <a:latin typeface="Cambria Math"/>
                <a:cs typeface="Cambria Math"/>
              </a:rPr>
              <a:t>,</a:t>
            </a:r>
            <a:r>
              <a:rPr sz="2200" spc="-12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𝛽</a:t>
            </a:r>
            <a:r>
              <a:rPr sz="2400" spc="-37" baseline="27777" dirty="0">
                <a:latin typeface="Cambria Math"/>
                <a:cs typeface="Cambria Math"/>
              </a:rPr>
              <a:t>∗</a:t>
            </a:r>
            <a:endParaRPr sz="2400" baseline="27777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907528" y="415670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39000" y="415670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753348" y="415670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453" y="0"/>
                </a:moveTo>
                <a:lnTo>
                  <a:pt x="0" y="0"/>
                </a:lnTo>
                <a:lnTo>
                  <a:pt x="0" y="12700"/>
                </a:lnTo>
                <a:lnTo>
                  <a:pt x="41783" y="12700"/>
                </a:lnTo>
                <a:lnTo>
                  <a:pt x="41783" y="542290"/>
                </a:lnTo>
                <a:lnTo>
                  <a:pt x="0" y="542290"/>
                </a:lnTo>
                <a:lnTo>
                  <a:pt x="0" y="554990"/>
                </a:lnTo>
                <a:lnTo>
                  <a:pt x="68453" y="554990"/>
                </a:lnTo>
                <a:lnTo>
                  <a:pt x="68453" y="542290"/>
                </a:lnTo>
                <a:lnTo>
                  <a:pt x="68453" y="12700"/>
                </a:lnTo>
                <a:lnTo>
                  <a:pt x="684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8084820" y="4156709"/>
            <a:ext cx="68580" cy="554990"/>
          </a:xfrm>
          <a:custGeom>
            <a:avLst/>
            <a:gdLst/>
            <a:ahLst/>
            <a:cxnLst/>
            <a:rect l="l" t="t" r="r" b="b"/>
            <a:pathLst>
              <a:path w="68579" h="554989">
                <a:moveTo>
                  <a:pt x="68580" y="0"/>
                </a:moveTo>
                <a:lnTo>
                  <a:pt x="0" y="0"/>
                </a:lnTo>
                <a:lnTo>
                  <a:pt x="0" y="12700"/>
                </a:lnTo>
                <a:lnTo>
                  <a:pt x="0" y="542290"/>
                </a:lnTo>
                <a:lnTo>
                  <a:pt x="0" y="554990"/>
                </a:lnTo>
                <a:lnTo>
                  <a:pt x="68580" y="554990"/>
                </a:lnTo>
                <a:lnTo>
                  <a:pt x="68580" y="542290"/>
                </a:lnTo>
                <a:lnTo>
                  <a:pt x="26670" y="542290"/>
                </a:lnTo>
                <a:lnTo>
                  <a:pt x="26670" y="12700"/>
                </a:lnTo>
                <a:lnTo>
                  <a:pt x="68580" y="12700"/>
                </a:lnTo>
                <a:lnTo>
                  <a:pt x="685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285990" y="3416300"/>
            <a:ext cx="1476375" cy="13436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610"/>
              </a:lnSpc>
              <a:spcBef>
                <a:spcPts val="95"/>
              </a:spcBef>
              <a:tabLst>
                <a:tab pos="445134" algn="l"/>
                <a:tab pos="858519" algn="l"/>
                <a:tab pos="1291590" algn="l"/>
              </a:tabLst>
            </a:pPr>
            <a:r>
              <a:rPr sz="2200" spc="-50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endParaRPr sz="2200">
              <a:latin typeface="Cambria Math"/>
              <a:cs typeface="Cambria Math"/>
            </a:endParaRPr>
          </a:p>
          <a:p>
            <a:pPr marL="12700">
              <a:lnSpc>
                <a:spcPts val="2580"/>
              </a:lnSpc>
              <a:tabLst>
                <a:tab pos="445134" algn="l"/>
                <a:tab pos="858519" algn="l"/>
                <a:tab pos="1291590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endParaRPr sz="2200">
              <a:latin typeface="Cambria Math"/>
              <a:cs typeface="Cambria Math"/>
            </a:endParaRPr>
          </a:p>
          <a:p>
            <a:pPr marL="29209">
              <a:lnSpc>
                <a:spcPts val="2580"/>
              </a:lnSpc>
              <a:tabLst>
                <a:tab pos="462280" algn="l"/>
                <a:tab pos="875030" algn="l"/>
                <a:tab pos="1308100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endParaRPr sz="2200">
              <a:latin typeface="Cambria Math"/>
              <a:cs typeface="Cambria Math"/>
            </a:endParaRPr>
          </a:p>
          <a:p>
            <a:pPr marL="29209">
              <a:lnSpc>
                <a:spcPts val="2610"/>
              </a:lnSpc>
              <a:tabLst>
                <a:tab pos="462280" algn="l"/>
                <a:tab pos="875030" algn="l"/>
                <a:tab pos="1308100" algn="l"/>
              </a:tabLst>
            </a:pP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1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0</a:t>
            </a:r>
            <a:r>
              <a:rPr sz="2200" dirty="0">
                <a:latin typeface="Cambria Math"/>
                <a:cs typeface="Cambria Math"/>
              </a:rPr>
              <a:t>	</a:t>
            </a:r>
            <a:r>
              <a:rPr sz="2200" spc="-50" dirty="0">
                <a:latin typeface="Cambria Math"/>
                <a:cs typeface="Cambria Math"/>
              </a:rPr>
              <a:t>1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923528" y="4203446"/>
            <a:ext cx="372745" cy="460375"/>
          </a:xfrm>
          <a:custGeom>
            <a:avLst/>
            <a:gdLst/>
            <a:ahLst/>
            <a:cxnLst/>
            <a:rect l="l" t="t" r="r" b="b"/>
            <a:pathLst>
              <a:path w="372745" h="460375">
                <a:moveTo>
                  <a:pt x="272923" y="0"/>
                </a:moveTo>
                <a:lnTo>
                  <a:pt x="268477" y="10921"/>
                </a:lnTo>
                <a:lnTo>
                  <a:pt x="285674" y="24901"/>
                </a:lnTo>
                <a:lnTo>
                  <a:pt x="300894" y="43037"/>
                </a:lnTo>
                <a:lnTo>
                  <a:pt x="325500" y="91820"/>
                </a:lnTo>
                <a:lnTo>
                  <a:pt x="341106" y="154939"/>
                </a:lnTo>
                <a:lnTo>
                  <a:pt x="346316" y="229869"/>
                </a:lnTo>
                <a:lnTo>
                  <a:pt x="346328" y="230250"/>
                </a:lnTo>
                <a:lnTo>
                  <a:pt x="345041" y="268708"/>
                </a:lnTo>
                <a:lnTo>
                  <a:pt x="334702" y="337478"/>
                </a:lnTo>
                <a:lnTo>
                  <a:pt x="314340" y="394513"/>
                </a:lnTo>
                <a:lnTo>
                  <a:pt x="285765" y="435193"/>
                </a:lnTo>
                <a:lnTo>
                  <a:pt x="268477" y="449198"/>
                </a:lnTo>
                <a:lnTo>
                  <a:pt x="272923" y="460120"/>
                </a:lnTo>
                <a:lnTo>
                  <a:pt x="313848" y="427307"/>
                </a:lnTo>
                <a:lnTo>
                  <a:pt x="345440" y="374776"/>
                </a:lnTo>
                <a:lnTo>
                  <a:pt x="365617" y="307419"/>
                </a:lnTo>
                <a:lnTo>
                  <a:pt x="372347" y="230250"/>
                </a:lnTo>
                <a:lnTo>
                  <a:pt x="372364" y="229869"/>
                </a:lnTo>
                <a:lnTo>
                  <a:pt x="370734" y="191083"/>
                </a:lnTo>
                <a:lnTo>
                  <a:pt x="365617" y="152145"/>
                </a:lnTo>
                <a:lnTo>
                  <a:pt x="345440" y="85089"/>
                </a:lnTo>
                <a:lnTo>
                  <a:pt x="313848" y="32877"/>
                </a:lnTo>
                <a:lnTo>
                  <a:pt x="294540" y="14027"/>
                </a:lnTo>
                <a:lnTo>
                  <a:pt x="272923" y="0"/>
                </a:lnTo>
                <a:close/>
              </a:path>
              <a:path w="372745" h="460375">
                <a:moveTo>
                  <a:pt x="99314" y="0"/>
                </a:moveTo>
                <a:lnTo>
                  <a:pt x="58451" y="32877"/>
                </a:lnTo>
                <a:lnTo>
                  <a:pt x="26924" y="85089"/>
                </a:lnTo>
                <a:lnTo>
                  <a:pt x="6746" y="152145"/>
                </a:lnTo>
                <a:lnTo>
                  <a:pt x="0" y="229869"/>
                </a:lnTo>
                <a:lnTo>
                  <a:pt x="1637" y="268708"/>
                </a:lnTo>
                <a:lnTo>
                  <a:pt x="1688" y="269924"/>
                </a:lnTo>
                <a:lnTo>
                  <a:pt x="15162" y="342366"/>
                </a:lnTo>
                <a:lnTo>
                  <a:pt x="41521" y="403524"/>
                </a:lnTo>
                <a:lnTo>
                  <a:pt x="77716" y="446160"/>
                </a:lnTo>
                <a:lnTo>
                  <a:pt x="99314" y="460120"/>
                </a:lnTo>
                <a:lnTo>
                  <a:pt x="103758" y="449198"/>
                </a:lnTo>
                <a:lnTo>
                  <a:pt x="86471" y="435193"/>
                </a:lnTo>
                <a:lnTo>
                  <a:pt x="71183" y="416972"/>
                </a:lnTo>
                <a:lnTo>
                  <a:pt x="46608" y="367791"/>
                </a:lnTo>
                <a:lnTo>
                  <a:pt x="31178" y="304450"/>
                </a:lnTo>
                <a:lnTo>
                  <a:pt x="26035" y="230250"/>
                </a:lnTo>
                <a:lnTo>
                  <a:pt x="27342" y="191083"/>
                </a:lnTo>
                <a:lnTo>
                  <a:pt x="37768" y="121844"/>
                </a:lnTo>
                <a:lnTo>
                  <a:pt x="58199" y="65339"/>
                </a:lnTo>
                <a:lnTo>
                  <a:pt x="86635" y="24901"/>
                </a:lnTo>
                <a:lnTo>
                  <a:pt x="103758" y="10921"/>
                </a:lnTo>
                <a:lnTo>
                  <a:pt x="993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025255" y="4169155"/>
            <a:ext cx="165735" cy="50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ts val="1880"/>
              </a:lnSpc>
              <a:spcBef>
                <a:spcPts val="105"/>
              </a:spcBef>
            </a:pPr>
            <a:r>
              <a:rPr sz="1600" spc="55" dirty="0">
                <a:latin typeface="Cambria Math"/>
                <a:cs typeface="Cambria Math"/>
              </a:rPr>
              <a:t>𝛼</a:t>
            </a:r>
            <a:endParaRPr sz="1600">
              <a:latin typeface="Cambria Math"/>
              <a:cs typeface="Cambria Math"/>
            </a:endParaRPr>
          </a:p>
          <a:p>
            <a:pPr marL="12700">
              <a:lnSpc>
                <a:spcPts val="1880"/>
              </a:lnSpc>
            </a:pPr>
            <a:r>
              <a:rPr sz="1600" spc="75" dirty="0">
                <a:latin typeface="Cambria Math"/>
                <a:cs typeface="Cambria Math"/>
              </a:rPr>
              <a:t>𝛽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84918" y="4222191"/>
            <a:ext cx="23431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50" dirty="0">
                <a:latin typeface="Cambria Math"/>
                <a:cs typeface="Cambria Math"/>
              </a:rPr>
              <a:t>=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9983343" y="430771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2"/>
                </a:lnTo>
                <a:lnTo>
                  <a:pt x="20954" y="253492"/>
                </a:lnTo>
                <a:lnTo>
                  <a:pt x="209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9716643" y="430771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92"/>
                </a:lnTo>
                <a:lnTo>
                  <a:pt x="20954" y="253492"/>
                </a:lnTo>
                <a:lnTo>
                  <a:pt x="20954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9734422" y="4120083"/>
            <a:ext cx="4616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300" baseline="-20202" dirty="0">
                <a:solidFill>
                  <a:srgbClr val="006FC0"/>
                </a:solidFill>
                <a:latin typeface="Cambria Math"/>
                <a:cs typeface="Cambria Math"/>
              </a:rPr>
              <a:t>𝛽</a:t>
            </a:r>
            <a:r>
              <a:rPr sz="3300" spc="397" baseline="-20202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1600" spc="-50" dirty="0">
                <a:solidFill>
                  <a:srgbClr val="006FC0"/>
                </a:solidFill>
                <a:latin typeface="Cambria Math"/>
                <a:cs typeface="Cambria Math"/>
              </a:rPr>
              <a:t>2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7210" y="5067046"/>
            <a:ext cx="634619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00" dirty="0">
                <a:latin typeface="Calibri"/>
                <a:cs typeface="Calibri"/>
              </a:rPr>
              <a:t>and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80" dirty="0">
                <a:latin typeface="Calibri"/>
                <a:cs typeface="Calibri"/>
              </a:rPr>
              <a:t>quantum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spc="85" dirty="0">
                <a:latin typeface="Calibri"/>
                <a:cs typeface="Calibri"/>
              </a:rPr>
              <a:t>states</a:t>
            </a:r>
            <a:r>
              <a:rPr sz="2200" spc="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after</a:t>
            </a:r>
            <a:r>
              <a:rPr sz="2200" spc="1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90" dirty="0">
                <a:latin typeface="Calibri"/>
                <a:cs typeface="Calibri"/>
              </a:rPr>
              <a:t>measurement</a:t>
            </a:r>
            <a:r>
              <a:rPr sz="2200" spc="160" dirty="0">
                <a:latin typeface="Calibri"/>
                <a:cs typeface="Calibri"/>
              </a:rPr>
              <a:t> </a:t>
            </a:r>
            <a:r>
              <a:rPr sz="2200" spc="40" dirty="0">
                <a:latin typeface="Calibri"/>
                <a:cs typeface="Calibri"/>
              </a:rPr>
              <a:t>are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31568" y="5894044"/>
            <a:ext cx="1784985" cy="641350"/>
          </a:xfrm>
          <a:custGeom>
            <a:avLst/>
            <a:gdLst/>
            <a:ahLst/>
            <a:cxnLst/>
            <a:rect l="l" t="t" r="r" b="b"/>
            <a:pathLst>
              <a:path w="1784985" h="641350">
                <a:moveTo>
                  <a:pt x="1784604" y="64008"/>
                </a:moveTo>
                <a:lnTo>
                  <a:pt x="203835" y="64008"/>
                </a:lnTo>
                <a:lnTo>
                  <a:pt x="203835" y="63309"/>
                </a:lnTo>
                <a:lnTo>
                  <a:pt x="164465" y="63309"/>
                </a:lnTo>
                <a:lnTo>
                  <a:pt x="111760" y="595261"/>
                </a:lnTo>
                <a:lnTo>
                  <a:pt x="48260" y="477735"/>
                </a:lnTo>
                <a:lnTo>
                  <a:pt x="4445" y="500888"/>
                </a:lnTo>
                <a:lnTo>
                  <a:pt x="9271" y="509866"/>
                </a:lnTo>
                <a:lnTo>
                  <a:pt x="32512" y="497725"/>
                </a:lnTo>
                <a:lnTo>
                  <a:pt x="110490" y="641184"/>
                </a:lnTo>
                <a:lnTo>
                  <a:pt x="122301" y="641184"/>
                </a:lnTo>
                <a:lnTo>
                  <a:pt x="178562" y="80137"/>
                </a:lnTo>
                <a:lnTo>
                  <a:pt x="195072" y="80137"/>
                </a:lnTo>
                <a:lnTo>
                  <a:pt x="195072" y="80772"/>
                </a:lnTo>
                <a:lnTo>
                  <a:pt x="1784604" y="80772"/>
                </a:lnTo>
                <a:lnTo>
                  <a:pt x="1784604" y="64008"/>
                </a:lnTo>
                <a:close/>
              </a:path>
              <a:path w="1784985" h="641350">
                <a:moveTo>
                  <a:pt x="1784604" y="0"/>
                </a:moveTo>
                <a:lnTo>
                  <a:pt x="0" y="0"/>
                </a:lnTo>
                <a:lnTo>
                  <a:pt x="0" y="22860"/>
                </a:lnTo>
                <a:lnTo>
                  <a:pt x="1784604" y="22860"/>
                </a:lnTo>
                <a:lnTo>
                  <a:pt x="1784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16454" y="5527344"/>
            <a:ext cx="81280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/>
                <a:cs typeface="Cambria Math"/>
              </a:rPr>
              <a:t>𝑀</a:t>
            </a:r>
            <a:r>
              <a:rPr sz="2475" spc="67" baseline="-13468" dirty="0">
                <a:latin typeface="Cambria Math"/>
                <a:cs typeface="Cambria Math"/>
              </a:rPr>
              <a:t>0</a:t>
            </a:r>
            <a:r>
              <a:rPr sz="2050" spc="45" dirty="0">
                <a:latin typeface="Cambria Math"/>
                <a:cs typeface="Cambria Math"/>
              </a:rPr>
              <a:t>|𝜓</a:t>
            </a:r>
            <a:r>
              <a:rPr sz="3075" spc="67" baseline="2710" dirty="0">
                <a:latin typeface="Cambria Math"/>
                <a:cs typeface="Cambria Math"/>
              </a:rPr>
              <a:t>⟩</a:t>
            </a:r>
            <a:endParaRPr sz="3075" baseline="271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14650" y="6219545"/>
            <a:ext cx="1524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30" dirty="0">
                <a:latin typeface="Cambria Math"/>
                <a:cs typeface="Cambria Math"/>
              </a:rPr>
              <a:t>0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288794" y="6085433"/>
            <a:ext cx="166497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75" spc="-67" baseline="2710" dirty="0">
                <a:latin typeface="Cambria Math"/>
                <a:cs typeface="Cambria Math"/>
              </a:rPr>
              <a:t>ۦ</a:t>
            </a:r>
            <a:r>
              <a:rPr sz="2050" spc="-45" dirty="0">
                <a:latin typeface="Cambria Math"/>
                <a:cs typeface="Cambria Math"/>
              </a:rPr>
              <a:t>𝜓|𝑀</a:t>
            </a:r>
            <a:r>
              <a:rPr sz="2475" spc="-67" baseline="33670" dirty="0">
                <a:latin typeface="Cambria Math"/>
                <a:cs typeface="Cambria Math"/>
              </a:rPr>
              <a:t>†</a:t>
            </a:r>
            <a:r>
              <a:rPr sz="2475" spc="240" baseline="33670" dirty="0">
                <a:latin typeface="Cambria Math"/>
                <a:cs typeface="Cambria Math"/>
              </a:rPr>
              <a:t> </a:t>
            </a:r>
            <a:r>
              <a:rPr sz="2050" spc="-20" dirty="0">
                <a:latin typeface="Cambria Math"/>
                <a:cs typeface="Cambria Math"/>
              </a:rPr>
              <a:t>𝑀</a:t>
            </a:r>
            <a:r>
              <a:rPr sz="2475" spc="-30" baseline="-13468" dirty="0">
                <a:latin typeface="Cambria Math"/>
                <a:cs typeface="Cambria Math"/>
              </a:rPr>
              <a:t>0</a:t>
            </a:r>
            <a:r>
              <a:rPr sz="2050" spc="-20" dirty="0">
                <a:latin typeface="Cambria Math"/>
                <a:cs typeface="Cambria Math"/>
              </a:rPr>
              <a:t>|𝜓</a:t>
            </a:r>
            <a:r>
              <a:rPr sz="3075" spc="-30" baseline="2710" dirty="0">
                <a:latin typeface="Cambria Math"/>
                <a:cs typeface="Cambria Math"/>
              </a:rPr>
              <a:t>⟩</a:t>
            </a:r>
            <a:endParaRPr sz="3075" baseline="271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377944" y="5894044"/>
            <a:ext cx="370840" cy="22860"/>
          </a:xfrm>
          <a:custGeom>
            <a:avLst/>
            <a:gdLst/>
            <a:ahLst/>
            <a:cxnLst/>
            <a:rect l="l" t="t" r="r" b="b"/>
            <a:pathLst>
              <a:path w="370839" h="22860">
                <a:moveTo>
                  <a:pt x="370332" y="0"/>
                </a:moveTo>
                <a:lnTo>
                  <a:pt x="0" y="0"/>
                </a:lnTo>
                <a:lnTo>
                  <a:pt x="0" y="22859"/>
                </a:lnTo>
                <a:lnTo>
                  <a:pt x="370332" y="22859"/>
                </a:lnTo>
                <a:lnTo>
                  <a:pt x="3703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693539" y="598416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5" y="0"/>
                </a:moveTo>
                <a:lnTo>
                  <a:pt x="0" y="0"/>
                </a:lnTo>
                <a:lnTo>
                  <a:pt x="0" y="253428"/>
                </a:lnTo>
                <a:lnTo>
                  <a:pt x="20955" y="253428"/>
                </a:lnTo>
                <a:lnTo>
                  <a:pt x="209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4411598" y="598416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28"/>
                </a:lnTo>
                <a:lnTo>
                  <a:pt x="20954" y="253428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454144" y="5894323"/>
            <a:ext cx="211454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80" dirty="0">
                <a:latin typeface="Cambria Math"/>
                <a:cs typeface="Cambria Math"/>
              </a:rPr>
              <a:t>𝛼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76115" y="5639816"/>
            <a:ext cx="2000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90220" algn="l"/>
                <a:tab pos="839469" algn="l"/>
              </a:tabLst>
            </a:pP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3300" spc="104" baseline="41666" dirty="0">
                <a:latin typeface="Cambria Math"/>
                <a:cs typeface="Cambria Math"/>
              </a:rPr>
              <a:t>𝛼</a:t>
            </a:r>
            <a:r>
              <a:rPr sz="3300" baseline="41666" dirty="0">
                <a:latin typeface="Cambria Math"/>
                <a:cs typeface="Cambria Math"/>
              </a:rPr>
              <a:t>	</a:t>
            </a:r>
            <a:r>
              <a:rPr sz="2200" dirty="0">
                <a:latin typeface="Cambria Math"/>
                <a:cs typeface="Cambria Math"/>
              </a:rPr>
              <a:t>|0</a:t>
            </a:r>
            <a:r>
              <a:rPr sz="3300" baseline="2525" dirty="0">
                <a:latin typeface="Cambria Math"/>
                <a:cs typeface="Cambria Math"/>
              </a:rPr>
              <a:t>⟩</a:t>
            </a:r>
            <a:r>
              <a:rPr sz="3300" spc="172" baseline="2525" dirty="0">
                <a:latin typeface="Cambria Math"/>
                <a:cs typeface="Cambria Math"/>
              </a:rPr>
              <a:t> </a:t>
            </a:r>
            <a:r>
              <a:rPr sz="2200" dirty="0">
                <a:solidFill>
                  <a:srgbClr val="006FC0"/>
                </a:solidFill>
                <a:latin typeface="Cambria Math"/>
                <a:cs typeface="Cambria Math"/>
              </a:rPr>
              <a:t>≅</a:t>
            </a:r>
            <a:r>
              <a:rPr sz="2200" spc="10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200" spc="-20" dirty="0">
                <a:solidFill>
                  <a:srgbClr val="006FC0"/>
                </a:solidFill>
                <a:latin typeface="Cambria Math"/>
                <a:cs typeface="Cambria Math"/>
              </a:rPr>
              <a:t>|0</a:t>
            </a:r>
            <a:r>
              <a:rPr sz="3300" spc="-30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200" spc="-20" dirty="0"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071108" y="5894044"/>
            <a:ext cx="1784985" cy="641350"/>
          </a:xfrm>
          <a:custGeom>
            <a:avLst/>
            <a:gdLst/>
            <a:ahLst/>
            <a:cxnLst/>
            <a:rect l="l" t="t" r="r" b="b"/>
            <a:pathLst>
              <a:path w="1784984" h="641350">
                <a:moveTo>
                  <a:pt x="1784604" y="64008"/>
                </a:moveTo>
                <a:lnTo>
                  <a:pt x="203835" y="64008"/>
                </a:lnTo>
                <a:lnTo>
                  <a:pt x="203835" y="63309"/>
                </a:lnTo>
                <a:lnTo>
                  <a:pt x="164465" y="63309"/>
                </a:lnTo>
                <a:lnTo>
                  <a:pt x="111760" y="595261"/>
                </a:lnTo>
                <a:lnTo>
                  <a:pt x="48260" y="477735"/>
                </a:lnTo>
                <a:lnTo>
                  <a:pt x="4445" y="500888"/>
                </a:lnTo>
                <a:lnTo>
                  <a:pt x="9271" y="509866"/>
                </a:lnTo>
                <a:lnTo>
                  <a:pt x="32512" y="497725"/>
                </a:lnTo>
                <a:lnTo>
                  <a:pt x="110490" y="641184"/>
                </a:lnTo>
                <a:lnTo>
                  <a:pt x="122301" y="641184"/>
                </a:lnTo>
                <a:lnTo>
                  <a:pt x="178562" y="80137"/>
                </a:lnTo>
                <a:lnTo>
                  <a:pt x="195072" y="80137"/>
                </a:lnTo>
                <a:lnTo>
                  <a:pt x="195072" y="80772"/>
                </a:lnTo>
                <a:lnTo>
                  <a:pt x="1784604" y="80772"/>
                </a:lnTo>
                <a:lnTo>
                  <a:pt x="1784604" y="64008"/>
                </a:lnTo>
                <a:close/>
              </a:path>
              <a:path w="1784984" h="641350">
                <a:moveTo>
                  <a:pt x="1784604" y="0"/>
                </a:moveTo>
                <a:lnTo>
                  <a:pt x="0" y="0"/>
                </a:lnTo>
                <a:lnTo>
                  <a:pt x="0" y="22860"/>
                </a:lnTo>
                <a:lnTo>
                  <a:pt x="1784604" y="22860"/>
                </a:lnTo>
                <a:lnTo>
                  <a:pt x="17846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6556502" y="5527344"/>
            <a:ext cx="81280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050" spc="45" dirty="0">
                <a:latin typeface="Cambria Math"/>
                <a:cs typeface="Cambria Math"/>
              </a:rPr>
              <a:t>𝑀</a:t>
            </a:r>
            <a:r>
              <a:rPr sz="2475" spc="67" baseline="-13468" dirty="0">
                <a:latin typeface="Cambria Math"/>
                <a:cs typeface="Cambria Math"/>
              </a:rPr>
              <a:t>1</a:t>
            </a:r>
            <a:r>
              <a:rPr sz="2050" spc="45" dirty="0">
                <a:latin typeface="Cambria Math"/>
                <a:cs typeface="Cambria Math"/>
              </a:rPr>
              <a:t>|𝜓</a:t>
            </a:r>
            <a:r>
              <a:rPr sz="3075" spc="67" baseline="2710" dirty="0">
                <a:latin typeface="Cambria Math"/>
                <a:cs typeface="Cambria Math"/>
              </a:rPr>
              <a:t>⟩</a:t>
            </a:r>
            <a:endParaRPr sz="3075" baseline="271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854697" y="6219545"/>
            <a:ext cx="152400" cy="281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50" spc="30" dirty="0">
                <a:latin typeface="Cambria Math"/>
                <a:cs typeface="Cambria Math"/>
              </a:rPr>
              <a:t>1</a:t>
            </a:r>
            <a:endParaRPr sz="165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228841" y="6086957"/>
            <a:ext cx="166370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3075" spc="-67" baseline="2710" dirty="0">
                <a:latin typeface="Cambria Math"/>
                <a:cs typeface="Cambria Math"/>
              </a:rPr>
              <a:t>ۦ</a:t>
            </a:r>
            <a:r>
              <a:rPr sz="2050" spc="-45" dirty="0">
                <a:latin typeface="Cambria Math"/>
                <a:cs typeface="Cambria Math"/>
              </a:rPr>
              <a:t>𝜓|𝑀</a:t>
            </a:r>
            <a:r>
              <a:rPr sz="2475" spc="-67" baseline="33670" dirty="0">
                <a:latin typeface="Cambria Math"/>
                <a:cs typeface="Cambria Math"/>
              </a:rPr>
              <a:t>†</a:t>
            </a:r>
            <a:r>
              <a:rPr sz="2475" spc="232" baseline="33670" dirty="0">
                <a:latin typeface="Cambria Math"/>
                <a:cs typeface="Cambria Math"/>
              </a:rPr>
              <a:t> </a:t>
            </a:r>
            <a:r>
              <a:rPr sz="2050" spc="-20" dirty="0">
                <a:latin typeface="Cambria Math"/>
                <a:cs typeface="Cambria Math"/>
              </a:rPr>
              <a:t>𝑀</a:t>
            </a:r>
            <a:r>
              <a:rPr sz="2475" spc="-30" baseline="-13468" dirty="0">
                <a:latin typeface="Cambria Math"/>
                <a:cs typeface="Cambria Math"/>
              </a:rPr>
              <a:t>1</a:t>
            </a:r>
            <a:r>
              <a:rPr sz="2050" spc="-20" dirty="0">
                <a:latin typeface="Cambria Math"/>
                <a:cs typeface="Cambria Math"/>
              </a:rPr>
              <a:t>|𝜓</a:t>
            </a:r>
            <a:r>
              <a:rPr sz="3075" spc="-30" baseline="2710" dirty="0">
                <a:latin typeface="Cambria Math"/>
                <a:cs typeface="Cambria Math"/>
              </a:rPr>
              <a:t>⟩</a:t>
            </a:r>
            <a:endParaRPr sz="3075" baseline="2710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8317483" y="5894044"/>
            <a:ext cx="375285" cy="22860"/>
          </a:xfrm>
          <a:custGeom>
            <a:avLst/>
            <a:gdLst/>
            <a:ahLst/>
            <a:cxnLst/>
            <a:rect l="l" t="t" r="r" b="b"/>
            <a:pathLst>
              <a:path w="375284" h="22860">
                <a:moveTo>
                  <a:pt x="374903" y="0"/>
                </a:moveTo>
                <a:lnTo>
                  <a:pt x="0" y="0"/>
                </a:lnTo>
                <a:lnTo>
                  <a:pt x="0" y="22859"/>
                </a:lnTo>
                <a:lnTo>
                  <a:pt x="374903" y="22859"/>
                </a:lnTo>
                <a:lnTo>
                  <a:pt x="3749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639175" y="598416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28"/>
                </a:lnTo>
                <a:lnTo>
                  <a:pt x="20954" y="253428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351139" y="5984163"/>
            <a:ext cx="20955" cy="254000"/>
          </a:xfrm>
          <a:custGeom>
            <a:avLst/>
            <a:gdLst/>
            <a:ahLst/>
            <a:cxnLst/>
            <a:rect l="l" t="t" r="r" b="b"/>
            <a:pathLst>
              <a:path w="20954" h="254000">
                <a:moveTo>
                  <a:pt x="20954" y="0"/>
                </a:moveTo>
                <a:lnTo>
                  <a:pt x="0" y="0"/>
                </a:lnTo>
                <a:lnTo>
                  <a:pt x="0" y="253428"/>
                </a:lnTo>
                <a:lnTo>
                  <a:pt x="20954" y="253428"/>
                </a:lnTo>
                <a:lnTo>
                  <a:pt x="209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/>
          <p:nvPr/>
        </p:nvSpPr>
        <p:spPr>
          <a:xfrm>
            <a:off x="8394318" y="5894323"/>
            <a:ext cx="21717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110" dirty="0">
                <a:latin typeface="Cambria Math"/>
                <a:cs typeface="Cambria Math"/>
              </a:rPr>
              <a:t>𝛽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058904" y="6579399"/>
            <a:ext cx="14732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50" dirty="0">
                <a:latin typeface="Calibri"/>
                <a:cs typeface="Calibri"/>
              </a:rPr>
              <a:t>13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916291" y="5639816"/>
            <a:ext cx="19221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90220" algn="l"/>
                <a:tab pos="843915" algn="l"/>
              </a:tabLst>
            </a:pP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3300" spc="165" baseline="41666" dirty="0">
                <a:latin typeface="Cambria Math"/>
                <a:cs typeface="Cambria Math"/>
              </a:rPr>
              <a:t>𝛽</a:t>
            </a:r>
            <a:r>
              <a:rPr sz="3300" baseline="41666" dirty="0">
                <a:latin typeface="Cambria Math"/>
                <a:cs typeface="Cambria Math"/>
              </a:rPr>
              <a:t>	</a:t>
            </a:r>
            <a:r>
              <a:rPr sz="2200" dirty="0">
                <a:latin typeface="Cambria Math"/>
                <a:cs typeface="Cambria Math"/>
              </a:rPr>
              <a:t>|1</a:t>
            </a:r>
            <a:r>
              <a:rPr sz="3300" baseline="2525" dirty="0">
                <a:latin typeface="Cambria Math"/>
                <a:cs typeface="Cambria Math"/>
              </a:rPr>
              <a:t>⟩</a:t>
            </a:r>
            <a:r>
              <a:rPr sz="3300" spc="37" baseline="25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≅</a:t>
            </a:r>
            <a:r>
              <a:rPr sz="2200" spc="120" dirty="0">
                <a:latin typeface="Cambria Math"/>
                <a:cs typeface="Cambria Math"/>
              </a:rPr>
              <a:t> </a:t>
            </a:r>
            <a:r>
              <a:rPr sz="2200" spc="-25" dirty="0">
                <a:solidFill>
                  <a:srgbClr val="006FC0"/>
                </a:solidFill>
                <a:latin typeface="Cambria Math"/>
                <a:cs typeface="Cambria Math"/>
              </a:rPr>
              <a:t>|1</a:t>
            </a:r>
            <a:r>
              <a:rPr sz="3300" spc="-37" baseline="25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endParaRPr sz="3300" baseline="2525">
              <a:latin typeface="Cambria Math"/>
              <a:cs typeface="Cambria Math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06027" y="1976120"/>
            <a:ext cx="2950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0" dirty="0">
                <a:latin typeface="Calibri"/>
                <a:cs typeface="Calibri"/>
              </a:rPr>
              <a:t>Standard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basis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|0</a:t>
            </a:r>
            <a:r>
              <a:rPr sz="2700" baseline="1543" dirty="0">
                <a:latin typeface="Cambria Math"/>
                <a:cs typeface="Cambria Math"/>
              </a:rPr>
              <a:t>⟩</a:t>
            </a:r>
            <a:r>
              <a:rPr sz="2700" spc="142" baseline="1543" dirty="0">
                <a:latin typeface="Cambria Math"/>
                <a:cs typeface="Cambria Math"/>
              </a:rPr>
              <a:t> </a:t>
            </a:r>
            <a:r>
              <a:rPr sz="1800" spc="70" dirty="0">
                <a:latin typeface="Calibri"/>
                <a:cs typeface="Calibri"/>
              </a:rPr>
              <a:t>and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|1</a:t>
            </a:r>
            <a:r>
              <a:rPr sz="2700" spc="-30" baseline="1543" dirty="0">
                <a:latin typeface="Cambria Math"/>
                <a:cs typeface="Cambria Math"/>
              </a:rPr>
              <a:t>⟩</a:t>
            </a:r>
            <a:r>
              <a:rPr sz="1800" spc="-2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Global</a:t>
            </a:r>
            <a:r>
              <a:rPr spc="25" dirty="0"/>
              <a:t> </a:t>
            </a:r>
            <a:r>
              <a:rPr spc="155" dirty="0"/>
              <a:t>phase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14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1601" y="180924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23" y="0"/>
                </a:moveTo>
                <a:lnTo>
                  <a:pt x="0" y="0"/>
                </a:lnTo>
                <a:lnTo>
                  <a:pt x="0" y="276987"/>
                </a:lnTo>
                <a:lnTo>
                  <a:pt x="22923" y="276987"/>
                </a:lnTo>
                <a:lnTo>
                  <a:pt x="229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3565" y="180924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23" y="0"/>
                </a:moveTo>
                <a:lnTo>
                  <a:pt x="0" y="0"/>
                </a:lnTo>
                <a:lnTo>
                  <a:pt x="0" y="276987"/>
                </a:lnTo>
                <a:lnTo>
                  <a:pt x="22923" y="276987"/>
                </a:lnTo>
                <a:lnTo>
                  <a:pt x="2292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40766" y="966927"/>
            <a:ext cx="11491595" cy="40659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100"/>
              </a:spcBef>
            </a:pPr>
            <a:r>
              <a:rPr sz="2400" spc="125" dirty="0">
                <a:latin typeface="Calibri"/>
                <a:cs typeface="Calibri"/>
              </a:rPr>
              <a:t>Suppose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|𝜓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30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|𝜙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15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unit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vectors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representing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quantum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states,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  <a:spcBef>
                <a:spcPts val="5"/>
              </a:spcBef>
            </a:pPr>
            <a:r>
              <a:rPr sz="2400" spc="145" dirty="0">
                <a:latin typeface="Calibri"/>
                <a:cs typeface="Calibri"/>
              </a:rPr>
              <a:t>assume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there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exists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complex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number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1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60" dirty="0">
                <a:latin typeface="Calibri"/>
                <a:cs typeface="Calibri"/>
              </a:rPr>
              <a:t>on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unit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circle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(meaning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  <a:p>
            <a:pPr marL="201930">
              <a:lnSpc>
                <a:spcPct val="100000"/>
              </a:lnSpc>
              <a:spcBef>
                <a:spcPts val="140"/>
              </a:spcBef>
              <a:tabLst>
                <a:tab pos="575310" algn="l"/>
              </a:tabLst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	=</a:t>
            </a:r>
            <a:r>
              <a:rPr sz="2400" spc="14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r>
              <a:rPr sz="2400" spc="2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alternatively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23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=</a:t>
            </a:r>
            <a:r>
              <a:rPr sz="2400" spc="14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mbria Math"/>
                <a:cs typeface="Cambria Math"/>
              </a:rPr>
              <a:t>𝑒</a:t>
            </a:r>
            <a:r>
              <a:rPr sz="2625" spc="142" baseline="28571" dirty="0">
                <a:solidFill>
                  <a:srgbClr val="006FC0"/>
                </a:solidFill>
                <a:latin typeface="Cambria Math"/>
                <a:cs typeface="Cambria Math"/>
              </a:rPr>
              <a:t>𝑖𝜃</a:t>
            </a:r>
            <a:r>
              <a:rPr sz="2625" spc="540" baseline="28571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35" dirty="0">
                <a:latin typeface="Calibri"/>
                <a:cs typeface="Calibri"/>
              </a:rPr>
              <a:t>some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real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number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mbria Math"/>
                <a:cs typeface="Cambria Math"/>
              </a:rPr>
              <a:t>𝜃</a:t>
            </a:r>
            <a:r>
              <a:rPr sz="2400" spc="65" dirty="0">
                <a:latin typeface="Calibri"/>
                <a:cs typeface="Calibri"/>
              </a:rPr>
              <a:t>)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30" dirty="0">
                <a:latin typeface="Calibri"/>
                <a:cs typeface="Calibri"/>
              </a:rPr>
              <a:t>such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that</a:t>
            </a:r>
            <a:endParaRPr sz="2400">
              <a:latin typeface="Calibri"/>
              <a:cs typeface="Calibri"/>
            </a:endParaRPr>
          </a:p>
          <a:p>
            <a:pPr marR="160020" algn="ctr">
              <a:lnSpc>
                <a:spcPct val="100000"/>
              </a:lnSpc>
              <a:spcBef>
                <a:spcPts val="950"/>
              </a:spcBef>
              <a:tabLst>
                <a:tab pos="572770" algn="l"/>
              </a:tabLst>
            </a:pPr>
            <a:r>
              <a:rPr sz="2400" spc="-25" dirty="0">
                <a:latin typeface="Cambria Math"/>
                <a:cs typeface="Cambria Math"/>
              </a:rPr>
              <a:t>|𝜙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r>
              <a:rPr sz="3600" baseline="231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5" dirty="0"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-20" dirty="0">
                <a:latin typeface="Cambria Math"/>
                <a:cs typeface="Cambria Math"/>
              </a:rPr>
              <a:t>|𝜓</a:t>
            </a:r>
            <a:r>
              <a:rPr sz="3600" spc="-30" baseline="2314" dirty="0">
                <a:latin typeface="Cambria Math"/>
                <a:cs typeface="Cambria Math"/>
              </a:rPr>
              <a:t>⟩</a:t>
            </a:r>
            <a:r>
              <a:rPr sz="2400" spc="-20" dirty="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 marL="38100" marR="2806700">
              <a:lnSpc>
                <a:spcPct val="100000"/>
              </a:lnSpc>
              <a:spcBef>
                <a:spcPts val="1370"/>
              </a:spcBef>
            </a:pPr>
            <a:r>
              <a:rPr sz="2400" spc="90" dirty="0">
                <a:latin typeface="Calibri"/>
                <a:cs typeface="Calibri"/>
              </a:rPr>
              <a:t>Then,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vectors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|𝜓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30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|𝜙</a:t>
            </a:r>
            <a:r>
              <a:rPr sz="3600" baseline="2314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3600" spc="52" baseline="2314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70" dirty="0">
                <a:latin typeface="Calibri"/>
                <a:cs typeface="Calibri"/>
              </a:rPr>
              <a:t>are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said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differ</a:t>
            </a:r>
            <a:r>
              <a:rPr sz="24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by</a:t>
            </a:r>
            <a:r>
              <a:rPr sz="2400" spc="5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libri"/>
                <a:cs typeface="Calibri"/>
              </a:rPr>
              <a:t>a</a:t>
            </a:r>
            <a:r>
              <a:rPr sz="2400" spc="6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4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libri"/>
                <a:cs typeface="Calibri"/>
              </a:rPr>
              <a:t>phase.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also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𝛼</a:t>
            </a:r>
            <a:r>
              <a:rPr sz="2400" spc="15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155" dirty="0">
                <a:latin typeface="Calibri"/>
                <a:cs typeface="Calibri"/>
              </a:rPr>
              <a:t>as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libri"/>
                <a:cs typeface="Calibri"/>
              </a:rPr>
              <a:t>global</a:t>
            </a:r>
            <a:r>
              <a:rPr sz="24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00" dirty="0">
                <a:solidFill>
                  <a:srgbClr val="006FC0"/>
                </a:solidFill>
                <a:latin typeface="Calibri"/>
                <a:cs typeface="Calibri"/>
              </a:rPr>
              <a:t>phase.</a:t>
            </a:r>
            <a:endParaRPr sz="2400">
              <a:latin typeface="Calibri"/>
              <a:cs typeface="Calibri"/>
            </a:endParaRPr>
          </a:p>
          <a:p>
            <a:pPr marL="38100" marR="30480">
              <a:lnSpc>
                <a:spcPct val="100000"/>
              </a:lnSpc>
              <a:spcBef>
                <a:spcPts val="1440"/>
              </a:spcBef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two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states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considered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be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equivalent,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because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when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measure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them,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we got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40" dirty="0">
                <a:latin typeface="Calibri"/>
                <a:cs typeface="Calibri"/>
              </a:rPr>
              <a:t>same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result:</a:t>
            </a:r>
            <a:endParaRPr sz="2400">
              <a:latin typeface="Calibri"/>
              <a:cs typeface="Calibri"/>
            </a:endParaRPr>
          </a:p>
          <a:p>
            <a:pPr marL="85725" algn="ctr">
              <a:lnSpc>
                <a:spcPts val="2125"/>
              </a:lnSpc>
              <a:spcBef>
                <a:spcPts val="1395"/>
              </a:spcBef>
            </a:pPr>
            <a:r>
              <a:rPr sz="3600" spc="-209" baseline="2314" dirty="0">
                <a:latin typeface="Cambria Math"/>
                <a:cs typeface="Cambria Math"/>
              </a:rPr>
              <a:t>ۦ</a:t>
            </a:r>
            <a:r>
              <a:rPr sz="2400" spc="-140" dirty="0">
                <a:latin typeface="Cambria Math"/>
                <a:cs typeface="Cambria Math"/>
              </a:rPr>
              <a:t>𝜙|𝑀</a:t>
            </a:r>
            <a:r>
              <a:rPr sz="2625" spc="-209" baseline="36507" dirty="0">
                <a:latin typeface="Cambria Math"/>
                <a:cs typeface="Cambria Math"/>
              </a:rPr>
              <a:t>†</a:t>
            </a:r>
            <a:r>
              <a:rPr sz="2625" spc="307" baseline="36507" dirty="0">
                <a:latin typeface="Cambria Math"/>
                <a:cs typeface="Cambria Math"/>
              </a:rPr>
              <a:t> </a:t>
            </a:r>
            <a:r>
              <a:rPr sz="2400" spc="-335" dirty="0">
                <a:latin typeface="Cambria Math"/>
                <a:cs typeface="Cambria Math"/>
              </a:rPr>
              <a:t>𝑀</a:t>
            </a:r>
            <a:r>
              <a:rPr sz="2625" spc="300" baseline="-15873" dirty="0">
                <a:latin typeface="Cambria Math"/>
                <a:cs typeface="Cambria Math"/>
              </a:rPr>
              <a:t>𝑗</a:t>
            </a:r>
            <a:r>
              <a:rPr sz="2400" spc="20" dirty="0">
                <a:latin typeface="Cambria Math"/>
                <a:cs typeface="Cambria Math"/>
              </a:rPr>
              <a:t>|</a:t>
            </a:r>
            <a:r>
              <a:rPr sz="2400" spc="80" dirty="0">
                <a:latin typeface="Cambria Math"/>
                <a:cs typeface="Cambria Math"/>
              </a:rPr>
              <a:t>𝜙</a:t>
            </a:r>
            <a:r>
              <a:rPr sz="3600" spc="44" baseline="2314" dirty="0">
                <a:latin typeface="Cambria Math"/>
                <a:cs typeface="Cambria Math"/>
              </a:rPr>
              <a:t>⟩</a:t>
            </a:r>
            <a:r>
              <a:rPr sz="3600" spc="89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30" dirty="0">
                <a:latin typeface="Cambria Math"/>
                <a:cs typeface="Cambria Math"/>
              </a:rPr>
              <a:t> </a:t>
            </a:r>
            <a:r>
              <a:rPr sz="2400" spc="-55" dirty="0">
                <a:latin typeface="Cambria Math"/>
                <a:cs typeface="Cambria Math"/>
              </a:rPr>
              <a:t>𝛼</a:t>
            </a:r>
            <a:r>
              <a:rPr sz="2625" spc="-82" baseline="28571" dirty="0">
                <a:latin typeface="Cambria Math"/>
                <a:cs typeface="Cambria Math"/>
              </a:rPr>
              <a:t>∗</a:t>
            </a:r>
            <a:r>
              <a:rPr sz="2400" spc="-55" dirty="0">
                <a:latin typeface="Cambria Math"/>
                <a:cs typeface="Cambria Math"/>
              </a:rPr>
              <a:t>𝛼</a:t>
            </a:r>
            <a:r>
              <a:rPr sz="3600" spc="-82" baseline="2314" dirty="0">
                <a:latin typeface="Cambria Math"/>
                <a:cs typeface="Cambria Math"/>
              </a:rPr>
              <a:t>ۦ</a:t>
            </a:r>
            <a:r>
              <a:rPr sz="2400" spc="-55" dirty="0">
                <a:latin typeface="Cambria Math"/>
                <a:cs typeface="Cambria Math"/>
              </a:rPr>
              <a:t>𝜓|𝑀</a:t>
            </a:r>
            <a:r>
              <a:rPr sz="2625" spc="-82" baseline="36507" dirty="0">
                <a:latin typeface="Cambria Math"/>
                <a:cs typeface="Cambria Math"/>
              </a:rPr>
              <a:t>†</a:t>
            </a:r>
            <a:r>
              <a:rPr sz="2625" spc="300" baseline="36507" dirty="0">
                <a:latin typeface="Cambria Math"/>
                <a:cs typeface="Cambria Math"/>
              </a:rPr>
              <a:t> </a:t>
            </a:r>
            <a:r>
              <a:rPr sz="2400" spc="-335" dirty="0">
                <a:latin typeface="Cambria Math"/>
                <a:cs typeface="Cambria Math"/>
              </a:rPr>
              <a:t>𝑀</a:t>
            </a:r>
            <a:r>
              <a:rPr sz="2625" spc="300" baseline="-15873" dirty="0">
                <a:latin typeface="Cambria Math"/>
                <a:cs typeface="Cambria Math"/>
              </a:rPr>
              <a:t>𝑗</a:t>
            </a:r>
            <a:r>
              <a:rPr sz="2400" spc="20" dirty="0">
                <a:latin typeface="Cambria Math"/>
                <a:cs typeface="Cambria Math"/>
              </a:rPr>
              <a:t>|</a:t>
            </a:r>
            <a:r>
              <a:rPr sz="2400" spc="65" dirty="0">
                <a:latin typeface="Cambria Math"/>
                <a:cs typeface="Cambria Math"/>
              </a:rPr>
              <a:t>𝜓</a:t>
            </a:r>
            <a:r>
              <a:rPr sz="3600" spc="44" baseline="2314" dirty="0">
                <a:latin typeface="Cambria Math"/>
                <a:cs typeface="Cambria Math"/>
              </a:rPr>
              <a:t>⟩</a:t>
            </a:r>
            <a:r>
              <a:rPr sz="3600" spc="89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3600" spc="-217" baseline="2314" dirty="0">
                <a:latin typeface="Cambria Math"/>
                <a:cs typeface="Cambria Math"/>
              </a:rPr>
              <a:t>ۦ</a:t>
            </a:r>
            <a:r>
              <a:rPr sz="2400" spc="-145" dirty="0">
                <a:latin typeface="Cambria Math"/>
                <a:cs typeface="Cambria Math"/>
              </a:rPr>
              <a:t>𝜓|𝑀</a:t>
            </a:r>
            <a:r>
              <a:rPr sz="2625" spc="-217" baseline="36507" dirty="0">
                <a:latin typeface="Cambria Math"/>
                <a:cs typeface="Cambria Math"/>
              </a:rPr>
              <a:t>†</a:t>
            </a:r>
            <a:r>
              <a:rPr sz="2625" spc="277" baseline="36507" dirty="0">
                <a:latin typeface="Cambria Math"/>
                <a:cs typeface="Cambria Math"/>
              </a:rPr>
              <a:t> </a:t>
            </a:r>
            <a:r>
              <a:rPr sz="2400" spc="-355" dirty="0">
                <a:latin typeface="Cambria Math"/>
                <a:cs typeface="Cambria Math"/>
              </a:rPr>
              <a:t>𝑀</a:t>
            </a:r>
            <a:r>
              <a:rPr sz="2625" spc="254" baseline="-15873" dirty="0">
                <a:latin typeface="Cambria Math"/>
                <a:cs typeface="Cambria Math"/>
              </a:rPr>
              <a:t>𝑗</a:t>
            </a:r>
            <a:r>
              <a:rPr sz="2400" spc="15" dirty="0">
                <a:latin typeface="Cambria Math"/>
                <a:cs typeface="Cambria Math"/>
              </a:rPr>
              <a:t>|</a:t>
            </a:r>
            <a:r>
              <a:rPr sz="2400" spc="45" dirty="0">
                <a:latin typeface="Cambria Math"/>
                <a:cs typeface="Cambria Math"/>
              </a:rPr>
              <a:t>𝜓</a:t>
            </a:r>
            <a:r>
              <a:rPr sz="3600" spc="15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R="198120" algn="ctr">
              <a:lnSpc>
                <a:spcPts val="1345"/>
              </a:lnSpc>
              <a:tabLst>
                <a:tab pos="2560320" algn="l"/>
                <a:tab pos="4627245" algn="l"/>
              </a:tabLst>
            </a:pPr>
            <a:r>
              <a:rPr sz="1750" spc="140" dirty="0">
                <a:latin typeface="Cambria Math"/>
                <a:cs typeface="Cambria Math"/>
              </a:rPr>
              <a:t>𝑗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140" dirty="0">
                <a:latin typeface="Cambria Math"/>
                <a:cs typeface="Cambria Math"/>
              </a:rPr>
              <a:t>𝑗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140" dirty="0">
                <a:latin typeface="Cambria Math"/>
                <a:cs typeface="Cambria Math"/>
              </a:rPr>
              <a:t>𝑗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166" y="5096990"/>
            <a:ext cx="2378075" cy="14458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2400" spc="95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example,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5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50" dirty="0">
                <a:latin typeface="Calibri"/>
                <a:cs typeface="Calibri"/>
              </a:rPr>
              <a:t>Different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state: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37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160" dirty="0">
                <a:latin typeface="Calibri"/>
                <a:cs typeface="Calibri"/>
              </a:rPr>
              <a:t>Same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state: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019550" y="5832233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081778" y="5832233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071622" y="5611469"/>
            <a:ext cx="276288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370"/>
              </a:lnSpc>
              <a:spcBef>
                <a:spcPts val="100"/>
              </a:spcBef>
              <a:tabLst>
                <a:tab pos="1021080" algn="l"/>
                <a:tab pos="2083435" algn="l"/>
              </a:tabLst>
            </a:pP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79" baseline="2314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5" baseline="23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72" baseline="44444" dirty="0">
                <a:latin typeface="Cambria Math"/>
                <a:cs typeface="Cambria Math"/>
              </a:rPr>
              <a:t>  </a:t>
            </a:r>
            <a:r>
              <a:rPr sz="2400" spc="-25" dirty="0">
                <a:latin typeface="Cambria Math"/>
                <a:cs typeface="Cambria Math"/>
              </a:rPr>
              <a:t>|1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1094105">
              <a:lnSpc>
                <a:spcPts val="1590"/>
              </a:lnSpc>
              <a:tabLst>
                <a:tab pos="2157095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85764" y="5437315"/>
            <a:ext cx="1773555" cy="110553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  <a:tabLst>
                <a:tab pos="946785" algn="l"/>
              </a:tabLst>
            </a:pPr>
            <a:r>
              <a:rPr sz="2400" spc="7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79" baseline="2314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375"/>
              </a:spcBef>
            </a:pPr>
            <a:r>
              <a:rPr sz="2400" spc="7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096250" y="5832233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58478" y="5832233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19618" y="5611469"/>
            <a:ext cx="1792605" cy="529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370"/>
              </a:lnSpc>
              <a:spcBef>
                <a:spcPts val="100"/>
              </a:spcBef>
              <a:tabLst>
                <a:tab pos="1113155" algn="l"/>
              </a:tabLst>
            </a:pP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5" baseline="23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72" baseline="44444" dirty="0">
                <a:latin typeface="Cambria Math"/>
                <a:cs typeface="Cambria Math"/>
              </a:rPr>
              <a:t>  </a:t>
            </a:r>
            <a:r>
              <a:rPr sz="2400" spc="-25" dirty="0">
                <a:latin typeface="Cambria Math"/>
                <a:cs typeface="Cambria Math"/>
              </a:rPr>
              <a:t>|1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123825">
              <a:lnSpc>
                <a:spcPts val="1590"/>
              </a:lnSpc>
              <a:tabLst>
                <a:tab pos="1186180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019550" y="637172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81778" y="637172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071622" y="6151575"/>
            <a:ext cx="2762885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370"/>
              </a:lnSpc>
              <a:spcBef>
                <a:spcPts val="100"/>
              </a:spcBef>
              <a:tabLst>
                <a:tab pos="1021080" algn="l"/>
                <a:tab pos="2083435" algn="l"/>
              </a:tabLst>
            </a:pPr>
            <a:r>
              <a:rPr sz="2400" dirty="0">
                <a:latin typeface="Cambria Math"/>
                <a:cs typeface="Cambria Math"/>
              </a:rPr>
              <a:t>|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87" baseline="2314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2" baseline="231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−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72" baseline="44444" dirty="0">
                <a:latin typeface="Cambria Math"/>
                <a:cs typeface="Cambria Math"/>
              </a:rPr>
              <a:t>  </a:t>
            </a:r>
            <a:r>
              <a:rPr sz="2400" spc="-25" dirty="0">
                <a:latin typeface="Cambria Math"/>
                <a:cs typeface="Cambria Math"/>
              </a:rPr>
              <a:t>|1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1094105">
              <a:lnSpc>
                <a:spcPts val="1590"/>
              </a:lnSpc>
              <a:tabLst>
                <a:tab pos="2157095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20634" y="637172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184386" y="637172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485" y="272884"/>
                </a:lnTo>
                <a:lnTo>
                  <a:pt x="81026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668516" y="6151575"/>
            <a:ext cx="3268979" cy="528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ts val="2370"/>
              </a:lnSpc>
              <a:spcBef>
                <a:spcPts val="100"/>
              </a:spcBef>
              <a:tabLst>
                <a:tab pos="2590165" algn="l"/>
              </a:tabLst>
            </a:pPr>
            <a:r>
              <a:rPr sz="2400" dirty="0">
                <a:latin typeface="Cambria Math"/>
                <a:cs typeface="Cambria Math"/>
              </a:rPr>
              <a:t>−| −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9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434" dirty="0">
                <a:latin typeface="Cambria Math"/>
                <a:cs typeface="Cambria Math"/>
              </a:rPr>
              <a:t> 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65" baseline="44444" dirty="0">
                <a:latin typeface="Cambria Math"/>
                <a:cs typeface="Cambria Math"/>
              </a:rPr>
              <a:t>  </a:t>
            </a:r>
            <a:r>
              <a:rPr sz="2400" spc="-25" dirty="0">
                <a:latin typeface="Cambria Math"/>
                <a:cs typeface="Cambria Math"/>
              </a:rPr>
              <a:t>|1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1598930">
              <a:lnSpc>
                <a:spcPts val="1590"/>
              </a:lnSpc>
              <a:tabLst>
                <a:tab pos="2663190" algn="l"/>
              </a:tabLst>
            </a:pPr>
            <a:r>
              <a:rPr sz="1750" spc="-50" dirty="0">
                <a:latin typeface="Cambria Math"/>
                <a:cs typeface="Cambria Math"/>
              </a:rPr>
              <a:t>2</a:t>
            </a:r>
            <a:r>
              <a:rPr sz="1750" dirty="0">
                <a:latin typeface="Cambria Math"/>
                <a:cs typeface="Cambria Math"/>
              </a:rPr>
              <a:t>	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Typical</a:t>
            </a:r>
            <a:r>
              <a:rPr spc="30" dirty="0"/>
              <a:t> </a:t>
            </a:r>
            <a:r>
              <a:rPr spc="105" dirty="0"/>
              <a:t>two-</a:t>
            </a:r>
            <a:r>
              <a:rPr spc="85" dirty="0"/>
              <a:t>qubit</a:t>
            </a:r>
            <a:r>
              <a:rPr spc="40" dirty="0"/>
              <a:t> </a:t>
            </a:r>
            <a:r>
              <a:rPr spc="120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15</a:t>
            </a:r>
            <a:endParaRPr sz="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410" y="2656077"/>
            <a:ext cx="1320800" cy="10541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68014" y="2560573"/>
            <a:ext cx="2133600" cy="17335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46232" y="4044414"/>
            <a:ext cx="4757798" cy="11018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6775" y="1137284"/>
            <a:ext cx="103816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006FC0"/>
                </a:solidFill>
                <a:latin typeface="Calibri"/>
                <a:cs typeface="Calibri"/>
              </a:rPr>
              <a:t>CNOT</a:t>
            </a:r>
            <a:r>
              <a:rPr sz="2400" spc="4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85" dirty="0">
                <a:solidFill>
                  <a:srgbClr val="006FC0"/>
                </a:solidFill>
                <a:latin typeface="Calibri"/>
                <a:cs typeface="Calibri"/>
              </a:rPr>
              <a:t>gate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conditional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gate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that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performs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85" dirty="0">
                <a:latin typeface="Calibri"/>
                <a:cs typeface="Calibri"/>
              </a:rPr>
              <a:t>X-</a:t>
            </a:r>
            <a:r>
              <a:rPr sz="2400" spc="85" dirty="0">
                <a:latin typeface="Calibri"/>
                <a:cs typeface="Calibri"/>
              </a:rPr>
              <a:t>gate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on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target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qubit,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if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control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qubit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|1&gt;.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47998" y="2122170"/>
            <a:ext cx="1137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Calibri"/>
                <a:cs typeface="Calibri"/>
              </a:rPr>
              <a:t>Truth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table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14465" y="5764479"/>
            <a:ext cx="57346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Different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books,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simulators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and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papers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qubits </a:t>
            </a:r>
            <a:r>
              <a:rPr sz="1800" spc="10" dirty="0">
                <a:latin typeface="Calibri"/>
                <a:cs typeface="Calibri"/>
              </a:rPr>
              <a:t>differently.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45" dirty="0">
                <a:latin typeface="Calibri"/>
                <a:cs typeface="Calibri"/>
              </a:rPr>
              <a:t>In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Qiskit,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left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matrix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corresponds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to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spc="105" dirty="0">
                <a:latin typeface="Calibri"/>
                <a:cs typeface="Calibri"/>
              </a:rPr>
              <a:t>CNOT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circuit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above.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5572" y="2276983"/>
            <a:ext cx="735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control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3522" y="3673602"/>
            <a:ext cx="624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target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14465" y="3010611"/>
            <a:ext cx="54286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Acting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35" dirty="0">
                <a:latin typeface="Calibri"/>
                <a:cs typeface="Calibri"/>
              </a:rPr>
              <a:t>4D-</a:t>
            </a:r>
            <a:r>
              <a:rPr sz="1800" spc="45" dirty="0">
                <a:latin typeface="Calibri"/>
                <a:cs typeface="Calibri"/>
              </a:rPr>
              <a:t>statevector,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has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two </a:t>
            </a:r>
            <a:r>
              <a:rPr sz="1800" spc="65" dirty="0">
                <a:latin typeface="Calibri"/>
                <a:cs typeface="Calibri"/>
              </a:rPr>
              <a:t>matrices,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depending</a:t>
            </a:r>
            <a:r>
              <a:rPr sz="1800" spc="1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which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qubit</a:t>
            </a:r>
            <a:r>
              <a:rPr sz="1800" spc="12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control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and </a:t>
            </a:r>
            <a:r>
              <a:rPr sz="1800" spc="60" dirty="0">
                <a:latin typeface="Calibri"/>
                <a:cs typeface="Calibri"/>
              </a:rPr>
              <a:t>which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is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target.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68500" y="4510481"/>
            <a:ext cx="38042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Note:</a:t>
            </a:r>
            <a:r>
              <a:rPr sz="1800" spc="130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Qiskit</a:t>
            </a:r>
            <a:r>
              <a:rPr sz="1800" spc="105" dirty="0">
                <a:latin typeface="Calibri"/>
                <a:cs typeface="Calibri"/>
              </a:rPr>
              <a:t> uses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Little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Endian,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|𝑞</a:t>
            </a:r>
            <a:r>
              <a:rPr sz="1950" spc="-15" baseline="-14957" dirty="0">
                <a:latin typeface="Cambria Math"/>
                <a:cs typeface="Cambria Math"/>
              </a:rPr>
              <a:t>1</a:t>
            </a:r>
            <a:r>
              <a:rPr sz="1800" spc="-10" dirty="0">
                <a:latin typeface="Cambria Math"/>
                <a:cs typeface="Cambria Math"/>
              </a:rPr>
              <a:t>𝑞</a:t>
            </a:r>
            <a:r>
              <a:rPr sz="1950" spc="-15" baseline="-14957" dirty="0">
                <a:latin typeface="Cambria Math"/>
                <a:cs typeface="Cambria Math"/>
              </a:rPr>
              <a:t>0</a:t>
            </a:r>
            <a:r>
              <a:rPr sz="2700" spc="-15" baseline="1543" dirty="0">
                <a:latin typeface="Cambria Math"/>
                <a:cs typeface="Cambria Math"/>
              </a:rPr>
              <a:t>⟩</a:t>
            </a:r>
            <a:endParaRPr sz="2700" baseline="1543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2033504" y="6579399"/>
            <a:ext cx="21082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z="800" spc="55" dirty="0">
                <a:latin typeface="Calibri"/>
                <a:cs typeface="Calibri"/>
              </a:rPr>
              <a:t>16</a:t>
            </a:fld>
            <a:endParaRPr sz="8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0" dirty="0"/>
              <a:t>Superposition</a:t>
            </a:r>
            <a:r>
              <a:rPr spc="35" dirty="0"/>
              <a:t> </a:t>
            </a:r>
            <a:r>
              <a:rPr dirty="0"/>
              <a:t>of</a:t>
            </a:r>
            <a:r>
              <a:rPr spc="65" dirty="0"/>
              <a:t> </a:t>
            </a:r>
            <a:r>
              <a:rPr spc="100" dirty="0"/>
              <a:t>multiple</a:t>
            </a:r>
            <a:r>
              <a:rPr spc="65" dirty="0"/>
              <a:t> </a:t>
            </a:r>
            <a:r>
              <a:rPr spc="170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2636" y="1279777"/>
            <a:ext cx="10431780" cy="378206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481965" indent="-456565">
              <a:lnSpc>
                <a:spcPct val="100000"/>
              </a:lnSpc>
              <a:spcBef>
                <a:spcPts val="440"/>
              </a:spcBef>
              <a:buFont typeface="Arial"/>
              <a:buChar char="•"/>
              <a:tabLst>
                <a:tab pos="481965" algn="l"/>
              </a:tabLst>
            </a:pPr>
            <a:r>
              <a:rPr sz="2800" spc="110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one-</a:t>
            </a:r>
            <a:r>
              <a:rPr sz="2800" spc="70" dirty="0">
                <a:latin typeface="Calibri"/>
                <a:cs typeface="Calibri"/>
              </a:rPr>
              <a:t>qubit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system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be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in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70" dirty="0">
                <a:latin typeface="Calibri"/>
                <a:cs typeface="Calibri"/>
              </a:rPr>
              <a:t>the </a:t>
            </a:r>
            <a:r>
              <a:rPr sz="2800" spc="95" dirty="0">
                <a:latin typeface="Calibri"/>
                <a:cs typeface="Calibri"/>
              </a:rPr>
              <a:t>superposition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states:</a:t>
            </a:r>
            <a:endParaRPr sz="2800">
              <a:latin typeface="Calibri"/>
              <a:cs typeface="Calibri"/>
            </a:endParaRPr>
          </a:p>
          <a:p>
            <a:pPr marL="913130" algn="ctr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-67" baseline="1984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|1</a:t>
            </a:r>
            <a:r>
              <a:rPr sz="4200" spc="-37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800">
              <a:latin typeface="Cambria Math"/>
              <a:cs typeface="Cambria Math"/>
            </a:endParaRPr>
          </a:p>
          <a:p>
            <a:pPr marL="481965" indent="-456565">
              <a:lnSpc>
                <a:spcPct val="100000"/>
              </a:lnSpc>
              <a:buFont typeface="Arial"/>
              <a:buChar char="•"/>
              <a:tabLst>
                <a:tab pos="481965" algn="l"/>
              </a:tabLst>
            </a:pPr>
            <a:r>
              <a:rPr sz="2800" spc="110" dirty="0">
                <a:latin typeface="Calibri"/>
                <a:cs typeface="Calibri"/>
              </a:rPr>
              <a:t>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two-</a:t>
            </a:r>
            <a:r>
              <a:rPr sz="2800" spc="70" dirty="0">
                <a:latin typeface="Calibri"/>
                <a:cs typeface="Calibri"/>
              </a:rPr>
              <a:t>qubit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system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in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superposition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2</a:t>
            </a:r>
            <a:r>
              <a:rPr sz="3075" baseline="27100" dirty="0">
                <a:latin typeface="Cambria Math"/>
                <a:cs typeface="Cambria Math"/>
              </a:rPr>
              <a:t>2</a:t>
            </a:r>
            <a:r>
              <a:rPr sz="3075" spc="562" baseline="27100" dirty="0">
                <a:latin typeface="Cambria Math"/>
                <a:cs typeface="Cambria Math"/>
              </a:rPr>
              <a:t> </a:t>
            </a:r>
            <a:r>
              <a:rPr sz="2800" spc="95" dirty="0">
                <a:latin typeface="Calibri"/>
                <a:cs typeface="Calibri"/>
              </a:rPr>
              <a:t>states:</a:t>
            </a:r>
            <a:endParaRPr sz="2800">
              <a:latin typeface="Calibri"/>
              <a:cs typeface="Calibri"/>
            </a:endParaRPr>
          </a:p>
          <a:p>
            <a:pPr marL="913130" algn="ctr">
              <a:lnSpc>
                <a:spcPct val="100000"/>
              </a:lnSpc>
              <a:spcBef>
                <a:spcPts val="340"/>
              </a:spcBef>
            </a:pPr>
            <a:r>
              <a:rPr sz="2800" spc="-20" dirty="0">
                <a:latin typeface="Cambria Math"/>
                <a:cs typeface="Cambria Math"/>
              </a:rPr>
              <a:t>|0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r>
              <a:rPr sz="2800" spc="-20" dirty="0">
                <a:latin typeface="Cambria Math"/>
                <a:cs typeface="Cambria Math"/>
              </a:rPr>
              <a:t>⨂|0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r>
              <a:rPr sz="2800" spc="-2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-7" baseline="1984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⨂|0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r>
              <a:rPr sz="2800" spc="-2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44" baseline="198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⨂|1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60" baseline="1984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60" baseline="1984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⨂|1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2800">
              <a:latin typeface="Cambria Math"/>
              <a:cs typeface="Cambria Math"/>
            </a:endParaRPr>
          </a:p>
          <a:p>
            <a:pPr marL="481965" indent="-456565">
              <a:lnSpc>
                <a:spcPct val="100000"/>
              </a:lnSpc>
              <a:buFont typeface="Arial"/>
              <a:buChar char="•"/>
              <a:tabLst>
                <a:tab pos="481965" algn="l"/>
              </a:tabLst>
            </a:pPr>
            <a:r>
              <a:rPr sz="2800" spc="105" dirty="0">
                <a:latin typeface="Calibri"/>
                <a:cs typeface="Calibri"/>
              </a:rPr>
              <a:t>An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65" dirty="0">
                <a:latin typeface="Calibri"/>
                <a:cs typeface="Calibri"/>
              </a:rPr>
              <a:t>n-</a:t>
            </a:r>
            <a:r>
              <a:rPr sz="2800" spc="70" dirty="0">
                <a:latin typeface="Calibri"/>
                <a:cs typeface="Calibri"/>
              </a:rPr>
              <a:t>qubit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system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in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superposition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60" dirty="0">
                <a:latin typeface="Cambria Math"/>
                <a:cs typeface="Cambria Math"/>
              </a:rPr>
              <a:t>2</a:t>
            </a:r>
            <a:r>
              <a:rPr sz="3075" spc="89" baseline="27100" dirty="0">
                <a:latin typeface="Cambria Math"/>
                <a:cs typeface="Cambria Math"/>
              </a:rPr>
              <a:t>𝑛</a:t>
            </a:r>
            <a:r>
              <a:rPr sz="3075" spc="569" baseline="27100" dirty="0">
                <a:latin typeface="Cambria Math"/>
                <a:cs typeface="Cambria Math"/>
              </a:rPr>
              <a:t> </a:t>
            </a:r>
            <a:r>
              <a:rPr sz="2800" spc="95" dirty="0">
                <a:latin typeface="Calibri"/>
                <a:cs typeface="Calibri"/>
              </a:rPr>
              <a:t>states:</a:t>
            </a:r>
            <a:endParaRPr sz="2800">
              <a:latin typeface="Calibri"/>
              <a:cs typeface="Calibri"/>
            </a:endParaRPr>
          </a:p>
          <a:p>
            <a:pPr marL="899160" algn="ctr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𝑛−1</a:t>
            </a:r>
            <a:r>
              <a:rPr sz="2800" dirty="0">
                <a:latin typeface="Cambria Math"/>
                <a:cs typeface="Cambria Math"/>
              </a:rPr>
              <a:t>⨂</a:t>
            </a:r>
            <a:r>
              <a:rPr sz="2800" spc="-70" dirty="0">
                <a:latin typeface="Cambria Math"/>
                <a:cs typeface="Cambria Math"/>
              </a:rPr>
              <a:t> </a:t>
            </a:r>
            <a:r>
              <a:rPr sz="2800" spc="-30" dirty="0">
                <a:latin typeface="Cambria Math"/>
                <a:cs typeface="Cambria Math"/>
              </a:rPr>
              <a:t>⋯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⨂|0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𝑛−1</a:t>
            </a:r>
            <a:r>
              <a:rPr sz="2800" dirty="0">
                <a:latin typeface="Cambria Math"/>
                <a:cs typeface="Cambria Math"/>
              </a:rPr>
              <a:t>⨂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30" dirty="0">
                <a:latin typeface="Cambria Math"/>
                <a:cs typeface="Cambria Math"/>
              </a:rPr>
              <a:t>⋯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⨂|0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⨂|1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70" dirty="0">
                <a:latin typeface="Cambria Math"/>
                <a:cs typeface="Cambria Math"/>
              </a:rPr>
              <a:t> </a:t>
            </a:r>
            <a:r>
              <a:rPr sz="2800" spc="-30" dirty="0">
                <a:latin typeface="Cambria Math"/>
                <a:cs typeface="Cambria Math"/>
              </a:rPr>
              <a:t>⋯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|1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3075" baseline="-16260" dirty="0">
                <a:latin typeface="Cambria Math"/>
                <a:cs typeface="Cambria Math"/>
              </a:rPr>
              <a:t>𝑛−1</a:t>
            </a:r>
            <a:r>
              <a:rPr sz="2800" dirty="0">
                <a:latin typeface="Cambria Math"/>
                <a:cs typeface="Cambria Math"/>
              </a:rPr>
              <a:t>⨂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30" dirty="0">
                <a:latin typeface="Cambria Math"/>
                <a:cs typeface="Cambria Math"/>
              </a:rPr>
              <a:t>⋯</a:t>
            </a:r>
            <a:r>
              <a:rPr sz="2800" spc="-6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⨂|1</a:t>
            </a:r>
            <a:r>
              <a:rPr sz="4200" spc="-15" baseline="1984" dirty="0">
                <a:latin typeface="Cambria Math"/>
                <a:cs typeface="Cambria Math"/>
              </a:rPr>
              <a:t>⟩</a:t>
            </a:r>
            <a:r>
              <a:rPr sz="3075" spc="-15" baseline="-16260" dirty="0">
                <a:latin typeface="Cambria Math"/>
                <a:cs typeface="Cambria Math"/>
              </a:rPr>
              <a:t>0</a:t>
            </a:r>
            <a:endParaRPr sz="3075" baseline="-1626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*Important</a:t>
            </a:r>
            <a:r>
              <a:rPr spc="30" dirty="0"/>
              <a:t> </a:t>
            </a:r>
            <a:r>
              <a:rPr spc="90" dirty="0"/>
              <a:t>Notations</a:t>
            </a:r>
            <a:r>
              <a:rPr spc="30" dirty="0"/>
              <a:t> </a:t>
            </a:r>
            <a:r>
              <a:rPr spc="70" dirty="0"/>
              <a:t>in</a:t>
            </a:r>
            <a:r>
              <a:rPr spc="40" dirty="0"/>
              <a:t> </a:t>
            </a:r>
            <a:r>
              <a:rPr spc="105" dirty="0"/>
              <a:t>Quantum</a:t>
            </a:r>
            <a:r>
              <a:rPr spc="40" dirty="0"/>
              <a:t> </a:t>
            </a:r>
            <a:r>
              <a:rPr spc="114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4726" y="1646936"/>
            <a:ext cx="34143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</a:tabLst>
            </a:pPr>
            <a:r>
              <a:rPr sz="3200" spc="145" dirty="0">
                <a:latin typeface="Calibri"/>
                <a:cs typeface="Calibri"/>
              </a:rPr>
              <a:t>Tensor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105" dirty="0">
                <a:latin typeface="Calibri"/>
                <a:cs typeface="Calibri"/>
              </a:rPr>
              <a:t>products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19426" y="4633193"/>
            <a:ext cx="752475" cy="1426845"/>
            <a:chOff x="1419426" y="4633193"/>
            <a:chExt cx="752475" cy="1426845"/>
          </a:xfrm>
        </p:grpSpPr>
        <p:sp>
          <p:nvSpPr>
            <p:cNvPr id="5" name="object 5"/>
            <p:cNvSpPr/>
            <p:nvPr/>
          </p:nvSpPr>
          <p:spPr>
            <a:xfrm>
              <a:off x="1419415" y="4633201"/>
              <a:ext cx="218440" cy="1426845"/>
            </a:xfrm>
            <a:custGeom>
              <a:avLst/>
              <a:gdLst/>
              <a:ahLst/>
              <a:cxnLst/>
              <a:rect l="l" t="t" r="r" b="b"/>
              <a:pathLst>
                <a:path w="218439" h="1426845">
                  <a:moveTo>
                    <a:pt x="218059" y="0"/>
                  </a:moveTo>
                  <a:lnTo>
                    <a:pt x="201472" y="0"/>
                  </a:lnTo>
                  <a:lnTo>
                    <a:pt x="201472" y="889"/>
                  </a:lnTo>
                  <a:lnTo>
                    <a:pt x="191985" y="11645"/>
                  </a:lnTo>
                  <a:lnTo>
                    <a:pt x="140373" y="84201"/>
                  </a:lnTo>
                  <a:lnTo>
                    <a:pt x="109435" y="139306"/>
                  </a:lnTo>
                  <a:lnTo>
                    <a:pt x="90741" y="179285"/>
                  </a:lnTo>
                  <a:lnTo>
                    <a:pt x="73825" y="220827"/>
                  </a:lnTo>
                  <a:lnTo>
                    <a:pt x="58686" y="264045"/>
                  </a:lnTo>
                  <a:lnTo>
                    <a:pt x="45288" y="309016"/>
                  </a:lnTo>
                  <a:lnTo>
                    <a:pt x="33655" y="355854"/>
                  </a:lnTo>
                  <a:lnTo>
                    <a:pt x="23749" y="404647"/>
                  </a:lnTo>
                  <a:lnTo>
                    <a:pt x="15582" y="455498"/>
                  </a:lnTo>
                  <a:lnTo>
                    <a:pt x="9118" y="508495"/>
                  </a:lnTo>
                  <a:lnTo>
                    <a:pt x="4254" y="572274"/>
                  </a:lnTo>
                  <a:lnTo>
                    <a:pt x="1308" y="629945"/>
                  </a:lnTo>
                  <a:lnTo>
                    <a:pt x="0" y="697674"/>
                  </a:lnTo>
                  <a:lnTo>
                    <a:pt x="0" y="709282"/>
                  </a:lnTo>
                  <a:lnTo>
                    <a:pt x="0" y="717575"/>
                  </a:lnTo>
                  <a:lnTo>
                    <a:pt x="0" y="729183"/>
                  </a:lnTo>
                  <a:lnTo>
                    <a:pt x="1498" y="806196"/>
                  </a:lnTo>
                  <a:lnTo>
                    <a:pt x="5588" y="875779"/>
                  </a:lnTo>
                  <a:lnTo>
                    <a:pt x="11645" y="937907"/>
                  </a:lnTo>
                  <a:lnTo>
                    <a:pt x="19075" y="992581"/>
                  </a:lnTo>
                  <a:lnTo>
                    <a:pt x="27266" y="1039787"/>
                  </a:lnTo>
                  <a:lnTo>
                    <a:pt x="35623" y="1079525"/>
                  </a:lnTo>
                  <a:lnTo>
                    <a:pt x="50368" y="1136586"/>
                  </a:lnTo>
                  <a:lnTo>
                    <a:pt x="70294" y="1198181"/>
                  </a:lnTo>
                  <a:lnTo>
                    <a:pt x="88074" y="1242860"/>
                  </a:lnTo>
                  <a:lnTo>
                    <a:pt x="109029" y="1287437"/>
                  </a:lnTo>
                  <a:lnTo>
                    <a:pt x="133299" y="1331468"/>
                  </a:lnTo>
                  <a:lnTo>
                    <a:pt x="161036" y="1374482"/>
                  </a:lnTo>
                  <a:lnTo>
                    <a:pt x="192354" y="1416024"/>
                  </a:lnTo>
                  <a:lnTo>
                    <a:pt x="201472" y="1425968"/>
                  </a:lnTo>
                  <a:lnTo>
                    <a:pt x="202311" y="1426794"/>
                  </a:lnTo>
                  <a:lnTo>
                    <a:pt x="218059" y="1426794"/>
                  </a:lnTo>
                  <a:lnTo>
                    <a:pt x="218059" y="1420990"/>
                  </a:lnTo>
                  <a:lnTo>
                    <a:pt x="215569" y="1417675"/>
                  </a:lnTo>
                  <a:lnTo>
                    <a:pt x="190411" y="1380502"/>
                  </a:lnTo>
                  <a:lnTo>
                    <a:pt x="167627" y="1342263"/>
                  </a:lnTo>
                  <a:lnTo>
                    <a:pt x="147104" y="1302880"/>
                  </a:lnTo>
                  <a:lnTo>
                    <a:pt x="128752" y="1262278"/>
                  </a:lnTo>
                  <a:lnTo>
                    <a:pt x="112483" y="1220393"/>
                  </a:lnTo>
                  <a:lnTo>
                    <a:pt x="98209" y="1177163"/>
                  </a:lnTo>
                  <a:lnTo>
                    <a:pt x="85826" y="1132497"/>
                  </a:lnTo>
                  <a:lnTo>
                    <a:pt x="75260" y="1086332"/>
                  </a:lnTo>
                  <a:lnTo>
                    <a:pt x="66395" y="1038580"/>
                  </a:lnTo>
                  <a:lnTo>
                    <a:pt x="59143" y="989190"/>
                  </a:lnTo>
                  <a:lnTo>
                    <a:pt x="53428" y="938085"/>
                  </a:lnTo>
                  <a:lnTo>
                    <a:pt x="49136" y="885190"/>
                  </a:lnTo>
                  <a:lnTo>
                    <a:pt x="46189" y="830427"/>
                  </a:lnTo>
                  <a:lnTo>
                    <a:pt x="44488" y="773734"/>
                  </a:lnTo>
                  <a:lnTo>
                    <a:pt x="43942" y="716343"/>
                  </a:lnTo>
                  <a:lnTo>
                    <a:pt x="44538" y="656767"/>
                  </a:lnTo>
                  <a:lnTo>
                    <a:pt x="46101" y="603059"/>
                  </a:lnTo>
                  <a:lnTo>
                    <a:pt x="48742" y="550583"/>
                  </a:lnTo>
                  <a:lnTo>
                    <a:pt x="52616" y="499300"/>
                  </a:lnTo>
                  <a:lnTo>
                    <a:pt x="57861" y="449199"/>
                  </a:lnTo>
                  <a:lnTo>
                    <a:pt x="64604" y="400265"/>
                  </a:lnTo>
                  <a:lnTo>
                    <a:pt x="72986" y="352488"/>
                  </a:lnTo>
                  <a:lnTo>
                    <a:pt x="83146" y="305828"/>
                  </a:lnTo>
                  <a:lnTo>
                    <a:pt x="95224" y="260273"/>
                  </a:lnTo>
                  <a:lnTo>
                    <a:pt x="109347" y="215811"/>
                  </a:lnTo>
                  <a:lnTo>
                    <a:pt x="125666" y="172415"/>
                  </a:lnTo>
                  <a:lnTo>
                    <a:pt x="144310" y="130073"/>
                  </a:lnTo>
                  <a:lnTo>
                    <a:pt x="165417" y="88773"/>
                  </a:lnTo>
                  <a:lnTo>
                    <a:pt x="189128" y="48475"/>
                  </a:lnTo>
                  <a:lnTo>
                    <a:pt x="215569" y="9169"/>
                  </a:lnTo>
                  <a:lnTo>
                    <a:pt x="218059" y="5854"/>
                  </a:lnTo>
                  <a:lnTo>
                    <a:pt x="2180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323" y="5742282"/>
              <a:ext cx="222198" cy="1800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7707" y="5855104"/>
              <a:ext cx="253700" cy="12524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28678" y="4790860"/>
            <a:ext cx="222198" cy="17911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96470" y="4841389"/>
            <a:ext cx="100317" cy="184203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731165" y="539963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24" y="0"/>
                </a:moveTo>
                <a:lnTo>
                  <a:pt x="12590" y="1736"/>
                </a:lnTo>
                <a:lnTo>
                  <a:pt x="6010" y="6426"/>
                </a:lnTo>
                <a:lnTo>
                  <a:pt x="1606" y="13293"/>
                </a:lnTo>
                <a:lnTo>
                  <a:pt x="0" y="21560"/>
                </a:lnTo>
                <a:lnTo>
                  <a:pt x="1606" y="29381"/>
                </a:lnTo>
                <a:lnTo>
                  <a:pt x="6010" y="36022"/>
                </a:lnTo>
                <a:lnTo>
                  <a:pt x="12590" y="40632"/>
                </a:lnTo>
                <a:lnTo>
                  <a:pt x="20724" y="42357"/>
                </a:lnTo>
                <a:lnTo>
                  <a:pt x="28858" y="40632"/>
                </a:lnTo>
                <a:lnTo>
                  <a:pt x="35438" y="36022"/>
                </a:lnTo>
                <a:lnTo>
                  <a:pt x="39842" y="29381"/>
                </a:lnTo>
                <a:lnTo>
                  <a:pt x="41448" y="21560"/>
                </a:lnTo>
                <a:lnTo>
                  <a:pt x="39842" y="13293"/>
                </a:lnTo>
                <a:lnTo>
                  <a:pt x="35438" y="6426"/>
                </a:lnTo>
                <a:lnTo>
                  <a:pt x="28858" y="1736"/>
                </a:lnTo>
                <a:lnTo>
                  <a:pt x="20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6930" y="5399638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4" h="42545">
                <a:moveTo>
                  <a:pt x="21553" y="0"/>
                </a:moveTo>
                <a:lnTo>
                  <a:pt x="13289" y="1736"/>
                </a:lnTo>
                <a:lnTo>
                  <a:pt x="6424" y="6426"/>
                </a:lnTo>
                <a:lnTo>
                  <a:pt x="1735" y="13293"/>
                </a:lnTo>
                <a:lnTo>
                  <a:pt x="0" y="21560"/>
                </a:lnTo>
                <a:lnTo>
                  <a:pt x="1735" y="29381"/>
                </a:lnTo>
                <a:lnTo>
                  <a:pt x="6424" y="36022"/>
                </a:lnTo>
                <a:lnTo>
                  <a:pt x="13289" y="40632"/>
                </a:lnTo>
                <a:lnTo>
                  <a:pt x="21553" y="42357"/>
                </a:lnTo>
                <a:lnTo>
                  <a:pt x="29689" y="40632"/>
                </a:lnTo>
                <a:lnTo>
                  <a:pt x="36273" y="36022"/>
                </a:lnTo>
                <a:lnTo>
                  <a:pt x="40680" y="29381"/>
                </a:lnTo>
                <a:lnTo>
                  <a:pt x="42288" y="21560"/>
                </a:lnTo>
                <a:lnTo>
                  <a:pt x="40680" y="13293"/>
                </a:lnTo>
                <a:lnTo>
                  <a:pt x="36273" y="6426"/>
                </a:lnTo>
                <a:lnTo>
                  <a:pt x="29689" y="1736"/>
                </a:lnTo>
                <a:lnTo>
                  <a:pt x="21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83524" y="539963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24" y="0"/>
                </a:moveTo>
                <a:lnTo>
                  <a:pt x="12590" y="1736"/>
                </a:lnTo>
                <a:lnTo>
                  <a:pt x="6010" y="6426"/>
                </a:lnTo>
                <a:lnTo>
                  <a:pt x="1606" y="13293"/>
                </a:lnTo>
                <a:lnTo>
                  <a:pt x="0" y="21560"/>
                </a:lnTo>
                <a:lnTo>
                  <a:pt x="1606" y="29381"/>
                </a:lnTo>
                <a:lnTo>
                  <a:pt x="6010" y="36022"/>
                </a:lnTo>
                <a:lnTo>
                  <a:pt x="12590" y="40632"/>
                </a:lnTo>
                <a:lnTo>
                  <a:pt x="20724" y="42357"/>
                </a:lnTo>
                <a:lnTo>
                  <a:pt x="28865" y="40632"/>
                </a:lnTo>
                <a:lnTo>
                  <a:pt x="35448" y="36022"/>
                </a:lnTo>
                <a:lnTo>
                  <a:pt x="39853" y="29381"/>
                </a:lnTo>
                <a:lnTo>
                  <a:pt x="41459" y="21560"/>
                </a:lnTo>
                <a:lnTo>
                  <a:pt x="39853" y="13293"/>
                </a:lnTo>
                <a:lnTo>
                  <a:pt x="35448" y="6426"/>
                </a:lnTo>
                <a:lnTo>
                  <a:pt x="28865" y="1736"/>
                </a:lnTo>
                <a:lnTo>
                  <a:pt x="207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217839" y="4633201"/>
            <a:ext cx="219075" cy="1426845"/>
          </a:xfrm>
          <a:custGeom>
            <a:avLst/>
            <a:gdLst/>
            <a:ahLst/>
            <a:cxnLst/>
            <a:rect l="l" t="t" r="r" b="b"/>
            <a:pathLst>
              <a:path w="219075" h="1426845">
                <a:moveTo>
                  <a:pt x="218884" y="697674"/>
                </a:moveTo>
                <a:lnTo>
                  <a:pt x="217385" y="620610"/>
                </a:lnTo>
                <a:lnTo>
                  <a:pt x="213296" y="550951"/>
                </a:lnTo>
                <a:lnTo>
                  <a:pt x="207238" y="488721"/>
                </a:lnTo>
                <a:lnTo>
                  <a:pt x="199809" y="433933"/>
                </a:lnTo>
                <a:lnTo>
                  <a:pt x="191604" y="386651"/>
                </a:lnTo>
                <a:lnTo>
                  <a:pt x="183261" y="346862"/>
                </a:lnTo>
                <a:lnTo>
                  <a:pt x="168503" y="289953"/>
                </a:lnTo>
                <a:lnTo>
                  <a:pt x="148247" y="228587"/>
                </a:lnTo>
                <a:lnTo>
                  <a:pt x="130251" y="183934"/>
                </a:lnTo>
                <a:lnTo>
                  <a:pt x="109232" y="139369"/>
                </a:lnTo>
                <a:lnTo>
                  <a:pt x="85026" y="95351"/>
                </a:lnTo>
                <a:lnTo>
                  <a:pt x="57505" y="52362"/>
                </a:lnTo>
                <a:lnTo>
                  <a:pt x="26517" y="10833"/>
                </a:lnTo>
                <a:lnTo>
                  <a:pt x="16573" y="0"/>
                </a:lnTo>
                <a:lnTo>
                  <a:pt x="0" y="0"/>
                </a:lnTo>
                <a:lnTo>
                  <a:pt x="0" y="5854"/>
                </a:lnTo>
                <a:lnTo>
                  <a:pt x="5803" y="12496"/>
                </a:lnTo>
                <a:lnTo>
                  <a:pt x="31927" y="51574"/>
                </a:lnTo>
                <a:lnTo>
                  <a:pt x="55333" y="91846"/>
                </a:lnTo>
                <a:lnTo>
                  <a:pt x="76161" y="133286"/>
                </a:lnTo>
                <a:lnTo>
                  <a:pt x="94551" y="175856"/>
                </a:lnTo>
                <a:lnTo>
                  <a:pt x="110629" y="219544"/>
                </a:lnTo>
                <a:lnTo>
                  <a:pt x="124548" y="264312"/>
                </a:lnTo>
                <a:lnTo>
                  <a:pt x="136436" y="310146"/>
                </a:lnTo>
                <a:lnTo>
                  <a:pt x="146431" y="357009"/>
                </a:lnTo>
                <a:lnTo>
                  <a:pt x="154673" y="404876"/>
                </a:lnTo>
                <a:lnTo>
                  <a:pt x="161302" y="453720"/>
                </a:lnTo>
                <a:lnTo>
                  <a:pt x="166433" y="503529"/>
                </a:lnTo>
                <a:lnTo>
                  <a:pt x="170230" y="554253"/>
                </a:lnTo>
                <a:lnTo>
                  <a:pt x="172821" y="605878"/>
                </a:lnTo>
                <a:lnTo>
                  <a:pt x="174345" y="658368"/>
                </a:lnTo>
                <a:lnTo>
                  <a:pt x="174891" y="714959"/>
                </a:lnTo>
                <a:lnTo>
                  <a:pt x="174764" y="745515"/>
                </a:lnTo>
                <a:lnTo>
                  <a:pt x="174002" y="786536"/>
                </a:lnTo>
                <a:lnTo>
                  <a:pt x="172250" y="835710"/>
                </a:lnTo>
                <a:lnTo>
                  <a:pt x="169100" y="890651"/>
                </a:lnTo>
                <a:lnTo>
                  <a:pt x="164160" y="948982"/>
                </a:lnTo>
                <a:lnTo>
                  <a:pt x="156768" y="1008608"/>
                </a:lnTo>
                <a:lnTo>
                  <a:pt x="147510" y="1064704"/>
                </a:lnTo>
                <a:lnTo>
                  <a:pt x="136359" y="1117536"/>
                </a:lnTo>
                <a:lnTo>
                  <a:pt x="123304" y="1167358"/>
                </a:lnTo>
                <a:lnTo>
                  <a:pt x="108292" y="1214437"/>
                </a:lnTo>
                <a:lnTo>
                  <a:pt x="91325" y="1259027"/>
                </a:lnTo>
                <a:lnTo>
                  <a:pt x="72364" y="1301394"/>
                </a:lnTo>
                <a:lnTo>
                  <a:pt x="51396" y="1341780"/>
                </a:lnTo>
                <a:lnTo>
                  <a:pt x="28384" y="1380451"/>
                </a:lnTo>
                <a:lnTo>
                  <a:pt x="3314" y="1417675"/>
                </a:lnTo>
                <a:lnTo>
                  <a:pt x="0" y="1420990"/>
                </a:lnTo>
                <a:lnTo>
                  <a:pt x="0" y="1426794"/>
                </a:lnTo>
                <a:lnTo>
                  <a:pt x="16573" y="1426794"/>
                </a:lnTo>
                <a:lnTo>
                  <a:pt x="26885" y="1415173"/>
                </a:lnTo>
                <a:lnTo>
                  <a:pt x="78498" y="1342567"/>
                </a:lnTo>
                <a:lnTo>
                  <a:pt x="109435" y="1287437"/>
                </a:lnTo>
                <a:lnTo>
                  <a:pt x="128130" y="1247495"/>
                </a:lnTo>
                <a:lnTo>
                  <a:pt x="145034" y="1205966"/>
                </a:lnTo>
                <a:lnTo>
                  <a:pt x="160147" y="1162761"/>
                </a:lnTo>
                <a:lnTo>
                  <a:pt x="173482" y="1117803"/>
                </a:lnTo>
                <a:lnTo>
                  <a:pt x="185026" y="1070965"/>
                </a:lnTo>
                <a:lnTo>
                  <a:pt x="194779" y="1022172"/>
                </a:lnTo>
                <a:lnTo>
                  <a:pt x="202742" y="971308"/>
                </a:lnTo>
                <a:lnTo>
                  <a:pt x="208915" y="918298"/>
                </a:lnTo>
                <a:lnTo>
                  <a:pt x="214515" y="854532"/>
                </a:lnTo>
                <a:lnTo>
                  <a:pt x="217551" y="796874"/>
                </a:lnTo>
                <a:lnTo>
                  <a:pt x="218884" y="729183"/>
                </a:lnTo>
                <a:lnTo>
                  <a:pt x="218884" y="714260"/>
                </a:lnTo>
                <a:lnTo>
                  <a:pt x="218732" y="713435"/>
                </a:lnTo>
                <a:lnTo>
                  <a:pt x="218884" y="712597"/>
                </a:lnTo>
                <a:lnTo>
                  <a:pt x="218884" y="697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62283" y="5214660"/>
            <a:ext cx="264795" cy="264160"/>
          </a:xfrm>
          <a:custGeom>
            <a:avLst/>
            <a:gdLst/>
            <a:ahLst/>
            <a:cxnLst/>
            <a:rect l="l" t="t" r="r" b="b"/>
            <a:pathLst>
              <a:path w="264794" h="264160">
                <a:moveTo>
                  <a:pt x="132636" y="0"/>
                </a:moveTo>
                <a:lnTo>
                  <a:pt x="90489" y="6797"/>
                </a:lnTo>
                <a:lnTo>
                  <a:pt x="54051" y="25669"/>
                </a:lnTo>
                <a:lnTo>
                  <a:pt x="25423" y="54332"/>
                </a:lnTo>
                <a:lnTo>
                  <a:pt x="6706" y="90505"/>
                </a:lnTo>
                <a:lnTo>
                  <a:pt x="0" y="131905"/>
                </a:lnTo>
                <a:lnTo>
                  <a:pt x="6693" y="173091"/>
                </a:lnTo>
                <a:lnTo>
                  <a:pt x="25621" y="209868"/>
                </a:lnTo>
                <a:lnTo>
                  <a:pt x="54242" y="238411"/>
                </a:lnTo>
                <a:lnTo>
                  <a:pt x="90376" y="257118"/>
                </a:lnTo>
                <a:lnTo>
                  <a:pt x="131752" y="263833"/>
                </a:lnTo>
                <a:lnTo>
                  <a:pt x="173437" y="257118"/>
                </a:lnTo>
                <a:lnTo>
                  <a:pt x="173754" y="257118"/>
                </a:lnTo>
                <a:lnTo>
                  <a:pt x="180029" y="253871"/>
                </a:lnTo>
                <a:lnTo>
                  <a:pt x="132636" y="253871"/>
                </a:lnTo>
                <a:lnTo>
                  <a:pt x="118253" y="253132"/>
                </a:lnTo>
                <a:lnTo>
                  <a:pt x="97985" y="249205"/>
                </a:lnTo>
                <a:lnTo>
                  <a:pt x="74317" y="239523"/>
                </a:lnTo>
                <a:lnTo>
                  <a:pt x="49738" y="221519"/>
                </a:lnTo>
                <a:lnTo>
                  <a:pt x="56240" y="214940"/>
                </a:lnTo>
                <a:lnTo>
                  <a:pt x="42222" y="214940"/>
                </a:lnTo>
                <a:lnTo>
                  <a:pt x="27060" y="194347"/>
                </a:lnTo>
                <a:lnTo>
                  <a:pt x="17212" y="173350"/>
                </a:lnTo>
                <a:lnTo>
                  <a:pt x="17090" y="173091"/>
                </a:lnTo>
                <a:lnTo>
                  <a:pt x="11617" y="152000"/>
                </a:lnTo>
                <a:lnTo>
                  <a:pt x="9947" y="131905"/>
                </a:lnTo>
                <a:lnTo>
                  <a:pt x="12084" y="109292"/>
                </a:lnTo>
                <a:lnTo>
                  <a:pt x="18334" y="87665"/>
                </a:lnTo>
                <a:lnTo>
                  <a:pt x="28459" y="67426"/>
                </a:lnTo>
                <a:lnTo>
                  <a:pt x="42222" y="48980"/>
                </a:lnTo>
                <a:lnTo>
                  <a:pt x="56370" y="48980"/>
                </a:lnTo>
                <a:lnTo>
                  <a:pt x="53054" y="45663"/>
                </a:lnTo>
                <a:lnTo>
                  <a:pt x="49738" y="43120"/>
                </a:lnTo>
                <a:lnTo>
                  <a:pt x="49738" y="42346"/>
                </a:lnTo>
                <a:lnTo>
                  <a:pt x="55558" y="36585"/>
                </a:lnTo>
                <a:lnTo>
                  <a:pt x="72093" y="25526"/>
                </a:lnTo>
                <a:lnTo>
                  <a:pt x="97953" y="14779"/>
                </a:lnTo>
                <a:lnTo>
                  <a:pt x="131752" y="9950"/>
                </a:lnTo>
                <a:lnTo>
                  <a:pt x="180268" y="9950"/>
                </a:lnTo>
                <a:lnTo>
                  <a:pt x="174175" y="6797"/>
                </a:lnTo>
                <a:lnTo>
                  <a:pt x="174535" y="6797"/>
                </a:lnTo>
                <a:lnTo>
                  <a:pt x="132636" y="0"/>
                </a:lnTo>
                <a:close/>
              </a:path>
              <a:path w="264794" h="264160">
                <a:moveTo>
                  <a:pt x="145891" y="138539"/>
                </a:moveTo>
                <a:lnTo>
                  <a:pt x="131752" y="138539"/>
                </a:lnTo>
                <a:lnTo>
                  <a:pt x="210560" y="217373"/>
                </a:lnTo>
                <a:lnTo>
                  <a:pt x="211333" y="218257"/>
                </a:lnTo>
                <a:lnTo>
                  <a:pt x="214649" y="220690"/>
                </a:lnTo>
                <a:lnTo>
                  <a:pt x="214649" y="221519"/>
                </a:lnTo>
                <a:lnTo>
                  <a:pt x="208829" y="227274"/>
                </a:lnTo>
                <a:lnTo>
                  <a:pt x="192488" y="238188"/>
                </a:lnTo>
                <a:lnTo>
                  <a:pt x="192068" y="238411"/>
                </a:lnTo>
                <a:lnTo>
                  <a:pt x="166434" y="249049"/>
                </a:lnTo>
                <a:lnTo>
                  <a:pt x="132636" y="253871"/>
                </a:lnTo>
                <a:lnTo>
                  <a:pt x="180029" y="253871"/>
                </a:lnTo>
                <a:lnTo>
                  <a:pt x="210336" y="238188"/>
                </a:lnTo>
                <a:lnTo>
                  <a:pt x="233562" y="214940"/>
                </a:lnTo>
                <a:lnTo>
                  <a:pt x="222165" y="214940"/>
                </a:lnTo>
                <a:lnTo>
                  <a:pt x="145891" y="138539"/>
                </a:lnTo>
                <a:close/>
              </a:path>
              <a:path w="264794" h="264160">
                <a:moveTo>
                  <a:pt x="56370" y="48980"/>
                </a:moveTo>
                <a:lnTo>
                  <a:pt x="42222" y="48980"/>
                </a:lnTo>
                <a:lnTo>
                  <a:pt x="125120" y="131905"/>
                </a:lnTo>
                <a:lnTo>
                  <a:pt x="42222" y="214940"/>
                </a:lnTo>
                <a:lnTo>
                  <a:pt x="56240" y="214940"/>
                </a:lnTo>
                <a:lnTo>
                  <a:pt x="131752" y="138539"/>
                </a:lnTo>
                <a:lnTo>
                  <a:pt x="145891" y="138539"/>
                </a:lnTo>
                <a:lnTo>
                  <a:pt x="139268" y="131905"/>
                </a:lnTo>
                <a:lnTo>
                  <a:pt x="145899" y="125271"/>
                </a:lnTo>
                <a:lnTo>
                  <a:pt x="132636" y="125271"/>
                </a:lnTo>
                <a:lnTo>
                  <a:pt x="56370" y="48980"/>
                </a:lnTo>
                <a:close/>
              </a:path>
              <a:path w="264794" h="264160">
                <a:moveTo>
                  <a:pt x="233782" y="48980"/>
                </a:moveTo>
                <a:lnTo>
                  <a:pt x="222165" y="48980"/>
                </a:lnTo>
                <a:lnTo>
                  <a:pt x="235229" y="66166"/>
                </a:lnTo>
                <a:lnTo>
                  <a:pt x="245432" y="86131"/>
                </a:lnTo>
                <a:lnTo>
                  <a:pt x="252071" y="108251"/>
                </a:lnTo>
                <a:lnTo>
                  <a:pt x="254440" y="131905"/>
                </a:lnTo>
                <a:lnTo>
                  <a:pt x="252304" y="154566"/>
                </a:lnTo>
                <a:lnTo>
                  <a:pt x="246054" y="176201"/>
                </a:lnTo>
                <a:lnTo>
                  <a:pt x="235928" y="196446"/>
                </a:lnTo>
                <a:lnTo>
                  <a:pt x="222165" y="214940"/>
                </a:lnTo>
                <a:lnTo>
                  <a:pt x="233562" y="214940"/>
                </a:lnTo>
                <a:lnTo>
                  <a:pt x="238964" y="209534"/>
                </a:lnTo>
                <a:lnTo>
                  <a:pt x="257682" y="173350"/>
                </a:lnTo>
                <a:lnTo>
                  <a:pt x="264388" y="131905"/>
                </a:lnTo>
                <a:lnTo>
                  <a:pt x="257659" y="90505"/>
                </a:lnTo>
                <a:lnTo>
                  <a:pt x="257604" y="90165"/>
                </a:lnTo>
                <a:lnTo>
                  <a:pt x="238766" y="53950"/>
                </a:lnTo>
                <a:lnTo>
                  <a:pt x="233782" y="48980"/>
                </a:lnTo>
                <a:close/>
              </a:path>
              <a:path w="264794" h="264160">
                <a:moveTo>
                  <a:pt x="180268" y="9950"/>
                </a:moveTo>
                <a:lnTo>
                  <a:pt x="131752" y="9950"/>
                </a:lnTo>
                <a:lnTo>
                  <a:pt x="146134" y="10690"/>
                </a:lnTo>
                <a:lnTo>
                  <a:pt x="166403" y="14622"/>
                </a:lnTo>
                <a:lnTo>
                  <a:pt x="190070" y="24317"/>
                </a:lnTo>
                <a:lnTo>
                  <a:pt x="214649" y="42346"/>
                </a:lnTo>
                <a:lnTo>
                  <a:pt x="132636" y="125271"/>
                </a:lnTo>
                <a:lnTo>
                  <a:pt x="145899" y="125271"/>
                </a:lnTo>
                <a:lnTo>
                  <a:pt x="222165" y="48980"/>
                </a:lnTo>
                <a:lnTo>
                  <a:pt x="233782" y="48980"/>
                </a:lnTo>
                <a:lnTo>
                  <a:pt x="210258" y="25526"/>
                </a:lnTo>
                <a:lnTo>
                  <a:pt x="208026" y="24317"/>
                </a:lnTo>
                <a:lnTo>
                  <a:pt x="180268" y="99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3152263" y="4633193"/>
            <a:ext cx="649605" cy="1426845"/>
            <a:chOff x="3152263" y="4633193"/>
            <a:chExt cx="649605" cy="1426845"/>
          </a:xfrm>
        </p:grpSpPr>
        <p:sp>
          <p:nvSpPr>
            <p:cNvPr id="16" name="object 16"/>
            <p:cNvSpPr/>
            <p:nvPr/>
          </p:nvSpPr>
          <p:spPr>
            <a:xfrm>
              <a:off x="3152254" y="4633201"/>
              <a:ext cx="471170" cy="1426845"/>
            </a:xfrm>
            <a:custGeom>
              <a:avLst/>
              <a:gdLst/>
              <a:ahLst/>
              <a:cxnLst/>
              <a:rect l="l" t="t" r="r" b="b"/>
              <a:pathLst>
                <a:path w="471170" h="1426845">
                  <a:moveTo>
                    <a:pt x="218846" y="0"/>
                  </a:moveTo>
                  <a:lnTo>
                    <a:pt x="202272" y="0"/>
                  </a:lnTo>
                  <a:lnTo>
                    <a:pt x="191922" y="11645"/>
                  </a:lnTo>
                  <a:lnTo>
                    <a:pt x="140347" y="84201"/>
                  </a:lnTo>
                  <a:lnTo>
                    <a:pt x="109423" y="139306"/>
                  </a:lnTo>
                  <a:lnTo>
                    <a:pt x="90716" y="179285"/>
                  </a:lnTo>
                  <a:lnTo>
                    <a:pt x="73799" y="220827"/>
                  </a:lnTo>
                  <a:lnTo>
                    <a:pt x="58674" y="264045"/>
                  </a:lnTo>
                  <a:lnTo>
                    <a:pt x="45351" y="309016"/>
                  </a:lnTo>
                  <a:lnTo>
                    <a:pt x="33807" y="355854"/>
                  </a:lnTo>
                  <a:lnTo>
                    <a:pt x="24066" y="404647"/>
                  </a:lnTo>
                  <a:lnTo>
                    <a:pt x="16116" y="455498"/>
                  </a:lnTo>
                  <a:lnTo>
                    <a:pt x="9956" y="508495"/>
                  </a:lnTo>
                  <a:lnTo>
                    <a:pt x="4356" y="572274"/>
                  </a:lnTo>
                  <a:lnTo>
                    <a:pt x="1320" y="629945"/>
                  </a:lnTo>
                  <a:lnTo>
                    <a:pt x="0" y="697674"/>
                  </a:lnTo>
                  <a:lnTo>
                    <a:pt x="0" y="712597"/>
                  </a:lnTo>
                  <a:lnTo>
                    <a:pt x="127" y="713435"/>
                  </a:lnTo>
                  <a:lnTo>
                    <a:pt x="0" y="714260"/>
                  </a:lnTo>
                  <a:lnTo>
                    <a:pt x="0" y="729183"/>
                  </a:lnTo>
                  <a:lnTo>
                    <a:pt x="1498" y="806196"/>
                  </a:lnTo>
                  <a:lnTo>
                    <a:pt x="5575" y="875779"/>
                  </a:lnTo>
                  <a:lnTo>
                    <a:pt x="11633" y="937907"/>
                  </a:lnTo>
                  <a:lnTo>
                    <a:pt x="19062" y="992581"/>
                  </a:lnTo>
                  <a:lnTo>
                    <a:pt x="27254" y="1039787"/>
                  </a:lnTo>
                  <a:lnTo>
                    <a:pt x="35598" y="1079525"/>
                  </a:lnTo>
                  <a:lnTo>
                    <a:pt x="50330" y="1136586"/>
                  </a:lnTo>
                  <a:lnTo>
                    <a:pt x="70586" y="1198181"/>
                  </a:lnTo>
                  <a:lnTo>
                    <a:pt x="88582" y="1242860"/>
                  </a:lnTo>
                  <a:lnTo>
                    <a:pt x="109613" y="1287437"/>
                  </a:lnTo>
                  <a:lnTo>
                    <a:pt x="133807" y="1331468"/>
                  </a:lnTo>
                  <a:lnTo>
                    <a:pt x="161340" y="1374482"/>
                  </a:lnTo>
                  <a:lnTo>
                    <a:pt x="192328" y="1416024"/>
                  </a:lnTo>
                  <a:lnTo>
                    <a:pt x="202272" y="1426794"/>
                  </a:lnTo>
                  <a:lnTo>
                    <a:pt x="218846" y="1426794"/>
                  </a:lnTo>
                  <a:lnTo>
                    <a:pt x="218846" y="1420990"/>
                  </a:lnTo>
                  <a:lnTo>
                    <a:pt x="216306" y="1417675"/>
                  </a:lnTo>
                  <a:lnTo>
                    <a:pt x="191173" y="1380502"/>
                  </a:lnTo>
                  <a:lnTo>
                    <a:pt x="168389" y="1342263"/>
                  </a:lnTo>
                  <a:lnTo>
                    <a:pt x="147866" y="1302880"/>
                  </a:lnTo>
                  <a:lnTo>
                    <a:pt x="129527" y="1262278"/>
                  </a:lnTo>
                  <a:lnTo>
                    <a:pt x="113245" y="1220393"/>
                  </a:lnTo>
                  <a:lnTo>
                    <a:pt x="98958" y="1177163"/>
                  </a:lnTo>
                  <a:lnTo>
                    <a:pt x="86550" y="1132497"/>
                  </a:lnTo>
                  <a:lnTo>
                    <a:pt x="75933" y="1086332"/>
                  </a:lnTo>
                  <a:lnTo>
                    <a:pt x="67017" y="1038580"/>
                  </a:lnTo>
                  <a:lnTo>
                    <a:pt x="59702" y="989190"/>
                  </a:lnTo>
                  <a:lnTo>
                    <a:pt x="53898" y="938085"/>
                  </a:lnTo>
                  <a:lnTo>
                    <a:pt x="49504" y="885190"/>
                  </a:lnTo>
                  <a:lnTo>
                    <a:pt x="46443" y="830427"/>
                  </a:lnTo>
                  <a:lnTo>
                    <a:pt x="44589" y="773734"/>
                  </a:lnTo>
                  <a:lnTo>
                    <a:pt x="43916" y="713282"/>
                  </a:lnTo>
                  <a:lnTo>
                    <a:pt x="44500" y="656767"/>
                  </a:lnTo>
                  <a:lnTo>
                    <a:pt x="46088" y="603059"/>
                  </a:lnTo>
                  <a:lnTo>
                    <a:pt x="48780" y="550583"/>
                  </a:lnTo>
                  <a:lnTo>
                    <a:pt x="52705" y="499300"/>
                  </a:lnTo>
                  <a:lnTo>
                    <a:pt x="58000" y="449199"/>
                  </a:lnTo>
                  <a:lnTo>
                    <a:pt x="64795" y="400265"/>
                  </a:lnTo>
                  <a:lnTo>
                    <a:pt x="73240" y="352488"/>
                  </a:lnTo>
                  <a:lnTo>
                    <a:pt x="83439" y="305828"/>
                  </a:lnTo>
                  <a:lnTo>
                    <a:pt x="95542" y="260273"/>
                  </a:lnTo>
                  <a:lnTo>
                    <a:pt x="109677" y="215811"/>
                  </a:lnTo>
                  <a:lnTo>
                    <a:pt x="125984" y="172415"/>
                  </a:lnTo>
                  <a:lnTo>
                    <a:pt x="144589" y="130073"/>
                  </a:lnTo>
                  <a:lnTo>
                    <a:pt x="165620" y="88773"/>
                  </a:lnTo>
                  <a:lnTo>
                    <a:pt x="189230" y="48475"/>
                  </a:lnTo>
                  <a:lnTo>
                    <a:pt x="215531" y="9169"/>
                  </a:lnTo>
                  <a:lnTo>
                    <a:pt x="218846" y="5854"/>
                  </a:lnTo>
                  <a:lnTo>
                    <a:pt x="218846" y="0"/>
                  </a:lnTo>
                  <a:close/>
                </a:path>
                <a:path w="471170" h="1426845">
                  <a:moveTo>
                    <a:pt x="470865" y="1059307"/>
                  </a:moveTo>
                  <a:lnTo>
                    <a:pt x="466991" y="1038161"/>
                  </a:lnTo>
                  <a:lnTo>
                    <a:pt x="456044" y="1020737"/>
                  </a:lnTo>
                  <a:lnTo>
                    <a:pt x="448538" y="1015517"/>
                  </a:lnTo>
                  <a:lnTo>
                    <a:pt x="448538" y="1050188"/>
                  </a:lnTo>
                  <a:lnTo>
                    <a:pt x="445884" y="1070737"/>
                  </a:lnTo>
                  <a:lnTo>
                    <a:pt x="438480" y="1090117"/>
                  </a:lnTo>
                  <a:lnTo>
                    <a:pt x="427177" y="1106538"/>
                  </a:lnTo>
                  <a:lnTo>
                    <a:pt x="412838" y="1118209"/>
                  </a:lnTo>
                  <a:lnTo>
                    <a:pt x="405269" y="1116164"/>
                  </a:lnTo>
                  <a:lnTo>
                    <a:pt x="399567" y="1115148"/>
                  </a:lnTo>
                  <a:lnTo>
                    <a:pt x="399567" y="1124839"/>
                  </a:lnTo>
                  <a:lnTo>
                    <a:pt x="394601" y="1127340"/>
                  </a:lnTo>
                  <a:lnTo>
                    <a:pt x="374700" y="1127340"/>
                  </a:lnTo>
                  <a:lnTo>
                    <a:pt x="367296" y="1128166"/>
                  </a:lnTo>
                  <a:lnTo>
                    <a:pt x="363093" y="1126515"/>
                  </a:lnTo>
                  <a:lnTo>
                    <a:pt x="363982" y="1122349"/>
                  </a:lnTo>
                  <a:lnTo>
                    <a:pt x="378015" y="1123188"/>
                  </a:lnTo>
                  <a:lnTo>
                    <a:pt x="394601" y="1123188"/>
                  </a:lnTo>
                  <a:lnTo>
                    <a:pt x="399567" y="1124839"/>
                  </a:lnTo>
                  <a:lnTo>
                    <a:pt x="399567" y="1115148"/>
                  </a:lnTo>
                  <a:lnTo>
                    <a:pt x="398145" y="1114894"/>
                  </a:lnTo>
                  <a:lnTo>
                    <a:pt x="390715" y="1114247"/>
                  </a:lnTo>
                  <a:lnTo>
                    <a:pt x="373011" y="1114247"/>
                  </a:lnTo>
                  <a:lnTo>
                    <a:pt x="363740" y="1115314"/>
                  </a:lnTo>
                  <a:lnTo>
                    <a:pt x="355130" y="1118971"/>
                  </a:lnTo>
                  <a:lnTo>
                    <a:pt x="351485" y="1126515"/>
                  </a:lnTo>
                  <a:lnTo>
                    <a:pt x="354838" y="1132611"/>
                  </a:lnTo>
                  <a:lnTo>
                    <a:pt x="362712" y="1135532"/>
                  </a:lnTo>
                  <a:lnTo>
                    <a:pt x="371817" y="1136421"/>
                  </a:lnTo>
                  <a:lnTo>
                    <a:pt x="388061" y="1136421"/>
                  </a:lnTo>
                  <a:lnTo>
                    <a:pt x="396392" y="1135837"/>
                  </a:lnTo>
                  <a:lnTo>
                    <a:pt x="403707" y="1134364"/>
                  </a:lnTo>
                  <a:lnTo>
                    <a:pt x="412064" y="1131493"/>
                  </a:lnTo>
                  <a:lnTo>
                    <a:pt x="420954" y="1141869"/>
                  </a:lnTo>
                  <a:lnTo>
                    <a:pt x="426046" y="1152334"/>
                  </a:lnTo>
                  <a:lnTo>
                    <a:pt x="428472" y="1163561"/>
                  </a:lnTo>
                  <a:lnTo>
                    <a:pt x="429412" y="1176274"/>
                  </a:lnTo>
                  <a:lnTo>
                    <a:pt x="428205" y="1194485"/>
                  </a:lnTo>
                  <a:lnTo>
                    <a:pt x="409511" y="1244295"/>
                  </a:lnTo>
                  <a:lnTo>
                    <a:pt x="379717" y="1270228"/>
                  </a:lnTo>
                  <a:lnTo>
                    <a:pt x="344855" y="1279969"/>
                  </a:lnTo>
                  <a:lnTo>
                    <a:pt x="325145" y="1275905"/>
                  </a:lnTo>
                  <a:lnTo>
                    <a:pt x="310896" y="1264831"/>
                  </a:lnTo>
                  <a:lnTo>
                    <a:pt x="303098" y="1250099"/>
                  </a:lnTo>
                  <a:lnTo>
                    <a:pt x="302234" y="1248473"/>
                  </a:lnTo>
                  <a:lnTo>
                    <a:pt x="299313" y="1228547"/>
                  </a:lnTo>
                  <a:lnTo>
                    <a:pt x="299313" y="1218577"/>
                  </a:lnTo>
                  <a:lnTo>
                    <a:pt x="301752" y="1211122"/>
                  </a:lnTo>
                  <a:lnTo>
                    <a:pt x="326618" y="1110742"/>
                  </a:lnTo>
                  <a:lnTo>
                    <a:pt x="337083" y="1081239"/>
                  </a:lnTo>
                  <a:lnTo>
                    <a:pt x="354749" y="1049464"/>
                  </a:lnTo>
                  <a:lnTo>
                    <a:pt x="379717" y="1024077"/>
                  </a:lnTo>
                  <a:lnTo>
                    <a:pt x="412064" y="1013688"/>
                  </a:lnTo>
                  <a:lnTo>
                    <a:pt x="427177" y="1016012"/>
                  </a:lnTo>
                  <a:lnTo>
                    <a:pt x="438670" y="1022921"/>
                  </a:lnTo>
                  <a:lnTo>
                    <a:pt x="445973" y="1034338"/>
                  </a:lnTo>
                  <a:lnTo>
                    <a:pt x="448411" y="1049464"/>
                  </a:lnTo>
                  <a:lnTo>
                    <a:pt x="448538" y="1050188"/>
                  </a:lnTo>
                  <a:lnTo>
                    <a:pt x="448538" y="1015517"/>
                  </a:lnTo>
                  <a:lnTo>
                    <a:pt x="445909" y="1013688"/>
                  </a:lnTo>
                  <a:lnTo>
                    <a:pt x="439064" y="1008926"/>
                  </a:lnTo>
                  <a:lnTo>
                    <a:pt x="417029" y="1004570"/>
                  </a:lnTo>
                  <a:lnTo>
                    <a:pt x="401701" y="1005763"/>
                  </a:lnTo>
                  <a:lnTo>
                    <a:pt x="389547" y="1009129"/>
                  </a:lnTo>
                  <a:lnTo>
                    <a:pt x="352869" y="1036828"/>
                  </a:lnTo>
                  <a:lnTo>
                    <a:pt x="325678" y="1082167"/>
                  </a:lnTo>
                  <a:lnTo>
                    <a:pt x="254444" y="1357947"/>
                  </a:lnTo>
                  <a:lnTo>
                    <a:pt x="254444" y="1359611"/>
                  </a:lnTo>
                  <a:lnTo>
                    <a:pt x="256095" y="1361262"/>
                  </a:lnTo>
                  <a:lnTo>
                    <a:pt x="263613" y="1361262"/>
                  </a:lnTo>
                  <a:lnTo>
                    <a:pt x="264388" y="1359611"/>
                  </a:lnTo>
                  <a:lnTo>
                    <a:pt x="291807" y="1250099"/>
                  </a:lnTo>
                  <a:lnTo>
                    <a:pt x="299313" y="1266342"/>
                  </a:lnTo>
                  <a:lnTo>
                    <a:pt x="310692" y="1278623"/>
                  </a:lnTo>
                  <a:lnTo>
                    <a:pt x="326110" y="1286395"/>
                  </a:lnTo>
                  <a:lnTo>
                    <a:pt x="345744" y="1289100"/>
                  </a:lnTo>
                  <a:lnTo>
                    <a:pt x="367436" y="1286624"/>
                  </a:lnTo>
                  <a:lnTo>
                    <a:pt x="387985" y="1279969"/>
                  </a:lnTo>
                  <a:lnTo>
                    <a:pt x="422783" y="1257579"/>
                  </a:lnTo>
                  <a:lnTo>
                    <a:pt x="445706" y="1225118"/>
                  </a:lnTo>
                  <a:lnTo>
                    <a:pt x="454279" y="1184567"/>
                  </a:lnTo>
                  <a:lnTo>
                    <a:pt x="451726" y="1164526"/>
                  </a:lnTo>
                  <a:lnTo>
                    <a:pt x="445071" y="1147965"/>
                  </a:lnTo>
                  <a:lnTo>
                    <a:pt x="435775" y="1134999"/>
                  </a:lnTo>
                  <a:lnTo>
                    <a:pt x="431838" y="1131493"/>
                  </a:lnTo>
                  <a:lnTo>
                    <a:pt x="428117" y="1128166"/>
                  </a:lnTo>
                  <a:lnTo>
                    <a:pt x="425323" y="1125677"/>
                  </a:lnTo>
                  <a:lnTo>
                    <a:pt x="429996" y="1122349"/>
                  </a:lnTo>
                  <a:lnTo>
                    <a:pt x="435838" y="1118209"/>
                  </a:lnTo>
                  <a:lnTo>
                    <a:pt x="442226" y="1113675"/>
                  </a:lnTo>
                  <a:lnTo>
                    <a:pt x="456793" y="1098092"/>
                  </a:lnTo>
                  <a:lnTo>
                    <a:pt x="467004" y="1079715"/>
                  </a:lnTo>
                  <a:lnTo>
                    <a:pt x="470865" y="10593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32296" y="5855104"/>
              <a:ext cx="169111" cy="12524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3425825" y="4686265"/>
            <a:ext cx="343535" cy="356870"/>
            <a:chOff x="3425825" y="4686265"/>
            <a:chExt cx="343535" cy="356870"/>
          </a:xfrm>
        </p:grpSpPr>
        <p:sp>
          <p:nvSpPr>
            <p:cNvPr id="19" name="object 19"/>
            <p:cNvSpPr/>
            <p:nvPr/>
          </p:nvSpPr>
          <p:spPr>
            <a:xfrm>
              <a:off x="3425825" y="4686265"/>
              <a:ext cx="216535" cy="356870"/>
            </a:xfrm>
            <a:custGeom>
              <a:avLst/>
              <a:gdLst/>
              <a:ahLst/>
              <a:cxnLst/>
              <a:rect l="l" t="t" r="r" b="b"/>
              <a:pathLst>
                <a:path w="216535" h="356870">
                  <a:moveTo>
                    <a:pt x="162479" y="0"/>
                  </a:moveTo>
                  <a:lnTo>
                    <a:pt x="124615" y="9468"/>
                  </a:lnTo>
                  <a:lnTo>
                    <a:pt x="83436" y="53320"/>
                  </a:lnTo>
                  <a:lnTo>
                    <a:pt x="63002" y="101168"/>
                  </a:lnTo>
                  <a:lnTo>
                    <a:pt x="0" y="352595"/>
                  </a:lnTo>
                  <a:lnTo>
                    <a:pt x="0" y="354254"/>
                  </a:lnTo>
                  <a:lnTo>
                    <a:pt x="1657" y="356686"/>
                  </a:lnTo>
                  <a:lnTo>
                    <a:pt x="8289" y="356686"/>
                  </a:lnTo>
                  <a:lnTo>
                    <a:pt x="9063" y="355912"/>
                  </a:lnTo>
                  <a:lnTo>
                    <a:pt x="9947" y="354254"/>
                  </a:lnTo>
                  <a:lnTo>
                    <a:pt x="37359" y="244683"/>
                  </a:lnTo>
                  <a:lnTo>
                    <a:pt x="48035" y="244683"/>
                  </a:lnTo>
                  <a:lnTo>
                    <a:pt x="47576" y="243814"/>
                  </a:lnTo>
                  <a:lnTo>
                    <a:pt x="44764" y="224007"/>
                  </a:lnTo>
                  <a:lnTo>
                    <a:pt x="44764" y="214056"/>
                  </a:lnTo>
                  <a:lnTo>
                    <a:pt x="47306" y="206537"/>
                  </a:lnTo>
                  <a:lnTo>
                    <a:pt x="72176" y="106254"/>
                  </a:lnTo>
                  <a:lnTo>
                    <a:pt x="82571" y="76719"/>
                  </a:lnTo>
                  <a:lnTo>
                    <a:pt x="100209" y="44945"/>
                  </a:lnTo>
                  <a:lnTo>
                    <a:pt x="125163" y="19556"/>
                  </a:lnTo>
                  <a:lnTo>
                    <a:pt x="157505" y="9176"/>
                  </a:lnTo>
                  <a:lnTo>
                    <a:pt x="191856" y="9176"/>
                  </a:lnTo>
                  <a:lnTo>
                    <a:pt x="184625" y="4270"/>
                  </a:lnTo>
                  <a:lnTo>
                    <a:pt x="184768" y="4270"/>
                  </a:lnTo>
                  <a:lnTo>
                    <a:pt x="162479" y="0"/>
                  </a:lnTo>
                  <a:close/>
                </a:path>
                <a:path w="216535" h="356870">
                  <a:moveTo>
                    <a:pt x="48035" y="244683"/>
                  </a:moveTo>
                  <a:lnTo>
                    <a:pt x="37359" y="244683"/>
                  </a:lnTo>
                  <a:lnTo>
                    <a:pt x="44821" y="260950"/>
                  </a:lnTo>
                  <a:lnTo>
                    <a:pt x="56190" y="273236"/>
                  </a:lnTo>
                  <a:lnTo>
                    <a:pt x="71601" y="281004"/>
                  </a:lnTo>
                  <a:lnTo>
                    <a:pt x="91187" y="283712"/>
                  </a:lnTo>
                  <a:lnTo>
                    <a:pt x="112927" y="281245"/>
                  </a:lnTo>
                  <a:lnTo>
                    <a:pt x="133287" y="274646"/>
                  </a:lnTo>
                  <a:lnTo>
                    <a:pt x="90413" y="274646"/>
                  </a:lnTo>
                  <a:lnTo>
                    <a:pt x="70317" y="270698"/>
                  </a:lnTo>
                  <a:lnTo>
                    <a:pt x="56066" y="259899"/>
                  </a:lnTo>
                  <a:lnTo>
                    <a:pt x="48035" y="244683"/>
                  </a:lnTo>
                  <a:close/>
                </a:path>
                <a:path w="216535" h="356870">
                  <a:moveTo>
                    <a:pt x="177292" y="126156"/>
                  </a:moveTo>
                  <a:lnTo>
                    <a:pt x="157505" y="126156"/>
                  </a:lnTo>
                  <a:lnTo>
                    <a:pt x="166404" y="136511"/>
                  </a:lnTo>
                  <a:lnTo>
                    <a:pt x="171501" y="146970"/>
                  </a:lnTo>
                  <a:lnTo>
                    <a:pt x="173965" y="158216"/>
                  </a:lnTo>
                  <a:lnTo>
                    <a:pt x="174969" y="170935"/>
                  </a:lnTo>
                  <a:lnTo>
                    <a:pt x="173694" y="189256"/>
                  </a:lnTo>
                  <a:lnTo>
                    <a:pt x="155073" y="238933"/>
                  </a:lnTo>
                  <a:lnTo>
                    <a:pt x="125189" y="264875"/>
                  </a:lnTo>
                  <a:lnTo>
                    <a:pt x="90413" y="274646"/>
                  </a:lnTo>
                  <a:lnTo>
                    <a:pt x="133287" y="274646"/>
                  </a:lnTo>
                  <a:lnTo>
                    <a:pt x="167453" y="252201"/>
                  </a:lnTo>
                  <a:lnTo>
                    <a:pt x="190816" y="220068"/>
                  </a:lnTo>
                  <a:lnTo>
                    <a:pt x="199838" y="179227"/>
                  </a:lnTo>
                  <a:lnTo>
                    <a:pt x="197286" y="159524"/>
                  </a:lnTo>
                  <a:lnTo>
                    <a:pt x="190609" y="142920"/>
                  </a:lnTo>
                  <a:lnTo>
                    <a:pt x="181279" y="129737"/>
                  </a:lnTo>
                  <a:lnTo>
                    <a:pt x="177292" y="126156"/>
                  </a:lnTo>
                  <a:close/>
                </a:path>
                <a:path w="216535" h="356870">
                  <a:moveTo>
                    <a:pt x="127662" y="108686"/>
                  </a:moveTo>
                  <a:lnTo>
                    <a:pt x="119088" y="108888"/>
                  </a:lnTo>
                  <a:lnTo>
                    <a:pt x="119330" y="108888"/>
                  </a:lnTo>
                  <a:lnTo>
                    <a:pt x="109245" y="110248"/>
                  </a:lnTo>
                  <a:lnTo>
                    <a:pt x="100663" y="113957"/>
                  </a:lnTo>
                  <a:lnTo>
                    <a:pt x="97045" y="121180"/>
                  </a:lnTo>
                  <a:lnTo>
                    <a:pt x="100378" y="127633"/>
                  </a:lnTo>
                  <a:lnTo>
                    <a:pt x="108209" y="130509"/>
                  </a:lnTo>
                  <a:lnTo>
                    <a:pt x="117282" y="131209"/>
                  </a:lnTo>
                  <a:lnTo>
                    <a:pt x="131853" y="131209"/>
                  </a:lnTo>
                  <a:lnTo>
                    <a:pt x="141879" y="130509"/>
                  </a:lnTo>
                  <a:lnTo>
                    <a:pt x="149200" y="129032"/>
                  </a:lnTo>
                  <a:lnTo>
                    <a:pt x="157505" y="126156"/>
                  </a:lnTo>
                  <a:lnTo>
                    <a:pt x="177292" y="126156"/>
                  </a:lnTo>
                  <a:lnTo>
                    <a:pt x="173600" y="122839"/>
                  </a:lnTo>
                  <a:lnTo>
                    <a:pt x="112740" y="122839"/>
                  </a:lnTo>
                  <a:lnTo>
                    <a:pt x="108651" y="121180"/>
                  </a:lnTo>
                  <a:lnTo>
                    <a:pt x="109424" y="116979"/>
                  </a:lnTo>
                  <a:lnTo>
                    <a:pt x="175491" y="116979"/>
                  </a:lnTo>
                  <a:lnTo>
                    <a:pt x="180212" y="113662"/>
                  </a:lnTo>
                  <a:lnTo>
                    <a:pt x="158389" y="113662"/>
                  </a:lnTo>
                  <a:lnTo>
                    <a:pt x="150775" y="111158"/>
                  </a:lnTo>
                  <a:lnTo>
                    <a:pt x="143647" y="109640"/>
                  </a:lnTo>
                  <a:lnTo>
                    <a:pt x="136209" y="108888"/>
                  </a:lnTo>
                  <a:lnTo>
                    <a:pt x="127662" y="108686"/>
                  </a:lnTo>
                  <a:close/>
                </a:path>
                <a:path w="216535" h="356870">
                  <a:moveTo>
                    <a:pt x="175491" y="116979"/>
                  </a:moveTo>
                  <a:lnTo>
                    <a:pt x="109424" y="116979"/>
                  </a:lnTo>
                  <a:lnTo>
                    <a:pt x="123572" y="117863"/>
                  </a:lnTo>
                  <a:lnTo>
                    <a:pt x="140152" y="117863"/>
                  </a:lnTo>
                  <a:lnTo>
                    <a:pt x="145126" y="119522"/>
                  </a:lnTo>
                  <a:lnTo>
                    <a:pt x="140152" y="121954"/>
                  </a:lnTo>
                  <a:lnTo>
                    <a:pt x="135178" y="122839"/>
                  </a:lnTo>
                  <a:lnTo>
                    <a:pt x="173600" y="122839"/>
                  </a:lnTo>
                  <a:lnTo>
                    <a:pt x="170769" y="120296"/>
                  </a:lnTo>
                  <a:lnTo>
                    <a:pt x="175491" y="116979"/>
                  </a:lnTo>
                  <a:close/>
                </a:path>
                <a:path w="216535" h="356870">
                  <a:moveTo>
                    <a:pt x="191856" y="9176"/>
                  </a:moveTo>
                  <a:lnTo>
                    <a:pt x="157505" y="9176"/>
                  </a:lnTo>
                  <a:lnTo>
                    <a:pt x="172670" y="11365"/>
                  </a:lnTo>
                  <a:lnTo>
                    <a:pt x="184157" y="17980"/>
                  </a:lnTo>
                  <a:lnTo>
                    <a:pt x="191436" y="29094"/>
                  </a:lnTo>
                  <a:lnTo>
                    <a:pt x="193980" y="44779"/>
                  </a:lnTo>
                  <a:lnTo>
                    <a:pt x="191326" y="65679"/>
                  </a:lnTo>
                  <a:lnTo>
                    <a:pt x="183936" y="85108"/>
                  </a:lnTo>
                  <a:lnTo>
                    <a:pt x="172670" y="101593"/>
                  </a:lnTo>
                  <a:lnTo>
                    <a:pt x="158389" y="113662"/>
                  </a:lnTo>
                  <a:lnTo>
                    <a:pt x="180212" y="113662"/>
                  </a:lnTo>
                  <a:lnTo>
                    <a:pt x="187694" y="108406"/>
                  </a:lnTo>
                  <a:lnTo>
                    <a:pt x="202297" y="93013"/>
                  </a:lnTo>
                  <a:lnTo>
                    <a:pt x="212549" y="74677"/>
                  </a:lnTo>
                  <a:lnTo>
                    <a:pt x="216418" y="53956"/>
                  </a:lnTo>
                  <a:lnTo>
                    <a:pt x="212544" y="32931"/>
                  </a:lnTo>
                  <a:lnTo>
                    <a:pt x="201593" y="15783"/>
                  </a:lnTo>
                  <a:lnTo>
                    <a:pt x="191856" y="91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68771" y="4841389"/>
              <a:ext cx="100250" cy="184203"/>
            </a:xfrm>
            <a:prstGeom prst="rect">
              <a:avLst/>
            </a:prstGeom>
          </p:spPr>
        </p:pic>
      </p:grpSp>
      <p:sp>
        <p:nvSpPr>
          <p:cNvPr id="21" name="object 21"/>
          <p:cNvSpPr/>
          <p:nvPr/>
        </p:nvSpPr>
        <p:spPr>
          <a:xfrm>
            <a:off x="3418309" y="539963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381"/>
                </a:lnTo>
                <a:lnTo>
                  <a:pt x="6037" y="36022"/>
                </a:lnTo>
                <a:lnTo>
                  <a:pt x="12636" y="40632"/>
                </a:lnTo>
                <a:lnTo>
                  <a:pt x="20779" y="42357"/>
                </a:lnTo>
                <a:lnTo>
                  <a:pt x="28922" y="40632"/>
                </a:lnTo>
                <a:lnTo>
                  <a:pt x="35521" y="36022"/>
                </a:lnTo>
                <a:lnTo>
                  <a:pt x="39944" y="29381"/>
                </a:lnTo>
                <a:lnTo>
                  <a:pt x="41559" y="21560"/>
                </a:lnTo>
                <a:lnTo>
                  <a:pt x="39944" y="13293"/>
                </a:lnTo>
                <a:lnTo>
                  <a:pt x="35521" y="6426"/>
                </a:lnTo>
                <a:lnTo>
                  <a:pt x="28922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594163" y="5399638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1553" y="0"/>
                </a:moveTo>
                <a:lnTo>
                  <a:pt x="13289" y="1736"/>
                </a:lnTo>
                <a:lnTo>
                  <a:pt x="6424" y="6426"/>
                </a:lnTo>
                <a:lnTo>
                  <a:pt x="1735" y="13293"/>
                </a:lnTo>
                <a:lnTo>
                  <a:pt x="0" y="21560"/>
                </a:lnTo>
                <a:lnTo>
                  <a:pt x="1735" y="29381"/>
                </a:lnTo>
                <a:lnTo>
                  <a:pt x="6424" y="36022"/>
                </a:lnTo>
                <a:lnTo>
                  <a:pt x="13289" y="40632"/>
                </a:lnTo>
                <a:lnTo>
                  <a:pt x="21553" y="42357"/>
                </a:lnTo>
                <a:lnTo>
                  <a:pt x="29679" y="40632"/>
                </a:lnTo>
                <a:lnTo>
                  <a:pt x="36240" y="36022"/>
                </a:lnTo>
                <a:lnTo>
                  <a:pt x="40625" y="29381"/>
                </a:lnTo>
                <a:lnTo>
                  <a:pt x="42222" y="21560"/>
                </a:lnTo>
                <a:lnTo>
                  <a:pt x="40625" y="13293"/>
                </a:lnTo>
                <a:lnTo>
                  <a:pt x="36240" y="6426"/>
                </a:lnTo>
                <a:lnTo>
                  <a:pt x="29679" y="1736"/>
                </a:lnTo>
                <a:lnTo>
                  <a:pt x="215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770680" y="5399638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381"/>
                </a:lnTo>
                <a:lnTo>
                  <a:pt x="6037" y="36022"/>
                </a:lnTo>
                <a:lnTo>
                  <a:pt x="12636" y="40632"/>
                </a:lnTo>
                <a:lnTo>
                  <a:pt x="20779" y="42357"/>
                </a:lnTo>
                <a:lnTo>
                  <a:pt x="28905" y="40632"/>
                </a:lnTo>
                <a:lnTo>
                  <a:pt x="35466" y="36022"/>
                </a:lnTo>
                <a:lnTo>
                  <a:pt x="39851" y="29381"/>
                </a:lnTo>
                <a:lnTo>
                  <a:pt x="41448" y="21560"/>
                </a:lnTo>
                <a:lnTo>
                  <a:pt x="39851" y="13293"/>
                </a:lnTo>
                <a:lnTo>
                  <a:pt x="35466" y="6426"/>
                </a:lnTo>
                <a:lnTo>
                  <a:pt x="28905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59428" y="4633201"/>
            <a:ext cx="218440" cy="1426845"/>
          </a:xfrm>
          <a:custGeom>
            <a:avLst/>
            <a:gdLst/>
            <a:ahLst/>
            <a:cxnLst/>
            <a:rect l="l" t="t" r="r" b="b"/>
            <a:pathLst>
              <a:path w="218439" h="1426845">
                <a:moveTo>
                  <a:pt x="218071" y="697674"/>
                </a:moveTo>
                <a:lnTo>
                  <a:pt x="216585" y="620610"/>
                </a:lnTo>
                <a:lnTo>
                  <a:pt x="212496" y="550951"/>
                </a:lnTo>
                <a:lnTo>
                  <a:pt x="206438" y="488721"/>
                </a:lnTo>
                <a:lnTo>
                  <a:pt x="199009" y="433933"/>
                </a:lnTo>
                <a:lnTo>
                  <a:pt x="190804" y="386651"/>
                </a:lnTo>
                <a:lnTo>
                  <a:pt x="182448" y="346862"/>
                </a:lnTo>
                <a:lnTo>
                  <a:pt x="167678" y="289953"/>
                </a:lnTo>
                <a:lnTo>
                  <a:pt x="147751" y="228587"/>
                </a:lnTo>
                <a:lnTo>
                  <a:pt x="129984" y="183934"/>
                </a:lnTo>
                <a:lnTo>
                  <a:pt x="109042" y="139369"/>
                </a:lnTo>
                <a:lnTo>
                  <a:pt x="84785" y="95351"/>
                </a:lnTo>
                <a:lnTo>
                  <a:pt x="57061" y="52362"/>
                </a:lnTo>
                <a:lnTo>
                  <a:pt x="25755" y="10833"/>
                </a:lnTo>
                <a:lnTo>
                  <a:pt x="16586" y="889"/>
                </a:lnTo>
                <a:lnTo>
                  <a:pt x="15811" y="0"/>
                </a:lnTo>
                <a:lnTo>
                  <a:pt x="0" y="0"/>
                </a:lnTo>
                <a:lnTo>
                  <a:pt x="0" y="5854"/>
                </a:lnTo>
                <a:lnTo>
                  <a:pt x="4978" y="12496"/>
                </a:lnTo>
                <a:lnTo>
                  <a:pt x="31102" y="51574"/>
                </a:lnTo>
                <a:lnTo>
                  <a:pt x="54533" y="91846"/>
                </a:lnTo>
                <a:lnTo>
                  <a:pt x="75399" y="133286"/>
                </a:lnTo>
                <a:lnTo>
                  <a:pt x="93840" y="175856"/>
                </a:lnTo>
                <a:lnTo>
                  <a:pt x="109982" y="219544"/>
                </a:lnTo>
                <a:lnTo>
                  <a:pt x="123952" y="264312"/>
                </a:lnTo>
                <a:lnTo>
                  <a:pt x="135890" y="310146"/>
                </a:lnTo>
                <a:lnTo>
                  <a:pt x="145923" y="357009"/>
                </a:lnTo>
                <a:lnTo>
                  <a:pt x="154190" y="404876"/>
                </a:lnTo>
                <a:lnTo>
                  <a:pt x="160820" y="453720"/>
                </a:lnTo>
                <a:lnTo>
                  <a:pt x="165950" y="503529"/>
                </a:lnTo>
                <a:lnTo>
                  <a:pt x="169710" y="554253"/>
                </a:lnTo>
                <a:lnTo>
                  <a:pt x="172224" y="605878"/>
                </a:lnTo>
                <a:lnTo>
                  <a:pt x="173647" y="658368"/>
                </a:lnTo>
                <a:lnTo>
                  <a:pt x="174066" y="715543"/>
                </a:lnTo>
                <a:lnTo>
                  <a:pt x="174002" y="745515"/>
                </a:lnTo>
                <a:lnTo>
                  <a:pt x="173405" y="786536"/>
                </a:lnTo>
                <a:lnTo>
                  <a:pt x="171767" y="835710"/>
                </a:lnTo>
                <a:lnTo>
                  <a:pt x="168592" y="890651"/>
                </a:lnTo>
                <a:lnTo>
                  <a:pt x="163360" y="948982"/>
                </a:lnTo>
                <a:lnTo>
                  <a:pt x="155968" y="1008608"/>
                </a:lnTo>
                <a:lnTo>
                  <a:pt x="146710" y="1064704"/>
                </a:lnTo>
                <a:lnTo>
                  <a:pt x="135559" y="1117536"/>
                </a:lnTo>
                <a:lnTo>
                  <a:pt x="122491" y="1167358"/>
                </a:lnTo>
                <a:lnTo>
                  <a:pt x="107492" y="1214437"/>
                </a:lnTo>
                <a:lnTo>
                  <a:pt x="90525" y="1259027"/>
                </a:lnTo>
                <a:lnTo>
                  <a:pt x="71564" y="1301394"/>
                </a:lnTo>
                <a:lnTo>
                  <a:pt x="50596" y="1341780"/>
                </a:lnTo>
                <a:lnTo>
                  <a:pt x="27597" y="1380451"/>
                </a:lnTo>
                <a:lnTo>
                  <a:pt x="2540" y="1417675"/>
                </a:lnTo>
                <a:lnTo>
                  <a:pt x="0" y="1420990"/>
                </a:lnTo>
                <a:lnTo>
                  <a:pt x="0" y="1426794"/>
                </a:lnTo>
                <a:lnTo>
                  <a:pt x="15811" y="1426794"/>
                </a:lnTo>
                <a:lnTo>
                  <a:pt x="26073" y="1415173"/>
                </a:lnTo>
                <a:lnTo>
                  <a:pt x="77711" y="1342567"/>
                </a:lnTo>
                <a:lnTo>
                  <a:pt x="108648" y="1287437"/>
                </a:lnTo>
                <a:lnTo>
                  <a:pt x="127330" y="1247495"/>
                </a:lnTo>
                <a:lnTo>
                  <a:pt x="144221" y="1205966"/>
                </a:lnTo>
                <a:lnTo>
                  <a:pt x="159359" y="1162761"/>
                </a:lnTo>
                <a:lnTo>
                  <a:pt x="172745" y="1117803"/>
                </a:lnTo>
                <a:lnTo>
                  <a:pt x="184378" y="1070965"/>
                </a:lnTo>
                <a:lnTo>
                  <a:pt x="194284" y="1022172"/>
                </a:lnTo>
                <a:lnTo>
                  <a:pt x="202450" y="971308"/>
                </a:lnTo>
                <a:lnTo>
                  <a:pt x="208902" y="918298"/>
                </a:lnTo>
                <a:lnTo>
                  <a:pt x="213817" y="854532"/>
                </a:lnTo>
                <a:lnTo>
                  <a:pt x="216763" y="796874"/>
                </a:lnTo>
                <a:lnTo>
                  <a:pt x="218071" y="729183"/>
                </a:lnTo>
                <a:lnTo>
                  <a:pt x="218071" y="717575"/>
                </a:lnTo>
                <a:lnTo>
                  <a:pt x="218071" y="714260"/>
                </a:lnTo>
                <a:lnTo>
                  <a:pt x="218071" y="709282"/>
                </a:lnTo>
                <a:lnTo>
                  <a:pt x="218071" y="697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325431" y="5300128"/>
            <a:ext cx="264160" cy="15875"/>
          </a:xfrm>
          <a:custGeom>
            <a:avLst/>
            <a:gdLst/>
            <a:ahLst/>
            <a:cxnLst/>
            <a:rect l="l" t="t" r="r" b="b"/>
            <a:pathLst>
              <a:path w="264160" h="15875">
                <a:moveTo>
                  <a:pt x="263614" y="0"/>
                </a:moveTo>
                <a:lnTo>
                  <a:pt x="0" y="0"/>
                </a:lnTo>
                <a:lnTo>
                  <a:pt x="0" y="15810"/>
                </a:lnTo>
                <a:lnTo>
                  <a:pt x="263614" y="15810"/>
                </a:lnTo>
                <a:lnTo>
                  <a:pt x="263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325431" y="5377303"/>
            <a:ext cx="264160" cy="15875"/>
          </a:xfrm>
          <a:custGeom>
            <a:avLst/>
            <a:gdLst/>
            <a:ahLst/>
            <a:cxnLst/>
            <a:rect l="l" t="t" r="r" b="b"/>
            <a:pathLst>
              <a:path w="264160" h="15875">
                <a:moveTo>
                  <a:pt x="263614" y="0"/>
                </a:moveTo>
                <a:lnTo>
                  <a:pt x="0" y="0"/>
                </a:lnTo>
                <a:lnTo>
                  <a:pt x="0" y="15700"/>
                </a:lnTo>
                <a:lnTo>
                  <a:pt x="263614" y="15700"/>
                </a:lnTo>
                <a:lnTo>
                  <a:pt x="2636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7" name="object 27"/>
          <p:cNvGrpSpPr/>
          <p:nvPr/>
        </p:nvGrpSpPr>
        <p:grpSpPr>
          <a:xfrm>
            <a:off x="4837738" y="4157095"/>
            <a:ext cx="752475" cy="2379345"/>
            <a:chOff x="4837738" y="4157095"/>
            <a:chExt cx="752475" cy="2379345"/>
          </a:xfrm>
        </p:grpSpPr>
        <p:sp>
          <p:nvSpPr>
            <p:cNvPr id="28" name="object 28"/>
            <p:cNvSpPr/>
            <p:nvPr/>
          </p:nvSpPr>
          <p:spPr>
            <a:xfrm>
              <a:off x="4837734" y="4157103"/>
              <a:ext cx="218440" cy="2379345"/>
            </a:xfrm>
            <a:custGeom>
              <a:avLst/>
              <a:gdLst/>
              <a:ahLst/>
              <a:cxnLst/>
              <a:rect l="l" t="t" r="r" b="b"/>
              <a:pathLst>
                <a:path w="218439" h="2379345">
                  <a:moveTo>
                    <a:pt x="218071" y="0"/>
                  </a:moveTo>
                  <a:lnTo>
                    <a:pt x="201498" y="0"/>
                  </a:lnTo>
                  <a:lnTo>
                    <a:pt x="200609" y="774"/>
                  </a:lnTo>
                  <a:lnTo>
                    <a:pt x="169214" y="40525"/>
                  </a:lnTo>
                  <a:lnTo>
                    <a:pt x="139903" y="84201"/>
                  </a:lnTo>
                  <a:lnTo>
                    <a:pt x="108648" y="139306"/>
                  </a:lnTo>
                  <a:lnTo>
                    <a:pt x="89979" y="179247"/>
                  </a:lnTo>
                  <a:lnTo>
                    <a:pt x="73152" y="220764"/>
                  </a:lnTo>
                  <a:lnTo>
                    <a:pt x="58127" y="263969"/>
                  </a:lnTo>
                  <a:lnTo>
                    <a:pt x="44894" y="308927"/>
                  </a:lnTo>
                  <a:lnTo>
                    <a:pt x="33413" y="355777"/>
                  </a:lnTo>
                  <a:lnTo>
                    <a:pt x="23660" y="404583"/>
                  </a:lnTo>
                  <a:lnTo>
                    <a:pt x="15582" y="455460"/>
                  </a:lnTo>
                  <a:lnTo>
                    <a:pt x="9169" y="508495"/>
                  </a:lnTo>
                  <a:lnTo>
                    <a:pt x="4254" y="572503"/>
                  </a:lnTo>
                  <a:lnTo>
                    <a:pt x="1308" y="630199"/>
                  </a:lnTo>
                  <a:lnTo>
                    <a:pt x="0" y="697560"/>
                  </a:lnTo>
                  <a:lnTo>
                    <a:pt x="0" y="708952"/>
                  </a:lnTo>
                  <a:lnTo>
                    <a:pt x="0" y="710222"/>
                  </a:lnTo>
                  <a:lnTo>
                    <a:pt x="0" y="1681416"/>
                  </a:lnTo>
                  <a:lnTo>
                    <a:pt x="1485" y="1758429"/>
                  </a:lnTo>
                  <a:lnTo>
                    <a:pt x="5562" y="1828012"/>
                  </a:lnTo>
                  <a:lnTo>
                    <a:pt x="11607" y="1890153"/>
                  </a:lnTo>
                  <a:lnTo>
                    <a:pt x="18986" y="1944827"/>
                  </a:lnTo>
                  <a:lnTo>
                    <a:pt x="27114" y="1992033"/>
                  </a:lnTo>
                  <a:lnTo>
                    <a:pt x="35369" y="2031784"/>
                  </a:lnTo>
                  <a:lnTo>
                    <a:pt x="49771" y="2088832"/>
                  </a:lnTo>
                  <a:lnTo>
                    <a:pt x="69811" y="2150427"/>
                  </a:lnTo>
                  <a:lnTo>
                    <a:pt x="87833" y="2195106"/>
                  </a:lnTo>
                  <a:lnTo>
                    <a:pt x="108927" y="2239683"/>
                  </a:lnTo>
                  <a:lnTo>
                    <a:pt x="133261" y="2283714"/>
                  </a:lnTo>
                  <a:lnTo>
                    <a:pt x="160997" y="2326729"/>
                  </a:lnTo>
                  <a:lnTo>
                    <a:pt x="192316" y="2368270"/>
                  </a:lnTo>
                  <a:lnTo>
                    <a:pt x="201498" y="2378214"/>
                  </a:lnTo>
                  <a:lnTo>
                    <a:pt x="202272" y="2378214"/>
                  </a:lnTo>
                  <a:lnTo>
                    <a:pt x="202272" y="2379053"/>
                  </a:lnTo>
                  <a:lnTo>
                    <a:pt x="218071" y="2379053"/>
                  </a:lnTo>
                  <a:lnTo>
                    <a:pt x="218071" y="2373249"/>
                  </a:lnTo>
                  <a:lnTo>
                    <a:pt x="215531" y="2369921"/>
                  </a:lnTo>
                  <a:lnTo>
                    <a:pt x="190385" y="2332748"/>
                  </a:lnTo>
                  <a:lnTo>
                    <a:pt x="167614" y="2294509"/>
                  </a:lnTo>
                  <a:lnTo>
                    <a:pt x="147104" y="2255126"/>
                  </a:lnTo>
                  <a:lnTo>
                    <a:pt x="128765" y="2214524"/>
                  </a:lnTo>
                  <a:lnTo>
                    <a:pt x="112496" y="2172652"/>
                  </a:lnTo>
                  <a:lnTo>
                    <a:pt x="98234" y="2129409"/>
                  </a:lnTo>
                  <a:lnTo>
                    <a:pt x="85852" y="2084743"/>
                  </a:lnTo>
                  <a:lnTo>
                    <a:pt x="75285" y="2038578"/>
                  </a:lnTo>
                  <a:lnTo>
                    <a:pt x="66421" y="1990839"/>
                  </a:lnTo>
                  <a:lnTo>
                    <a:pt x="59182" y="1941461"/>
                  </a:lnTo>
                  <a:lnTo>
                    <a:pt x="53467" y="1890356"/>
                  </a:lnTo>
                  <a:lnTo>
                    <a:pt x="49187" y="1837461"/>
                  </a:lnTo>
                  <a:lnTo>
                    <a:pt x="46240" y="1782699"/>
                  </a:lnTo>
                  <a:lnTo>
                    <a:pt x="44538" y="1726006"/>
                  </a:lnTo>
                  <a:lnTo>
                    <a:pt x="43992" y="1661502"/>
                  </a:lnTo>
                  <a:lnTo>
                    <a:pt x="43992" y="1434236"/>
                  </a:lnTo>
                  <a:lnTo>
                    <a:pt x="43992" y="1430426"/>
                  </a:lnTo>
                  <a:lnTo>
                    <a:pt x="43992" y="717461"/>
                  </a:lnTo>
                  <a:lnTo>
                    <a:pt x="44577" y="656755"/>
                  </a:lnTo>
                  <a:lnTo>
                    <a:pt x="46113" y="603034"/>
                  </a:lnTo>
                  <a:lnTo>
                    <a:pt x="48755" y="550532"/>
                  </a:lnTo>
                  <a:lnTo>
                    <a:pt x="52628" y="499249"/>
                  </a:lnTo>
                  <a:lnTo>
                    <a:pt x="57861" y="449148"/>
                  </a:lnTo>
                  <a:lnTo>
                    <a:pt x="64592" y="400215"/>
                  </a:lnTo>
                  <a:lnTo>
                    <a:pt x="72974" y="352425"/>
                  </a:lnTo>
                  <a:lnTo>
                    <a:pt x="83134" y="305765"/>
                  </a:lnTo>
                  <a:lnTo>
                    <a:pt x="95211" y="260223"/>
                  </a:lnTo>
                  <a:lnTo>
                    <a:pt x="109334" y="215747"/>
                  </a:lnTo>
                  <a:lnTo>
                    <a:pt x="125641" y="172351"/>
                  </a:lnTo>
                  <a:lnTo>
                    <a:pt x="144284" y="130009"/>
                  </a:lnTo>
                  <a:lnTo>
                    <a:pt x="165392" y="88696"/>
                  </a:lnTo>
                  <a:lnTo>
                    <a:pt x="189090" y="48387"/>
                  </a:lnTo>
                  <a:lnTo>
                    <a:pt x="215531" y="9067"/>
                  </a:lnTo>
                  <a:lnTo>
                    <a:pt x="218071" y="5753"/>
                  </a:lnTo>
                  <a:lnTo>
                    <a:pt x="2180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4884" y="6218436"/>
              <a:ext cx="222939" cy="1800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335235" y="6331247"/>
              <a:ext cx="254635" cy="125730"/>
            </a:xfrm>
            <a:custGeom>
              <a:avLst/>
              <a:gdLst/>
              <a:ahLst/>
              <a:cxnLst/>
              <a:rect l="l" t="t" r="r" b="b"/>
              <a:pathLst>
                <a:path w="254635" h="125729">
                  <a:moveTo>
                    <a:pt x="193980" y="0"/>
                  </a:moveTo>
                  <a:lnTo>
                    <a:pt x="177007" y="2774"/>
                  </a:lnTo>
                  <a:lnTo>
                    <a:pt x="163225" y="9749"/>
                  </a:lnTo>
                  <a:lnTo>
                    <a:pt x="152386" y="18900"/>
                  </a:lnTo>
                  <a:lnTo>
                    <a:pt x="144241" y="28205"/>
                  </a:lnTo>
                  <a:lnTo>
                    <a:pt x="139953" y="13653"/>
                  </a:lnTo>
                  <a:lnTo>
                    <a:pt x="131075" y="5084"/>
                  </a:lnTo>
                  <a:lnTo>
                    <a:pt x="119854" y="1025"/>
                  </a:lnTo>
                  <a:lnTo>
                    <a:pt x="108540" y="0"/>
                  </a:lnTo>
                  <a:lnTo>
                    <a:pt x="92660" y="2372"/>
                  </a:lnTo>
                  <a:lnTo>
                    <a:pt x="79733" y="8401"/>
                  </a:lnTo>
                  <a:lnTo>
                    <a:pt x="69604" y="16451"/>
                  </a:lnTo>
                  <a:lnTo>
                    <a:pt x="62117" y="24888"/>
                  </a:lnTo>
                  <a:lnTo>
                    <a:pt x="58061" y="12953"/>
                  </a:lnTo>
                  <a:lnTo>
                    <a:pt x="50636" y="5291"/>
                  </a:lnTo>
                  <a:lnTo>
                    <a:pt x="41492" y="1206"/>
                  </a:lnTo>
                  <a:lnTo>
                    <a:pt x="32274" y="0"/>
                  </a:lnTo>
                  <a:lnTo>
                    <a:pt x="24465" y="1401"/>
                  </a:lnTo>
                  <a:lnTo>
                    <a:pt x="730" y="38735"/>
                  </a:lnTo>
                  <a:lnTo>
                    <a:pt x="0" y="42313"/>
                  </a:lnTo>
                  <a:lnTo>
                    <a:pt x="0" y="45630"/>
                  </a:lnTo>
                  <a:lnTo>
                    <a:pt x="9063" y="45630"/>
                  </a:lnTo>
                  <a:lnTo>
                    <a:pt x="9063" y="44801"/>
                  </a:lnTo>
                  <a:lnTo>
                    <a:pt x="10721" y="37338"/>
                  </a:lnTo>
                  <a:lnTo>
                    <a:pt x="14543" y="26020"/>
                  </a:lnTo>
                  <a:lnTo>
                    <a:pt x="18914" y="16493"/>
                  </a:lnTo>
                  <a:lnTo>
                    <a:pt x="24384" y="9923"/>
                  </a:lnTo>
                  <a:lnTo>
                    <a:pt x="31501" y="7474"/>
                  </a:lnTo>
                  <a:lnTo>
                    <a:pt x="38906" y="7474"/>
                  </a:lnTo>
                  <a:lnTo>
                    <a:pt x="40564" y="14108"/>
                  </a:lnTo>
                  <a:lnTo>
                    <a:pt x="40564" y="26546"/>
                  </a:lnTo>
                  <a:lnTo>
                    <a:pt x="36474" y="43972"/>
                  </a:lnTo>
                  <a:lnTo>
                    <a:pt x="34599" y="50204"/>
                  </a:lnTo>
                  <a:lnTo>
                    <a:pt x="21553" y="104525"/>
                  </a:lnTo>
                  <a:lnTo>
                    <a:pt x="19895" y="108674"/>
                  </a:lnTo>
                  <a:lnTo>
                    <a:pt x="18237" y="115310"/>
                  </a:lnTo>
                  <a:lnTo>
                    <a:pt x="18237" y="121946"/>
                  </a:lnTo>
                  <a:lnTo>
                    <a:pt x="23211" y="125264"/>
                  </a:lnTo>
                  <a:lnTo>
                    <a:pt x="33159" y="125264"/>
                  </a:lnTo>
                  <a:lnTo>
                    <a:pt x="44935" y="96630"/>
                  </a:lnTo>
                  <a:lnTo>
                    <a:pt x="51396" y="70519"/>
                  </a:lnTo>
                  <a:lnTo>
                    <a:pt x="54712" y="58069"/>
                  </a:lnTo>
                  <a:lnTo>
                    <a:pt x="56385" y="50917"/>
                  </a:lnTo>
                  <a:lnTo>
                    <a:pt x="58318" y="45630"/>
                  </a:lnTo>
                  <a:lnTo>
                    <a:pt x="93565" y="9975"/>
                  </a:lnTo>
                  <a:lnTo>
                    <a:pt x="107766" y="7474"/>
                  </a:lnTo>
                  <a:lnTo>
                    <a:pt x="123462" y="7474"/>
                  </a:lnTo>
                  <a:lnTo>
                    <a:pt x="123462" y="27376"/>
                  </a:lnTo>
                  <a:lnTo>
                    <a:pt x="123289" y="31982"/>
                  </a:lnTo>
                  <a:lnTo>
                    <a:pt x="122660" y="36818"/>
                  </a:lnTo>
                  <a:lnTo>
                    <a:pt x="119372" y="53093"/>
                  </a:lnTo>
                  <a:lnTo>
                    <a:pt x="107766" y="99549"/>
                  </a:lnTo>
                  <a:lnTo>
                    <a:pt x="103566" y="114480"/>
                  </a:lnTo>
                  <a:lnTo>
                    <a:pt x="103566" y="121946"/>
                  </a:lnTo>
                  <a:lnTo>
                    <a:pt x="108540" y="125264"/>
                  </a:lnTo>
                  <a:lnTo>
                    <a:pt x="117714" y="125264"/>
                  </a:lnTo>
                  <a:lnTo>
                    <a:pt x="122688" y="121117"/>
                  </a:lnTo>
                  <a:lnTo>
                    <a:pt x="123462" y="118628"/>
                  </a:lnTo>
                  <a:lnTo>
                    <a:pt x="125120" y="116139"/>
                  </a:lnTo>
                  <a:lnTo>
                    <a:pt x="127662" y="107844"/>
                  </a:lnTo>
                  <a:lnTo>
                    <a:pt x="128436" y="102038"/>
                  </a:lnTo>
                  <a:lnTo>
                    <a:pt x="138383" y="64703"/>
                  </a:lnTo>
                  <a:lnTo>
                    <a:pt x="139268" y="58069"/>
                  </a:lnTo>
                  <a:lnTo>
                    <a:pt x="142583" y="46459"/>
                  </a:lnTo>
                  <a:lnTo>
                    <a:pt x="142583" y="45630"/>
                  </a:lnTo>
                  <a:lnTo>
                    <a:pt x="177646" y="10156"/>
                  </a:lnTo>
                  <a:lnTo>
                    <a:pt x="192322" y="7474"/>
                  </a:lnTo>
                  <a:lnTo>
                    <a:pt x="201581" y="9651"/>
                  </a:lnTo>
                  <a:lnTo>
                    <a:pt x="206539" y="14937"/>
                  </a:lnTo>
                  <a:lnTo>
                    <a:pt x="208534" y="21467"/>
                  </a:lnTo>
                  <a:lnTo>
                    <a:pt x="208902" y="27376"/>
                  </a:lnTo>
                  <a:lnTo>
                    <a:pt x="207011" y="41947"/>
                  </a:lnTo>
                  <a:lnTo>
                    <a:pt x="202477" y="58695"/>
                  </a:lnTo>
                  <a:lnTo>
                    <a:pt x="197011" y="74507"/>
                  </a:lnTo>
                  <a:lnTo>
                    <a:pt x="192322" y="86274"/>
                  </a:lnTo>
                  <a:lnTo>
                    <a:pt x="189890" y="93738"/>
                  </a:lnTo>
                  <a:lnTo>
                    <a:pt x="188232" y="96225"/>
                  </a:lnTo>
                  <a:lnTo>
                    <a:pt x="188232" y="101207"/>
                  </a:lnTo>
                  <a:lnTo>
                    <a:pt x="190388" y="111266"/>
                  </a:lnTo>
                  <a:lnTo>
                    <a:pt x="196191" y="118835"/>
                  </a:lnTo>
                  <a:lnTo>
                    <a:pt x="204646" y="123605"/>
                  </a:lnTo>
                  <a:lnTo>
                    <a:pt x="214760" y="125264"/>
                  </a:lnTo>
                  <a:lnTo>
                    <a:pt x="232495" y="119237"/>
                  </a:lnTo>
                  <a:lnTo>
                    <a:pt x="244893" y="105666"/>
                  </a:lnTo>
                  <a:lnTo>
                    <a:pt x="252172" y="91317"/>
                  </a:lnTo>
                  <a:lnTo>
                    <a:pt x="254551" y="82957"/>
                  </a:lnTo>
                  <a:lnTo>
                    <a:pt x="254551" y="78811"/>
                  </a:lnTo>
                  <a:lnTo>
                    <a:pt x="246261" y="78811"/>
                  </a:lnTo>
                  <a:lnTo>
                    <a:pt x="246261" y="80470"/>
                  </a:lnTo>
                  <a:lnTo>
                    <a:pt x="244603" y="83787"/>
                  </a:lnTo>
                  <a:lnTo>
                    <a:pt x="239113" y="98421"/>
                  </a:lnTo>
                  <a:lnTo>
                    <a:pt x="231933" y="108777"/>
                  </a:lnTo>
                  <a:lnTo>
                    <a:pt x="223821" y="114934"/>
                  </a:lnTo>
                  <a:lnTo>
                    <a:pt x="215533" y="116969"/>
                  </a:lnTo>
                  <a:lnTo>
                    <a:pt x="209786" y="116969"/>
                  </a:lnTo>
                  <a:lnTo>
                    <a:pt x="208902" y="113651"/>
                  </a:lnTo>
                  <a:lnTo>
                    <a:pt x="208902" y="101207"/>
                  </a:lnTo>
                  <a:lnTo>
                    <a:pt x="209786" y="97889"/>
                  </a:lnTo>
                  <a:lnTo>
                    <a:pt x="214760" y="85445"/>
                  </a:lnTo>
                  <a:lnTo>
                    <a:pt x="218490" y="75389"/>
                  </a:lnTo>
                  <a:lnTo>
                    <a:pt x="223464" y="60975"/>
                  </a:lnTo>
                  <a:lnTo>
                    <a:pt x="227816" y="45316"/>
                  </a:lnTo>
                  <a:lnTo>
                    <a:pt x="229681" y="31522"/>
                  </a:lnTo>
                  <a:lnTo>
                    <a:pt x="229526" y="27181"/>
                  </a:lnTo>
                  <a:lnTo>
                    <a:pt x="202574" y="701"/>
                  </a:lnTo>
                  <a:lnTo>
                    <a:pt x="193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1" name="object 3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66124" y="4314651"/>
            <a:ext cx="222165" cy="179227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433054" y="4365291"/>
            <a:ext cx="101135" cy="184092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592218" y="4210166"/>
            <a:ext cx="344170" cy="356870"/>
            <a:chOff x="5592218" y="4210166"/>
            <a:chExt cx="344170" cy="356870"/>
          </a:xfrm>
        </p:grpSpPr>
        <p:sp>
          <p:nvSpPr>
            <p:cNvPr id="34" name="object 34"/>
            <p:cNvSpPr/>
            <p:nvPr/>
          </p:nvSpPr>
          <p:spPr>
            <a:xfrm>
              <a:off x="5592218" y="4210166"/>
              <a:ext cx="216535" cy="356870"/>
            </a:xfrm>
            <a:custGeom>
              <a:avLst/>
              <a:gdLst/>
              <a:ahLst/>
              <a:cxnLst/>
              <a:rect l="l" t="t" r="r" b="b"/>
              <a:pathLst>
                <a:path w="216535" h="356870">
                  <a:moveTo>
                    <a:pt x="162479" y="0"/>
                  </a:moveTo>
                  <a:lnTo>
                    <a:pt x="125113" y="9422"/>
                  </a:lnTo>
                  <a:lnTo>
                    <a:pt x="83947" y="53237"/>
                  </a:lnTo>
                  <a:lnTo>
                    <a:pt x="63886" y="101168"/>
                  </a:lnTo>
                  <a:lnTo>
                    <a:pt x="884" y="352485"/>
                  </a:lnTo>
                  <a:lnTo>
                    <a:pt x="0" y="354143"/>
                  </a:lnTo>
                  <a:lnTo>
                    <a:pt x="2542" y="356686"/>
                  </a:lnTo>
                  <a:lnTo>
                    <a:pt x="8289" y="356686"/>
                  </a:lnTo>
                  <a:lnTo>
                    <a:pt x="9947" y="355802"/>
                  </a:lnTo>
                  <a:lnTo>
                    <a:pt x="9947" y="355028"/>
                  </a:lnTo>
                  <a:lnTo>
                    <a:pt x="38132" y="245457"/>
                  </a:lnTo>
                  <a:lnTo>
                    <a:pt x="49361" y="245457"/>
                  </a:lnTo>
                  <a:lnTo>
                    <a:pt x="48446" y="243703"/>
                  </a:lnTo>
                  <a:lnTo>
                    <a:pt x="45648" y="223896"/>
                  </a:lnTo>
                  <a:lnTo>
                    <a:pt x="72949" y="106143"/>
                  </a:lnTo>
                  <a:lnTo>
                    <a:pt x="100637" y="44834"/>
                  </a:lnTo>
                  <a:lnTo>
                    <a:pt x="157505" y="9066"/>
                  </a:lnTo>
                  <a:lnTo>
                    <a:pt x="191743" y="9066"/>
                  </a:lnTo>
                  <a:lnTo>
                    <a:pt x="184590" y="4229"/>
                  </a:lnTo>
                  <a:lnTo>
                    <a:pt x="162479" y="0"/>
                  </a:lnTo>
                  <a:close/>
                </a:path>
                <a:path w="216535" h="356870">
                  <a:moveTo>
                    <a:pt x="49361" y="245457"/>
                  </a:moveTo>
                  <a:lnTo>
                    <a:pt x="38132" y="245457"/>
                  </a:lnTo>
                  <a:lnTo>
                    <a:pt x="45643" y="261276"/>
                  </a:lnTo>
                  <a:lnTo>
                    <a:pt x="57019" y="273333"/>
                  </a:lnTo>
                  <a:lnTo>
                    <a:pt x="72437" y="281016"/>
                  </a:lnTo>
                  <a:lnTo>
                    <a:pt x="92071" y="283712"/>
                  </a:lnTo>
                  <a:lnTo>
                    <a:pt x="113749" y="281228"/>
                  </a:lnTo>
                  <a:lnTo>
                    <a:pt x="134261" y="274535"/>
                  </a:lnTo>
                  <a:lnTo>
                    <a:pt x="90413" y="274535"/>
                  </a:lnTo>
                  <a:lnTo>
                    <a:pt x="70829" y="270588"/>
                  </a:lnTo>
                  <a:lnTo>
                    <a:pt x="56840" y="259789"/>
                  </a:lnTo>
                  <a:lnTo>
                    <a:pt x="49361" y="245457"/>
                  </a:lnTo>
                  <a:close/>
                </a:path>
                <a:path w="216535" h="356870">
                  <a:moveTo>
                    <a:pt x="177380" y="126045"/>
                  </a:moveTo>
                  <a:lnTo>
                    <a:pt x="157505" y="126045"/>
                  </a:lnTo>
                  <a:lnTo>
                    <a:pt x="166529" y="136447"/>
                  </a:lnTo>
                  <a:lnTo>
                    <a:pt x="171833" y="146901"/>
                  </a:lnTo>
                  <a:lnTo>
                    <a:pt x="174338" y="158121"/>
                  </a:lnTo>
                  <a:lnTo>
                    <a:pt x="174969" y="170824"/>
                  </a:lnTo>
                  <a:lnTo>
                    <a:pt x="173819" y="189145"/>
                  </a:lnTo>
                  <a:lnTo>
                    <a:pt x="155073" y="238823"/>
                  </a:lnTo>
                  <a:lnTo>
                    <a:pt x="125852" y="264806"/>
                  </a:lnTo>
                  <a:lnTo>
                    <a:pt x="90413" y="274535"/>
                  </a:lnTo>
                  <a:lnTo>
                    <a:pt x="134361" y="274535"/>
                  </a:lnTo>
                  <a:lnTo>
                    <a:pt x="168337" y="252090"/>
                  </a:lnTo>
                  <a:lnTo>
                    <a:pt x="191217" y="219957"/>
                  </a:lnTo>
                  <a:lnTo>
                    <a:pt x="199838" y="179117"/>
                  </a:lnTo>
                  <a:lnTo>
                    <a:pt x="197394" y="159431"/>
                  </a:lnTo>
                  <a:lnTo>
                    <a:pt x="190899" y="142865"/>
                  </a:lnTo>
                  <a:lnTo>
                    <a:pt x="181606" y="129720"/>
                  </a:lnTo>
                  <a:lnTo>
                    <a:pt x="177380" y="126045"/>
                  </a:lnTo>
                  <a:close/>
                </a:path>
                <a:path w="216535" h="356870">
                  <a:moveTo>
                    <a:pt x="128546" y="108686"/>
                  </a:moveTo>
                  <a:lnTo>
                    <a:pt x="120248" y="108880"/>
                  </a:lnTo>
                  <a:lnTo>
                    <a:pt x="110074" y="110234"/>
                  </a:lnTo>
                  <a:lnTo>
                    <a:pt x="101454" y="113910"/>
                  </a:lnTo>
                  <a:lnTo>
                    <a:pt x="97819" y="121070"/>
                  </a:lnTo>
                  <a:lnTo>
                    <a:pt x="101045" y="127522"/>
                  </a:lnTo>
                  <a:lnTo>
                    <a:pt x="108706" y="130399"/>
                  </a:lnTo>
                  <a:lnTo>
                    <a:pt x="117776" y="131098"/>
                  </a:lnTo>
                  <a:lnTo>
                    <a:pt x="132743" y="131098"/>
                  </a:lnTo>
                  <a:lnTo>
                    <a:pt x="142611" y="130399"/>
                  </a:lnTo>
                  <a:lnTo>
                    <a:pt x="149664" y="128921"/>
                  </a:lnTo>
                  <a:lnTo>
                    <a:pt x="157505" y="126045"/>
                  </a:lnTo>
                  <a:lnTo>
                    <a:pt x="177380" y="126045"/>
                  </a:lnTo>
                  <a:lnTo>
                    <a:pt x="173566" y="122728"/>
                  </a:lnTo>
                  <a:lnTo>
                    <a:pt x="112740" y="122728"/>
                  </a:lnTo>
                  <a:lnTo>
                    <a:pt x="108651" y="121070"/>
                  </a:lnTo>
                  <a:lnTo>
                    <a:pt x="109424" y="116979"/>
                  </a:lnTo>
                  <a:lnTo>
                    <a:pt x="175490" y="116979"/>
                  </a:lnTo>
                  <a:lnTo>
                    <a:pt x="180211" y="113662"/>
                  </a:lnTo>
                  <a:lnTo>
                    <a:pt x="159163" y="113662"/>
                  </a:lnTo>
                  <a:lnTo>
                    <a:pt x="151488" y="111112"/>
                  </a:lnTo>
                  <a:lnTo>
                    <a:pt x="144186" y="109598"/>
                  </a:lnTo>
                  <a:lnTo>
                    <a:pt x="136790" y="108880"/>
                  </a:lnTo>
                  <a:lnTo>
                    <a:pt x="137021" y="108880"/>
                  </a:lnTo>
                  <a:lnTo>
                    <a:pt x="128546" y="108686"/>
                  </a:lnTo>
                  <a:close/>
                </a:path>
                <a:path w="216535" h="356870">
                  <a:moveTo>
                    <a:pt x="175490" y="116979"/>
                  </a:moveTo>
                  <a:lnTo>
                    <a:pt x="109424" y="116979"/>
                  </a:lnTo>
                  <a:lnTo>
                    <a:pt x="124346" y="117753"/>
                  </a:lnTo>
                  <a:lnTo>
                    <a:pt x="140152" y="117753"/>
                  </a:lnTo>
                  <a:lnTo>
                    <a:pt x="145126" y="120296"/>
                  </a:lnTo>
                  <a:lnTo>
                    <a:pt x="140152" y="121954"/>
                  </a:lnTo>
                  <a:lnTo>
                    <a:pt x="135952" y="122728"/>
                  </a:lnTo>
                  <a:lnTo>
                    <a:pt x="173566" y="122728"/>
                  </a:lnTo>
                  <a:lnTo>
                    <a:pt x="170769" y="120296"/>
                  </a:lnTo>
                  <a:lnTo>
                    <a:pt x="175490" y="116979"/>
                  </a:lnTo>
                  <a:close/>
                </a:path>
                <a:path w="216535" h="356870">
                  <a:moveTo>
                    <a:pt x="191743" y="9066"/>
                  </a:moveTo>
                  <a:lnTo>
                    <a:pt x="157505" y="9066"/>
                  </a:lnTo>
                  <a:lnTo>
                    <a:pt x="173135" y="11381"/>
                  </a:lnTo>
                  <a:lnTo>
                    <a:pt x="184889" y="18215"/>
                  </a:lnTo>
                  <a:lnTo>
                    <a:pt x="192291" y="29403"/>
                  </a:lnTo>
                  <a:lnTo>
                    <a:pt x="194857" y="44834"/>
                  </a:lnTo>
                  <a:lnTo>
                    <a:pt x="192084" y="65679"/>
                  </a:lnTo>
                  <a:lnTo>
                    <a:pt x="184474" y="85108"/>
                  </a:lnTo>
                  <a:lnTo>
                    <a:pt x="173135" y="101593"/>
                  </a:lnTo>
                  <a:lnTo>
                    <a:pt x="159163" y="113662"/>
                  </a:lnTo>
                  <a:lnTo>
                    <a:pt x="180211" y="113662"/>
                  </a:lnTo>
                  <a:lnTo>
                    <a:pt x="187694" y="108404"/>
                  </a:lnTo>
                  <a:lnTo>
                    <a:pt x="202297" y="93000"/>
                  </a:lnTo>
                  <a:lnTo>
                    <a:pt x="212549" y="74630"/>
                  </a:lnTo>
                  <a:lnTo>
                    <a:pt x="216418" y="53845"/>
                  </a:lnTo>
                  <a:lnTo>
                    <a:pt x="212544" y="32838"/>
                  </a:lnTo>
                  <a:lnTo>
                    <a:pt x="201593" y="15728"/>
                  </a:lnTo>
                  <a:lnTo>
                    <a:pt x="191743" y="9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35163" y="4365291"/>
              <a:ext cx="101135" cy="184092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5369168" y="492354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706"/>
                </a:lnTo>
                <a:lnTo>
                  <a:pt x="6037" y="36307"/>
                </a:lnTo>
                <a:lnTo>
                  <a:pt x="12636" y="40731"/>
                </a:lnTo>
                <a:lnTo>
                  <a:pt x="20779" y="42346"/>
                </a:lnTo>
                <a:lnTo>
                  <a:pt x="29043" y="40731"/>
                </a:lnTo>
                <a:lnTo>
                  <a:pt x="35908" y="36307"/>
                </a:lnTo>
                <a:lnTo>
                  <a:pt x="40597" y="29706"/>
                </a:lnTo>
                <a:lnTo>
                  <a:pt x="42333" y="21560"/>
                </a:lnTo>
                <a:lnTo>
                  <a:pt x="40597" y="13293"/>
                </a:lnTo>
                <a:lnTo>
                  <a:pt x="35908" y="6426"/>
                </a:lnTo>
                <a:lnTo>
                  <a:pt x="29043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545795" y="4923540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706"/>
                </a:lnTo>
                <a:lnTo>
                  <a:pt x="6037" y="36307"/>
                </a:lnTo>
                <a:lnTo>
                  <a:pt x="12636" y="40731"/>
                </a:lnTo>
                <a:lnTo>
                  <a:pt x="20779" y="42346"/>
                </a:lnTo>
                <a:lnTo>
                  <a:pt x="28905" y="40731"/>
                </a:lnTo>
                <a:lnTo>
                  <a:pt x="35466" y="36307"/>
                </a:lnTo>
                <a:lnTo>
                  <a:pt x="39851" y="29706"/>
                </a:lnTo>
                <a:lnTo>
                  <a:pt x="41448" y="21560"/>
                </a:lnTo>
                <a:lnTo>
                  <a:pt x="39851" y="13293"/>
                </a:lnTo>
                <a:lnTo>
                  <a:pt x="35466" y="6426"/>
                </a:lnTo>
                <a:lnTo>
                  <a:pt x="28905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21538" y="4923540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779" y="0"/>
                </a:moveTo>
                <a:lnTo>
                  <a:pt x="12636" y="1736"/>
                </a:lnTo>
                <a:lnTo>
                  <a:pt x="6037" y="6426"/>
                </a:lnTo>
                <a:lnTo>
                  <a:pt x="1614" y="13293"/>
                </a:lnTo>
                <a:lnTo>
                  <a:pt x="0" y="21560"/>
                </a:lnTo>
                <a:lnTo>
                  <a:pt x="1614" y="29706"/>
                </a:lnTo>
                <a:lnTo>
                  <a:pt x="6037" y="36307"/>
                </a:lnTo>
                <a:lnTo>
                  <a:pt x="12636" y="40731"/>
                </a:lnTo>
                <a:lnTo>
                  <a:pt x="20779" y="42346"/>
                </a:lnTo>
                <a:lnTo>
                  <a:pt x="29043" y="40731"/>
                </a:lnTo>
                <a:lnTo>
                  <a:pt x="35908" y="36307"/>
                </a:lnTo>
                <a:lnTo>
                  <a:pt x="40597" y="29706"/>
                </a:lnTo>
                <a:lnTo>
                  <a:pt x="42333" y="21560"/>
                </a:lnTo>
                <a:lnTo>
                  <a:pt x="40597" y="13293"/>
                </a:lnTo>
                <a:lnTo>
                  <a:pt x="35908" y="6426"/>
                </a:lnTo>
                <a:lnTo>
                  <a:pt x="29043" y="1736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9" name="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147002" y="5266958"/>
            <a:ext cx="222165" cy="179183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14817" y="5317597"/>
            <a:ext cx="100361" cy="184114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5573980" y="5161589"/>
            <a:ext cx="394970" cy="358140"/>
            <a:chOff x="5573980" y="5161589"/>
            <a:chExt cx="394970" cy="358140"/>
          </a:xfrm>
        </p:grpSpPr>
        <p:sp>
          <p:nvSpPr>
            <p:cNvPr id="42" name="object 42"/>
            <p:cNvSpPr/>
            <p:nvPr/>
          </p:nvSpPr>
          <p:spPr>
            <a:xfrm>
              <a:off x="5573980" y="5161589"/>
              <a:ext cx="216535" cy="358140"/>
            </a:xfrm>
            <a:custGeom>
              <a:avLst/>
              <a:gdLst/>
              <a:ahLst/>
              <a:cxnLst/>
              <a:rect l="l" t="t" r="r" b="b"/>
              <a:pathLst>
                <a:path w="216535" h="358139">
                  <a:moveTo>
                    <a:pt x="162479" y="0"/>
                  </a:moveTo>
                  <a:lnTo>
                    <a:pt x="124242" y="10168"/>
                  </a:lnTo>
                  <a:lnTo>
                    <a:pt x="83146" y="54011"/>
                  </a:lnTo>
                  <a:lnTo>
                    <a:pt x="63002" y="101168"/>
                  </a:lnTo>
                  <a:lnTo>
                    <a:pt x="0" y="353402"/>
                  </a:lnTo>
                  <a:lnTo>
                    <a:pt x="0" y="355061"/>
                  </a:lnTo>
                  <a:lnTo>
                    <a:pt x="1657" y="357549"/>
                  </a:lnTo>
                  <a:lnTo>
                    <a:pt x="8289" y="357549"/>
                  </a:lnTo>
                  <a:lnTo>
                    <a:pt x="9174" y="356719"/>
                  </a:lnTo>
                  <a:lnTo>
                    <a:pt x="9947" y="355061"/>
                  </a:lnTo>
                  <a:lnTo>
                    <a:pt x="37359" y="245567"/>
                  </a:lnTo>
                  <a:lnTo>
                    <a:pt x="48264" y="245567"/>
                  </a:lnTo>
                  <a:lnTo>
                    <a:pt x="47576" y="244261"/>
                  </a:lnTo>
                  <a:lnTo>
                    <a:pt x="44764" y="224781"/>
                  </a:lnTo>
                  <a:lnTo>
                    <a:pt x="44764" y="214830"/>
                  </a:lnTo>
                  <a:lnTo>
                    <a:pt x="46422" y="206537"/>
                  </a:lnTo>
                  <a:lnTo>
                    <a:pt x="72176" y="107028"/>
                  </a:lnTo>
                  <a:lnTo>
                    <a:pt x="100112" y="45041"/>
                  </a:lnTo>
                  <a:lnTo>
                    <a:pt x="156731" y="9176"/>
                  </a:lnTo>
                  <a:lnTo>
                    <a:pt x="191162" y="9176"/>
                  </a:lnTo>
                  <a:lnTo>
                    <a:pt x="184196" y="4353"/>
                  </a:lnTo>
                  <a:lnTo>
                    <a:pt x="162479" y="0"/>
                  </a:lnTo>
                  <a:close/>
                </a:path>
                <a:path w="216535" h="358139">
                  <a:moveTo>
                    <a:pt x="48264" y="245567"/>
                  </a:moveTo>
                  <a:lnTo>
                    <a:pt x="37359" y="245567"/>
                  </a:lnTo>
                  <a:lnTo>
                    <a:pt x="44821" y="261827"/>
                  </a:lnTo>
                  <a:lnTo>
                    <a:pt x="56190" y="274099"/>
                  </a:lnTo>
                  <a:lnTo>
                    <a:pt x="71601" y="281851"/>
                  </a:lnTo>
                  <a:lnTo>
                    <a:pt x="91187" y="284553"/>
                  </a:lnTo>
                  <a:lnTo>
                    <a:pt x="112927" y="282075"/>
                  </a:lnTo>
                  <a:lnTo>
                    <a:pt x="133390" y="275420"/>
                  </a:lnTo>
                  <a:lnTo>
                    <a:pt x="90413" y="275420"/>
                  </a:lnTo>
                  <a:lnTo>
                    <a:pt x="70317" y="271364"/>
                  </a:lnTo>
                  <a:lnTo>
                    <a:pt x="56066" y="260383"/>
                  </a:lnTo>
                  <a:lnTo>
                    <a:pt x="48264" y="245567"/>
                  </a:lnTo>
                  <a:close/>
                </a:path>
                <a:path w="216535" h="358139">
                  <a:moveTo>
                    <a:pt x="177097" y="126930"/>
                  </a:moveTo>
                  <a:lnTo>
                    <a:pt x="156731" y="126930"/>
                  </a:lnTo>
                  <a:lnTo>
                    <a:pt x="165738" y="137331"/>
                  </a:lnTo>
                  <a:lnTo>
                    <a:pt x="171004" y="147785"/>
                  </a:lnTo>
                  <a:lnTo>
                    <a:pt x="173472" y="159006"/>
                  </a:lnTo>
                  <a:lnTo>
                    <a:pt x="174085" y="171709"/>
                  </a:lnTo>
                  <a:lnTo>
                    <a:pt x="172981" y="190030"/>
                  </a:lnTo>
                  <a:lnTo>
                    <a:pt x="154189" y="239707"/>
                  </a:lnTo>
                  <a:lnTo>
                    <a:pt x="125078" y="265649"/>
                  </a:lnTo>
                  <a:lnTo>
                    <a:pt x="90413" y="275420"/>
                  </a:lnTo>
                  <a:lnTo>
                    <a:pt x="133519" y="275420"/>
                  </a:lnTo>
                  <a:lnTo>
                    <a:pt x="167453" y="252975"/>
                  </a:lnTo>
                  <a:lnTo>
                    <a:pt x="190374" y="220551"/>
                  </a:lnTo>
                  <a:lnTo>
                    <a:pt x="198954" y="180001"/>
                  </a:lnTo>
                  <a:lnTo>
                    <a:pt x="196540" y="160315"/>
                  </a:lnTo>
                  <a:lnTo>
                    <a:pt x="190167" y="143749"/>
                  </a:lnTo>
                  <a:lnTo>
                    <a:pt x="181141" y="130604"/>
                  </a:lnTo>
                  <a:lnTo>
                    <a:pt x="177097" y="126930"/>
                  </a:lnTo>
                  <a:close/>
                </a:path>
                <a:path w="216535" h="358139">
                  <a:moveTo>
                    <a:pt x="191162" y="9176"/>
                  </a:moveTo>
                  <a:lnTo>
                    <a:pt x="156731" y="9176"/>
                  </a:lnTo>
                  <a:lnTo>
                    <a:pt x="172344" y="11488"/>
                  </a:lnTo>
                  <a:lnTo>
                    <a:pt x="184060" y="18381"/>
                  </a:lnTo>
                  <a:lnTo>
                    <a:pt x="191424" y="29794"/>
                  </a:lnTo>
                  <a:lnTo>
                    <a:pt x="193880" y="45041"/>
                  </a:lnTo>
                  <a:lnTo>
                    <a:pt x="193980" y="45663"/>
                  </a:lnTo>
                  <a:lnTo>
                    <a:pt x="191326" y="66191"/>
                  </a:lnTo>
                  <a:lnTo>
                    <a:pt x="183936" y="85661"/>
                  </a:lnTo>
                  <a:lnTo>
                    <a:pt x="172670" y="102353"/>
                  </a:lnTo>
                  <a:lnTo>
                    <a:pt x="158389" y="114546"/>
                  </a:lnTo>
                  <a:lnTo>
                    <a:pt x="100603" y="114546"/>
                  </a:lnTo>
                  <a:lnTo>
                    <a:pt x="97045" y="121954"/>
                  </a:lnTo>
                  <a:lnTo>
                    <a:pt x="100378" y="128407"/>
                  </a:lnTo>
                  <a:lnTo>
                    <a:pt x="108209" y="131283"/>
                  </a:lnTo>
                  <a:lnTo>
                    <a:pt x="117282" y="131983"/>
                  </a:lnTo>
                  <a:lnTo>
                    <a:pt x="131866" y="131983"/>
                  </a:lnTo>
                  <a:lnTo>
                    <a:pt x="141782" y="131283"/>
                  </a:lnTo>
                  <a:lnTo>
                    <a:pt x="148873" y="129806"/>
                  </a:lnTo>
                  <a:lnTo>
                    <a:pt x="156731" y="126930"/>
                  </a:lnTo>
                  <a:lnTo>
                    <a:pt x="177097" y="126930"/>
                  </a:lnTo>
                  <a:lnTo>
                    <a:pt x="173446" y="123613"/>
                  </a:lnTo>
                  <a:lnTo>
                    <a:pt x="111967" y="123613"/>
                  </a:lnTo>
                  <a:lnTo>
                    <a:pt x="108651" y="121954"/>
                  </a:lnTo>
                  <a:lnTo>
                    <a:pt x="108651" y="117863"/>
                  </a:lnTo>
                  <a:lnTo>
                    <a:pt x="175351" y="117863"/>
                  </a:lnTo>
                  <a:lnTo>
                    <a:pt x="187367" y="109165"/>
                  </a:lnTo>
                  <a:lnTo>
                    <a:pt x="202007" y="93552"/>
                  </a:lnTo>
                  <a:lnTo>
                    <a:pt x="212440" y="75141"/>
                  </a:lnTo>
                  <a:lnTo>
                    <a:pt x="216418" y="54730"/>
                  </a:lnTo>
                  <a:lnTo>
                    <a:pt x="212420" y="33584"/>
                  </a:lnTo>
                  <a:lnTo>
                    <a:pt x="201261" y="16170"/>
                  </a:lnTo>
                  <a:lnTo>
                    <a:pt x="191162" y="9176"/>
                  </a:lnTo>
                  <a:close/>
                </a:path>
                <a:path w="216535" h="358139">
                  <a:moveTo>
                    <a:pt x="175351" y="117863"/>
                  </a:moveTo>
                  <a:lnTo>
                    <a:pt x="108651" y="117863"/>
                  </a:lnTo>
                  <a:lnTo>
                    <a:pt x="123572" y="118637"/>
                  </a:lnTo>
                  <a:lnTo>
                    <a:pt x="139268" y="118637"/>
                  </a:lnTo>
                  <a:lnTo>
                    <a:pt x="145126" y="120296"/>
                  </a:lnTo>
                  <a:lnTo>
                    <a:pt x="139268" y="122839"/>
                  </a:lnTo>
                  <a:lnTo>
                    <a:pt x="135178" y="123613"/>
                  </a:lnTo>
                  <a:lnTo>
                    <a:pt x="173446" y="123613"/>
                  </a:lnTo>
                  <a:lnTo>
                    <a:pt x="170769" y="121180"/>
                  </a:lnTo>
                  <a:lnTo>
                    <a:pt x="175351" y="117863"/>
                  </a:lnTo>
                  <a:close/>
                </a:path>
                <a:path w="216535" h="358139">
                  <a:moveTo>
                    <a:pt x="135836" y="109757"/>
                  </a:moveTo>
                  <a:lnTo>
                    <a:pt x="118343" y="109757"/>
                  </a:lnTo>
                  <a:lnTo>
                    <a:pt x="109245" y="110787"/>
                  </a:lnTo>
                  <a:lnTo>
                    <a:pt x="100369" y="114546"/>
                  </a:lnTo>
                  <a:lnTo>
                    <a:pt x="158389" y="114546"/>
                  </a:lnTo>
                  <a:lnTo>
                    <a:pt x="150650" y="111996"/>
                  </a:lnTo>
                  <a:lnTo>
                    <a:pt x="143316" y="110483"/>
                  </a:lnTo>
                  <a:lnTo>
                    <a:pt x="135836" y="109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799462" y="5378962"/>
              <a:ext cx="169221" cy="125238"/>
            </a:xfrm>
            <a:prstGeom prst="rect">
              <a:avLst/>
            </a:prstGeom>
          </p:spPr>
        </p:pic>
      </p:grpSp>
      <p:sp>
        <p:nvSpPr>
          <p:cNvPr id="44" name="object 44"/>
          <p:cNvSpPr/>
          <p:nvPr/>
        </p:nvSpPr>
        <p:spPr>
          <a:xfrm>
            <a:off x="5369168" y="587583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779" y="0"/>
                </a:moveTo>
                <a:lnTo>
                  <a:pt x="12636" y="1723"/>
                </a:lnTo>
                <a:lnTo>
                  <a:pt x="6037" y="6324"/>
                </a:lnTo>
                <a:lnTo>
                  <a:pt x="1614" y="12948"/>
                </a:lnTo>
                <a:lnTo>
                  <a:pt x="0" y="20742"/>
                </a:lnTo>
                <a:lnTo>
                  <a:pt x="1614" y="29008"/>
                </a:lnTo>
                <a:lnTo>
                  <a:pt x="6037" y="35875"/>
                </a:lnTo>
                <a:lnTo>
                  <a:pt x="12636" y="40566"/>
                </a:lnTo>
                <a:lnTo>
                  <a:pt x="20779" y="42302"/>
                </a:lnTo>
                <a:lnTo>
                  <a:pt x="29043" y="40566"/>
                </a:lnTo>
                <a:lnTo>
                  <a:pt x="35908" y="35875"/>
                </a:lnTo>
                <a:lnTo>
                  <a:pt x="40597" y="29008"/>
                </a:lnTo>
                <a:lnTo>
                  <a:pt x="42333" y="20742"/>
                </a:lnTo>
                <a:lnTo>
                  <a:pt x="40597" y="12948"/>
                </a:lnTo>
                <a:lnTo>
                  <a:pt x="35908" y="6324"/>
                </a:lnTo>
                <a:lnTo>
                  <a:pt x="29043" y="1723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45795" y="5875835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20779" y="0"/>
                </a:moveTo>
                <a:lnTo>
                  <a:pt x="12636" y="1723"/>
                </a:lnTo>
                <a:lnTo>
                  <a:pt x="6037" y="6324"/>
                </a:lnTo>
                <a:lnTo>
                  <a:pt x="1614" y="12948"/>
                </a:lnTo>
                <a:lnTo>
                  <a:pt x="0" y="20742"/>
                </a:lnTo>
                <a:lnTo>
                  <a:pt x="1614" y="29008"/>
                </a:lnTo>
                <a:lnTo>
                  <a:pt x="6037" y="35875"/>
                </a:lnTo>
                <a:lnTo>
                  <a:pt x="12636" y="40566"/>
                </a:lnTo>
                <a:lnTo>
                  <a:pt x="20779" y="42302"/>
                </a:lnTo>
                <a:lnTo>
                  <a:pt x="28905" y="40566"/>
                </a:lnTo>
                <a:lnTo>
                  <a:pt x="35466" y="35875"/>
                </a:lnTo>
                <a:lnTo>
                  <a:pt x="39851" y="29008"/>
                </a:lnTo>
                <a:lnTo>
                  <a:pt x="41448" y="20742"/>
                </a:lnTo>
                <a:lnTo>
                  <a:pt x="39851" y="12948"/>
                </a:lnTo>
                <a:lnTo>
                  <a:pt x="35466" y="6324"/>
                </a:lnTo>
                <a:lnTo>
                  <a:pt x="28905" y="1723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721538" y="5875835"/>
            <a:ext cx="42545" cy="42545"/>
          </a:xfrm>
          <a:custGeom>
            <a:avLst/>
            <a:gdLst/>
            <a:ahLst/>
            <a:cxnLst/>
            <a:rect l="l" t="t" r="r" b="b"/>
            <a:pathLst>
              <a:path w="42545" h="42545">
                <a:moveTo>
                  <a:pt x="20779" y="0"/>
                </a:moveTo>
                <a:lnTo>
                  <a:pt x="12636" y="1723"/>
                </a:lnTo>
                <a:lnTo>
                  <a:pt x="6037" y="6324"/>
                </a:lnTo>
                <a:lnTo>
                  <a:pt x="1614" y="12948"/>
                </a:lnTo>
                <a:lnTo>
                  <a:pt x="0" y="20742"/>
                </a:lnTo>
                <a:lnTo>
                  <a:pt x="1614" y="29008"/>
                </a:lnTo>
                <a:lnTo>
                  <a:pt x="6037" y="35875"/>
                </a:lnTo>
                <a:lnTo>
                  <a:pt x="12636" y="40566"/>
                </a:lnTo>
                <a:lnTo>
                  <a:pt x="20779" y="42302"/>
                </a:lnTo>
                <a:lnTo>
                  <a:pt x="29043" y="40566"/>
                </a:lnTo>
                <a:lnTo>
                  <a:pt x="35908" y="35875"/>
                </a:lnTo>
                <a:lnTo>
                  <a:pt x="40597" y="29008"/>
                </a:lnTo>
                <a:lnTo>
                  <a:pt x="42333" y="20742"/>
                </a:lnTo>
                <a:lnTo>
                  <a:pt x="40597" y="12948"/>
                </a:lnTo>
                <a:lnTo>
                  <a:pt x="35908" y="6324"/>
                </a:lnTo>
                <a:lnTo>
                  <a:pt x="29043" y="1723"/>
                </a:lnTo>
                <a:lnTo>
                  <a:pt x="207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7" name="object 47"/>
          <p:cNvGrpSpPr/>
          <p:nvPr/>
        </p:nvGrpSpPr>
        <p:grpSpPr>
          <a:xfrm>
            <a:off x="5635325" y="6113917"/>
            <a:ext cx="394970" cy="356870"/>
            <a:chOff x="5635325" y="6113917"/>
            <a:chExt cx="394970" cy="356870"/>
          </a:xfrm>
        </p:grpSpPr>
        <p:sp>
          <p:nvSpPr>
            <p:cNvPr id="48" name="object 48"/>
            <p:cNvSpPr/>
            <p:nvPr/>
          </p:nvSpPr>
          <p:spPr>
            <a:xfrm>
              <a:off x="5635325" y="6113917"/>
              <a:ext cx="216535" cy="356870"/>
            </a:xfrm>
            <a:custGeom>
              <a:avLst/>
              <a:gdLst/>
              <a:ahLst/>
              <a:cxnLst/>
              <a:rect l="l" t="t" r="r" b="b"/>
              <a:pathLst>
                <a:path w="216535" h="356870">
                  <a:moveTo>
                    <a:pt x="162479" y="0"/>
                  </a:moveTo>
                  <a:lnTo>
                    <a:pt x="124615" y="9795"/>
                  </a:lnTo>
                  <a:lnTo>
                    <a:pt x="83436" y="53606"/>
                  </a:lnTo>
                  <a:lnTo>
                    <a:pt x="63002" y="101201"/>
                  </a:lnTo>
                  <a:lnTo>
                    <a:pt x="0" y="353377"/>
                  </a:lnTo>
                  <a:lnTo>
                    <a:pt x="0" y="354207"/>
                  </a:lnTo>
                  <a:lnTo>
                    <a:pt x="1657" y="356695"/>
                  </a:lnTo>
                  <a:lnTo>
                    <a:pt x="8289" y="356695"/>
                  </a:lnTo>
                  <a:lnTo>
                    <a:pt x="9174" y="355866"/>
                  </a:lnTo>
                  <a:lnTo>
                    <a:pt x="9947" y="355036"/>
                  </a:lnTo>
                  <a:lnTo>
                    <a:pt x="37359" y="245534"/>
                  </a:lnTo>
                  <a:lnTo>
                    <a:pt x="48565" y="245534"/>
                  </a:lnTo>
                  <a:lnTo>
                    <a:pt x="47700" y="243908"/>
                  </a:lnTo>
                  <a:lnTo>
                    <a:pt x="44764" y="223973"/>
                  </a:lnTo>
                  <a:lnTo>
                    <a:pt x="44764" y="214011"/>
                  </a:lnTo>
                  <a:lnTo>
                    <a:pt x="47306" y="206548"/>
                  </a:lnTo>
                  <a:lnTo>
                    <a:pt x="72176" y="106176"/>
                  </a:lnTo>
                  <a:lnTo>
                    <a:pt x="82571" y="76663"/>
                  </a:lnTo>
                  <a:lnTo>
                    <a:pt x="100209" y="44895"/>
                  </a:lnTo>
                  <a:lnTo>
                    <a:pt x="125163" y="19503"/>
                  </a:lnTo>
                  <a:lnTo>
                    <a:pt x="157505" y="9121"/>
                  </a:lnTo>
                  <a:lnTo>
                    <a:pt x="191438" y="9121"/>
                  </a:lnTo>
                  <a:lnTo>
                    <a:pt x="184569" y="4353"/>
                  </a:lnTo>
                  <a:lnTo>
                    <a:pt x="162479" y="0"/>
                  </a:lnTo>
                  <a:close/>
                </a:path>
                <a:path w="216535" h="356870">
                  <a:moveTo>
                    <a:pt x="48565" y="245534"/>
                  </a:moveTo>
                  <a:lnTo>
                    <a:pt x="37359" y="245534"/>
                  </a:lnTo>
                  <a:lnTo>
                    <a:pt x="44821" y="261648"/>
                  </a:lnTo>
                  <a:lnTo>
                    <a:pt x="56190" y="273640"/>
                  </a:lnTo>
                  <a:lnTo>
                    <a:pt x="71601" y="281121"/>
                  </a:lnTo>
                  <a:lnTo>
                    <a:pt x="91187" y="283701"/>
                  </a:lnTo>
                  <a:lnTo>
                    <a:pt x="112941" y="281354"/>
                  </a:lnTo>
                  <a:lnTo>
                    <a:pt x="132169" y="275398"/>
                  </a:lnTo>
                  <a:lnTo>
                    <a:pt x="90413" y="275398"/>
                  </a:lnTo>
                  <a:lnTo>
                    <a:pt x="70690" y="271329"/>
                  </a:lnTo>
                  <a:lnTo>
                    <a:pt x="56398" y="260263"/>
                  </a:lnTo>
                  <a:lnTo>
                    <a:pt x="48565" y="245534"/>
                  </a:lnTo>
                  <a:close/>
                </a:path>
                <a:path w="216535" h="356870">
                  <a:moveTo>
                    <a:pt x="178158" y="126918"/>
                  </a:moveTo>
                  <a:lnTo>
                    <a:pt x="157505" y="126918"/>
                  </a:lnTo>
                  <a:lnTo>
                    <a:pt x="166404" y="137297"/>
                  </a:lnTo>
                  <a:lnTo>
                    <a:pt x="171501" y="147755"/>
                  </a:lnTo>
                  <a:lnTo>
                    <a:pt x="173965" y="158992"/>
                  </a:lnTo>
                  <a:lnTo>
                    <a:pt x="174969" y="171709"/>
                  </a:lnTo>
                  <a:lnTo>
                    <a:pt x="173694" y="189572"/>
                  </a:lnTo>
                  <a:lnTo>
                    <a:pt x="155073" y="239729"/>
                  </a:lnTo>
                  <a:lnTo>
                    <a:pt x="125189" y="265653"/>
                  </a:lnTo>
                  <a:lnTo>
                    <a:pt x="90413" y="275398"/>
                  </a:lnTo>
                  <a:lnTo>
                    <a:pt x="132169" y="275398"/>
                  </a:lnTo>
                  <a:lnTo>
                    <a:pt x="168337" y="253008"/>
                  </a:lnTo>
                  <a:lnTo>
                    <a:pt x="191217" y="220547"/>
                  </a:lnTo>
                  <a:lnTo>
                    <a:pt x="199838" y="180001"/>
                  </a:lnTo>
                  <a:lnTo>
                    <a:pt x="197286" y="159821"/>
                  </a:lnTo>
                  <a:lnTo>
                    <a:pt x="190609" y="142985"/>
                  </a:lnTo>
                  <a:lnTo>
                    <a:pt x="181279" y="129726"/>
                  </a:lnTo>
                  <a:lnTo>
                    <a:pt x="178158" y="126918"/>
                  </a:lnTo>
                  <a:close/>
                </a:path>
                <a:path w="216535" h="356870">
                  <a:moveTo>
                    <a:pt x="136209" y="109675"/>
                  </a:moveTo>
                  <a:lnTo>
                    <a:pt x="118480" y="109675"/>
                  </a:lnTo>
                  <a:lnTo>
                    <a:pt x="109245" y="110737"/>
                  </a:lnTo>
                  <a:lnTo>
                    <a:pt x="100663" y="114391"/>
                  </a:lnTo>
                  <a:lnTo>
                    <a:pt x="97045" y="121932"/>
                  </a:lnTo>
                  <a:lnTo>
                    <a:pt x="100378" y="128041"/>
                  </a:lnTo>
                  <a:lnTo>
                    <a:pt x="108223" y="130961"/>
                  </a:lnTo>
                  <a:lnTo>
                    <a:pt x="117678" y="131894"/>
                  </a:lnTo>
                  <a:lnTo>
                    <a:pt x="124346" y="131894"/>
                  </a:lnTo>
                  <a:lnTo>
                    <a:pt x="134081" y="131700"/>
                  </a:lnTo>
                  <a:lnTo>
                    <a:pt x="141879" y="130961"/>
                  </a:lnTo>
                  <a:lnTo>
                    <a:pt x="149200" y="129445"/>
                  </a:lnTo>
                  <a:lnTo>
                    <a:pt x="157505" y="126918"/>
                  </a:lnTo>
                  <a:lnTo>
                    <a:pt x="178158" y="126918"/>
                  </a:lnTo>
                  <a:lnTo>
                    <a:pt x="174469" y="123601"/>
                  </a:lnTo>
                  <a:lnTo>
                    <a:pt x="112740" y="123601"/>
                  </a:lnTo>
                  <a:lnTo>
                    <a:pt x="108651" y="121103"/>
                  </a:lnTo>
                  <a:lnTo>
                    <a:pt x="109424" y="117786"/>
                  </a:lnTo>
                  <a:lnTo>
                    <a:pt x="174423" y="117786"/>
                  </a:lnTo>
                  <a:lnTo>
                    <a:pt x="180515" y="113639"/>
                  </a:lnTo>
                  <a:lnTo>
                    <a:pt x="158389" y="113639"/>
                  </a:lnTo>
                  <a:lnTo>
                    <a:pt x="150775" y="111592"/>
                  </a:lnTo>
                  <a:lnTo>
                    <a:pt x="143647" y="110322"/>
                  </a:lnTo>
                  <a:lnTo>
                    <a:pt x="136209" y="109675"/>
                  </a:lnTo>
                  <a:close/>
                </a:path>
                <a:path w="216535" h="356870">
                  <a:moveTo>
                    <a:pt x="174423" y="117786"/>
                  </a:moveTo>
                  <a:lnTo>
                    <a:pt x="109424" y="117786"/>
                  </a:lnTo>
                  <a:lnTo>
                    <a:pt x="123572" y="118615"/>
                  </a:lnTo>
                  <a:lnTo>
                    <a:pt x="140152" y="118615"/>
                  </a:lnTo>
                  <a:lnTo>
                    <a:pt x="145126" y="120273"/>
                  </a:lnTo>
                  <a:lnTo>
                    <a:pt x="140152" y="121932"/>
                  </a:lnTo>
                  <a:lnTo>
                    <a:pt x="135178" y="122761"/>
                  </a:lnTo>
                  <a:lnTo>
                    <a:pt x="120256" y="122761"/>
                  </a:lnTo>
                  <a:lnTo>
                    <a:pt x="112740" y="123601"/>
                  </a:lnTo>
                  <a:lnTo>
                    <a:pt x="174469" y="123601"/>
                  </a:lnTo>
                  <a:lnTo>
                    <a:pt x="170769" y="120273"/>
                  </a:lnTo>
                  <a:lnTo>
                    <a:pt x="174423" y="117786"/>
                  </a:lnTo>
                  <a:close/>
                </a:path>
                <a:path w="216535" h="356870">
                  <a:moveTo>
                    <a:pt x="191438" y="9121"/>
                  </a:moveTo>
                  <a:lnTo>
                    <a:pt x="157505" y="9121"/>
                  </a:lnTo>
                  <a:lnTo>
                    <a:pt x="172670" y="11441"/>
                  </a:lnTo>
                  <a:lnTo>
                    <a:pt x="184157" y="18348"/>
                  </a:lnTo>
                  <a:lnTo>
                    <a:pt x="191436" y="29766"/>
                  </a:lnTo>
                  <a:lnTo>
                    <a:pt x="193864" y="44895"/>
                  </a:lnTo>
                  <a:lnTo>
                    <a:pt x="193980" y="45619"/>
                  </a:lnTo>
                  <a:lnTo>
                    <a:pt x="191326" y="66164"/>
                  </a:lnTo>
                  <a:lnTo>
                    <a:pt x="183936" y="85542"/>
                  </a:lnTo>
                  <a:lnTo>
                    <a:pt x="172670" y="101963"/>
                  </a:lnTo>
                  <a:lnTo>
                    <a:pt x="158389" y="113639"/>
                  </a:lnTo>
                  <a:lnTo>
                    <a:pt x="180515" y="113639"/>
                  </a:lnTo>
                  <a:lnTo>
                    <a:pt x="187694" y="108753"/>
                  </a:lnTo>
                  <a:lnTo>
                    <a:pt x="202297" y="93420"/>
                  </a:lnTo>
                  <a:lnTo>
                    <a:pt x="212549" y="75130"/>
                  </a:lnTo>
                  <a:lnTo>
                    <a:pt x="216418" y="54741"/>
                  </a:lnTo>
                  <a:lnTo>
                    <a:pt x="212544" y="33589"/>
                  </a:lnTo>
                  <a:lnTo>
                    <a:pt x="201593" y="16171"/>
                  </a:lnTo>
                  <a:lnTo>
                    <a:pt x="191438" y="91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860806" y="6331246"/>
              <a:ext cx="169221" cy="125264"/>
            </a:xfrm>
            <a:prstGeom prst="rect">
              <a:avLst/>
            </a:prstGeom>
          </p:spPr>
        </p:pic>
      </p:grpSp>
      <p:sp>
        <p:nvSpPr>
          <p:cNvPr id="50" name="object 50"/>
          <p:cNvSpPr/>
          <p:nvPr/>
        </p:nvSpPr>
        <p:spPr>
          <a:xfrm>
            <a:off x="6076442" y="4157103"/>
            <a:ext cx="218440" cy="2379345"/>
          </a:xfrm>
          <a:custGeom>
            <a:avLst/>
            <a:gdLst/>
            <a:ahLst/>
            <a:cxnLst/>
            <a:rect l="l" t="t" r="r" b="b"/>
            <a:pathLst>
              <a:path w="218439" h="2379345">
                <a:moveTo>
                  <a:pt x="217970" y="697560"/>
                </a:moveTo>
                <a:lnTo>
                  <a:pt x="216471" y="620534"/>
                </a:lnTo>
                <a:lnTo>
                  <a:pt x="212394" y="550951"/>
                </a:lnTo>
                <a:lnTo>
                  <a:pt x="206362" y="488835"/>
                </a:lnTo>
                <a:lnTo>
                  <a:pt x="198970" y="434162"/>
                </a:lnTo>
                <a:lnTo>
                  <a:pt x="190842" y="386969"/>
                </a:lnTo>
                <a:lnTo>
                  <a:pt x="182600" y="347230"/>
                </a:lnTo>
                <a:lnTo>
                  <a:pt x="168186" y="290182"/>
                </a:lnTo>
                <a:lnTo>
                  <a:pt x="148183" y="228574"/>
                </a:lnTo>
                <a:lnTo>
                  <a:pt x="130187" y="183896"/>
                </a:lnTo>
                <a:lnTo>
                  <a:pt x="109080" y="139306"/>
                </a:lnTo>
                <a:lnTo>
                  <a:pt x="84734" y="95275"/>
                </a:lnTo>
                <a:lnTo>
                  <a:pt x="56972" y="52260"/>
                </a:lnTo>
                <a:lnTo>
                  <a:pt x="25641" y="10718"/>
                </a:lnTo>
                <a:lnTo>
                  <a:pt x="16586" y="774"/>
                </a:lnTo>
                <a:lnTo>
                  <a:pt x="15697" y="0"/>
                </a:lnTo>
                <a:lnTo>
                  <a:pt x="0" y="0"/>
                </a:lnTo>
                <a:lnTo>
                  <a:pt x="0" y="5753"/>
                </a:lnTo>
                <a:lnTo>
                  <a:pt x="4978" y="12382"/>
                </a:lnTo>
                <a:lnTo>
                  <a:pt x="31242" y="51612"/>
                </a:lnTo>
                <a:lnTo>
                  <a:pt x="54775" y="92011"/>
                </a:lnTo>
                <a:lnTo>
                  <a:pt x="75704" y="133527"/>
                </a:lnTo>
                <a:lnTo>
                  <a:pt x="94170" y="176149"/>
                </a:lnTo>
                <a:lnTo>
                  <a:pt x="110324" y="219862"/>
                </a:lnTo>
                <a:lnTo>
                  <a:pt x="124282" y="264629"/>
                </a:lnTo>
                <a:lnTo>
                  <a:pt x="136194" y="310438"/>
                </a:lnTo>
                <a:lnTo>
                  <a:pt x="146189" y="357263"/>
                </a:lnTo>
                <a:lnTo>
                  <a:pt x="154419" y="405091"/>
                </a:lnTo>
                <a:lnTo>
                  <a:pt x="160997" y="453898"/>
                </a:lnTo>
                <a:lnTo>
                  <a:pt x="166077" y="503643"/>
                </a:lnTo>
                <a:lnTo>
                  <a:pt x="169786" y="554316"/>
                </a:lnTo>
                <a:lnTo>
                  <a:pt x="172262" y="605904"/>
                </a:lnTo>
                <a:lnTo>
                  <a:pt x="173659" y="658380"/>
                </a:lnTo>
                <a:lnTo>
                  <a:pt x="173977" y="697560"/>
                </a:lnTo>
                <a:lnTo>
                  <a:pt x="174091" y="717461"/>
                </a:lnTo>
                <a:lnTo>
                  <a:pt x="174091" y="720382"/>
                </a:lnTo>
                <a:lnTo>
                  <a:pt x="174091" y="947750"/>
                </a:lnTo>
                <a:lnTo>
                  <a:pt x="174091" y="1661502"/>
                </a:lnTo>
                <a:lnTo>
                  <a:pt x="174002" y="1697774"/>
                </a:lnTo>
                <a:lnTo>
                  <a:pt x="173456" y="1738782"/>
                </a:lnTo>
                <a:lnTo>
                  <a:pt x="171945" y="1787956"/>
                </a:lnTo>
                <a:lnTo>
                  <a:pt x="168998" y="1842909"/>
                </a:lnTo>
                <a:lnTo>
                  <a:pt x="164134" y="1901240"/>
                </a:lnTo>
                <a:lnTo>
                  <a:pt x="156730" y="1960854"/>
                </a:lnTo>
                <a:lnTo>
                  <a:pt x="147408" y="2016950"/>
                </a:lnTo>
                <a:lnTo>
                  <a:pt x="136169" y="2069782"/>
                </a:lnTo>
                <a:lnTo>
                  <a:pt x="122986" y="2119604"/>
                </a:lnTo>
                <a:lnTo>
                  <a:pt x="107861" y="2166683"/>
                </a:lnTo>
                <a:lnTo>
                  <a:pt x="90779" y="2211273"/>
                </a:lnTo>
                <a:lnTo>
                  <a:pt x="71704" y="2253640"/>
                </a:lnTo>
                <a:lnTo>
                  <a:pt x="50622" y="2294026"/>
                </a:lnTo>
                <a:lnTo>
                  <a:pt x="27546" y="2332698"/>
                </a:lnTo>
                <a:lnTo>
                  <a:pt x="2438" y="2369921"/>
                </a:lnTo>
                <a:lnTo>
                  <a:pt x="0" y="2373249"/>
                </a:lnTo>
                <a:lnTo>
                  <a:pt x="0" y="2379053"/>
                </a:lnTo>
                <a:lnTo>
                  <a:pt x="16586" y="2379053"/>
                </a:lnTo>
                <a:lnTo>
                  <a:pt x="26720" y="2367419"/>
                </a:lnTo>
                <a:lnTo>
                  <a:pt x="78117" y="2294813"/>
                </a:lnTo>
                <a:lnTo>
                  <a:pt x="109423" y="2239695"/>
                </a:lnTo>
                <a:lnTo>
                  <a:pt x="128066" y="2199500"/>
                </a:lnTo>
                <a:lnTo>
                  <a:pt x="144881" y="2157857"/>
                </a:lnTo>
                <a:lnTo>
                  <a:pt x="159893" y="2114651"/>
                </a:lnTo>
                <a:lnTo>
                  <a:pt x="173139" y="2069731"/>
                </a:lnTo>
                <a:lnTo>
                  <a:pt x="184632" y="2022995"/>
                </a:lnTo>
                <a:lnTo>
                  <a:pt x="194398" y="1974303"/>
                </a:lnTo>
                <a:lnTo>
                  <a:pt x="202488" y="1923529"/>
                </a:lnTo>
                <a:lnTo>
                  <a:pt x="208902" y="1870544"/>
                </a:lnTo>
                <a:lnTo>
                  <a:pt x="213728" y="1806460"/>
                </a:lnTo>
                <a:lnTo>
                  <a:pt x="216662" y="1748764"/>
                </a:lnTo>
                <a:lnTo>
                  <a:pt x="217970" y="1681416"/>
                </a:lnTo>
                <a:lnTo>
                  <a:pt x="217970" y="1669224"/>
                </a:lnTo>
                <a:lnTo>
                  <a:pt x="217970" y="1665643"/>
                </a:lnTo>
                <a:lnTo>
                  <a:pt x="217970" y="708952"/>
                </a:lnTo>
                <a:lnTo>
                  <a:pt x="217970" y="6975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300099" y="3821429"/>
            <a:ext cx="18192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More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generally,</a:t>
            </a:r>
            <a:r>
              <a:rPr sz="2000" u="sng" spc="5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645511" y="2984842"/>
            <a:ext cx="13970" cy="349885"/>
          </a:xfrm>
          <a:custGeom>
            <a:avLst/>
            <a:gdLst/>
            <a:ahLst/>
            <a:cxnLst/>
            <a:rect l="l" t="t" r="r" b="b"/>
            <a:pathLst>
              <a:path w="13969" h="349885">
                <a:moveTo>
                  <a:pt x="13893" y="0"/>
                </a:moveTo>
                <a:lnTo>
                  <a:pt x="0" y="0"/>
                </a:lnTo>
                <a:lnTo>
                  <a:pt x="0" y="11430"/>
                </a:lnTo>
                <a:lnTo>
                  <a:pt x="0" y="349389"/>
                </a:lnTo>
                <a:lnTo>
                  <a:pt x="13893" y="349389"/>
                </a:lnTo>
                <a:lnTo>
                  <a:pt x="13893" y="11430"/>
                </a:lnTo>
                <a:lnTo>
                  <a:pt x="138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2714976" y="2984252"/>
            <a:ext cx="258445" cy="349885"/>
            <a:chOff x="2714976" y="2984252"/>
            <a:chExt cx="258445" cy="349885"/>
          </a:xfrm>
        </p:grpSpPr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14976" y="3013518"/>
              <a:ext cx="146964" cy="24079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2895577" y="2984252"/>
              <a:ext cx="78105" cy="349885"/>
            </a:xfrm>
            <a:custGeom>
              <a:avLst/>
              <a:gdLst/>
              <a:ahLst/>
              <a:cxnLst/>
              <a:rect l="l" t="t" r="r" b="b"/>
              <a:pathLst>
                <a:path w="78105" h="349885">
                  <a:moveTo>
                    <a:pt x="10234" y="0"/>
                  </a:moveTo>
                  <a:lnTo>
                    <a:pt x="2924" y="0"/>
                  </a:lnTo>
                  <a:lnTo>
                    <a:pt x="0" y="2926"/>
                  </a:lnTo>
                  <a:lnTo>
                    <a:pt x="0" y="8779"/>
                  </a:lnTo>
                  <a:lnTo>
                    <a:pt x="63610" y="174906"/>
                  </a:lnTo>
                  <a:lnTo>
                    <a:pt x="1462" y="335940"/>
                  </a:lnTo>
                  <a:lnTo>
                    <a:pt x="0" y="340330"/>
                  </a:lnTo>
                  <a:lnTo>
                    <a:pt x="0" y="346183"/>
                  </a:lnTo>
                  <a:lnTo>
                    <a:pt x="2924" y="349841"/>
                  </a:lnTo>
                  <a:lnTo>
                    <a:pt x="10965" y="349841"/>
                  </a:lnTo>
                  <a:lnTo>
                    <a:pt x="13889" y="342524"/>
                  </a:lnTo>
                  <a:lnTo>
                    <a:pt x="76048" y="180759"/>
                  </a:lnTo>
                  <a:lnTo>
                    <a:pt x="77510" y="176369"/>
                  </a:lnTo>
                  <a:lnTo>
                    <a:pt x="77510" y="172701"/>
                  </a:lnTo>
                  <a:lnTo>
                    <a:pt x="76048" y="168311"/>
                  </a:lnTo>
                  <a:lnTo>
                    <a:pt x="14620" y="7999"/>
                  </a:lnTo>
                  <a:lnTo>
                    <a:pt x="12427" y="1463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6" name="object 5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109081" y="3042034"/>
            <a:ext cx="233251" cy="233507"/>
          </a:xfrm>
          <a:prstGeom prst="rect">
            <a:avLst/>
          </a:prstGeom>
        </p:spPr>
      </p:pic>
      <p:sp>
        <p:nvSpPr>
          <p:cNvPr id="57" name="object 57"/>
          <p:cNvSpPr/>
          <p:nvPr/>
        </p:nvSpPr>
        <p:spPr>
          <a:xfrm>
            <a:off x="3481260" y="2984842"/>
            <a:ext cx="13970" cy="349885"/>
          </a:xfrm>
          <a:custGeom>
            <a:avLst/>
            <a:gdLst/>
            <a:ahLst/>
            <a:cxnLst/>
            <a:rect l="l" t="t" r="r" b="b"/>
            <a:pathLst>
              <a:path w="13970" h="349885">
                <a:moveTo>
                  <a:pt x="13881" y="0"/>
                </a:moveTo>
                <a:lnTo>
                  <a:pt x="0" y="0"/>
                </a:lnTo>
                <a:lnTo>
                  <a:pt x="0" y="11430"/>
                </a:lnTo>
                <a:lnTo>
                  <a:pt x="0" y="349389"/>
                </a:lnTo>
                <a:lnTo>
                  <a:pt x="13881" y="349389"/>
                </a:lnTo>
                <a:lnTo>
                  <a:pt x="13881" y="11430"/>
                </a:lnTo>
                <a:lnTo>
                  <a:pt x="138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3549988" y="2984252"/>
            <a:ext cx="259079" cy="349885"/>
            <a:chOff x="3549988" y="2984252"/>
            <a:chExt cx="259079" cy="349885"/>
          </a:xfrm>
        </p:grpSpPr>
        <p:pic>
          <p:nvPicPr>
            <p:cNvPr id="59" name="object 5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49988" y="3013518"/>
              <a:ext cx="147007" cy="24079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3730624" y="2984252"/>
              <a:ext cx="78740" cy="349885"/>
            </a:xfrm>
            <a:custGeom>
              <a:avLst/>
              <a:gdLst/>
              <a:ahLst/>
              <a:cxnLst/>
              <a:rect l="l" t="t" r="r" b="b"/>
              <a:pathLst>
                <a:path w="78739" h="349885">
                  <a:moveTo>
                    <a:pt x="10916" y="0"/>
                  </a:moveTo>
                  <a:lnTo>
                    <a:pt x="2924" y="0"/>
                  </a:lnTo>
                  <a:lnTo>
                    <a:pt x="0" y="2926"/>
                  </a:lnTo>
                  <a:lnTo>
                    <a:pt x="0" y="8779"/>
                  </a:lnTo>
                  <a:lnTo>
                    <a:pt x="63552" y="174906"/>
                  </a:lnTo>
                  <a:lnTo>
                    <a:pt x="1462" y="335940"/>
                  </a:lnTo>
                  <a:lnTo>
                    <a:pt x="0" y="340330"/>
                  </a:lnTo>
                  <a:lnTo>
                    <a:pt x="0" y="346183"/>
                  </a:lnTo>
                  <a:lnTo>
                    <a:pt x="2924" y="349841"/>
                  </a:lnTo>
                  <a:lnTo>
                    <a:pt x="11696" y="349841"/>
                  </a:lnTo>
                  <a:lnTo>
                    <a:pt x="14620" y="342524"/>
                  </a:lnTo>
                  <a:lnTo>
                    <a:pt x="76028" y="180759"/>
                  </a:lnTo>
                  <a:lnTo>
                    <a:pt x="78172" y="176369"/>
                  </a:lnTo>
                  <a:lnTo>
                    <a:pt x="78172" y="172701"/>
                  </a:lnTo>
                  <a:lnTo>
                    <a:pt x="76028" y="168311"/>
                  </a:lnTo>
                  <a:lnTo>
                    <a:pt x="15303" y="7999"/>
                  </a:lnTo>
                  <a:lnTo>
                    <a:pt x="13158" y="1463"/>
                  </a:lnTo>
                  <a:lnTo>
                    <a:pt x="109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/>
          <p:nvPr/>
        </p:nvSpPr>
        <p:spPr>
          <a:xfrm>
            <a:off x="3963875" y="3083758"/>
            <a:ext cx="233679" cy="13970"/>
          </a:xfrm>
          <a:custGeom>
            <a:avLst/>
            <a:gdLst/>
            <a:ahLst/>
            <a:cxnLst/>
            <a:rect l="l" t="t" r="r" b="b"/>
            <a:pathLst>
              <a:path w="233679" h="13969">
                <a:moveTo>
                  <a:pt x="233251" y="0"/>
                </a:moveTo>
                <a:lnTo>
                  <a:pt x="0" y="0"/>
                </a:lnTo>
                <a:lnTo>
                  <a:pt x="0" y="13911"/>
                </a:lnTo>
                <a:lnTo>
                  <a:pt x="233251" y="13911"/>
                </a:lnTo>
                <a:lnTo>
                  <a:pt x="233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63875" y="3219905"/>
            <a:ext cx="233679" cy="13970"/>
          </a:xfrm>
          <a:custGeom>
            <a:avLst/>
            <a:gdLst/>
            <a:ahLst/>
            <a:cxnLst/>
            <a:rect l="l" t="t" r="r" b="b"/>
            <a:pathLst>
              <a:path w="233679" h="13969">
                <a:moveTo>
                  <a:pt x="233251" y="0"/>
                </a:moveTo>
                <a:lnTo>
                  <a:pt x="0" y="0"/>
                </a:lnTo>
                <a:lnTo>
                  <a:pt x="0" y="13911"/>
                </a:lnTo>
                <a:lnTo>
                  <a:pt x="233251" y="13911"/>
                </a:lnTo>
                <a:lnTo>
                  <a:pt x="233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963875" y="3151832"/>
            <a:ext cx="233679" cy="13970"/>
          </a:xfrm>
          <a:custGeom>
            <a:avLst/>
            <a:gdLst/>
            <a:ahLst/>
            <a:cxnLst/>
            <a:rect l="l" t="t" r="r" b="b"/>
            <a:pathLst>
              <a:path w="233679" h="13969">
                <a:moveTo>
                  <a:pt x="233251" y="0"/>
                </a:moveTo>
                <a:lnTo>
                  <a:pt x="0" y="0"/>
                </a:lnTo>
                <a:lnTo>
                  <a:pt x="0" y="13911"/>
                </a:lnTo>
                <a:lnTo>
                  <a:pt x="233251" y="13911"/>
                </a:lnTo>
                <a:lnTo>
                  <a:pt x="2332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355020" y="2984842"/>
            <a:ext cx="13970" cy="349885"/>
          </a:xfrm>
          <a:custGeom>
            <a:avLst/>
            <a:gdLst/>
            <a:ahLst/>
            <a:cxnLst/>
            <a:rect l="l" t="t" r="r" b="b"/>
            <a:pathLst>
              <a:path w="13970" h="349885">
                <a:moveTo>
                  <a:pt x="13843" y="0"/>
                </a:moveTo>
                <a:lnTo>
                  <a:pt x="0" y="0"/>
                </a:lnTo>
                <a:lnTo>
                  <a:pt x="0" y="11430"/>
                </a:lnTo>
                <a:lnTo>
                  <a:pt x="0" y="349389"/>
                </a:lnTo>
                <a:lnTo>
                  <a:pt x="13843" y="349389"/>
                </a:lnTo>
                <a:lnTo>
                  <a:pt x="13843" y="11430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5" name="object 65"/>
          <p:cNvGrpSpPr/>
          <p:nvPr/>
        </p:nvGrpSpPr>
        <p:grpSpPr>
          <a:xfrm>
            <a:off x="4424530" y="2984252"/>
            <a:ext cx="258445" cy="349885"/>
            <a:chOff x="4424530" y="2984252"/>
            <a:chExt cx="258445" cy="349885"/>
          </a:xfrm>
        </p:grpSpPr>
        <p:pic>
          <p:nvPicPr>
            <p:cNvPr id="66" name="object 6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24530" y="3013518"/>
              <a:ext cx="146890" cy="24079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4605049" y="2984252"/>
              <a:ext cx="78105" cy="349885"/>
            </a:xfrm>
            <a:custGeom>
              <a:avLst/>
              <a:gdLst/>
              <a:ahLst/>
              <a:cxnLst/>
              <a:rect l="l" t="t" r="r" b="b"/>
              <a:pathLst>
                <a:path w="78104" h="349885">
                  <a:moveTo>
                    <a:pt x="10234" y="0"/>
                  </a:moveTo>
                  <a:lnTo>
                    <a:pt x="2924" y="0"/>
                  </a:lnTo>
                  <a:lnTo>
                    <a:pt x="0" y="2926"/>
                  </a:lnTo>
                  <a:lnTo>
                    <a:pt x="0" y="8779"/>
                  </a:lnTo>
                  <a:lnTo>
                    <a:pt x="63649" y="174906"/>
                  </a:lnTo>
                  <a:lnTo>
                    <a:pt x="1462" y="335940"/>
                  </a:lnTo>
                  <a:lnTo>
                    <a:pt x="0" y="340330"/>
                  </a:lnTo>
                  <a:lnTo>
                    <a:pt x="0" y="346183"/>
                  </a:lnTo>
                  <a:lnTo>
                    <a:pt x="2924" y="349841"/>
                  </a:lnTo>
                  <a:lnTo>
                    <a:pt x="11014" y="349841"/>
                  </a:lnTo>
                  <a:lnTo>
                    <a:pt x="13938" y="342524"/>
                  </a:lnTo>
                  <a:lnTo>
                    <a:pt x="76126" y="180759"/>
                  </a:lnTo>
                  <a:lnTo>
                    <a:pt x="77588" y="176369"/>
                  </a:lnTo>
                  <a:lnTo>
                    <a:pt x="77588" y="172701"/>
                  </a:lnTo>
                  <a:lnTo>
                    <a:pt x="76126" y="168311"/>
                  </a:lnTo>
                  <a:lnTo>
                    <a:pt x="14620" y="7999"/>
                  </a:lnTo>
                  <a:lnTo>
                    <a:pt x="12476" y="1463"/>
                  </a:lnTo>
                  <a:lnTo>
                    <a:pt x="1023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/>
          <p:nvPr/>
        </p:nvSpPr>
        <p:spPr>
          <a:xfrm>
            <a:off x="4821529" y="2984842"/>
            <a:ext cx="13970" cy="349885"/>
          </a:xfrm>
          <a:custGeom>
            <a:avLst/>
            <a:gdLst/>
            <a:ahLst/>
            <a:cxnLst/>
            <a:rect l="l" t="t" r="r" b="b"/>
            <a:pathLst>
              <a:path w="13970" h="349885">
                <a:moveTo>
                  <a:pt x="13843" y="0"/>
                </a:moveTo>
                <a:lnTo>
                  <a:pt x="0" y="0"/>
                </a:lnTo>
                <a:lnTo>
                  <a:pt x="0" y="11430"/>
                </a:lnTo>
                <a:lnTo>
                  <a:pt x="0" y="349389"/>
                </a:lnTo>
                <a:lnTo>
                  <a:pt x="13843" y="349389"/>
                </a:lnTo>
                <a:lnTo>
                  <a:pt x="13843" y="11430"/>
                </a:lnTo>
                <a:lnTo>
                  <a:pt x="138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9" name="object 69"/>
          <p:cNvGrpSpPr/>
          <p:nvPr/>
        </p:nvGrpSpPr>
        <p:grpSpPr>
          <a:xfrm>
            <a:off x="4890254" y="2984252"/>
            <a:ext cx="259079" cy="349885"/>
            <a:chOff x="4890254" y="2984252"/>
            <a:chExt cx="259079" cy="349885"/>
          </a:xfrm>
        </p:grpSpPr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90254" y="3013518"/>
              <a:ext cx="147670" cy="24079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070870" y="2984252"/>
              <a:ext cx="78740" cy="349885"/>
            </a:xfrm>
            <a:custGeom>
              <a:avLst/>
              <a:gdLst/>
              <a:ahLst/>
              <a:cxnLst/>
              <a:rect l="l" t="t" r="r" b="b"/>
              <a:pathLst>
                <a:path w="78739" h="349885">
                  <a:moveTo>
                    <a:pt x="10916" y="0"/>
                  </a:moveTo>
                  <a:lnTo>
                    <a:pt x="2924" y="0"/>
                  </a:lnTo>
                  <a:lnTo>
                    <a:pt x="0" y="2926"/>
                  </a:lnTo>
                  <a:lnTo>
                    <a:pt x="0" y="8779"/>
                  </a:lnTo>
                  <a:lnTo>
                    <a:pt x="2144" y="12389"/>
                  </a:lnTo>
                  <a:lnTo>
                    <a:pt x="63649" y="174906"/>
                  </a:lnTo>
                  <a:lnTo>
                    <a:pt x="2144" y="335940"/>
                  </a:lnTo>
                  <a:lnTo>
                    <a:pt x="0" y="340330"/>
                  </a:lnTo>
                  <a:lnTo>
                    <a:pt x="0" y="346183"/>
                  </a:lnTo>
                  <a:lnTo>
                    <a:pt x="2924" y="349841"/>
                  </a:lnTo>
                  <a:lnTo>
                    <a:pt x="11696" y="349841"/>
                  </a:lnTo>
                  <a:lnTo>
                    <a:pt x="14620" y="342524"/>
                  </a:lnTo>
                  <a:lnTo>
                    <a:pt x="76028" y="180759"/>
                  </a:lnTo>
                  <a:lnTo>
                    <a:pt x="78270" y="176369"/>
                  </a:lnTo>
                  <a:lnTo>
                    <a:pt x="78270" y="172701"/>
                  </a:lnTo>
                  <a:lnTo>
                    <a:pt x="76028" y="168311"/>
                  </a:lnTo>
                  <a:lnTo>
                    <a:pt x="15303" y="7999"/>
                  </a:lnTo>
                  <a:lnTo>
                    <a:pt x="13158" y="1463"/>
                  </a:lnTo>
                  <a:lnTo>
                    <a:pt x="109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/>
          <p:nvPr/>
        </p:nvSpPr>
        <p:spPr>
          <a:xfrm>
            <a:off x="5304122" y="3118165"/>
            <a:ext cx="233045" cy="13970"/>
          </a:xfrm>
          <a:custGeom>
            <a:avLst/>
            <a:gdLst/>
            <a:ahLst/>
            <a:cxnLst/>
            <a:rect l="l" t="t" r="r" b="b"/>
            <a:pathLst>
              <a:path w="233045" h="13969">
                <a:moveTo>
                  <a:pt x="232471" y="0"/>
                </a:moveTo>
                <a:lnTo>
                  <a:pt x="0" y="0"/>
                </a:lnTo>
                <a:lnTo>
                  <a:pt x="0" y="13901"/>
                </a:lnTo>
                <a:lnTo>
                  <a:pt x="232471" y="13901"/>
                </a:lnTo>
                <a:lnTo>
                  <a:pt x="23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304122" y="3185508"/>
            <a:ext cx="233045" cy="15240"/>
          </a:xfrm>
          <a:custGeom>
            <a:avLst/>
            <a:gdLst/>
            <a:ahLst/>
            <a:cxnLst/>
            <a:rect l="l" t="t" r="r" b="b"/>
            <a:pathLst>
              <a:path w="233045" h="15239">
                <a:moveTo>
                  <a:pt x="232471" y="0"/>
                </a:moveTo>
                <a:lnTo>
                  <a:pt x="0" y="0"/>
                </a:lnTo>
                <a:lnTo>
                  <a:pt x="0" y="14633"/>
                </a:lnTo>
                <a:lnTo>
                  <a:pt x="232471" y="14633"/>
                </a:lnTo>
                <a:lnTo>
                  <a:pt x="23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4" name="object 74"/>
          <p:cNvGrpSpPr/>
          <p:nvPr/>
        </p:nvGrpSpPr>
        <p:grpSpPr>
          <a:xfrm>
            <a:off x="5726762" y="2738999"/>
            <a:ext cx="543560" cy="839469"/>
            <a:chOff x="5726762" y="2738999"/>
            <a:chExt cx="543560" cy="839469"/>
          </a:xfrm>
        </p:grpSpPr>
        <p:sp>
          <p:nvSpPr>
            <p:cNvPr id="75" name="object 75"/>
            <p:cNvSpPr/>
            <p:nvPr/>
          </p:nvSpPr>
          <p:spPr>
            <a:xfrm>
              <a:off x="5726762" y="2738999"/>
              <a:ext cx="172085" cy="839469"/>
            </a:xfrm>
            <a:custGeom>
              <a:avLst/>
              <a:gdLst/>
              <a:ahLst/>
              <a:cxnLst/>
              <a:rect l="l" t="t" r="r" b="b"/>
              <a:pathLst>
                <a:path w="172085" h="839470">
                  <a:moveTo>
                    <a:pt x="171843" y="0"/>
                  </a:moveTo>
                  <a:lnTo>
                    <a:pt x="117448" y="42666"/>
                  </a:lnTo>
                  <a:lnTo>
                    <a:pt x="86973" y="83574"/>
                  </a:lnTo>
                  <a:lnTo>
                    <a:pt x="61732" y="127346"/>
                  </a:lnTo>
                  <a:lnTo>
                    <a:pt x="41365" y="173434"/>
                  </a:lnTo>
                  <a:lnTo>
                    <a:pt x="25511" y="221289"/>
                  </a:lnTo>
                  <a:lnTo>
                    <a:pt x="13808" y="270365"/>
                  </a:lnTo>
                  <a:lnTo>
                    <a:pt x="5896" y="320111"/>
                  </a:lnTo>
                  <a:lnTo>
                    <a:pt x="1413" y="369981"/>
                  </a:lnTo>
                  <a:lnTo>
                    <a:pt x="0" y="419427"/>
                  </a:lnTo>
                  <a:lnTo>
                    <a:pt x="1521" y="470998"/>
                  </a:lnTo>
                  <a:lnTo>
                    <a:pt x="6286" y="522235"/>
                  </a:lnTo>
                  <a:lnTo>
                    <a:pt x="14598" y="572734"/>
                  </a:lnTo>
                  <a:lnTo>
                    <a:pt x="26756" y="622091"/>
                  </a:lnTo>
                  <a:lnTo>
                    <a:pt x="43063" y="669905"/>
                  </a:lnTo>
                  <a:lnTo>
                    <a:pt x="63820" y="715771"/>
                  </a:lnTo>
                  <a:lnTo>
                    <a:pt x="89328" y="759286"/>
                  </a:lnTo>
                  <a:lnTo>
                    <a:pt x="119891" y="800047"/>
                  </a:lnTo>
                  <a:lnTo>
                    <a:pt x="154981" y="835186"/>
                  </a:lnTo>
                  <a:lnTo>
                    <a:pt x="158685" y="838845"/>
                  </a:lnTo>
                  <a:lnTo>
                    <a:pt x="171843" y="838845"/>
                  </a:lnTo>
                  <a:lnTo>
                    <a:pt x="171843" y="835918"/>
                  </a:lnTo>
                  <a:lnTo>
                    <a:pt x="171843" y="834455"/>
                  </a:lnTo>
                  <a:lnTo>
                    <a:pt x="171064" y="833723"/>
                  </a:lnTo>
                  <a:lnTo>
                    <a:pt x="170381" y="832260"/>
                  </a:lnTo>
                  <a:lnTo>
                    <a:pt x="158738" y="820809"/>
                  </a:lnTo>
                  <a:lnTo>
                    <a:pt x="127739" y="784188"/>
                  </a:lnTo>
                  <a:lnTo>
                    <a:pt x="88137" y="718279"/>
                  </a:lnTo>
                  <a:lnTo>
                    <a:pt x="69665" y="675331"/>
                  </a:lnTo>
                  <a:lnTo>
                    <a:pt x="54808" y="629554"/>
                  </a:lnTo>
                  <a:lnTo>
                    <a:pt x="43451" y="581011"/>
                  </a:lnTo>
                  <a:lnTo>
                    <a:pt x="35481" y="529766"/>
                  </a:lnTo>
                  <a:lnTo>
                    <a:pt x="30782" y="475883"/>
                  </a:lnTo>
                  <a:lnTo>
                    <a:pt x="29241" y="419427"/>
                  </a:lnTo>
                  <a:lnTo>
                    <a:pt x="30095" y="377695"/>
                  </a:lnTo>
                  <a:lnTo>
                    <a:pt x="33044" y="333336"/>
                  </a:lnTo>
                  <a:lnTo>
                    <a:pt x="38663" y="287131"/>
                  </a:lnTo>
                  <a:lnTo>
                    <a:pt x="47533" y="239864"/>
                  </a:lnTo>
                  <a:lnTo>
                    <a:pt x="60231" y="192316"/>
                  </a:lnTo>
                  <a:lnTo>
                    <a:pt x="77334" y="145269"/>
                  </a:lnTo>
                  <a:lnTo>
                    <a:pt x="99421" y="99505"/>
                  </a:lnTo>
                  <a:lnTo>
                    <a:pt x="119854" y="66380"/>
                  </a:lnTo>
                  <a:lnTo>
                    <a:pt x="157210" y="20102"/>
                  </a:lnTo>
                  <a:lnTo>
                    <a:pt x="171843" y="5170"/>
                  </a:lnTo>
                  <a:lnTo>
                    <a:pt x="1718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942469" y="2799775"/>
              <a:ext cx="115504" cy="232746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924924" y="3219905"/>
              <a:ext cx="146890" cy="240824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6098132" y="2738999"/>
              <a:ext cx="172085" cy="839469"/>
            </a:xfrm>
            <a:custGeom>
              <a:avLst/>
              <a:gdLst/>
              <a:ahLst/>
              <a:cxnLst/>
              <a:rect l="l" t="t" r="r" b="b"/>
              <a:pathLst>
                <a:path w="172085" h="839470">
                  <a:moveTo>
                    <a:pt x="13158" y="0"/>
                  </a:moveTo>
                  <a:lnTo>
                    <a:pt x="0" y="0"/>
                  </a:lnTo>
                  <a:lnTo>
                    <a:pt x="0" y="4389"/>
                  </a:lnTo>
                  <a:lnTo>
                    <a:pt x="13434" y="18049"/>
                  </a:lnTo>
                  <a:lnTo>
                    <a:pt x="27743" y="33936"/>
                  </a:lnTo>
                  <a:lnTo>
                    <a:pt x="61505" y="80482"/>
                  </a:lnTo>
                  <a:lnTo>
                    <a:pt x="83749" y="120542"/>
                  </a:lnTo>
                  <a:lnTo>
                    <a:pt x="102332" y="163499"/>
                  </a:lnTo>
                  <a:lnTo>
                    <a:pt x="117342" y="209287"/>
                  </a:lnTo>
                  <a:lnTo>
                    <a:pt x="128865" y="257839"/>
                  </a:lnTo>
                  <a:lnTo>
                    <a:pt x="136988" y="309091"/>
                  </a:lnTo>
                  <a:lnTo>
                    <a:pt x="141798" y="362975"/>
                  </a:lnTo>
                  <a:lnTo>
                    <a:pt x="143382" y="419427"/>
                  </a:lnTo>
                  <a:lnTo>
                    <a:pt x="142522" y="461153"/>
                  </a:lnTo>
                  <a:lnTo>
                    <a:pt x="139562" y="505504"/>
                  </a:lnTo>
                  <a:lnTo>
                    <a:pt x="133929" y="551699"/>
                  </a:lnTo>
                  <a:lnTo>
                    <a:pt x="125049" y="598957"/>
                  </a:lnTo>
                  <a:lnTo>
                    <a:pt x="112349" y="646497"/>
                  </a:lnTo>
                  <a:lnTo>
                    <a:pt x="95258" y="693538"/>
                  </a:lnTo>
                  <a:lnTo>
                    <a:pt x="73201" y="739300"/>
                  </a:lnTo>
                  <a:lnTo>
                    <a:pt x="52329" y="772763"/>
                  </a:lnTo>
                  <a:lnTo>
                    <a:pt x="14933" y="818557"/>
                  </a:lnTo>
                  <a:lnTo>
                    <a:pt x="1462" y="832260"/>
                  </a:lnTo>
                  <a:lnTo>
                    <a:pt x="779" y="833723"/>
                  </a:lnTo>
                  <a:lnTo>
                    <a:pt x="0" y="834455"/>
                  </a:lnTo>
                  <a:lnTo>
                    <a:pt x="0" y="838845"/>
                  </a:lnTo>
                  <a:lnTo>
                    <a:pt x="13158" y="838845"/>
                  </a:lnTo>
                  <a:lnTo>
                    <a:pt x="54395" y="796236"/>
                  </a:lnTo>
                  <a:lnTo>
                    <a:pt x="84870" y="755375"/>
                  </a:lnTo>
                  <a:lnTo>
                    <a:pt x="110111" y="711671"/>
                  </a:lnTo>
                  <a:lnTo>
                    <a:pt x="130478" y="665654"/>
                  </a:lnTo>
                  <a:lnTo>
                    <a:pt x="146332" y="617854"/>
                  </a:lnTo>
                  <a:lnTo>
                    <a:pt x="158035" y="568801"/>
                  </a:lnTo>
                  <a:lnTo>
                    <a:pt x="165947" y="519025"/>
                  </a:lnTo>
                  <a:lnTo>
                    <a:pt x="170430" y="469057"/>
                  </a:lnTo>
                  <a:lnTo>
                    <a:pt x="171843" y="419427"/>
                  </a:lnTo>
                  <a:lnTo>
                    <a:pt x="170322" y="367863"/>
                  </a:lnTo>
                  <a:lnTo>
                    <a:pt x="165556" y="316632"/>
                  </a:lnTo>
                  <a:lnTo>
                    <a:pt x="157245" y="266138"/>
                  </a:lnTo>
                  <a:lnTo>
                    <a:pt x="145087" y="216784"/>
                  </a:lnTo>
                  <a:lnTo>
                    <a:pt x="128780" y="168972"/>
                  </a:lnTo>
                  <a:lnTo>
                    <a:pt x="108023" y="123107"/>
                  </a:lnTo>
                  <a:lnTo>
                    <a:pt x="82515" y="79590"/>
                  </a:lnTo>
                  <a:lnTo>
                    <a:pt x="51952" y="38826"/>
                  </a:lnTo>
                  <a:lnTo>
                    <a:pt x="17545" y="3707"/>
                  </a:lnTo>
                  <a:lnTo>
                    <a:pt x="13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9" name="object 7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6440358" y="3042034"/>
            <a:ext cx="233251" cy="233507"/>
          </a:xfrm>
          <a:prstGeom prst="rect">
            <a:avLst/>
          </a:prstGeom>
        </p:spPr>
      </p:pic>
      <p:grpSp>
        <p:nvGrpSpPr>
          <p:cNvPr id="80" name="object 80"/>
          <p:cNvGrpSpPr/>
          <p:nvPr/>
        </p:nvGrpSpPr>
        <p:grpSpPr>
          <a:xfrm>
            <a:off x="6843212" y="2738999"/>
            <a:ext cx="544195" cy="839469"/>
            <a:chOff x="6843212" y="2738999"/>
            <a:chExt cx="544195" cy="839469"/>
          </a:xfrm>
        </p:grpSpPr>
        <p:sp>
          <p:nvSpPr>
            <p:cNvPr id="81" name="object 81"/>
            <p:cNvSpPr/>
            <p:nvPr/>
          </p:nvSpPr>
          <p:spPr>
            <a:xfrm>
              <a:off x="6843212" y="2738999"/>
              <a:ext cx="172720" cy="839469"/>
            </a:xfrm>
            <a:custGeom>
              <a:avLst/>
              <a:gdLst/>
              <a:ahLst/>
              <a:cxnLst/>
              <a:rect l="l" t="t" r="r" b="b"/>
              <a:pathLst>
                <a:path w="172720" h="839470">
                  <a:moveTo>
                    <a:pt x="172623" y="0"/>
                  </a:moveTo>
                  <a:lnTo>
                    <a:pt x="118201" y="42666"/>
                  </a:lnTo>
                  <a:lnTo>
                    <a:pt x="87654" y="83574"/>
                  </a:lnTo>
                  <a:lnTo>
                    <a:pt x="62310" y="127346"/>
                  </a:lnTo>
                  <a:lnTo>
                    <a:pt x="41820" y="173434"/>
                  </a:lnTo>
                  <a:lnTo>
                    <a:pt x="25836" y="221289"/>
                  </a:lnTo>
                  <a:lnTo>
                    <a:pt x="14010" y="270365"/>
                  </a:lnTo>
                  <a:lnTo>
                    <a:pt x="5994" y="320111"/>
                  </a:lnTo>
                  <a:lnTo>
                    <a:pt x="1440" y="369981"/>
                  </a:lnTo>
                  <a:lnTo>
                    <a:pt x="0" y="419427"/>
                  </a:lnTo>
                  <a:lnTo>
                    <a:pt x="1558" y="470998"/>
                  </a:lnTo>
                  <a:lnTo>
                    <a:pt x="6422" y="522235"/>
                  </a:lnTo>
                  <a:lnTo>
                    <a:pt x="14870" y="572734"/>
                  </a:lnTo>
                  <a:lnTo>
                    <a:pt x="27182" y="622091"/>
                  </a:lnTo>
                  <a:lnTo>
                    <a:pt x="43638" y="669905"/>
                  </a:lnTo>
                  <a:lnTo>
                    <a:pt x="64519" y="715771"/>
                  </a:lnTo>
                  <a:lnTo>
                    <a:pt x="90103" y="759286"/>
                  </a:lnTo>
                  <a:lnTo>
                    <a:pt x="120670" y="800047"/>
                  </a:lnTo>
                  <a:lnTo>
                    <a:pt x="155078" y="835186"/>
                  </a:lnTo>
                  <a:lnTo>
                    <a:pt x="172623" y="838845"/>
                  </a:lnTo>
                  <a:lnTo>
                    <a:pt x="172623" y="835918"/>
                  </a:lnTo>
                  <a:lnTo>
                    <a:pt x="172623" y="834455"/>
                  </a:lnTo>
                  <a:lnTo>
                    <a:pt x="171843" y="833723"/>
                  </a:lnTo>
                  <a:lnTo>
                    <a:pt x="171161" y="832260"/>
                  </a:lnTo>
                  <a:lnTo>
                    <a:pt x="159533" y="820809"/>
                  </a:lnTo>
                  <a:lnTo>
                    <a:pt x="128601" y="784188"/>
                  </a:lnTo>
                  <a:lnTo>
                    <a:pt x="88941" y="718279"/>
                  </a:lnTo>
                  <a:lnTo>
                    <a:pt x="70345" y="675331"/>
                  </a:lnTo>
                  <a:lnTo>
                    <a:pt x="55337" y="629554"/>
                  </a:lnTo>
                  <a:lnTo>
                    <a:pt x="43825" y="581011"/>
                  </a:lnTo>
                  <a:lnTo>
                    <a:pt x="35716" y="529766"/>
                  </a:lnTo>
                  <a:lnTo>
                    <a:pt x="30918" y="475883"/>
                  </a:lnTo>
                  <a:lnTo>
                    <a:pt x="29339" y="419427"/>
                  </a:lnTo>
                  <a:lnTo>
                    <a:pt x="30193" y="377695"/>
                  </a:lnTo>
                  <a:lnTo>
                    <a:pt x="33141" y="333336"/>
                  </a:lnTo>
                  <a:lnTo>
                    <a:pt x="38761" y="287131"/>
                  </a:lnTo>
                  <a:lnTo>
                    <a:pt x="47631" y="239864"/>
                  </a:lnTo>
                  <a:lnTo>
                    <a:pt x="60328" y="192316"/>
                  </a:lnTo>
                  <a:lnTo>
                    <a:pt x="77432" y="145269"/>
                  </a:lnTo>
                  <a:lnTo>
                    <a:pt x="99519" y="99505"/>
                  </a:lnTo>
                  <a:lnTo>
                    <a:pt x="120267" y="66380"/>
                  </a:lnTo>
                  <a:lnTo>
                    <a:pt x="157376" y="20102"/>
                  </a:lnTo>
                  <a:lnTo>
                    <a:pt x="172623" y="5170"/>
                  </a:lnTo>
                  <a:lnTo>
                    <a:pt x="17262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059698" y="2799775"/>
              <a:ext cx="114822" cy="232746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042153" y="3219905"/>
              <a:ext cx="146988" cy="240824"/>
            </a:xfrm>
            <a:prstGeom prst="rect">
              <a:avLst/>
            </a:prstGeom>
          </p:spPr>
        </p:pic>
        <p:sp>
          <p:nvSpPr>
            <p:cNvPr id="84" name="object 84"/>
            <p:cNvSpPr/>
            <p:nvPr/>
          </p:nvSpPr>
          <p:spPr>
            <a:xfrm>
              <a:off x="7215459" y="2738999"/>
              <a:ext cx="172085" cy="839469"/>
            </a:xfrm>
            <a:custGeom>
              <a:avLst/>
              <a:gdLst/>
              <a:ahLst/>
              <a:cxnLst/>
              <a:rect l="l" t="t" r="r" b="b"/>
              <a:pathLst>
                <a:path w="172084" h="839469">
                  <a:moveTo>
                    <a:pt x="13158" y="0"/>
                  </a:moveTo>
                  <a:lnTo>
                    <a:pt x="0" y="0"/>
                  </a:lnTo>
                  <a:lnTo>
                    <a:pt x="0" y="4389"/>
                  </a:lnTo>
                  <a:lnTo>
                    <a:pt x="12939" y="18049"/>
                  </a:lnTo>
                  <a:lnTo>
                    <a:pt x="27097" y="33936"/>
                  </a:lnTo>
                  <a:lnTo>
                    <a:pt x="61407" y="80482"/>
                  </a:lnTo>
                  <a:lnTo>
                    <a:pt x="83393" y="120542"/>
                  </a:lnTo>
                  <a:lnTo>
                    <a:pt x="101782" y="163499"/>
                  </a:lnTo>
                  <a:lnTo>
                    <a:pt x="116651" y="209287"/>
                  </a:lnTo>
                  <a:lnTo>
                    <a:pt x="128079" y="257839"/>
                  </a:lnTo>
                  <a:lnTo>
                    <a:pt x="136146" y="309091"/>
                  </a:lnTo>
                  <a:lnTo>
                    <a:pt x="140928" y="362975"/>
                  </a:lnTo>
                  <a:lnTo>
                    <a:pt x="142504" y="419427"/>
                  </a:lnTo>
                  <a:lnTo>
                    <a:pt x="141650" y="461153"/>
                  </a:lnTo>
                  <a:lnTo>
                    <a:pt x="138702" y="505504"/>
                  </a:lnTo>
                  <a:lnTo>
                    <a:pt x="133082" y="551699"/>
                  </a:lnTo>
                  <a:lnTo>
                    <a:pt x="124212" y="598957"/>
                  </a:lnTo>
                  <a:lnTo>
                    <a:pt x="111515" y="646497"/>
                  </a:lnTo>
                  <a:lnTo>
                    <a:pt x="94411" y="693538"/>
                  </a:lnTo>
                  <a:lnTo>
                    <a:pt x="72324" y="739300"/>
                  </a:lnTo>
                  <a:lnTo>
                    <a:pt x="51917" y="772763"/>
                  </a:lnTo>
                  <a:lnTo>
                    <a:pt x="14905" y="818557"/>
                  </a:lnTo>
                  <a:lnTo>
                    <a:pt x="1462" y="832260"/>
                  </a:lnTo>
                  <a:lnTo>
                    <a:pt x="682" y="833723"/>
                  </a:lnTo>
                  <a:lnTo>
                    <a:pt x="0" y="834455"/>
                  </a:lnTo>
                  <a:lnTo>
                    <a:pt x="0" y="838845"/>
                  </a:lnTo>
                  <a:lnTo>
                    <a:pt x="13158" y="838845"/>
                  </a:lnTo>
                  <a:lnTo>
                    <a:pt x="54301" y="796236"/>
                  </a:lnTo>
                  <a:lnTo>
                    <a:pt x="84785" y="755375"/>
                  </a:lnTo>
                  <a:lnTo>
                    <a:pt x="110039" y="711671"/>
                  </a:lnTo>
                  <a:lnTo>
                    <a:pt x="130421" y="665654"/>
                  </a:lnTo>
                  <a:lnTo>
                    <a:pt x="146292" y="617854"/>
                  </a:lnTo>
                  <a:lnTo>
                    <a:pt x="158010" y="568801"/>
                  </a:lnTo>
                  <a:lnTo>
                    <a:pt x="165935" y="519025"/>
                  </a:lnTo>
                  <a:lnTo>
                    <a:pt x="170426" y="469057"/>
                  </a:lnTo>
                  <a:lnTo>
                    <a:pt x="171843" y="419427"/>
                  </a:lnTo>
                  <a:lnTo>
                    <a:pt x="170318" y="367863"/>
                  </a:lnTo>
                  <a:lnTo>
                    <a:pt x="165541" y="316632"/>
                  </a:lnTo>
                  <a:lnTo>
                    <a:pt x="157215" y="266138"/>
                  </a:lnTo>
                  <a:lnTo>
                    <a:pt x="145039" y="216784"/>
                  </a:lnTo>
                  <a:lnTo>
                    <a:pt x="128714" y="168972"/>
                  </a:lnTo>
                  <a:lnTo>
                    <a:pt x="107941" y="123107"/>
                  </a:lnTo>
                  <a:lnTo>
                    <a:pt x="82421" y="79590"/>
                  </a:lnTo>
                  <a:lnTo>
                    <a:pt x="51855" y="38826"/>
                  </a:lnTo>
                  <a:lnTo>
                    <a:pt x="16765" y="3707"/>
                  </a:lnTo>
                  <a:lnTo>
                    <a:pt x="13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/>
          <p:nvPr/>
        </p:nvSpPr>
        <p:spPr>
          <a:xfrm>
            <a:off x="7577374" y="3118166"/>
            <a:ext cx="233045" cy="13970"/>
          </a:xfrm>
          <a:custGeom>
            <a:avLst/>
            <a:gdLst/>
            <a:ahLst/>
            <a:cxnLst/>
            <a:rect l="l" t="t" r="r" b="b"/>
            <a:pathLst>
              <a:path w="233045" h="13969">
                <a:moveTo>
                  <a:pt x="232471" y="0"/>
                </a:moveTo>
                <a:lnTo>
                  <a:pt x="0" y="0"/>
                </a:lnTo>
                <a:lnTo>
                  <a:pt x="0" y="13901"/>
                </a:lnTo>
                <a:lnTo>
                  <a:pt x="232471" y="13901"/>
                </a:lnTo>
                <a:lnTo>
                  <a:pt x="23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577374" y="3185508"/>
            <a:ext cx="233045" cy="15240"/>
          </a:xfrm>
          <a:custGeom>
            <a:avLst/>
            <a:gdLst/>
            <a:ahLst/>
            <a:cxnLst/>
            <a:rect l="l" t="t" r="r" b="b"/>
            <a:pathLst>
              <a:path w="233045" h="15239">
                <a:moveTo>
                  <a:pt x="232471" y="0"/>
                </a:moveTo>
                <a:lnTo>
                  <a:pt x="0" y="0"/>
                </a:lnTo>
                <a:lnTo>
                  <a:pt x="0" y="14633"/>
                </a:lnTo>
                <a:lnTo>
                  <a:pt x="232471" y="14633"/>
                </a:lnTo>
                <a:lnTo>
                  <a:pt x="23247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7" name="object 87"/>
          <p:cNvGrpSpPr/>
          <p:nvPr/>
        </p:nvGrpSpPr>
        <p:grpSpPr>
          <a:xfrm>
            <a:off x="8028477" y="2318830"/>
            <a:ext cx="582930" cy="1679575"/>
            <a:chOff x="8028477" y="2318830"/>
            <a:chExt cx="582930" cy="1679575"/>
          </a:xfrm>
        </p:grpSpPr>
        <p:sp>
          <p:nvSpPr>
            <p:cNvPr id="88" name="object 88"/>
            <p:cNvSpPr/>
            <p:nvPr/>
          </p:nvSpPr>
          <p:spPr>
            <a:xfrm>
              <a:off x="8028470" y="2318841"/>
              <a:ext cx="192405" cy="1679575"/>
            </a:xfrm>
            <a:custGeom>
              <a:avLst/>
              <a:gdLst/>
              <a:ahLst/>
              <a:cxnLst/>
              <a:rect l="l" t="t" r="r" b="b"/>
              <a:pathLst>
                <a:path w="192404" h="1679575">
                  <a:moveTo>
                    <a:pt x="192316" y="0"/>
                  </a:moveTo>
                  <a:lnTo>
                    <a:pt x="178473" y="0"/>
                  </a:lnTo>
                  <a:lnTo>
                    <a:pt x="169341" y="10718"/>
                  </a:lnTo>
                  <a:lnTo>
                    <a:pt x="123863" y="75057"/>
                  </a:lnTo>
                  <a:lnTo>
                    <a:pt x="96596" y="123698"/>
                  </a:lnTo>
                  <a:lnTo>
                    <a:pt x="77863" y="164109"/>
                  </a:lnTo>
                  <a:lnTo>
                    <a:pt x="61188" y="206362"/>
                  </a:lnTo>
                  <a:lnTo>
                    <a:pt x="46545" y="250558"/>
                  </a:lnTo>
                  <a:lnTo>
                    <a:pt x="33934" y="296837"/>
                  </a:lnTo>
                  <a:lnTo>
                    <a:pt x="23329" y="345325"/>
                  </a:lnTo>
                  <a:lnTo>
                    <a:pt x="14719" y="396138"/>
                  </a:lnTo>
                  <a:lnTo>
                    <a:pt x="8089" y="449427"/>
                  </a:lnTo>
                  <a:lnTo>
                    <a:pt x="3759" y="505320"/>
                  </a:lnTo>
                  <a:lnTo>
                    <a:pt x="1155" y="556145"/>
                  </a:lnTo>
                  <a:lnTo>
                    <a:pt x="0" y="615569"/>
                  </a:lnTo>
                  <a:lnTo>
                    <a:pt x="0" y="626592"/>
                  </a:lnTo>
                  <a:lnTo>
                    <a:pt x="0" y="633120"/>
                  </a:lnTo>
                  <a:lnTo>
                    <a:pt x="0" y="1064310"/>
                  </a:lnTo>
                  <a:lnTo>
                    <a:pt x="1651" y="1140307"/>
                  </a:lnTo>
                  <a:lnTo>
                    <a:pt x="6108" y="1207985"/>
                  </a:lnTo>
                  <a:lnTo>
                    <a:pt x="12611" y="1267320"/>
                  </a:lnTo>
                  <a:lnTo>
                    <a:pt x="20383" y="1318298"/>
                  </a:lnTo>
                  <a:lnTo>
                    <a:pt x="28676" y="1360919"/>
                  </a:lnTo>
                  <a:lnTo>
                    <a:pt x="43764" y="1420952"/>
                  </a:lnTo>
                  <a:lnTo>
                    <a:pt x="64947" y="1485315"/>
                  </a:lnTo>
                  <a:lnTo>
                    <a:pt x="84772" y="1532623"/>
                  </a:lnTo>
                  <a:lnTo>
                    <a:pt x="108699" y="1579587"/>
                  </a:lnTo>
                  <a:lnTo>
                    <a:pt x="136944" y="1625498"/>
                  </a:lnTo>
                  <a:lnTo>
                    <a:pt x="169697" y="1669656"/>
                  </a:lnTo>
                  <a:lnTo>
                    <a:pt x="177698" y="1678432"/>
                  </a:lnTo>
                  <a:lnTo>
                    <a:pt x="178473" y="1679168"/>
                  </a:lnTo>
                  <a:lnTo>
                    <a:pt x="192316" y="1679168"/>
                  </a:lnTo>
                  <a:lnTo>
                    <a:pt x="192316" y="1674774"/>
                  </a:lnTo>
                  <a:lnTo>
                    <a:pt x="190169" y="1671116"/>
                  </a:lnTo>
                  <a:lnTo>
                    <a:pt x="164757" y="1633334"/>
                  </a:lnTo>
                  <a:lnTo>
                    <a:pt x="142100" y="1594269"/>
                  </a:lnTo>
                  <a:lnTo>
                    <a:pt x="122072" y="1553806"/>
                  </a:lnTo>
                  <a:lnTo>
                    <a:pt x="104546" y="1511858"/>
                  </a:lnTo>
                  <a:lnTo>
                    <a:pt x="89408" y="1468323"/>
                  </a:lnTo>
                  <a:lnTo>
                    <a:pt x="76517" y="1423098"/>
                  </a:lnTo>
                  <a:lnTo>
                    <a:pt x="65747" y="1376095"/>
                  </a:lnTo>
                  <a:lnTo>
                    <a:pt x="56984" y="1327200"/>
                  </a:lnTo>
                  <a:lnTo>
                    <a:pt x="50101" y="1276337"/>
                  </a:lnTo>
                  <a:lnTo>
                    <a:pt x="44970" y="1223403"/>
                  </a:lnTo>
                  <a:lnTo>
                    <a:pt x="41452" y="1168285"/>
                  </a:lnTo>
                  <a:lnTo>
                    <a:pt x="39433" y="1110894"/>
                  </a:lnTo>
                  <a:lnTo>
                    <a:pt x="38798" y="1046734"/>
                  </a:lnTo>
                  <a:lnTo>
                    <a:pt x="38798" y="843254"/>
                  </a:lnTo>
                  <a:lnTo>
                    <a:pt x="38798" y="836650"/>
                  </a:lnTo>
                  <a:lnTo>
                    <a:pt x="38798" y="633120"/>
                  </a:lnTo>
                  <a:lnTo>
                    <a:pt x="39471" y="572198"/>
                  </a:lnTo>
                  <a:lnTo>
                    <a:pt x="41325" y="517791"/>
                  </a:lnTo>
                  <a:lnTo>
                    <a:pt x="44526" y="464820"/>
                  </a:lnTo>
                  <a:lnTo>
                    <a:pt x="49250" y="413245"/>
                  </a:lnTo>
                  <a:lnTo>
                    <a:pt x="55689" y="363054"/>
                  </a:lnTo>
                  <a:lnTo>
                    <a:pt x="64008" y="314223"/>
                  </a:lnTo>
                  <a:lnTo>
                    <a:pt x="74396" y="266712"/>
                  </a:lnTo>
                  <a:lnTo>
                    <a:pt x="87033" y="220510"/>
                  </a:lnTo>
                  <a:lnTo>
                    <a:pt x="102095" y="175577"/>
                  </a:lnTo>
                  <a:lnTo>
                    <a:pt x="119761" y="131902"/>
                  </a:lnTo>
                  <a:lnTo>
                    <a:pt x="140208" y="89433"/>
                  </a:lnTo>
                  <a:lnTo>
                    <a:pt x="163614" y="48183"/>
                  </a:lnTo>
                  <a:lnTo>
                    <a:pt x="190169" y="8089"/>
                  </a:lnTo>
                  <a:lnTo>
                    <a:pt x="192316" y="5168"/>
                  </a:lnTo>
                  <a:lnTo>
                    <a:pt x="1923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63970" y="2379607"/>
              <a:ext cx="114822" cy="233448"/>
            </a:xfrm>
            <a:prstGeom prst="rect">
              <a:avLst/>
            </a:prstGeom>
          </p:spPr>
        </p:pic>
        <p:pic>
          <p:nvPicPr>
            <p:cNvPr id="90" name="object 90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246425" y="2799776"/>
              <a:ext cx="146988" cy="240794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246425" y="3219905"/>
              <a:ext cx="146988" cy="240824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46426" y="3640065"/>
              <a:ext cx="146988" cy="24082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8418944" y="2318841"/>
              <a:ext cx="192405" cy="1679575"/>
            </a:xfrm>
            <a:custGeom>
              <a:avLst/>
              <a:gdLst/>
              <a:ahLst/>
              <a:cxnLst/>
              <a:rect l="l" t="t" r="r" b="b"/>
              <a:pathLst>
                <a:path w="192404" h="1679575">
                  <a:moveTo>
                    <a:pt x="192316" y="615569"/>
                  </a:moveTo>
                  <a:lnTo>
                    <a:pt x="190665" y="539572"/>
                  </a:lnTo>
                  <a:lnTo>
                    <a:pt x="186207" y="471893"/>
                  </a:lnTo>
                  <a:lnTo>
                    <a:pt x="179705" y="412546"/>
                  </a:lnTo>
                  <a:lnTo>
                    <a:pt x="171932" y="361569"/>
                  </a:lnTo>
                  <a:lnTo>
                    <a:pt x="163639" y="318960"/>
                  </a:lnTo>
                  <a:lnTo>
                    <a:pt x="148551" y="258927"/>
                  </a:lnTo>
                  <a:lnTo>
                    <a:pt x="127304" y="194576"/>
                  </a:lnTo>
                  <a:lnTo>
                    <a:pt x="107353" y="147218"/>
                  </a:lnTo>
                  <a:lnTo>
                    <a:pt x="83350" y="100152"/>
                  </a:lnTo>
                  <a:lnTo>
                    <a:pt x="55168" y="54038"/>
                  </a:lnTo>
                  <a:lnTo>
                    <a:pt x="22707" y="9550"/>
                  </a:lnTo>
                  <a:lnTo>
                    <a:pt x="17551" y="3695"/>
                  </a:lnTo>
                  <a:lnTo>
                    <a:pt x="16078" y="1460"/>
                  </a:lnTo>
                  <a:lnTo>
                    <a:pt x="14617" y="774"/>
                  </a:lnTo>
                  <a:lnTo>
                    <a:pt x="13944" y="774"/>
                  </a:lnTo>
                  <a:lnTo>
                    <a:pt x="13157" y="0"/>
                  </a:lnTo>
                  <a:lnTo>
                    <a:pt x="0" y="0"/>
                  </a:lnTo>
                  <a:lnTo>
                    <a:pt x="0" y="5168"/>
                  </a:lnTo>
                  <a:lnTo>
                    <a:pt x="30746" y="51600"/>
                  </a:lnTo>
                  <a:lnTo>
                    <a:pt x="53949" y="92887"/>
                  </a:lnTo>
                  <a:lnTo>
                    <a:pt x="74180" y="135534"/>
                  </a:lnTo>
                  <a:lnTo>
                    <a:pt x="91605" y="179489"/>
                  </a:lnTo>
                  <a:lnTo>
                    <a:pt x="106438" y="224726"/>
                  </a:lnTo>
                  <a:lnTo>
                    <a:pt x="118846" y="271195"/>
                  </a:lnTo>
                  <a:lnTo>
                    <a:pt x="129019" y="318871"/>
                  </a:lnTo>
                  <a:lnTo>
                    <a:pt x="137147" y="367715"/>
                  </a:lnTo>
                  <a:lnTo>
                    <a:pt x="143408" y="417677"/>
                  </a:lnTo>
                  <a:lnTo>
                    <a:pt x="147993" y="468731"/>
                  </a:lnTo>
                  <a:lnTo>
                    <a:pt x="151079" y="520839"/>
                  </a:lnTo>
                  <a:lnTo>
                    <a:pt x="152857" y="573963"/>
                  </a:lnTo>
                  <a:lnTo>
                    <a:pt x="153517" y="633120"/>
                  </a:lnTo>
                  <a:lnTo>
                    <a:pt x="153517" y="836650"/>
                  </a:lnTo>
                  <a:lnTo>
                    <a:pt x="153517" y="843254"/>
                  </a:lnTo>
                  <a:lnTo>
                    <a:pt x="153517" y="1046734"/>
                  </a:lnTo>
                  <a:lnTo>
                    <a:pt x="153276" y="1086573"/>
                  </a:lnTo>
                  <a:lnTo>
                    <a:pt x="152082" y="1135392"/>
                  </a:lnTo>
                  <a:lnTo>
                    <a:pt x="149237" y="1193685"/>
                  </a:lnTo>
                  <a:lnTo>
                    <a:pt x="144068" y="1257541"/>
                  </a:lnTo>
                  <a:lnTo>
                    <a:pt x="136715" y="1316024"/>
                  </a:lnTo>
                  <a:lnTo>
                    <a:pt x="127342" y="1370634"/>
                  </a:lnTo>
                  <a:lnTo>
                    <a:pt x="115900" y="1421701"/>
                  </a:lnTo>
                  <a:lnTo>
                    <a:pt x="102362" y="1469529"/>
                  </a:lnTo>
                  <a:lnTo>
                    <a:pt x="86690" y="1514436"/>
                  </a:lnTo>
                  <a:lnTo>
                    <a:pt x="68884" y="1556740"/>
                  </a:lnTo>
                  <a:lnTo>
                    <a:pt x="48882" y="1596745"/>
                  </a:lnTo>
                  <a:lnTo>
                    <a:pt x="26682" y="1634756"/>
                  </a:lnTo>
                  <a:lnTo>
                    <a:pt x="2247" y="1671116"/>
                  </a:lnTo>
                  <a:lnTo>
                    <a:pt x="0" y="1674774"/>
                  </a:lnTo>
                  <a:lnTo>
                    <a:pt x="0" y="1679168"/>
                  </a:lnTo>
                  <a:lnTo>
                    <a:pt x="13944" y="1679168"/>
                  </a:lnTo>
                  <a:lnTo>
                    <a:pt x="42608" y="1643392"/>
                  </a:lnTo>
                  <a:lnTo>
                    <a:pt x="68529" y="1604835"/>
                  </a:lnTo>
                  <a:lnTo>
                    <a:pt x="95821" y="1556194"/>
                  </a:lnTo>
                  <a:lnTo>
                    <a:pt x="114503" y="1515795"/>
                  </a:lnTo>
                  <a:lnTo>
                    <a:pt x="131165" y="1473555"/>
                  </a:lnTo>
                  <a:lnTo>
                    <a:pt x="145783" y="1429372"/>
                  </a:lnTo>
                  <a:lnTo>
                    <a:pt x="158394" y="1383093"/>
                  </a:lnTo>
                  <a:lnTo>
                    <a:pt x="168986" y="1334604"/>
                  </a:lnTo>
                  <a:lnTo>
                    <a:pt x="177596" y="1283766"/>
                  </a:lnTo>
                  <a:lnTo>
                    <a:pt x="184226" y="1230464"/>
                  </a:lnTo>
                  <a:lnTo>
                    <a:pt x="188556" y="1174280"/>
                  </a:lnTo>
                  <a:lnTo>
                    <a:pt x="191160" y="1123619"/>
                  </a:lnTo>
                  <a:lnTo>
                    <a:pt x="192316" y="1064310"/>
                  </a:lnTo>
                  <a:lnTo>
                    <a:pt x="192316" y="1053325"/>
                  </a:lnTo>
                  <a:lnTo>
                    <a:pt x="192316" y="1050391"/>
                  </a:lnTo>
                  <a:lnTo>
                    <a:pt x="192316" y="626592"/>
                  </a:lnTo>
                  <a:lnTo>
                    <a:pt x="192316" y="6155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8818626" y="2887802"/>
            <a:ext cx="116713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75" dirty="0">
                <a:latin typeface="Cambria Math"/>
                <a:cs typeface="Cambria Math"/>
              </a:rPr>
              <a:t> </a:t>
            </a:r>
            <a:r>
              <a:rPr sz="3200" spc="-20" dirty="0">
                <a:latin typeface="Cambria Math"/>
                <a:cs typeface="Cambria Math"/>
              </a:rPr>
              <a:t>|00</a:t>
            </a:r>
            <a:r>
              <a:rPr sz="4800" spc="-30" baseline="2604" dirty="0">
                <a:latin typeface="Cambria Math"/>
                <a:cs typeface="Cambria Math"/>
              </a:rPr>
              <a:t>⟩</a:t>
            </a:r>
            <a:endParaRPr sz="4800" baseline="2604">
              <a:latin typeface="Cambria Math"/>
              <a:cs typeface="Cambria Math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2033504" y="6579399"/>
            <a:ext cx="210820" cy="158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z="800" spc="55" dirty="0">
                <a:latin typeface="Calibri"/>
                <a:cs typeface="Calibri"/>
              </a:rPr>
              <a:t>17</a:t>
            </a:fld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0" dirty="0"/>
              <a:t>Entangled</a:t>
            </a:r>
            <a:r>
              <a:rPr spc="20" dirty="0"/>
              <a:t> </a:t>
            </a:r>
            <a:r>
              <a:rPr spc="9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18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075" y="1135761"/>
            <a:ext cx="1006792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spc="105" dirty="0">
                <a:latin typeface="Calibri"/>
                <a:cs typeface="Calibri"/>
              </a:rPr>
              <a:t>An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entangled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state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is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state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61616"/>
                </a:solidFill>
                <a:latin typeface="Cambria Math"/>
                <a:cs typeface="Cambria Math"/>
              </a:rPr>
              <a:t>|𝜓</a:t>
            </a:r>
            <a:r>
              <a:rPr sz="4200" baseline="198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075" baseline="-16260" dirty="0">
                <a:solidFill>
                  <a:srgbClr val="161616"/>
                </a:solidFill>
                <a:latin typeface="Cambria Math"/>
                <a:cs typeface="Cambria Math"/>
              </a:rPr>
              <a:t>𝐴B</a:t>
            </a:r>
            <a:r>
              <a:rPr sz="3075" spc="532" baseline="-1626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800" spc="110" dirty="0">
                <a:latin typeface="Calibri"/>
                <a:cs typeface="Calibri"/>
              </a:rPr>
              <a:t>consisting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quantum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states</a:t>
            </a:r>
            <a:endParaRPr sz="2800">
              <a:latin typeface="Calibri"/>
              <a:cs typeface="Calibri"/>
            </a:endParaRPr>
          </a:p>
          <a:p>
            <a:pPr marL="25400" marR="17780">
              <a:lnSpc>
                <a:spcPct val="100000"/>
              </a:lnSpc>
            </a:pPr>
            <a:r>
              <a:rPr sz="2800" dirty="0">
                <a:solidFill>
                  <a:srgbClr val="161616"/>
                </a:solidFill>
                <a:latin typeface="Cambria Math"/>
                <a:cs typeface="Cambria Math"/>
              </a:rPr>
              <a:t>|𝜓</a:t>
            </a:r>
            <a:r>
              <a:rPr sz="4200" baseline="198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075" baseline="-16260" dirty="0">
                <a:solidFill>
                  <a:srgbClr val="161616"/>
                </a:solidFill>
                <a:latin typeface="Cambria Math"/>
                <a:cs typeface="Cambria Math"/>
              </a:rPr>
              <a:t>𝐴</a:t>
            </a:r>
            <a:r>
              <a:rPr sz="3075" spc="577" baseline="-1626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800" spc="110" dirty="0">
                <a:latin typeface="Calibri"/>
                <a:cs typeface="Calibri"/>
              </a:rPr>
              <a:t>and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161616"/>
                </a:solidFill>
                <a:latin typeface="Cambria Math"/>
                <a:cs typeface="Cambria Math"/>
              </a:rPr>
              <a:t>|𝜓</a:t>
            </a:r>
            <a:r>
              <a:rPr sz="4200" baseline="198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075" baseline="-16260" dirty="0">
                <a:solidFill>
                  <a:srgbClr val="161616"/>
                </a:solidFill>
                <a:latin typeface="Cambria Math"/>
                <a:cs typeface="Cambria Math"/>
              </a:rPr>
              <a:t>B</a:t>
            </a:r>
            <a:r>
              <a:rPr sz="3075" spc="555" baseline="-1626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cannot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be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represented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by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a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tensor </a:t>
            </a:r>
            <a:r>
              <a:rPr sz="2800" spc="90" dirty="0">
                <a:latin typeface="Calibri"/>
                <a:cs typeface="Calibri"/>
              </a:rPr>
              <a:t>product</a:t>
            </a:r>
            <a:r>
              <a:rPr sz="2800" spc="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</a:t>
            </a:r>
            <a:r>
              <a:rPr sz="2800" spc="85" dirty="0">
                <a:latin typeface="Calibri"/>
                <a:cs typeface="Calibri"/>
              </a:rPr>
              <a:t>individual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quantum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states.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2747" y="2990595"/>
            <a:ext cx="2089150" cy="12318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313813" y="4963795"/>
            <a:ext cx="3257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55" dirty="0">
                <a:solidFill>
                  <a:srgbClr val="161616"/>
                </a:solidFill>
                <a:latin typeface="Cambria Math"/>
                <a:cs typeface="Cambria Math"/>
              </a:rPr>
              <a:t>𝐴B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44192" y="4819015"/>
            <a:ext cx="1419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1177925" algn="l"/>
              </a:tabLst>
            </a:pPr>
            <a:r>
              <a:rPr sz="2400" spc="-25" dirty="0">
                <a:solidFill>
                  <a:srgbClr val="161616"/>
                </a:solidFill>
                <a:latin typeface="Cambria Math"/>
                <a:cs typeface="Cambria Math"/>
              </a:rPr>
              <a:t>|𝜓</a:t>
            </a:r>
            <a:r>
              <a:rPr sz="3600" spc="-37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33395" y="5039359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258" y="59436"/>
                </a:lnTo>
                <a:lnTo>
                  <a:pt x="159258" y="58674"/>
                </a:lnTo>
                <a:lnTo>
                  <a:pt x="131445" y="58674"/>
                </a:lnTo>
                <a:lnTo>
                  <a:pt x="77851" y="244221"/>
                </a:lnTo>
                <a:lnTo>
                  <a:pt x="39497" y="159893"/>
                </a:lnTo>
                <a:lnTo>
                  <a:pt x="3810" y="176149"/>
                </a:lnTo>
                <a:lnTo>
                  <a:pt x="7239" y="184277"/>
                </a:lnTo>
                <a:lnTo>
                  <a:pt x="25527" y="176149"/>
                </a:lnTo>
                <a:lnTo>
                  <a:pt x="70612" y="272796"/>
                </a:lnTo>
                <a:lnTo>
                  <a:pt x="81153" y="272796"/>
                </a:lnTo>
                <a:lnTo>
                  <a:pt x="139573" y="7315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94482" y="4722317"/>
            <a:ext cx="154940" cy="2933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67633" y="5055234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86328" y="4908041"/>
            <a:ext cx="1649095" cy="282575"/>
          </a:xfrm>
          <a:custGeom>
            <a:avLst/>
            <a:gdLst/>
            <a:ahLst/>
            <a:cxnLst/>
            <a:rect l="l" t="t" r="r" b="b"/>
            <a:pathLst>
              <a:path w="1649095" h="282575">
                <a:moveTo>
                  <a:pt x="1558798" y="0"/>
                </a:moveTo>
                <a:lnTo>
                  <a:pt x="1554734" y="11556"/>
                </a:lnTo>
                <a:lnTo>
                  <a:pt x="1571043" y="18631"/>
                </a:lnTo>
                <a:lnTo>
                  <a:pt x="1585102" y="28432"/>
                </a:lnTo>
                <a:lnTo>
                  <a:pt x="1613683" y="73925"/>
                </a:lnTo>
                <a:lnTo>
                  <a:pt x="1621961" y="115359"/>
                </a:lnTo>
                <a:lnTo>
                  <a:pt x="1622014" y="115732"/>
                </a:lnTo>
                <a:lnTo>
                  <a:pt x="1622012" y="164707"/>
                </a:lnTo>
                <a:lnTo>
                  <a:pt x="1613630" y="207656"/>
                </a:lnTo>
                <a:lnTo>
                  <a:pt x="1585134" y="253857"/>
                </a:lnTo>
                <a:lnTo>
                  <a:pt x="1555114" y="270890"/>
                </a:lnTo>
                <a:lnTo>
                  <a:pt x="1558798" y="282320"/>
                </a:lnTo>
                <a:lnTo>
                  <a:pt x="1597247" y="264302"/>
                </a:lnTo>
                <a:lnTo>
                  <a:pt x="1625600" y="233044"/>
                </a:lnTo>
                <a:lnTo>
                  <a:pt x="1643030" y="191134"/>
                </a:lnTo>
                <a:lnTo>
                  <a:pt x="1648841" y="141223"/>
                </a:lnTo>
                <a:lnTo>
                  <a:pt x="1647389" y="115732"/>
                </a:lnTo>
                <a:lnTo>
                  <a:pt x="1635660" y="69536"/>
                </a:lnTo>
                <a:lnTo>
                  <a:pt x="1612590" y="32164"/>
                </a:lnTo>
                <a:lnTo>
                  <a:pt x="1579252" y="7435"/>
                </a:lnTo>
                <a:lnTo>
                  <a:pt x="1558798" y="0"/>
                </a:lnTo>
                <a:close/>
              </a:path>
              <a:path w="1649095" h="282575">
                <a:moveTo>
                  <a:pt x="90043" y="0"/>
                </a:moveTo>
                <a:lnTo>
                  <a:pt x="51657" y="18145"/>
                </a:lnTo>
                <a:lnTo>
                  <a:pt x="23368" y="49529"/>
                </a:lnTo>
                <a:lnTo>
                  <a:pt x="5826" y="91471"/>
                </a:lnTo>
                <a:lnTo>
                  <a:pt x="78" y="139826"/>
                </a:lnTo>
                <a:lnTo>
                  <a:pt x="0" y="141223"/>
                </a:lnTo>
                <a:lnTo>
                  <a:pt x="1452" y="167179"/>
                </a:lnTo>
                <a:lnTo>
                  <a:pt x="13073" y="213090"/>
                </a:lnTo>
                <a:lnTo>
                  <a:pt x="36125" y="250334"/>
                </a:lnTo>
                <a:lnTo>
                  <a:pt x="69514" y="274960"/>
                </a:lnTo>
                <a:lnTo>
                  <a:pt x="90043" y="282320"/>
                </a:lnTo>
                <a:lnTo>
                  <a:pt x="93599" y="270890"/>
                </a:lnTo>
                <a:lnTo>
                  <a:pt x="77549" y="263773"/>
                </a:lnTo>
                <a:lnTo>
                  <a:pt x="63690" y="253857"/>
                </a:lnTo>
                <a:lnTo>
                  <a:pt x="35210" y="207656"/>
                </a:lnTo>
                <a:lnTo>
                  <a:pt x="26828" y="164707"/>
                </a:lnTo>
                <a:lnTo>
                  <a:pt x="25839" y="141223"/>
                </a:lnTo>
                <a:lnTo>
                  <a:pt x="25781" y="139826"/>
                </a:lnTo>
                <a:lnTo>
                  <a:pt x="29972" y="93757"/>
                </a:lnTo>
                <a:lnTo>
                  <a:pt x="42545" y="56260"/>
                </a:lnTo>
                <a:lnTo>
                  <a:pt x="77817" y="18631"/>
                </a:lnTo>
                <a:lnTo>
                  <a:pt x="94107" y="11556"/>
                </a:lnTo>
                <a:lnTo>
                  <a:pt x="90043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473958" y="4819015"/>
            <a:ext cx="37001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3539" algn="l"/>
              </a:tabLst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spc="-37" baseline="2314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+ </a:t>
            </a:r>
            <a:r>
              <a:rPr sz="2400" spc="-20" dirty="0">
                <a:solidFill>
                  <a:srgbClr val="161616"/>
                </a:solidFill>
                <a:latin typeface="Cambria Math"/>
                <a:cs typeface="Cambria Math"/>
              </a:rPr>
              <a:t>|11</a:t>
            </a:r>
            <a:r>
              <a:rPr sz="3600" spc="-3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unit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45" dirty="0">
                <a:latin typeface="Calibri"/>
                <a:cs typeface="Calibri"/>
              </a:rPr>
              <a:t>vector.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4192" y="5724245"/>
            <a:ext cx="1643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</a:tabLst>
            </a:pPr>
            <a:r>
              <a:rPr sz="2400" spc="60" dirty="0">
                <a:latin typeface="Calibri"/>
                <a:cs typeface="Calibri"/>
              </a:rPr>
              <a:t>However,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245231" y="5944577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258" y="59436"/>
                </a:lnTo>
                <a:lnTo>
                  <a:pt x="159258" y="58750"/>
                </a:lnTo>
                <a:lnTo>
                  <a:pt x="131445" y="58750"/>
                </a:lnTo>
                <a:lnTo>
                  <a:pt x="77851" y="244208"/>
                </a:lnTo>
                <a:lnTo>
                  <a:pt x="39497" y="159893"/>
                </a:lnTo>
                <a:lnTo>
                  <a:pt x="3810" y="176199"/>
                </a:lnTo>
                <a:lnTo>
                  <a:pt x="7239" y="184340"/>
                </a:lnTo>
                <a:lnTo>
                  <a:pt x="25527" y="176199"/>
                </a:lnTo>
                <a:lnTo>
                  <a:pt x="70599" y="272884"/>
                </a:lnTo>
                <a:lnTo>
                  <a:pt x="81153" y="272884"/>
                </a:lnTo>
                <a:lnTo>
                  <a:pt x="139573" y="7320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306317" y="5628233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79470" y="5960465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98164" y="5813348"/>
            <a:ext cx="1649095" cy="282575"/>
          </a:xfrm>
          <a:custGeom>
            <a:avLst/>
            <a:gdLst/>
            <a:ahLst/>
            <a:cxnLst/>
            <a:rect l="l" t="t" r="r" b="b"/>
            <a:pathLst>
              <a:path w="1649095" h="282575">
                <a:moveTo>
                  <a:pt x="1558798" y="0"/>
                </a:moveTo>
                <a:lnTo>
                  <a:pt x="1554734" y="11455"/>
                </a:lnTo>
                <a:lnTo>
                  <a:pt x="1571043" y="18544"/>
                </a:lnTo>
                <a:lnTo>
                  <a:pt x="1585102" y="28360"/>
                </a:lnTo>
                <a:lnTo>
                  <a:pt x="1613683" y="73869"/>
                </a:lnTo>
                <a:lnTo>
                  <a:pt x="1621970" y="115349"/>
                </a:lnTo>
                <a:lnTo>
                  <a:pt x="1622014" y="115654"/>
                </a:lnTo>
                <a:lnTo>
                  <a:pt x="1622012" y="164643"/>
                </a:lnTo>
                <a:lnTo>
                  <a:pt x="1613630" y="207582"/>
                </a:lnTo>
                <a:lnTo>
                  <a:pt x="1585134" y="253822"/>
                </a:lnTo>
                <a:lnTo>
                  <a:pt x="1555114" y="270865"/>
                </a:lnTo>
                <a:lnTo>
                  <a:pt x="1558798" y="282320"/>
                </a:lnTo>
                <a:lnTo>
                  <a:pt x="1597247" y="264256"/>
                </a:lnTo>
                <a:lnTo>
                  <a:pt x="1625600" y="232981"/>
                </a:lnTo>
                <a:lnTo>
                  <a:pt x="1643030" y="191109"/>
                </a:lnTo>
                <a:lnTo>
                  <a:pt x="1648840" y="141236"/>
                </a:lnTo>
                <a:lnTo>
                  <a:pt x="1647385" y="115654"/>
                </a:lnTo>
                <a:lnTo>
                  <a:pt x="1635660" y="69472"/>
                </a:lnTo>
                <a:lnTo>
                  <a:pt x="1612590" y="32127"/>
                </a:lnTo>
                <a:lnTo>
                  <a:pt x="1579252" y="7386"/>
                </a:lnTo>
                <a:lnTo>
                  <a:pt x="1558798" y="0"/>
                </a:lnTo>
                <a:close/>
              </a:path>
              <a:path w="1649095" h="282575">
                <a:moveTo>
                  <a:pt x="90043" y="0"/>
                </a:moveTo>
                <a:lnTo>
                  <a:pt x="51657" y="18095"/>
                </a:lnTo>
                <a:lnTo>
                  <a:pt x="23368" y="49479"/>
                </a:lnTo>
                <a:lnTo>
                  <a:pt x="5826" y="91428"/>
                </a:lnTo>
                <a:lnTo>
                  <a:pt x="84" y="139738"/>
                </a:lnTo>
                <a:lnTo>
                  <a:pt x="0" y="141236"/>
                </a:lnTo>
                <a:lnTo>
                  <a:pt x="1452" y="167173"/>
                </a:lnTo>
                <a:lnTo>
                  <a:pt x="13073" y="213045"/>
                </a:lnTo>
                <a:lnTo>
                  <a:pt x="36125" y="250272"/>
                </a:lnTo>
                <a:lnTo>
                  <a:pt x="69514" y="274938"/>
                </a:lnTo>
                <a:lnTo>
                  <a:pt x="90043" y="282320"/>
                </a:lnTo>
                <a:lnTo>
                  <a:pt x="93599" y="270865"/>
                </a:lnTo>
                <a:lnTo>
                  <a:pt x="77549" y="263738"/>
                </a:lnTo>
                <a:lnTo>
                  <a:pt x="63690" y="253822"/>
                </a:lnTo>
                <a:lnTo>
                  <a:pt x="35210" y="207582"/>
                </a:lnTo>
                <a:lnTo>
                  <a:pt x="26828" y="164643"/>
                </a:lnTo>
                <a:lnTo>
                  <a:pt x="25781" y="139738"/>
                </a:lnTo>
                <a:lnTo>
                  <a:pt x="26828" y="115654"/>
                </a:lnTo>
                <a:lnTo>
                  <a:pt x="35210" y="73869"/>
                </a:lnTo>
                <a:lnTo>
                  <a:pt x="63801" y="28360"/>
                </a:lnTo>
                <a:lnTo>
                  <a:pt x="94107" y="11455"/>
                </a:lnTo>
                <a:lnTo>
                  <a:pt x="90043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647694" y="5724245"/>
            <a:ext cx="6271895" cy="1040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710055" algn="l"/>
              </a:tabLst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spc="-15" baseline="2314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+</a:t>
            </a:r>
            <a:r>
              <a:rPr sz="2400" spc="-1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161616"/>
                </a:solidFill>
                <a:latin typeface="Cambria Math"/>
                <a:cs typeface="Cambria Math"/>
              </a:rPr>
              <a:t>|11</a:t>
            </a:r>
            <a:r>
              <a:rPr sz="3600" spc="-3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≠</a:t>
            </a:r>
            <a:r>
              <a:rPr sz="2400" spc="15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(𝑎</a:t>
            </a:r>
            <a:r>
              <a:rPr sz="2625" baseline="-15873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spc="44" baseline="2314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+</a:t>
            </a:r>
            <a:r>
              <a:rPr sz="2400" spc="3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𝑎</a:t>
            </a:r>
            <a:r>
              <a:rPr sz="2625" baseline="-15873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|1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)⨂(𝑏</a:t>
            </a:r>
            <a:r>
              <a:rPr sz="2625" baseline="-15873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3600" spc="15" baseline="2314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+</a:t>
            </a:r>
            <a:r>
              <a:rPr sz="2400" spc="3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𝑏</a:t>
            </a:r>
            <a:r>
              <a:rPr sz="2625" spc="-15" baseline="-15873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|1</a:t>
            </a:r>
            <a:r>
              <a:rPr sz="3600" spc="-15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Cambria Math"/>
              <a:cs typeface="Cambria Math"/>
            </a:endParaRPr>
          </a:p>
          <a:p>
            <a:pPr marL="604520">
              <a:lnSpc>
                <a:spcPct val="100000"/>
              </a:lnSpc>
            </a:pPr>
            <a:r>
              <a:rPr sz="1800" spc="70" dirty="0">
                <a:latin typeface="Calibri"/>
                <a:cs typeface="Calibri"/>
              </a:rPr>
              <a:t>There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85" dirty="0">
                <a:latin typeface="Calibri"/>
                <a:cs typeface="Calibri"/>
              </a:rPr>
              <a:t>is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no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10" dirty="0">
                <a:latin typeface="Calibri"/>
                <a:cs typeface="Calibri"/>
              </a:rPr>
              <a:t>coefficient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which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70" dirty="0">
                <a:latin typeface="Calibri"/>
                <a:cs typeface="Calibri"/>
              </a:rPr>
              <a:t>satisfies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55" dirty="0">
                <a:latin typeface="Calibri"/>
                <a:cs typeface="Calibri"/>
              </a:rPr>
              <a:t>this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equation.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11921" y="2930524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674"/>
                </a:lnTo>
                <a:lnTo>
                  <a:pt x="131445" y="58674"/>
                </a:lnTo>
                <a:lnTo>
                  <a:pt x="77724" y="244221"/>
                </a:lnTo>
                <a:lnTo>
                  <a:pt x="39370" y="159893"/>
                </a:lnTo>
                <a:lnTo>
                  <a:pt x="3810" y="176149"/>
                </a:lnTo>
                <a:lnTo>
                  <a:pt x="7112" y="184277"/>
                </a:lnTo>
                <a:lnTo>
                  <a:pt x="25527" y="176149"/>
                </a:lnTo>
                <a:lnTo>
                  <a:pt x="70485" y="272796"/>
                </a:lnTo>
                <a:lnTo>
                  <a:pt x="81026" y="272796"/>
                </a:lnTo>
                <a:lnTo>
                  <a:pt x="139446" y="7315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989065" y="2709113"/>
            <a:ext cx="48958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96515" algn="l"/>
              </a:tabLst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|0</a:t>
            </a:r>
            <a:r>
              <a:rPr sz="3600" baseline="2314" dirty="0">
                <a:solidFill>
                  <a:srgbClr val="161616"/>
                </a:solidFill>
                <a:latin typeface="Cambria Math"/>
                <a:cs typeface="Cambria Math"/>
              </a:rPr>
              <a:t>⟩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⨂</a:t>
            </a: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187" baseline="2314" dirty="0"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→</a:t>
            </a:r>
            <a:r>
              <a:rPr sz="2400" spc="13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𝐻⨂𝐼</a:t>
            </a:r>
            <a:r>
              <a:rPr sz="2400" spc="22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→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(|0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-1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 </a:t>
            </a:r>
            <a:r>
              <a:rPr sz="2400" spc="-10" dirty="0">
                <a:latin typeface="Cambria Math"/>
                <a:cs typeface="Cambria Math"/>
              </a:rPr>
              <a:t>|1</a:t>
            </a:r>
            <a:r>
              <a:rPr sz="3600" spc="-15" baseline="2314" dirty="0">
                <a:latin typeface="Cambria Math"/>
                <a:cs typeface="Cambria Math"/>
              </a:rPr>
              <a:t>⟩</a:t>
            </a:r>
            <a:r>
              <a:rPr sz="2400" spc="-10" dirty="0">
                <a:latin typeface="Cambria Math"/>
                <a:cs typeface="Cambria Math"/>
              </a:rPr>
              <a:t>)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⨂</a:t>
            </a:r>
            <a:r>
              <a:rPr sz="2400" spc="-10" dirty="0">
                <a:latin typeface="Cambria Math"/>
                <a:cs typeface="Cambria Math"/>
              </a:rPr>
              <a:t>|0</a:t>
            </a:r>
            <a:r>
              <a:rPr sz="3600" spc="-15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26856" y="2946018"/>
            <a:ext cx="194310" cy="58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4">
              <a:lnSpc>
                <a:spcPts val="18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  <a:p>
            <a:pPr marL="12700">
              <a:lnSpc>
                <a:spcPts val="2580"/>
              </a:lnSpc>
            </a:pP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16900" y="3366642"/>
            <a:ext cx="2533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537829" y="3587369"/>
            <a:ext cx="368935" cy="20320"/>
          </a:xfrm>
          <a:custGeom>
            <a:avLst/>
            <a:gdLst/>
            <a:ahLst/>
            <a:cxnLst/>
            <a:rect l="l" t="t" r="r" b="b"/>
            <a:pathLst>
              <a:path w="368934" h="20320">
                <a:moveTo>
                  <a:pt x="368807" y="0"/>
                </a:moveTo>
                <a:lnTo>
                  <a:pt x="0" y="0"/>
                </a:lnTo>
                <a:lnTo>
                  <a:pt x="0" y="19811"/>
                </a:lnTo>
                <a:lnTo>
                  <a:pt x="368807" y="19811"/>
                </a:lnTo>
                <a:lnTo>
                  <a:pt x="3688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543035" y="3666235"/>
            <a:ext cx="362585" cy="293370"/>
          </a:xfrm>
          <a:custGeom>
            <a:avLst/>
            <a:gdLst/>
            <a:ahLst/>
            <a:cxnLst/>
            <a:rect l="l" t="t" r="r" b="b"/>
            <a:pathLst>
              <a:path w="362584" h="293370">
                <a:moveTo>
                  <a:pt x="212725" y="0"/>
                </a:moveTo>
                <a:lnTo>
                  <a:pt x="174879" y="0"/>
                </a:lnTo>
                <a:lnTo>
                  <a:pt x="101346" y="254126"/>
                </a:lnTo>
                <a:lnTo>
                  <a:pt x="48768" y="138556"/>
                </a:lnTo>
                <a:lnTo>
                  <a:pt x="0" y="160908"/>
                </a:lnTo>
                <a:lnTo>
                  <a:pt x="4572" y="172084"/>
                </a:lnTo>
                <a:lnTo>
                  <a:pt x="29718" y="160908"/>
                </a:lnTo>
                <a:lnTo>
                  <a:pt x="91313" y="293369"/>
                </a:lnTo>
                <a:lnTo>
                  <a:pt x="105791" y="293369"/>
                </a:lnTo>
                <a:lnTo>
                  <a:pt x="185800" y="19812"/>
                </a:lnTo>
                <a:lnTo>
                  <a:pt x="194437" y="19812"/>
                </a:lnTo>
                <a:lnTo>
                  <a:pt x="194437" y="20193"/>
                </a:lnTo>
                <a:lnTo>
                  <a:pt x="362077" y="20193"/>
                </a:lnTo>
                <a:lnTo>
                  <a:pt x="362077" y="381"/>
                </a:lnTo>
                <a:lnTo>
                  <a:pt x="212725" y="381"/>
                </a:lnTo>
                <a:lnTo>
                  <a:pt x="2127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725916" y="3618103"/>
            <a:ext cx="19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983726" y="3456051"/>
            <a:ext cx="1650364" cy="282575"/>
          </a:xfrm>
          <a:custGeom>
            <a:avLst/>
            <a:gdLst/>
            <a:ahLst/>
            <a:cxnLst/>
            <a:rect l="l" t="t" r="r" b="b"/>
            <a:pathLst>
              <a:path w="1650365" h="282575">
                <a:moveTo>
                  <a:pt x="1560195" y="0"/>
                </a:moveTo>
                <a:lnTo>
                  <a:pt x="1556130" y="11557"/>
                </a:lnTo>
                <a:lnTo>
                  <a:pt x="1572494" y="18631"/>
                </a:lnTo>
                <a:lnTo>
                  <a:pt x="1586547" y="28432"/>
                </a:lnTo>
                <a:lnTo>
                  <a:pt x="1615080" y="73925"/>
                </a:lnTo>
                <a:lnTo>
                  <a:pt x="1623358" y="115359"/>
                </a:lnTo>
                <a:lnTo>
                  <a:pt x="1624456" y="139826"/>
                </a:lnTo>
                <a:lnTo>
                  <a:pt x="1623409" y="164689"/>
                </a:lnTo>
                <a:lnTo>
                  <a:pt x="1615027" y="207603"/>
                </a:lnTo>
                <a:lnTo>
                  <a:pt x="1586547" y="253857"/>
                </a:lnTo>
                <a:lnTo>
                  <a:pt x="1556639" y="270891"/>
                </a:lnTo>
                <a:lnTo>
                  <a:pt x="1560195" y="282321"/>
                </a:lnTo>
                <a:lnTo>
                  <a:pt x="1598691" y="264302"/>
                </a:lnTo>
                <a:lnTo>
                  <a:pt x="1626997" y="233044"/>
                </a:lnTo>
                <a:lnTo>
                  <a:pt x="1644427" y="191135"/>
                </a:lnTo>
                <a:lnTo>
                  <a:pt x="1650238" y="141224"/>
                </a:lnTo>
                <a:lnTo>
                  <a:pt x="1648804" y="115732"/>
                </a:lnTo>
                <a:lnTo>
                  <a:pt x="1648783" y="115359"/>
                </a:lnTo>
                <a:lnTo>
                  <a:pt x="1637111" y="69536"/>
                </a:lnTo>
                <a:lnTo>
                  <a:pt x="1613987" y="32146"/>
                </a:lnTo>
                <a:lnTo>
                  <a:pt x="1580649" y="7381"/>
                </a:lnTo>
                <a:lnTo>
                  <a:pt x="1560195" y="0"/>
                </a:lnTo>
                <a:close/>
              </a:path>
              <a:path w="1650365" h="282575">
                <a:moveTo>
                  <a:pt x="90043" y="0"/>
                </a:moveTo>
                <a:lnTo>
                  <a:pt x="51546" y="18097"/>
                </a:lnTo>
                <a:lnTo>
                  <a:pt x="23241" y="49529"/>
                </a:lnTo>
                <a:lnTo>
                  <a:pt x="5810" y="91471"/>
                </a:lnTo>
                <a:lnTo>
                  <a:pt x="78" y="139826"/>
                </a:lnTo>
                <a:lnTo>
                  <a:pt x="0" y="141224"/>
                </a:lnTo>
                <a:lnTo>
                  <a:pt x="5794" y="191135"/>
                </a:lnTo>
                <a:lnTo>
                  <a:pt x="23114" y="233044"/>
                </a:lnTo>
                <a:lnTo>
                  <a:pt x="51482" y="264302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3"/>
                </a:lnTo>
                <a:lnTo>
                  <a:pt x="26701" y="164689"/>
                </a:lnTo>
                <a:lnTo>
                  <a:pt x="25653" y="139826"/>
                </a:lnTo>
                <a:lnTo>
                  <a:pt x="26701" y="115732"/>
                </a:lnTo>
                <a:lnTo>
                  <a:pt x="35083" y="73925"/>
                </a:lnTo>
                <a:lnTo>
                  <a:pt x="63674" y="28432"/>
                </a:lnTo>
                <a:lnTo>
                  <a:pt x="93979" y="11557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9071864" y="3366642"/>
            <a:ext cx="14763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|00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-30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|10</a:t>
            </a:r>
            <a:r>
              <a:rPr sz="3600" spc="-30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50202" y="4005198"/>
            <a:ext cx="1491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→</a:t>
            </a:r>
            <a:r>
              <a:rPr sz="2400" spc="75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𝐶𝑁𝑂𝑇</a:t>
            </a:r>
            <a:r>
              <a:rPr sz="2400" spc="6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→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499729" y="4225925"/>
            <a:ext cx="274320" cy="273050"/>
          </a:xfrm>
          <a:custGeom>
            <a:avLst/>
            <a:gdLst/>
            <a:ahLst/>
            <a:cxnLst/>
            <a:rect l="l" t="t" r="r" b="b"/>
            <a:pathLst>
              <a:path w="274320" h="273050">
                <a:moveTo>
                  <a:pt x="274320" y="59436"/>
                </a:moveTo>
                <a:lnTo>
                  <a:pt x="159131" y="59436"/>
                </a:lnTo>
                <a:lnTo>
                  <a:pt x="159131" y="58674"/>
                </a:lnTo>
                <a:lnTo>
                  <a:pt x="131445" y="58674"/>
                </a:lnTo>
                <a:lnTo>
                  <a:pt x="77724" y="244221"/>
                </a:lnTo>
                <a:lnTo>
                  <a:pt x="39370" y="159893"/>
                </a:lnTo>
                <a:lnTo>
                  <a:pt x="3810" y="176149"/>
                </a:lnTo>
                <a:lnTo>
                  <a:pt x="7112" y="184277"/>
                </a:lnTo>
                <a:lnTo>
                  <a:pt x="25527" y="176149"/>
                </a:lnTo>
                <a:lnTo>
                  <a:pt x="70485" y="272796"/>
                </a:lnTo>
                <a:lnTo>
                  <a:pt x="81026" y="272796"/>
                </a:lnTo>
                <a:lnTo>
                  <a:pt x="139446" y="73152"/>
                </a:lnTo>
                <a:lnTo>
                  <a:pt x="274320" y="73152"/>
                </a:lnTo>
                <a:lnTo>
                  <a:pt x="274320" y="59436"/>
                </a:lnTo>
                <a:close/>
              </a:path>
              <a:path w="274320" h="273050">
                <a:moveTo>
                  <a:pt x="274320" y="0"/>
                </a:moveTo>
                <a:lnTo>
                  <a:pt x="0" y="0"/>
                </a:lnTo>
                <a:lnTo>
                  <a:pt x="0" y="19812"/>
                </a:lnTo>
                <a:lnTo>
                  <a:pt x="274320" y="19812"/>
                </a:lnTo>
                <a:lnTo>
                  <a:pt x="274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634476" y="424141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535923" y="4005198"/>
            <a:ext cx="20339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25" baseline="44444" dirty="0">
                <a:latin typeface="Cambria Math"/>
                <a:cs typeface="Cambria Math"/>
              </a:rPr>
              <a:t>1</a:t>
            </a:r>
            <a:r>
              <a:rPr sz="2625" spc="157" baseline="44444" dirty="0">
                <a:latin typeface="Cambria Math"/>
                <a:cs typeface="Cambria Math"/>
              </a:rPr>
              <a:t>  </a:t>
            </a:r>
            <a:r>
              <a:rPr sz="2400" dirty="0">
                <a:latin typeface="Cambria Math"/>
                <a:cs typeface="Cambria Math"/>
              </a:rPr>
              <a:t>(|00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-1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0" dirty="0">
                <a:latin typeface="Cambria Math"/>
                <a:cs typeface="Cambria Math"/>
              </a:rPr>
              <a:t> |11</a:t>
            </a:r>
            <a:r>
              <a:rPr sz="3600" spc="-15" baseline="2314" dirty="0">
                <a:latin typeface="Cambria Math"/>
                <a:cs typeface="Cambria Math"/>
              </a:rPr>
              <a:t>⟩</a:t>
            </a:r>
            <a:r>
              <a:rPr sz="2400" spc="-1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Basis</a:t>
            </a:r>
            <a:r>
              <a:rPr spc="20" dirty="0"/>
              <a:t> </a:t>
            </a:r>
            <a:r>
              <a:rPr spc="110" dirty="0"/>
              <a:t>gate</a:t>
            </a:r>
            <a:r>
              <a:rPr spc="25" dirty="0"/>
              <a:t> </a:t>
            </a:r>
            <a:r>
              <a:rPr spc="114" dirty="0"/>
              <a:t>set</a:t>
            </a:r>
          </a:p>
        </p:txBody>
      </p:sp>
      <p:sp>
        <p:nvSpPr>
          <p:cNvPr id="3" name="object 3"/>
          <p:cNvSpPr/>
          <p:nvPr/>
        </p:nvSpPr>
        <p:spPr>
          <a:xfrm>
            <a:off x="395909" y="2471039"/>
            <a:ext cx="3027680" cy="330835"/>
          </a:xfrm>
          <a:custGeom>
            <a:avLst/>
            <a:gdLst/>
            <a:ahLst/>
            <a:cxnLst/>
            <a:rect l="l" t="t" r="r" b="b"/>
            <a:pathLst>
              <a:path w="3027679" h="330835">
                <a:moveTo>
                  <a:pt x="2921457" y="0"/>
                </a:moveTo>
                <a:lnTo>
                  <a:pt x="2917012" y="0"/>
                </a:lnTo>
                <a:lnTo>
                  <a:pt x="2917012" y="13208"/>
                </a:lnTo>
                <a:lnTo>
                  <a:pt x="2919552" y="13208"/>
                </a:lnTo>
                <a:lnTo>
                  <a:pt x="2931436" y="14019"/>
                </a:lnTo>
                <a:lnTo>
                  <a:pt x="2965163" y="33912"/>
                </a:lnTo>
                <a:lnTo>
                  <a:pt x="2973146" y="69596"/>
                </a:lnTo>
                <a:lnTo>
                  <a:pt x="2973044" y="72644"/>
                </a:lnTo>
                <a:lnTo>
                  <a:pt x="2968143" y="107878"/>
                </a:lnTo>
                <a:lnTo>
                  <a:pt x="2967034" y="114903"/>
                </a:lnTo>
                <a:lnTo>
                  <a:pt x="2966377" y="120642"/>
                </a:lnTo>
                <a:lnTo>
                  <a:pt x="2966161" y="125095"/>
                </a:lnTo>
                <a:lnTo>
                  <a:pt x="2966708" y="132115"/>
                </a:lnTo>
                <a:lnTo>
                  <a:pt x="2995498" y="163195"/>
                </a:lnTo>
                <a:lnTo>
                  <a:pt x="2995498" y="166370"/>
                </a:lnTo>
                <a:lnTo>
                  <a:pt x="2966708" y="197449"/>
                </a:lnTo>
                <a:lnTo>
                  <a:pt x="2966230" y="203581"/>
                </a:lnTo>
                <a:lnTo>
                  <a:pt x="2966161" y="204470"/>
                </a:lnTo>
                <a:lnTo>
                  <a:pt x="2966377" y="208922"/>
                </a:lnTo>
                <a:lnTo>
                  <a:pt x="2967034" y="214661"/>
                </a:lnTo>
                <a:lnTo>
                  <a:pt x="2968143" y="221686"/>
                </a:lnTo>
                <a:lnTo>
                  <a:pt x="2969717" y="229997"/>
                </a:lnTo>
                <a:lnTo>
                  <a:pt x="2971217" y="238519"/>
                </a:lnTo>
                <a:lnTo>
                  <a:pt x="2972288" y="246364"/>
                </a:lnTo>
                <a:lnTo>
                  <a:pt x="2972931" y="253517"/>
                </a:lnTo>
                <a:lnTo>
                  <a:pt x="2973040" y="256794"/>
                </a:lnTo>
                <a:lnTo>
                  <a:pt x="2973146" y="259969"/>
                </a:lnTo>
                <a:lnTo>
                  <a:pt x="2972279" y="274248"/>
                </a:lnTo>
                <a:lnTo>
                  <a:pt x="2972263" y="274522"/>
                </a:lnTo>
                <a:lnTo>
                  <a:pt x="2969606" y="286766"/>
                </a:lnTo>
                <a:lnTo>
                  <a:pt x="2941951" y="314245"/>
                </a:lnTo>
                <a:lnTo>
                  <a:pt x="2919552" y="317500"/>
                </a:lnTo>
                <a:lnTo>
                  <a:pt x="2917012" y="317500"/>
                </a:lnTo>
                <a:lnTo>
                  <a:pt x="2917012" y="330708"/>
                </a:lnTo>
                <a:lnTo>
                  <a:pt x="2921457" y="330708"/>
                </a:lnTo>
                <a:lnTo>
                  <a:pt x="2940554" y="329255"/>
                </a:lnTo>
                <a:lnTo>
                  <a:pt x="2982417" y="312038"/>
                </a:lnTo>
                <a:lnTo>
                  <a:pt x="3001279" y="274522"/>
                </a:lnTo>
                <a:lnTo>
                  <a:pt x="3002610" y="256794"/>
                </a:lnTo>
                <a:lnTo>
                  <a:pt x="3002350" y="249388"/>
                </a:lnTo>
                <a:lnTo>
                  <a:pt x="3001578" y="241458"/>
                </a:lnTo>
                <a:lnTo>
                  <a:pt x="3000306" y="233005"/>
                </a:lnTo>
                <a:lnTo>
                  <a:pt x="2998546" y="224027"/>
                </a:lnTo>
                <a:lnTo>
                  <a:pt x="2995879" y="211836"/>
                </a:lnTo>
                <a:lnTo>
                  <a:pt x="2994482" y="203581"/>
                </a:lnTo>
                <a:lnTo>
                  <a:pt x="2994482" y="191515"/>
                </a:lnTo>
                <a:lnTo>
                  <a:pt x="2997276" y="184912"/>
                </a:lnTo>
                <a:lnTo>
                  <a:pt x="3027629" y="171831"/>
                </a:lnTo>
                <a:lnTo>
                  <a:pt x="3027629" y="157607"/>
                </a:lnTo>
                <a:lnTo>
                  <a:pt x="2994482" y="138049"/>
                </a:lnTo>
                <a:lnTo>
                  <a:pt x="2994482" y="125984"/>
                </a:lnTo>
                <a:lnTo>
                  <a:pt x="2995879" y="117728"/>
                </a:lnTo>
                <a:lnTo>
                  <a:pt x="2998546" y="105410"/>
                </a:lnTo>
                <a:lnTo>
                  <a:pt x="3000306" y="96504"/>
                </a:lnTo>
                <a:lnTo>
                  <a:pt x="3001578" y="88074"/>
                </a:lnTo>
                <a:lnTo>
                  <a:pt x="3002350" y="80121"/>
                </a:lnTo>
                <a:lnTo>
                  <a:pt x="3002492" y="76029"/>
                </a:lnTo>
                <a:lnTo>
                  <a:pt x="3002610" y="72644"/>
                </a:lnTo>
                <a:lnTo>
                  <a:pt x="2991251" y="28763"/>
                </a:lnTo>
                <a:lnTo>
                  <a:pt x="2957080" y="5048"/>
                </a:lnTo>
                <a:lnTo>
                  <a:pt x="2940554" y="1452"/>
                </a:lnTo>
                <a:lnTo>
                  <a:pt x="2921457" y="0"/>
                </a:lnTo>
                <a:close/>
              </a:path>
              <a:path w="3027679" h="330835">
                <a:moveTo>
                  <a:pt x="110617" y="0"/>
                </a:moveTo>
                <a:lnTo>
                  <a:pt x="106108" y="0"/>
                </a:lnTo>
                <a:lnTo>
                  <a:pt x="87025" y="1452"/>
                </a:lnTo>
                <a:lnTo>
                  <a:pt x="45173" y="18669"/>
                </a:lnTo>
                <a:lnTo>
                  <a:pt x="26301" y="55435"/>
                </a:lnTo>
                <a:lnTo>
                  <a:pt x="26230" y="55709"/>
                </a:lnTo>
                <a:lnTo>
                  <a:pt x="25206" y="69341"/>
                </a:lnTo>
                <a:lnTo>
                  <a:pt x="25079" y="75795"/>
                </a:lnTo>
                <a:lnTo>
                  <a:pt x="25222" y="79994"/>
                </a:lnTo>
                <a:lnTo>
                  <a:pt x="25987" y="87947"/>
                </a:lnTo>
                <a:lnTo>
                  <a:pt x="27261" y="96377"/>
                </a:lnTo>
                <a:lnTo>
                  <a:pt x="29044" y="105283"/>
                </a:lnTo>
                <a:lnTo>
                  <a:pt x="31762" y="117601"/>
                </a:lnTo>
                <a:lnTo>
                  <a:pt x="33121" y="125730"/>
                </a:lnTo>
                <a:lnTo>
                  <a:pt x="33121" y="137922"/>
                </a:lnTo>
                <a:lnTo>
                  <a:pt x="30378" y="144399"/>
                </a:lnTo>
                <a:lnTo>
                  <a:pt x="0" y="157480"/>
                </a:lnTo>
                <a:lnTo>
                  <a:pt x="0" y="171703"/>
                </a:lnTo>
                <a:lnTo>
                  <a:pt x="33121" y="191262"/>
                </a:lnTo>
                <a:lnTo>
                  <a:pt x="33121" y="203453"/>
                </a:lnTo>
                <a:lnTo>
                  <a:pt x="31762" y="211582"/>
                </a:lnTo>
                <a:lnTo>
                  <a:pt x="29044" y="223900"/>
                </a:lnTo>
                <a:lnTo>
                  <a:pt x="27261" y="232806"/>
                </a:lnTo>
                <a:lnTo>
                  <a:pt x="25987" y="241236"/>
                </a:lnTo>
                <a:lnTo>
                  <a:pt x="25222" y="249189"/>
                </a:lnTo>
                <a:lnTo>
                  <a:pt x="25081" y="253335"/>
                </a:lnTo>
                <a:lnTo>
                  <a:pt x="24968" y="256666"/>
                </a:lnTo>
                <a:lnTo>
                  <a:pt x="36332" y="301851"/>
                </a:lnTo>
                <a:lnTo>
                  <a:pt x="70507" y="325659"/>
                </a:lnTo>
                <a:lnTo>
                  <a:pt x="106108" y="330708"/>
                </a:lnTo>
                <a:lnTo>
                  <a:pt x="110617" y="330708"/>
                </a:lnTo>
                <a:lnTo>
                  <a:pt x="110617" y="317500"/>
                </a:lnTo>
                <a:lnTo>
                  <a:pt x="108026" y="317500"/>
                </a:lnTo>
                <a:lnTo>
                  <a:pt x="96136" y="316688"/>
                </a:lnTo>
                <a:lnTo>
                  <a:pt x="62438" y="296701"/>
                </a:lnTo>
                <a:lnTo>
                  <a:pt x="54444" y="259714"/>
                </a:lnTo>
                <a:lnTo>
                  <a:pt x="54548" y="256666"/>
                </a:lnTo>
                <a:lnTo>
                  <a:pt x="59428" y="221505"/>
                </a:lnTo>
                <a:lnTo>
                  <a:pt x="60512" y="214518"/>
                </a:lnTo>
                <a:lnTo>
                  <a:pt x="61162" y="208793"/>
                </a:lnTo>
                <a:lnTo>
                  <a:pt x="61379" y="204343"/>
                </a:lnTo>
                <a:lnTo>
                  <a:pt x="60838" y="197266"/>
                </a:lnTo>
                <a:lnTo>
                  <a:pt x="59310" y="191262"/>
                </a:lnTo>
                <a:lnTo>
                  <a:pt x="59213" y="190881"/>
                </a:lnTo>
                <a:lnTo>
                  <a:pt x="32080" y="166115"/>
                </a:lnTo>
                <a:lnTo>
                  <a:pt x="32080" y="163068"/>
                </a:lnTo>
                <a:lnTo>
                  <a:pt x="60838" y="131917"/>
                </a:lnTo>
                <a:lnTo>
                  <a:pt x="61379" y="124840"/>
                </a:lnTo>
                <a:lnTo>
                  <a:pt x="61162" y="120390"/>
                </a:lnTo>
                <a:lnTo>
                  <a:pt x="60512" y="114665"/>
                </a:lnTo>
                <a:lnTo>
                  <a:pt x="59428" y="107678"/>
                </a:lnTo>
                <a:lnTo>
                  <a:pt x="57912" y="99440"/>
                </a:lnTo>
                <a:lnTo>
                  <a:pt x="56395" y="90844"/>
                </a:lnTo>
                <a:lnTo>
                  <a:pt x="55311" y="82962"/>
                </a:lnTo>
                <a:lnTo>
                  <a:pt x="54661" y="75795"/>
                </a:lnTo>
                <a:lnTo>
                  <a:pt x="54551" y="72516"/>
                </a:lnTo>
                <a:lnTo>
                  <a:pt x="54444" y="69341"/>
                </a:lnTo>
                <a:lnTo>
                  <a:pt x="55315" y="55709"/>
                </a:lnTo>
                <a:lnTo>
                  <a:pt x="55333" y="55435"/>
                </a:lnTo>
                <a:lnTo>
                  <a:pt x="76452" y="20548"/>
                </a:lnTo>
                <a:lnTo>
                  <a:pt x="108026" y="13208"/>
                </a:lnTo>
                <a:lnTo>
                  <a:pt x="110617" y="13208"/>
                </a:lnTo>
                <a:lnTo>
                  <a:pt x="110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6775" y="1135761"/>
            <a:ext cx="10748645" cy="168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latin typeface="Calibri"/>
                <a:cs typeface="Calibri"/>
              </a:rPr>
              <a:t>Only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limited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set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gates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executed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directly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hardware.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2800" spc="140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basis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gate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set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an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IBM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Quantum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40" dirty="0">
                <a:latin typeface="Calibri"/>
                <a:cs typeface="Calibri"/>
              </a:rPr>
              <a:t>Eagle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processor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149860">
              <a:lnSpc>
                <a:spcPct val="100000"/>
              </a:lnSpc>
              <a:tabLst>
                <a:tab pos="3074035" algn="l"/>
              </a:tabLst>
            </a:pPr>
            <a:r>
              <a:rPr sz="2800" spc="190" dirty="0">
                <a:latin typeface="Calibri"/>
                <a:cs typeface="Calibri"/>
              </a:rPr>
              <a:t>ECR,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40" dirty="0">
                <a:latin typeface="Calibri"/>
                <a:cs typeface="Calibri"/>
              </a:rPr>
              <a:t>ID,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204" dirty="0">
                <a:latin typeface="Calibri"/>
                <a:cs typeface="Calibri"/>
              </a:rPr>
              <a:t>RZ,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75" dirty="0">
                <a:latin typeface="Calibri"/>
                <a:cs typeface="Calibri"/>
              </a:rPr>
              <a:t>SX,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X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7070" y="3554412"/>
            <a:ext cx="762101" cy="55465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5793" y="3546993"/>
            <a:ext cx="887249" cy="5489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70478" y="3550069"/>
            <a:ext cx="902992" cy="5537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6967" y="3071920"/>
            <a:ext cx="848994" cy="13139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75017" y="3540521"/>
            <a:ext cx="914899" cy="55374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1299" y="4948504"/>
            <a:ext cx="613791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95300" algn="l"/>
              </a:tabLst>
            </a:pPr>
            <a:r>
              <a:rPr sz="2800" spc="229" dirty="0">
                <a:latin typeface="Calibri"/>
                <a:cs typeface="Calibri"/>
              </a:rPr>
              <a:t>ECR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(Echoed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Cross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Resonance)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3200" spc="320" dirty="0">
                <a:latin typeface="Calibri"/>
                <a:cs typeface="Calibri"/>
              </a:rPr>
              <a:t>=</a:t>
            </a:r>
            <a:r>
              <a:rPr sz="3200" spc="35" dirty="0">
                <a:latin typeface="Calibri"/>
                <a:cs typeface="Calibri"/>
              </a:rPr>
              <a:t> </a:t>
            </a:r>
            <a:r>
              <a:rPr sz="2175" u="heavy" spc="209" baseline="45977" dirty="0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Cambria Math"/>
                <a:cs typeface="Cambria Math"/>
              </a:rPr>
              <a:t> </a:t>
            </a:r>
            <a:r>
              <a:rPr sz="2175" u="heavy" spc="-75" baseline="45977" dirty="0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Cambria Math"/>
                <a:cs typeface="Cambria Math"/>
              </a:rPr>
              <a:t>1</a:t>
            </a:r>
            <a:r>
              <a:rPr sz="2175" u="heavy" spc="750" baseline="45977" dirty="0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Cambria Math"/>
                <a:cs typeface="Cambria Math"/>
              </a:rPr>
              <a:t> </a:t>
            </a:r>
            <a:endParaRPr sz="2175" baseline="45977">
              <a:latin typeface="Cambria Math"/>
              <a:cs typeface="Cambria Math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01257" y="5334889"/>
            <a:ext cx="226948" cy="178943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6608191" y="5297804"/>
            <a:ext cx="133350" cy="2489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450" spc="-50" dirty="0">
                <a:solidFill>
                  <a:srgbClr val="161616"/>
                </a:solidFill>
                <a:latin typeface="Cambria Math"/>
                <a:cs typeface="Cambria Math"/>
              </a:rPr>
              <a:t>2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88025" y="4742941"/>
            <a:ext cx="1940560" cy="1103630"/>
          </a:xfrm>
          <a:custGeom>
            <a:avLst/>
            <a:gdLst/>
            <a:ahLst/>
            <a:cxnLst/>
            <a:rect l="l" t="t" r="r" b="b"/>
            <a:pathLst>
              <a:path w="1940559" h="1103629">
                <a:moveTo>
                  <a:pt x="1789808" y="0"/>
                </a:moveTo>
                <a:lnTo>
                  <a:pt x="1780156" y="8127"/>
                </a:lnTo>
                <a:lnTo>
                  <a:pt x="1804585" y="46607"/>
                </a:lnTo>
                <a:lnTo>
                  <a:pt x="1826660" y="89501"/>
                </a:lnTo>
                <a:lnTo>
                  <a:pt x="1846377" y="136802"/>
                </a:lnTo>
                <a:lnTo>
                  <a:pt x="1863728" y="188504"/>
                </a:lnTo>
                <a:lnTo>
                  <a:pt x="1878708" y="244601"/>
                </a:lnTo>
                <a:lnTo>
                  <a:pt x="1889249" y="293591"/>
                </a:lnTo>
                <a:lnTo>
                  <a:pt x="1897890" y="343403"/>
                </a:lnTo>
                <a:lnTo>
                  <a:pt x="1904632" y="394033"/>
                </a:lnTo>
                <a:lnTo>
                  <a:pt x="1909480" y="445478"/>
                </a:lnTo>
                <a:lnTo>
                  <a:pt x="1912436" y="497734"/>
                </a:lnTo>
                <a:lnTo>
                  <a:pt x="1913506" y="550798"/>
                </a:lnTo>
                <a:lnTo>
                  <a:pt x="1912543" y="602552"/>
                </a:lnTo>
                <a:lnTo>
                  <a:pt x="1909654" y="653927"/>
                </a:lnTo>
                <a:lnTo>
                  <a:pt x="1904838" y="704929"/>
                </a:lnTo>
                <a:lnTo>
                  <a:pt x="1898097" y="755560"/>
                </a:lnTo>
                <a:lnTo>
                  <a:pt x="1889429" y="805824"/>
                </a:lnTo>
                <a:lnTo>
                  <a:pt x="1878835" y="855725"/>
                </a:lnTo>
                <a:lnTo>
                  <a:pt x="1863793" y="913017"/>
                </a:lnTo>
                <a:lnTo>
                  <a:pt x="1846404" y="965640"/>
                </a:lnTo>
                <a:lnTo>
                  <a:pt x="1826668" y="1013595"/>
                </a:lnTo>
                <a:lnTo>
                  <a:pt x="1804586" y="1056882"/>
                </a:lnTo>
                <a:lnTo>
                  <a:pt x="1780156" y="1095501"/>
                </a:lnTo>
                <a:lnTo>
                  <a:pt x="1789808" y="1103579"/>
                </a:lnTo>
                <a:lnTo>
                  <a:pt x="1816004" y="1065653"/>
                </a:lnTo>
                <a:lnTo>
                  <a:pt x="1840031" y="1022847"/>
                </a:lnTo>
                <a:lnTo>
                  <a:pt x="1861881" y="975163"/>
                </a:lnTo>
                <a:lnTo>
                  <a:pt x="1881549" y="922601"/>
                </a:lnTo>
                <a:lnTo>
                  <a:pt x="1899028" y="865162"/>
                </a:lnTo>
                <a:lnTo>
                  <a:pt x="1911494" y="814875"/>
                </a:lnTo>
                <a:lnTo>
                  <a:pt x="1921714" y="763751"/>
                </a:lnTo>
                <a:lnTo>
                  <a:pt x="1929683" y="711792"/>
                </a:lnTo>
                <a:lnTo>
                  <a:pt x="1935397" y="658999"/>
                </a:lnTo>
                <a:lnTo>
                  <a:pt x="1938854" y="605376"/>
                </a:lnTo>
                <a:lnTo>
                  <a:pt x="1940049" y="550925"/>
                </a:lnTo>
                <a:lnTo>
                  <a:pt x="1938905" y="497734"/>
                </a:lnTo>
                <a:lnTo>
                  <a:pt x="1938854" y="495332"/>
                </a:lnTo>
                <a:lnTo>
                  <a:pt x="1935397" y="440948"/>
                </a:lnTo>
                <a:lnTo>
                  <a:pt x="1929683" y="387778"/>
                </a:lnTo>
                <a:lnTo>
                  <a:pt x="1921714" y="335825"/>
                </a:lnTo>
                <a:lnTo>
                  <a:pt x="1911494" y="285093"/>
                </a:lnTo>
                <a:lnTo>
                  <a:pt x="1899028" y="235584"/>
                </a:lnTo>
                <a:lnTo>
                  <a:pt x="1881549" y="179165"/>
                </a:lnTo>
                <a:lnTo>
                  <a:pt x="1861881" y="127403"/>
                </a:lnTo>
                <a:lnTo>
                  <a:pt x="1840031" y="80292"/>
                </a:lnTo>
                <a:lnTo>
                  <a:pt x="1816004" y="37826"/>
                </a:lnTo>
                <a:lnTo>
                  <a:pt x="1789808" y="0"/>
                </a:lnTo>
                <a:close/>
              </a:path>
              <a:path w="1940559" h="1103629">
                <a:moveTo>
                  <a:pt x="150238" y="0"/>
                </a:moveTo>
                <a:lnTo>
                  <a:pt x="124041" y="37826"/>
                </a:lnTo>
                <a:lnTo>
                  <a:pt x="100015" y="80292"/>
                </a:lnTo>
                <a:lnTo>
                  <a:pt x="78165" y="127403"/>
                </a:lnTo>
                <a:lnTo>
                  <a:pt x="58497" y="179165"/>
                </a:lnTo>
                <a:lnTo>
                  <a:pt x="41018" y="235584"/>
                </a:lnTo>
                <a:lnTo>
                  <a:pt x="28498" y="285093"/>
                </a:lnTo>
                <a:lnTo>
                  <a:pt x="18247" y="335825"/>
                </a:lnTo>
                <a:lnTo>
                  <a:pt x="10268" y="387778"/>
                </a:lnTo>
                <a:lnTo>
                  <a:pt x="4564" y="440948"/>
                </a:lnTo>
                <a:lnTo>
                  <a:pt x="1139" y="495332"/>
                </a:lnTo>
                <a:lnTo>
                  <a:pt x="0" y="550798"/>
                </a:lnTo>
                <a:lnTo>
                  <a:pt x="1080" y="602552"/>
                </a:lnTo>
                <a:lnTo>
                  <a:pt x="4564" y="658999"/>
                </a:lnTo>
                <a:lnTo>
                  <a:pt x="10268" y="711792"/>
                </a:lnTo>
                <a:lnTo>
                  <a:pt x="18247" y="763751"/>
                </a:lnTo>
                <a:lnTo>
                  <a:pt x="28498" y="814875"/>
                </a:lnTo>
                <a:lnTo>
                  <a:pt x="41018" y="865162"/>
                </a:lnTo>
                <a:lnTo>
                  <a:pt x="58497" y="922601"/>
                </a:lnTo>
                <a:lnTo>
                  <a:pt x="78165" y="975163"/>
                </a:lnTo>
                <a:lnTo>
                  <a:pt x="100015" y="1022847"/>
                </a:lnTo>
                <a:lnTo>
                  <a:pt x="124041" y="1065653"/>
                </a:lnTo>
                <a:lnTo>
                  <a:pt x="150238" y="1103579"/>
                </a:lnTo>
                <a:lnTo>
                  <a:pt x="159890" y="1095501"/>
                </a:lnTo>
                <a:lnTo>
                  <a:pt x="135448" y="1056882"/>
                </a:lnTo>
                <a:lnTo>
                  <a:pt x="113341" y="1013595"/>
                </a:lnTo>
                <a:lnTo>
                  <a:pt x="93587" y="965640"/>
                </a:lnTo>
                <a:lnTo>
                  <a:pt x="76204" y="913017"/>
                </a:lnTo>
                <a:lnTo>
                  <a:pt x="61211" y="855725"/>
                </a:lnTo>
                <a:lnTo>
                  <a:pt x="50617" y="805824"/>
                </a:lnTo>
                <a:lnTo>
                  <a:pt x="41949" y="755560"/>
                </a:lnTo>
                <a:lnTo>
                  <a:pt x="35208" y="704929"/>
                </a:lnTo>
                <a:lnTo>
                  <a:pt x="30392" y="653927"/>
                </a:lnTo>
                <a:lnTo>
                  <a:pt x="27503" y="602552"/>
                </a:lnTo>
                <a:lnTo>
                  <a:pt x="26542" y="550925"/>
                </a:lnTo>
                <a:lnTo>
                  <a:pt x="27565" y="497734"/>
                </a:lnTo>
                <a:lnTo>
                  <a:pt x="30510" y="445478"/>
                </a:lnTo>
                <a:lnTo>
                  <a:pt x="35366" y="394033"/>
                </a:lnTo>
                <a:lnTo>
                  <a:pt x="42128" y="343403"/>
                </a:lnTo>
                <a:lnTo>
                  <a:pt x="50787" y="293591"/>
                </a:lnTo>
                <a:lnTo>
                  <a:pt x="61338" y="244601"/>
                </a:lnTo>
                <a:lnTo>
                  <a:pt x="76318" y="188504"/>
                </a:lnTo>
                <a:lnTo>
                  <a:pt x="93669" y="136802"/>
                </a:lnTo>
                <a:lnTo>
                  <a:pt x="113386" y="89501"/>
                </a:lnTo>
                <a:lnTo>
                  <a:pt x="135461" y="46607"/>
                </a:lnTo>
                <a:lnTo>
                  <a:pt x="159890" y="8127"/>
                </a:lnTo>
                <a:lnTo>
                  <a:pt x="150238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944994" y="4688204"/>
            <a:ext cx="1628775" cy="1181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4615">
              <a:lnSpc>
                <a:spcPts val="2375"/>
              </a:lnSpc>
              <a:spcBef>
                <a:spcPts val="100"/>
              </a:spcBef>
              <a:tabLst>
                <a:tab pos="601980" algn="l"/>
                <a:tab pos="1079500" algn="l"/>
                <a:tab pos="1499870" algn="l"/>
              </a:tabLst>
            </a:pP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000">
              <a:latin typeface="Cambria Math"/>
              <a:cs typeface="Cambria Math"/>
            </a:endParaRPr>
          </a:p>
          <a:p>
            <a:pPr marL="94615">
              <a:lnSpc>
                <a:spcPts val="2170"/>
              </a:lnSpc>
              <a:tabLst>
                <a:tab pos="601980" algn="l"/>
                <a:tab pos="1105535" algn="l"/>
                <a:tab pos="1473835" algn="l"/>
              </a:tabLst>
            </a:pP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 marL="80645">
              <a:lnSpc>
                <a:spcPts val="2175"/>
              </a:lnSpc>
              <a:tabLst>
                <a:tab pos="545465" algn="l"/>
                <a:tab pos="1079500" algn="l"/>
                <a:tab pos="1473835" algn="l"/>
              </a:tabLst>
            </a:pP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25" dirty="0">
                <a:solidFill>
                  <a:srgbClr val="161616"/>
                </a:solidFill>
                <a:latin typeface="Cambria Math"/>
                <a:cs typeface="Cambria Math"/>
              </a:rPr>
              <a:t>−𝑖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ts val="2375"/>
              </a:lnSpc>
              <a:tabLst>
                <a:tab pos="614045" algn="l"/>
                <a:tab pos="1079500" algn="l"/>
                <a:tab pos="1473835" algn="l"/>
              </a:tabLst>
            </a:pPr>
            <a:r>
              <a:rPr sz="2000" spc="-25" dirty="0">
                <a:solidFill>
                  <a:srgbClr val="161616"/>
                </a:solidFill>
                <a:latin typeface="Cambria Math"/>
                <a:cs typeface="Cambria Math"/>
              </a:rPr>
              <a:t>−𝑖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161616"/>
                </a:solidFill>
                <a:latin typeface="Cambria Math"/>
                <a:cs typeface="Cambria Math"/>
              </a:rPr>
              <a:t>	</a:t>
            </a:r>
            <a:r>
              <a:rPr sz="2000" spc="-50" dirty="0">
                <a:solidFill>
                  <a:srgbClr val="161616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1299" y="5860491"/>
            <a:ext cx="2750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indent="-4572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495300" algn="l"/>
              </a:tabLst>
            </a:pPr>
            <a:r>
              <a:rPr sz="2800" spc="245" dirty="0">
                <a:latin typeface="Calibri"/>
                <a:cs typeface="Calibri"/>
              </a:rPr>
              <a:t>SX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(sqrt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X)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3200" spc="320" dirty="0">
                <a:latin typeface="Calibri"/>
                <a:cs typeface="Calibri"/>
              </a:rPr>
              <a:t>=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2625" u="heavy" spc="-75" baseline="44444" dirty="0">
                <a:solidFill>
                  <a:srgbClr val="161616"/>
                </a:solidFill>
                <a:uFill>
                  <a:solidFill>
                    <a:srgbClr val="161616"/>
                  </a:solidFill>
                </a:uFill>
                <a:latin typeface="Cambria Math"/>
                <a:cs typeface="Cambria Math"/>
              </a:rPr>
              <a:t>1</a:t>
            </a:r>
            <a:endParaRPr sz="2625" baseline="44444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98622" y="619881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solidFill>
                  <a:srgbClr val="161616"/>
                </a:solidFill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15919" y="5892190"/>
            <a:ext cx="1830070" cy="602615"/>
          </a:xfrm>
          <a:custGeom>
            <a:avLst/>
            <a:gdLst/>
            <a:ahLst/>
            <a:cxnLst/>
            <a:rect l="l" t="t" r="r" b="b"/>
            <a:pathLst>
              <a:path w="1830070" h="602614">
                <a:moveTo>
                  <a:pt x="1722754" y="0"/>
                </a:moveTo>
                <a:lnTo>
                  <a:pt x="1714118" y="9969"/>
                </a:lnTo>
                <a:lnTo>
                  <a:pt x="1732147" y="29800"/>
                </a:lnTo>
                <a:lnTo>
                  <a:pt x="1748520" y="54468"/>
                </a:lnTo>
                <a:lnTo>
                  <a:pt x="1776348" y="118313"/>
                </a:lnTo>
                <a:lnTo>
                  <a:pt x="1787090" y="157310"/>
                </a:lnTo>
                <a:lnTo>
                  <a:pt x="1794748" y="200771"/>
                </a:lnTo>
                <a:lnTo>
                  <a:pt x="1799334" y="248693"/>
                </a:lnTo>
                <a:lnTo>
                  <a:pt x="1800855" y="300926"/>
                </a:lnTo>
                <a:lnTo>
                  <a:pt x="1799334" y="353464"/>
                </a:lnTo>
                <a:lnTo>
                  <a:pt x="1794748" y="401386"/>
                </a:lnTo>
                <a:lnTo>
                  <a:pt x="1787090" y="444846"/>
                </a:lnTo>
                <a:lnTo>
                  <a:pt x="1776348" y="483844"/>
                </a:lnTo>
                <a:lnTo>
                  <a:pt x="1748520" y="547689"/>
                </a:lnTo>
                <a:lnTo>
                  <a:pt x="1714118" y="592188"/>
                </a:lnTo>
                <a:lnTo>
                  <a:pt x="1722754" y="602157"/>
                </a:lnTo>
                <a:lnTo>
                  <a:pt x="1763045" y="557825"/>
                </a:lnTo>
                <a:lnTo>
                  <a:pt x="1797811" y="492099"/>
                </a:lnTo>
                <a:lnTo>
                  <a:pt x="1811813" y="451491"/>
                </a:lnTo>
                <a:lnTo>
                  <a:pt x="1821814" y="406095"/>
                </a:lnTo>
                <a:lnTo>
                  <a:pt x="1827815" y="355907"/>
                </a:lnTo>
                <a:lnTo>
                  <a:pt x="1829810" y="301078"/>
                </a:lnTo>
                <a:lnTo>
                  <a:pt x="1827910" y="248693"/>
                </a:lnTo>
                <a:lnTo>
                  <a:pt x="1821814" y="195991"/>
                </a:lnTo>
                <a:lnTo>
                  <a:pt x="1811813" y="150648"/>
                </a:lnTo>
                <a:lnTo>
                  <a:pt x="1797811" y="110058"/>
                </a:lnTo>
                <a:lnTo>
                  <a:pt x="1781119" y="74520"/>
                </a:lnTo>
                <a:lnTo>
                  <a:pt x="1743590" y="19493"/>
                </a:lnTo>
                <a:lnTo>
                  <a:pt x="1722754" y="0"/>
                </a:lnTo>
                <a:close/>
              </a:path>
              <a:path w="1830070" h="602614">
                <a:moveTo>
                  <a:pt x="107060" y="0"/>
                </a:moveTo>
                <a:lnTo>
                  <a:pt x="66770" y="44332"/>
                </a:lnTo>
                <a:lnTo>
                  <a:pt x="32003" y="110058"/>
                </a:lnTo>
                <a:lnTo>
                  <a:pt x="18002" y="150648"/>
                </a:lnTo>
                <a:lnTo>
                  <a:pt x="8000" y="195991"/>
                </a:lnTo>
                <a:lnTo>
                  <a:pt x="2000" y="246084"/>
                </a:lnTo>
                <a:lnTo>
                  <a:pt x="0" y="300926"/>
                </a:lnTo>
                <a:lnTo>
                  <a:pt x="1911" y="353464"/>
                </a:lnTo>
                <a:lnTo>
                  <a:pt x="2000" y="355907"/>
                </a:lnTo>
                <a:lnTo>
                  <a:pt x="8000" y="406095"/>
                </a:lnTo>
                <a:lnTo>
                  <a:pt x="18002" y="451491"/>
                </a:lnTo>
                <a:lnTo>
                  <a:pt x="32003" y="492099"/>
                </a:lnTo>
                <a:lnTo>
                  <a:pt x="48696" y="527637"/>
                </a:lnTo>
                <a:lnTo>
                  <a:pt x="86225" y="582664"/>
                </a:lnTo>
                <a:lnTo>
                  <a:pt x="107060" y="602157"/>
                </a:lnTo>
                <a:lnTo>
                  <a:pt x="115696" y="592188"/>
                </a:lnTo>
                <a:lnTo>
                  <a:pt x="97668" y="572357"/>
                </a:lnTo>
                <a:lnTo>
                  <a:pt x="81295" y="547689"/>
                </a:lnTo>
                <a:lnTo>
                  <a:pt x="53466" y="483844"/>
                </a:lnTo>
                <a:lnTo>
                  <a:pt x="42725" y="444846"/>
                </a:lnTo>
                <a:lnTo>
                  <a:pt x="35067" y="401386"/>
                </a:lnTo>
                <a:lnTo>
                  <a:pt x="30481" y="353464"/>
                </a:lnTo>
                <a:lnTo>
                  <a:pt x="28955" y="301078"/>
                </a:lnTo>
                <a:lnTo>
                  <a:pt x="30481" y="248693"/>
                </a:lnTo>
                <a:lnTo>
                  <a:pt x="35067" y="200771"/>
                </a:lnTo>
                <a:lnTo>
                  <a:pt x="42725" y="157310"/>
                </a:lnTo>
                <a:lnTo>
                  <a:pt x="53466" y="118313"/>
                </a:lnTo>
                <a:lnTo>
                  <a:pt x="81295" y="54468"/>
                </a:lnTo>
                <a:lnTo>
                  <a:pt x="115696" y="9969"/>
                </a:lnTo>
                <a:lnTo>
                  <a:pt x="107060" y="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29329" y="5794959"/>
            <a:ext cx="65278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1 +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1 −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71161" y="5794959"/>
            <a:ext cx="652780" cy="749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1 −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dirty="0">
                <a:solidFill>
                  <a:srgbClr val="161616"/>
                </a:solidFill>
                <a:latin typeface="Cambria Math"/>
                <a:cs typeface="Cambria Math"/>
              </a:rPr>
              <a:t>1 +</a:t>
            </a:r>
            <a:r>
              <a:rPr sz="2400" spc="-10" dirty="0">
                <a:solidFill>
                  <a:srgbClr val="161616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161616"/>
                </a:solidFill>
                <a:latin typeface="Cambria Math"/>
                <a:cs typeface="Cambria Math"/>
              </a:rPr>
              <a:t>𝑖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2</a:t>
            </a:fld>
            <a:endParaRPr spc="3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Lecture</a:t>
            </a:r>
            <a:r>
              <a:rPr spc="5" dirty="0"/>
              <a:t> </a:t>
            </a:r>
            <a:r>
              <a:rPr spc="160" dirty="0"/>
              <a:t>2:</a:t>
            </a:r>
            <a:r>
              <a:rPr spc="50" dirty="0"/>
              <a:t> </a:t>
            </a:r>
            <a:r>
              <a:rPr spc="105" dirty="0"/>
              <a:t>Quantum</a:t>
            </a:r>
            <a:r>
              <a:rPr dirty="0"/>
              <a:t> </a:t>
            </a:r>
            <a:r>
              <a:rPr spc="130" dirty="0"/>
              <a:t>Bits,</a:t>
            </a:r>
            <a:r>
              <a:rPr spc="15" dirty="0"/>
              <a:t> </a:t>
            </a:r>
            <a:r>
              <a:rPr spc="125" dirty="0"/>
              <a:t>Gates,</a:t>
            </a:r>
            <a:r>
              <a:rPr spc="20" dirty="0"/>
              <a:t> </a:t>
            </a:r>
            <a:r>
              <a:rPr spc="135" dirty="0"/>
              <a:t>and</a:t>
            </a:r>
            <a:r>
              <a:rPr spc="25" dirty="0"/>
              <a:t> </a:t>
            </a:r>
            <a:r>
              <a:rPr spc="105" dirty="0"/>
              <a:t>Circuits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74726" y="1605178"/>
            <a:ext cx="10475595" cy="28237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pc="90" dirty="0"/>
              <a:t>Understanding</a:t>
            </a:r>
            <a:r>
              <a:rPr spc="65" dirty="0"/>
              <a:t> </a:t>
            </a:r>
            <a:r>
              <a:rPr spc="85" dirty="0"/>
              <a:t>Quantum</a:t>
            </a:r>
            <a:r>
              <a:rPr spc="65" dirty="0"/>
              <a:t> </a:t>
            </a:r>
            <a:r>
              <a:rPr spc="95" dirty="0"/>
              <a:t>Computation</a:t>
            </a:r>
            <a:r>
              <a:rPr spc="50" dirty="0"/>
              <a:t> with</a:t>
            </a:r>
            <a:r>
              <a:rPr spc="45" dirty="0"/>
              <a:t> </a:t>
            </a:r>
            <a:r>
              <a:rPr spc="80" dirty="0"/>
              <a:t>Circuit</a:t>
            </a:r>
            <a:r>
              <a:rPr spc="45" dirty="0"/>
              <a:t> </a:t>
            </a:r>
            <a:r>
              <a:rPr spc="75" dirty="0"/>
              <a:t>Models</a:t>
            </a:r>
            <a:r>
              <a:rPr spc="60" dirty="0"/>
              <a:t> </a:t>
            </a:r>
            <a:r>
              <a:rPr spc="110" dirty="0"/>
              <a:t>using </a:t>
            </a:r>
            <a:r>
              <a:rPr spc="100" dirty="0"/>
              <a:t>quantum</a:t>
            </a:r>
            <a:r>
              <a:rPr spc="60" dirty="0"/>
              <a:t> </a:t>
            </a:r>
            <a:r>
              <a:rPr spc="90" dirty="0"/>
              <a:t>bits</a:t>
            </a:r>
            <a:r>
              <a:rPr spc="45" dirty="0"/>
              <a:t> </a:t>
            </a:r>
            <a:r>
              <a:rPr spc="110" dirty="0"/>
              <a:t>and</a:t>
            </a:r>
            <a:r>
              <a:rPr spc="60" dirty="0"/>
              <a:t> </a:t>
            </a:r>
            <a:r>
              <a:rPr spc="100" dirty="0"/>
              <a:t>gates.</a:t>
            </a:r>
          </a:p>
          <a:p>
            <a:pPr>
              <a:lnSpc>
                <a:spcPct val="100000"/>
              </a:lnSpc>
              <a:spcBef>
                <a:spcPts val="615"/>
              </a:spcBef>
              <a:buFont typeface="Arial"/>
              <a:buChar char="•"/>
            </a:pPr>
            <a:endParaRPr spc="100" dirty="0"/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pc="155" dirty="0"/>
              <a:t>Hands</a:t>
            </a:r>
            <a:r>
              <a:rPr spc="50" dirty="0"/>
              <a:t> </a:t>
            </a:r>
            <a:r>
              <a:rPr spc="70" dirty="0"/>
              <a:t>on</a:t>
            </a:r>
            <a:r>
              <a:rPr spc="30" dirty="0"/>
              <a:t> </a:t>
            </a:r>
            <a:r>
              <a:rPr spc="120" dirty="0"/>
              <a:t>using</a:t>
            </a:r>
            <a:r>
              <a:rPr spc="40" dirty="0"/>
              <a:t> </a:t>
            </a:r>
            <a:r>
              <a:rPr spc="75" dirty="0"/>
              <a:t>Qiskit</a:t>
            </a:r>
          </a:p>
          <a:p>
            <a:pPr marL="341630" marR="1069975" lvl="1" indent="-165100">
              <a:lnSpc>
                <a:spcPct val="110000"/>
              </a:lnSpc>
              <a:buChar char="•"/>
              <a:tabLst>
                <a:tab pos="341630" algn="l"/>
                <a:tab pos="634365" algn="l"/>
              </a:tabLst>
            </a:pPr>
            <a:r>
              <a:rPr sz="2800" dirty="0">
                <a:latin typeface="Arial"/>
                <a:cs typeface="Arial"/>
              </a:rPr>
              <a:t>	</a:t>
            </a:r>
            <a:r>
              <a:rPr lang="en-US" sz="2800" spc="200" dirty="0">
                <a:latin typeface="Calibri"/>
                <a:cs typeface="Calibri"/>
              </a:rPr>
              <a:t>We are going to use Google Colab for exercises.</a:t>
            </a:r>
          </a:p>
          <a:p>
            <a:pPr marL="341630" marR="1069975" lvl="1" indent="-165100">
              <a:lnSpc>
                <a:spcPct val="110000"/>
              </a:lnSpc>
              <a:buChar char="•"/>
              <a:tabLst>
                <a:tab pos="341630" algn="l"/>
                <a:tab pos="634365" algn="l"/>
              </a:tabLst>
            </a:pP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Basis</a:t>
            </a:r>
            <a:r>
              <a:rPr spc="20" dirty="0"/>
              <a:t> </a:t>
            </a:r>
            <a:r>
              <a:rPr spc="110" dirty="0"/>
              <a:t>gate</a:t>
            </a:r>
            <a:r>
              <a:rPr spc="25" dirty="0"/>
              <a:t> </a:t>
            </a:r>
            <a:r>
              <a:rPr spc="114" dirty="0"/>
              <a:t>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6775" y="1135761"/>
            <a:ext cx="1074864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latin typeface="Calibri"/>
                <a:cs typeface="Calibri"/>
              </a:rPr>
              <a:t>Only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a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limited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set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gates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executed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80" dirty="0">
                <a:latin typeface="Calibri"/>
                <a:cs typeface="Calibri"/>
              </a:rPr>
              <a:t>directly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65" dirty="0">
                <a:latin typeface="Calibri"/>
                <a:cs typeface="Calibri"/>
              </a:rPr>
              <a:t>hardware. Other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25" dirty="0">
                <a:latin typeface="Calibri"/>
                <a:cs typeface="Calibri"/>
              </a:rPr>
              <a:t>gates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130" dirty="0">
                <a:latin typeface="Calibri"/>
                <a:cs typeface="Calibri"/>
              </a:rPr>
              <a:t>can</a:t>
            </a:r>
            <a:r>
              <a:rPr sz="2800" spc="60" dirty="0">
                <a:latin typeface="Calibri"/>
                <a:cs typeface="Calibri"/>
              </a:rPr>
              <a:t> </a:t>
            </a:r>
            <a:r>
              <a:rPr sz="2800" spc="120" dirty="0">
                <a:latin typeface="Calibri"/>
                <a:cs typeface="Calibri"/>
              </a:rPr>
              <a:t>be</a:t>
            </a:r>
            <a:r>
              <a:rPr sz="2800" spc="90" dirty="0">
                <a:latin typeface="Calibri"/>
                <a:cs typeface="Calibri"/>
              </a:rPr>
              <a:t> transpiled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65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these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145" dirty="0">
                <a:latin typeface="Calibri"/>
                <a:cs typeface="Calibri"/>
              </a:rPr>
              <a:t>basis</a:t>
            </a:r>
            <a:r>
              <a:rPr sz="2800" spc="75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gates.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68213" y="2868802"/>
            <a:ext cx="5037990" cy="183782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1771" y="3266184"/>
            <a:ext cx="1982596" cy="13018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914394" y="4339793"/>
            <a:ext cx="1760855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100" dirty="0">
                <a:solidFill>
                  <a:srgbClr val="6C12FF"/>
                </a:solidFill>
                <a:latin typeface="Calibri"/>
                <a:cs typeface="Calibri"/>
              </a:rPr>
              <a:t>Transpile </a:t>
            </a:r>
            <a:r>
              <a:rPr sz="2800" dirty="0">
                <a:solidFill>
                  <a:srgbClr val="6C12FF"/>
                </a:solidFill>
                <a:latin typeface="Calibri"/>
                <a:cs typeface="Calibri"/>
              </a:rPr>
              <a:t>to</a:t>
            </a:r>
            <a:r>
              <a:rPr sz="2800" spc="50" dirty="0">
                <a:solidFill>
                  <a:srgbClr val="6C12FF"/>
                </a:solidFill>
                <a:latin typeface="Calibri"/>
                <a:cs typeface="Calibri"/>
              </a:rPr>
              <a:t> </a:t>
            </a:r>
            <a:r>
              <a:rPr sz="2800" spc="110" dirty="0">
                <a:solidFill>
                  <a:srgbClr val="6C12FF"/>
                </a:solidFill>
                <a:latin typeface="Calibri"/>
                <a:cs typeface="Calibri"/>
              </a:rPr>
              <a:t>an</a:t>
            </a:r>
            <a:r>
              <a:rPr sz="2800" spc="60" dirty="0">
                <a:solidFill>
                  <a:srgbClr val="6C12FF"/>
                </a:solidFill>
                <a:latin typeface="Calibri"/>
                <a:cs typeface="Calibri"/>
              </a:rPr>
              <a:t> </a:t>
            </a:r>
            <a:r>
              <a:rPr sz="2800" spc="130" dirty="0">
                <a:solidFill>
                  <a:srgbClr val="6C12FF"/>
                </a:solidFill>
                <a:latin typeface="Calibri"/>
                <a:cs typeface="Calibri"/>
              </a:rPr>
              <a:t>Eagle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46677" y="3663188"/>
            <a:ext cx="1119505" cy="572770"/>
          </a:xfrm>
          <a:custGeom>
            <a:avLst/>
            <a:gdLst/>
            <a:ahLst/>
            <a:cxnLst/>
            <a:rect l="l" t="t" r="r" b="b"/>
            <a:pathLst>
              <a:path w="1119504" h="572770">
                <a:moveTo>
                  <a:pt x="833247" y="0"/>
                </a:moveTo>
                <a:lnTo>
                  <a:pt x="833247" y="143129"/>
                </a:lnTo>
                <a:lnTo>
                  <a:pt x="0" y="143129"/>
                </a:lnTo>
                <a:lnTo>
                  <a:pt x="0" y="429387"/>
                </a:lnTo>
                <a:lnTo>
                  <a:pt x="833247" y="429387"/>
                </a:lnTo>
                <a:lnTo>
                  <a:pt x="833247" y="572516"/>
                </a:lnTo>
                <a:lnTo>
                  <a:pt x="1119505" y="286257"/>
                </a:lnTo>
                <a:lnTo>
                  <a:pt x="833247" y="0"/>
                </a:lnTo>
                <a:close/>
              </a:path>
            </a:pathLst>
          </a:custGeom>
          <a:solidFill>
            <a:srgbClr val="A46D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BB8E8-25C3-4692-B342-C45B80412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26" y="203403"/>
            <a:ext cx="8808059" cy="492443"/>
          </a:xfrm>
        </p:spPr>
        <p:txBody>
          <a:bodyPr/>
          <a:lstStyle/>
          <a:p>
            <a:r>
              <a:rPr lang="en-US" spc="55" dirty="0"/>
              <a:t>IBM Cloud Account and Qiskit Coding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A2508-49F9-4598-9FC9-D1AEB3AF4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4726" y="1605178"/>
            <a:ext cx="10475595" cy="430887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order to access IBM QPU, an IBM cloud account is needed since July 1, 2025</a:t>
            </a:r>
          </a:p>
          <a:p>
            <a:r>
              <a:rPr lang="en-US"/>
              <a:t>      </a:t>
            </a:r>
            <a:r>
              <a:rPr lang="en-US">
                <a:hlinkClick r:id="rId2"/>
              </a:rPr>
              <a:t>https://quantum.cloud.ibm.com/docs/en/guides/cloud-setup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IBM Open (free access), Paid Plans, and Flex Plan (new)</a:t>
            </a:r>
          </a:p>
          <a:p>
            <a:r>
              <a:rPr lang="en-US" dirty="0"/>
              <a:t>      </a:t>
            </a:r>
            <a:r>
              <a:rPr lang="en-US" dirty="0">
                <a:hlinkClick r:id="rId3"/>
              </a:rPr>
              <a:t>https://www.ibm.com/quantum/pricing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IBM Quantum</a:t>
            </a:r>
          </a:p>
          <a:p>
            <a:r>
              <a:rPr lang="en-US" dirty="0"/>
              <a:t>      </a:t>
            </a:r>
            <a:r>
              <a:rPr lang="en-US" dirty="0">
                <a:hlinkClick r:id="rId4"/>
              </a:rPr>
              <a:t>https://quantum.cloud.ibm.com/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Qiskit Coding</a:t>
            </a:r>
          </a:p>
          <a:p>
            <a:r>
              <a:rPr lang="en-US" dirty="0"/>
              <a:t>      </a:t>
            </a:r>
            <a:r>
              <a:rPr lang="en-US" dirty="0">
                <a:hlinkClick r:id="rId5"/>
              </a:rPr>
              <a:t>https://youtu.be/oaAjxcIFLtM?feature=shared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80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726" y="203403"/>
            <a:ext cx="880805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55" dirty="0"/>
              <a:t>Set up your IBM Cloud account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Lecture</a:t>
            </a:r>
            <a:r>
              <a:rPr spc="5" dirty="0"/>
              <a:t> </a:t>
            </a:r>
            <a:r>
              <a:rPr spc="160" dirty="0"/>
              <a:t>2:</a:t>
            </a:r>
            <a:r>
              <a:rPr spc="50" dirty="0"/>
              <a:t> </a:t>
            </a:r>
            <a:r>
              <a:rPr spc="105" dirty="0"/>
              <a:t>Quantum</a:t>
            </a:r>
            <a:r>
              <a:rPr dirty="0"/>
              <a:t> </a:t>
            </a:r>
            <a:r>
              <a:rPr spc="130" dirty="0"/>
              <a:t>Bits,</a:t>
            </a:r>
            <a:r>
              <a:rPr spc="15" dirty="0"/>
              <a:t> </a:t>
            </a:r>
            <a:r>
              <a:rPr spc="125" dirty="0"/>
              <a:t>Gates,</a:t>
            </a:r>
            <a:r>
              <a:rPr spc="20" dirty="0"/>
              <a:t> </a:t>
            </a:r>
            <a:r>
              <a:rPr spc="135" dirty="0"/>
              <a:t>and</a:t>
            </a:r>
            <a:r>
              <a:rPr spc="25" dirty="0"/>
              <a:t> </a:t>
            </a:r>
            <a:r>
              <a:rPr spc="105" dirty="0"/>
              <a:t>Circuits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06681" y="1303655"/>
            <a:ext cx="10475595" cy="425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000"/>
              </a:lnSpc>
              <a:spcBef>
                <a:spcPts val="100"/>
              </a:spcBef>
              <a:buFont typeface="Arial"/>
              <a:buChar char="•"/>
              <a:tabLst>
                <a:tab pos="469900" algn="l"/>
              </a:tabLst>
            </a:pPr>
            <a:r>
              <a:rPr spc="90" dirty="0"/>
              <a:t>Understanding</a:t>
            </a:r>
            <a:r>
              <a:rPr spc="65" dirty="0"/>
              <a:t> </a:t>
            </a:r>
            <a:r>
              <a:rPr spc="85" dirty="0"/>
              <a:t>Quantum</a:t>
            </a:r>
            <a:r>
              <a:rPr spc="65" dirty="0"/>
              <a:t> </a:t>
            </a:r>
            <a:r>
              <a:rPr spc="95" dirty="0"/>
              <a:t>Computation</a:t>
            </a:r>
            <a:r>
              <a:rPr spc="50" dirty="0"/>
              <a:t> with</a:t>
            </a:r>
            <a:r>
              <a:rPr spc="45" dirty="0"/>
              <a:t> </a:t>
            </a:r>
            <a:r>
              <a:rPr spc="80" dirty="0"/>
              <a:t>Circuit</a:t>
            </a:r>
            <a:r>
              <a:rPr spc="45" dirty="0"/>
              <a:t> </a:t>
            </a:r>
            <a:r>
              <a:rPr spc="75" dirty="0"/>
              <a:t>Models</a:t>
            </a:r>
            <a:r>
              <a:rPr spc="60" dirty="0"/>
              <a:t> </a:t>
            </a:r>
            <a:r>
              <a:rPr spc="110" dirty="0"/>
              <a:t>using </a:t>
            </a:r>
            <a:r>
              <a:rPr spc="100" dirty="0"/>
              <a:t>quantum</a:t>
            </a:r>
            <a:r>
              <a:rPr spc="60" dirty="0"/>
              <a:t> </a:t>
            </a:r>
            <a:r>
              <a:rPr spc="90" dirty="0"/>
              <a:t>bits</a:t>
            </a:r>
            <a:r>
              <a:rPr spc="45" dirty="0"/>
              <a:t> </a:t>
            </a:r>
            <a:r>
              <a:rPr spc="110" dirty="0"/>
              <a:t>and</a:t>
            </a:r>
            <a:r>
              <a:rPr spc="60" dirty="0"/>
              <a:t> </a:t>
            </a:r>
            <a:r>
              <a:rPr spc="100" dirty="0"/>
              <a:t>gates.</a:t>
            </a:r>
          </a:p>
          <a:p>
            <a:pPr>
              <a:lnSpc>
                <a:spcPct val="100000"/>
              </a:lnSpc>
              <a:spcBef>
                <a:spcPts val="615"/>
              </a:spcBef>
              <a:buFont typeface="Arial"/>
              <a:buChar char="•"/>
            </a:pPr>
            <a:endParaRPr spc="100" dirty="0"/>
          </a:p>
          <a:p>
            <a:pPr marL="469265" indent="-456565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spc="155" dirty="0"/>
              <a:t>Hands</a:t>
            </a:r>
            <a:r>
              <a:rPr spc="50" dirty="0"/>
              <a:t> </a:t>
            </a:r>
            <a:r>
              <a:rPr spc="70" dirty="0"/>
              <a:t>on</a:t>
            </a:r>
            <a:r>
              <a:rPr spc="30" dirty="0"/>
              <a:t> </a:t>
            </a:r>
            <a:r>
              <a:rPr spc="120" dirty="0"/>
              <a:t>using</a:t>
            </a:r>
            <a:r>
              <a:rPr spc="40" dirty="0"/>
              <a:t> </a:t>
            </a:r>
            <a:r>
              <a:rPr spc="75" dirty="0"/>
              <a:t>Qiskit</a:t>
            </a:r>
          </a:p>
          <a:p>
            <a:pPr marL="855344" lvl="1" indent="-51371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855344" algn="l"/>
              </a:tabLst>
            </a:pPr>
            <a:r>
              <a:rPr sz="2800" spc="150" dirty="0">
                <a:latin typeface="Calibri"/>
                <a:cs typeface="Calibri"/>
              </a:rPr>
              <a:t>Single-</a:t>
            </a:r>
            <a:r>
              <a:rPr sz="2800" spc="70" dirty="0">
                <a:latin typeface="Calibri"/>
                <a:cs typeface="Calibri"/>
              </a:rPr>
              <a:t>qubit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quantum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gates</a:t>
            </a:r>
            <a:endParaRPr sz="2800" dirty="0">
              <a:latin typeface="Calibri"/>
              <a:cs typeface="Calibri"/>
            </a:endParaRPr>
          </a:p>
          <a:p>
            <a:pPr marL="1266825" lvl="2" indent="-40830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266825" algn="l"/>
              </a:tabLst>
            </a:pPr>
            <a:r>
              <a:rPr sz="2800" spc="105" dirty="0">
                <a:latin typeface="Calibri"/>
                <a:cs typeface="Calibri"/>
              </a:rPr>
              <a:t>State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vector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simulator,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135" dirty="0">
                <a:latin typeface="Calibri"/>
                <a:cs typeface="Calibri"/>
              </a:rPr>
              <a:t>Bloch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105" dirty="0">
                <a:latin typeface="Calibri"/>
                <a:cs typeface="Calibri"/>
              </a:rPr>
              <a:t>sphere</a:t>
            </a:r>
            <a:endParaRPr sz="2800" dirty="0">
              <a:latin typeface="Calibri"/>
              <a:cs typeface="Calibri"/>
            </a:endParaRPr>
          </a:p>
          <a:p>
            <a:pPr marL="855344" lvl="1" indent="-513715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855344" algn="l"/>
              </a:tabLst>
            </a:pPr>
            <a:r>
              <a:rPr sz="2800" dirty="0">
                <a:latin typeface="Calibri"/>
                <a:cs typeface="Calibri"/>
              </a:rPr>
              <a:t>Multi-</a:t>
            </a:r>
            <a:r>
              <a:rPr sz="2800" spc="80" dirty="0">
                <a:latin typeface="Calibri"/>
                <a:cs typeface="Calibri"/>
              </a:rPr>
              <a:t>qubit</a:t>
            </a:r>
            <a:r>
              <a:rPr sz="2800" spc="17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quantum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114" dirty="0">
                <a:latin typeface="Calibri"/>
                <a:cs typeface="Calibri"/>
              </a:rPr>
              <a:t>gates</a:t>
            </a:r>
            <a:endParaRPr sz="2800" dirty="0">
              <a:latin typeface="Calibri"/>
              <a:cs typeface="Calibri"/>
            </a:endParaRPr>
          </a:p>
          <a:p>
            <a:pPr marL="1266825" lvl="2" indent="-363220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266825" algn="l"/>
              </a:tabLst>
            </a:pPr>
            <a:r>
              <a:rPr sz="2800" spc="85" dirty="0">
                <a:latin typeface="Calibri"/>
                <a:cs typeface="Calibri"/>
              </a:rPr>
              <a:t>Aer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simulator,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50" dirty="0">
                <a:latin typeface="Calibri"/>
                <a:cs typeface="Calibri"/>
              </a:rPr>
              <a:t>Real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100" dirty="0">
                <a:latin typeface="Calibri"/>
                <a:cs typeface="Calibri"/>
              </a:rPr>
              <a:t>device,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85" dirty="0">
                <a:latin typeface="Calibri"/>
                <a:cs typeface="Calibri"/>
              </a:rPr>
              <a:t>Qiskit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Patterns</a:t>
            </a:r>
            <a:endParaRPr sz="2800" dirty="0">
              <a:latin typeface="Calibri"/>
              <a:cs typeface="Calibri"/>
            </a:endParaRPr>
          </a:p>
          <a:p>
            <a:pPr marL="1266825" lvl="2" indent="-363220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266825" algn="l"/>
              </a:tabLst>
            </a:pPr>
            <a:r>
              <a:rPr sz="2800" spc="204" dirty="0">
                <a:latin typeface="Calibri"/>
                <a:cs typeface="Calibri"/>
              </a:rPr>
              <a:t>GHZ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90" dirty="0">
                <a:latin typeface="Calibri"/>
                <a:cs typeface="Calibri"/>
              </a:rPr>
              <a:t>state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240" dirty="0">
                <a:latin typeface="Calibri"/>
                <a:cs typeface="Calibri"/>
              </a:rPr>
              <a:t>8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95" dirty="0">
                <a:latin typeface="Calibri"/>
                <a:cs typeface="Calibri"/>
              </a:rPr>
              <a:t>qubits</a:t>
            </a:r>
            <a:r>
              <a:rPr sz="2800" spc="50" dirty="0">
                <a:latin typeface="Calibri"/>
                <a:cs typeface="Calibri"/>
              </a:rPr>
              <a:t> with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the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110" dirty="0">
                <a:latin typeface="Calibri"/>
                <a:cs typeface="Calibri"/>
              </a:rPr>
              <a:t>shallowest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75" dirty="0">
                <a:latin typeface="Calibri"/>
                <a:cs typeface="Calibri"/>
              </a:rPr>
              <a:t>depth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71756" y="6453327"/>
            <a:ext cx="14732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0" dirty="0">
                <a:latin typeface="Calibri"/>
                <a:cs typeface="Calibri"/>
              </a:rPr>
              <a:t>22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14" dirty="0"/>
              <a:t>Circuits</a:t>
            </a:r>
            <a:r>
              <a:rPr spc="45" dirty="0"/>
              <a:t> </a:t>
            </a:r>
            <a:r>
              <a:rPr dirty="0"/>
              <a:t>for</a:t>
            </a:r>
            <a:r>
              <a:rPr spc="50" dirty="0"/>
              <a:t> </a:t>
            </a:r>
            <a:r>
              <a:rPr spc="80" dirty="0"/>
              <a:t>addition</a:t>
            </a:r>
            <a:r>
              <a:rPr spc="55" dirty="0"/>
              <a:t> </a:t>
            </a:r>
            <a:r>
              <a:rPr spc="70" dirty="0"/>
              <a:t>in</a:t>
            </a:r>
            <a:r>
              <a:rPr spc="65" dirty="0"/>
              <a:t> </a:t>
            </a:r>
            <a:r>
              <a:rPr spc="165" dirty="0"/>
              <a:t>classical</a:t>
            </a:r>
            <a:r>
              <a:rPr spc="70" dirty="0"/>
              <a:t> </a:t>
            </a:r>
            <a:r>
              <a:rPr spc="105" dirty="0"/>
              <a:t>computing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549" y="2768600"/>
            <a:ext cx="3811224" cy="221234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92038" y="2688717"/>
          <a:ext cx="5483859" cy="22840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0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0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8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(input)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180" dirty="0">
                          <a:latin typeface="Calibri"/>
                          <a:cs typeface="Calibri"/>
                        </a:rPr>
                        <a:t>B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(input)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60"/>
                        </a:spcBef>
                      </a:pPr>
                      <a:r>
                        <a:rPr sz="2000" spc="21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20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90" dirty="0">
                          <a:latin typeface="Calibri"/>
                          <a:cs typeface="Calibri"/>
                        </a:rPr>
                        <a:t>(sum)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54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20" dirty="0">
                          <a:latin typeface="Calibri"/>
                          <a:cs typeface="Calibri"/>
                        </a:rPr>
                        <a:t>C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55" dirty="0">
                          <a:latin typeface="Calibri"/>
                          <a:cs typeface="Calibri"/>
                        </a:rPr>
                        <a:t>(carry</a:t>
                      </a:r>
                      <a:r>
                        <a:rPr sz="20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out)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000" spc="13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fld id="{81D60167-4931-47E6-BA6A-407CBD079E47}" type="slidenum">
              <a:rPr spc="30" dirty="0"/>
              <a:t>3</a:t>
            </a:fld>
            <a:endParaRPr spc="30" dirty="0"/>
          </a:p>
        </p:txBody>
      </p:sp>
      <p:sp>
        <p:nvSpPr>
          <p:cNvPr id="5" name="object 5"/>
          <p:cNvSpPr txBox="1"/>
          <p:nvPr/>
        </p:nvSpPr>
        <p:spPr>
          <a:xfrm>
            <a:off x="366775" y="4317619"/>
            <a:ext cx="6162675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36650" algn="ctr">
              <a:lnSpc>
                <a:spcPct val="100000"/>
              </a:lnSpc>
              <a:spcBef>
                <a:spcPts val="100"/>
              </a:spcBef>
            </a:pPr>
            <a:r>
              <a:rPr sz="1800" spc="60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70" dirty="0">
                <a:latin typeface="Calibri"/>
                <a:cs typeface="Calibri"/>
              </a:rPr>
              <a:t>Half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90" dirty="0">
                <a:latin typeface="Calibri"/>
                <a:cs typeface="Calibri"/>
              </a:rPr>
              <a:t>adders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0" dirty="0">
                <a:latin typeface="Calibri"/>
                <a:cs typeface="Calibri"/>
              </a:rPr>
              <a:t>circuit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5"/>
              </a:spcBef>
            </a:pP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000" spc="110" dirty="0">
                <a:latin typeface="Calibri"/>
                <a:cs typeface="Calibri"/>
              </a:rPr>
              <a:t>Inputs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are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on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left,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outputs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are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on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right,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and </a:t>
            </a:r>
            <a:r>
              <a:rPr sz="2000" spc="60" dirty="0">
                <a:latin typeface="Calibri"/>
                <a:cs typeface="Calibri"/>
              </a:rPr>
              <a:t>operations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represented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75" dirty="0">
                <a:latin typeface="Calibri"/>
                <a:cs typeface="Calibri"/>
              </a:rPr>
              <a:t>by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100" dirty="0">
                <a:latin typeface="Calibri"/>
                <a:cs typeface="Calibri"/>
              </a:rPr>
              <a:t>symbols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between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them.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6775" y="1196721"/>
            <a:ext cx="11704955" cy="2188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1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classical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logic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circuit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set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gate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operations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bits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50" dirty="0">
                <a:latin typeface="Calibri"/>
                <a:cs typeface="Calibri"/>
              </a:rPr>
              <a:t>unit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computation.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640"/>
              </a:spcBef>
            </a:pPr>
            <a:endParaRPr sz="2400">
              <a:latin typeface="Calibri"/>
              <a:cs typeface="Calibri"/>
            </a:endParaRPr>
          </a:p>
          <a:p>
            <a:pPr marL="779145" algn="ctr">
              <a:lnSpc>
                <a:spcPct val="100000"/>
              </a:lnSpc>
            </a:pPr>
            <a:r>
              <a:rPr sz="2000" spc="60" dirty="0">
                <a:latin typeface="Calibri"/>
                <a:cs typeface="Calibri"/>
              </a:rPr>
              <a:t>Truth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2000">
              <a:latin typeface="Calibri"/>
              <a:cs typeface="Calibri"/>
            </a:endParaRPr>
          </a:p>
          <a:p>
            <a:pPr marL="2294255">
              <a:lnSpc>
                <a:spcPct val="100000"/>
              </a:lnSpc>
            </a:pPr>
            <a:r>
              <a:rPr sz="1800" spc="95" dirty="0">
                <a:latin typeface="Calibri"/>
                <a:cs typeface="Calibri"/>
              </a:rPr>
              <a:t>XOR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Models</a:t>
            </a:r>
            <a:r>
              <a:rPr spc="45" dirty="0"/>
              <a:t> </a:t>
            </a:r>
            <a:r>
              <a:rPr dirty="0"/>
              <a:t>of</a:t>
            </a:r>
            <a:r>
              <a:rPr spc="40" dirty="0"/>
              <a:t> </a:t>
            </a:r>
            <a:r>
              <a:rPr spc="105" dirty="0"/>
              <a:t>Quantum</a:t>
            </a:r>
            <a:r>
              <a:rPr spc="55" dirty="0"/>
              <a:t> </a:t>
            </a:r>
            <a:r>
              <a:rPr spc="114"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832717" y="645332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4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210686" y="3372739"/>
            <a:ext cx="5486400" cy="2917190"/>
            <a:chOff x="3210686" y="3372739"/>
            <a:chExt cx="5486400" cy="29171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0686" y="3546563"/>
              <a:ext cx="5486399" cy="2743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5622" y="3402838"/>
              <a:ext cx="205231" cy="22212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98692" y="3372739"/>
              <a:ext cx="217170" cy="345440"/>
            </a:xfrm>
            <a:custGeom>
              <a:avLst/>
              <a:gdLst/>
              <a:ahLst/>
              <a:cxnLst/>
              <a:rect l="l" t="t" r="r" b="b"/>
              <a:pathLst>
                <a:path w="217170" h="345439">
                  <a:moveTo>
                    <a:pt x="132207" y="285877"/>
                  </a:moveTo>
                  <a:lnTo>
                    <a:pt x="128397" y="287019"/>
                  </a:lnTo>
                  <a:lnTo>
                    <a:pt x="126746" y="290194"/>
                  </a:lnTo>
                  <a:lnTo>
                    <a:pt x="125095" y="293243"/>
                  </a:lnTo>
                  <a:lnTo>
                    <a:pt x="126237" y="297053"/>
                  </a:lnTo>
                  <a:lnTo>
                    <a:pt x="216789" y="345313"/>
                  </a:lnTo>
                  <a:lnTo>
                    <a:pt x="216600" y="337947"/>
                  </a:lnTo>
                  <a:lnTo>
                    <a:pt x="204724" y="337947"/>
                  </a:lnTo>
                  <a:lnTo>
                    <a:pt x="192324" y="317877"/>
                  </a:lnTo>
                  <a:lnTo>
                    <a:pt x="132207" y="285877"/>
                  </a:lnTo>
                  <a:close/>
                </a:path>
                <a:path w="217170" h="345439">
                  <a:moveTo>
                    <a:pt x="192324" y="317877"/>
                  </a:moveTo>
                  <a:lnTo>
                    <a:pt x="204724" y="337947"/>
                  </a:lnTo>
                  <a:lnTo>
                    <a:pt x="209815" y="334772"/>
                  </a:lnTo>
                  <a:lnTo>
                    <a:pt x="203835" y="334772"/>
                  </a:lnTo>
                  <a:lnTo>
                    <a:pt x="203552" y="323849"/>
                  </a:lnTo>
                  <a:lnTo>
                    <a:pt x="192324" y="317877"/>
                  </a:lnTo>
                  <a:close/>
                </a:path>
                <a:path w="217170" h="345439">
                  <a:moveTo>
                    <a:pt x="211582" y="240156"/>
                  </a:moveTo>
                  <a:lnTo>
                    <a:pt x="204216" y="240156"/>
                  </a:lnTo>
                  <a:lnTo>
                    <a:pt x="201549" y="243078"/>
                  </a:lnTo>
                  <a:lnTo>
                    <a:pt x="201549" y="246506"/>
                  </a:lnTo>
                  <a:lnTo>
                    <a:pt x="203227" y="311330"/>
                  </a:lnTo>
                  <a:lnTo>
                    <a:pt x="215519" y="331216"/>
                  </a:lnTo>
                  <a:lnTo>
                    <a:pt x="204724" y="337947"/>
                  </a:lnTo>
                  <a:lnTo>
                    <a:pt x="216600" y="337947"/>
                  </a:lnTo>
                  <a:lnTo>
                    <a:pt x="214255" y="246506"/>
                  </a:lnTo>
                  <a:lnTo>
                    <a:pt x="214135" y="243078"/>
                  </a:lnTo>
                  <a:lnTo>
                    <a:pt x="214122" y="242697"/>
                  </a:lnTo>
                  <a:lnTo>
                    <a:pt x="211582" y="240156"/>
                  </a:lnTo>
                  <a:close/>
                </a:path>
                <a:path w="217170" h="345439">
                  <a:moveTo>
                    <a:pt x="203552" y="323849"/>
                  </a:moveTo>
                  <a:lnTo>
                    <a:pt x="203683" y="328930"/>
                  </a:lnTo>
                  <a:lnTo>
                    <a:pt x="203742" y="331216"/>
                  </a:lnTo>
                  <a:lnTo>
                    <a:pt x="203835" y="334772"/>
                  </a:lnTo>
                  <a:lnTo>
                    <a:pt x="213106" y="328930"/>
                  </a:lnTo>
                  <a:lnTo>
                    <a:pt x="203552" y="323849"/>
                  </a:lnTo>
                  <a:close/>
                </a:path>
                <a:path w="217170" h="345439">
                  <a:moveTo>
                    <a:pt x="203227" y="311330"/>
                  </a:moveTo>
                  <a:lnTo>
                    <a:pt x="203552" y="323849"/>
                  </a:lnTo>
                  <a:lnTo>
                    <a:pt x="213106" y="328930"/>
                  </a:lnTo>
                  <a:lnTo>
                    <a:pt x="203835" y="334772"/>
                  </a:lnTo>
                  <a:lnTo>
                    <a:pt x="209815" y="334772"/>
                  </a:lnTo>
                  <a:lnTo>
                    <a:pt x="215519" y="331216"/>
                  </a:lnTo>
                  <a:lnTo>
                    <a:pt x="203227" y="311330"/>
                  </a:lnTo>
                  <a:close/>
                </a:path>
                <a:path w="217170" h="345439">
                  <a:moveTo>
                    <a:pt x="10795" y="0"/>
                  </a:moveTo>
                  <a:lnTo>
                    <a:pt x="0" y="6603"/>
                  </a:lnTo>
                  <a:lnTo>
                    <a:pt x="192324" y="317877"/>
                  </a:lnTo>
                  <a:lnTo>
                    <a:pt x="203552" y="323849"/>
                  </a:lnTo>
                  <a:lnTo>
                    <a:pt x="203227" y="311330"/>
                  </a:lnTo>
                  <a:lnTo>
                    <a:pt x="107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634995" y="3649090"/>
            <a:ext cx="401955" cy="200660"/>
          </a:xfrm>
          <a:custGeom>
            <a:avLst/>
            <a:gdLst/>
            <a:ahLst/>
            <a:cxnLst/>
            <a:rect l="l" t="t" r="r" b="b"/>
            <a:pathLst>
              <a:path w="401955" h="200660">
                <a:moveTo>
                  <a:pt x="366027" y="181009"/>
                </a:moveTo>
                <a:lnTo>
                  <a:pt x="301498" y="187070"/>
                </a:lnTo>
                <a:lnTo>
                  <a:pt x="298069" y="187451"/>
                </a:lnTo>
                <a:lnTo>
                  <a:pt x="295529" y="190499"/>
                </a:lnTo>
                <a:lnTo>
                  <a:pt x="295783" y="194055"/>
                </a:lnTo>
                <a:lnTo>
                  <a:pt x="296164" y="197484"/>
                </a:lnTo>
                <a:lnTo>
                  <a:pt x="299212" y="200151"/>
                </a:lnTo>
                <a:lnTo>
                  <a:pt x="302768" y="199770"/>
                </a:lnTo>
                <a:lnTo>
                  <a:pt x="397391" y="190880"/>
                </a:lnTo>
                <a:lnTo>
                  <a:pt x="387350" y="190880"/>
                </a:lnTo>
                <a:lnTo>
                  <a:pt x="366027" y="181009"/>
                </a:lnTo>
                <a:close/>
              </a:path>
              <a:path w="401955" h="200660">
                <a:moveTo>
                  <a:pt x="378591" y="179829"/>
                </a:moveTo>
                <a:lnTo>
                  <a:pt x="366027" y="181009"/>
                </a:lnTo>
                <a:lnTo>
                  <a:pt x="387350" y="190880"/>
                </a:lnTo>
                <a:lnTo>
                  <a:pt x="388346" y="188721"/>
                </a:lnTo>
                <a:lnTo>
                  <a:pt x="384810" y="188721"/>
                </a:lnTo>
                <a:lnTo>
                  <a:pt x="378591" y="179829"/>
                </a:lnTo>
                <a:close/>
              </a:path>
              <a:path w="401955" h="200660">
                <a:moveTo>
                  <a:pt x="338709" y="105536"/>
                </a:moveTo>
                <a:lnTo>
                  <a:pt x="335915" y="107568"/>
                </a:lnTo>
                <a:lnTo>
                  <a:pt x="332994" y="109600"/>
                </a:lnTo>
                <a:lnTo>
                  <a:pt x="332231" y="113537"/>
                </a:lnTo>
                <a:lnTo>
                  <a:pt x="371321" y="169434"/>
                </a:lnTo>
                <a:lnTo>
                  <a:pt x="392684" y="179323"/>
                </a:lnTo>
                <a:lnTo>
                  <a:pt x="387350" y="190880"/>
                </a:lnTo>
                <a:lnTo>
                  <a:pt x="397391" y="190880"/>
                </a:lnTo>
                <a:lnTo>
                  <a:pt x="401447" y="190499"/>
                </a:lnTo>
                <a:lnTo>
                  <a:pt x="344678" y="109092"/>
                </a:lnTo>
                <a:lnTo>
                  <a:pt x="342646" y="106298"/>
                </a:lnTo>
                <a:lnTo>
                  <a:pt x="338709" y="105536"/>
                </a:lnTo>
                <a:close/>
              </a:path>
              <a:path w="401955" h="200660">
                <a:moveTo>
                  <a:pt x="389381" y="178815"/>
                </a:moveTo>
                <a:lnTo>
                  <a:pt x="378591" y="179829"/>
                </a:lnTo>
                <a:lnTo>
                  <a:pt x="384810" y="188721"/>
                </a:lnTo>
                <a:lnTo>
                  <a:pt x="389381" y="178815"/>
                </a:lnTo>
                <a:close/>
              </a:path>
              <a:path w="401955" h="200660">
                <a:moveTo>
                  <a:pt x="391586" y="178815"/>
                </a:moveTo>
                <a:lnTo>
                  <a:pt x="389381" y="178815"/>
                </a:lnTo>
                <a:lnTo>
                  <a:pt x="384810" y="188721"/>
                </a:lnTo>
                <a:lnTo>
                  <a:pt x="388346" y="188721"/>
                </a:lnTo>
                <a:lnTo>
                  <a:pt x="392684" y="179323"/>
                </a:lnTo>
                <a:lnTo>
                  <a:pt x="391586" y="178815"/>
                </a:lnTo>
                <a:close/>
              </a:path>
              <a:path w="401955" h="200660">
                <a:moveTo>
                  <a:pt x="5334" y="0"/>
                </a:moveTo>
                <a:lnTo>
                  <a:pt x="0" y="11556"/>
                </a:lnTo>
                <a:lnTo>
                  <a:pt x="366027" y="181009"/>
                </a:lnTo>
                <a:lnTo>
                  <a:pt x="378591" y="179829"/>
                </a:lnTo>
                <a:lnTo>
                  <a:pt x="371321" y="169434"/>
                </a:lnTo>
                <a:lnTo>
                  <a:pt x="5334" y="0"/>
                </a:lnTo>
                <a:close/>
              </a:path>
              <a:path w="401955" h="200660">
                <a:moveTo>
                  <a:pt x="371321" y="169434"/>
                </a:moveTo>
                <a:lnTo>
                  <a:pt x="378591" y="179829"/>
                </a:lnTo>
                <a:lnTo>
                  <a:pt x="389381" y="178815"/>
                </a:lnTo>
                <a:lnTo>
                  <a:pt x="391586" y="178815"/>
                </a:lnTo>
                <a:lnTo>
                  <a:pt x="371321" y="1694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75336" y="1154938"/>
            <a:ext cx="11285855" cy="312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Calibri"/>
                <a:cs typeface="Calibri"/>
              </a:rPr>
              <a:t>For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quantum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computers,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we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use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45" dirty="0">
                <a:latin typeface="Calibri"/>
                <a:cs typeface="Calibri"/>
              </a:rPr>
              <a:t>same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basic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idea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but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have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different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conventions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how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represent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inputs,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outputs,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symbols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used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520065" indent="-342900">
              <a:lnSpc>
                <a:spcPct val="100000"/>
              </a:lnSpc>
              <a:spcBef>
                <a:spcPts val="2880"/>
              </a:spcBef>
              <a:buFont typeface="Arial"/>
              <a:buChar char="•"/>
              <a:tabLst>
                <a:tab pos="520065" algn="l"/>
              </a:tabLst>
            </a:pPr>
            <a:r>
              <a:rPr sz="2400" spc="110" dirty="0">
                <a:latin typeface="Calibri"/>
                <a:cs typeface="Calibri"/>
              </a:rPr>
              <a:t>A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sequence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25" dirty="0">
                <a:latin typeface="Calibri"/>
                <a:cs typeface="Calibri"/>
              </a:rPr>
              <a:t>basic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quantum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gates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are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applied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on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quantum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bits.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2400">
              <a:latin typeface="Calibri"/>
              <a:cs typeface="Calibri"/>
            </a:endParaRPr>
          </a:p>
          <a:p>
            <a:pPr marR="1615440" algn="ctr">
              <a:lnSpc>
                <a:spcPct val="100000"/>
              </a:lnSpc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gate</a:t>
            </a:r>
            <a:endParaRPr sz="1800">
              <a:latin typeface="Calibri"/>
              <a:cs typeface="Calibri"/>
            </a:endParaRPr>
          </a:p>
          <a:p>
            <a:pPr marR="8331834" algn="ctr">
              <a:lnSpc>
                <a:spcPct val="100000"/>
              </a:lnSpc>
              <a:spcBef>
                <a:spcPts val="395"/>
              </a:spcBef>
            </a:pPr>
            <a:r>
              <a:rPr sz="1800" spc="55" dirty="0">
                <a:latin typeface="Calibri"/>
                <a:cs typeface="Calibri"/>
              </a:rPr>
              <a:t>Quantum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40" dirty="0">
                <a:latin typeface="Calibri"/>
                <a:cs typeface="Calibri"/>
              </a:rPr>
              <a:t>bits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800">
              <a:latin typeface="Calibri"/>
              <a:cs typeface="Calibri"/>
            </a:endParaRPr>
          </a:p>
          <a:p>
            <a:pPr marR="1990725" algn="r">
              <a:lnSpc>
                <a:spcPct val="100000"/>
              </a:lnSpc>
            </a:pPr>
            <a:r>
              <a:rPr sz="1800" spc="40" dirty="0">
                <a:latin typeface="Calibri"/>
                <a:cs typeface="Calibri"/>
              </a:rPr>
              <a:t>Measurement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10560" y="6406388"/>
            <a:ext cx="42005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Calibri"/>
                <a:cs typeface="Calibri"/>
              </a:rPr>
              <a:t>Half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80" dirty="0">
                <a:latin typeface="Calibri"/>
                <a:cs typeface="Calibri"/>
              </a:rPr>
              <a:t>adders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45" dirty="0">
                <a:latin typeface="Calibri"/>
                <a:cs typeface="Calibri"/>
              </a:rPr>
              <a:t>circuit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quantum </a:t>
            </a:r>
            <a:r>
              <a:rPr sz="1800" spc="50" dirty="0">
                <a:latin typeface="Calibri"/>
                <a:cs typeface="Calibri"/>
              </a:rPr>
              <a:t>computing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610981" y="4312158"/>
            <a:ext cx="292735" cy="429259"/>
          </a:xfrm>
          <a:custGeom>
            <a:avLst/>
            <a:gdLst/>
            <a:ahLst/>
            <a:cxnLst/>
            <a:rect l="l" t="t" r="r" b="b"/>
            <a:pathLst>
              <a:path w="292734" h="429260">
                <a:moveTo>
                  <a:pt x="9778" y="323977"/>
                </a:moveTo>
                <a:lnTo>
                  <a:pt x="6730" y="326644"/>
                </a:lnTo>
                <a:lnTo>
                  <a:pt x="6476" y="330073"/>
                </a:lnTo>
                <a:lnTo>
                  <a:pt x="0" y="429006"/>
                </a:lnTo>
                <a:lnTo>
                  <a:pt x="14224" y="422148"/>
                </a:lnTo>
                <a:lnTo>
                  <a:pt x="12319" y="422148"/>
                </a:lnTo>
                <a:lnTo>
                  <a:pt x="1777" y="415036"/>
                </a:lnTo>
                <a:lnTo>
                  <a:pt x="14884" y="395628"/>
                </a:lnTo>
                <a:lnTo>
                  <a:pt x="19176" y="330962"/>
                </a:lnTo>
                <a:lnTo>
                  <a:pt x="19430" y="327406"/>
                </a:lnTo>
                <a:lnTo>
                  <a:pt x="16764" y="324358"/>
                </a:lnTo>
                <a:lnTo>
                  <a:pt x="13208" y="324231"/>
                </a:lnTo>
                <a:lnTo>
                  <a:pt x="9778" y="323977"/>
                </a:lnTo>
                <a:close/>
              </a:path>
              <a:path w="292734" h="429260">
                <a:moveTo>
                  <a:pt x="14884" y="395628"/>
                </a:moveTo>
                <a:lnTo>
                  <a:pt x="1777" y="415036"/>
                </a:lnTo>
                <a:lnTo>
                  <a:pt x="12319" y="422148"/>
                </a:lnTo>
                <a:lnTo>
                  <a:pt x="14463" y="418973"/>
                </a:lnTo>
                <a:lnTo>
                  <a:pt x="13335" y="418973"/>
                </a:lnTo>
                <a:lnTo>
                  <a:pt x="4318" y="412877"/>
                </a:lnTo>
                <a:lnTo>
                  <a:pt x="14051" y="408181"/>
                </a:lnTo>
                <a:lnTo>
                  <a:pt x="14884" y="395628"/>
                </a:lnTo>
                <a:close/>
              </a:path>
              <a:path w="292734" h="429260">
                <a:moveTo>
                  <a:pt x="86868" y="372999"/>
                </a:moveTo>
                <a:lnTo>
                  <a:pt x="83820" y="374523"/>
                </a:lnTo>
                <a:lnTo>
                  <a:pt x="25472" y="402671"/>
                </a:lnTo>
                <a:lnTo>
                  <a:pt x="12319" y="422148"/>
                </a:lnTo>
                <a:lnTo>
                  <a:pt x="14224" y="422148"/>
                </a:lnTo>
                <a:lnTo>
                  <a:pt x="92455" y="384429"/>
                </a:lnTo>
                <a:lnTo>
                  <a:pt x="93725" y="380746"/>
                </a:lnTo>
                <a:lnTo>
                  <a:pt x="90738" y="374523"/>
                </a:lnTo>
                <a:lnTo>
                  <a:pt x="91024" y="374523"/>
                </a:lnTo>
                <a:lnTo>
                  <a:pt x="86868" y="372999"/>
                </a:lnTo>
                <a:close/>
              </a:path>
              <a:path w="292734" h="429260">
                <a:moveTo>
                  <a:pt x="14051" y="408181"/>
                </a:moveTo>
                <a:lnTo>
                  <a:pt x="4318" y="412877"/>
                </a:lnTo>
                <a:lnTo>
                  <a:pt x="13335" y="418973"/>
                </a:lnTo>
                <a:lnTo>
                  <a:pt x="14051" y="408181"/>
                </a:lnTo>
                <a:close/>
              </a:path>
              <a:path w="292734" h="429260">
                <a:moveTo>
                  <a:pt x="25472" y="402671"/>
                </a:moveTo>
                <a:lnTo>
                  <a:pt x="14051" y="408181"/>
                </a:lnTo>
                <a:lnTo>
                  <a:pt x="13335" y="418973"/>
                </a:lnTo>
                <a:lnTo>
                  <a:pt x="14463" y="418973"/>
                </a:lnTo>
                <a:lnTo>
                  <a:pt x="25472" y="402671"/>
                </a:lnTo>
                <a:close/>
              </a:path>
              <a:path w="292734" h="429260">
                <a:moveTo>
                  <a:pt x="282067" y="0"/>
                </a:moveTo>
                <a:lnTo>
                  <a:pt x="14884" y="395628"/>
                </a:lnTo>
                <a:lnTo>
                  <a:pt x="14051" y="408181"/>
                </a:lnTo>
                <a:lnTo>
                  <a:pt x="25472" y="402671"/>
                </a:lnTo>
                <a:lnTo>
                  <a:pt x="292608" y="7112"/>
                </a:lnTo>
                <a:lnTo>
                  <a:pt x="282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40" dirty="0"/>
              <a:t>Typical</a:t>
            </a:r>
            <a:r>
              <a:rPr spc="25" dirty="0"/>
              <a:t> </a:t>
            </a:r>
            <a:r>
              <a:rPr spc="155" dirty="0"/>
              <a:t>single-</a:t>
            </a:r>
            <a:r>
              <a:rPr spc="85" dirty="0"/>
              <a:t>qubit</a:t>
            </a:r>
            <a:r>
              <a:rPr spc="45" dirty="0"/>
              <a:t> </a:t>
            </a:r>
            <a:r>
              <a:rPr spc="120" dirty="0"/>
              <a:t>gates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119609" y="6491122"/>
            <a:ext cx="86995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30" dirty="0">
                <a:solidFill>
                  <a:srgbClr val="252525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437951" y="1965134"/>
            <a:ext cx="590550" cy="635635"/>
            <a:chOff x="4437951" y="1965134"/>
            <a:chExt cx="590550" cy="635635"/>
          </a:xfrm>
        </p:grpSpPr>
        <p:sp>
          <p:nvSpPr>
            <p:cNvPr id="5" name="object 5"/>
            <p:cNvSpPr/>
            <p:nvPr/>
          </p:nvSpPr>
          <p:spPr>
            <a:xfrm>
              <a:off x="4442714" y="1969897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449" y="0"/>
                  </a:moveTo>
                  <a:lnTo>
                    <a:pt x="290449" y="156463"/>
                  </a:lnTo>
                  <a:lnTo>
                    <a:pt x="0" y="156463"/>
                  </a:lnTo>
                  <a:lnTo>
                    <a:pt x="0" y="469391"/>
                  </a:lnTo>
                  <a:lnTo>
                    <a:pt x="290449" y="469391"/>
                  </a:lnTo>
                  <a:lnTo>
                    <a:pt x="290449" y="625855"/>
                  </a:lnTo>
                  <a:lnTo>
                    <a:pt x="580771" y="312927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42714" y="1969897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449" y="156463"/>
                  </a:lnTo>
                  <a:lnTo>
                    <a:pt x="290449" y="0"/>
                  </a:lnTo>
                  <a:lnTo>
                    <a:pt x="580771" y="312927"/>
                  </a:lnTo>
                  <a:lnTo>
                    <a:pt x="290449" y="625855"/>
                  </a:lnTo>
                  <a:lnTo>
                    <a:pt x="290449" y="469391"/>
                  </a:lnTo>
                  <a:lnTo>
                    <a:pt x="0" y="469391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6813740" y="2007552"/>
            <a:ext cx="590550" cy="635635"/>
            <a:chOff x="6813740" y="2007552"/>
            <a:chExt cx="590550" cy="635635"/>
          </a:xfrm>
        </p:grpSpPr>
        <p:sp>
          <p:nvSpPr>
            <p:cNvPr id="8" name="object 8"/>
            <p:cNvSpPr/>
            <p:nvPr/>
          </p:nvSpPr>
          <p:spPr>
            <a:xfrm>
              <a:off x="6818503" y="2012314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322" y="0"/>
                  </a:moveTo>
                  <a:lnTo>
                    <a:pt x="290322" y="156463"/>
                  </a:lnTo>
                  <a:lnTo>
                    <a:pt x="0" y="156463"/>
                  </a:lnTo>
                  <a:lnTo>
                    <a:pt x="0" y="469392"/>
                  </a:lnTo>
                  <a:lnTo>
                    <a:pt x="290322" y="469392"/>
                  </a:lnTo>
                  <a:lnTo>
                    <a:pt x="290322" y="625856"/>
                  </a:lnTo>
                  <a:lnTo>
                    <a:pt x="580771" y="312927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18503" y="2012314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322" y="156463"/>
                  </a:lnTo>
                  <a:lnTo>
                    <a:pt x="290322" y="0"/>
                  </a:lnTo>
                  <a:lnTo>
                    <a:pt x="580771" y="312927"/>
                  </a:lnTo>
                  <a:lnTo>
                    <a:pt x="290322" y="625856"/>
                  </a:lnTo>
                  <a:lnTo>
                    <a:pt x="290322" y="469392"/>
                  </a:lnTo>
                  <a:lnTo>
                    <a:pt x="0" y="469392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30712" y="4527486"/>
            <a:ext cx="590550" cy="635635"/>
            <a:chOff x="4430712" y="4527486"/>
            <a:chExt cx="590550" cy="635635"/>
          </a:xfrm>
        </p:grpSpPr>
        <p:sp>
          <p:nvSpPr>
            <p:cNvPr id="11" name="object 11"/>
            <p:cNvSpPr/>
            <p:nvPr/>
          </p:nvSpPr>
          <p:spPr>
            <a:xfrm>
              <a:off x="4435475" y="4532248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322" y="0"/>
                  </a:moveTo>
                  <a:lnTo>
                    <a:pt x="290322" y="156463"/>
                  </a:lnTo>
                  <a:lnTo>
                    <a:pt x="0" y="156463"/>
                  </a:lnTo>
                  <a:lnTo>
                    <a:pt x="0" y="469392"/>
                  </a:lnTo>
                  <a:lnTo>
                    <a:pt x="290322" y="469392"/>
                  </a:lnTo>
                  <a:lnTo>
                    <a:pt x="290322" y="625856"/>
                  </a:lnTo>
                  <a:lnTo>
                    <a:pt x="580771" y="312927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35475" y="4532248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322" y="156463"/>
                  </a:lnTo>
                  <a:lnTo>
                    <a:pt x="290322" y="0"/>
                  </a:lnTo>
                  <a:lnTo>
                    <a:pt x="580771" y="312927"/>
                  </a:lnTo>
                  <a:lnTo>
                    <a:pt x="290322" y="625856"/>
                  </a:lnTo>
                  <a:lnTo>
                    <a:pt x="290322" y="469392"/>
                  </a:lnTo>
                  <a:lnTo>
                    <a:pt x="0" y="469392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806374" y="4569904"/>
            <a:ext cx="590550" cy="635635"/>
            <a:chOff x="6806374" y="4569904"/>
            <a:chExt cx="590550" cy="635635"/>
          </a:xfrm>
        </p:grpSpPr>
        <p:sp>
          <p:nvSpPr>
            <p:cNvPr id="14" name="object 14"/>
            <p:cNvSpPr/>
            <p:nvPr/>
          </p:nvSpPr>
          <p:spPr>
            <a:xfrm>
              <a:off x="6811136" y="4574666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449" y="0"/>
                  </a:moveTo>
                  <a:lnTo>
                    <a:pt x="290449" y="156463"/>
                  </a:lnTo>
                  <a:lnTo>
                    <a:pt x="0" y="156463"/>
                  </a:lnTo>
                  <a:lnTo>
                    <a:pt x="0" y="469391"/>
                  </a:lnTo>
                  <a:lnTo>
                    <a:pt x="290449" y="469391"/>
                  </a:lnTo>
                  <a:lnTo>
                    <a:pt x="290449" y="625855"/>
                  </a:lnTo>
                  <a:lnTo>
                    <a:pt x="580898" y="312927"/>
                  </a:lnTo>
                  <a:lnTo>
                    <a:pt x="290449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11136" y="4574666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449" y="156463"/>
                  </a:lnTo>
                  <a:lnTo>
                    <a:pt x="290449" y="0"/>
                  </a:lnTo>
                  <a:lnTo>
                    <a:pt x="580898" y="312927"/>
                  </a:lnTo>
                  <a:lnTo>
                    <a:pt x="290449" y="625855"/>
                  </a:lnTo>
                  <a:lnTo>
                    <a:pt x="290449" y="469391"/>
                  </a:lnTo>
                  <a:lnTo>
                    <a:pt x="0" y="469391"/>
                  </a:lnTo>
                  <a:lnTo>
                    <a:pt x="0" y="156463"/>
                  </a:lnTo>
                  <a:close/>
                </a:path>
              </a:pathLst>
            </a:custGeom>
            <a:ln w="9524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447919" y="1817141"/>
            <a:ext cx="903605" cy="903605"/>
            <a:chOff x="5447919" y="1817141"/>
            <a:chExt cx="903605" cy="903605"/>
          </a:xfrm>
        </p:grpSpPr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86019" y="1855241"/>
              <a:ext cx="827379" cy="82737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466969" y="1836191"/>
              <a:ext cx="865505" cy="865505"/>
            </a:xfrm>
            <a:custGeom>
              <a:avLst/>
              <a:gdLst/>
              <a:ahLst/>
              <a:cxnLst/>
              <a:rect l="l" t="t" r="r" b="b"/>
              <a:pathLst>
                <a:path w="865504" h="865505">
                  <a:moveTo>
                    <a:pt x="0" y="865479"/>
                  </a:moveTo>
                  <a:lnTo>
                    <a:pt x="865479" y="865479"/>
                  </a:lnTo>
                  <a:lnTo>
                    <a:pt x="865479" y="0"/>
                  </a:lnTo>
                  <a:lnTo>
                    <a:pt x="0" y="0"/>
                  </a:lnTo>
                  <a:lnTo>
                    <a:pt x="0" y="86547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437123" y="4452200"/>
            <a:ext cx="932815" cy="932815"/>
            <a:chOff x="5437123" y="4452200"/>
            <a:chExt cx="932815" cy="932815"/>
          </a:xfrm>
        </p:grpSpPr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75223" y="4490300"/>
              <a:ext cx="856526" cy="85652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456173" y="4471250"/>
              <a:ext cx="894715" cy="894715"/>
            </a:xfrm>
            <a:custGeom>
              <a:avLst/>
              <a:gdLst/>
              <a:ahLst/>
              <a:cxnLst/>
              <a:rect l="l" t="t" r="r" b="b"/>
              <a:pathLst>
                <a:path w="894714" h="894714">
                  <a:moveTo>
                    <a:pt x="0" y="894626"/>
                  </a:moveTo>
                  <a:lnTo>
                    <a:pt x="894626" y="894626"/>
                  </a:lnTo>
                  <a:lnTo>
                    <a:pt x="894626" y="0"/>
                  </a:lnTo>
                  <a:lnTo>
                    <a:pt x="0" y="0"/>
                  </a:lnTo>
                  <a:lnTo>
                    <a:pt x="0" y="89462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710838" y="2056434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4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01681" y="2056625"/>
            <a:ext cx="342265" cy="460375"/>
          </a:xfrm>
          <a:custGeom>
            <a:avLst/>
            <a:gdLst/>
            <a:ahLst/>
            <a:cxnLst/>
            <a:rect l="l" t="t" r="r" b="b"/>
            <a:pathLst>
              <a:path w="342264" h="460375">
                <a:moveTo>
                  <a:pt x="195211" y="198285"/>
                </a:moveTo>
                <a:lnTo>
                  <a:pt x="191782" y="144018"/>
                </a:lnTo>
                <a:lnTo>
                  <a:pt x="175882" y="90474"/>
                </a:lnTo>
                <a:lnTo>
                  <a:pt x="156476" y="63004"/>
                </a:lnTo>
                <a:lnTo>
                  <a:pt x="156476" y="169989"/>
                </a:lnTo>
                <a:lnTo>
                  <a:pt x="156476" y="217817"/>
                </a:lnTo>
                <a:lnTo>
                  <a:pt x="155968" y="240753"/>
                </a:lnTo>
                <a:lnTo>
                  <a:pt x="155943" y="241960"/>
                </a:lnTo>
                <a:lnTo>
                  <a:pt x="154508" y="265188"/>
                </a:lnTo>
                <a:lnTo>
                  <a:pt x="142862" y="315099"/>
                </a:lnTo>
                <a:lnTo>
                  <a:pt x="113525" y="342620"/>
                </a:lnTo>
                <a:lnTo>
                  <a:pt x="97599" y="345554"/>
                </a:lnTo>
                <a:lnTo>
                  <a:pt x="82626" y="343065"/>
                </a:lnTo>
                <a:lnTo>
                  <a:pt x="53022" y="317131"/>
                </a:lnTo>
                <a:lnTo>
                  <a:pt x="40690" y="266547"/>
                </a:lnTo>
                <a:lnTo>
                  <a:pt x="38773" y="217817"/>
                </a:lnTo>
                <a:lnTo>
                  <a:pt x="38722" y="169989"/>
                </a:lnTo>
                <a:lnTo>
                  <a:pt x="39128" y="148704"/>
                </a:lnTo>
                <a:lnTo>
                  <a:pt x="42519" y="107797"/>
                </a:lnTo>
                <a:lnTo>
                  <a:pt x="68973" y="57873"/>
                </a:lnTo>
                <a:lnTo>
                  <a:pt x="97599" y="49085"/>
                </a:lnTo>
                <a:lnTo>
                  <a:pt x="110947" y="51142"/>
                </a:lnTo>
                <a:lnTo>
                  <a:pt x="141630" y="75476"/>
                </a:lnTo>
                <a:lnTo>
                  <a:pt x="154508" y="123875"/>
                </a:lnTo>
                <a:lnTo>
                  <a:pt x="156476" y="169989"/>
                </a:lnTo>
                <a:lnTo>
                  <a:pt x="156476" y="63004"/>
                </a:lnTo>
                <a:lnTo>
                  <a:pt x="137642" y="49085"/>
                </a:lnTo>
                <a:lnTo>
                  <a:pt x="136017" y="47879"/>
                </a:lnTo>
                <a:lnTo>
                  <a:pt x="114998" y="40386"/>
                </a:lnTo>
                <a:lnTo>
                  <a:pt x="75958" y="41109"/>
                </a:lnTo>
                <a:lnTo>
                  <a:pt x="34137" y="66929"/>
                </a:lnTo>
                <a:lnTo>
                  <a:pt x="8559" y="118021"/>
                </a:lnTo>
                <a:lnTo>
                  <a:pt x="762" y="169989"/>
                </a:lnTo>
                <a:lnTo>
                  <a:pt x="0" y="198285"/>
                </a:lnTo>
                <a:lnTo>
                  <a:pt x="596" y="225323"/>
                </a:lnTo>
                <a:lnTo>
                  <a:pt x="9779" y="281940"/>
                </a:lnTo>
                <a:lnTo>
                  <a:pt x="38074" y="332028"/>
                </a:lnTo>
                <a:lnTo>
                  <a:pt x="78600" y="353237"/>
                </a:lnTo>
                <a:lnTo>
                  <a:pt x="97599" y="355180"/>
                </a:lnTo>
                <a:lnTo>
                  <a:pt x="117475" y="352996"/>
                </a:lnTo>
                <a:lnTo>
                  <a:pt x="137541" y="345554"/>
                </a:lnTo>
                <a:lnTo>
                  <a:pt x="139153" y="344957"/>
                </a:lnTo>
                <a:lnTo>
                  <a:pt x="177812" y="302247"/>
                </a:lnTo>
                <a:lnTo>
                  <a:pt x="191947" y="252069"/>
                </a:lnTo>
                <a:lnTo>
                  <a:pt x="194538" y="225488"/>
                </a:lnTo>
                <a:lnTo>
                  <a:pt x="195211" y="198285"/>
                </a:lnTo>
                <a:close/>
              </a:path>
              <a:path w="342264" h="460375">
                <a:moveTo>
                  <a:pt x="342087" y="228117"/>
                </a:moveTo>
                <a:lnTo>
                  <a:pt x="339204" y="222351"/>
                </a:lnTo>
                <a:lnTo>
                  <a:pt x="256095" y="2882"/>
                </a:lnTo>
                <a:lnTo>
                  <a:pt x="253187" y="0"/>
                </a:lnTo>
                <a:lnTo>
                  <a:pt x="242557" y="0"/>
                </a:lnTo>
                <a:lnTo>
                  <a:pt x="238683" y="4800"/>
                </a:lnTo>
                <a:lnTo>
                  <a:pt x="238683" y="11544"/>
                </a:lnTo>
                <a:lnTo>
                  <a:pt x="240626" y="17322"/>
                </a:lnTo>
                <a:lnTo>
                  <a:pt x="322770" y="230047"/>
                </a:lnTo>
                <a:lnTo>
                  <a:pt x="238683" y="447586"/>
                </a:lnTo>
                <a:lnTo>
                  <a:pt x="238683" y="456247"/>
                </a:lnTo>
                <a:lnTo>
                  <a:pt x="242557" y="460108"/>
                </a:lnTo>
                <a:lnTo>
                  <a:pt x="254152" y="460108"/>
                </a:lnTo>
                <a:lnTo>
                  <a:pt x="256095" y="456247"/>
                </a:lnTo>
                <a:lnTo>
                  <a:pt x="339204" y="237744"/>
                </a:lnTo>
                <a:lnTo>
                  <a:pt x="342087" y="232943"/>
                </a:lnTo>
                <a:lnTo>
                  <a:pt x="342087" y="22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748549" y="2056434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5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862589" y="2095112"/>
            <a:ext cx="153035" cy="307340"/>
          </a:xfrm>
          <a:custGeom>
            <a:avLst/>
            <a:gdLst/>
            <a:ahLst/>
            <a:cxnLst/>
            <a:rect l="l" t="t" r="r" b="b"/>
            <a:pathLst>
              <a:path w="153034" h="307339">
                <a:moveTo>
                  <a:pt x="94704" y="0"/>
                </a:moveTo>
                <a:lnTo>
                  <a:pt x="84079" y="0"/>
                </a:lnTo>
                <a:lnTo>
                  <a:pt x="61155" y="17252"/>
                </a:lnTo>
                <a:lnTo>
                  <a:pt x="36963" y="26111"/>
                </a:lnTo>
                <a:lnTo>
                  <a:pt x="15309" y="29375"/>
                </a:lnTo>
                <a:lnTo>
                  <a:pt x="0" y="29841"/>
                </a:lnTo>
                <a:lnTo>
                  <a:pt x="0" y="44287"/>
                </a:lnTo>
                <a:lnTo>
                  <a:pt x="10194" y="44092"/>
                </a:lnTo>
                <a:lnTo>
                  <a:pt x="25006" y="42722"/>
                </a:lnTo>
                <a:lnTo>
                  <a:pt x="42537" y="39004"/>
                </a:lnTo>
                <a:lnTo>
                  <a:pt x="60888" y="31764"/>
                </a:lnTo>
                <a:lnTo>
                  <a:pt x="60888" y="270483"/>
                </a:lnTo>
                <a:lnTo>
                  <a:pt x="59935" y="280848"/>
                </a:lnTo>
                <a:lnTo>
                  <a:pt x="54724" y="287690"/>
                </a:lnTo>
                <a:lnTo>
                  <a:pt x="41722" y="291463"/>
                </a:lnTo>
                <a:lnTo>
                  <a:pt x="17399" y="292620"/>
                </a:lnTo>
                <a:lnTo>
                  <a:pt x="2899" y="292620"/>
                </a:lnTo>
                <a:lnTo>
                  <a:pt x="2899" y="307063"/>
                </a:lnTo>
                <a:lnTo>
                  <a:pt x="18875" y="305950"/>
                </a:lnTo>
                <a:lnTo>
                  <a:pt x="39380" y="305378"/>
                </a:lnTo>
                <a:lnTo>
                  <a:pt x="94932" y="305168"/>
                </a:lnTo>
                <a:lnTo>
                  <a:pt x="116087" y="305378"/>
                </a:lnTo>
                <a:lnTo>
                  <a:pt x="136699" y="305950"/>
                </a:lnTo>
                <a:lnTo>
                  <a:pt x="152689" y="307063"/>
                </a:lnTo>
                <a:lnTo>
                  <a:pt x="152689" y="292620"/>
                </a:lnTo>
                <a:lnTo>
                  <a:pt x="113865" y="291599"/>
                </a:lnTo>
                <a:lnTo>
                  <a:pt x="94704" y="12523"/>
                </a:lnTo>
                <a:lnTo>
                  <a:pt x="94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078087" y="2056618"/>
            <a:ext cx="103505" cy="460375"/>
          </a:xfrm>
          <a:custGeom>
            <a:avLst/>
            <a:gdLst/>
            <a:ahLst/>
            <a:cxnLst/>
            <a:rect l="l" t="t" r="r" b="b"/>
            <a:pathLst>
              <a:path w="103504" h="460375">
                <a:moveTo>
                  <a:pt x="14496" y="0"/>
                </a:moveTo>
                <a:lnTo>
                  <a:pt x="3871" y="0"/>
                </a:lnTo>
                <a:lnTo>
                  <a:pt x="0" y="4806"/>
                </a:lnTo>
                <a:lnTo>
                  <a:pt x="0" y="11549"/>
                </a:lnTo>
                <a:lnTo>
                  <a:pt x="1942" y="17317"/>
                </a:lnTo>
                <a:lnTo>
                  <a:pt x="84083" y="230053"/>
                </a:lnTo>
                <a:lnTo>
                  <a:pt x="0" y="447588"/>
                </a:lnTo>
                <a:lnTo>
                  <a:pt x="0" y="456252"/>
                </a:lnTo>
                <a:lnTo>
                  <a:pt x="3872" y="460102"/>
                </a:lnTo>
                <a:lnTo>
                  <a:pt x="15461" y="460102"/>
                </a:lnTo>
                <a:lnTo>
                  <a:pt x="17403" y="456252"/>
                </a:lnTo>
                <a:lnTo>
                  <a:pt x="100509" y="237744"/>
                </a:lnTo>
                <a:lnTo>
                  <a:pt x="103403" y="232938"/>
                </a:lnTo>
                <a:lnTo>
                  <a:pt x="103403" y="228118"/>
                </a:lnTo>
                <a:lnTo>
                  <a:pt x="100509" y="222349"/>
                </a:lnTo>
                <a:lnTo>
                  <a:pt x="17403" y="2884"/>
                </a:lnTo>
                <a:lnTo>
                  <a:pt x="14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85641" y="4579289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4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76484" y="4579480"/>
            <a:ext cx="342265" cy="460375"/>
          </a:xfrm>
          <a:custGeom>
            <a:avLst/>
            <a:gdLst/>
            <a:ahLst/>
            <a:cxnLst/>
            <a:rect l="l" t="t" r="r" b="b"/>
            <a:pathLst>
              <a:path w="342264" h="460375">
                <a:moveTo>
                  <a:pt x="195211" y="198285"/>
                </a:moveTo>
                <a:lnTo>
                  <a:pt x="191782" y="144018"/>
                </a:lnTo>
                <a:lnTo>
                  <a:pt x="175882" y="90474"/>
                </a:lnTo>
                <a:lnTo>
                  <a:pt x="156476" y="63004"/>
                </a:lnTo>
                <a:lnTo>
                  <a:pt x="156476" y="169989"/>
                </a:lnTo>
                <a:lnTo>
                  <a:pt x="156476" y="217817"/>
                </a:lnTo>
                <a:lnTo>
                  <a:pt x="155968" y="240753"/>
                </a:lnTo>
                <a:lnTo>
                  <a:pt x="155943" y="241960"/>
                </a:lnTo>
                <a:lnTo>
                  <a:pt x="154508" y="265188"/>
                </a:lnTo>
                <a:lnTo>
                  <a:pt x="142862" y="315099"/>
                </a:lnTo>
                <a:lnTo>
                  <a:pt x="113525" y="342620"/>
                </a:lnTo>
                <a:lnTo>
                  <a:pt x="97599" y="345554"/>
                </a:lnTo>
                <a:lnTo>
                  <a:pt x="82626" y="343065"/>
                </a:lnTo>
                <a:lnTo>
                  <a:pt x="53022" y="317131"/>
                </a:lnTo>
                <a:lnTo>
                  <a:pt x="40690" y="266547"/>
                </a:lnTo>
                <a:lnTo>
                  <a:pt x="38773" y="217817"/>
                </a:lnTo>
                <a:lnTo>
                  <a:pt x="38722" y="169989"/>
                </a:lnTo>
                <a:lnTo>
                  <a:pt x="39128" y="148704"/>
                </a:lnTo>
                <a:lnTo>
                  <a:pt x="42519" y="107797"/>
                </a:lnTo>
                <a:lnTo>
                  <a:pt x="68973" y="57873"/>
                </a:lnTo>
                <a:lnTo>
                  <a:pt x="97599" y="49085"/>
                </a:lnTo>
                <a:lnTo>
                  <a:pt x="110947" y="51142"/>
                </a:lnTo>
                <a:lnTo>
                  <a:pt x="141630" y="75476"/>
                </a:lnTo>
                <a:lnTo>
                  <a:pt x="154508" y="123875"/>
                </a:lnTo>
                <a:lnTo>
                  <a:pt x="156476" y="169989"/>
                </a:lnTo>
                <a:lnTo>
                  <a:pt x="156476" y="63004"/>
                </a:lnTo>
                <a:lnTo>
                  <a:pt x="137642" y="49085"/>
                </a:lnTo>
                <a:lnTo>
                  <a:pt x="136017" y="47879"/>
                </a:lnTo>
                <a:lnTo>
                  <a:pt x="114998" y="40386"/>
                </a:lnTo>
                <a:lnTo>
                  <a:pt x="75958" y="41109"/>
                </a:lnTo>
                <a:lnTo>
                  <a:pt x="34137" y="66929"/>
                </a:lnTo>
                <a:lnTo>
                  <a:pt x="8559" y="118021"/>
                </a:lnTo>
                <a:lnTo>
                  <a:pt x="762" y="169989"/>
                </a:lnTo>
                <a:lnTo>
                  <a:pt x="0" y="198285"/>
                </a:lnTo>
                <a:lnTo>
                  <a:pt x="596" y="225323"/>
                </a:lnTo>
                <a:lnTo>
                  <a:pt x="9779" y="281940"/>
                </a:lnTo>
                <a:lnTo>
                  <a:pt x="38074" y="332028"/>
                </a:lnTo>
                <a:lnTo>
                  <a:pt x="78600" y="353237"/>
                </a:lnTo>
                <a:lnTo>
                  <a:pt x="97599" y="355180"/>
                </a:lnTo>
                <a:lnTo>
                  <a:pt x="117475" y="352996"/>
                </a:lnTo>
                <a:lnTo>
                  <a:pt x="137541" y="345554"/>
                </a:lnTo>
                <a:lnTo>
                  <a:pt x="139153" y="344957"/>
                </a:lnTo>
                <a:lnTo>
                  <a:pt x="177812" y="302247"/>
                </a:lnTo>
                <a:lnTo>
                  <a:pt x="191947" y="252069"/>
                </a:lnTo>
                <a:lnTo>
                  <a:pt x="194538" y="225488"/>
                </a:lnTo>
                <a:lnTo>
                  <a:pt x="195211" y="198285"/>
                </a:lnTo>
                <a:close/>
              </a:path>
              <a:path w="342264" h="460375">
                <a:moveTo>
                  <a:pt x="342087" y="228117"/>
                </a:moveTo>
                <a:lnTo>
                  <a:pt x="339204" y="222351"/>
                </a:lnTo>
                <a:lnTo>
                  <a:pt x="256095" y="2882"/>
                </a:lnTo>
                <a:lnTo>
                  <a:pt x="253187" y="0"/>
                </a:lnTo>
                <a:lnTo>
                  <a:pt x="242557" y="0"/>
                </a:lnTo>
                <a:lnTo>
                  <a:pt x="238683" y="4800"/>
                </a:lnTo>
                <a:lnTo>
                  <a:pt x="238683" y="11544"/>
                </a:lnTo>
                <a:lnTo>
                  <a:pt x="240626" y="17322"/>
                </a:lnTo>
                <a:lnTo>
                  <a:pt x="322770" y="230047"/>
                </a:lnTo>
                <a:lnTo>
                  <a:pt x="238683" y="447586"/>
                </a:lnTo>
                <a:lnTo>
                  <a:pt x="238683" y="456247"/>
                </a:lnTo>
                <a:lnTo>
                  <a:pt x="242557" y="460108"/>
                </a:lnTo>
                <a:lnTo>
                  <a:pt x="254152" y="460108"/>
                </a:lnTo>
                <a:lnTo>
                  <a:pt x="256095" y="456247"/>
                </a:lnTo>
                <a:lnTo>
                  <a:pt x="339204" y="237744"/>
                </a:lnTo>
                <a:lnTo>
                  <a:pt x="342087" y="232943"/>
                </a:lnTo>
                <a:lnTo>
                  <a:pt x="342087" y="22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188458" y="1347342"/>
            <a:ext cx="14992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45" dirty="0">
                <a:solidFill>
                  <a:srgbClr val="006FC0"/>
                </a:solidFill>
                <a:latin typeface="Calibri"/>
                <a:cs typeface="Calibri"/>
              </a:rPr>
              <a:t>NOT</a:t>
            </a:r>
            <a:r>
              <a:rPr sz="2800" spc="3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85" dirty="0">
                <a:solidFill>
                  <a:srgbClr val="006FC0"/>
                </a:solidFill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85791" y="3973829"/>
            <a:ext cx="2457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35" dirty="0">
                <a:solidFill>
                  <a:srgbClr val="006FC0"/>
                </a:solidFill>
                <a:latin typeface="Calibri"/>
                <a:cs typeface="Calibri"/>
              </a:rPr>
              <a:t>Hadamard</a:t>
            </a:r>
            <a:r>
              <a:rPr sz="2800" spc="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800" spc="85" dirty="0">
                <a:solidFill>
                  <a:srgbClr val="006FC0"/>
                </a:solidFill>
                <a:latin typeface="Calibri"/>
                <a:cs typeface="Calibri"/>
              </a:rPr>
              <a:t>gate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39007" y="4589659"/>
            <a:ext cx="108845" cy="219608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7972997" y="4943586"/>
            <a:ext cx="439420" cy="13335"/>
          </a:xfrm>
          <a:custGeom>
            <a:avLst/>
            <a:gdLst/>
            <a:ahLst/>
            <a:cxnLst/>
            <a:rect l="l" t="t" r="r" b="b"/>
            <a:pathLst>
              <a:path w="439420" h="13335">
                <a:moveTo>
                  <a:pt x="438804" y="0"/>
                </a:moveTo>
                <a:lnTo>
                  <a:pt x="0" y="0"/>
                </a:lnTo>
                <a:lnTo>
                  <a:pt x="0" y="13121"/>
                </a:lnTo>
                <a:lnTo>
                  <a:pt x="438804" y="13121"/>
                </a:lnTo>
                <a:lnTo>
                  <a:pt x="4388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7997107" y="5009530"/>
            <a:ext cx="415290" cy="330200"/>
            <a:chOff x="7997107" y="5009530"/>
            <a:chExt cx="415290" cy="330200"/>
          </a:xfrm>
        </p:grpSpPr>
        <p:sp>
          <p:nvSpPr>
            <p:cNvPr id="34" name="object 34"/>
            <p:cNvSpPr/>
            <p:nvPr/>
          </p:nvSpPr>
          <p:spPr>
            <a:xfrm>
              <a:off x="7997101" y="5009540"/>
              <a:ext cx="415290" cy="330200"/>
            </a:xfrm>
            <a:custGeom>
              <a:avLst/>
              <a:gdLst/>
              <a:ahLst/>
              <a:cxnLst/>
              <a:rect l="l" t="t" r="r" b="b"/>
              <a:pathLst>
                <a:path w="415290" h="330200">
                  <a:moveTo>
                    <a:pt x="414693" y="342"/>
                  </a:moveTo>
                  <a:lnTo>
                    <a:pt x="254393" y="342"/>
                  </a:lnTo>
                  <a:lnTo>
                    <a:pt x="254190" y="0"/>
                  </a:lnTo>
                  <a:lnTo>
                    <a:pt x="247307" y="0"/>
                  </a:lnTo>
                  <a:lnTo>
                    <a:pt x="245237" y="2070"/>
                  </a:lnTo>
                  <a:lnTo>
                    <a:pt x="242481" y="6908"/>
                  </a:lnTo>
                  <a:lnTo>
                    <a:pt x="104013" y="295567"/>
                  </a:lnTo>
                  <a:lnTo>
                    <a:pt x="45466" y="167119"/>
                  </a:lnTo>
                  <a:lnTo>
                    <a:pt x="43395" y="162280"/>
                  </a:lnTo>
                  <a:lnTo>
                    <a:pt x="38569" y="162280"/>
                  </a:lnTo>
                  <a:lnTo>
                    <a:pt x="35128" y="164363"/>
                  </a:lnTo>
                  <a:lnTo>
                    <a:pt x="4140" y="188531"/>
                  </a:lnTo>
                  <a:lnTo>
                    <a:pt x="0" y="191973"/>
                  </a:lnTo>
                  <a:lnTo>
                    <a:pt x="0" y="195440"/>
                  </a:lnTo>
                  <a:lnTo>
                    <a:pt x="685" y="197510"/>
                  </a:lnTo>
                  <a:lnTo>
                    <a:pt x="4826" y="197510"/>
                  </a:lnTo>
                  <a:lnTo>
                    <a:pt x="10337" y="192671"/>
                  </a:lnTo>
                  <a:lnTo>
                    <a:pt x="14465" y="189903"/>
                  </a:lnTo>
                  <a:lnTo>
                    <a:pt x="15849" y="188531"/>
                  </a:lnTo>
                  <a:lnTo>
                    <a:pt x="21361" y="185077"/>
                  </a:lnTo>
                  <a:lnTo>
                    <a:pt x="24803" y="182308"/>
                  </a:lnTo>
                  <a:lnTo>
                    <a:pt x="89547" y="325259"/>
                  </a:lnTo>
                  <a:lnTo>
                    <a:pt x="91617" y="330098"/>
                  </a:lnTo>
                  <a:lnTo>
                    <a:pt x="101257" y="330098"/>
                  </a:lnTo>
                  <a:lnTo>
                    <a:pt x="102641" y="328714"/>
                  </a:lnTo>
                  <a:lnTo>
                    <a:pt x="104698" y="323888"/>
                  </a:lnTo>
                  <a:lnTo>
                    <a:pt x="254101" y="13462"/>
                  </a:lnTo>
                  <a:lnTo>
                    <a:pt x="414693" y="13462"/>
                  </a:lnTo>
                  <a:lnTo>
                    <a:pt x="414693" y="3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263692" y="5076520"/>
              <a:ext cx="131570" cy="219605"/>
            </a:xfrm>
            <a:prstGeom prst="rect">
              <a:avLst/>
            </a:prstGeom>
          </p:spPr>
        </p:pic>
      </p:grpSp>
      <p:sp>
        <p:nvSpPr>
          <p:cNvPr id="36" name="object 36"/>
          <p:cNvSpPr/>
          <p:nvPr/>
        </p:nvSpPr>
        <p:spPr>
          <a:xfrm>
            <a:off x="8539238" y="4785092"/>
            <a:ext cx="76835" cy="330200"/>
          </a:xfrm>
          <a:custGeom>
            <a:avLst/>
            <a:gdLst/>
            <a:ahLst/>
            <a:cxnLst/>
            <a:rect l="l" t="t" r="r" b="b"/>
            <a:pathLst>
              <a:path w="76834" h="330200">
                <a:moveTo>
                  <a:pt x="75082" y="0"/>
                </a:moveTo>
                <a:lnTo>
                  <a:pt x="36494" y="37005"/>
                </a:lnTo>
                <a:lnTo>
                  <a:pt x="10168" y="91829"/>
                </a:lnTo>
                <a:lnTo>
                  <a:pt x="807" y="142804"/>
                </a:lnTo>
                <a:lnTo>
                  <a:pt x="0" y="165055"/>
                </a:lnTo>
                <a:lnTo>
                  <a:pt x="817" y="186957"/>
                </a:lnTo>
                <a:lnTo>
                  <a:pt x="10459" y="239830"/>
                </a:lnTo>
                <a:lnTo>
                  <a:pt x="37366" y="294851"/>
                </a:lnTo>
                <a:lnTo>
                  <a:pt x="66300" y="326121"/>
                </a:lnTo>
                <a:lnTo>
                  <a:pt x="75082" y="330102"/>
                </a:lnTo>
                <a:lnTo>
                  <a:pt x="76459" y="329412"/>
                </a:lnTo>
                <a:lnTo>
                  <a:pt x="76459" y="327342"/>
                </a:lnTo>
                <a:lnTo>
                  <a:pt x="76459" y="325263"/>
                </a:lnTo>
                <a:lnTo>
                  <a:pt x="45043" y="285183"/>
                </a:lnTo>
                <a:lnTo>
                  <a:pt x="29187" y="245767"/>
                </a:lnTo>
                <a:lnTo>
                  <a:pt x="20951" y="204667"/>
                </a:lnTo>
                <a:lnTo>
                  <a:pt x="18593" y="165055"/>
                </a:lnTo>
                <a:lnTo>
                  <a:pt x="21263" y="122313"/>
                </a:lnTo>
                <a:lnTo>
                  <a:pt x="30134" y="81059"/>
                </a:lnTo>
                <a:lnTo>
                  <a:pt x="46496" y="42784"/>
                </a:lnTo>
                <a:lnTo>
                  <a:pt x="71638" y="8978"/>
                </a:lnTo>
                <a:lnTo>
                  <a:pt x="76459" y="5528"/>
                </a:lnTo>
                <a:lnTo>
                  <a:pt x="76459" y="1389"/>
                </a:lnTo>
                <a:lnTo>
                  <a:pt x="7508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673554" y="4784966"/>
            <a:ext cx="13335" cy="330835"/>
          </a:xfrm>
          <a:custGeom>
            <a:avLst/>
            <a:gdLst/>
            <a:ahLst/>
            <a:cxnLst/>
            <a:rect l="l" t="t" r="r" b="b"/>
            <a:pathLst>
              <a:path w="13334" h="330835">
                <a:moveTo>
                  <a:pt x="13093" y="0"/>
                </a:moveTo>
                <a:lnTo>
                  <a:pt x="0" y="0"/>
                </a:lnTo>
                <a:lnTo>
                  <a:pt x="0" y="12712"/>
                </a:lnTo>
                <a:lnTo>
                  <a:pt x="0" y="330504"/>
                </a:lnTo>
                <a:lnTo>
                  <a:pt x="13093" y="330504"/>
                </a:lnTo>
                <a:lnTo>
                  <a:pt x="13093" y="12712"/>
                </a:lnTo>
                <a:lnTo>
                  <a:pt x="1309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8739004" y="4785092"/>
            <a:ext cx="243204" cy="330200"/>
            <a:chOff x="8739004" y="4785092"/>
            <a:chExt cx="243204" cy="330200"/>
          </a:xfrm>
        </p:grpSpPr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39004" y="4812717"/>
              <a:ext cx="138457" cy="22719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8909158" y="4785092"/>
              <a:ext cx="73025" cy="330200"/>
            </a:xfrm>
            <a:custGeom>
              <a:avLst/>
              <a:gdLst/>
              <a:ahLst/>
              <a:cxnLst/>
              <a:rect l="l" t="t" r="r" b="b"/>
              <a:pathLst>
                <a:path w="73025" h="330200">
                  <a:moveTo>
                    <a:pt x="9641" y="0"/>
                  </a:moveTo>
                  <a:lnTo>
                    <a:pt x="2754" y="0"/>
                  </a:lnTo>
                  <a:lnTo>
                    <a:pt x="0" y="3458"/>
                  </a:lnTo>
                  <a:lnTo>
                    <a:pt x="0" y="8288"/>
                  </a:lnTo>
                  <a:lnTo>
                    <a:pt x="1377" y="12437"/>
                  </a:lnTo>
                  <a:lnTo>
                    <a:pt x="59959" y="165055"/>
                  </a:lnTo>
                  <a:lnTo>
                    <a:pt x="0" y="321124"/>
                  </a:lnTo>
                  <a:lnTo>
                    <a:pt x="0" y="327342"/>
                  </a:lnTo>
                  <a:lnTo>
                    <a:pt x="2754" y="330102"/>
                  </a:lnTo>
                  <a:lnTo>
                    <a:pt x="10284" y="330102"/>
                  </a:lnTo>
                  <a:lnTo>
                    <a:pt x="11661" y="327342"/>
                  </a:lnTo>
                  <a:lnTo>
                    <a:pt x="71620" y="170575"/>
                  </a:lnTo>
                  <a:lnTo>
                    <a:pt x="72998" y="167125"/>
                  </a:lnTo>
                  <a:lnTo>
                    <a:pt x="72998" y="163666"/>
                  </a:lnTo>
                  <a:lnTo>
                    <a:pt x="71620" y="159527"/>
                  </a:lnTo>
                  <a:lnTo>
                    <a:pt x="11661" y="2079"/>
                  </a:lnTo>
                  <a:lnTo>
                    <a:pt x="96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9110333" y="4840897"/>
            <a:ext cx="219075" cy="220345"/>
          </a:xfrm>
          <a:custGeom>
            <a:avLst/>
            <a:gdLst/>
            <a:ahLst/>
            <a:cxnLst/>
            <a:rect l="l" t="t" r="r" b="b"/>
            <a:pathLst>
              <a:path w="219075" h="220345">
                <a:moveTo>
                  <a:pt x="218998" y="102971"/>
                </a:moveTo>
                <a:lnTo>
                  <a:pt x="116332" y="102971"/>
                </a:lnTo>
                <a:lnTo>
                  <a:pt x="116332" y="0"/>
                </a:lnTo>
                <a:lnTo>
                  <a:pt x="103301" y="0"/>
                </a:lnTo>
                <a:lnTo>
                  <a:pt x="103301" y="102971"/>
                </a:lnTo>
                <a:lnTo>
                  <a:pt x="0" y="102971"/>
                </a:lnTo>
                <a:lnTo>
                  <a:pt x="0" y="115684"/>
                </a:lnTo>
                <a:lnTo>
                  <a:pt x="103301" y="115684"/>
                </a:lnTo>
                <a:lnTo>
                  <a:pt x="103301" y="219913"/>
                </a:lnTo>
                <a:lnTo>
                  <a:pt x="116332" y="219913"/>
                </a:lnTo>
                <a:lnTo>
                  <a:pt x="116332" y="115684"/>
                </a:lnTo>
                <a:lnTo>
                  <a:pt x="218998" y="115684"/>
                </a:lnTo>
                <a:lnTo>
                  <a:pt x="218998" y="1029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460903" y="4784966"/>
            <a:ext cx="13335" cy="330835"/>
          </a:xfrm>
          <a:custGeom>
            <a:avLst/>
            <a:gdLst/>
            <a:ahLst/>
            <a:cxnLst/>
            <a:rect l="l" t="t" r="r" b="b"/>
            <a:pathLst>
              <a:path w="13334" h="330835">
                <a:moveTo>
                  <a:pt x="13131" y="0"/>
                </a:moveTo>
                <a:lnTo>
                  <a:pt x="0" y="0"/>
                </a:lnTo>
                <a:lnTo>
                  <a:pt x="0" y="12712"/>
                </a:lnTo>
                <a:lnTo>
                  <a:pt x="0" y="330504"/>
                </a:lnTo>
                <a:lnTo>
                  <a:pt x="13131" y="330504"/>
                </a:lnTo>
                <a:lnTo>
                  <a:pt x="13131" y="12712"/>
                </a:lnTo>
                <a:lnTo>
                  <a:pt x="131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42174" y="4812717"/>
            <a:ext cx="108900" cy="220298"/>
          </a:xfrm>
          <a:prstGeom prst="rect">
            <a:avLst/>
          </a:prstGeom>
        </p:spPr>
      </p:pic>
      <p:sp>
        <p:nvSpPr>
          <p:cNvPr id="44" name="object 44"/>
          <p:cNvSpPr/>
          <p:nvPr/>
        </p:nvSpPr>
        <p:spPr>
          <a:xfrm>
            <a:off x="9695790" y="4785092"/>
            <a:ext cx="74295" cy="330200"/>
          </a:xfrm>
          <a:custGeom>
            <a:avLst/>
            <a:gdLst/>
            <a:ahLst/>
            <a:cxnLst/>
            <a:rect l="l" t="t" r="r" b="b"/>
            <a:pathLst>
              <a:path w="74295" h="330200">
                <a:moveTo>
                  <a:pt x="10375" y="0"/>
                </a:moveTo>
                <a:lnTo>
                  <a:pt x="2754" y="0"/>
                </a:lnTo>
                <a:lnTo>
                  <a:pt x="0" y="3458"/>
                </a:lnTo>
                <a:lnTo>
                  <a:pt x="0" y="8288"/>
                </a:lnTo>
                <a:lnTo>
                  <a:pt x="1377" y="12437"/>
                </a:lnTo>
                <a:lnTo>
                  <a:pt x="59959" y="165055"/>
                </a:lnTo>
                <a:lnTo>
                  <a:pt x="0" y="321124"/>
                </a:lnTo>
                <a:lnTo>
                  <a:pt x="0" y="327342"/>
                </a:lnTo>
                <a:lnTo>
                  <a:pt x="2754" y="330102"/>
                </a:lnTo>
                <a:lnTo>
                  <a:pt x="11018" y="330102"/>
                </a:lnTo>
                <a:lnTo>
                  <a:pt x="12396" y="327342"/>
                </a:lnTo>
                <a:lnTo>
                  <a:pt x="71712" y="170575"/>
                </a:lnTo>
                <a:lnTo>
                  <a:pt x="73732" y="167125"/>
                </a:lnTo>
                <a:lnTo>
                  <a:pt x="73732" y="163666"/>
                </a:lnTo>
                <a:lnTo>
                  <a:pt x="71712" y="159527"/>
                </a:lnTo>
                <a:lnTo>
                  <a:pt x="13773" y="7598"/>
                </a:lnTo>
                <a:lnTo>
                  <a:pt x="12395" y="2079"/>
                </a:lnTo>
                <a:lnTo>
                  <a:pt x="103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9824615" y="4785092"/>
            <a:ext cx="76835" cy="330200"/>
          </a:xfrm>
          <a:custGeom>
            <a:avLst/>
            <a:gdLst/>
            <a:ahLst/>
            <a:cxnLst/>
            <a:rect l="l" t="t" r="r" b="b"/>
            <a:pathLst>
              <a:path w="76834" h="330200">
                <a:moveTo>
                  <a:pt x="3489" y="0"/>
                </a:moveTo>
                <a:lnTo>
                  <a:pt x="1377" y="0"/>
                </a:lnTo>
                <a:lnTo>
                  <a:pt x="0" y="1389"/>
                </a:lnTo>
                <a:lnTo>
                  <a:pt x="0" y="5528"/>
                </a:lnTo>
                <a:lnTo>
                  <a:pt x="6243" y="11048"/>
                </a:lnTo>
                <a:lnTo>
                  <a:pt x="27841" y="39096"/>
                </a:lnTo>
                <a:lnTo>
                  <a:pt x="43844" y="74329"/>
                </a:lnTo>
                <a:lnTo>
                  <a:pt x="53787" y="116422"/>
                </a:lnTo>
                <a:lnTo>
                  <a:pt x="57204" y="165055"/>
                </a:lnTo>
                <a:lnTo>
                  <a:pt x="54632" y="207502"/>
                </a:lnTo>
                <a:lnTo>
                  <a:pt x="45922" y="248785"/>
                </a:lnTo>
                <a:lnTo>
                  <a:pt x="29585" y="287220"/>
                </a:lnTo>
                <a:lnTo>
                  <a:pt x="4132" y="321124"/>
                </a:lnTo>
                <a:lnTo>
                  <a:pt x="0" y="325263"/>
                </a:lnTo>
                <a:lnTo>
                  <a:pt x="0" y="328722"/>
                </a:lnTo>
                <a:lnTo>
                  <a:pt x="1377" y="330102"/>
                </a:lnTo>
                <a:lnTo>
                  <a:pt x="3489" y="330102"/>
                </a:lnTo>
                <a:lnTo>
                  <a:pt x="10014" y="325991"/>
                </a:lnTo>
                <a:lnTo>
                  <a:pt x="39592" y="293687"/>
                </a:lnTo>
                <a:lnTo>
                  <a:pt x="66028" y="238859"/>
                </a:lnTo>
                <a:lnTo>
                  <a:pt x="75583" y="187410"/>
                </a:lnTo>
                <a:lnTo>
                  <a:pt x="76487" y="165055"/>
                </a:lnTo>
                <a:lnTo>
                  <a:pt x="75652" y="143440"/>
                </a:lnTo>
                <a:lnTo>
                  <a:pt x="65718" y="90373"/>
                </a:lnTo>
                <a:lnTo>
                  <a:pt x="38739" y="35255"/>
                </a:lnTo>
                <a:lnTo>
                  <a:pt x="9902" y="3981"/>
                </a:lnTo>
                <a:lnTo>
                  <a:pt x="34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821548" y="5616346"/>
            <a:ext cx="22136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90" dirty="0">
                <a:solidFill>
                  <a:srgbClr val="006FC0"/>
                </a:solidFill>
                <a:latin typeface="Calibri"/>
                <a:cs typeface="Calibri"/>
              </a:rPr>
              <a:t>Superposition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Single-</a:t>
            </a:r>
            <a:r>
              <a:rPr spc="85" dirty="0"/>
              <a:t>qubit</a:t>
            </a:r>
            <a:r>
              <a:rPr spc="45" dirty="0"/>
              <a:t> </a:t>
            </a:r>
            <a:r>
              <a:rPr spc="114" dirty="0"/>
              <a:t>quantum</a:t>
            </a:r>
            <a:r>
              <a:rPr spc="55" dirty="0"/>
              <a:t> </a:t>
            </a:r>
            <a:r>
              <a:rPr spc="95" dirty="0"/>
              <a:t>state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9936" y="1376298"/>
            <a:ext cx="9777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|0</a:t>
            </a:r>
            <a:r>
              <a:rPr sz="2400" spc="-3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006FC0"/>
                </a:solidFill>
                <a:latin typeface="Calibri"/>
                <a:cs typeface="Calibri"/>
              </a:rPr>
              <a:t>|1</a:t>
            </a:r>
            <a:r>
              <a:rPr sz="2400" spc="-25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2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vectors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two-</a:t>
            </a:r>
            <a:r>
              <a:rPr sz="2400" spc="95" dirty="0">
                <a:latin typeface="Calibri"/>
                <a:cs typeface="Calibri"/>
              </a:rPr>
              <a:t>dimensional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complex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60" dirty="0">
                <a:latin typeface="Calibri"/>
                <a:cs typeface="Calibri"/>
              </a:rPr>
              <a:t>vector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135" dirty="0">
                <a:latin typeface="Calibri"/>
                <a:cs typeface="Calibri"/>
              </a:rPr>
              <a:t>space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ℂ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30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407" y="2079116"/>
            <a:ext cx="659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|0</a:t>
            </a:r>
            <a:r>
              <a:rPr sz="2400" spc="-3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-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19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85740" y="2005329"/>
            <a:ext cx="74930" cy="607060"/>
          </a:xfrm>
          <a:custGeom>
            <a:avLst/>
            <a:gdLst/>
            <a:ahLst/>
            <a:cxnLst/>
            <a:rect l="l" t="t" r="r" b="b"/>
            <a:pathLst>
              <a:path w="74929" h="607060">
                <a:moveTo>
                  <a:pt x="74930" y="0"/>
                </a:moveTo>
                <a:lnTo>
                  <a:pt x="0" y="0"/>
                </a:lnTo>
                <a:lnTo>
                  <a:pt x="0" y="13970"/>
                </a:lnTo>
                <a:lnTo>
                  <a:pt x="45720" y="13970"/>
                </a:lnTo>
                <a:lnTo>
                  <a:pt x="45720" y="593090"/>
                </a:lnTo>
                <a:lnTo>
                  <a:pt x="0" y="593090"/>
                </a:lnTo>
                <a:lnTo>
                  <a:pt x="0" y="607060"/>
                </a:lnTo>
                <a:lnTo>
                  <a:pt x="74930" y="607060"/>
                </a:lnTo>
                <a:lnTo>
                  <a:pt x="74930" y="593090"/>
                </a:lnTo>
                <a:lnTo>
                  <a:pt x="74930" y="13970"/>
                </a:lnTo>
                <a:lnTo>
                  <a:pt x="7493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95469" y="2005329"/>
            <a:ext cx="74930" cy="607060"/>
          </a:xfrm>
          <a:custGeom>
            <a:avLst/>
            <a:gdLst/>
            <a:ahLst/>
            <a:cxnLst/>
            <a:rect l="l" t="t" r="r" b="b"/>
            <a:pathLst>
              <a:path w="74929" h="607060">
                <a:moveTo>
                  <a:pt x="74803" y="0"/>
                </a:moveTo>
                <a:lnTo>
                  <a:pt x="0" y="0"/>
                </a:lnTo>
                <a:lnTo>
                  <a:pt x="0" y="13970"/>
                </a:lnTo>
                <a:lnTo>
                  <a:pt x="0" y="593090"/>
                </a:lnTo>
                <a:lnTo>
                  <a:pt x="0" y="607060"/>
                </a:lnTo>
                <a:lnTo>
                  <a:pt x="74803" y="607060"/>
                </a:lnTo>
                <a:lnTo>
                  <a:pt x="74803" y="593090"/>
                </a:lnTo>
                <a:lnTo>
                  <a:pt x="29210" y="593090"/>
                </a:lnTo>
                <a:lnTo>
                  <a:pt x="29210" y="13970"/>
                </a:lnTo>
                <a:lnTo>
                  <a:pt x="74803" y="13970"/>
                </a:lnTo>
                <a:lnTo>
                  <a:pt x="748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30851" y="1913966"/>
            <a:ext cx="19494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850"/>
              </a:lnSpc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69407" y="2079116"/>
            <a:ext cx="1452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05180" algn="l"/>
              </a:tabLst>
            </a:pPr>
            <a:r>
              <a:rPr sz="2400" spc="70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|1</a:t>
            </a:r>
            <a:r>
              <a:rPr sz="2400" spc="-3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-8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190" dirty="0">
                <a:solidFill>
                  <a:srgbClr val="006FC0"/>
                </a:solidFill>
                <a:latin typeface="Calibri"/>
                <a:cs typeface="Calibri"/>
              </a:rPr>
              <a:t>=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03744" y="2005329"/>
            <a:ext cx="74930" cy="607060"/>
          </a:xfrm>
          <a:custGeom>
            <a:avLst/>
            <a:gdLst/>
            <a:ahLst/>
            <a:cxnLst/>
            <a:rect l="l" t="t" r="r" b="b"/>
            <a:pathLst>
              <a:path w="74929" h="607060">
                <a:moveTo>
                  <a:pt x="74930" y="0"/>
                </a:moveTo>
                <a:lnTo>
                  <a:pt x="0" y="0"/>
                </a:lnTo>
                <a:lnTo>
                  <a:pt x="0" y="13970"/>
                </a:lnTo>
                <a:lnTo>
                  <a:pt x="45720" y="13970"/>
                </a:lnTo>
                <a:lnTo>
                  <a:pt x="45720" y="593090"/>
                </a:lnTo>
                <a:lnTo>
                  <a:pt x="0" y="593090"/>
                </a:lnTo>
                <a:lnTo>
                  <a:pt x="0" y="607060"/>
                </a:lnTo>
                <a:lnTo>
                  <a:pt x="74930" y="607060"/>
                </a:lnTo>
                <a:lnTo>
                  <a:pt x="74930" y="593090"/>
                </a:lnTo>
                <a:lnTo>
                  <a:pt x="74930" y="13970"/>
                </a:lnTo>
                <a:lnTo>
                  <a:pt x="7493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11949" y="2005329"/>
            <a:ext cx="74930" cy="607060"/>
          </a:xfrm>
          <a:custGeom>
            <a:avLst/>
            <a:gdLst/>
            <a:ahLst/>
            <a:cxnLst/>
            <a:rect l="l" t="t" r="r" b="b"/>
            <a:pathLst>
              <a:path w="74929" h="607060">
                <a:moveTo>
                  <a:pt x="74803" y="0"/>
                </a:moveTo>
                <a:lnTo>
                  <a:pt x="0" y="0"/>
                </a:lnTo>
                <a:lnTo>
                  <a:pt x="0" y="13970"/>
                </a:lnTo>
                <a:lnTo>
                  <a:pt x="0" y="593090"/>
                </a:lnTo>
                <a:lnTo>
                  <a:pt x="0" y="607060"/>
                </a:lnTo>
                <a:lnTo>
                  <a:pt x="74803" y="607060"/>
                </a:lnTo>
                <a:lnTo>
                  <a:pt x="74803" y="593090"/>
                </a:lnTo>
                <a:lnTo>
                  <a:pt x="29210" y="593090"/>
                </a:lnTo>
                <a:lnTo>
                  <a:pt x="29210" y="13970"/>
                </a:lnTo>
                <a:lnTo>
                  <a:pt x="74803" y="13970"/>
                </a:lnTo>
                <a:lnTo>
                  <a:pt x="74803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47584" y="1915490"/>
            <a:ext cx="196215" cy="749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50"/>
              </a:lnSpc>
              <a:spcBef>
                <a:spcPts val="100"/>
              </a:spcBef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2400">
              <a:latin typeface="Cambria Math"/>
              <a:cs typeface="Cambria Math"/>
            </a:endParaRPr>
          </a:p>
          <a:p>
            <a:pPr marL="13970">
              <a:lnSpc>
                <a:spcPts val="2850"/>
              </a:lnSpc>
            </a:pPr>
            <a:r>
              <a:rPr sz="2400" spc="-5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34293" y="4707826"/>
            <a:ext cx="590550" cy="635635"/>
            <a:chOff x="4634293" y="4707826"/>
            <a:chExt cx="590550" cy="635635"/>
          </a:xfrm>
        </p:grpSpPr>
        <p:sp>
          <p:nvSpPr>
            <p:cNvPr id="13" name="object 13"/>
            <p:cNvSpPr/>
            <p:nvPr/>
          </p:nvSpPr>
          <p:spPr>
            <a:xfrm>
              <a:off x="4639055" y="4712589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322" y="0"/>
                  </a:moveTo>
                  <a:lnTo>
                    <a:pt x="290322" y="156463"/>
                  </a:lnTo>
                  <a:lnTo>
                    <a:pt x="0" y="156463"/>
                  </a:lnTo>
                  <a:lnTo>
                    <a:pt x="0" y="469392"/>
                  </a:lnTo>
                  <a:lnTo>
                    <a:pt x="290322" y="469392"/>
                  </a:lnTo>
                  <a:lnTo>
                    <a:pt x="290322" y="625856"/>
                  </a:lnTo>
                  <a:lnTo>
                    <a:pt x="580771" y="312928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639055" y="4712589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3"/>
                  </a:moveTo>
                  <a:lnTo>
                    <a:pt x="290322" y="156463"/>
                  </a:lnTo>
                  <a:lnTo>
                    <a:pt x="290322" y="0"/>
                  </a:lnTo>
                  <a:lnTo>
                    <a:pt x="580771" y="312928"/>
                  </a:lnTo>
                  <a:lnTo>
                    <a:pt x="290322" y="625856"/>
                  </a:lnTo>
                  <a:lnTo>
                    <a:pt x="290322" y="469392"/>
                  </a:lnTo>
                  <a:lnTo>
                    <a:pt x="0" y="469392"/>
                  </a:lnTo>
                  <a:lnTo>
                    <a:pt x="0" y="156463"/>
                  </a:lnTo>
                  <a:close/>
                </a:path>
              </a:pathLst>
            </a:custGeom>
            <a:ln w="9525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7010082" y="4750371"/>
            <a:ext cx="590550" cy="635635"/>
            <a:chOff x="7010082" y="4750371"/>
            <a:chExt cx="590550" cy="635635"/>
          </a:xfrm>
        </p:grpSpPr>
        <p:sp>
          <p:nvSpPr>
            <p:cNvPr id="16" name="object 16"/>
            <p:cNvSpPr/>
            <p:nvPr/>
          </p:nvSpPr>
          <p:spPr>
            <a:xfrm>
              <a:off x="7014844" y="4755134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290322" y="0"/>
                  </a:moveTo>
                  <a:lnTo>
                    <a:pt x="290322" y="156464"/>
                  </a:lnTo>
                  <a:lnTo>
                    <a:pt x="0" y="156464"/>
                  </a:lnTo>
                  <a:lnTo>
                    <a:pt x="0" y="469392"/>
                  </a:lnTo>
                  <a:lnTo>
                    <a:pt x="290322" y="469392"/>
                  </a:lnTo>
                  <a:lnTo>
                    <a:pt x="290322" y="625856"/>
                  </a:lnTo>
                  <a:lnTo>
                    <a:pt x="580771" y="312928"/>
                  </a:lnTo>
                  <a:lnTo>
                    <a:pt x="290322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14844" y="4755134"/>
              <a:ext cx="581025" cy="626110"/>
            </a:xfrm>
            <a:custGeom>
              <a:avLst/>
              <a:gdLst/>
              <a:ahLst/>
              <a:cxnLst/>
              <a:rect l="l" t="t" r="r" b="b"/>
              <a:pathLst>
                <a:path w="581025" h="626110">
                  <a:moveTo>
                    <a:pt x="0" y="156464"/>
                  </a:moveTo>
                  <a:lnTo>
                    <a:pt x="290322" y="156464"/>
                  </a:lnTo>
                  <a:lnTo>
                    <a:pt x="290322" y="0"/>
                  </a:lnTo>
                  <a:lnTo>
                    <a:pt x="580771" y="312928"/>
                  </a:lnTo>
                  <a:lnTo>
                    <a:pt x="290322" y="625856"/>
                  </a:lnTo>
                  <a:lnTo>
                    <a:pt x="290322" y="469392"/>
                  </a:lnTo>
                  <a:lnTo>
                    <a:pt x="0" y="469392"/>
                  </a:lnTo>
                  <a:lnTo>
                    <a:pt x="0" y="156464"/>
                  </a:lnTo>
                  <a:close/>
                </a:path>
              </a:pathLst>
            </a:custGeom>
            <a:ln w="9524">
              <a:solidFill>
                <a:srgbClr val="6C6D6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644260" y="4559960"/>
            <a:ext cx="903605" cy="903605"/>
            <a:chOff x="5644260" y="4559960"/>
            <a:chExt cx="903605" cy="90360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2360" y="4598060"/>
              <a:ext cx="827379" cy="82737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63310" y="4579010"/>
              <a:ext cx="865505" cy="865505"/>
            </a:xfrm>
            <a:custGeom>
              <a:avLst/>
              <a:gdLst/>
              <a:ahLst/>
              <a:cxnLst/>
              <a:rect l="l" t="t" r="r" b="b"/>
              <a:pathLst>
                <a:path w="865504" h="865504">
                  <a:moveTo>
                    <a:pt x="0" y="865479"/>
                  </a:moveTo>
                  <a:lnTo>
                    <a:pt x="865479" y="865479"/>
                  </a:lnTo>
                  <a:lnTo>
                    <a:pt x="865479" y="0"/>
                  </a:lnTo>
                  <a:lnTo>
                    <a:pt x="0" y="0"/>
                  </a:lnTo>
                  <a:lnTo>
                    <a:pt x="0" y="865479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3907180" y="4799253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4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98023" y="4799444"/>
            <a:ext cx="342265" cy="460375"/>
          </a:xfrm>
          <a:custGeom>
            <a:avLst/>
            <a:gdLst/>
            <a:ahLst/>
            <a:cxnLst/>
            <a:rect l="l" t="t" r="r" b="b"/>
            <a:pathLst>
              <a:path w="342264" h="460375">
                <a:moveTo>
                  <a:pt x="195211" y="198285"/>
                </a:moveTo>
                <a:lnTo>
                  <a:pt x="191782" y="144018"/>
                </a:lnTo>
                <a:lnTo>
                  <a:pt x="175882" y="90474"/>
                </a:lnTo>
                <a:lnTo>
                  <a:pt x="156476" y="63004"/>
                </a:lnTo>
                <a:lnTo>
                  <a:pt x="156476" y="169989"/>
                </a:lnTo>
                <a:lnTo>
                  <a:pt x="156476" y="217817"/>
                </a:lnTo>
                <a:lnTo>
                  <a:pt x="155968" y="240753"/>
                </a:lnTo>
                <a:lnTo>
                  <a:pt x="155943" y="241960"/>
                </a:lnTo>
                <a:lnTo>
                  <a:pt x="154508" y="265188"/>
                </a:lnTo>
                <a:lnTo>
                  <a:pt x="142862" y="315099"/>
                </a:lnTo>
                <a:lnTo>
                  <a:pt x="113525" y="342620"/>
                </a:lnTo>
                <a:lnTo>
                  <a:pt x="97599" y="345554"/>
                </a:lnTo>
                <a:lnTo>
                  <a:pt x="82626" y="343065"/>
                </a:lnTo>
                <a:lnTo>
                  <a:pt x="53022" y="317131"/>
                </a:lnTo>
                <a:lnTo>
                  <a:pt x="40690" y="266547"/>
                </a:lnTo>
                <a:lnTo>
                  <a:pt x="38773" y="217817"/>
                </a:lnTo>
                <a:lnTo>
                  <a:pt x="38722" y="169989"/>
                </a:lnTo>
                <a:lnTo>
                  <a:pt x="39128" y="148704"/>
                </a:lnTo>
                <a:lnTo>
                  <a:pt x="42519" y="107797"/>
                </a:lnTo>
                <a:lnTo>
                  <a:pt x="68973" y="57873"/>
                </a:lnTo>
                <a:lnTo>
                  <a:pt x="97599" y="49085"/>
                </a:lnTo>
                <a:lnTo>
                  <a:pt x="110947" y="51142"/>
                </a:lnTo>
                <a:lnTo>
                  <a:pt x="141630" y="75476"/>
                </a:lnTo>
                <a:lnTo>
                  <a:pt x="154508" y="123875"/>
                </a:lnTo>
                <a:lnTo>
                  <a:pt x="156476" y="169989"/>
                </a:lnTo>
                <a:lnTo>
                  <a:pt x="156476" y="63004"/>
                </a:lnTo>
                <a:lnTo>
                  <a:pt x="137642" y="49085"/>
                </a:lnTo>
                <a:lnTo>
                  <a:pt x="136017" y="47879"/>
                </a:lnTo>
                <a:lnTo>
                  <a:pt x="114998" y="40386"/>
                </a:lnTo>
                <a:lnTo>
                  <a:pt x="75958" y="41109"/>
                </a:lnTo>
                <a:lnTo>
                  <a:pt x="34137" y="66929"/>
                </a:lnTo>
                <a:lnTo>
                  <a:pt x="8559" y="118021"/>
                </a:lnTo>
                <a:lnTo>
                  <a:pt x="762" y="169989"/>
                </a:lnTo>
                <a:lnTo>
                  <a:pt x="0" y="198285"/>
                </a:lnTo>
                <a:lnTo>
                  <a:pt x="596" y="225323"/>
                </a:lnTo>
                <a:lnTo>
                  <a:pt x="9779" y="281940"/>
                </a:lnTo>
                <a:lnTo>
                  <a:pt x="38074" y="332028"/>
                </a:lnTo>
                <a:lnTo>
                  <a:pt x="78600" y="353237"/>
                </a:lnTo>
                <a:lnTo>
                  <a:pt x="97599" y="355180"/>
                </a:lnTo>
                <a:lnTo>
                  <a:pt x="117475" y="352996"/>
                </a:lnTo>
                <a:lnTo>
                  <a:pt x="137541" y="345554"/>
                </a:lnTo>
                <a:lnTo>
                  <a:pt x="139153" y="344957"/>
                </a:lnTo>
                <a:lnTo>
                  <a:pt x="177812" y="302247"/>
                </a:lnTo>
                <a:lnTo>
                  <a:pt x="191947" y="252069"/>
                </a:lnTo>
                <a:lnTo>
                  <a:pt x="194538" y="225488"/>
                </a:lnTo>
                <a:lnTo>
                  <a:pt x="195211" y="198285"/>
                </a:lnTo>
                <a:close/>
              </a:path>
              <a:path w="342264" h="460375">
                <a:moveTo>
                  <a:pt x="342087" y="228117"/>
                </a:moveTo>
                <a:lnTo>
                  <a:pt x="339204" y="222351"/>
                </a:lnTo>
                <a:lnTo>
                  <a:pt x="256095" y="2882"/>
                </a:lnTo>
                <a:lnTo>
                  <a:pt x="253187" y="0"/>
                </a:lnTo>
                <a:lnTo>
                  <a:pt x="242557" y="0"/>
                </a:lnTo>
                <a:lnTo>
                  <a:pt x="238683" y="4800"/>
                </a:lnTo>
                <a:lnTo>
                  <a:pt x="238683" y="11544"/>
                </a:lnTo>
                <a:lnTo>
                  <a:pt x="240626" y="17322"/>
                </a:lnTo>
                <a:lnTo>
                  <a:pt x="322770" y="230047"/>
                </a:lnTo>
                <a:lnTo>
                  <a:pt x="238683" y="447586"/>
                </a:lnTo>
                <a:lnTo>
                  <a:pt x="238683" y="456247"/>
                </a:lnTo>
                <a:lnTo>
                  <a:pt x="242557" y="460108"/>
                </a:lnTo>
                <a:lnTo>
                  <a:pt x="254152" y="460108"/>
                </a:lnTo>
                <a:lnTo>
                  <a:pt x="256095" y="456247"/>
                </a:lnTo>
                <a:lnTo>
                  <a:pt x="339204" y="237744"/>
                </a:lnTo>
                <a:lnTo>
                  <a:pt x="342087" y="232943"/>
                </a:lnTo>
                <a:lnTo>
                  <a:pt x="342087" y="22811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944891" y="4799253"/>
            <a:ext cx="18415" cy="460375"/>
          </a:xfrm>
          <a:custGeom>
            <a:avLst/>
            <a:gdLst/>
            <a:ahLst/>
            <a:cxnLst/>
            <a:rect l="l" t="t" r="r" b="b"/>
            <a:pathLst>
              <a:path w="18415" h="460375">
                <a:moveTo>
                  <a:pt x="18364" y="0"/>
                </a:moveTo>
                <a:lnTo>
                  <a:pt x="0" y="0"/>
                </a:lnTo>
                <a:lnTo>
                  <a:pt x="0" y="17741"/>
                </a:lnTo>
                <a:lnTo>
                  <a:pt x="0" y="460209"/>
                </a:lnTo>
                <a:lnTo>
                  <a:pt x="18364" y="460209"/>
                </a:lnTo>
                <a:lnTo>
                  <a:pt x="18364" y="17741"/>
                </a:lnTo>
                <a:lnTo>
                  <a:pt x="183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58932" y="4837931"/>
            <a:ext cx="153035" cy="307340"/>
          </a:xfrm>
          <a:custGeom>
            <a:avLst/>
            <a:gdLst/>
            <a:ahLst/>
            <a:cxnLst/>
            <a:rect l="l" t="t" r="r" b="b"/>
            <a:pathLst>
              <a:path w="153034" h="307339">
                <a:moveTo>
                  <a:pt x="94704" y="0"/>
                </a:moveTo>
                <a:lnTo>
                  <a:pt x="84079" y="0"/>
                </a:lnTo>
                <a:lnTo>
                  <a:pt x="61155" y="17252"/>
                </a:lnTo>
                <a:lnTo>
                  <a:pt x="36963" y="26111"/>
                </a:lnTo>
                <a:lnTo>
                  <a:pt x="15309" y="29375"/>
                </a:lnTo>
                <a:lnTo>
                  <a:pt x="0" y="29841"/>
                </a:lnTo>
                <a:lnTo>
                  <a:pt x="0" y="44287"/>
                </a:lnTo>
                <a:lnTo>
                  <a:pt x="10194" y="44092"/>
                </a:lnTo>
                <a:lnTo>
                  <a:pt x="25006" y="42722"/>
                </a:lnTo>
                <a:lnTo>
                  <a:pt x="42537" y="39004"/>
                </a:lnTo>
                <a:lnTo>
                  <a:pt x="60888" y="31764"/>
                </a:lnTo>
                <a:lnTo>
                  <a:pt x="60888" y="270483"/>
                </a:lnTo>
                <a:lnTo>
                  <a:pt x="59935" y="280848"/>
                </a:lnTo>
                <a:lnTo>
                  <a:pt x="54724" y="287690"/>
                </a:lnTo>
                <a:lnTo>
                  <a:pt x="41722" y="291463"/>
                </a:lnTo>
                <a:lnTo>
                  <a:pt x="17399" y="292620"/>
                </a:lnTo>
                <a:lnTo>
                  <a:pt x="2899" y="292620"/>
                </a:lnTo>
                <a:lnTo>
                  <a:pt x="2899" y="307063"/>
                </a:lnTo>
                <a:lnTo>
                  <a:pt x="18875" y="305950"/>
                </a:lnTo>
                <a:lnTo>
                  <a:pt x="39380" y="305378"/>
                </a:lnTo>
                <a:lnTo>
                  <a:pt x="94932" y="305168"/>
                </a:lnTo>
                <a:lnTo>
                  <a:pt x="116087" y="305378"/>
                </a:lnTo>
                <a:lnTo>
                  <a:pt x="136699" y="305950"/>
                </a:lnTo>
                <a:lnTo>
                  <a:pt x="152689" y="307063"/>
                </a:lnTo>
                <a:lnTo>
                  <a:pt x="152689" y="292620"/>
                </a:lnTo>
                <a:lnTo>
                  <a:pt x="113865" y="291599"/>
                </a:lnTo>
                <a:lnTo>
                  <a:pt x="94704" y="12523"/>
                </a:lnTo>
                <a:lnTo>
                  <a:pt x="947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74429" y="4799437"/>
            <a:ext cx="103505" cy="460375"/>
          </a:xfrm>
          <a:custGeom>
            <a:avLst/>
            <a:gdLst/>
            <a:ahLst/>
            <a:cxnLst/>
            <a:rect l="l" t="t" r="r" b="b"/>
            <a:pathLst>
              <a:path w="103504" h="460375">
                <a:moveTo>
                  <a:pt x="14496" y="0"/>
                </a:moveTo>
                <a:lnTo>
                  <a:pt x="3871" y="0"/>
                </a:lnTo>
                <a:lnTo>
                  <a:pt x="0" y="4806"/>
                </a:lnTo>
                <a:lnTo>
                  <a:pt x="0" y="11549"/>
                </a:lnTo>
                <a:lnTo>
                  <a:pt x="1942" y="17317"/>
                </a:lnTo>
                <a:lnTo>
                  <a:pt x="84083" y="230053"/>
                </a:lnTo>
                <a:lnTo>
                  <a:pt x="0" y="447588"/>
                </a:lnTo>
                <a:lnTo>
                  <a:pt x="0" y="456252"/>
                </a:lnTo>
                <a:lnTo>
                  <a:pt x="3872" y="460102"/>
                </a:lnTo>
                <a:lnTo>
                  <a:pt x="15461" y="460102"/>
                </a:lnTo>
                <a:lnTo>
                  <a:pt x="17403" y="456252"/>
                </a:lnTo>
                <a:lnTo>
                  <a:pt x="100509" y="237744"/>
                </a:lnTo>
                <a:lnTo>
                  <a:pt x="103403" y="232937"/>
                </a:lnTo>
                <a:lnTo>
                  <a:pt x="103403" y="228118"/>
                </a:lnTo>
                <a:lnTo>
                  <a:pt x="100509" y="222349"/>
                </a:lnTo>
                <a:lnTo>
                  <a:pt x="17403" y="2884"/>
                </a:lnTo>
                <a:lnTo>
                  <a:pt x="144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65778" y="6084214"/>
            <a:ext cx="10496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X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|0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172" baseline="1984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094349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240655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6918833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62903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324602" y="5891580"/>
            <a:ext cx="152146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564515" algn="l"/>
                <a:tab pos="1311275" algn="l"/>
              </a:tabLst>
            </a:pPr>
            <a:r>
              <a:rPr sz="2800" spc="-5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  <a:tabLst>
                <a:tab pos="564515" algn="l"/>
                <a:tab pos="1311275" algn="l"/>
              </a:tabLst>
            </a:pPr>
            <a:r>
              <a:rPr sz="2800" spc="-5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30922" y="6084214"/>
            <a:ext cx="2330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7942961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88555" y="5995670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4036" y="690880"/>
                </a:lnTo>
                <a:lnTo>
                  <a:pt x="34036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649082" y="5893104"/>
            <a:ext cx="222250" cy="869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</a:pPr>
            <a:r>
              <a:rPr sz="2800" spc="-50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58353" y="6084214"/>
            <a:ext cx="768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Arial"/>
                <a:cs typeface="Arial"/>
              </a:rPr>
              <a:t>=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|1</a:t>
            </a:r>
            <a:r>
              <a:rPr sz="4200" spc="-37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96536" y="3607053"/>
            <a:ext cx="5137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6FC0"/>
                </a:solidFill>
                <a:latin typeface="Cambria Math"/>
                <a:cs typeface="Cambria Math"/>
              </a:rPr>
              <a:t>X</a:t>
            </a:r>
            <a:r>
              <a:rPr sz="2800" spc="-3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800" spc="-60" dirty="0">
                <a:solidFill>
                  <a:srgbClr val="006FC0"/>
                </a:solidFill>
                <a:latin typeface="Arial"/>
                <a:cs typeface="Arial"/>
              </a:rPr>
              <a:t>=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788787" y="35191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53213" y="16510"/>
                </a:lnTo>
                <a:lnTo>
                  <a:pt x="53213" y="69088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935093" y="3519169"/>
            <a:ext cx="87630" cy="706120"/>
          </a:xfrm>
          <a:custGeom>
            <a:avLst/>
            <a:gdLst/>
            <a:ahLst/>
            <a:cxnLst/>
            <a:rect l="l" t="t" r="r" b="b"/>
            <a:pathLst>
              <a:path w="87629" h="706120">
                <a:moveTo>
                  <a:pt x="87249" y="0"/>
                </a:moveTo>
                <a:lnTo>
                  <a:pt x="0" y="0"/>
                </a:lnTo>
                <a:lnTo>
                  <a:pt x="0" y="16510"/>
                </a:lnTo>
                <a:lnTo>
                  <a:pt x="0" y="690880"/>
                </a:lnTo>
                <a:lnTo>
                  <a:pt x="0" y="706120"/>
                </a:lnTo>
                <a:lnTo>
                  <a:pt x="87249" y="706120"/>
                </a:lnTo>
                <a:lnTo>
                  <a:pt x="87249" y="690880"/>
                </a:lnTo>
                <a:lnTo>
                  <a:pt x="33909" y="690880"/>
                </a:lnTo>
                <a:lnTo>
                  <a:pt x="33909" y="16510"/>
                </a:lnTo>
                <a:lnTo>
                  <a:pt x="87249" y="16510"/>
                </a:lnTo>
                <a:lnTo>
                  <a:pt x="87249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019294" y="3415029"/>
            <a:ext cx="774065" cy="869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325"/>
              </a:lnSpc>
              <a:spcBef>
                <a:spcPts val="95"/>
              </a:spcBef>
              <a:tabLst>
                <a:tab pos="563880" algn="l"/>
              </a:tabLst>
            </a:pPr>
            <a:r>
              <a:rPr sz="2800" spc="-50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r>
              <a:rPr sz="2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12700">
              <a:lnSpc>
                <a:spcPts val="3325"/>
              </a:lnSpc>
              <a:tabLst>
                <a:tab pos="563880" algn="l"/>
              </a:tabLst>
            </a:pPr>
            <a:r>
              <a:rPr sz="2800" spc="-50" dirty="0">
                <a:solidFill>
                  <a:srgbClr val="006FC0"/>
                </a:solidFill>
                <a:latin typeface="Cambria Math"/>
                <a:cs typeface="Cambria Math"/>
              </a:rPr>
              <a:t>1</a:t>
            </a:r>
            <a:r>
              <a:rPr sz="2800" dirty="0">
                <a:solidFill>
                  <a:srgbClr val="006FC0"/>
                </a:solidFill>
                <a:latin typeface="Cambria Math"/>
                <a:cs typeface="Cambria Math"/>
              </a:rPr>
              <a:t>	</a:t>
            </a:r>
            <a:r>
              <a:rPr sz="2800" spc="-50" dirty="0">
                <a:solidFill>
                  <a:srgbClr val="006FC0"/>
                </a:solidFill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66775" y="2951479"/>
            <a:ext cx="2988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95" dirty="0">
                <a:latin typeface="Calibri"/>
                <a:cs typeface="Calibri"/>
              </a:rPr>
              <a:t>For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105" dirty="0">
                <a:latin typeface="Calibri"/>
                <a:cs typeface="Calibri"/>
              </a:rPr>
              <a:t>example,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160" dirty="0">
                <a:latin typeface="Calibri"/>
                <a:cs typeface="Calibri"/>
              </a:rPr>
              <a:t>X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gate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Single-</a:t>
            </a:r>
            <a:r>
              <a:rPr spc="85" dirty="0"/>
              <a:t>qubit</a:t>
            </a:r>
            <a:r>
              <a:rPr spc="30" dirty="0"/>
              <a:t> </a:t>
            </a:r>
            <a:r>
              <a:rPr spc="114" dirty="0"/>
              <a:t>quantum</a:t>
            </a:r>
            <a:r>
              <a:rPr spc="45" dirty="0"/>
              <a:t> </a:t>
            </a:r>
            <a:r>
              <a:rPr spc="105" dirty="0"/>
              <a:t>state</a:t>
            </a:r>
            <a:r>
              <a:rPr spc="55" dirty="0"/>
              <a:t> </a:t>
            </a:r>
            <a:r>
              <a:rPr spc="130" dirty="0"/>
              <a:t>and</a:t>
            </a:r>
            <a:r>
              <a:rPr spc="45" dirty="0"/>
              <a:t> </a:t>
            </a:r>
            <a:r>
              <a:rPr spc="65" dirty="0"/>
              <a:t>unitary</a:t>
            </a:r>
            <a:r>
              <a:rPr spc="30" dirty="0"/>
              <a:t> </a:t>
            </a:r>
            <a:r>
              <a:rPr spc="65" dirty="0"/>
              <a:t>evolution</a:t>
            </a:r>
          </a:p>
        </p:txBody>
      </p:sp>
      <p:sp>
        <p:nvSpPr>
          <p:cNvPr id="3" name="object 3"/>
          <p:cNvSpPr/>
          <p:nvPr/>
        </p:nvSpPr>
        <p:spPr>
          <a:xfrm>
            <a:off x="7691373" y="259537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6" y="0"/>
                </a:moveTo>
                <a:lnTo>
                  <a:pt x="0" y="0"/>
                </a:lnTo>
                <a:lnTo>
                  <a:pt x="0" y="276987"/>
                </a:lnTo>
                <a:lnTo>
                  <a:pt x="22986" y="276987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403338" y="259537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6" y="0"/>
                </a:moveTo>
                <a:lnTo>
                  <a:pt x="0" y="0"/>
                </a:lnTo>
                <a:lnTo>
                  <a:pt x="0" y="276987"/>
                </a:lnTo>
                <a:lnTo>
                  <a:pt x="22986" y="276987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581390" y="259537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6" y="0"/>
                </a:moveTo>
                <a:lnTo>
                  <a:pt x="0" y="0"/>
                </a:lnTo>
                <a:lnTo>
                  <a:pt x="0" y="276987"/>
                </a:lnTo>
                <a:lnTo>
                  <a:pt x="22986" y="276987"/>
                </a:lnTo>
                <a:lnTo>
                  <a:pt x="229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1830" y="2595372"/>
            <a:ext cx="23495" cy="277495"/>
          </a:xfrm>
          <a:custGeom>
            <a:avLst/>
            <a:gdLst/>
            <a:ahLst/>
            <a:cxnLst/>
            <a:rect l="l" t="t" r="r" b="b"/>
            <a:pathLst>
              <a:path w="23495" h="277494">
                <a:moveTo>
                  <a:pt x="22987" y="0"/>
                </a:moveTo>
                <a:lnTo>
                  <a:pt x="0" y="0"/>
                </a:lnTo>
                <a:lnTo>
                  <a:pt x="0" y="276987"/>
                </a:lnTo>
                <a:lnTo>
                  <a:pt x="22987" y="276987"/>
                </a:lnTo>
                <a:lnTo>
                  <a:pt x="22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11175" y="1069339"/>
            <a:ext cx="11085195" cy="354901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85"/>
              </a:spcBef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06FC0"/>
                </a:solidFill>
                <a:latin typeface="Calibri"/>
                <a:cs typeface="Calibri"/>
              </a:rPr>
              <a:t>arbitrary</a:t>
            </a: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95" dirty="0">
                <a:solidFill>
                  <a:srgbClr val="006FC0"/>
                </a:solidFill>
                <a:latin typeface="Calibri"/>
                <a:cs typeface="Calibri"/>
              </a:rPr>
              <a:t>quantum</a:t>
            </a:r>
            <a:r>
              <a:rPr sz="2400" spc="3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state</a:t>
            </a:r>
            <a:r>
              <a:rPr sz="2400" spc="7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can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be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represented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55" dirty="0">
                <a:latin typeface="Calibri"/>
                <a:cs typeface="Calibri"/>
              </a:rPr>
              <a:t>as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a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linear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combination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75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006FC0"/>
                </a:solidFill>
                <a:latin typeface="Calibri"/>
                <a:cs typeface="Calibri"/>
              </a:rPr>
              <a:t>|0</a:t>
            </a:r>
            <a:r>
              <a:rPr sz="2400" spc="-3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70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spc="70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90"/>
              </a:spcBef>
            </a:pP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|1</a:t>
            </a:r>
            <a:r>
              <a:rPr sz="2400" spc="-20" dirty="0">
                <a:solidFill>
                  <a:srgbClr val="006FC0"/>
                </a:solidFill>
                <a:latin typeface="Cambria Math"/>
                <a:cs typeface="Cambria Math"/>
              </a:rPr>
              <a:t>⟩</a:t>
            </a:r>
            <a:r>
              <a:rPr sz="2400" spc="-20" dirty="0">
                <a:solidFill>
                  <a:srgbClr val="006FC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862455">
              <a:lnSpc>
                <a:spcPct val="100000"/>
              </a:lnSpc>
              <a:spcBef>
                <a:spcPts val="170"/>
              </a:spcBef>
            </a:pPr>
            <a:r>
              <a:rPr sz="2400" dirty="0">
                <a:latin typeface="Cambria Math"/>
                <a:cs typeface="Cambria Math"/>
              </a:rPr>
              <a:t>|𝜓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32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𝛼|0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30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𝛽|1</a:t>
            </a:r>
            <a:r>
              <a:rPr sz="3600" spc="-30" baseline="2314" dirty="0">
                <a:latin typeface="Cambria Math"/>
                <a:cs typeface="Cambria Math"/>
              </a:rPr>
              <a:t>⟩</a:t>
            </a:r>
            <a:endParaRPr sz="3600" baseline="2314">
              <a:latin typeface="Cambria Math"/>
              <a:cs typeface="Cambria Math"/>
            </a:endParaRPr>
          </a:p>
          <a:p>
            <a:pPr marL="609600">
              <a:lnSpc>
                <a:spcPct val="100000"/>
              </a:lnSpc>
              <a:spcBef>
                <a:spcPts val="1910"/>
              </a:spcBef>
              <a:tabLst>
                <a:tab pos="7052309" algn="l"/>
                <a:tab pos="7940675" algn="l"/>
              </a:tabLst>
            </a:pPr>
            <a:r>
              <a:rPr sz="2400" spc="70" dirty="0">
                <a:latin typeface="Calibri"/>
                <a:cs typeface="Calibri"/>
              </a:rPr>
              <a:t>where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95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𝛽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65" dirty="0">
                <a:latin typeface="Calibri"/>
                <a:cs typeface="Calibri"/>
              </a:rPr>
              <a:t>are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complex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110" dirty="0">
                <a:latin typeface="Calibri"/>
                <a:cs typeface="Calibri"/>
              </a:rPr>
              <a:t>numbers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30" dirty="0">
                <a:latin typeface="Calibri"/>
                <a:cs typeface="Calibri"/>
              </a:rPr>
              <a:t>such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30" dirty="0">
                <a:latin typeface="Calibri"/>
                <a:cs typeface="Calibri"/>
              </a:rPr>
              <a:t>that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latin typeface="Cambria Math"/>
                <a:cs typeface="Cambria Math"/>
              </a:rPr>
              <a:t>𝛼</a:t>
            </a:r>
            <a:r>
              <a:rPr sz="2400" spc="32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75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𝛽</a:t>
            </a:r>
            <a:r>
              <a:rPr sz="2400" spc="315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57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1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quantum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evolved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by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006FC0"/>
                </a:solidFill>
                <a:latin typeface="Calibri"/>
                <a:cs typeface="Calibri"/>
              </a:rPr>
              <a:t>Unitary</a:t>
            </a:r>
            <a:r>
              <a:rPr sz="2400" spc="20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50" dirty="0">
                <a:solidFill>
                  <a:srgbClr val="006FC0"/>
                </a:solidFill>
                <a:latin typeface="Calibri"/>
                <a:cs typeface="Calibri"/>
              </a:rPr>
              <a:t>operator</a:t>
            </a:r>
            <a:r>
              <a:rPr sz="2400" spc="4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𝑈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978660">
              <a:lnSpc>
                <a:spcPct val="100000"/>
              </a:lnSpc>
              <a:spcBef>
                <a:spcPts val="705"/>
              </a:spcBef>
            </a:pPr>
            <a:r>
              <a:rPr sz="2800" dirty="0">
                <a:latin typeface="Cambria Math"/>
                <a:cs typeface="Cambria Math"/>
              </a:rPr>
              <a:t>|𝜓′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217" baseline="198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2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𝑈|𝜓</a:t>
            </a:r>
            <a:r>
              <a:rPr sz="4200" spc="-30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119864" y="6689547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7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57392" y="4574285"/>
            <a:ext cx="15601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200" spc="172" baseline="-19841" dirty="0">
                <a:latin typeface="Cambria Math"/>
                <a:cs typeface="Cambria Math"/>
              </a:rPr>
              <a:t>𝑈</a:t>
            </a:r>
            <a:r>
              <a:rPr sz="2050" spc="114" dirty="0">
                <a:latin typeface="Cambria Math"/>
                <a:cs typeface="Cambria Math"/>
              </a:rPr>
              <a:t>†</a:t>
            </a:r>
            <a:r>
              <a:rPr sz="2050" spc="420" dirty="0">
                <a:latin typeface="Cambria Math"/>
                <a:cs typeface="Cambria Math"/>
              </a:rPr>
              <a:t> </a:t>
            </a:r>
            <a:r>
              <a:rPr sz="4200" baseline="-19841" dirty="0">
                <a:latin typeface="Cambria Math"/>
                <a:cs typeface="Cambria Math"/>
              </a:rPr>
              <a:t>=</a:t>
            </a:r>
            <a:r>
              <a:rPr sz="4200" spc="240" baseline="-19841" dirty="0">
                <a:latin typeface="Cambria Math"/>
                <a:cs typeface="Cambria Math"/>
              </a:rPr>
              <a:t> </a:t>
            </a:r>
            <a:r>
              <a:rPr sz="4200" spc="-37" baseline="-19841" dirty="0">
                <a:latin typeface="Cambria Math"/>
                <a:cs typeface="Cambria Math"/>
              </a:rPr>
              <a:t>𝑈</a:t>
            </a:r>
            <a:r>
              <a:rPr sz="2050" spc="-25" dirty="0">
                <a:latin typeface="Cambria Math"/>
                <a:cs typeface="Cambria Math"/>
              </a:rPr>
              <a:t>−1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1175" y="4481597"/>
            <a:ext cx="5021580" cy="1757045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978660">
              <a:lnSpc>
                <a:spcPct val="100000"/>
              </a:lnSpc>
              <a:spcBef>
                <a:spcPts val="1845"/>
              </a:spcBef>
            </a:pPr>
            <a:r>
              <a:rPr sz="2800" spc="114" dirty="0">
                <a:latin typeface="Cambria Math"/>
                <a:cs typeface="Cambria Math"/>
              </a:rPr>
              <a:t>𝑈</a:t>
            </a:r>
            <a:r>
              <a:rPr sz="3075" spc="172" baseline="27100" dirty="0">
                <a:latin typeface="Cambria Math"/>
                <a:cs typeface="Cambria Math"/>
              </a:rPr>
              <a:t>†</a:t>
            </a:r>
            <a:r>
              <a:rPr sz="2800" spc="114" dirty="0">
                <a:latin typeface="Cambria Math"/>
                <a:cs typeface="Cambria Math"/>
              </a:rPr>
              <a:t>𝑈</a:t>
            </a:r>
            <a:r>
              <a:rPr sz="2800" spc="19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95" dirty="0">
                <a:latin typeface="Cambria Math"/>
                <a:cs typeface="Cambria Math"/>
              </a:rPr>
              <a:t>𝑈𝑈</a:t>
            </a:r>
            <a:r>
              <a:rPr sz="3075" spc="142" baseline="27100" dirty="0">
                <a:latin typeface="Cambria Math"/>
                <a:cs typeface="Cambria Math"/>
              </a:rPr>
              <a:t>†</a:t>
            </a:r>
            <a:r>
              <a:rPr sz="3075" spc="660" baseline="2710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𝐼,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500"/>
              </a:spcBef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quantum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55" dirty="0">
                <a:latin typeface="Calibri"/>
                <a:cs typeface="Calibri"/>
              </a:rPr>
              <a:t>operation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is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65" dirty="0">
                <a:solidFill>
                  <a:srgbClr val="006FC0"/>
                </a:solidFill>
                <a:latin typeface="Calibri"/>
                <a:cs typeface="Calibri"/>
              </a:rPr>
              <a:t>reversible.</a:t>
            </a:r>
            <a:endParaRPr sz="2400">
              <a:latin typeface="Calibri"/>
              <a:cs typeface="Calibri"/>
            </a:endParaRPr>
          </a:p>
          <a:p>
            <a:pPr marL="1978660">
              <a:lnSpc>
                <a:spcPct val="100000"/>
              </a:lnSpc>
              <a:spcBef>
                <a:spcPts val="785"/>
              </a:spcBef>
            </a:pPr>
            <a:r>
              <a:rPr sz="2800" dirty="0">
                <a:latin typeface="Cambria Math"/>
                <a:cs typeface="Cambria Math"/>
              </a:rPr>
              <a:t>𝑈</a:t>
            </a:r>
            <a:r>
              <a:rPr sz="3075" baseline="27100" dirty="0">
                <a:latin typeface="Cambria Math"/>
                <a:cs typeface="Cambria Math"/>
              </a:rPr>
              <a:t>−1</a:t>
            </a:r>
            <a:r>
              <a:rPr sz="2800" dirty="0">
                <a:latin typeface="Cambria Math"/>
                <a:cs typeface="Cambria Math"/>
              </a:rPr>
              <a:t>𝑈|𝜓</a:t>
            </a:r>
            <a:r>
              <a:rPr sz="4200" baseline="1984" dirty="0">
                <a:latin typeface="Cambria Math"/>
                <a:cs typeface="Cambria Math"/>
              </a:rPr>
              <a:t>⟩</a:t>
            </a:r>
            <a:r>
              <a:rPr sz="4200" spc="442" baseline="198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|𝜓</a:t>
            </a:r>
            <a:r>
              <a:rPr sz="4200" spc="-37" baseline="1984" dirty="0">
                <a:latin typeface="Cambria Math"/>
                <a:cs typeface="Cambria Math"/>
              </a:rPr>
              <a:t>⟩</a:t>
            </a:r>
            <a:endParaRPr sz="4200" baseline="1984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Bloch</a:t>
            </a:r>
            <a:r>
              <a:rPr spc="25" dirty="0"/>
              <a:t> </a:t>
            </a:r>
            <a:r>
              <a:rPr spc="135" dirty="0"/>
              <a:t>Sphere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5336" y="4179924"/>
            <a:ext cx="7023734" cy="83121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390"/>
              </a:spcBef>
              <a:buFont typeface="Arial"/>
              <a:buChar char="•"/>
              <a:tabLst>
                <a:tab pos="332105" algn="l"/>
              </a:tabLst>
            </a:pPr>
            <a:r>
              <a:rPr sz="2400" spc="12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100" dirty="0">
                <a:latin typeface="Calibri"/>
                <a:cs typeface="Calibri"/>
              </a:rPr>
              <a:t>single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spc="70" dirty="0">
                <a:latin typeface="Calibri"/>
                <a:cs typeface="Calibri"/>
              </a:rPr>
              <a:t>qubit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quantum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can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be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120" dirty="0">
                <a:latin typeface="Calibri"/>
                <a:cs typeface="Calibri"/>
              </a:rPr>
              <a:t>mapped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332740">
              <a:lnSpc>
                <a:spcPct val="100000"/>
              </a:lnSpc>
              <a:spcBef>
                <a:spcPts val="290"/>
              </a:spcBef>
            </a:pP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125" dirty="0">
                <a:solidFill>
                  <a:srgbClr val="006FC0"/>
                </a:solidFill>
                <a:latin typeface="Calibri"/>
                <a:cs typeface="Calibri"/>
              </a:rPr>
              <a:t>Bloch</a:t>
            </a:r>
            <a:r>
              <a:rPr sz="2400" spc="1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2400" spc="80" dirty="0">
                <a:solidFill>
                  <a:srgbClr val="006FC0"/>
                </a:solidFill>
                <a:latin typeface="Calibri"/>
                <a:cs typeface="Calibri"/>
              </a:rPr>
              <a:t>sphere</a:t>
            </a:r>
            <a:r>
              <a:rPr sz="2400" spc="8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58828" y="5244266"/>
            <a:ext cx="61594" cy="1333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r>
              <a:rPr sz="800" spc="30" dirty="0">
                <a:latin typeface="Calibri"/>
                <a:cs typeface="Calibri"/>
              </a:rPr>
              <a:t>8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066410" y="1587753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778375" y="1587753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56427" y="1587753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66866" y="1587753"/>
            <a:ext cx="22860" cy="277495"/>
          </a:xfrm>
          <a:custGeom>
            <a:avLst/>
            <a:gdLst/>
            <a:ahLst/>
            <a:cxnLst/>
            <a:rect l="l" t="t" r="r" b="b"/>
            <a:pathLst>
              <a:path w="22860" h="277494">
                <a:moveTo>
                  <a:pt x="22860" y="0"/>
                </a:moveTo>
                <a:lnTo>
                  <a:pt x="0" y="0"/>
                </a:lnTo>
                <a:lnTo>
                  <a:pt x="0" y="276987"/>
                </a:lnTo>
                <a:lnTo>
                  <a:pt x="22860" y="276987"/>
                </a:lnTo>
                <a:lnTo>
                  <a:pt x="22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62636" y="865001"/>
            <a:ext cx="6486525" cy="1731645"/>
          </a:xfrm>
          <a:prstGeom prst="rect">
            <a:avLst/>
          </a:prstGeom>
        </p:spPr>
        <p:txBody>
          <a:bodyPr vert="horz" wrap="square" lIns="0" tIns="145415" rIns="0" bIns="0" rtlCol="0">
            <a:spAutoFit/>
          </a:bodyPr>
          <a:lstStyle/>
          <a:p>
            <a:pPr marL="367665" indent="-342265">
              <a:lnSpc>
                <a:spcPct val="100000"/>
              </a:lnSpc>
              <a:spcBef>
                <a:spcPts val="1145"/>
              </a:spcBef>
              <a:buFont typeface="Arial"/>
              <a:buChar char="•"/>
              <a:tabLst>
                <a:tab pos="367665" algn="l"/>
              </a:tabLst>
            </a:pPr>
            <a:r>
              <a:rPr sz="2400" spc="110" dirty="0">
                <a:latin typeface="Calibri"/>
                <a:cs typeface="Calibri"/>
              </a:rPr>
              <a:t>A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quantum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114" dirty="0">
                <a:latin typeface="Calibri"/>
                <a:cs typeface="Calibri"/>
              </a:rPr>
              <a:t>single-</a:t>
            </a:r>
            <a:r>
              <a:rPr sz="2400" spc="70" dirty="0">
                <a:latin typeface="Calibri"/>
                <a:cs typeface="Calibri"/>
              </a:rPr>
              <a:t>qubit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1260475">
              <a:lnSpc>
                <a:spcPct val="100000"/>
              </a:lnSpc>
              <a:spcBef>
                <a:spcPts val="1040"/>
              </a:spcBef>
              <a:tabLst>
                <a:tab pos="3980815" algn="l"/>
                <a:tab pos="4575175" algn="l"/>
                <a:tab pos="5464175" algn="l"/>
              </a:tabLst>
            </a:pPr>
            <a:r>
              <a:rPr sz="2400" dirty="0">
                <a:latin typeface="Cambria Math"/>
                <a:cs typeface="Cambria Math"/>
              </a:rPr>
              <a:t>|𝜓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225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𝛼|0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30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𝛽|1</a:t>
            </a:r>
            <a:r>
              <a:rPr sz="3600" spc="-30" baseline="2314" dirty="0">
                <a:latin typeface="Cambria Math"/>
                <a:cs typeface="Cambria Math"/>
              </a:rPr>
              <a:t>⟩</a:t>
            </a:r>
            <a:r>
              <a:rPr sz="3600" baseline="231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𝑠.</a:t>
            </a:r>
            <a:r>
              <a:rPr sz="2400" spc="-12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𝑡.</a:t>
            </a:r>
            <a:r>
              <a:rPr sz="2400" dirty="0">
                <a:latin typeface="Cambria Math"/>
                <a:cs typeface="Cambria Math"/>
              </a:rPr>
              <a:t>	𝛼</a:t>
            </a:r>
            <a:r>
              <a:rPr sz="2400" spc="320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375" baseline="28571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+</a:t>
            </a:r>
            <a:r>
              <a:rPr sz="2400" dirty="0">
                <a:latin typeface="Cambria Math"/>
                <a:cs typeface="Cambria Math"/>
              </a:rPr>
              <a:t>	𝛽</a:t>
            </a:r>
            <a:r>
              <a:rPr sz="2400" spc="315" dirty="0">
                <a:latin typeface="Cambria Math"/>
                <a:cs typeface="Cambria Math"/>
              </a:rPr>
              <a:t> </a:t>
            </a:r>
            <a:r>
              <a:rPr sz="2625" baseline="28571" dirty="0">
                <a:latin typeface="Cambria Math"/>
                <a:cs typeface="Cambria Math"/>
              </a:rPr>
              <a:t>2</a:t>
            </a:r>
            <a:r>
              <a:rPr sz="2625" spc="577" baseline="2857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367665" indent="-342265">
              <a:lnSpc>
                <a:spcPct val="100000"/>
              </a:lnSpc>
              <a:spcBef>
                <a:spcPts val="2705"/>
              </a:spcBef>
              <a:buFont typeface="Arial"/>
              <a:buChar char="•"/>
              <a:tabLst>
                <a:tab pos="367665" algn="l"/>
              </a:tabLst>
            </a:pPr>
            <a:r>
              <a:rPr sz="2400" spc="125" dirty="0">
                <a:latin typeface="Calibri"/>
                <a:cs typeface="Calibri"/>
              </a:rPr>
              <a:t>This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allows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45" dirty="0">
                <a:latin typeface="Calibri"/>
                <a:cs typeface="Calibri"/>
              </a:rPr>
              <a:t>us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spc="65" dirty="0">
                <a:latin typeface="Calibri"/>
                <a:cs typeface="Calibri"/>
              </a:rPr>
              <a:t>the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spc="95" dirty="0">
                <a:latin typeface="Calibri"/>
                <a:cs typeface="Calibri"/>
              </a:rPr>
              <a:t>quantum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80" dirty="0">
                <a:latin typeface="Calibri"/>
                <a:cs typeface="Calibri"/>
              </a:rPr>
              <a:t>state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spc="130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1836" y="3065145"/>
            <a:ext cx="13582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8645" algn="l"/>
              </a:tabLst>
            </a:pPr>
            <a:r>
              <a:rPr sz="2400" spc="-25" dirty="0">
                <a:latin typeface="Cambria Math"/>
                <a:cs typeface="Cambria Math"/>
              </a:rPr>
              <a:t>|𝜓</a:t>
            </a:r>
            <a:r>
              <a:rPr sz="3600" spc="-37" baseline="2314" dirty="0">
                <a:latin typeface="Cambria Math"/>
                <a:cs typeface="Cambria Math"/>
              </a:rPr>
              <a:t>⟩</a:t>
            </a:r>
            <a:r>
              <a:rPr sz="3600" baseline="2314" dirty="0">
                <a:latin typeface="Cambria Math"/>
                <a:cs typeface="Cambria Math"/>
              </a:rPr>
              <a:t>	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𝑐𝑜𝑠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09012" y="3043427"/>
            <a:ext cx="394335" cy="502920"/>
          </a:xfrm>
          <a:custGeom>
            <a:avLst/>
            <a:gdLst/>
            <a:ahLst/>
            <a:cxnLst/>
            <a:rect l="l" t="t" r="r" b="b"/>
            <a:pathLst>
              <a:path w="394335" h="502920">
                <a:moveTo>
                  <a:pt x="113411" y="11938"/>
                </a:moveTo>
                <a:lnTo>
                  <a:pt x="63919" y="35852"/>
                </a:lnTo>
                <a:lnTo>
                  <a:pt x="29464" y="92837"/>
                </a:lnTo>
                <a:lnTo>
                  <a:pt x="7391" y="166217"/>
                </a:lnTo>
                <a:lnTo>
                  <a:pt x="1841" y="207251"/>
                </a:lnTo>
                <a:lnTo>
                  <a:pt x="0" y="251206"/>
                </a:lnTo>
                <a:lnTo>
                  <a:pt x="1790" y="293585"/>
                </a:lnTo>
                <a:lnTo>
                  <a:pt x="1841" y="294906"/>
                </a:lnTo>
                <a:lnTo>
                  <a:pt x="7391" y="335876"/>
                </a:lnTo>
                <a:lnTo>
                  <a:pt x="16598" y="374103"/>
                </a:lnTo>
                <a:lnTo>
                  <a:pt x="45415" y="440969"/>
                </a:lnTo>
                <a:lnTo>
                  <a:pt x="84988" y="487502"/>
                </a:lnTo>
                <a:lnTo>
                  <a:pt x="108585" y="502678"/>
                </a:lnTo>
                <a:lnTo>
                  <a:pt x="113411" y="490867"/>
                </a:lnTo>
                <a:lnTo>
                  <a:pt x="94500" y="475576"/>
                </a:lnTo>
                <a:lnTo>
                  <a:pt x="77787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48" y="251460"/>
                </a:lnTo>
                <a:lnTo>
                  <a:pt x="29870" y="208724"/>
                </a:lnTo>
                <a:lnTo>
                  <a:pt x="34137" y="169265"/>
                </a:lnTo>
                <a:lnTo>
                  <a:pt x="51181" y="100203"/>
                </a:lnTo>
                <a:lnTo>
                  <a:pt x="78105" y="46926"/>
                </a:lnTo>
                <a:lnTo>
                  <a:pt x="94716" y="27165"/>
                </a:lnTo>
                <a:lnTo>
                  <a:pt x="113411" y="11938"/>
                </a:lnTo>
                <a:close/>
              </a:path>
              <a:path w="394335" h="502920">
                <a:moveTo>
                  <a:pt x="271005" y="242570"/>
                </a:moveTo>
                <a:lnTo>
                  <a:pt x="123190" y="242570"/>
                </a:lnTo>
                <a:lnTo>
                  <a:pt x="123190" y="262382"/>
                </a:lnTo>
                <a:lnTo>
                  <a:pt x="271005" y="262382"/>
                </a:lnTo>
                <a:lnTo>
                  <a:pt x="271005" y="242570"/>
                </a:lnTo>
                <a:close/>
              </a:path>
              <a:path w="394335" h="502920">
                <a:moveTo>
                  <a:pt x="394335" y="251206"/>
                </a:moveTo>
                <a:lnTo>
                  <a:pt x="392531" y="208724"/>
                </a:lnTo>
                <a:lnTo>
                  <a:pt x="392480" y="207251"/>
                </a:lnTo>
                <a:lnTo>
                  <a:pt x="386930" y="166217"/>
                </a:lnTo>
                <a:lnTo>
                  <a:pt x="377723" y="128092"/>
                </a:lnTo>
                <a:lnTo>
                  <a:pt x="348907" y="61696"/>
                </a:lnTo>
                <a:lnTo>
                  <a:pt x="309283" y="15303"/>
                </a:lnTo>
                <a:lnTo>
                  <a:pt x="285623" y="0"/>
                </a:lnTo>
                <a:lnTo>
                  <a:pt x="280924" y="11938"/>
                </a:lnTo>
                <a:lnTo>
                  <a:pt x="299605" y="27165"/>
                </a:lnTo>
                <a:lnTo>
                  <a:pt x="316230" y="46926"/>
                </a:lnTo>
                <a:lnTo>
                  <a:pt x="343154" y="100203"/>
                </a:lnTo>
                <a:lnTo>
                  <a:pt x="360184" y="169265"/>
                </a:lnTo>
                <a:lnTo>
                  <a:pt x="364451" y="208724"/>
                </a:lnTo>
                <a:lnTo>
                  <a:pt x="365874" y="251206"/>
                </a:lnTo>
                <a:lnTo>
                  <a:pt x="365887" y="251460"/>
                </a:lnTo>
                <a:lnTo>
                  <a:pt x="364477" y="293585"/>
                </a:lnTo>
                <a:lnTo>
                  <a:pt x="360248" y="332701"/>
                </a:lnTo>
                <a:lnTo>
                  <a:pt x="343281" y="401828"/>
                </a:lnTo>
                <a:lnTo>
                  <a:pt x="316433" y="455637"/>
                </a:lnTo>
                <a:lnTo>
                  <a:pt x="280924" y="490867"/>
                </a:lnTo>
                <a:lnTo>
                  <a:pt x="285623" y="502678"/>
                </a:lnTo>
                <a:lnTo>
                  <a:pt x="330390" y="466940"/>
                </a:lnTo>
                <a:lnTo>
                  <a:pt x="364871" y="409575"/>
                </a:lnTo>
                <a:lnTo>
                  <a:pt x="386930" y="335876"/>
                </a:lnTo>
                <a:lnTo>
                  <a:pt x="392480" y="294906"/>
                </a:lnTo>
                <a:lnTo>
                  <a:pt x="394322" y="251460"/>
                </a:lnTo>
                <a:lnTo>
                  <a:pt x="394335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19882" y="2903905"/>
            <a:ext cx="16637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246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𝜃 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63291" y="3014852"/>
            <a:ext cx="18180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Cambria Math"/>
                <a:cs typeface="Cambria Math"/>
              </a:rPr>
              <a:t>|0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-22" baseline="23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800" spc="100" dirty="0">
                <a:latin typeface="Cambria Math"/>
                <a:cs typeface="Cambria Math"/>
              </a:rPr>
              <a:t>𝑒</a:t>
            </a:r>
            <a:r>
              <a:rPr sz="3075" spc="150" baseline="24390" dirty="0">
                <a:latin typeface="Cambria Math"/>
                <a:cs typeface="Cambria Math"/>
              </a:rPr>
              <a:t>𝒾𝜑</a:t>
            </a:r>
            <a:r>
              <a:rPr sz="3075" spc="240" baseline="2439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𝑠𝑖𝑛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827016" y="3043427"/>
            <a:ext cx="394335" cy="502920"/>
          </a:xfrm>
          <a:custGeom>
            <a:avLst/>
            <a:gdLst/>
            <a:ahLst/>
            <a:cxnLst/>
            <a:rect l="l" t="t" r="r" b="b"/>
            <a:pathLst>
              <a:path w="394335" h="502920">
                <a:moveTo>
                  <a:pt x="113411" y="11938"/>
                </a:moveTo>
                <a:lnTo>
                  <a:pt x="63919" y="35852"/>
                </a:lnTo>
                <a:lnTo>
                  <a:pt x="29464" y="92837"/>
                </a:lnTo>
                <a:lnTo>
                  <a:pt x="7391" y="166217"/>
                </a:lnTo>
                <a:lnTo>
                  <a:pt x="1841" y="207251"/>
                </a:lnTo>
                <a:lnTo>
                  <a:pt x="0" y="251206"/>
                </a:lnTo>
                <a:lnTo>
                  <a:pt x="1790" y="293585"/>
                </a:lnTo>
                <a:lnTo>
                  <a:pt x="1841" y="294906"/>
                </a:lnTo>
                <a:lnTo>
                  <a:pt x="7391" y="335876"/>
                </a:lnTo>
                <a:lnTo>
                  <a:pt x="16598" y="374103"/>
                </a:lnTo>
                <a:lnTo>
                  <a:pt x="45415" y="440969"/>
                </a:lnTo>
                <a:lnTo>
                  <a:pt x="84988" y="487502"/>
                </a:lnTo>
                <a:lnTo>
                  <a:pt x="108585" y="502678"/>
                </a:lnTo>
                <a:lnTo>
                  <a:pt x="113411" y="490867"/>
                </a:lnTo>
                <a:lnTo>
                  <a:pt x="94500" y="475576"/>
                </a:lnTo>
                <a:lnTo>
                  <a:pt x="77787" y="455637"/>
                </a:lnTo>
                <a:lnTo>
                  <a:pt x="50927" y="401828"/>
                </a:lnTo>
                <a:lnTo>
                  <a:pt x="34061" y="332701"/>
                </a:lnTo>
                <a:lnTo>
                  <a:pt x="29845" y="293585"/>
                </a:lnTo>
                <a:lnTo>
                  <a:pt x="28448" y="251460"/>
                </a:lnTo>
                <a:lnTo>
                  <a:pt x="29870" y="208724"/>
                </a:lnTo>
                <a:lnTo>
                  <a:pt x="34137" y="169265"/>
                </a:lnTo>
                <a:lnTo>
                  <a:pt x="51181" y="100203"/>
                </a:lnTo>
                <a:lnTo>
                  <a:pt x="78105" y="46926"/>
                </a:lnTo>
                <a:lnTo>
                  <a:pt x="94716" y="27165"/>
                </a:lnTo>
                <a:lnTo>
                  <a:pt x="113411" y="11938"/>
                </a:lnTo>
                <a:close/>
              </a:path>
              <a:path w="394335" h="502920">
                <a:moveTo>
                  <a:pt x="271005" y="242570"/>
                </a:moveTo>
                <a:lnTo>
                  <a:pt x="123190" y="242570"/>
                </a:lnTo>
                <a:lnTo>
                  <a:pt x="123190" y="262382"/>
                </a:lnTo>
                <a:lnTo>
                  <a:pt x="271005" y="262382"/>
                </a:lnTo>
                <a:lnTo>
                  <a:pt x="271005" y="242570"/>
                </a:lnTo>
                <a:close/>
              </a:path>
              <a:path w="394335" h="502920">
                <a:moveTo>
                  <a:pt x="394335" y="251206"/>
                </a:moveTo>
                <a:lnTo>
                  <a:pt x="392531" y="208724"/>
                </a:lnTo>
                <a:lnTo>
                  <a:pt x="392480" y="207251"/>
                </a:lnTo>
                <a:lnTo>
                  <a:pt x="386930" y="166217"/>
                </a:lnTo>
                <a:lnTo>
                  <a:pt x="377723" y="128092"/>
                </a:lnTo>
                <a:lnTo>
                  <a:pt x="348907" y="61696"/>
                </a:lnTo>
                <a:lnTo>
                  <a:pt x="309283" y="15303"/>
                </a:lnTo>
                <a:lnTo>
                  <a:pt x="285623" y="0"/>
                </a:lnTo>
                <a:lnTo>
                  <a:pt x="280924" y="11938"/>
                </a:lnTo>
                <a:lnTo>
                  <a:pt x="299605" y="27165"/>
                </a:lnTo>
                <a:lnTo>
                  <a:pt x="316230" y="46926"/>
                </a:lnTo>
                <a:lnTo>
                  <a:pt x="343154" y="100203"/>
                </a:lnTo>
                <a:lnTo>
                  <a:pt x="360184" y="169265"/>
                </a:lnTo>
                <a:lnTo>
                  <a:pt x="364451" y="208724"/>
                </a:lnTo>
                <a:lnTo>
                  <a:pt x="365874" y="251206"/>
                </a:lnTo>
                <a:lnTo>
                  <a:pt x="365887" y="251460"/>
                </a:lnTo>
                <a:lnTo>
                  <a:pt x="364477" y="293585"/>
                </a:lnTo>
                <a:lnTo>
                  <a:pt x="360248" y="332701"/>
                </a:lnTo>
                <a:lnTo>
                  <a:pt x="343281" y="401828"/>
                </a:lnTo>
                <a:lnTo>
                  <a:pt x="316433" y="455637"/>
                </a:lnTo>
                <a:lnTo>
                  <a:pt x="280924" y="490867"/>
                </a:lnTo>
                <a:lnTo>
                  <a:pt x="285623" y="502678"/>
                </a:lnTo>
                <a:lnTo>
                  <a:pt x="330377" y="466940"/>
                </a:lnTo>
                <a:lnTo>
                  <a:pt x="364871" y="409575"/>
                </a:lnTo>
                <a:lnTo>
                  <a:pt x="386930" y="335876"/>
                </a:lnTo>
                <a:lnTo>
                  <a:pt x="392480" y="294906"/>
                </a:lnTo>
                <a:lnTo>
                  <a:pt x="394322" y="251460"/>
                </a:lnTo>
                <a:lnTo>
                  <a:pt x="394335" y="2512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938140" y="2903905"/>
            <a:ext cx="166370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 marR="5080" indent="-9525">
              <a:lnSpc>
                <a:spcPct val="124600"/>
              </a:lnSpc>
              <a:spcBef>
                <a:spcPts val="100"/>
              </a:spcBef>
            </a:pPr>
            <a:r>
              <a:rPr sz="1750" spc="65" dirty="0">
                <a:latin typeface="Cambria Math"/>
                <a:cs typeface="Cambria Math"/>
              </a:rPr>
              <a:t>𝜃 </a:t>
            </a: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85613" y="3065145"/>
            <a:ext cx="82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|1</a:t>
            </a:r>
            <a:r>
              <a:rPr sz="3600" baseline="2314" dirty="0">
                <a:latin typeface="Cambria Math"/>
                <a:cs typeface="Cambria Math"/>
              </a:rPr>
              <a:t>⟩</a:t>
            </a:r>
            <a:r>
              <a:rPr sz="3600" spc="562" baseline="2314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MS Gothic"/>
                <a:cs typeface="MS Gothic"/>
              </a:rPr>
              <a:t>＝</a:t>
            </a:r>
            <a:endParaRPr sz="2400">
              <a:latin typeface="MS Gothic"/>
              <a:cs typeface="MS Gothic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68390" y="2729864"/>
            <a:ext cx="1450975" cy="1132840"/>
          </a:xfrm>
          <a:custGeom>
            <a:avLst/>
            <a:gdLst/>
            <a:ahLst/>
            <a:cxnLst/>
            <a:rect l="l" t="t" r="r" b="b"/>
            <a:pathLst>
              <a:path w="1450975" h="1132839">
                <a:moveTo>
                  <a:pt x="174752" y="10287"/>
                </a:moveTo>
                <a:lnTo>
                  <a:pt x="135699" y="37592"/>
                </a:lnTo>
                <a:lnTo>
                  <a:pt x="109169" y="80225"/>
                </a:lnTo>
                <a:lnTo>
                  <a:pt x="85128" y="127927"/>
                </a:lnTo>
                <a:lnTo>
                  <a:pt x="63588" y="180695"/>
                </a:lnTo>
                <a:lnTo>
                  <a:pt x="44577" y="238506"/>
                </a:lnTo>
                <a:lnTo>
                  <a:pt x="32740" y="282143"/>
                </a:lnTo>
                <a:lnTo>
                  <a:pt x="22733" y="326809"/>
                </a:lnTo>
                <a:lnTo>
                  <a:pt x="14554" y="372516"/>
                </a:lnTo>
                <a:lnTo>
                  <a:pt x="8178" y="419252"/>
                </a:lnTo>
                <a:lnTo>
                  <a:pt x="3632" y="467029"/>
                </a:lnTo>
                <a:lnTo>
                  <a:pt x="901" y="515835"/>
                </a:lnTo>
                <a:lnTo>
                  <a:pt x="0" y="565658"/>
                </a:lnTo>
                <a:lnTo>
                  <a:pt x="901" y="614591"/>
                </a:lnTo>
                <a:lnTo>
                  <a:pt x="3632" y="662736"/>
                </a:lnTo>
                <a:lnTo>
                  <a:pt x="8178" y="710107"/>
                </a:lnTo>
                <a:lnTo>
                  <a:pt x="14554" y="756691"/>
                </a:lnTo>
                <a:lnTo>
                  <a:pt x="22733" y="802500"/>
                </a:lnTo>
                <a:lnTo>
                  <a:pt x="32740" y="847547"/>
                </a:lnTo>
                <a:lnTo>
                  <a:pt x="44577" y="891794"/>
                </a:lnTo>
                <a:lnTo>
                  <a:pt x="63588" y="950645"/>
                </a:lnTo>
                <a:lnTo>
                  <a:pt x="85128" y="1004176"/>
                </a:lnTo>
                <a:lnTo>
                  <a:pt x="109169" y="1052385"/>
                </a:lnTo>
                <a:lnTo>
                  <a:pt x="135699" y="1095286"/>
                </a:lnTo>
                <a:lnTo>
                  <a:pt x="164719" y="1132840"/>
                </a:lnTo>
                <a:lnTo>
                  <a:pt x="174752" y="1122934"/>
                </a:lnTo>
                <a:lnTo>
                  <a:pt x="148196" y="1084567"/>
                </a:lnTo>
                <a:lnTo>
                  <a:pt x="124320" y="1041209"/>
                </a:lnTo>
                <a:lnTo>
                  <a:pt x="103124" y="992886"/>
                </a:lnTo>
                <a:lnTo>
                  <a:pt x="84582" y="939571"/>
                </a:lnTo>
                <a:lnTo>
                  <a:pt x="68707" y="881253"/>
                </a:lnTo>
                <a:lnTo>
                  <a:pt x="57581" y="830313"/>
                </a:lnTo>
                <a:lnTo>
                  <a:pt x="48501" y="778687"/>
                </a:lnTo>
                <a:lnTo>
                  <a:pt x="41440" y="726401"/>
                </a:lnTo>
                <a:lnTo>
                  <a:pt x="36410" y="673442"/>
                </a:lnTo>
                <a:lnTo>
                  <a:pt x="33388" y="619823"/>
                </a:lnTo>
                <a:lnTo>
                  <a:pt x="32385" y="565658"/>
                </a:lnTo>
                <a:lnTo>
                  <a:pt x="33274" y="515835"/>
                </a:lnTo>
                <a:lnTo>
                  <a:pt x="36410" y="455561"/>
                </a:lnTo>
                <a:lnTo>
                  <a:pt x="41465" y="402196"/>
                </a:lnTo>
                <a:lnTo>
                  <a:pt x="48539" y="349923"/>
                </a:lnTo>
                <a:lnTo>
                  <a:pt x="57658" y="298754"/>
                </a:lnTo>
                <a:lnTo>
                  <a:pt x="68834" y="248666"/>
                </a:lnTo>
                <a:lnTo>
                  <a:pt x="84709" y="191528"/>
                </a:lnTo>
                <a:lnTo>
                  <a:pt x="103238" y="139103"/>
                </a:lnTo>
                <a:lnTo>
                  <a:pt x="124421" y="91427"/>
                </a:lnTo>
                <a:lnTo>
                  <a:pt x="148259" y="48488"/>
                </a:lnTo>
                <a:lnTo>
                  <a:pt x="174752" y="10287"/>
                </a:lnTo>
                <a:close/>
              </a:path>
              <a:path w="1450975" h="1132839">
                <a:moveTo>
                  <a:pt x="1049528" y="266573"/>
                </a:moveTo>
                <a:lnTo>
                  <a:pt x="901700" y="266573"/>
                </a:lnTo>
                <a:lnTo>
                  <a:pt x="901700" y="286385"/>
                </a:lnTo>
                <a:lnTo>
                  <a:pt x="1049528" y="286385"/>
                </a:lnTo>
                <a:lnTo>
                  <a:pt x="1049528" y="266573"/>
                </a:lnTo>
                <a:close/>
              </a:path>
              <a:path w="1450975" h="1132839">
                <a:moveTo>
                  <a:pt x="1450467" y="565658"/>
                </a:moveTo>
                <a:lnTo>
                  <a:pt x="1449552" y="515835"/>
                </a:lnTo>
                <a:lnTo>
                  <a:pt x="1446822" y="467029"/>
                </a:lnTo>
                <a:lnTo>
                  <a:pt x="1442275" y="419252"/>
                </a:lnTo>
                <a:lnTo>
                  <a:pt x="1435900" y="372516"/>
                </a:lnTo>
                <a:lnTo>
                  <a:pt x="1427721" y="326809"/>
                </a:lnTo>
                <a:lnTo>
                  <a:pt x="1417713" y="282143"/>
                </a:lnTo>
                <a:lnTo>
                  <a:pt x="1405890" y="238506"/>
                </a:lnTo>
                <a:lnTo>
                  <a:pt x="1386814" y="180695"/>
                </a:lnTo>
                <a:lnTo>
                  <a:pt x="1365275" y="127927"/>
                </a:lnTo>
                <a:lnTo>
                  <a:pt x="1341259" y="80225"/>
                </a:lnTo>
                <a:lnTo>
                  <a:pt x="1314742" y="37592"/>
                </a:lnTo>
                <a:lnTo>
                  <a:pt x="1285748" y="0"/>
                </a:lnTo>
                <a:lnTo>
                  <a:pt x="1275588" y="10287"/>
                </a:lnTo>
                <a:lnTo>
                  <a:pt x="1302143" y="48488"/>
                </a:lnTo>
                <a:lnTo>
                  <a:pt x="1326045" y="91427"/>
                </a:lnTo>
                <a:lnTo>
                  <a:pt x="1347292" y="139103"/>
                </a:lnTo>
                <a:lnTo>
                  <a:pt x="1365859" y="191528"/>
                </a:lnTo>
                <a:lnTo>
                  <a:pt x="1381760" y="248666"/>
                </a:lnTo>
                <a:lnTo>
                  <a:pt x="1392872" y="298754"/>
                </a:lnTo>
                <a:lnTo>
                  <a:pt x="1401978" y="349923"/>
                </a:lnTo>
                <a:lnTo>
                  <a:pt x="1409077" y="402196"/>
                </a:lnTo>
                <a:lnTo>
                  <a:pt x="1414145" y="455561"/>
                </a:lnTo>
                <a:lnTo>
                  <a:pt x="1417193" y="510006"/>
                </a:lnTo>
                <a:lnTo>
                  <a:pt x="1418196" y="565658"/>
                </a:lnTo>
                <a:lnTo>
                  <a:pt x="1417281" y="614591"/>
                </a:lnTo>
                <a:lnTo>
                  <a:pt x="1417193" y="619823"/>
                </a:lnTo>
                <a:lnTo>
                  <a:pt x="1414145" y="673442"/>
                </a:lnTo>
                <a:lnTo>
                  <a:pt x="1409077" y="726401"/>
                </a:lnTo>
                <a:lnTo>
                  <a:pt x="1401978" y="778687"/>
                </a:lnTo>
                <a:lnTo>
                  <a:pt x="1392872" y="830313"/>
                </a:lnTo>
                <a:lnTo>
                  <a:pt x="1381760" y="881253"/>
                </a:lnTo>
                <a:lnTo>
                  <a:pt x="1365859" y="939571"/>
                </a:lnTo>
                <a:lnTo>
                  <a:pt x="1347292" y="992886"/>
                </a:lnTo>
                <a:lnTo>
                  <a:pt x="1326045" y="1041209"/>
                </a:lnTo>
                <a:lnTo>
                  <a:pt x="1302143" y="1084567"/>
                </a:lnTo>
                <a:lnTo>
                  <a:pt x="1275588" y="1122934"/>
                </a:lnTo>
                <a:lnTo>
                  <a:pt x="1285748" y="1132840"/>
                </a:lnTo>
                <a:lnTo>
                  <a:pt x="1314742" y="1095286"/>
                </a:lnTo>
                <a:lnTo>
                  <a:pt x="1341259" y="1052385"/>
                </a:lnTo>
                <a:lnTo>
                  <a:pt x="1365275" y="1004176"/>
                </a:lnTo>
                <a:lnTo>
                  <a:pt x="1386814" y="950645"/>
                </a:lnTo>
                <a:lnTo>
                  <a:pt x="1405890" y="891794"/>
                </a:lnTo>
                <a:lnTo>
                  <a:pt x="1417713" y="847547"/>
                </a:lnTo>
                <a:lnTo>
                  <a:pt x="1427721" y="802500"/>
                </a:lnTo>
                <a:lnTo>
                  <a:pt x="1435900" y="756691"/>
                </a:lnTo>
                <a:lnTo>
                  <a:pt x="1442275" y="710107"/>
                </a:lnTo>
                <a:lnTo>
                  <a:pt x="1446822" y="662736"/>
                </a:lnTo>
                <a:lnTo>
                  <a:pt x="1449552" y="614591"/>
                </a:lnTo>
                <a:lnTo>
                  <a:pt x="1450467" y="5656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533133" y="2775584"/>
            <a:ext cx="7175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𝑐𝑜𝑠</a:t>
            </a:r>
            <a:r>
              <a:rPr sz="2400" spc="-110" dirty="0">
                <a:latin typeface="Cambria Math"/>
                <a:cs typeface="Cambria Math"/>
              </a:rPr>
              <a:t> </a:t>
            </a:r>
            <a:r>
              <a:rPr sz="2625" spc="97" baseline="44444" dirty="0">
                <a:latin typeface="Cambria Math"/>
                <a:cs typeface="Cambria Math"/>
              </a:rPr>
              <a:t>𝜃</a:t>
            </a:r>
            <a:endParaRPr sz="2625" baseline="44444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67550" y="3011805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286497" y="3584702"/>
            <a:ext cx="147955" cy="20320"/>
          </a:xfrm>
          <a:custGeom>
            <a:avLst/>
            <a:gdLst/>
            <a:ahLst/>
            <a:cxnLst/>
            <a:rect l="l" t="t" r="r" b="b"/>
            <a:pathLst>
              <a:path w="147954" h="20320">
                <a:moveTo>
                  <a:pt x="147827" y="0"/>
                </a:moveTo>
                <a:lnTo>
                  <a:pt x="0" y="0"/>
                </a:lnTo>
                <a:lnTo>
                  <a:pt x="0" y="19812"/>
                </a:lnTo>
                <a:lnTo>
                  <a:pt x="147827" y="19812"/>
                </a:lnTo>
                <a:lnTo>
                  <a:pt x="14782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316726" y="3363848"/>
            <a:ext cx="1149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latin typeface="Cambria Math"/>
                <a:cs typeface="Cambria Math"/>
              </a:rPr>
              <a:t>𝑒</a:t>
            </a:r>
            <a:r>
              <a:rPr sz="2625" spc="104" baseline="28571" dirty="0">
                <a:latin typeface="Cambria Math"/>
                <a:cs typeface="Cambria Math"/>
              </a:rPr>
              <a:t>𝒾𝜑</a:t>
            </a:r>
            <a:r>
              <a:rPr sz="2400" spc="70" dirty="0">
                <a:latin typeface="Cambria Math"/>
                <a:cs typeface="Cambria Math"/>
              </a:rPr>
              <a:t>𝑠𝑖𝑛</a:t>
            </a:r>
            <a:r>
              <a:rPr sz="2400" spc="-85" dirty="0">
                <a:latin typeface="Cambria Math"/>
                <a:cs typeface="Cambria Math"/>
              </a:rPr>
              <a:t> </a:t>
            </a:r>
            <a:r>
              <a:rPr sz="2625" spc="97" baseline="44444" dirty="0">
                <a:latin typeface="Cambria Math"/>
                <a:cs typeface="Cambria Math"/>
              </a:rPr>
              <a:t>𝜃</a:t>
            </a:r>
            <a:endParaRPr sz="2625" baseline="44444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283957" y="3600069"/>
            <a:ext cx="15430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2</a:t>
            </a:r>
            <a:endParaRPr sz="1750">
              <a:latin typeface="Cambria Math"/>
              <a:cs typeface="Cambria Math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49494" y="1929663"/>
            <a:ext cx="3327510" cy="33276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47262" y="1493799"/>
            <a:ext cx="3328035" cy="3565525"/>
            <a:chOff x="647262" y="1493799"/>
            <a:chExt cx="3328035" cy="3565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262" y="1493799"/>
              <a:ext cx="3327510" cy="33276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734438" y="4556213"/>
              <a:ext cx="733425" cy="502920"/>
            </a:xfrm>
            <a:custGeom>
              <a:avLst/>
              <a:gdLst/>
              <a:ahLst/>
              <a:cxnLst/>
              <a:rect l="l" t="t" r="r" b="b"/>
              <a:pathLst>
                <a:path w="733425" h="502920">
                  <a:moveTo>
                    <a:pt x="732891" y="0"/>
                  </a:moveTo>
                  <a:lnTo>
                    <a:pt x="0" y="0"/>
                  </a:lnTo>
                  <a:lnTo>
                    <a:pt x="0" y="502577"/>
                  </a:lnTo>
                  <a:lnTo>
                    <a:pt x="732891" y="502577"/>
                  </a:lnTo>
                  <a:lnTo>
                    <a:pt x="7328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813305" y="4571745"/>
            <a:ext cx="56642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b="1" spc="70" dirty="0">
                <a:latin typeface="Calibri"/>
                <a:cs typeface="Calibri"/>
              </a:rPr>
              <a:t>|1&gt;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1780" y="1386928"/>
            <a:ext cx="733425" cy="502920"/>
          </a:xfrm>
          <a:custGeom>
            <a:avLst/>
            <a:gdLst/>
            <a:ahLst/>
            <a:cxnLst/>
            <a:rect l="l" t="t" r="r" b="b"/>
            <a:pathLst>
              <a:path w="733425" h="502919">
                <a:moveTo>
                  <a:pt x="732891" y="0"/>
                </a:moveTo>
                <a:lnTo>
                  <a:pt x="0" y="0"/>
                </a:lnTo>
                <a:lnTo>
                  <a:pt x="0" y="502577"/>
                </a:lnTo>
                <a:lnTo>
                  <a:pt x="732891" y="502577"/>
                </a:lnTo>
                <a:lnTo>
                  <a:pt x="73289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620774" y="1402206"/>
            <a:ext cx="566420" cy="4318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50" b="1" spc="70" dirty="0">
                <a:latin typeface="Calibri"/>
                <a:cs typeface="Calibri"/>
              </a:rPr>
              <a:t>|0&gt;</a:t>
            </a:r>
            <a:endParaRPr sz="26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4456" y="2492756"/>
            <a:ext cx="1612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mbria Math"/>
                <a:cs typeface="Cambria Math"/>
              </a:rPr>
              <a:t>𝔂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3296" y="1553336"/>
            <a:ext cx="1873123" cy="171310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028438" y="2956687"/>
            <a:ext cx="1409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mbria Math"/>
                <a:cs typeface="Cambria Math"/>
              </a:rPr>
              <a:t>𝔁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6991" y="1376298"/>
            <a:ext cx="2165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55" dirty="0">
                <a:latin typeface="Calibri"/>
                <a:cs typeface="Calibri"/>
              </a:rPr>
              <a:t>North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pole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4200" spc="-30" baseline="3968" dirty="0">
                <a:latin typeface="Cambria Math"/>
                <a:cs typeface="Cambria Math"/>
              </a:rPr>
              <a:t>|𝟎</a:t>
            </a:r>
            <a:r>
              <a:rPr sz="4200" spc="-30" baseline="6944" dirty="0">
                <a:latin typeface="Cambria Math"/>
                <a:cs typeface="Cambria Math"/>
              </a:rPr>
              <a:t>⟩</a:t>
            </a:r>
            <a:r>
              <a:rPr sz="4200" spc="-307" baseline="6944" dirty="0">
                <a:latin typeface="Cambria Math"/>
                <a:cs typeface="Cambria Math"/>
              </a:rPr>
              <a:t> </a:t>
            </a:r>
            <a:r>
              <a:rPr sz="2100" spc="-75" baseline="45634" dirty="0">
                <a:latin typeface="Cambria Math"/>
                <a:cs typeface="Cambria Math"/>
              </a:rPr>
              <a:t>𝔃</a:t>
            </a:r>
            <a:endParaRPr sz="2100" baseline="45634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53530" y="5499608"/>
            <a:ext cx="1612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mbria Math"/>
                <a:cs typeface="Cambria Math"/>
              </a:rPr>
              <a:t>𝔂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2623" y="4559680"/>
            <a:ext cx="1873195" cy="171310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083553" y="4414773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mbria Math"/>
                <a:cs typeface="Cambria Math"/>
              </a:rPr>
              <a:t>𝔃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157726" y="5923107"/>
            <a:ext cx="2065020" cy="78676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R="276225" algn="ctr">
              <a:lnSpc>
                <a:spcPct val="100000"/>
              </a:lnSpc>
              <a:spcBef>
                <a:spcPts val="420"/>
              </a:spcBef>
            </a:pPr>
            <a:r>
              <a:rPr sz="1400" spc="-50" dirty="0">
                <a:latin typeface="Cambria Math"/>
                <a:cs typeface="Cambria Math"/>
              </a:rPr>
              <a:t>𝔁</a:t>
            </a:r>
            <a:endParaRPr sz="1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2400" spc="90" dirty="0">
                <a:latin typeface="Calibri"/>
                <a:cs typeface="Calibri"/>
              </a:rPr>
              <a:t>South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85" dirty="0">
                <a:latin typeface="Calibri"/>
                <a:cs typeface="Calibri"/>
              </a:rPr>
              <a:t>pole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4200" spc="-37" baseline="9920" dirty="0">
                <a:latin typeface="Cambria Math"/>
                <a:cs typeface="Cambria Math"/>
              </a:rPr>
              <a:t>|𝟏</a:t>
            </a:r>
            <a:r>
              <a:rPr sz="4200" spc="-37" baseline="11904" dirty="0">
                <a:latin typeface="Cambria Math"/>
                <a:cs typeface="Cambria Math"/>
              </a:rPr>
              <a:t>⟩</a:t>
            </a:r>
            <a:endParaRPr sz="4200" baseline="11904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169525" y="3056508"/>
            <a:ext cx="297180" cy="290195"/>
          </a:xfrm>
          <a:custGeom>
            <a:avLst/>
            <a:gdLst/>
            <a:ahLst/>
            <a:cxnLst/>
            <a:rect l="l" t="t" r="r" b="b"/>
            <a:pathLst>
              <a:path w="297179" h="290195">
                <a:moveTo>
                  <a:pt x="297180" y="60960"/>
                </a:moveTo>
                <a:lnTo>
                  <a:pt x="155448" y="60960"/>
                </a:lnTo>
                <a:lnTo>
                  <a:pt x="155448" y="61468"/>
                </a:lnTo>
                <a:lnTo>
                  <a:pt x="140462" y="61468"/>
                </a:lnTo>
                <a:lnTo>
                  <a:pt x="83185" y="259588"/>
                </a:lnTo>
                <a:lnTo>
                  <a:pt x="42164" y="169545"/>
                </a:lnTo>
                <a:lnTo>
                  <a:pt x="4064" y="186944"/>
                </a:lnTo>
                <a:lnTo>
                  <a:pt x="7747" y="195707"/>
                </a:lnTo>
                <a:lnTo>
                  <a:pt x="27305" y="186944"/>
                </a:lnTo>
                <a:lnTo>
                  <a:pt x="75311" y="290195"/>
                </a:lnTo>
                <a:lnTo>
                  <a:pt x="86614" y="290195"/>
                </a:lnTo>
                <a:lnTo>
                  <a:pt x="149098" y="76835"/>
                </a:lnTo>
                <a:lnTo>
                  <a:pt x="170053" y="76835"/>
                </a:lnTo>
                <a:lnTo>
                  <a:pt x="170053" y="76200"/>
                </a:lnTo>
                <a:lnTo>
                  <a:pt x="297180" y="76200"/>
                </a:lnTo>
                <a:lnTo>
                  <a:pt x="297180" y="60960"/>
                </a:lnTo>
                <a:close/>
              </a:path>
              <a:path w="297179" h="290195">
                <a:moveTo>
                  <a:pt x="297180" y="0"/>
                </a:moveTo>
                <a:lnTo>
                  <a:pt x="0" y="0"/>
                </a:lnTo>
                <a:lnTo>
                  <a:pt x="0" y="15240"/>
                </a:lnTo>
                <a:lnTo>
                  <a:pt x="297180" y="15240"/>
                </a:lnTo>
                <a:lnTo>
                  <a:pt x="2971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313669" y="3076447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𝟐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95026" y="2881376"/>
            <a:ext cx="5568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mbria Math"/>
                <a:cs typeface="Cambria Math"/>
              </a:rPr>
              <a:t>|𝟎</a:t>
            </a:r>
            <a:r>
              <a:rPr sz="2775" baseline="1501" dirty="0">
                <a:latin typeface="Cambria Math"/>
                <a:cs typeface="Cambria Math"/>
              </a:rPr>
              <a:t>⟩</a:t>
            </a:r>
            <a:r>
              <a:rPr sz="2775" spc="-15" baseline="1501" dirty="0">
                <a:latin typeface="Cambria Math"/>
                <a:cs typeface="Cambria Math"/>
              </a:rPr>
              <a:t> </a:t>
            </a:r>
            <a:r>
              <a:rPr sz="1850" spc="-50" dirty="0">
                <a:latin typeface="Cambria Math"/>
                <a:cs typeface="Cambria Math"/>
              </a:rPr>
              <a:t>+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090020" y="3056508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79" y="0"/>
                </a:moveTo>
                <a:lnTo>
                  <a:pt x="0" y="0"/>
                </a:lnTo>
                <a:lnTo>
                  <a:pt x="0" y="15239"/>
                </a:lnTo>
                <a:lnTo>
                  <a:pt x="297179" y="15239"/>
                </a:lnTo>
                <a:lnTo>
                  <a:pt x="29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1156442" y="2703067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𝟏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1094084" y="3117469"/>
            <a:ext cx="293370" cy="229235"/>
          </a:xfrm>
          <a:custGeom>
            <a:avLst/>
            <a:gdLst/>
            <a:ahLst/>
            <a:cxnLst/>
            <a:rect l="l" t="t" r="r" b="b"/>
            <a:pathLst>
              <a:path w="293370" h="229235">
                <a:moveTo>
                  <a:pt x="293116" y="0"/>
                </a:moveTo>
                <a:lnTo>
                  <a:pt x="151384" y="0"/>
                </a:lnTo>
                <a:lnTo>
                  <a:pt x="151384" y="507"/>
                </a:lnTo>
                <a:lnTo>
                  <a:pt x="136398" y="507"/>
                </a:lnTo>
                <a:lnTo>
                  <a:pt x="79121" y="198627"/>
                </a:lnTo>
                <a:lnTo>
                  <a:pt x="38100" y="108584"/>
                </a:lnTo>
                <a:lnTo>
                  <a:pt x="0" y="125983"/>
                </a:lnTo>
                <a:lnTo>
                  <a:pt x="3683" y="134746"/>
                </a:lnTo>
                <a:lnTo>
                  <a:pt x="23241" y="125983"/>
                </a:lnTo>
                <a:lnTo>
                  <a:pt x="71247" y="229234"/>
                </a:lnTo>
                <a:lnTo>
                  <a:pt x="82550" y="229234"/>
                </a:lnTo>
                <a:lnTo>
                  <a:pt x="145034" y="15875"/>
                </a:lnTo>
                <a:lnTo>
                  <a:pt x="165989" y="15875"/>
                </a:lnTo>
                <a:lnTo>
                  <a:pt x="165989" y="15239"/>
                </a:lnTo>
                <a:lnTo>
                  <a:pt x="293116" y="15239"/>
                </a:lnTo>
                <a:lnTo>
                  <a:pt x="293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234166" y="3076447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𝟐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415776" y="2881376"/>
            <a:ext cx="3276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25" dirty="0">
                <a:latin typeface="Cambria Math"/>
                <a:cs typeface="Cambria Math"/>
              </a:rPr>
              <a:t>|𝟏</a:t>
            </a:r>
            <a:r>
              <a:rPr sz="2775" spc="-37" baseline="1501" dirty="0">
                <a:latin typeface="Cambria Math"/>
                <a:cs typeface="Cambria Math"/>
              </a:rPr>
              <a:t>⟩</a:t>
            </a:r>
            <a:endParaRPr sz="2775" baseline="1501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850373" y="3326384"/>
            <a:ext cx="69342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Arial"/>
                <a:cs typeface="Arial"/>
              </a:rPr>
              <a:t>or</a:t>
            </a:r>
            <a:r>
              <a:rPr sz="1850" spc="-5" dirty="0">
                <a:latin typeface="Arial"/>
                <a:cs typeface="Arial"/>
              </a:rPr>
              <a:t> </a:t>
            </a:r>
            <a:r>
              <a:rPr sz="1850" dirty="0">
                <a:latin typeface="Cambria Math"/>
                <a:cs typeface="Cambria Math"/>
              </a:rPr>
              <a:t>|</a:t>
            </a:r>
            <a:r>
              <a:rPr sz="1850" spc="15" dirty="0">
                <a:latin typeface="Cambria Math"/>
                <a:cs typeface="Cambria Math"/>
              </a:rPr>
              <a:t> </a:t>
            </a:r>
            <a:r>
              <a:rPr sz="1850" spc="-25" dirty="0">
                <a:latin typeface="Cambria Math"/>
                <a:cs typeface="Cambria Math"/>
              </a:rPr>
              <a:t>+</a:t>
            </a:r>
            <a:r>
              <a:rPr sz="2775" spc="-37" baseline="1501" dirty="0">
                <a:latin typeface="Cambria Math"/>
                <a:cs typeface="Cambria Math"/>
              </a:rPr>
              <a:t>⟩</a:t>
            </a:r>
            <a:endParaRPr sz="2775" baseline="1501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126471" y="2423489"/>
            <a:ext cx="277495" cy="5905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400" spc="-50" dirty="0">
                <a:latin typeface="Cambria Math"/>
                <a:cs typeface="Cambria Math"/>
              </a:rPr>
              <a:t>𝔂</a:t>
            </a:r>
            <a:endParaRPr sz="1400">
              <a:latin typeface="Cambria Math"/>
              <a:cs typeface="Cambria Math"/>
            </a:endParaRPr>
          </a:p>
          <a:p>
            <a:pPr marL="121920">
              <a:lnSpc>
                <a:spcPct val="100000"/>
              </a:lnSpc>
              <a:spcBef>
                <a:spcPts val="315"/>
              </a:spcBef>
            </a:pPr>
            <a:r>
              <a:rPr sz="1850" spc="-50" dirty="0">
                <a:latin typeface="Cambria Math"/>
                <a:cs typeface="Cambria Math"/>
              </a:rPr>
              <a:t>𝟏</a:t>
            </a:r>
            <a:endParaRPr sz="1850">
              <a:latin typeface="Cambria Math"/>
              <a:cs typeface="Cambria Math"/>
            </a:endParaRPr>
          </a:p>
        </p:txBody>
      </p:sp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83218" y="1522222"/>
            <a:ext cx="1853256" cy="1695068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8468994" y="2910027"/>
            <a:ext cx="14097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mbria Math"/>
                <a:cs typeface="Cambria Math"/>
              </a:rPr>
              <a:t>𝔁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62592" y="1378076"/>
            <a:ext cx="13271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latin typeface="Cambria Math"/>
                <a:cs typeface="Cambria Math"/>
              </a:rPr>
              <a:t>𝔃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72217" y="4879085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79" y="0"/>
                </a:moveTo>
                <a:lnTo>
                  <a:pt x="0" y="0"/>
                </a:lnTo>
                <a:lnTo>
                  <a:pt x="0" y="15239"/>
                </a:lnTo>
                <a:lnTo>
                  <a:pt x="297179" y="15239"/>
                </a:lnTo>
                <a:lnTo>
                  <a:pt x="29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438638" y="4525467"/>
            <a:ext cx="16827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0" dirty="0">
                <a:latin typeface="Cambria Math"/>
                <a:cs typeface="Cambria Math"/>
              </a:rPr>
              <a:t>𝟏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376281" y="4940046"/>
            <a:ext cx="293370" cy="229235"/>
          </a:xfrm>
          <a:custGeom>
            <a:avLst/>
            <a:gdLst/>
            <a:ahLst/>
            <a:cxnLst/>
            <a:rect l="l" t="t" r="r" b="b"/>
            <a:pathLst>
              <a:path w="293370" h="229235">
                <a:moveTo>
                  <a:pt x="293116" y="0"/>
                </a:moveTo>
                <a:lnTo>
                  <a:pt x="151384" y="0"/>
                </a:lnTo>
                <a:lnTo>
                  <a:pt x="151384" y="507"/>
                </a:lnTo>
                <a:lnTo>
                  <a:pt x="136398" y="507"/>
                </a:lnTo>
                <a:lnTo>
                  <a:pt x="78994" y="198627"/>
                </a:lnTo>
                <a:lnTo>
                  <a:pt x="38100" y="108584"/>
                </a:lnTo>
                <a:lnTo>
                  <a:pt x="0" y="125983"/>
                </a:lnTo>
                <a:lnTo>
                  <a:pt x="3555" y="134619"/>
                </a:lnTo>
                <a:lnTo>
                  <a:pt x="23241" y="125983"/>
                </a:lnTo>
                <a:lnTo>
                  <a:pt x="71247" y="229234"/>
                </a:lnTo>
                <a:lnTo>
                  <a:pt x="82550" y="229234"/>
                </a:lnTo>
                <a:lnTo>
                  <a:pt x="145034" y="15874"/>
                </a:lnTo>
                <a:lnTo>
                  <a:pt x="165989" y="15874"/>
                </a:lnTo>
                <a:lnTo>
                  <a:pt x="165989" y="15239"/>
                </a:lnTo>
                <a:lnTo>
                  <a:pt x="293116" y="15239"/>
                </a:lnTo>
                <a:lnTo>
                  <a:pt x="293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0516361" y="4899405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𝟐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697718" y="4704334"/>
            <a:ext cx="556895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mbria Math"/>
                <a:cs typeface="Cambria Math"/>
              </a:rPr>
              <a:t>|𝟎</a:t>
            </a:r>
            <a:r>
              <a:rPr sz="2775" baseline="1501" dirty="0">
                <a:latin typeface="Cambria Math"/>
                <a:cs typeface="Cambria Math"/>
              </a:rPr>
              <a:t>⟩</a:t>
            </a:r>
            <a:r>
              <a:rPr sz="2775" spc="-15" baseline="1501" dirty="0">
                <a:latin typeface="Cambria Math"/>
                <a:cs typeface="Cambria Math"/>
              </a:rPr>
              <a:t> </a:t>
            </a:r>
            <a:r>
              <a:rPr sz="1850" spc="-50" dirty="0">
                <a:latin typeface="Cambria Math"/>
                <a:cs typeface="Cambria Math"/>
              </a:rPr>
              <a:t>−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1292713" y="4879085"/>
            <a:ext cx="297180" cy="15240"/>
          </a:xfrm>
          <a:custGeom>
            <a:avLst/>
            <a:gdLst/>
            <a:ahLst/>
            <a:cxnLst/>
            <a:rect l="l" t="t" r="r" b="b"/>
            <a:pathLst>
              <a:path w="297179" h="15239">
                <a:moveTo>
                  <a:pt x="297179" y="0"/>
                </a:moveTo>
                <a:lnTo>
                  <a:pt x="0" y="0"/>
                </a:lnTo>
                <a:lnTo>
                  <a:pt x="0" y="15239"/>
                </a:lnTo>
                <a:lnTo>
                  <a:pt x="297179" y="15239"/>
                </a:lnTo>
                <a:lnTo>
                  <a:pt x="2971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1359133" y="4525467"/>
            <a:ext cx="16827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0" dirty="0">
                <a:latin typeface="Cambria Math"/>
                <a:cs typeface="Cambria Math"/>
              </a:rPr>
              <a:t>𝟏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296777" y="4940046"/>
            <a:ext cx="293370" cy="229235"/>
          </a:xfrm>
          <a:custGeom>
            <a:avLst/>
            <a:gdLst/>
            <a:ahLst/>
            <a:cxnLst/>
            <a:rect l="l" t="t" r="r" b="b"/>
            <a:pathLst>
              <a:path w="293370" h="229235">
                <a:moveTo>
                  <a:pt x="293116" y="0"/>
                </a:moveTo>
                <a:lnTo>
                  <a:pt x="151383" y="0"/>
                </a:lnTo>
                <a:lnTo>
                  <a:pt x="151383" y="507"/>
                </a:lnTo>
                <a:lnTo>
                  <a:pt x="136398" y="507"/>
                </a:lnTo>
                <a:lnTo>
                  <a:pt x="78994" y="198627"/>
                </a:lnTo>
                <a:lnTo>
                  <a:pt x="38100" y="108584"/>
                </a:lnTo>
                <a:lnTo>
                  <a:pt x="0" y="125983"/>
                </a:lnTo>
                <a:lnTo>
                  <a:pt x="3555" y="134619"/>
                </a:lnTo>
                <a:lnTo>
                  <a:pt x="23241" y="125983"/>
                </a:lnTo>
                <a:lnTo>
                  <a:pt x="71247" y="229234"/>
                </a:lnTo>
                <a:lnTo>
                  <a:pt x="82550" y="229234"/>
                </a:lnTo>
                <a:lnTo>
                  <a:pt x="145033" y="15874"/>
                </a:lnTo>
                <a:lnTo>
                  <a:pt x="165989" y="15874"/>
                </a:lnTo>
                <a:lnTo>
                  <a:pt x="165989" y="15239"/>
                </a:lnTo>
                <a:lnTo>
                  <a:pt x="293116" y="15239"/>
                </a:lnTo>
                <a:lnTo>
                  <a:pt x="2931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1436857" y="4899405"/>
            <a:ext cx="16764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50" dirty="0">
                <a:latin typeface="Cambria Math"/>
                <a:cs typeface="Cambria Math"/>
              </a:rPr>
              <a:t>𝟐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618214" y="4704334"/>
            <a:ext cx="327660" cy="3111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spc="-25" dirty="0">
                <a:latin typeface="Cambria Math"/>
                <a:cs typeface="Cambria Math"/>
              </a:rPr>
              <a:t>|𝟏</a:t>
            </a:r>
            <a:r>
              <a:rPr sz="2775" spc="-37" baseline="1501" dirty="0">
                <a:latin typeface="Cambria Math"/>
                <a:cs typeface="Cambria Math"/>
              </a:rPr>
              <a:t>⟩</a:t>
            </a:r>
            <a:endParaRPr sz="2775" baseline="1501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158221" y="5143246"/>
            <a:ext cx="687070" cy="6794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50" dirty="0">
                <a:latin typeface="Calibri"/>
                <a:cs typeface="Calibri"/>
              </a:rPr>
              <a:t>or</a:t>
            </a:r>
            <a:r>
              <a:rPr sz="1850" spc="25" dirty="0">
                <a:latin typeface="Calibri"/>
                <a:cs typeface="Calibri"/>
              </a:rPr>
              <a:t> </a:t>
            </a:r>
            <a:r>
              <a:rPr sz="1850" dirty="0">
                <a:latin typeface="Cambria Math"/>
                <a:cs typeface="Cambria Math"/>
              </a:rPr>
              <a:t>|</a:t>
            </a:r>
            <a:r>
              <a:rPr sz="1850" spc="40" dirty="0">
                <a:latin typeface="Cambria Math"/>
                <a:cs typeface="Cambria Math"/>
              </a:rPr>
              <a:t> </a:t>
            </a:r>
            <a:r>
              <a:rPr sz="1850" spc="-25" dirty="0">
                <a:latin typeface="Cambria Math"/>
                <a:cs typeface="Cambria Math"/>
              </a:rPr>
              <a:t>−</a:t>
            </a:r>
            <a:r>
              <a:rPr sz="2775" spc="-37" baseline="1501" dirty="0">
                <a:latin typeface="Cambria Math"/>
                <a:cs typeface="Cambria Math"/>
              </a:rPr>
              <a:t>⟩</a:t>
            </a:r>
            <a:endParaRPr sz="2775" baseline="1501">
              <a:latin typeface="Cambria Math"/>
              <a:cs typeface="Cambria Math"/>
            </a:endParaRPr>
          </a:p>
          <a:p>
            <a:pPr marL="78105">
              <a:lnSpc>
                <a:spcPct val="100000"/>
              </a:lnSpc>
              <a:spcBef>
                <a:spcPts val="1225"/>
              </a:spcBef>
            </a:pPr>
            <a:r>
              <a:rPr sz="1400" spc="-50" dirty="0">
                <a:latin typeface="Cambria Math"/>
                <a:cs typeface="Cambria Math"/>
              </a:rPr>
              <a:t>𝔂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80881" y="4653153"/>
            <a:ext cx="1853309" cy="1695030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8566784" y="6041847"/>
            <a:ext cx="140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mbria Math"/>
                <a:cs typeface="Cambria Math"/>
              </a:rPr>
              <a:t>𝔁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660381" y="4509642"/>
            <a:ext cx="1327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Cambria Math"/>
                <a:cs typeface="Cambria Math"/>
              </a:rPr>
              <a:t>𝔃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48676" y="1112646"/>
            <a:ext cx="391032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65" dirty="0">
                <a:latin typeface="Calibri"/>
                <a:cs typeface="Calibri"/>
              </a:rPr>
              <a:t>Equator: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90" dirty="0">
                <a:latin typeface="Calibri"/>
                <a:cs typeface="Calibri"/>
              </a:rPr>
              <a:t>equal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75" dirty="0">
                <a:latin typeface="Calibri"/>
                <a:cs typeface="Calibri"/>
              </a:rPr>
              <a:t>superposition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109332" y="2251506"/>
            <a:ext cx="1251585" cy="534670"/>
            <a:chOff x="7109332" y="2251506"/>
            <a:chExt cx="1251585" cy="534670"/>
          </a:xfrm>
        </p:grpSpPr>
        <p:sp>
          <p:nvSpPr>
            <p:cNvPr id="45" name="object 45"/>
            <p:cNvSpPr/>
            <p:nvPr/>
          </p:nvSpPr>
          <p:spPr>
            <a:xfrm>
              <a:off x="7109332" y="2435732"/>
              <a:ext cx="1251585" cy="132715"/>
            </a:xfrm>
            <a:custGeom>
              <a:avLst/>
              <a:gdLst/>
              <a:ahLst/>
              <a:cxnLst/>
              <a:rect l="l" t="t" r="r" b="b"/>
              <a:pathLst>
                <a:path w="1251584" h="132714">
                  <a:moveTo>
                    <a:pt x="113665" y="0"/>
                  </a:moveTo>
                  <a:lnTo>
                    <a:pt x="106934" y="4063"/>
                  </a:lnTo>
                  <a:lnTo>
                    <a:pt x="0" y="66420"/>
                  </a:lnTo>
                  <a:lnTo>
                    <a:pt x="113665" y="132714"/>
                  </a:lnTo>
                  <a:lnTo>
                    <a:pt x="122427" y="130428"/>
                  </a:lnTo>
                  <a:lnTo>
                    <a:pt x="126365" y="123570"/>
                  </a:lnTo>
                  <a:lnTo>
                    <a:pt x="130428" y="116712"/>
                  </a:lnTo>
                  <a:lnTo>
                    <a:pt x="128143" y="108076"/>
                  </a:lnTo>
                  <a:lnTo>
                    <a:pt x="81250" y="80644"/>
                  </a:lnTo>
                  <a:lnTo>
                    <a:pt x="28321" y="80644"/>
                  </a:lnTo>
                  <a:lnTo>
                    <a:pt x="28321" y="52069"/>
                  </a:lnTo>
                  <a:lnTo>
                    <a:pt x="81250" y="52069"/>
                  </a:lnTo>
                  <a:lnTo>
                    <a:pt x="128143" y="24764"/>
                  </a:lnTo>
                  <a:lnTo>
                    <a:pt x="130428" y="16001"/>
                  </a:lnTo>
                  <a:lnTo>
                    <a:pt x="126365" y="9143"/>
                  </a:lnTo>
                  <a:lnTo>
                    <a:pt x="122427" y="2412"/>
                  </a:lnTo>
                  <a:lnTo>
                    <a:pt x="113665" y="0"/>
                  </a:lnTo>
                  <a:close/>
                </a:path>
                <a:path w="1251584" h="132714">
                  <a:moveTo>
                    <a:pt x="1216025" y="53975"/>
                  </a:moveTo>
                  <a:lnTo>
                    <a:pt x="1123442" y="108076"/>
                  </a:lnTo>
                  <a:lnTo>
                    <a:pt x="1121156" y="116712"/>
                  </a:lnTo>
                  <a:lnTo>
                    <a:pt x="1125220" y="123570"/>
                  </a:lnTo>
                  <a:lnTo>
                    <a:pt x="1129157" y="130428"/>
                  </a:lnTo>
                  <a:lnTo>
                    <a:pt x="1137920" y="132714"/>
                  </a:lnTo>
                  <a:lnTo>
                    <a:pt x="1227221" y="80644"/>
                  </a:lnTo>
                  <a:lnTo>
                    <a:pt x="1223264" y="80644"/>
                  </a:lnTo>
                  <a:lnTo>
                    <a:pt x="1223264" y="78739"/>
                  </a:lnTo>
                  <a:lnTo>
                    <a:pt x="1216025" y="78739"/>
                  </a:lnTo>
                  <a:lnTo>
                    <a:pt x="1194923" y="66420"/>
                  </a:lnTo>
                  <a:lnTo>
                    <a:pt x="1216025" y="66420"/>
                  </a:lnTo>
                  <a:lnTo>
                    <a:pt x="1216025" y="53975"/>
                  </a:lnTo>
                  <a:close/>
                </a:path>
                <a:path w="1251584" h="132714">
                  <a:moveTo>
                    <a:pt x="81250" y="52069"/>
                  </a:moveTo>
                  <a:lnTo>
                    <a:pt x="28321" y="52069"/>
                  </a:lnTo>
                  <a:lnTo>
                    <a:pt x="28321" y="80644"/>
                  </a:lnTo>
                  <a:lnTo>
                    <a:pt x="81250" y="80644"/>
                  </a:lnTo>
                  <a:lnTo>
                    <a:pt x="77987" y="78739"/>
                  </a:lnTo>
                  <a:lnTo>
                    <a:pt x="35560" y="78739"/>
                  </a:lnTo>
                  <a:lnTo>
                    <a:pt x="35560" y="53975"/>
                  </a:lnTo>
                  <a:lnTo>
                    <a:pt x="77987" y="53975"/>
                  </a:lnTo>
                  <a:lnTo>
                    <a:pt x="81250" y="52069"/>
                  </a:lnTo>
                  <a:close/>
                </a:path>
                <a:path w="1251584" h="132714">
                  <a:moveTo>
                    <a:pt x="1137920" y="0"/>
                  </a:moveTo>
                  <a:lnTo>
                    <a:pt x="1129157" y="2412"/>
                  </a:lnTo>
                  <a:lnTo>
                    <a:pt x="1125220" y="9143"/>
                  </a:lnTo>
                  <a:lnTo>
                    <a:pt x="1121156" y="16001"/>
                  </a:lnTo>
                  <a:lnTo>
                    <a:pt x="1123569" y="24764"/>
                  </a:lnTo>
                  <a:lnTo>
                    <a:pt x="1194923" y="66420"/>
                  </a:lnTo>
                  <a:lnTo>
                    <a:pt x="56882" y="66420"/>
                  </a:lnTo>
                  <a:lnTo>
                    <a:pt x="81250" y="80644"/>
                  </a:lnTo>
                  <a:lnTo>
                    <a:pt x="1170334" y="80644"/>
                  </a:lnTo>
                  <a:lnTo>
                    <a:pt x="1216025" y="53975"/>
                  </a:lnTo>
                  <a:lnTo>
                    <a:pt x="1223264" y="53975"/>
                  </a:lnTo>
                  <a:lnTo>
                    <a:pt x="1223264" y="52069"/>
                  </a:lnTo>
                  <a:lnTo>
                    <a:pt x="1227004" y="52069"/>
                  </a:lnTo>
                  <a:lnTo>
                    <a:pt x="1137920" y="0"/>
                  </a:lnTo>
                  <a:close/>
                </a:path>
                <a:path w="1251584" h="132714">
                  <a:moveTo>
                    <a:pt x="1227004" y="52069"/>
                  </a:moveTo>
                  <a:lnTo>
                    <a:pt x="1223264" y="52069"/>
                  </a:lnTo>
                  <a:lnTo>
                    <a:pt x="1223264" y="80644"/>
                  </a:lnTo>
                  <a:lnTo>
                    <a:pt x="1227221" y="80644"/>
                  </a:lnTo>
                  <a:lnTo>
                    <a:pt x="1251585" y="66420"/>
                  </a:lnTo>
                  <a:lnTo>
                    <a:pt x="1227004" y="52069"/>
                  </a:lnTo>
                  <a:close/>
                </a:path>
                <a:path w="1251584" h="132714">
                  <a:moveTo>
                    <a:pt x="35560" y="53975"/>
                  </a:moveTo>
                  <a:lnTo>
                    <a:pt x="35560" y="78739"/>
                  </a:lnTo>
                  <a:lnTo>
                    <a:pt x="56664" y="66420"/>
                  </a:lnTo>
                  <a:lnTo>
                    <a:pt x="56882" y="66420"/>
                  </a:lnTo>
                  <a:lnTo>
                    <a:pt x="35560" y="53975"/>
                  </a:lnTo>
                  <a:close/>
                </a:path>
                <a:path w="1251584" h="132714">
                  <a:moveTo>
                    <a:pt x="1170340" y="52069"/>
                  </a:moveTo>
                  <a:lnTo>
                    <a:pt x="81250" y="52069"/>
                  </a:lnTo>
                  <a:lnTo>
                    <a:pt x="35560" y="78739"/>
                  </a:lnTo>
                  <a:lnTo>
                    <a:pt x="77987" y="78739"/>
                  </a:lnTo>
                  <a:lnTo>
                    <a:pt x="56882" y="66420"/>
                  </a:lnTo>
                  <a:lnTo>
                    <a:pt x="1194923" y="66420"/>
                  </a:lnTo>
                  <a:lnTo>
                    <a:pt x="1170340" y="52069"/>
                  </a:lnTo>
                  <a:close/>
                </a:path>
                <a:path w="1251584" h="132714">
                  <a:moveTo>
                    <a:pt x="1216025" y="66420"/>
                  </a:moveTo>
                  <a:lnTo>
                    <a:pt x="1194923" y="66420"/>
                  </a:lnTo>
                  <a:lnTo>
                    <a:pt x="1216025" y="78739"/>
                  </a:lnTo>
                  <a:lnTo>
                    <a:pt x="1216025" y="66420"/>
                  </a:lnTo>
                  <a:close/>
                </a:path>
                <a:path w="1251584" h="132714">
                  <a:moveTo>
                    <a:pt x="1223264" y="53975"/>
                  </a:moveTo>
                  <a:lnTo>
                    <a:pt x="1216025" y="53975"/>
                  </a:lnTo>
                  <a:lnTo>
                    <a:pt x="1216025" y="78739"/>
                  </a:lnTo>
                  <a:lnTo>
                    <a:pt x="1223264" y="78739"/>
                  </a:lnTo>
                  <a:lnTo>
                    <a:pt x="1223264" y="53975"/>
                  </a:lnTo>
                  <a:close/>
                </a:path>
                <a:path w="1251584" h="132714">
                  <a:moveTo>
                    <a:pt x="77987" y="53975"/>
                  </a:moveTo>
                  <a:lnTo>
                    <a:pt x="35560" y="53975"/>
                  </a:lnTo>
                  <a:lnTo>
                    <a:pt x="56882" y="66420"/>
                  </a:lnTo>
                  <a:lnTo>
                    <a:pt x="56664" y="66420"/>
                  </a:lnTo>
                  <a:lnTo>
                    <a:pt x="77987" y="53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6555" y="2280018"/>
              <a:ext cx="477024" cy="47702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7482331" y="2265794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4">
                  <a:moveTo>
                    <a:pt x="0" y="505599"/>
                  </a:moveTo>
                  <a:lnTo>
                    <a:pt x="505599" y="505599"/>
                  </a:lnTo>
                  <a:lnTo>
                    <a:pt x="505599" y="0"/>
                  </a:lnTo>
                  <a:lnTo>
                    <a:pt x="0" y="0"/>
                  </a:lnTo>
                  <a:lnTo>
                    <a:pt x="0" y="505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7109359" y="5285066"/>
            <a:ext cx="1251585" cy="534670"/>
            <a:chOff x="7109359" y="5285066"/>
            <a:chExt cx="1251585" cy="534670"/>
          </a:xfrm>
        </p:grpSpPr>
        <p:sp>
          <p:nvSpPr>
            <p:cNvPr id="49" name="object 49"/>
            <p:cNvSpPr/>
            <p:nvPr/>
          </p:nvSpPr>
          <p:spPr>
            <a:xfrm>
              <a:off x="7109359" y="5473573"/>
              <a:ext cx="1251585" cy="132715"/>
            </a:xfrm>
            <a:custGeom>
              <a:avLst/>
              <a:gdLst/>
              <a:ahLst/>
              <a:cxnLst/>
              <a:rect l="l" t="t" r="r" b="b"/>
              <a:pathLst>
                <a:path w="1251584" h="132714">
                  <a:moveTo>
                    <a:pt x="113638" y="0"/>
                  </a:moveTo>
                  <a:lnTo>
                    <a:pt x="0" y="66309"/>
                  </a:lnTo>
                  <a:lnTo>
                    <a:pt x="113638" y="132651"/>
                  </a:lnTo>
                  <a:lnTo>
                    <a:pt x="122401" y="130352"/>
                  </a:lnTo>
                  <a:lnTo>
                    <a:pt x="126338" y="123532"/>
                  </a:lnTo>
                  <a:lnTo>
                    <a:pt x="130402" y="116712"/>
                  </a:lnTo>
                  <a:lnTo>
                    <a:pt x="128116" y="107949"/>
                  </a:lnTo>
                  <a:lnTo>
                    <a:pt x="81224" y="80644"/>
                  </a:lnTo>
                  <a:lnTo>
                    <a:pt x="28294" y="80644"/>
                  </a:lnTo>
                  <a:lnTo>
                    <a:pt x="28294" y="52069"/>
                  </a:lnTo>
                  <a:lnTo>
                    <a:pt x="81122" y="52069"/>
                  </a:lnTo>
                  <a:lnTo>
                    <a:pt x="121258" y="28701"/>
                  </a:lnTo>
                  <a:lnTo>
                    <a:pt x="128116" y="24637"/>
                  </a:lnTo>
                  <a:lnTo>
                    <a:pt x="130402" y="15874"/>
                  </a:lnTo>
                  <a:lnTo>
                    <a:pt x="126338" y="9143"/>
                  </a:lnTo>
                  <a:lnTo>
                    <a:pt x="122401" y="2285"/>
                  </a:lnTo>
                  <a:lnTo>
                    <a:pt x="113638" y="0"/>
                  </a:lnTo>
                  <a:close/>
                </a:path>
                <a:path w="1251584" h="132714">
                  <a:moveTo>
                    <a:pt x="1194866" y="66309"/>
                  </a:moveTo>
                  <a:lnTo>
                    <a:pt x="1123415" y="107949"/>
                  </a:lnTo>
                  <a:lnTo>
                    <a:pt x="1121129" y="116712"/>
                  </a:lnTo>
                  <a:lnTo>
                    <a:pt x="1125193" y="123532"/>
                  </a:lnTo>
                  <a:lnTo>
                    <a:pt x="1129130" y="130352"/>
                  </a:lnTo>
                  <a:lnTo>
                    <a:pt x="1137893" y="132651"/>
                  </a:lnTo>
                  <a:lnTo>
                    <a:pt x="1226987" y="80644"/>
                  </a:lnTo>
                  <a:lnTo>
                    <a:pt x="1223237" y="80644"/>
                  </a:lnTo>
                  <a:lnTo>
                    <a:pt x="1223237" y="78612"/>
                  </a:lnTo>
                  <a:lnTo>
                    <a:pt x="1215998" y="78612"/>
                  </a:lnTo>
                  <a:lnTo>
                    <a:pt x="1194866" y="66309"/>
                  </a:lnTo>
                  <a:close/>
                </a:path>
                <a:path w="1251584" h="132714">
                  <a:moveTo>
                    <a:pt x="81122" y="52069"/>
                  </a:moveTo>
                  <a:lnTo>
                    <a:pt x="28294" y="52069"/>
                  </a:lnTo>
                  <a:lnTo>
                    <a:pt x="28294" y="80644"/>
                  </a:lnTo>
                  <a:lnTo>
                    <a:pt x="81224" y="80644"/>
                  </a:lnTo>
                  <a:lnTo>
                    <a:pt x="77742" y="78612"/>
                  </a:lnTo>
                  <a:lnTo>
                    <a:pt x="35533" y="78612"/>
                  </a:lnTo>
                  <a:lnTo>
                    <a:pt x="35533" y="53974"/>
                  </a:lnTo>
                  <a:lnTo>
                    <a:pt x="77850" y="53974"/>
                  </a:lnTo>
                  <a:lnTo>
                    <a:pt x="81122" y="52069"/>
                  </a:lnTo>
                  <a:close/>
                </a:path>
                <a:path w="1251584" h="132714">
                  <a:moveTo>
                    <a:pt x="1170409" y="52069"/>
                  </a:moveTo>
                  <a:lnTo>
                    <a:pt x="81122" y="52069"/>
                  </a:lnTo>
                  <a:lnTo>
                    <a:pt x="56664" y="66309"/>
                  </a:lnTo>
                  <a:lnTo>
                    <a:pt x="81224" y="80644"/>
                  </a:lnTo>
                  <a:lnTo>
                    <a:pt x="1170307" y="80644"/>
                  </a:lnTo>
                  <a:lnTo>
                    <a:pt x="1194866" y="66309"/>
                  </a:lnTo>
                  <a:lnTo>
                    <a:pt x="1170409" y="52069"/>
                  </a:lnTo>
                  <a:close/>
                </a:path>
                <a:path w="1251584" h="132714">
                  <a:moveTo>
                    <a:pt x="1227194" y="52069"/>
                  </a:moveTo>
                  <a:lnTo>
                    <a:pt x="1223237" y="52069"/>
                  </a:lnTo>
                  <a:lnTo>
                    <a:pt x="1223237" y="80644"/>
                  </a:lnTo>
                  <a:lnTo>
                    <a:pt x="1226987" y="80644"/>
                  </a:lnTo>
                  <a:lnTo>
                    <a:pt x="1251531" y="66309"/>
                  </a:lnTo>
                  <a:lnTo>
                    <a:pt x="1227194" y="52069"/>
                  </a:lnTo>
                  <a:close/>
                </a:path>
                <a:path w="1251584" h="132714">
                  <a:moveTo>
                    <a:pt x="35533" y="53974"/>
                  </a:moveTo>
                  <a:lnTo>
                    <a:pt x="35533" y="78612"/>
                  </a:lnTo>
                  <a:lnTo>
                    <a:pt x="56664" y="66309"/>
                  </a:lnTo>
                  <a:lnTo>
                    <a:pt x="35533" y="53974"/>
                  </a:lnTo>
                  <a:close/>
                </a:path>
                <a:path w="1251584" h="132714">
                  <a:moveTo>
                    <a:pt x="56664" y="66309"/>
                  </a:moveTo>
                  <a:lnTo>
                    <a:pt x="35533" y="78612"/>
                  </a:lnTo>
                  <a:lnTo>
                    <a:pt x="77742" y="78612"/>
                  </a:lnTo>
                  <a:lnTo>
                    <a:pt x="56664" y="66309"/>
                  </a:lnTo>
                  <a:close/>
                </a:path>
                <a:path w="1251584" h="132714">
                  <a:moveTo>
                    <a:pt x="1215998" y="53974"/>
                  </a:moveTo>
                  <a:lnTo>
                    <a:pt x="1194866" y="66309"/>
                  </a:lnTo>
                  <a:lnTo>
                    <a:pt x="1215998" y="78612"/>
                  </a:lnTo>
                  <a:lnTo>
                    <a:pt x="1215998" y="53974"/>
                  </a:lnTo>
                  <a:close/>
                </a:path>
                <a:path w="1251584" h="132714">
                  <a:moveTo>
                    <a:pt x="1223237" y="53974"/>
                  </a:moveTo>
                  <a:lnTo>
                    <a:pt x="1215998" y="53974"/>
                  </a:lnTo>
                  <a:lnTo>
                    <a:pt x="1215998" y="78612"/>
                  </a:lnTo>
                  <a:lnTo>
                    <a:pt x="1223237" y="78612"/>
                  </a:lnTo>
                  <a:lnTo>
                    <a:pt x="1223237" y="53974"/>
                  </a:lnTo>
                  <a:close/>
                </a:path>
                <a:path w="1251584" h="132714">
                  <a:moveTo>
                    <a:pt x="77850" y="53974"/>
                  </a:moveTo>
                  <a:lnTo>
                    <a:pt x="35533" y="53974"/>
                  </a:lnTo>
                  <a:lnTo>
                    <a:pt x="56664" y="66309"/>
                  </a:lnTo>
                  <a:lnTo>
                    <a:pt x="77850" y="53974"/>
                  </a:lnTo>
                  <a:close/>
                </a:path>
                <a:path w="1251584" h="132714">
                  <a:moveTo>
                    <a:pt x="1137893" y="0"/>
                  </a:moveTo>
                  <a:lnTo>
                    <a:pt x="1129130" y="2285"/>
                  </a:lnTo>
                  <a:lnTo>
                    <a:pt x="1125193" y="9143"/>
                  </a:lnTo>
                  <a:lnTo>
                    <a:pt x="1121129" y="15874"/>
                  </a:lnTo>
                  <a:lnTo>
                    <a:pt x="1123542" y="24637"/>
                  </a:lnTo>
                  <a:lnTo>
                    <a:pt x="1130273" y="28701"/>
                  </a:lnTo>
                  <a:lnTo>
                    <a:pt x="1194866" y="66309"/>
                  </a:lnTo>
                  <a:lnTo>
                    <a:pt x="1215998" y="53974"/>
                  </a:lnTo>
                  <a:lnTo>
                    <a:pt x="1223237" y="53974"/>
                  </a:lnTo>
                  <a:lnTo>
                    <a:pt x="1223237" y="52069"/>
                  </a:lnTo>
                  <a:lnTo>
                    <a:pt x="1227194" y="52069"/>
                  </a:lnTo>
                  <a:lnTo>
                    <a:pt x="113789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96556" y="5313641"/>
              <a:ext cx="477024" cy="477024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7482332" y="5299354"/>
              <a:ext cx="506095" cy="506095"/>
            </a:xfrm>
            <a:custGeom>
              <a:avLst/>
              <a:gdLst/>
              <a:ahLst/>
              <a:cxnLst/>
              <a:rect l="l" t="t" r="r" b="b"/>
              <a:pathLst>
                <a:path w="506095" h="506095">
                  <a:moveTo>
                    <a:pt x="0" y="505599"/>
                  </a:moveTo>
                  <a:lnTo>
                    <a:pt x="505599" y="505599"/>
                  </a:lnTo>
                  <a:lnTo>
                    <a:pt x="505599" y="0"/>
                  </a:lnTo>
                  <a:lnTo>
                    <a:pt x="0" y="0"/>
                  </a:lnTo>
                  <a:lnTo>
                    <a:pt x="0" y="505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2" name="object 52"/>
          <p:cNvGrpSpPr/>
          <p:nvPr/>
        </p:nvGrpSpPr>
        <p:grpSpPr>
          <a:xfrm>
            <a:off x="5717222" y="3386073"/>
            <a:ext cx="518159" cy="2821940"/>
            <a:chOff x="5717222" y="3386073"/>
            <a:chExt cx="518159" cy="2821940"/>
          </a:xfrm>
        </p:grpSpPr>
        <p:sp>
          <p:nvSpPr>
            <p:cNvPr id="53" name="object 53"/>
            <p:cNvSpPr/>
            <p:nvPr/>
          </p:nvSpPr>
          <p:spPr>
            <a:xfrm>
              <a:off x="5910706" y="3386073"/>
              <a:ext cx="139700" cy="1154430"/>
            </a:xfrm>
            <a:custGeom>
              <a:avLst/>
              <a:gdLst/>
              <a:ahLst/>
              <a:cxnLst/>
              <a:rect l="l" t="t" r="r" b="b"/>
              <a:pathLst>
                <a:path w="139700" h="1154429">
                  <a:moveTo>
                    <a:pt x="22351" y="1024255"/>
                  </a:moveTo>
                  <a:lnTo>
                    <a:pt x="15493" y="1028319"/>
                  </a:lnTo>
                  <a:lnTo>
                    <a:pt x="8762" y="1032382"/>
                  </a:lnTo>
                  <a:lnTo>
                    <a:pt x="6476" y="1041145"/>
                  </a:lnTo>
                  <a:lnTo>
                    <a:pt x="10540" y="1047876"/>
                  </a:lnTo>
                  <a:lnTo>
                    <a:pt x="73659" y="1154302"/>
                  </a:lnTo>
                  <a:lnTo>
                    <a:pt x="89842" y="1126108"/>
                  </a:lnTo>
                  <a:lnTo>
                    <a:pt x="59181" y="1126108"/>
                  </a:lnTo>
                  <a:lnTo>
                    <a:pt x="58809" y="1073344"/>
                  </a:lnTo>
                  <a:lnTo>
                    <a:pt x="35051" y="1033271"/>
                  </a:lnTo>
                  <a:lnTo>
                    <a:pt x="31114" y="1026540"/>
                  </a:lnTo>
                  <a:lnTo>
                    <a:pt x="22351" y="1024255"/>
                  </a:lnTo>
                  <a:close/>
                </a:path>
                <a:path w="139700" h="1154429">
                  <a:moveTo>
                    <a:pt x="58809" y="1073344"/>
                  </a:moveTo>
                  <a:lnTo>
                    <a:pt x="59130" y="1118870"/>
                  </a:lnTo>
                  <a:lnTo>
                    <a:pt x="59181" y="1126108"/>
                  </a:lnTo>
                  <a:lnTo>
                    <a:pt x="87756" y="1125855"/>
                  </a:lnTo>
                  <a:lnTo>
                    <a:pt x="87707" y="1118870"/>
                  </a:lnTo>
                  <a:lnTo>
                    <a:pt x="61087" y="1118870"/>
                  </a:lnTo>
                  <a:lnTo>
                    <a:pt x="73241" y="1097686"/>
                  </a:lnTo>
                  <a:lnTo>
                    <a:pt x="58809" y="1073344"/>
                  </a:lnTo>
                  <a:close/>
                </a:path>
                <a:path w="139700" h="1154429">
                  <a:moveTo>
                    <a:pt x="123062" y="1023619"/>
                  </a:moveTo>
                  <a:lnTo>
                    <a:pt x="114426" y="1025906"/>
                  </a:lnTo>
                  <a:lnTo>
                    <a:pt x="87384" y="1073037"/>
                  </a:lnTo>
                  <a:lnTo>
                    <a:pt x="87707" y="1118870"/>
                  </a:lnTo>
                  <a:lnTo>
                    <a:pt x="87756" y="1125855"/>
                  </a:lnTo>
                  <a:lnTo>
                    <a:pt x="59181" y="1126108"/>
                  </a:lnTo>
                  <a:lnTo>
                    <a:pt x="89842" y="1126108"/>
                  </a:lnTo>
                  <a:lnTo>
                    <a:pt x="139191" y="1040130"/>
                  </a:lnTo>
                  <a:lnTo>
                    <a:pt x="136778" y="1031494"/>
                  </a:lnTo>
                  <a:lnTo>
                    <a:pt x="123062" y="1023619"/>
                  </a:lnTo>
                  <a:close/>
                </a:path>
                <a:path w="139700" h="1154429">
                  <a:moveTo>
                    <a:pt x="73241" y="1097686"/>
                  </a:moveTo>
                  <a:lnTo>
                    <a:pt x="61087" y="1118870"/>
                  </a:lnTo>
                  <a:lnTo>
                    <a:pt x="85800" y="1118870"/>
                  </a:lnTo>
                  <a:lnTo>
                    <a:pt x="73241" y="1097686"/>
                  </a:lnTo>
                  <a:close/>
                </a:path>
                <a:path w="139700" h="1154429">
                  <a:moveTo>
                    <a:pt x="87384" y="1073037"/>
                  </a:moveTo>
                  <a:lnTo>
                    <a:pt x="73241" y="1097686"/>
                  </a:lnTo>
                  <a:lnTo>
                    <a:pt x="85800" y="1118870"/>
                  </a:lnTo>
                  <a:lnTo>
                    <a:pt x="87707" y="1118870"/>
                  </a:lnTo>
                  <a:lnTo>
                    <a:pt x="87386" y="1073344"/>
                  </a:lnTo>
                  <a:lnTo>
                    <a:pt x="87384" y="1073037"/>
                  </a:lnTo>
                  <a:close/>
                </a:path>
                <a:path w="139700" h="1154429">
                  <a:moveTo>
                    <a:pt x="65935" y="56643"/>
                  </a:moveTo>
                  <a:lnTo>
                    <a:pt x="51917" y="81074"/>
                  </a:lnTo>
                  <a:lnTo>
                    <a:pt x="51807" y="81265"/>
                  </a:lnTo>
                  <a:lnTo>
                    <a:pt x="58807" y="1073037"/>
                  </a:lnTo>
                  <a:lnTo>
                    <a:pt x="58809" y="1073344"/>
                  </a:lnTo>
                  <a:lnTo>
                    <a:pt x="73241" y="1097686"/>
                  </a:lnTo>
                  <a:lnTo>
                    <a:pt x="87384" y="1073037"/>
                  </a:lnTo>
                  <a:lnTo>
                    <a:pt x="80384" y="81265"/>
                  </a:lnTo>
                  <a:lnTo>
                    <a:pt x="80383" y="81074"/>
                  </a:lnTo>
                  <a:lnTo>
                    <a:pt x="65935" y="56643"/>
                  </a:lnTo>
                  <a:close/>
                </a:path>
                <a:path w="139700" h="1154429">
                  <a:moveTo>
                    <a:pt x="65531" y="0"/>
                  </a:moveTo>
                  <a:lnTo>
                    <a:pt x="0" y="114173"/>
                  </a:lnTo>
                  <a:lnTo>
                    <a:pt x="2412" y="122809"/>
                  </a:lnTo>
                  <a:lnTo>
                    <a:pt x="9143" y="126746"/>
                  </a:lnTo>
                  <a:lnTo>
                    <a:pt x="16001" y="130683"/>
                  </a:lnTo>
                  <a:lnTo>
                    <a:pt x="24764" y="128397"/>
                  </a:lnTo>
                  <a:lnTo>
                    <a:pt x="51807" y="81265"/>
                  </a:lnTo>
                  <a:lnTo>
                    <a:pt x="51485" y="35560"/>
                  </a:lnTo>
                  <a:lnTo>
                    <a:pt x="51434" y="28448"/>
                  </a:lnTo>
                  <a:lnTo>
                    <a:pt x="82253" y="28193"/>
                  </a:lnTo>
                  <a:lnTo>
                    <a:pt x="65531" y="0"/>
                  </a:lnTo>
                  <a:close/>
                </a:path>
                <a:path w="139700" h="1154429">
                  <a:moveTo>
                    <a:pt x="82253" y="28193"/>
                  </a:moveTo>
                  <a:lnTo>
                    <a:pt x="80009" y="28193"/>
                  </a:lnTo>
                  <a:lnTo>
                    <a:pt x="80383" y="81074"/>
                  </a:lnTo>
                  <a:lnTo>
                    <a:pt x="104012" y="121030"/>
                  </a:lnTo>
                  <a:lnTo>
                    <a:pt x="108076" y="127762"/>
                  </a:lnTo>
                  <a:lnTo>
                    <a:pt x="116839" y="130048"/>
                  </a:lnTo>
                  <a:lnTo>
                    <a:pt x="123570" y="125984"/>
                  </a:lnTo>
                  <a:lnTo>
                    <a:pt x="130428" y="121920"/>
                  </a:lnTo>
                  <a:lnTo>
                    <a:pt x="132587" y="113156"/>
                  </a:lnTo>
                  <a:lnTo>
                    <a:pt x="128650" y="106425"/>
                  </a:lnTo>
                  <a:lnTo>
                    <a:pt x="82253" y="28193"/>
                  </a:lnTo>
                  <a:close/>
                </a:path>
                <a:path w="139700" h="1154429">
                  <a:moveTo>
                    <a:pt x="80009" y="28193"/>
                  </a:moveTo>
                  <a:lnTo>
                    <a:pt x="51434" y="28448"/>
                  </a:lnTo>
                  <a:lnTo>
                    <a:pt x="51806" y="81074"/>
                  </a:lnTo>
                  <a:lnTo>
                    <a:pt x="65935" y="56643"/>
                  </a:lnTo>
                  <a:lnTo>
                    <a:pt x="53466" y="35560"/>
                  </a:lnTo>
                  <a:lnTo>
                    <a:pt x="80061" y="35560"/>
                  </a:lnTo>
                  <a:lnTo>
                    <a:pt x="80009" y="28193"/>
                  </a:lnTo>
                  <a:close/>
                </a:path>
                <a:path w="139700" h="1154429">
                  <a:moveTo>
                    <a:pt x="80061" y="35560"/>
                  </a:moveTo>
                  <a:lnTo>
                    <a:pt x="78032" y="35560"/>
                  </a:lnTo>
                  <a:lnTo>
                    <a:pt x="65935" y="56643"/>
                  </a:lnTo>
                  <a:lnTo>
                    <a:pt x="80383" y="81074"/>
                  </a:lnTo>
                  <a:lnTo>
                    <a:pt x="80061" y="35560"/>
                  </a:lnTo>
                  <a:close/>
                </a:path>
                <a:path w="139700" h="1154429">
                  <a:moveTo>
                    <a:pt x="78032" y="35560"/>
                  </a:moveTo>
                  <a:lnTo>
                    <a:pt x="53466" y="35560"/>
                  </a:lnTo>
                  <a:lnTo>
                    <a:pt x="65935" y="56643"/>
                  </a:lnTo>
                  <a:lnTo>
                    <a:pt x="78032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45860" y="3732745"/>
              <a:ext cx="460794" cy="46079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731509" y="3718521"/>
              <a:ext cx="489584" cy="489584"/>
            </a:xfrm>
            <a:custGeom>
              <a:avLst/>
              <a:gdLst/>
              <a:ahLst/>
              <a:cxnLst/>
              <a:rect l="l" t="t" r="r" b="b"/>
              <a:pathLst>
                <a:path w="489585" h="489585">
                  <a:moveTo>
                    <a:pt x="0" y="489369"/>
                  </a:moveTo>
                  <a:lnTo>
                    <a:pt x="489369" y="489369"/>
                  </a:lnTo>
                  <a:lnTo>
                    <a:pt x="489369" y="0"/>
                  </a:lnTo>
                  <a:lnTo>
                    <a:pt x="0" y="0"/>
                  </a:lnTo>
                  <a:lnTo>
                    <a:pt x="0" y="48936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754411" y="5521705"/>
              <a:ext cx="342900" cy="686435"/>
            </a:xfrm>
            <a:custGeom>
              <a:avLst/>
              <a:gdLst/>
              <a:ahLst/>
              <a:cxnLst/>
              <a:rect l="l" t="t" r="r" b="b"/>
              <a:pathLst>
                <a:path w="342900" h="686435">
                  <a:moveTo>
                    <a:pt x="32942" y="344209"/>
                  </a:moveTo>
                  <a:lnTo>
                    <a:pt x="18627" y="349097"/>
                  </a:lnTo>
                  <a:lnTo>
                    <a:pt x="7322" y="359157"/>
                  </a:lnTo>
                  <a:lnTo>
                    <a:pt x="958" y="372313"/>
                  </a:lnTo>
                  <a:lnTo>
                    <a:pt x="0" y="386888"/>
                  </a:lnTo>
                  <a:lnTo>
                    <a:pt x="4911" y="401205"/>
                  </a:lnTo>
                  <a:lnTo>
                    <a:pt x="171154" y="686219"/>
                  </a:lnTo>
                  <a:lnTo>
                    <a:pt x="215259" y="610603"/>
                  </a:lnTo>
                  <a:lnTo>
                    <a:pt x="133054" y="610603"/>
                  </a:lnTo>
                  <a:lnTo>
                    <a:pt x="133054" y="469711"/>
                  </a:lnTo>
                  <a:lnTo>
                    <a:pt x="70697" y="362813"/>
                  </a:lnTo>
                  <a:lnTo>
                    <a:pt x="60668" y="351506"/>
                  </a:lnTo>
                  <a:lnTo>
                    <a:pt x="47519" y="345159"/>
                  </a:lnTo>
                  <a:lnTo>
                    <a:pt x="32942" y="344209"/>
                  </a:lnTo>
                  <a:close/>
                </a:path>
                <a:path w="342900" h="686435">
                  <a:moveTo>
                    <a:pt x="133054" y="469711"/>
                  </a:moveTo>
                  <a:lnTo>
                    <a:pt x="133054" y="610603"/>
                  </a:lnTo>
                  <a:lnTo>
                    <a:pt x="209254" y="610603"/>
                  </a:lnTo>
                  <a:lnTo>
                    <a:pt x="209254" y="591413"/>
                  </a:lnTo>
                  <a:lnTo>
                    <a:pt x="138261" y="591413"/>
                  </a:lnTo>
                  <a:lnTo>
                    <a:pt x="171154" y="535025"/>
                  </a:lnTo>
                  <a:lnTo>
                    <a:pt x="133054" y="469711"/>
                  </a:lnTo>
                  <a:close/>
                </a:path>
                <a:path w="342900" h="686435">
                  <a:moveTo>
                    <a:pt x="309366" y="344209"/>
                  </a:moveTo>
                  <a:lnTo>
                    <a:pt x="294788" y="345159"/>
                  </a:lnTo>
                  <a:lnTo>
                    <a:pt x="281640" y="351506"/>
                  </a:lnTo>
                  <a:lnTo>
                    <a:pt x="271611" y="362813"/>
                  </a:lnTo>
                  <a:lnTo>
                    <a:pt x="209254" y="469711"/>
                  </a:lnTo>
                  <a:lnTo>
                    <a:pt x="209254" y="610603"/>
                  </a:lnTo>
                  <a:lnTo>
                    <a:pt x="215259" y="610603"/>
                  </a:lnTo>
                  <a:lnTo>
                    <a:pt x="337397" y="401205"/>
                  </a:lnTo>
                  <a:lnTo>
                    <a:pt x="342308" y="386888"/>
                  </a:lnTo>
                  <a:lnTo>
                    <a:pt x="341350" y="372313"/>
                  </a:lnTo>
                  <a:lnTo>
                    <a:pt x="334986" y="359157"/>
                  </a:lnTo>
                  <a:lnTo>
                    <a:pt x="323681" y="349097"/>
                  </a:lnTo>
                  <a:lnTo>
                    <a:pt x="309366" y="344209"/>
                  </a:lnTo>
                  <a:close/>
                </a:path>
                <a:path w="342900" h="686435">
                  <a:moveTo>
                    <a:pt x="171154" y="535025"/>
                  </a:moveTo>
                  <a:lnTo>
                    <a:pt x="138261" y="591413"/>
                  </a:lnTo>
                  <a:lnTo>
                    <a:pt x="204047" y="591413"/>
                  </a:lnTo>
                  <a:lnTo>
                    <a:pt x="171154" y="535025"/>
                  </a:lnTo>
                  <a:close/>
                </a:path>
                <a:path w="342900" h="686435">
                  <a:moveTo>
                    <a:pt x="209254" y="469711"/>
                  </a:moveTo>
                  <a:lnTo>
                    <a:pt x="171154" y="535025"/>
                  </a:lnTo>
                  <a:lnTo>
                    <a:pt x="204047" y="591413"/>
                  </a:lnTo>
                  <a:lnTo>
                    <a:pt x="209254" y="591413"/>
                  </a:lnTo>
                  <a:lnTo>
                    <a:pt x="209254" y="469711"/>
                  </a:lnTo>
                  <a:close/>
                </a:path>
                <a:path w="342900" h="686435">
                  <a:moveTo>
                    <a:pt x="209254" y="0"/>
                  </a:moveTo>
                  <a:lnTo>
                    <a:pt x="133054" y="0"/>
                  </a:lnTo>
                  <a:lnTo>
                    <a:pt x="133054" y="469711"/>
                  </a:lnTo>
                  <a:lnTo>
                    <a:pt x="171154" y="535025"/>
                  </a:lnTo>
                  <a:lnTo>
                    <a:pt x="209254" y="469711"/>
                  </a:lnTo>
                  <a:lnTo>
                    <a:pt x="209254" y="0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/>
          <p:nvPr/>
        </p:nvSpPr>
        <p:spPr>
          <a:xfrm>
            <a:off x="9471279" y="5354320"/>
            <a:ext cx="478790" cy="309245"/>
          </a:xfrm>
          <a:custGeom>
            <a:avLst/>
            <a:gdLst/>
            <a:ahLst/>
            <a:cxnLst/>
            <a:rect l="l" t="t" r="r" b="b"/>
            <a:pathLst>
              <a:path w="478790" h="309245">
                <a:moveTo>
                  <a:pt x="475377" y="6222"/>
                </a:moveTo>
                <a:lnTo>
                  <a:pt x="394462" y="6222"/>
                </a:lnTo>
                <a:lnTo>
                  <a:pt x="433704" y="71627"/>
                </a:lnTo>
                <a:lnTo>
                  <a:pt x="312810" y="144227"/>
                </a:lnTo>
                <a:lnTo>
                  <a:pt x="253365" y="252628"/>
                </a:lnTo>
                <a:lnTo>
                  <a:pt x="248830" y="267074"/>
                </a:lnTo>
                <a:lnTo>
                  <a:pt x="250142" y="281622"/>
                </a:lnTo>
                <a:lnTo>
                  <a:pt x="256811" y="294608"/>
                </a:lnTo>
                <a:lnTo>
                  <a:pt x="268350" y="304368"/>
                </a:lnTo>
                <a:lnTo>
                  <a:pt x="282840" y="308876"/>
                </a:lnTo>
                <a:lnTo>
                  <a:pt x="297402" y="307541"/>
                </a:lnTo>
                <a:lnTo>
                  <a:pt x="310391" y="300851"/>
                </a:lnTo>
                <a:lnTo>
                  <a:pt x="320167" y="289293"/>
                </a:lnTo>
                <a:lnTo>
                  <a:pt x="475377" y="6222"/>
                </a:lnTo>
                <a:close/>
              </a:path>
              <a:path w="478790" h="309245">
                <a:moveTo>
                  <a:pt x="349180" y="77904"/>
                </a:moveTo>
                <a:lnTo>
                  <a:pt x="273563" y="78847"/>
                </a:lnTo>
                <a:lnTo>
                  <a:pt x="0" y="243179"/>
                </a:lnTo>
                <a:lnTo>
                  <a:pt x="39243" y="308508"/>
                </a:lnTo>
                <a:lnTo>
                  <a:pt x="312810" y="144227"/>
                </a:lnTo>
                <a:lnTo>
                  <a:pt x="349180" y="77904"/>
                </a:lnTo>
                <a:close/>
              </a:path>
              <a:path w="478790" h="309245">
                <a:moveTo>
                  <a:pt x="403072" y="20573"/>
                </a:moveTo>
                <a:lnTo>
                  <a:pt x="380619" y="20573"/>
                </a:lnTo>
                <a:lnTo>
                  <a:pt x="414527" y="77088"/>
                </a:lnTo>
                <a:lnTo>
                  <a:pt x="349180" y="77904"/>
                </a:lnTo>
                <a:lnTo>
                  <a:pt x="312810" y="144227"/>
                </a:lnTo>
                <a:lnTo>
                  <a:pt x="433704" y="71627"/>
                </a:lnTo>
                <a:lnTo>
                  <a:pt x="403072" y="20573"/>
                </a:lnTo>
                <a:close/>
              </a:path>
              <a:path w="478790" h="309245">
                <a:moveTo>
                  <a:pt x="478790" y="0"/>
                </a:moveTo>
                <a:lnTo>
                  <a:pt x="148844" y="4190"/>
                </a:lnTo>
                <a:lnTo>
                  <a:pt x="114071" y="27961"/>
                </a:lnTo>
                <a:lnTo>
                  <a:pt x="111251" y="42798"/>
                </a:lnTo>
                <a:lnTo>
                  <a:pt x="114444" y="57602"/>
                </a:lnTo>
                <a:lnTo>
                  <a:pt x="122793" y="69595"/>
                </a:lnTo>
                <a:lnTo>
                  <a:pt x="135022" y="77589"/>
                </a:lnTo>
                <a:lnTo>
                  <a:pt x="149860" y="80390"/>
                </a:lnTo>
                <a:lnTo>
                  <a:pt x="273563" y="78847"/>
                </a:lnTo>
                <a:lnTo>
                  <a:pt x="394462" y="6222"/>
                </a:lnTo>
                <a:lnTo>
                  <a:pt x="475377" y="6222"/>
                </a:lnTo>
                <a:lnTo>
                  <a:pt x="478790" y="0"/>
                </a:lnTo>
                <a:close/>
              </a:path>
              <a:path w="478790" h="309245">
                <a:moveTo>
                  <a:pt x="394462" y="6222"/>
                </a:moveTo>
                <a:lnTo>
                  <a:pt x="273563" y="78847"/>
                </a:lnTo>
                <a:lnTo>
                  <a:pt x="349180" y="77904"/>
                </a:lnTo>
                <a:lnTo>
                  <a:pt x="380619" y="20573"/>
                </a:lnTo>
                <a:lnTo>
                  <a:pt x="403072" y="20573"/>
                </a:lnTo>
                <a:lnTo>
                  <a:pt x="394462" y="6222"/>
                </a:lnTo>
                <a:close/>
              </a:path>
              <a:path w="478790" h="309245">
                <a:moveTo>
                  <a:pt x="380619" y="20573"/>
                </a:moveTo>
                <a:lnTo>
                  <a:pt x="349180" y="77904"/>
                </a:lnTo>
                <a:lnTo>
                  <a:pt x="414527" y="77088"/>
                </a:lnTo>
                <a:lnTo>
                  <a:pt x="380619" y="20573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8" name="object 58"/>
          <p:cNvGrpSpPr/>
          <p:nvPr/>
        </p:nvGrpSpPr>
        <p:grpSpPr>
          <a:xfrm>
            <a:off x="8950579" y="2415270"/>
            <a:ext cx="771525" cy="2145030"/>
            <a:chOff x="8950579" y="2415270"/>
            <a:chExt cx="771525" cy="2145030"/>
          </a:xfrm>
        </p:grpSpPr>
        <p:sp>
          <p:nvSpPr>
            <p:cNvPr id="59" name="object 59"/>
            <p:cNvSpPr/>
            <p:nvPr/>
          </p:nvSpPr>
          <p:spPr>
            <a:xfrm>
              <a:off x="8950579" y="2415270"/>
              <a:ext cx="479425" cy="309245"/>
            </a:xfrm>
            <a:custGeom>
              <a:avLst/>
              <a:gdLst/>
              <a:ahLst/>
              <a:cxnLst/>
              <a:rect l="l" t="t" r="r" b="b"/>
              <a:pathLst>
                <a:path w="479425" h="309244">
                  <a:moveTo>
                    <a:pt x="196022" y="0"/>
                  </a:moveTo>
                  <a:lnTo>
                    <a:pt x="181498" y="1349"/>
                  </a:lnTo>
                  <a:lnTo>
                    <a:pt x="168523" y="8032"/>
                  </a:lnTo>
                  <a:lnTo>
                    <a:pt x="158750" y="19573"/>
                  </a:lnTo>
                  <a:lnTo>
                    <a:pt x="0" y="308879"/>
                  </a:lnTo>
                  <a:lnTo>
                    <a:pt x="329946" y="304688"/>
                  </a:lnTo>
                  <a:lnTo>
                    <a:pt x="339420" y="302656"/>
                  </a:lnTo>
                  <a:lnTo>
                    <a:pt x="84454" y="302656"/>
                  </a:lnTo>
                  <a:lnTo>
                    <a:pt x="45212" y="237251"/>
                  </a:lnTo>
                  <a:lnTo>
                    <a:pt x="166023" y="164710"/>
                  </a:lnTo>
                  <a:lnTo>
                    <a:pt x="225551" y="56276"/>
                  </a:lnTo>
                  <a:lnTo>
                    <a:pt x="230066" y="41840"/>
                  </a:lnTo>
                  <a:lnTo>
                    <a:pt x="228711" y="27273"/>
                  </a:lnTo>
                  <a:lnTo>
                    <a:pt x="221997" y="14253"/>
                  </a:lnTo>
                  <a:lnTo>
                    <a:pt x="210439" y="4460"/>
                  </a:lnTo>
                  <a:lnTo>
                    <a:pt x="196022" y="0"/>
                  </a:lnTo>
                  <a:close/>
                </a:path>
                <a:path w="479425" h="309244">
                  <a:moveTo>
                    <a:pt x="166023" y="164710"/>
                  </a:moveTo>
                  <a:lnTo>
                    <a:pt x="45212" y="237251"/>
                  </a:lnTo>
                  <a:lnTo>
                    <a:pt x="84454" y="302656"/>
                  </a:lnTo>
                  <a:lnTo>
                    <a:pt x="108342" y="288305"/>
                  </a:lnTo>
                  <a:lnTo>
                    <a:pt x="98171" y="288305"/>
                  </a:lnTo>
                  <a:lnTo>
                    <a:pt x="64389" y="231790"/>
                  </a:lnTo>
                  <a:lnTo>
                    <a:pt x="129644" y="230976"/>
                  </a:lnTo>
                  <a:lnTo>
                    <a:pt x="166023" y="164710"/>
                  </a:lnTo>
                  <a:close/>
                </a:path>
                <a:path w="479425" h="309244">
                  <a:moveTo>
                    <a:pt x="328929" y="228488"/>
                  </a:moveTo>
                  <a:lnTo>
                    <a:pt x="205341" y="230031"/>
                  </a:lnTo>
                  <a:lnTo>
                    <a:pt x="84454" y="302656"/>
                  </a:lnTo>
                  <a:lnTo>
                    <a:pt x="339420" y="302656"/>
                  </a:lnTo>
                  <a:lnTo>
                    <a:pt x="344749" y="301513"/>
                  </a:lnTo>
                  <a:lnTo>
                    <a:pt x="356743" y="293195"/>
                  </a:lnTo>
                  <a:lnTo>
                    <a:pt x="364736" y="280971"/>
                  </a:lnTo>
                  <a:lnTo>
                    <a:pt x="367538" y="266080"/>
                  </a:lnTo>
                  <a:lnTo>
                    <a:pt x="364363" y="251277"/>
                  </a:lnTo>
                  <a:lnTo>
                    <a:pt x="356044" y="239283"/>
                  </a:lnTo>
                  <a:lnTo>
                    <a:pt x="343820" y="231290"/>
                  </a:lnTo>
                  <a:lnTo>
                    <a:pt x="328929" y="228488"/>
                  </a:lnTo>
                  <a:close/>
                </a:path>
                <a:path w="479425" h="309244">
                  <a:moveTo>
                    <a:pt x="129644" y="230976"/>
                  </a:moveTo>
                  <a:lnTo>
                    <a:pt x="64389" y="231790"/>
                  </a:lnTo>
                  <a:lnTo>
                    <a:pt x="98171" y="288305"/>
                  </a:lnTo>
                  <a:lnTo>
                    <a:pt x="129644" y="230976"/>
                  </a:lnTo>
                  <a:close/>
                </a:path>
                <a:path w="479425" h="309244">
                  <a:moveTo>
                    <a:pt x="205341" y="230031"/>
                  </a:moveTo>
                  <a:lnTo>
                    <a:pt x="129644" y="230976"/>
                  </a:lnTo>
                  <a:lnTo>
                    <a:pt x="98171" y="288305"/>
                  </a:lnTo>
                  <a:lnTo>
                    <a:pt x="108342" y="288305"/>
                  </a:lnTo>
                  <a:lnTo>
                    <a:pt x="205341" y="230031"/>
                  </a:lnTo>
                  <a:close/>
                </a:path>
                <a:path w="479425" h="309244">
                  <a:moveTo>
                    <a:pt x="439674" y="396"/>
                  </a:moveTo>
                  <a:lnTo>
                    <a:pt x="166023" y="164710"/>
                  </a:lnTo>
                  <a:lnTo>
                    <a:pt x="129644" y="230976"/>
                  </a:lnTo>
                  <a:lnTo>
                    <a:pt x="205341" y="230031"/>
                  </a:lnTo>
                  <a:lnTo>
                    <a:pt x="478917" y="65674"/>
                  </a:lnTo>
                  <a:lnTo>
                    <a:pt x="439674" y="396"/>
                  </a:lnTo>
                  <a:close/>
                </a:path>
              </a:pathLst>
            </a:custGeom>
            <a:solidFill>
              <a:srgbClr val="00A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9400413" y="3386074"/>
              <a:ext cx="132715" cy="1174115"/>
            </a:xfrm>
            <a:custGeom>
              <a:avLst/>
              <a:gdLst/>
              <a:ahLst/>
              <a:cxnLst/>
              <a:rect l="l" t="t" r="r" b="b"/>
              <a:pathLst>
                <a:path w="132715" h="1174114">
                  <a:moveTo>
                    <a:pt x="15875" y="1043177"/>
                  </a:moveTo>
                  <a:lnTo>
                    <a:pt x="9143" y="1047242"/>
                  </a:lnTo>
                  <a:lnTo>
                    <a:pt x="2285" y="1051178"/>
                  </a:lnTo>
                  <a:lnTo>
                    <a:pt x="0" y="1059942"/>
                  </a:lnTo>
                  <a:lnTo>
                    <a:pt x="66293" y="1173607"/>
                  </a:lnTo>
                  <a:lnTo>
                    <a:pt x="82808" y="1145286"/>
                  </a:lnTo>
                  <a:lnTo>
                    <a:pt x="52069" y="1145286"/>
                  </a:lnTo>
                  <a:lnTo>
                    <a:pt x="52069" y="1092457"/>
                  </a:lnTo>
                  <a:lnTo>
                    <a:pt x="28701" y="1052321"/>
                  </a:lnTo>
                  <a:lnTo>
                    <a:pt x="24637" y="1045463"/>
                  </a:lnTo>
                  <a:lnTo>
                    <a:pt x="15875" y="1043177"/>
                  </a:lnTo>
                  <a:close/>
                </a:path>
                <a:path w="132715" h="1174114">
                  <a:moveTo>
                    <a:pt x="52069" y="1092457"/>
                  </a:moveTo>
                  <a:lnTo>
                    <a:pt x="52069" y="1145286"/>
                  </a:lnTo>
                  <a:lnTo>
                    <a:pt x="80644" y="1145286"/>
                  </a:lnTo>
                  <a:lnTo>
                    <a:pt x="80644" y="1138046"/>
                  </a:lnTo>
                  <a:lnTo>
                    <a:pt x="53975" y="1138046"/>
                  </a:lnTo>
                  <a:lnTo>
                    <a:pt x="66309" y="1116915"/>
                  </a:lnTo>
                  <a:lnTo>
                    <a:pt x="52069" y="1092457"/>
                  </a:lnTo>
                  <a:close/>
                </a:path>
                <a:path w="132715" h="1174114">
                  <a:moveTo>
                    <a:pt x="116712" y="1043177"/>
                  </a:moveTo>
                  <a:lnTo>
                    <a:pt x="107950" y="1045463"/>
                  </a:lnTo>
                  <a:lnTo>
                    <a:pt x="104012" y="1052321"/>
                  </a:lnTo>
                  <a:lnTo>
                    <a:pt x="80644" y="1092457"/>
                  </a:lnTo>
                  <a:lnTo>
                    <a:pt x="80644" y="1145286"/>
                  </a:lnTo>
                  <a:lnTo>
                    <a:pt x="82808" y="1145286"/>
                  </a:lnTo>
                  <a:lnTo>
                    <a:pt x="132587" y="1059942"/>
                  </a:lnTo>
                  <a:lnTo>
                    <a:pt x="130301" y="1051178"/>
                  </a:lnTo>
                  <a:lnTo>
                    <a:pt x="116712" y="1043177"/>
                  </a:lnTo>
                  <a:close/>
                </a:path>
                <a:path w="132715" h="1174114">
                  <a:moveTo>
                    <a:pt x="66309" y="1116915"/>
                  </a:moveTo>
                  <a:lnTo>
                    <a:pt x="53975" y="1138046"/>
                  </a:lnTo>
                  <a:lnTo>
                    <a:pt x="78612" y="1138046"/>
                  </a:lnTo>
                  <a:lnTo>
                    <a:pt x="66309" y="1116915"/>
                  </a:lnTo>
                  <a:close/>
                </a:path>
                <a:path w="132715" h="1174114">
                  <a:moveTo>
                    <a:pt x="80644" y="1092457"/>
                  </a:moveTo>
                  <a:lnTo>
                    <a:pt x="66309" y="1116915"/>
                  </a:lnTo>
                  <a:lnTo>
                    <a:pt x="78612" y="1138046"/>
                  </a:lnTo>
                  <a:lnTo>
                    <a:pt x="80644" y="1138046"/>
                  </a:lnTo>
                  <a:lnTo>
                    <a:pt x="80644" y="1092457"/>
                  </a:lnTo>
                  <a:close/>
                </a:path>
                <a:path w="132715" h="1174114">
                  <a:moveTo>
                    <a:pt x="66294" y="56661"/>
                  </a:moveTo>
                  <a:lnTo>
                    <a:pt x="52069" y="81026"/>
                  </a:lnTo>
                  <a:lnTo>
                    <a:pt x="52069" y="1092457"/>
                  </a:lnTo>
                  <a:lnTo>
                    <a:pt x="66309" y="1116915"/>
                  </a:lnTo>
                  <a:lnTo>
                    <a:pt x="80585" y="1092457"/>
                  </a:lnTo>
                  <a:lnTo>
                    <a:pt x="80644" y="81026"/>
                  </a:lnTo>
                  <a:lnTo>
                    <a:pt x="66294" y="56661"/>
                  </a:lnTo>
                  <a:close/>
                </a:path>
                <a:path w="132715" h="1174114">
                  <a:moveTo>
                    <a:pt x="66293" y="0"/>
                  </a:moveTo>
                  <a:lnTo>
                    <a:pt x="3936" y="106806"/>
                  </a:lnTo>
                  <a:lnTo>
                    <a:pt x="0" y="113664"/>
                  </a:lnTo>
                  <a:lnTo>
                    <a:pt x="2285" y="122427"/>
                  </a:lnTo>
                  <a:lnTo>
                    <a:pt x="9143" y="126364"/>
                  </a:lnTo>
                  <a:lnTo>
                    <a:pt x="15875" y="130428"/>
                  </a:lnTo>
                  <a:lnTo>
                    <a:pt x="24637" y="128015"/>
                  </a:lnTo>
                  <a:lnTo>
                    <a:pt x="51943" y="81244"/>
                  </a:lnTo>
                  <a:lnTo>
                    <a:pt x="52069" y="28321"/>
                  </a:lnTo>
                  <a:lnTo>
                    <a:pt x="82828" y="28321"/>
                  </a:lnTo>
                  <a:lnTo>
                    <a:pt x="66293" y="0"/>
                  </a:lnTo>
                  <a:close/>
                </a:path>
                <a:path w="132715" h="1174114">
                  <a:moveTo>
                    <a:pt x="82828" y="28321"/>
                  </a:moveTo>
                  <a:lnTo>
                    <a:pt x="80644" y="28321"/>
                  </a:lnTo>
                  <a:lnTo>
                    <a:pt x="80644" y="81244"/>
                  </a:lnTo>
                  <a:lnTo>
                    <a:pt x="107950" y="128015"/>
                  </a:lnTo>
                  <a:lnTo>
                    <a:pt x="116712" y="130428"/>
                  </a:lnTo>
                  <a:lnTo>
                    <a:pt x="130301" y="122427"/>
                  </a:lnTo>
                  <a:lnTo>
                    <a:pt x="132587" y="113664"/>
                  </a:lnTo>
                  <a:lnTo>
                    <a:pt x="128650" y="106806"/>
                  </a:lnTo>
                  <a:lnTo>
                    <a:pt x="82828" y="28321"/>
                  </a:lnTo>
                  <a:close/>
                </a:path>
                <a:path w="132715" h="1174114">
                  <a:moveTo>
                    <a:pt x="80644" y="28321"/>
                  </a:moveTo>
                  <a:lnTo>
                    <a:pt x="52069" y="28321"/>
                  </a:lnTo>
                  <a:lnTo>
                    <a:pt x="52069" y="81026"/>
                  </a:lnTo>
                  <a:lnTo>
                    <a:pt x="66293" y="56661"/>
                  </a:lnTo>
                  <a:lnTo>
                    <a:pt x="53975" y="35560"/>
                  </a:lnTo>
                  <a:lnTo>
                    <a:pt x="80644" y="35560"/>
                  </a:lnTo>
                  <a:lnTo>
                    <a:pt x="80644" y="28321"/>
                  </a:lnTo>
                  <a:close/>
                </a:path>
                <a:path w="132715" h="1174114">
                  <a:moveTo>
                    <a:pt x="80644" y="35560"/>
                  </a:moveTo>
                  <a:lnTo>
                    <a:pt x="78612" y="35560"/>
                  </a:lnTo>
                  <a:lnTo>
                    <a:pt x="66294" y="56661"/>
                  </a:lnTo>
                  <a:lnTo>
                    <a:pt x="80518" y="81026"/>
                  </a:lnTo>
                  <a:lnTo>
                    <a:pt x="80644" y="35560"/>
                  </a:lnTo>
                  <a:close/>
                </a:path>
                <a:path w="132715" h="1174114">
                  <a:moveTo>
                    <a:pt x="78612" y="35560"/>
                  </a:moveTo>
                  <a:lnTo>
                    <a:pt x="53975" y="35560"/>
                  </a:lnTo>
                  <a:lnTo>
                    <a:pt x="66294" y="56661"/>
                  </a:lnTo>
                  <a:lnTo>
                    <a:pt x="78612" y="355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235694" y="3729012"/>
              <a:ext cx="457415" cy="45741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221343" y="3714661"/>
              <a:ext cx="486409" cy="486409"/>
            </a:xfrm>
            <a:custGeom>
              <a:avLst/>
              <a:gdLst/>
              <a:ahLst/>
              <a:cxnLst/>
              <a:rect l="l" t="t" r="r" b="b"/>
              <a:pathLst>
                <a:path w="486409" h="486410">
                  <a:moveTo>
                    <a:pt x="0" y="485990"/>
                  </a:moveTo>
                  <a:lnTo>
                    <a:pt x="485990" y="485990"/>
                  </a:lnTo>
                  <a:lnTo>
                    <a:pt x="485990" y="0"/>
                  </a:lnTo>
                  <a:lnTo>
                    <a:pt x="0" y="0"/>
                  </a:lnTo>
                  <a:lnTo>
                    <a:pt x="0" y="48599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/>
          <p:nvPr/>
        </p:nvSpPr>
        <p:spPr>
          <a:xfrm>
            <a:off x="1043025" y="2295144"/>
            <a:ext cx="2470150" cy="1842770"/>
          </a:xfrm>
          <a:custGeom>
            <a:avLst/>
            <a:gdLst/>
            <a:ahLst/>
            <a:cxnLst/>
            <a:rect l="l" t="t" r="r" b="b"/>
            <a:pathLst>
              <a:path w="2470150" h="1842770">
                <a:moveTo>
                  <a:pt x="0" y="0"/>
                </a:moveTo>
                <a:lnTo>
                  <a:pt x="2469667" y="1842515"/>
                </a:lnTo>
              </a:path>
            </a:pathLst>
          </a:custGeom>
          <a:ln w="1905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119278" y="1697837"/>
            <a:ext cx="1392555" cy="5619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450" spc="75" dirty="0">
                <a:latin typeface="Calibri"/>
                <a:cs typeface="Calibri"/>
              </a:rPr>
              <a:t>Axis</a:t>
            </a:r>
            <a:r>
              <a:rPr sz="1450" spc="25" dirty="0">
                <a:latin typeface="Calibri"/>
                <a:cs typeface="Calibri"/>
              </a:rPr>
              <a:t> </a:t>
            </a:r>
            <a:r>
              <a:rPr sz="1450" spc="40" dirty="0">
                <a:latin typeface="Calibri"/>
                <a:cs typeface="Calibri"/>
              </a:rPr>
              <a:t>between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450" spc="100" dirty="0">
                <a:latin typeface="Calibri"/>
                <a:cs typeface="Calibri"/>
              </a:rPr>
              <a:t>x-</a:t>
            </a:r>
            <a:r>
              <a:rPr sz="1450" spc="75" dirty="0">
                <a:latin typeface="Calibri"/>
                <a:cs typeface="Calibri"/>
              </a:rPr>
              <a:t>axis</a:t>
            </a:r>
            <a:r>
              <a:rPr sz="1450" spc="60" dirty="0">
                <a:latin typeface="Calibri"/>
                <a:cs typeface="Calibri"/>
              </a:rPr>
              <a:t> </a:t>
            </a:r>
            <a:r>
              <a:rPr sz="1450" spc="65" dirty="0">
                <a:latin typeface="Calibri"/>
                <a:cs typeface="Calibri"/>
              </a:rPr>
              <a:t>and</a:t>
            </a:r>
            <a:r>
              <a:rPr sz="1450" spc="35" dirty="0">
                <a:latin typeface="Calibri"/>
                <a:cs typeface="Calibri"/>
              </a:rPr>
              <a:t> </a:t>
            </a:r>
            <a:r>
              <a:rPr sz="1450" spc="90" dirty="0">
                <a:latin typeface="Calibri"/>
                <a:cs typeface="Calibri"/>
              </a:rPr>
              <a:t>z-</a:t>
            </a:r>
            <a:r>
              <a:rPr sz="1450" spc="55" dirty="0">
                <a:latin typeface="Calibri"/>
                <a:cs typeface="Calibri"/>
              </a:rPr>
              <a:t>axis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2103596" y="1852548"/>
            <a:ext cx="342900" cy="1305560"/>
          </a:xfrm>
          <a:custGeom>
            <a:avLst/>
            <a:gdLst/>
            <a:ahLst/>
            <a:cxnLst/>
            <a:rect l="l" t="t" r="r" b="b"/>
            <a:pathLst>
              <a:path w="342900" h="1305560">
                <a:moveTo>
                  <a:pt x="171164" y="151238"/>
                </a:moveTo>
                <a:lnTo>
                  <a:pt x="133127" y="216444"/>
                </a:lnTo>
                <a:lnTo>
                  <a:pt x="133000" y="1305052"/>
                </a:lnTo>
                <a:lnTo>
                  <a:pt x="209200" y="1305052"/>
                </a:lnTo>
                <a:lnTo>
                  <a:pt x="209200" y="216444"/>
                </a:lnTo>
                <a:lnTo>
                  <a:pt x="171164" y="151238"/>
                </a:lnTo>
                <a:close/>
              </a:path>
              <a:path w="342900" h="1305560">
                <a:moveTo>
                  <a:pt x="171100" y="0"/>
                </a:moveTo>
                <a:lnTo>
                  <a:pt x="4857" y="284988"/>
                </a:lnTo>
                <a:lnTo>
                  <a:pt x="0" y="299303"/>
                </a:lnTo>
                <a:lnTo>
                  <a:pt x="952" y="313880"/>
                </a:lnTo>
                <a:lnTo>
                  <a:pt x="7286" y="327028"/>
                </a:lnTo>
                <a:lnTo>
                  <a:pt x="18573" y="337058"/>
                </a:lnTo>
                <a:lnTo>
                  <a:pt x="32891" y="341987"/>
                </a:lnTo>
                <a:lnTo>
                  <a:pt x="47482" y="341058"/>
                </a:lnTo>
                <a:lnTo>
                  <a:pt x="60668" y="334700"/>
                </a:lnTo>
                <a:lnTo>
                  <a:pt x="70770" y="323341"/>
                </a:lnTo>
                <a:lnTo>
                  <a:pt x="133000" y="216661"/>
                </a:lnTo>
                <a:lnTo>
                  <a:pt x="133000" y="75564"/>
                </a:lnTo>
                <a:lnTo>
                  <a:pt x="215214" y="75564"/>
                </a:lnTo>
                <a:lnTo>
                  <a:pt x="171100" y="0"/>
                </a:lnTo>
                <a:close/>
              </a:path>
              <a:path w="342900" h="1305560">
                <a:moveTo>
                  <a:pt x="215214" y="75564"/>
                </a:moveTo>
                <a:lnTo>
                  <a:pt x="209200" y="75564"/>
                </a:lnTo>
                <a:lnTo>
                  <a:pt x="209327" y="216661"/>
                </a:lnTo>
                <a:lnTo>
                  <a:pt x="271557" y="323341"/>
                </a:lnTo>
                <a:lnTo>
                  <a:pt x="281660" y="334700"/>
                </a:lnTo>
                <a:lnTo>
                  <a:pt x="294846" y="341058"/>
                </a:lnTo>
                <a:lnTo>
                  <a:pt x="309437" y="341987"/>
                </a:lnTo>
                <a:lnTo>
                  <a:pt x="323754" y="337058"/>
                </a:lnTo>
                <a:lnTo>
                  <a:pt x="335041" y="327028"/>
                </a:lnTo>
                <a:lnTo>
                  <a:pt x="341376" y="313880"/>
                </a:lnTo>
                <a:lnTo>
                  <a:pt x="342328" y="299303"/>
                </a:lnTo>
                <a:lnTo>
                  <a:pt x="337470" y="284988"/>
                </a:lnTo>
                <a:lnTo>
                  <a:pt x="215214" y="75564"/>
                </a:lnTo>
                <a:close/>
              </a:path>
              <a:path w="342900" h="1305560">
                <a:moveTo>
                  <a:pt x="209200" y="75564"/>
                </a:moveTo>
                <a:lnTo>
                  <a:pt x="133000" y="75564"/>
                </a:lnTo>
                <a:lnTo>
                  <a:pt x="133000" y="216444"/>
                </a:lnTo>
                <a:lnTo>
                  <a:pt x="171164" y="151238"/>
                </a:lnTo>
                <a:lnTo>
                  <a:pt x="138207" y="94741"/>
                </a:lnTo>
                <a:lnTo>
                  <a:pt x="209200" y="94741"/>
                </a:lnTo>
                <a:lnTo>
                  <a:pt x="209200" y="75564"/>
                </a:lnTo>
                <a:close/>
              </a:path>
              <a:path w="342900" h="1305560">
                <a:moveTo>
                  <a:pt x="209200" y="94741"/>
                </a:moveTo>
                <a:lnTo>
                  <a:pt x="204120" y="94741"/>
                </a:lnTo>
                <a:lnTo>
                  <a:pt x="171164" y="151238"/>
                </a:lnTo>
                <a:lnTo>
                  <a:pt x="209200" y="216444"/>
                </a:lnTo>
                <a:lnTo>
                  <a:pt x="209200" y="94741"/>
                </a:lnTo>
                <a:close/>
              </a:path>
              <a:path w="342900" h="1305560">
                <a:moveTo>
                  <a:pt x="204120" y="94741"/>
                </a:moveTo>
                <a:lnTo>
                  <a:pt x="138207" y="94741"/>
                </a:lnTo>
                <a:lnTo>
                  <a:pt x="171164" y="151238"/>
                </a:lnTo>
                <a:lnTo>
                  <a:pt x="204120" y="94741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304596" y="5138673"/>
            <a:ext cx="347154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8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pure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quantum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state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65" dirty="0">
                <a:latin typeface="Calibri"/>
                <a:cs typeface="Calibri"/>
              </a:rPr>
              <a:t>is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000" spc="85" dirty="0">
                <a:latin typeface="Calibri"/>
                <a:cs typeface="Calibri"/>
              </a:rPr>
              <a:t>a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vector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55" dirty="0">
                <a:latin typeface="Calibri"/>
                <a:cs typeface="Calibri"/>
              </a:rPr>
              <a:t>pointing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25" dirty="0">
                <a:latin typeface="Calibri"/>
                <a:cs typeface="Calibri"/>
              </a:rPr>
              <a:t>the </a:t>
            </a:r>
            <a:r>
              <a:rPr sz="2000" spc="60" dirty="0">
                <a:latin typeface="Calibri"/>
                <a:cs typeface="Calibri"/>
              </a:rPr>
              <a:t>center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spc="85" dirty="0">
                <a:latin typeface="Calibri"/>
                <a:cs typeface="Calibri"/>
              </a:rPr>
              <a:t>a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60" dirty="0">
                <a:latin typeface="Calibri"/>
                <a:cs typeface="Calibri"/>
              </a:rPr>
              <a:t>on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sphere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radius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70" dirty="0">
                <a:latin typeface="Calibri"/>
                <a:cs typeface="Calibri"/>
              </a:rPr>
              <a:t>1.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60" dirty="0"/>
              <a:t>Bloch</a:t>
            </a:r>
            <a:r>
              <a:rPr spc="25" dirty="0"/>
              <a:t> </a:t>
            </a:r>
            <a:r>
              <a:rPr spc="120" dirty="0"/>
              <a:t>sphere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12118593" y="6466738"/>
            <a:ext cx="8699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30" dirty="0">
                <a:latin typeface="Calibri"/>
                <a:cs typeface="Calibri"/>
              </a:rPr>
              <a:t>9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E61F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1964</Words>
  <Application>Microsoft Office PowerPoint</Application>
  <PresentationFormat>Widescreen</PresentationFormat>
  <Paragraphs>321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MS Gothic</vt:lpstr>
      <vt:lpstr>Arial</vt:lpstr>
      <vt:lpstr>Calibri</vt:lpstr>
      <vt:lpstr>Cambria Math</vt:lpstr>
      <vt:lpstr>Segoe UI Symbol</vt:lpstr>
      <vt:lpstr>Office Theme</vt:lpstr>
      <vt:lpstr>PowerPoint Presentation</vt:lpstr>
      <vt:lpstr>Lecture 2: Quantum Bits, Gates, and Circuits</vt:lpstr>
      <vt:lpstr>Circuits for addition in classical computing</vt:lpstr>
      <vt:lpstr>Models of Quantum Computing</vt:lpstr>
      <vt:lpstr>Typical single-qubit gates</vt:lpstr>
      <vt:lpstr>Single-qubit quantum state</vt:lpstr>
      <vt:lpstr>Single-qubit quantum state and unitary evolution</vt:lpstr>
      <vt:lpstr>Bloch Sphere</vt:lpstr>
      <vt:lpstr>Bloch sphere</vt:lpstr>
      <vt:lpstr>Typical single-qubit gates</vt:lpstr>
      <vt:lpstr>Superposition</vt:lpstr>
      <vt:lpstr>Measurement</vt:lpstr>
      <vt:lpstr>Measurement operators</vt:lpstr>
      <vt:lpstr>Global phase</vt:lpstr>
      <vt:lpstr>Typical two-qubit gates</vt:lpstr>
      <vt:lpstr>Superposition of multiple systems</vt:lpstr>
      <vt:lpstr>*Important Notations in Quantum Computing</vt:lpstr>
      <vt:lpstr>Entangled state</vt:lpstr>
      <vt:lpstr>Basis gate set</vt:lpstr>
      <vt:lpstr>Basis gate set</vt:lpstr>
      <vt:lpstr>IBM Cloud Account and Qiskit Coding</vt:lpstr>
      <vt:lpstr>Set up your IBM Cloud account</vt:lpstr>
      <vt:lpstr>Lecture 2: Quantum Bits, Gates, and Circuits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86pt, 2 line title,  sentence case</dc:title>
  <dc:creator>KIFUMI NUMATA</dc:creator>
  <cp:lastModifiedBy>David Liu</cp:lastModifiedBy>
  <cp:revision>19</cp:revision>
  <dcterms:created xsi:type="dcterms:W3CDTF">2025-08-11T18:59:14Z</dcterms:created>
  <dcterms:modified xsi:type="dcterms:W3CDTF">2025-08-12T11:00:47Z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2025-08-11T00:00:00Z</vt:filetime>
  </property>
  <property fmtid="{D5CDD505-2E9C-101B-9397-08002B2CF9AE}" pid="5" name="Producer">
    <vt:lpwstr>Microsoft® PowerPoint® for Microsoft 365</vt:lpwstr>
  </property>
</Properties>
</file>