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78" d="100"/>
          <a:sy n="78" d="100"/>
        </p:scale>
        <p:origin x="883" y="6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139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C0979-8CBD-41B2-BF23-77F49CD9DDF7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409F8-54AB-40E5-9413-21D3A6768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619" y="1714500"/>
            <a:ext cx="0" cy="4286250"/>
          </a:xfrm>
          <a:custGeom>
            <a:avLst/>
            <a:gdLst/>
            <a:ahLst/>
            <a:cxnLst/>
            <a:rect l="l" t="t" r="r" b="b"/>
            <a:pathLst>
              <a:path h="4286250">
                <a:moveTo>
                  <a:pt x="0" y="0"/>
                </a:moveTo>
                <a:lnTo>
                  <a:pt x="0" y="428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93714" y="1714500"/>
            <a:ext cx="0" cy="4288790"/>
          </a:xfrm>
          <a:custGeom>
            <a:avLst/>
            <a:gdLst/>
            <a:ahLst/>
            <a:cxnLst/>
            <a:rect l="l" t="t" r="r" b="b"/>
            <a:pathLst>
              <a:path h="4288790">
                <a:moveTo>
                  <a:pt x="0" y="0"/>
                </a:moveTo>
                <a:lnTo>
                  <a:pt x="0" y="42885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42856" y="1714500"/>
            <a:ext cx="0" cy="4288790"/>
          </a:xfrm>
          <a:custGeom>
            <a:avLst/>
            <a:gdLst/>
            <a:ahLst/>
            <a:cxnLst/>
            <a:rect l="l" t="t" r="r" b="b"/>
            <a:pathLst>
              <a:path h="4288790">
                <a:moveTo>
                  <a:pt x="0" y="0"/>
                </a:moveTo>
                <a:lnTo>
                  <a:pt x="0" y="42885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3092" y="168986"/>
            <a:ext cx="1102296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7692" y="2452921"/>
            <a:ext cx="5713730" cy="1713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53571" y="6589988"/>
            <a:ext cx="2597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Q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ximum_cut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uantum.ibm.com/api/qiskit/qiskit.circuit.library.RealAmplitude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s://quantum.cloud.ibm.com/docs/en/api/qiskit/circuit_librar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3" Type="http://schemas.openxmlformats.org/officeDocument/2006/relationships/hyperlink" Target="https://learning.quantum.ibm.com/tutorial/variational-" TargetMode="External"/><Relationship Id="rId7" Type="http://schemas.openxmlformats.org/officeDocument/2006/relationships/hyperlink" Target="https://github.com/qiskit-community/qopt-best-practices" TargetMode="External"/><Relationship Id="rId2" Type="http://schemas.openxmlformats.org/officeDocument/2006/relationships/hyperlink" Target="https://quantum.cloud.ibm.com/learning/en/courses/variational-algorithm-design/variational-algorithm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qiskit-community/qiskit-optimization" TargetMode="External"/><Relationship Id="rId5" Type="http://schemas.openxmlformats.org/officeDocument/2006/relationships/hyperlink" Target="https://qiskit-community.github.io/qiskit-optimization/tutorials/index.html" TargetMode="External"/><Relationship Id="rId4" Type="http://schemas.openxmlformats.org/officeDocument/2006/relationships/hyperlink" Target="https://qiskit-community.github.io/qiskit-optimization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s://quantum.ibm.com/services/resources?system=ibm_sherbrooke&amp;tab=system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www.math.uwaterloo.ca/tsp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hysics.aps.org/articles/v10/s32" TargetMode="Externa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www.math.uwaterloo.ca/tsp/concorde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6557" y="1930679"/>
            <a:ext cx="720852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1225">
              <a:lnSpc>
                <a:spcPct val="110000"/>
              </a:lnSpc>
              <a:spcBef>
                <a:spcPts val="100"/>
              </a:spcBef>
            </a:pPr>
            <a:r>
              <a:rPr lang="en-US" sz="4000" spc="190" dirty="0">
                <a:latin typeface="Calibri"/>
                <a:cs typeface="Calibri"/>
              </a:rPr>
              <a:t>4</a:t>
            </a:r>
            <a:r>
              <a:rPr sz="4000" spc="190" dirty="0">
                <a:latin typeface="Calibri"/>
                <a:cs typeface="Calibri"/>
              </a:rPr>
              <a:t>.</a:t>
            </a:r>
            <a:r>
              <a:rPr sz="4000" spc="45" dirty="0">
                <a:latin typeface="Calibri"/>
                <a:cs typeface="Calibri"/>
              </a:rPr>
              <a:t> </a:t>
            </a:r>
            <a:r>
              <a:rPr sz="4000" spc="130" dirty="0">
                <a:latin typeface="Calibri"/>
                <a:cs typeface="Calibri"/>
              </a:rPr>
              <a:t>Quantum</a:t>
            </a:r>
            <a:r>
              <a:rPr sz="4000" spc="65" dirty="0">
                <a:latin typeface="Calibri"/>
                <a:cs typeface="Calibri"/>
              </a:rPr>
              <a:t> </a:t>
            </a:r>
            <a:r>
              <a:rPr sz="4000" spc="125" dirty="0">
                <a:latin typeface="Calibri"/>
                <a:cs typeface="Calibri"/>
              </a:rPr>
              <a:t>Algorithms: </a:t>
            </a:r>
            <a:r>
              <a:rPr sz="4000" spc="100" dirty="0">
                <a:latin typeface="Calibri"/>
                <a:cs typeface="Calibri"/>
              </a:rPr>
              <a:t>Variational</a:t>
            </a:r>
            <a:r>
              <a:rPr sz="4000" spc="85" dirty="0">
                <a:latin typeface="Calibri"/>
                <a:cs typeface="Calibri"/>
              </a:rPr>
              <a:t> </a:t>
            </a:r>
            <a:r>
              <a:rPr sz="4000" spc="130" dirty="0">
                <a:latin typeface="Calibri"/>
                <a:cs typeface="Calibri"/>
              </a:rPr>
              <a:t>Quantum</a:t>
            </a:r>
            <a:r>
              <a:rPr sz="4000" spc="75" dirty="0">
                <a:latin typeface="Calibri"/>
                <a:cs typeface="Calibri"/>
              </a:rPr>
              <a:t> </a:t>
            </a:r>
            <a:r>
              <a:rPr sz="4000" spc="130" dirty="0">
                <a:latin typeface="Calibri"/>
                <a:cs typeface="Calibri"/>
              </a:rPr>
              <a:t>Algorithms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32717" y="6453327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3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8253" y="4082034"/>
            <a:ext cx="355663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0"/>
              </a:spcBef>
            </a:pPr>
            <a:r>
              <a:rPr lang="en-US" sz="2800" spc="100" dirty="0">
                <a:latin typeface="Calibri"/>
                <a:cs typeface="Calibri"/>
              </a:rPr>
              <a:t>IBM Quantum Learning</a:t>
            </a:r>
            <a:endParaRPr lang="en-US"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72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Can</a:t>
            </a:r>
            <a:r>
              <a:rPr sz="2800" spc="-100" dirty="0"/>
              <a:t> </a:t>
            </a:r>
            <a:r>
              <a:rPr sz="2800" dirty="0"/>
              <a:t>Quantum</a:t>
            </a:r>
            <a:r>
              <a:rPr sz="2800" spc="-100" dirty="0"/>
              <a:t> </a:t>
            </a:r>
            <a:r>
              <a:rPr sz="2800" dirty="0"/>
              <a:t>Computers</a:t>
            </a:r>
            <a:r>
              <a:rPr sz="2800" spc="-95" dirty="0"/>
              <a:t> </a:t>
            </a:r>
            <a:r>
              <a:rPr sz="2800" dirty="0"/>
              <a:t>Solve</a:t>
            </a:r>
            <a:r>
              <a:rPr sz="2800" spc="-114" dirty="0"/>
              <a:t> </a:t>
            </a:r>
            <a:r>
              <a:rPr sz="2800" dirty="0"/>
              <a:t>Optimization</a:t>
            </a:r>
            <a:r>
              <a:rPr sz="2800" spc="-100" dirty="0"/>
              <a:t> </a:t>
            </a:r>
            <a:r>
              <a:rPr sz="2800" dirty="0"/>
              <a:t>Problems</a:t>
            </a:r>
            <a:r>
              <a:rPr sz="2800" spc="-95" dirty="0"/>
              <a:t> </a:t>
            </a:r>
            <a:r>
              <a:rPr sz="2800" spc="-10" dirty="0"/>
              <a:t>Efficiently?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63092" y="1030351"/>
            <a:ext cx="7792084" cy="536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marR="466725" indent="-227329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“Efficiently”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usually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means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problem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solvable 	</a:t>
            </a:r>
            <a:r>
              <a:rPr sz="2400" dirty="0">
                <a:latin typeface="Arial"/>
                <a:cs typeface="Arial"/>
              </a:rPr>
              <a:t>exactly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polynomial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04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We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assume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decision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problems,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which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yes-no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type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problem</a:t>
            </a:r>
            <a:endParaRPr sz="20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195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E.g.,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whether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objective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≤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threshold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not</a:t>
            </a: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200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Classes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decision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problems</a:t>
            </a:r>
            <a:endParaRPr sz="24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09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P: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solvable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conventional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computers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polynomial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time)</a:t>
            </a:r>
            <a:endParaRPr sz="20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190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BQP: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solvable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quantum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computers</a:t>
            </a:r>
            <a:endParaRPr sz="20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04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NP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complete: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hard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solve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conventional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computers</a:t>
            </a: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85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Does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BQP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include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NP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complete?</a:t>
            </a:r>
            <a:endParaRPr sz="24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15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Likely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No</a:t>
            </a: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200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Some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problems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BQP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\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04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integer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factorization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(Shor’s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algorithm)</a:t>
            </a:r>
            <a:endParaRPr sz="2000">
              <a:latin typeface="Arial"/>
              <a:cs typeface="Arial"/>
            </a:endParaRPr>
          </a:p>
          <a:p>
            <a:pPr marL="240029" marR="896619" indent="-227329">
              <a:lnSpc>
                <a:spcPct val="100000"/>
              </a:lnSpc>
              <a:spcBef>
                <a:spcPts val="19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Quantum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computers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still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useful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solve 	optimization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problem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studying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quantum-</a:t>
            </a:r>
            <a:r>
              <a:rPr sz="2400" spc="-10" dirty="0">
                <a:latin typeface="Arial"/>
                <a:cs typeface="Arial"/>
              </a:rPr>
              <a:t>based 	heuristics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3919" y="2645155"/>
            <a:ext cx="3425189" cy="27401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90254" y="5414898"/>
            <a:ext cx="2807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Source: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u="sng" spc="-1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Arial"/>
                <a:cs typeface="Arial"/>
                <a:hlinkClick r:id="rId3"/>
              </a:rPr>
              <a:t>https://en.wikipedia.org/wiki/BQP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Convert</a:t>
            </a:r>
            <a:r>
              <a:rPr spc="-55" dirty="0"/>
              <a:t> </a:t>
            </a:r>
            <a:r>
              <a:rPr dirty="0"/>
              <a:t>Optimization</a:t>
            </a:r>
            <a:r>
              <a:rPr spc="-20" dirty="0"/>
              <a:t> </a:t>
            </a:r>
            <a:r>
              <a:rPr dirty="0"/>
              <a:t>Problem</a:t>
            </a:r>
            <a:r>
              <a:rPr spc="-2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spc="-10" dirty="0"/>
              <a:t>Hamiltonian</a:t>
            </a:r>
          </a:p>
        </p:txBody>
      </p:sp>
      <p:sp>
        <p:nvSpPr>
          <p:cNvPr id="3" name="object 3"/>
          <p:cNvSpPr/>
          <p:nvPr/>
        </p:nvSpPr>
        <p:spPr>
          <a:xfrm>
            <a:off x="2114930" y="1827783"/>
            <a:ext cx="1100455" cy="236220"/>
          </a:xfrm>
          <a:custGeom>
            <a:avLst/>
            <a:gdLst/>
            <a:ahLst/>
            <a:cxnLst/>
            <a:rect l="l" t="t" r="r" b="b"/>
            <a:pathLst>
              <a:path w="1100455" h="236219">
                <a:moveTo>
                  <a:pt x="1025144" y="0"/>
                </a:moveTo>
                <a:lnTo>
                  <a:pt x="1021842" y="9525"/>
                </a:lnTo>
                <a:lnTo>
                  <a:pt x="1035462" y="15430"/>
                </a:lnTo>
                <a:lnTo>
                  <a:pt x="1047178" y="23622"/>
                </a:lnTo>
                <a:lnTo>
                  <a:pt x="1070989" y="61652"/>
                </a:lnTo>
                <a:lnTo>
                  <a:pt x="1078864" y="116712"/>
                </a:lnTo>
                <a:lnTo>
                  <a:pt x="1077985" y="137477"/>
                </a:lnTo>
                <a:lnTo>
                  <a:pt x="1064895" y="188340"/>
                </a:lnTo>
                <a:lnTo>
                  <a:pt x="1035552" y="220237"/>
                </a:lnTo>
                <a:lnTo>
                  <a:pt x="1022095" y="226187"/>
                </a:lnTo>
                <a:lnTo>
                  <a:pt x="1025144" y="235712"/>
                </a:lnTo>
                <a:lnTo>
                  <a:pt x="1070185" y="208994"/>
                </a:lnTo>
                <a:lnTo>
                  <a:pt x="1095470" y="159607"/>
                </a:lnTo>
                <a:lnTo>
                  <a:pt x="1100327" y="117982"/>
                </a:lnTo>
                <a:lnTo>
                  <a:pt x="1099126" y="96565"/>
                </a:lnTo>
                <a:lnTo>
                  <a:pt x="1089398" y="57993"/>
                </a:lnTo>
                <a:lnTo>
                  <a:pt x="1057211" y="15112"/>
                </a:lnTo>
                <a:lnTo>
                  <a:pt x="1042213" y="6163"/>
                </a:lnTo>
                <a:lnTo>
                  <a:pt x="1025144" y="0"/>
                </a:lnTo>
                <a:close/>
              </a:path>
              <a:path w="1100455" h="236219">
                <a:moveTo>
                  <a:pt x="75183" y="0"/>
                </a:moveTo>
                <a:lnTo>
                  <a:pt x="30321" y="26824"/>
                </a:lnTo>
                <a:lnTo>
                  <a:pt x="4921" y="76342"/>
                </a:lnTo>
                <a:lnTo>
                  <a:pt x="72" y="116712"/>
                </a:lnTo>
                <a:lnTo>
                  <a:pt x="0" y="117982"/>
                </a:lnTo>
                <a:lnTo>
                  <a:pt x="4857" y="159607"/>
                </a:lnTo>
                <a:lnTo>
                  <a:pt x="30196" y="208994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7" y="220237"/>
                </a:lnTo>
                <a:lnTo>
                  <a:pt x="53181" y="211931"/>
                </a:lnTo>
                <a:lnTo>
                  <a:pt x="29412" y="173291"/>
                </a:lnTo>
                <a:lnTo>
                  <a:pt x="21642" y="117982"/>
                </a:lnTo>
                <a:lnTo>
                  <a:pt x="21589" y="116712"/>
                </a:lnTo>
                <a:lnTo>
                  <a:pt x="22451" y="96565"/>
                </a:lnTo>
                <a:lnTo>
                  <a:pt x="35560" y="46862"/>
                </a:lnTo>
                <a:lnTo>
                  <a:pt x="64992" y="15430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0951" y="2489200"/>
            <a:ext cx="309880" cy="236220"/>
          </a:xfrm>
          <a:custGeom>
            <a:avLst/>
            <a:gdLst/>
            <a:ahLst/>
            <a:cxnLst/>
            <a:rect l="l" t="t" r="r" b="b"/>
            <a:pathLst>
              <a:path w="309879" h="236219">
                <a:moveTo>
                  <a:pt x="234187" y="0"/>
                </a:moveTo>
                <a:lnTo>
                  <a:pt x="230886" y="9525"/>
                </a:lnTo>
                <a:lnTo>
                  <a:pt x="244506" y="15430"/>
                </a:lnTo>
                <a:lnTo>
                  <a:pt x="256222" y="23622"/>
                </a:lnTo>
                <a:lnTo>
                  <a:pt x="280033" y="61652"/>
                </a:lnTo>
                <a:lnTo>
                  <a:pt x="287909" y="116712"/>
                </a:lnTo>
                <a:lnTo>
                  <a:pt x="287029" y="137477"/>
                </a:lnTo>
                <a:lnTo>
                  <a:pt x="273938" y="188340"/>
                </a:lnTo>
                <a:lnTo>
                  <a:pt x="244596" y="220237"/>
                </a:lnTo>
                <a:lnTo>
                  <a:pt x="231139" y="226187"/>
                </a:lnTo>
                <a:lnTo>
                  <a:pt x="234187" y="235712"/>
                </a:lnTo>
                <a:lnTo>
                  <a:pt x="279229" y="208994"/>
                </a:lnTo>
                <a:lnTo>
                  <a:pt x="304514" y="159607"/>
                </a:lnTo>
                <a:lnTo>
                  <a:pt x="309372" y="117983"/>
                </a:lnTo>
                <a:lnTo>
                  <a:pt x="308170" y="96565"/>
                </a:lnTo>
                <a:lnTo>
                  <a:pt x="298442" y="57993"/>
                </a:lnTo>
                <a:lnTo>
                  <a:pt x="266255" y="15112"/>
                </a:lnTo>
                <a:lnTo>
                  <a:pt x="251257" y="6163"/>
                </a:lnTo>
                <a:lnTo>
                  <a:pt x="234187" y="0"/>
                </a:lnTo>
                <a:close/>
              </a:path>
              <a:path w="309879" h="236219">
                <a:moveTo>
                  <a:pt x="75184" y="0"/>
                </a:moveTo>
                <a:lnTo>
                  <a:pt x="30321" y="26824"/>
                </a:lnTo>
                <a:lnTo>
                  <a:pt x="4921" y="76342"/>
                </a:lnTo>
                <a:lnTo>
                  <a:pt x="72" y="116712"/>
                </a:lnTo>
                <a:lnTo>
                  <a:pt x="0" y="117983"/>
                </a:lnTo>
                <a:lnTo>
                  <a:pt x="1093" y="137477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2" y="226187"/>
                </a:lnTo>
                <a:lnTo>
                  <a:pt x="64777" y="220237"/>
                </a:lnTo>
                <a:lnTo>
                  <a:pt x="53181" y="211931"/>
                </a:lnTo>
                <a:lnTo>
                  <a:pt x="29412" y="173291"/>
                </a:lnTo>
                <a:lnTo>
                  <a:pt x="21642" y="117983"/>
                </a:lnTo>
                <a:lnTo>
                  <a:pt x="21589" y="116712"/>
                </a:lnTo>
                <a:lnTo>
                  <a:pt x="22451" y="96565"/>
                </a:lnTo>
                <a:lnTo>
                  <a:pt x="35560" y="46862"/>
                </a:lnTo>
                <a:lnTo>
                  <a:pt x="64992" y="15430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46510" y="2818383"/>
            <a:ext cx="309880" cy="236220"/>
          </a:xfrm>
          <a:custGeom>
            <a:avLst/>
            <a:gdLst/>
            <a:ahLst/>
            <a:cxnLst/>
            <a:rect l="l" t="t" r="r" b="b"/>
            <a:pathLst>
              <a:path w="309879" h="236219">
                <a:moveTo>
                  <a:pt x="234188" y="0"/>
                </a:moveTo>
                <a:lnTo>
                  <a:pt x="230886" y="9525"/>
                </a:lnTo>
                <a:lnTo>
                  <a:pt x="244506" y="15430"/>
                </a:lnTo>
                <a:lnTo>
                  <a:pt x="256222" y="23622"/>
                </a:lnTo>
                <a:lnTo>
                  <a:pt x="280033" y="61652"/>
                </a:lnTo>
                <a:lnTo>
                  <a:pt x="286996" y="96335"/>
                </a:lnTo>
                <a:lnTo>
                  <a:pt x="287029" y="96565"/>
                </a:lnTo>
                <a:lnTo>
                  <a:pt x="287909" y="116712"/>
                </a:lnTo>
                <a:lnTo>
                  <a:pt x="287029" y="137477"/>
                </a:lnTo>
                <a:lnTo>
                  <a:pt x="284400" y="156337"/>
                </a:lnTo>
                <a:lnTo>
                  <a:pt x="265983" y="201291"/>
                </a:lnTo>
                <a:lnTo>
                  <a:pt x="231140" y="226187"/>
                </a:lnTo>
                <a:lnTo>
                  <a:pt x="234188" y="235712"/>
                </a:lnTo>
                <a:lnTo>
                  <a:pt x="279229" y="208994"/>
                </a:lnTo>
                <a:lnTo>
                  <a:pt x="304514" y="159607"/>
                </a:lnTo>
                <a:lnTo>
                  <a:pt x="309372" y="117982"/>
                </a:lnTo>
                <a:lnTo>
                  <a:pt x="308170" y="96565"/>
                </a:lnTo>
                <a:lnTo>
                  <a:pt x="298442" y="57993"/>
                </a:lnTo>
                <a:lnTo>
                  <a:pt x="266255" y="15112"/>
                </a:lnTo>
                <a:lnTo>
                  <a:pt x="251257" y="6163"/>
                </a:lnTo>
                <a:lnTo>
                  <a:pt x="234188" y="0"/>
                </a:lnTo>
                <a:close/>
              </a:path>
              <a:path w="309879" h="236219">
                <a:moveTo>
                  <a:pt x="75184" y="0"/>
                </a:moveTo>
                <a:lnTo>
                  <a:pt x="30321" y="26824"/>
                </a:lnTo>
                <a:lnTo>
                  <a:pt x="4921" y="76342"/>
                </a:lnTo>
                <a:lnTo>
                  <a:pt x="72" y="116712"/>
                </a:lnTo>
                <a:lnTo>
                  <a:pt x="0" y="117982"/>
                </a:lnTo>
                <a:lnTo>
                  <a:pt x="4857" y="159607"/>
                </a:lnTo>
                <a:lnTo>
                  <a:pt x="30196" y="208994"/>
                </a:lnTo>
                <a:lnTo>
                  <a:pt x="75184" y="235712"/>
                </a:lnTo>
                <a:lnTo>
                  <a:pt x="78232" y="226187"/>
                </a:lnTo>
                <a:lnTo>
                  <a:pt x="64777" y="220237"/>
                </a:lnTo>
                <a:lnTo>
                  <a:pt x="53181" y="211931"/>
                </a:lnTo>
                <a:lnTo>
                  <a:pt x="29412" y="173291"/>
                </a:lnTo>
                <a:lnTo>
                  <a:pt x="21642" y="117982"/>
                </a:lnTo>
                <a:lnTo>
                  <a:pt x="21590" y="116712"/>
                </a:lnTo>
                <a:lnTo>
                  <a:pt x="25050" y="78216"/>
                </a:lnTo>
                <a:lnTo>
                  <a:pt x="43465" y="34099"/>
                </a:lnTo>
                <a:lnTo>
                  <a:pt x="78613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14563" y="3869944"/>
            <a:ext cx="309880" cy="236220"/>
          </a:xfrm>
          <a:custGeom>
            <a:avLst/>
            <a:gdLst/>
            <a:ahLst/>
            <a:cxnLst/>
            <a:rect l="l" t="t" r="r" b="b"/>
            <a:pathLst>
              <a:path w="309879" h="236220">
                <a:moveTo>
                  <a:pt x="234187" y="0"/>
                </a:moveTo>
                <a:lnTo>
                  <a:pt x="230885" y="9524"/>
                </a:lnTo>
                <a:lnTo>
                  <a:pt x="244506" y="15430"/>
                </a:lnTo>
                <a:lnTo>
                  <a:pt x="256222" y="23621"/>
                </a:lnTo>
                <a:lnTo>
                  <a:pt x="280033" y="61652"/>
                </a:lnTo>
                <a:lnTo>
                  <a:pt x="286996" y="96335"/>
                </a:lnTo>
                <a:lnTo>
                  <a:pt x="287029" y="96565"/>
                </a:lnTo>
                <a:lnTo>
                  <a:pt x="287908" y="116712"/>
                </a:lnTo>
                <a:lnTo>
                  <a:pt x="287029" y="137477"/>
                </a:lnTo>
                <a:lnTo>
                  <a:pt x="284400" y="156336"/>
                </a:lnTo>
                <a:lnTo>
                  <a:pt x="265983" y="201291"/>
                </a:lnTo>
                <a:lnTo>
                  <a:pt x="231139" y="226186"/>
                </a:lnTo>
                <a:lnTo>
                  <a:pt x="234187" y="235711"/>
                </a:lnTo>
                <a:lnTo>
                  <a:pt x="279229" y="208994"/>
                </a:lnTo>
                <a:lnTo>
                  <a:pt x="304514" y="159607"/>
                </a:lnTo>
                <a:lnTo>
                  <a:pt x="309371" y="117982"/>
                </a:lnTo>
                <a:lnTo>
                  <a:pt x="308170" y="96565"/>
                </a:lnTo>
                <a:lnTo>
                  <a:pt x="298442" y="57993"/>
                </a:lnTo>
                <a:lnTo>
                  <a:pt x="266255" y="15112"/>
                </a:lnTo>
                <a:lnTo>
                  <a:pt x="251257" y="6163"/>
                </a:lnTo>
                <a:lnTo>
                  <a:pt x="234187" y="0"/>
                </a:lnTo>
                <a:close/>
              </a:path>
              <a:path w="309879" h="236220">
                <a:moveTo>
                  <a:pt x="75183" y="0"/>
                </a:moveTo>
                <a:lnTo>
                  <a:pt x="30321" y="26824"/>
                </a:lnTo>
                <a:lnTo>
                  <a:pt x="4921" y="76342"/>
                </a:lnTo>
                <a:lnTo>
                  <a:pt x="72" y="116712"/>
                </a:lnTo>
                <a:lnTo>
                  <a:pt x="0" y="117982"/>
                </a:lnTo>
                <a:lnTo>
                  <a:pt x="4857" y="159607"/>
                </a:lnTo>
                <a:lnTo>
                  <a:pt x="30196" y="208994"/>
                </a:lnTo>
                <a:lnTo>
                  <a:pt x="75183" y="235711"/>
                </a:lnTo>
                <a:lnTo>
                  <a:pt x="78231" y="226186"/>
                </a:lnTo>
                <a:lnTo>
                  <a:pt x="64777" y="220237"/>
                </a:lnTo>
                <a:lnTo>
                  <a:pt x="53181" y="211931"/>
                </a:lnTo>
                <a:lnTo>
                  <a:pt x="29412" y="173291"/>
                </a:lnTo>
                <a:lnTo>
                  <a:pt x="21642" y="117982"/>
                </a:lnTo>
                <a:lnTo>
                  <a:pt x="21589" y="116712"/>
                </a:lnTo>
                <a:lnTo>
                  <a:pt x="25050" y="78216"/>
                </a:lnTo>
                <a:lnTo>
                  <a:pt x="43465" y="34099"/>
                </a:lnTo>
                <a:lnTo>
                  <a:pt x="78612" y="9524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9592" y="999323"/>
            <a:ext cx="10843260" cy="31254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03530" indent="-227329">
              <a:lnSpc>
                <a:spcPct val="100000"/>
              </a:lnSpc>
              <a:spcBef>
                <a:spcPts val="345"/>
              </a:spcBef>
              <a:buChar char="•"/>
              <a:tabLst>
                <a:tab pos="303530" algn="l"/>
              </a:tabLst>
            </a:pPr>
            <a:r>
              <a:rPr sz="2400" dirty="0">
                <a:latin typeface="Arial"/>
                <a:cs typeface="Arial"/>
              </a:rPr>
              <a:t>Input: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Quadratic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programming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761365" lvl="1" indent="-227965">
              <a:lnSpc>
                <a:spcPct val="100000"/>
              </a:lnSpc>
              <a:spcBef>
                <a:spcPts val="204"/>
              </a:spcBef>
              <a:buChar char="•"/>
              <a:tabLst>
                <a:tab pos="761365" algn="l"/>
              </a:tabLst>
            </a:pPr>
            <a:r>
              <a:rPr sz="2000" dirty="0">
                <a:latin typeface="Arial"/>
                <a:cs typeface="Arial"/>
              </a:rPr>
              <a:t>Only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binary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integer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(no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continuous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variables)</a:t>
            </a:r>
            <a:endParaRPr sz="2000">
              <a:latin typeface="Arial"/>
              <a:cs typeface="Arial"/>
            </a:endParaRPr>
          </a:p>
          <a:p>
            <a:pPr marL="1218565" lvl="2" indent="-22860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1218565" algn="l"/>
                <a:tab pos="1798320" algn="l"/>
              </a:tabLst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17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=</a:t>
            </a:r>
            <a:r>
              <a:rPr sz="2000" dirty="0">
                <a:latin typeface="Cambria Math"/>
                <a:cs typeface="Cambria Math"/>
              </a:rPr>
              <a:t>	𝑥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9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…</a:t>
            </a:r>
            <a:r>
              <a:rPr sz="2000" spc="-10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,</a:t>
            </a:r>
            <a:r>
              <a:rPr sz="2000" spc="-9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𝑥</a:t>
            </a:r>
            <a:r>
              <a:rPr sz="2175" spc="-37" baseline="-15325" dirty="0">
                <a:latin typeface="Cambria Math"/>
                <a:cs typeface="Cambria Math"/>
              </a:rPr>
              <a:t>𝑛</a:t>
            </a:r>
            <a:endParaRPr sz="2175" baseline="-15325">
              <a:latin typeface="Cambria Math"/>
              <a:cs typeface="Cambria Math"/>
            </a:endParaRPr>
          </a:p>
          <a:p>
            <a:pPr marL="1218565" lvl="2" indent="-228600">
              <a:lnSpc>
                <a:spcPct val="100000"/>
              </a:lnSpc>
              <a:spcBef>
                <a:spcPts val="200"/>
              </a:spcBef>
              <a:buChar char="•"/>
              <a:tabLst>
                <a:tab pos="1218565" algn="l"/>
              </a:tabLst>
            </a:pPr>
            <a:r>
              <a:rPr sz="2000" dirty="0">
                <a:latin typeface="Arial"/>
                <a:cs typeface="Arial"/>
              </a:rPr>
              <a:t>Integer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lower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bounds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upper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bounds</a:t>
            </a:r>
            <a:endParaRPr sz="2000">
              <a:latin typeface="Arial"/>
              <a:cs typeface="Arial"/>
            </a:endParaRPr>
          </a:p>
          <a:p>
            <a:pPr marL="761365" lvl="1" indent="-227965">
              <a:lnSpc>
                <a:spcPct val="100000"/>
              </a:lnSpc>
              <a:spcBef>
                <a:spcPts val="209"/>
              </a:spcBef>
              <a:buChar char="•"/>
              <a:tabLst>
                <a:tab pos="761365" algn="l"/>
                <a:tab pos="4564380" algn="l"/>
              </a:tabLst>
            </a:pPr>
            <a:r>
              <a:rPr sz="2000" dirty="0">
                <a:latin typeface="Arial"/>
                <a:cs typeface="Arial"/>
              </a:rPr>
              <a:t>Objective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function: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minimize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𝑓</a:t>
            </a:r>
            <a:r>
              <a:rPr sz="2000" spc="41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𝑥</a:t>
            </a:r>
            <a:r>
              <a:rPr sz="2000" dirty="0">
                <a:latin typeface="Cambria Math"/>
                <a:cs typeface="Cambria Math"/>
              </a:rPr>
              <a:t>	=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spc="65" dirty="0">
                <a:latin typeface="Cambria Math"/>
                <a:cs typeface="Cambria Math"/>
              </a:rPr>
              <a:t>𝑥</a:t>
            </a:r>
            <a:r>
              <a:rPr sz="2175" spc="97" baseline="28735" dirty="0">
                <a:latin typeface="Cambria Math"/>
                <a:cs typeface="Cambria Math"/>
              </a:rPr>
              <a:t>𝑇</a:t>
            </a:r>
            <a:r>
              <a:rPr sz="2000" spc="65" dirty="0">
                <a:latin typeface="Cambria Math"/>
                <a:cs typeface="Cambria Math"/>
              </a:rPr>
              <a:t>𝐴𝑥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𝐵𝑥</a:t>
            </a:r>
            <a:endParaRPr sz="2000">
              <a:latin typeface="Cambria Math"/>
              <a:cs typeface="Cambria Math"/>
            </a:endParaRPr>
          </a:p>
          <a:p>
            <a:pPr marL="1218565" lvl="2" indent="-228600">
              <a:lnSpc>
                <a:spcPct val="100000"/>
              </a:lnSpc>
              <a:spcBef>
                <a:spcPts val="190"/>
              </a:spcBef>
              <a:buChar char="•"/>
              <a:tabLst>
                <a:tab pos="1218565" algn="l"/>
              </a:tabLst>
            </a:pPr>
            <a:r>
              <a:rPr sz="2000" dirty="0">
                <a:latin typeface="Arial"/>
                <a:cs typeface="Arial"/>
              </a:rPr>
              <a:t>Maximization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problem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converted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minimization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problem: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minimize</a:t>
            </a:r>
            <a:r>
              <a:rPr sz="2000" spc="38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𝑓</a:t>
            </a:r>
            <a:r>
              <a:rPr sz="2000" spc="40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𝑥</a:t>
            </a:r>
            <a:endParaRPr sz="2000">
              <a:latin typeface="Cambria Math"/>
              <a:cs typeface="Cambria Math"/>
            </a:endParaRPr>
          </a:p>
          <a:p>
            <a:pPr marL="303530" indent="-227329">
              <a:lnSpc>
                <a:spcPct val="100000"/>
              </a:lnSpc>
              <a:spcBef>
                <a:spcPts val="200"/>
              </a:spcBef>
              <a:buChar char="•"/>
              <a:tabLst>
                <a:tab pos="303530" algn="l"/>
              </a:tabLst>
            </a:pPr>
            <a:r>
              <a:rPr sz="2400" dirty="0">
                <a:latin typeface="Arial"/>
                <a:cs typeface="Arial"/>
              </a:rPr>
              <a:t>Output: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Hamiltonian </a:t>
            </a:r>
            <a:r>
              <a:rPr sz="2400" dirty="0">
                <a:latin typeface="Cambria Math"/>
                <a:cs typeface="Cambria Math"/>
              </a:rPr>
              <a:t>𝐻</a:t>
            </a:r>
            <a:r>
              <a:rPr sz="2400" spc="1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9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Σ</a:t>
            </a:r>
            <a:r>
              <a:rPr sz="2625" spc="-15" baseline="-15873" dirty="0">
                <a:latin typeface="Cambria Math"/>
                <a:cs typeface="Cambria Math"/>
              </a:rPr>
              <a:t>𝑖</a:t>
            </a:r>
            <a:r>
              <a:rPr sz="2400" spc="-10" dirty="0">
                <a:latin typeface="Cambria Math"/>
                <a:cs typeface="Cambria Math"/>
              </a:rPr>
              <a:t>𝑤</a:t>
            </a:r>
            <a:r>
              <a:rPr sz="2625" spc="-15" baseline="-15873" dirty="0">
                <a:latin typeface="Cambria Math"/>
                <a:cs typeface="Cambria Math"/>
              </a:rPr>
              <a:t>𝑖</a:t>
            </a:r>
            <a:r>
              <a:rPr sz="2400" spc="-10" dirty="0">
                <a:latin typeface="Cambria Math"/>
                <a:cs typeface="Cambria Math"/>
              </a:rPr>
              <a:t>𝑃</a:t>
            </a:r>
            <a:r>
              <a:rPr sz="2625" spc="-15" baseline="-15873" dirty="0">
                <a:latin typeface="Cambria Math"/>
                <a:cs typeface="Cambria Math"/>
              </a:rPr>
              <a:t>𝑖</a:t>
            </a:r>
            <a:endParaRPr sz="2625" baseline="-15873">
              <a:latin typeface="Cambria Math"/>
              <a:cs typeface="Cambria Math"/>
            </a:endParaRPr>
          </a:p>
          <a:p>
            <a:pPr marL="761365" lvl="1" indent="-227965">
              <a:lnSpc>
                <a:spcPct val="100000"/>
              </a:lnSpc>
              <a:spcBef>
                <a:spcPts val="209"/>
              </a:spcBef>
              <a:buChar char="•"/>
              <a:tabLst>
                <a:tab pos="761365" algn="l"/>
              </a:tabLst>
            </a:pPr>
            <a:r>
              <a:rPr sz="2000" dirty="0">
                <a:latin typeface="Arial"/>
                <a:cs typeface="Arial"/>
              </a:rPr>
              <a:t>Map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𝜓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dirty="0">
                <a:latin typeface="Cambria Math"/>
                <a:cs typeface="Cambria Math"/>
              </a:rPr>
              <a:t>𝑥)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120" dirty="0">
                <a:latin typeface="Cambria Math"/>
                <a:cs typeface="Cambria Math"/>
              </a:rPr>
              <a:t>𝑥</a:t>
            </a:r>
            <a:r>
              <a:rPr sz="2175" spc="179" baseline="28735" dirty="0">
                <a:latin typeface="Cambria Math"/>
                <a:cs typeface="Cambria Math"/>
              </a:rPr>
              <a:t>′</a:t>
            </a:r>
            <a:r>
              <a:rPr sz="2175" spc="450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155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bitstring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0" dirty="0">
                <a:latin typeface="Cambria Math"/>
                <a:cs typeface="Cambria Math"/>
              </a:rPr>
              <a:t>𝑥</a:t>
            </a:r>
            <a:r>
              <a:rPr sz="2175" spc="150" baseline="28735" dirty="0">
                <a:latin typeface="Cambria Math"/>
                <a:cs typeface="Cambria Math"/>
              </a:rPr>
              <a:t>′</a:t>
            </a:r>
            <a:endParaRPr sz="2175" baseline="28735">
              <a:latin typeface="Cambria Math"/>
              <a:cs typeface="Cambria Math"/>
            </a:endParaRPr>
          </a:p>
          <a:p>
            <a:pPr marL="761365" lvl="1" indent="-227965">
              <a:lnSpc>
                <a:spcPct val="100000"/>
              </a:lnSpc>
              <a:spcBef>
                <a:spcPts val="190"/>
              </a:spcBef>
              <a:buChar char="•"/>
              <a:tabLst>
                <a:tab pos="761365" algn="l"/>
                <a:tab pos="831723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objective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equal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expectation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value: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𝑓</a:t>
            </a:r>
            <a:r>
              <a:rPr sz="2000" spc="41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𝑥</a:t>
            </a:r>
            <a:r>
              <a:rPr sz="2000" dirty="0">
                <a:latin typeface="Cambria Math"/>
                <a:cs typeface="Cambria Math"/>
              </a:rPr>
              <a:t>	=</a:t>
            </a:r>
            <a:r>
              <a:rPr sz="2000" spc="8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⟨𝜓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spc="-10" dirty="0">
                <a:latin typeface="Cambria Math"/>
                <a:cs typeface="Cambria Math"/>
              </a:rPr>
              <a:t>𝑥)</a:t>
            </a:r>
            <a:r>
              <a:rPr sz="2000" spc="-10" dirty="0">
                <a:latin typeface="Arial"/>
                <a:cs typeface="Arial"/>
              </a:rPr>
              <a:t>|</a:t>
            </a:r>
            <a:r>
              <a:rPr sz="2000" spc="-10" dirty="0">
                <a:latin typeface="Cambria Math"/>
                <a:cs typeface="Cambria Math"/>
              </a:rPr>
              <a:t>𝐻</a:t>
            </a:r>
            <a:r>
              <a:rPr sz="2000" spc="-10" dirty="0">
                <a:latin typeface="Arial"/>
                <a:cs typeface="Arial"/>
              </a:rPr>
              <a:t>|</a:t>
            </a:r>
            <a:r>
              <a:rPr sz="2000" spc="-10" dirty="0">
                <a:latin typeface="Cambria Math"/>
                <a:cs typeface="Cambria Math"/>
              </a:rPr>
              <a:t>𝜓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spc="-10" dirty="0">
                <a:latin typeface="Cambria Math"/>
                <a:cs typeface="Cambria Math"/>
              </a:rPr>
              <a:t>𝑥)⟩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4856" y="4926266"/>
            <a:ext cx="3609340" cy="1555750"/>
          </a:xfrm>
          <a:custGeom>
            <a:avLst/>
            <a:gdLst/>
            <a:ahLst/>
            <a:cxnLst/>
            <a:rect l="l" t="t" r="r" b="b"/>
            <a:pathLst>
              <a:path w="3609340" h="1555750">
                <a:moveTo>
                  <a:pt x="0" y="1555750"/>
                </a:moveTo>
                <a:lnTo>
                  <a:pt x="3609086" y="1555750"/>
                </a:lnTo>
                <a:lnTo>
                  <a:pt x="3609086" y="0"/>
                </a:lnTo>
                <a:lnTo>
                  <a:pt x="0" y="0"/>
                </a:lnTo>
                <a:lnTo>
                  <a:pt x="0" y="1555750"/>
                </a:lnTo>
                <a:close/>
              </a:path>
            </a:pathLst>
          </a:custGeom>
          <a:ln w="12700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9367" y="4907026"/>
            <a:ext cx="24828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256665" algn="l"/>
              </a:tabLst>
            </a:pPr>
            <a:r>
              <a:rPr sz="2000" spc="-10" dirty="0">
                <a:latin typeface="Cambria Math"/>
                <a:cs typeface="Cambria Math"/>
              </a:rPr>
              <a:t>Minimize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65" dirty="0">
                <a:latin typeface="Cambria Math"/>
                <a:cs typeface="Cambria Math"/>
              </a:rPr>
              <a:t>𝑥</a:t>
            </a:r>
            <a:r>
              <a:rPr sz="2175" spc="97" baseline="28735" dirty="0">
                <a:latin typeface="Cambria Math"/>
                <a:cs typeface="Cambria Math"/>
              </a:rPr>
              <a:t>𝑇</a:t>
            </a:r>
            <a:r>
              <a:rPr sz="2000" spc="65" dirty="0">
                <a:latin typeface="Cambria Math"/>
                <a:cs typeface="Cambria Math"/>
              </a:rPr>
              <a:t>𝐴𝑥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-25" dirty="0">
                <a:latin typeface="Cambria Math"/>
                <a:cs typeface="Cambria Math"/>
              </a:rPr>
              <a:t>𝐵𝑥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367" y="5222494"/>
            <a:ext cx="2128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Subject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to</a:t>
            </a:r>
            <a:r>
              <a:rPr sz="2000" spc="409" dirty="0">
                <a:latin typeface="Cambria Math"/>
                <a:cs typeface="Cambria Math"/>
              </a:rPr>
              <a:t> </a:t>
            </a:r>
            <a:r>
              <a:rPr sz="2000" spc="80" dirty="0">
                <a:latin typeface="Cambria Math"/>
                <a:cs typeface="Cambria Math"/>
              </a:rPr>
              <a:t>𝑐</a:t>
            </a:r>
            <a:r>
              <a:rPr sz="2175" spc="120" baseline="30651" dirty="0">
                <a:latin typeface="Cambria Math"/>
                <a:cs typeface="Cambria Math"/>
              </a:rPr>
              <a:t>𝑇</a:t>
            </a:r>
            <a:r>
              <a:rPr sz="2000" spc="80" dirty="0">
                <a:latin typeface="Cambria Math"/>
                <a:cs typeface="Cambria Math"/>
              </a:rPr>
              <a:t>𝑥</a:t>
            </a:r>
            <a:r>
              <a:rPr sz="2000" spc="1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≤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𝑑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13382" y="5609272"/>
            <a:ext cx="1100455" cy="236220"/>
          </a:xfrm>
          <a:custGeom>
            <a:avLst/>
            <a:gdLst/>
            <a:ahLst/>
            <a:cxnLst/>
            <a:rect l="l" t="t" r="r" b="b"/>
            <a:pathLst>
              <a:path w="1100455" h="236220">
                <a:moveTo>
                  <a:pt x="1025144" y="0"/>
                </a:moveTo>
                <a:lnTo>
                  <a:pt x="1021715" y="9575"/>
                </a:lnTo>
                <a:lnTo>
                  <a:pt x="1035409" y="15495"/>
                </a:lnTo>
                <a:lnTo>
                  <a:pt x="1047162" y="23691"/>
                </a:lnTo>
                <a:lnTo>
                  <a:pt x="1070989" y="61691"/>
                </a:lnTo>
                <a:lnTo>
                  <a:pt x="1078865" y="116687"/>
                </a:lnTo>
                <a:lnTo>
                  <a:pt x="1077985" y="137485"/>
                </a:lnTo>
                <a:lnTo>
                  <a:pt x="1064895" y="188404"/>
                </a:lnTo>
                <a:lnTo>
                  <a:pt x="1035552" y="220226"/>
                </a:lnTo>
                <a:lnTo>
                  <a:pt x="1022095" y="226174"/>
                </a:lnTo>
                <a:lnTo>
                  <a:pt x="1025144" y="235750"/>
                </a:lnTo>
                <a:lnTo>
                  <a:pt x="1070131" y="208984"/>
                </a:lnTo>
                <a:lnTo>
                  <a:pt x="1095470" y="159585"/>
                </a:lnTo>
                <a:lnTo>
                  <a:pt x="1100328" y="117932"/>
                </a:lnTo>
                <a:lnTo>
                  <a:pt x="1099128" y="96580"/>
                </a:lnTo>
                <a:lnTo>
                  <a:pt x="1089398" y="58021"/>
                </a:lnTo>
                <a:lnTo>
                  <a:pt x="1057211" y="15119"/>
                </a:lnTo>
                <a:lnTo>
                  <a:pt x="1042213" y="6174"/>
                </a:lnTo>
                <a:lnTo>
                  <a:pt x="1025144" y="0"/>
                </a:lnTo>
                <a:close/>
              </a:path>
              <a:path w="1100455" h="236220">
                <a:moveTo>
                  <a:pt x="75184" y="0"/>
                </a:moveTo>
                <a:lnTo>
                  <a:pt x="30321" y="26835"/>
                </a:lnTo>
                <a:lnTo>
                  <a:pt x="4873" y="76352"/>
                </a:lnTo>
                <a:lnTo>
                  <a:pt x="70" y="116687"/>
                </a:lnTo>
                <a:lnTo>
                  <a:pt x="0" y="117932"/>
                </a:lnTo>
                <a:lnTo>
                  <a:pt x="4857" y="159585"/>
                </a:lnTo>
                <a:lnTo>
                  <a:pt x="30196" y="208984"/>
                </a:lnTo>
                <a:lnTo>
                  <a:pt x="75184" y="235750"/>
                </a:lnTo>
                <a:lnTo>
                  <a:pt x="78231" y="226174"/>
                </a:lnTo>
                <a:lnTo>
                  <a:pt x="64777" y="220226"/>
                </a:lnTo>
                <a:lnTo>
                  <a:pt x="53181" y="211947"/>
                </a:lnTo>
                <a:lnTo>
                  <a:pt x="29412" y="173342"/>
                </a:lnTo>
                <a:lnTo>
                  <a:pt x="21641" y="117932"/>
                </a:lnTo>
                <a:lnTo>
                  <a:pt x="21590" y="116687"/>
                </a:lnTo>
                <a:lnTo>
                  <a:pt x="25050" y="78247"/>
                </a:lnTo>
                <a:lnTo>
                  <a:pt x="43465" y="34164"/>
                </a:lnTo>
                <a:lnTo>
                  <a:pt x="78612" y="957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93444" y="5353558"/>
            <a:ext cx="1574800" cy="51117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96520">
              <a:lnSpc>
                <a:spcPts val="1575"/>
              </a:lnSpc>
              <a:spcBef>
                <a:spcPts val="115"/>
              </a:spcBef>
              <a:tabLst>
                <a:tab pos="866140" algn="l"/>
              </a:tabLst>
            </a:pPr>
            <a:r>
              <a:rPr sz="1450" spc="-50" dirty="0">
                <a:latin typeface="Cambria Math"/>
                <a:cs typeface="Cambria Math"/>
              </a:rPr>
              <a:t>𝑖</a:t>
            </a:r>
            <a:r>
              <a:rPr sz="1450" dirty="0">
                <a:latin typeface="Cambria Math"/>
                <a:cs typeface="Cambria Math"/>
              </a:rPr>
              <a:t>	</a:t>
            </a:r>
            <a:r>
              <a:rPr sz="2175" spc="-75" baseline="3831" dirty="0">
                <a:latin typeface="Cambria Math"/>
                <a:cs typeface="Cambria Math"/>
              </a:rPr>
              <a:t>𝑖</a:t>
            </a:r>
            <a:endParaRPr sz="2175" baseline="3831">
              <a:latin typeface="Cambria Math"/>
              <a:cs typeface="Cambria Math"/>
            </a:endParaRPr>
          </a:p>
          <a:p>
            <a:pPr marL="25400">
              <a:lnSpc>
                <a:spcPts val="2235"/>
              </a:lnSpc>
              <a:tabLst>
                <a:tab pos="602615" algn="l"/>
              </a:tabLst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16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=</a:t>
            </a:r>
            <a:r>
              <a:rPr sz="2000" dirty="0">
                <a:latin typeface="Cambria Math"/>
                <a:cs typeface="Cambria Math"/>
              </a:rPr>
              <a:t>	𝑥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9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…</a:t>
            </a:r>
            <a:r>
              <a:rPr sz="2000" spc="-10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,</a:t>
            </a:r>
            <a:r>
              <a:rPr sz="2000" spc="-9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𝑥</a:t>
            </a:r>
            <a:r>
              <a:rPr sz="2175" spc="-37" baseline="-15325" dirty="0">
                <a:latin typeface="Cambria Math"/>
                <a:cs typeface="Cambria Math"/>
              </a:rPr>
              <a:t>𝑛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3444" y="5838240"/>
            <a:ext cx="216344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𝑙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56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≤</a:t>
            </a:r>
            <a:r>
              <a:rPr sz="2000" spc="1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57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≤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𝑢</a:t>
            </a:r>
            <a:r>
              <a:rPr sz="2175" spc="-37" baseline="-15325" dirty="0">
                <a:latin typeface="Cambria Math"/>
                <a:cs typeface="Cambria Math"/>
              </a:rPr>
              <a:t>𝑖</a:t>
            </a:r>
            <a:endParaRPr sz="2175" baseline="-15325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</a:pPr>
            <a:r>
              <a:rPr sz="2000" spc="50" dirty="0">
                <a:latin typeface="Cambria Math"/>
                <a:cs typeface="Cambria Math"/>
              </a:rPr>
              <a:t>𝑥</a:t>
            </a:r>
            <a:r>
              <a:rPr sz="2175" spc="75" baseline="-15325" dirty="0">
                <a:latin typeface="Cambria Math"/>
                <a:cs typeface="Cambria Math"/>
              </a:rPr>
              <a:t>𝑖</a:t>
            </a:r>
            <a:r>
              <a:rPr sz="2000" spc="50" dirty="0">
                <a:latin typeface="Cambria Math"/>
                <a:cs typeface="Cambria Math"/>
              </a:rPr>
              <a:t>:</a:t>
            </a:r>
            <a:r>
              <a:rPr sz="2000" spc="3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binary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/</a:t>
            </a:r>
            <a:r>
              <a:rPr sz="2000" spc="-10" dirty="0">
                <a:latin typeface="Cambria Math"/>
                <a:cs typeface="Cambria Math"/>
              </a:rPr>
              <a:t> integer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3507" y="4538294"/>
            <a:ext cx="3312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Quadratic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programming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problem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373117" y="4919891"/>
            <a:ext cx="3622040" cy="1343660"/>
            <a:chOff x="4373117" y="4919891"/>
            <a:chExt cx="3622040" cy="1343660"/>
          </a:xfrm>
        </p:grpSpPr>
        <p:sp>
          <p:nvSpPr>
            <p:cNvPr id="16" name="object 16"/>
            <p:cNvSpPr/>
            <p:nvPr/>
          </p:nvSpPr>
          <p:spPr>
            <a:xfrm>
              <a:off x="4379467" y="4926241"/>
              <a:ext cx="3609340" cy="1330960"/>
            </a:xfrm>
            <a:custGeom>
              <a:avLst/>
              <a:gdLst/>
              <a:ahLst/>
              <a:cxnLst/>
              <a:rect l="l" t="t" r="r" b="b"/>
              <a:pathLst>
                <a:path w="3609340" h="1330960">
                  <a:moveTo>
                    <a:pt x="0" y="1330832"/>
                  </a:moveTo>
                  <a:lnTo>
                    <a:pt x="3609086" y="1330832"/>
                  </a:lnTo>
                  <a:lnTo>
                    <a:pt x="3609086" y="0"/>
                  </a:lnTo>
                  <a:lnTo>
                    <a:pt x="0" y="0"/>
                  </a:lnTo>
                  <a:lnTo>
                    <a:pt x="0" y="1330832"/>
                  </a:lnTo>
                  <a:close/>
                </a:path>
              </a:pathLst>
            </a:custGeom>
            <a:ln w="12700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06847" y="5327777"/>
              <a:ext cx="1791970" cy="307975"/>
            </a:xfrm>
            <a:custGeom>
              <a:avLst/>
              <a:gdLst/>
              <a:ahLst/>
              <a:cxnLst/>
              <a:rect l="l" t="t" r="r" b="b"/>
              <a:pathLst>
                <a:path w="1791970" h="307975">
                  <a:moveTo>
                    <a:pt x="1710944" y="0"/>
                  </a:moveTo>
                  <a:lnTo>
                    <a:pt x="1707896" y="10160"/>
                  </a:lnTo>
                  <a:lnTo>
                    <a:pt x="1721965" y="17466"/>
                  </a:lnTo>
                  <a:lnTo>
                    <a:pt x="1734248" y="28130"/>
                  </a:lnTo>
                  <a:lnTo>
                    <a:pt x="1760122" y="79627"/>
                  </a:lnTo>
                  <a:lnTo>
                    <a:pt x="1767881" y="126819"/>
                  </a:lnTo>
                  <a:lnTo>
                    <a:pt x="1768851" y="153670"/>
                  </a:lnTo>
                  <a:lnTo>
                    <a:pt x="1767881" y="180752"/>
                  </a:lnTo>
                  <a:lnTo>
                    <a:pt x="1760122" y="227806"/>
                  </a:lnTo>
                  <a:lnTo>
                    <a:pt x="1744722" y="265237"/>
                  </a:lnTo>
                  <a:lnTo>
                    <a:pt x="1707896" y="297205"/>
                  </a:lnTo>
                  <a:lnTo>
                    <a:pt x="1710944" y="307403"/>
                  </a:lnTo>
                  <a:lnTo>
                    <a:pt x="1745281" y="289110"/>
                  </a:lnTo>
                  <a:lnTo>
                    <a:pt x="1770760" y="254635"/>
                  </a:lnTo>
                  <a:lnTo>
                    <a:pt x="1786477" y="208057"/>
                  </a:lnTo>
                  <a:lnTo>
                    <a:pt x="1791710" y="153797"/>
                  </a:lnTo>
                  <a:lnTo>
                    <a:pt x="1790467" y="126819"/>
                  </a:lnTo>
                  <a:lnTo>
                    <a:pt x="1779928" y="75017"/>
                  </a:lnTo>
                  <a:lnTo>
                    <a:pt x="1759110" y="33468"/>
                  </a:lnTo>
                  <a:lnTo>
                    <a:pt x="1729237" y="7092"/>
                  </a:lnTo>
                  <a:lnTo>
                    <a:pt x="1710944" y="0"/>
                  </a:lnTo>
                  <a:close/>
                </a:path>
                <a:path w="1791970" h="307975">
                  <a:moveTo>
                    <a:pt x="80772" y="0"/>
                  </a:moveTo>
                  <a:lnTo>
                    <a:pt x="46497" y="18256"/>
                  </a:lnTo>
                  <a:lnTo>
                    <a:pt x="21081" y="52705"/>
                  </a:lnTo>
                  <a:lnTo>
                    <a:pt x="5254" y="99282"/>
                  </a:lnTo>
                  <a:lnTo>
                    <a:pt x="0" y="153670"/>
                  </a:lnTo>
                  <a:lnTo>
                    <a:pt x="1261" y="180752"/>
                  </a:lnTo>
                  <a:lnTo>
                    <a:pt x="11840" y="232322"/>
                  </a:lnTo>
                  <a:lnTo>
                    <a:pt x="32676" y="273893"/>
                  </a:lnTo>
                  <a:lnTo>
                    <a:pt x="62533" y="300281"/>
                  </a:lnTo>
                  <a:lnTo>
                    <a:pt x="80772" y="307403"/>
                  </a:lnTo>
                  <a:lnTo>
                    <a:pt x="83947" y="297205"/>
                  </a:lnTo>
                  <a:lnTo>
                    <a:pt x="69804" y="289887"/>
                  </a:lnTo>
                  <a:lnTo>
                    <a:pt x="57483" y="279231"/>
                  </a:lnTo>
                  <a:lnTo>
                    <a:pt x="31593" y="227806"/>
                  </a:lnTo>
                  <a:lnTo>
                    <a:pt x="23834" y="180752"/>
                  </a:lnTo>
                  <a:lnTo>
                    <a:pt x="22860" y="153797"/>
                  </a:lnTo>
                  <a:lnTo>
                    <a:pt x="23834" y="126819"/>
                  </a:lnTo>
                  <a:lnTo>
                    <a:pt x="31593" y="79627"/>
                  </a:lnTo>
                  <a:lnTo>
                    <a:pt x="46995" y="42128"/>
                  </a:lnTo>
                  <a:lnTo>
                    <a:pt x="83947" y="10160"/>
                  </a:lnTo>
                  <a:lnTo>
                    <a:pt x="807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54576" y="5288026"/>
            <a:ext cx="23088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744855" algn="l"/>
                <a:tab pos="1809750" algn="l"/>
              </a:tabLst>
            </a:pP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𝜆Σ</a:t>
            </a:r>
            <a:r>
              <a:rPr sz="2000" dirty="0">
                <a:latin typeface="Cambria Math"/>
                <a:cs typeface="Cambria Math"/>
              </a:rPr>
              <a:t>	𝑐′</a:t>
            </a:r>
            <a:r>
              <a:rPr sz="2175" baseline="30651" dirty="0">
                <a:latin typeface="Cambria Math"/>
                <a:cs typeface="Cambria Math"/>
              </a:rPr>
              <a:t>𝑇</a:t>
            </a:r>
            <a:r>
              <a:rPr sz="2000" dirty="0">
                <a:latin typeface="Cambria Math"/>
                <a:cs typeface="Cambria Math"/>
              </a:rPr>
              <a:t>𝑥′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8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𝑠</a:t>
            </a:r>
            <a:r>
              <a:rPr sz="2000" dirty="0">
                <a:latin typeface="Cambria Math"/>
                <a:cs typeface="Cambria Math"/>
              </a:rPr>
              <a:t>	−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𝑑′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01184" y="5419140"/>
            <a:ext cx="180213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381000" algn="l"/>
                <a:tab pos="1124585" algn="l"/>
                <a:tab pos="1723389" algn="l"/>
              </a:tabLst>
            </a:pPr>
            <a:r>
              <a:rPr sz="2175" spc="-75" baseline="3831" dirty="0">
                <a:latin typeface="Cambria Math"/>
                <a:cs typeface="Cambria Math"/>
              </a:rPr>
              <a:t>𝑖</a:t>
            </a:r>
            <a:r>
              <a:rPr sz="2175" baseline="3831" dirty="0">
                <a:latin typeface="Cambria Math"/>
                <a:cs typeface="Cambria Math"/>
              </a:rPr>
              <a:t>	</a:t>
            </a:r>
            <a:r>
              <a:rPr sz="1450" spc="-50" dirty="0">
                <a:latin typeface="Cambria Math"/>
                <a:cs typeface="Cambria Math"/>
              </a:rPr>
              <a:t>𝑖</a:t>
            </a:r>
            <a:r>
              <a:rPr sz="1450" dirty="0">
                <a:latin typeface="Cambria Math"/>
                <a:cs typeface="Cambria Math"/>
              </a:rPr>
              <a:t>	</a:t>
            </a:r>
            <a:r>
              <a:rPr sz="2175" spc="-75" baseline="3831" dirty="0">
                <a:latin typeface="Cambria Math"/>
                <a:cs typeface="Cambria Math"/>
              </a:rPr>
              <a:t>𝑖</a:t>
            </a:r>
            <a:r>
              <a:rPr sz="2175" baseline="3831" dirty="0">
                <a:latin typeface="Cambria Math"/>
                <a:cs typeface="Cambria Math"/>
              </a:rPr>
              <a:t>	</a:t>
            </a:r>
            <a:r>
              <a:rPr sz="2175" spc="-75" baseline="3831" dirty="0">
                <a:latin typeface="Cambria Math"/>
                <a:cs typeface="Cambria Math"/>
              </a:rPr>
              <a:t>𝑖</a:t>
            </a:r>
            <a:endParaRPr sz="2175" baseline="3831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54576" y="4908550"/>
            <a:ext cx="2787650" cy="527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2305"/>
              </a:lnSpc>
              <a:spcBef>
                <a:spcPts val="100"/>
              </a:spcBef>
              <a:tabLst>
                <a:tab pos="1256665" algn="l"/>
              </a:tabLst>
            </a:pPr>
            <a:r>
              <a:rPr sz="2000" spc="-10" dirty="0">
                <a:latin typeface="Cambria Math"/>
                <a:cs typeface="Cambria Math"/>
              </a:rPr>
              <a:t>Minimize</a:t>
            </a:r>
            <a:r>
              <a:rPr sz="2000" dirty="0">
                <a:latin typeface="Cambria Math"/>
                <a:cs typeface="Cambria Math"/>
              </a:rPr>
              <a:t>	𝑥′</a:t>
            </a:r>
            <a:r>
              <a:rPr sz="2175" baseline="28735" dirty="0">
                <a:latin typeface="Cambria Math"/>
                <a:cs typeface="Cambria Math"/>
              </a:rPr>
              <a:t>𝑇</a:t>
            </a:r>
            <a:r>
              <a:rPr sz="2000" dirty="0">
                <a:latin typeface="Cambria Math"/>
                <a:cs typeface="Cambria Math"/>
              </a:rPr>
              <a:t>𝐴′𝑥′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70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𝐵′𝑥′</a:t>
            </a:r>
            <a:endParaRPr sz="2000">
              <a:latin typeface="Cambria Math"/>
              <a:cs typeface="Cambria Math"/>
            </a:endParaRPr>
          </a:p>
          <a:p>
            <a:pPr marR="204470" algn="r">
              <a:lnSpc>
                <a:spcPts val="1645"/>
              </a:lnSpc>
            </a:pPr>
            <a:r>
              <a:rPr sz="1450" spc="-50" dirty="0"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71184" y="5691568"/>
            <a:ext cx="1290955" cy="236220"/>
          </a:xfrm>
          <a:custGeom>
            <a:avLst/>
            <a:gdLst/>
            <a:ahLst/>
            <a:cxnLst/>
            <a:rect l="l" t="t" r="r" b="b"/>
            <a:pathLst>
              <a:path w="1290954" h="236220">
                <a:moveTo>
                  <a:pt x="1215643" y="0"/>
                </a:moveTo>
                <a:lnTo>
                  <a:pt x="1212214" y="9575"/>
                </a:lnTo>
                <a:lnTo>
                  <a:pt x="1225855" y="15495"/>
                </a:lnTo>
                <a:lnTo>
                  <a:pt x="1237614" y="23691"/>
                </a:lnTo>
                <a:lnTo>
                  <a:pt x="1261469" y="61691"/>
                </a:lnTo>
                <a:lnTo>
                  <a:pt x="1269238" y="116700"/>
                </a:lnTo>
                <a:lnTo>
                  <a:pt x="1268376" y="137490"/>
                </a:lnTo>
                <a:lnTo>
                  <a:pt x="1255267" y="188404"/>
                </a:lnTo>
                <a:lnTo>
                  <a:pt x="1226050" y="220226"/>
                </a:lnTo>
                <a:lnTo>
                  <a:pt x="1212595" y="226174"/>
                </a:lnTo>
                <a:lnTo>
                  <a:pt x="1215643" y="235750"/>
                </a:lnTo>
                <a:lnTo>
                  <a:pt x="1260631" y="208984"/>
                </a:lnTo>
                <a:lnTo>
                  <a:pt x="1285970" y="159585"/>
                </a:lnTo>
                <a:lnTo>
                  <a:pt x="1290827" y="117932"/>
                </a:lnTo>
                <a:lnTo>
                  <a:pt x="1289626" y="96586"/>
                </a:lnTo>
                <a:lnTo>
                  <a:pt x="1279844" y="58021"/>
                </a:lnTo>
                <a:lnTo>
                  <a:pt x="1247647" y="15119"/>
                </a:lnTo>
                <a:lnTo>
                  <a:pt x="1232693" y="6174"/>
                </a:lnTo>
                <a:lnTo>
                  <a:pt x="1215643" y="0"/>
                </a:lnTo>
                <a:close/>
              </a:path>
              <a:path w="1290954" h="236220">
                <a:moveTo>
                  <a:pt x="75183" y="0"/>
                </a:moveTo>
                <a:lnTo>
                  <a:pt x="30214" y="26835"/>
                </a:lnTo>
                <a:lnTo>
                  <a:pt x="4857" y="76352"/>
                </a:lnTo>
                <a:lnTo>
                  <a:pt x="69" y="116700"/>
                </a:lnTo>
                <a:lnTo>
                  <a:pt x="0" y="117932"/>
                </a:lnTo>
                <a:lnTo>
                  <a:pt x="1096" y="137490"/>
                </a:lnTo>
                <a:lnTo>
                  <a:pt x="1214" y="139594"/>
                </a:lnTo>
                <a:lnTo>
                  <a:pt x="4857" y="159585"/>
                </a:lnTo>
                <a:lnTo>
                  <a:pt x="30196" y="208984"/>
                </a:lnTo>
                <a:lnTo>
                  <a:pt x="75183" y="235750"/>
                </a:lnTo>
                <a:lnTo>
                  <a:pt x="78231" y="226174"/>
                </a:lnTo>
                <a:lnTo>
                  <a:pt x="64775" y="220226"/>
                </a:lnTo>
                <a:lnTo>
                  <a:pt x="53165" y="211947"/>
                </a:lnTo>
                <a:lnTo>
                  <a:pt x="29338" y="173343"/>
                </a:lnTo>
                <a:lnTo>
                  <a:pt x="21515" y="117932"/>
                </a:lnTo>
                <a:lnTo>
                  <a:pt x="21462" y="116700"/>
                </a:lnTo>
                <a:lnTo>
                  <a:pt x="24971" y="78249"/>
                </a:lnTo>
                <a:lnTo>
                  <a:pt x="43412" y="34164"/>
                </a:lnTo>
                <a:lnTo>
                  <a:pt x="78612" y="957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354576" y="5615736"/>
            <a:ext cx="30499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265555" algn="l"/>
                <a:tab pos="1901189" algn="l"/>
              </a:tabLst>
            </a:pPr>
            <a:r>
              <a:rPr sz="2000" dirty="0">
                <a:latin typeface="Cambria Math"/>
                <a:cs typeface="Cambria Math"/>
              </a:rPr>
              <a:t>Subject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to</a:t>
            </a:r>
            <a:r>
              <a:rPr sz="2000" dirty="0">
                <a:latin typeface="Cambria Math"/>
                <a:cs typeface="Cambria Math"/>
              </a:rPr>
              <a:t>	𝑥′</a:t>
            </a:r>
            <a:r>
              <a:rPr sz="2000" spc="9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=</a:t>
            </a:r>
            <a:r>
              <a:rPr sz="2000" dirty="0">
                <a:latin typeface="Cambria Math"/>
                <a:cs typeface="Cambria Math"/>
              </a:rPr>
              <a:t>	𝑥′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9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…</a:t>
            </a:r>
            <a:r>
              <a:rPr sz="2000" spc="-9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,</a:t>
            </a:r>
            <a:r>
              <a:rPr sz="2000" spc="-8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𝑥′</a:t>
            </a:r>
            <a:r>
              <a:rPr sz="2175" spc="-37" baseline="-15325" dirty="0">
                <a:latin typeface="Cambria Math"/>
                <a:cs typeface="Cambria Math"/>
              </a:rPr>
              <a:t>𝑚</a:t>
            </a:r>
            <a:endParaRPr sz="2175" baseline="-15325">
              <a:latin typeface="Cambria Math"/>
              <a:cs typeface="Cambria Math"/>
            </a:endParaRPr>
          </a:p>
          <a:p>
            <a:pPr marL="1249045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𝑥′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000" dirty="0">
                <a:latin typeface="Cambria Math"/>
                <a:cs typeface="Cambria Math"/>
              </a:rPr>
              <a:t>:</a:t>
            </a:r>
            <a:r>
              <a:rPr sz="2000" spc="484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binary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16678" y="4338573"/>
            <a:ext cx="3204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Quadratic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unconstrained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binary </a:t>
            </a:r>
            <a:r>
              <a:rPr sz="1800" dirty="0">
                <a:latin typeface="Arial"/>
                <a:cs typeface="Arial"/>
              </a:rPr>
              <a:t>optimization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(QUBO)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40673" y="4957127"/>
            <a:ext cx="3628390" cy="923925"/>
          </a:xfrm>
          <a:prstGeom prst="rect">
            <a:avLst/>
          </a:prstGeom>
          <a:ln w="9525">
            <a:solidFill>
              <a:srgbClr val="4966AC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Cambria Math"/>
                <a:cs typeface="Cambria Math"/>
              </a:rPr>
              <a:t>𝐻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Σ</a:t>
            </a:r>
            <a:r>
              <a:rPr sz="1950" spc="-15" baseline="-14957" dirty="0">
                <a:latin typeface="Cambria Math"/>
                <a:cs typeface="Cambria Math"/>
              </a:rPr>
              <a:t>𝑖</a:t>
            </a:r>
            <a:r>
              <a:rPr sz="1800" spc="-10" dirty="0">
                <a:latin typeface="Cambria Math"/>
                <a:cs typeface="Cambria Math"/>
              </a:rPr>
              <a:t>𝑤</a:t>
            </a:r>
            <a:r>
              <a:rPr sz="1950" spc="-15" baseline="-14957" dirty="0">
                <a:latin typeface="Cambria Math"/>
                <a:cs typeface="Cambria Math"/>
              </a:rPr>
              <a:t>𝑖</a:t>
            </a:r>
            <a:r>
              <a:rPr sz="1800" spc="-10" dirty="0">
                <a:latin typeface="Cambria Math"/>
                <a:cs typeface="Cambria Math"/>
              </a:rPr>
              <a:t>𝑃</a:t>
            </a:r>
            <a:r>
              <a:rPr sz="1950" spc="-15" baseline="-14957" dirty="0">
                <a:latin typeface="Cambria Math"/>
                <a:cs typeface="Cambria Math"/>
              </a:rPr>
              <a:t>𝑖</a:t>
            </a:r>
            <a:endParaRPr sz="1950" baseline="-14957">
              <a:latin typeface="Cambria Math"/>
              <a:cs typeface="Cambria Math"/>
            </a:endParaRPr>
          </a:p>
          <a:p>
            <a:pPr marR="43815" algn="ctr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950" baseline="-14957" dirty="0">
                <a:latin typeface="Cambria Math"/>
                <a:cs typeface="Cambria Math"/>
              </a:rPr>
              <a:t>𝑖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Pauli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(e.g.,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ambria Math"/>
                <a:cs typeface="Cambria Math"/>
              </a:rPr>
              <a:t>𝑍𝐼</a:t>
            </a:r>
            <a:r>
              <a:rPr sz="1800" spc="1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𝑍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⊗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𝐼</a:t>
            </a:r>
            <a:r>
              <a:rPr sz="1800" spc="-2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R="26034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tensor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product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Pauli</a:t>
            </a:r>
            <a:r>
              <a:rPr sz="1800" spc="-10" dirty="0">
                <a:latin typeface="Arial"/>
                <a:cs typeface="Arial"/>
              </a:rPr>
              <a:t> matrices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90609" y="4476699"/>
            <a:ext cx="12287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Hamiltonian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945254" y="5425694"/>
            <a:ext cx="293370" cy="235585"/>
            <a:chOff x="3945254" y="5425694"/>
            <a:chExt cx="293370" cy="235585"/>
          </a:xfrm>
        </p:grpSpPr>
        <p:sp>
          <p:nvSpPr>
            <p:cNvPr id="27" name="object 27"/>
            <p:cNvSpPr/>
            <p:nvPr/>
          </p:nvSpPr>
          <p:spPr>
            <a:xfrm>
              <a:off x="3951604" y="5432044"/>
              <a:ext cx="280670" cy="222885"/>
            </a:xfrm>
            <a:custGeom>
              <a:avLst/>
              <a:gdLst/>
              <a:ahLst/>
              <a:cxnLst/>
              <a:rect l="l" t="t" r="r" b="b"/>
              <a:pathLst>
                <a:path w="280670" h="222885">
                  <a:moveTo>
                    <a:pt x="168910" y="0"/>
                  </a:moveTo>
                  <a:lnTo>
                    <a:pt x="168910" y="55625"/>
                  </a:lnTo>
                  <a:lnTo>
                    <a:pt x="0" y="55625"/>
                  </a:lnTo>
                  <a:lnTo>
                    <a:pt x="0" y="166789"/>
                  </a:lnTo>
                  <a:lnTo>
                    <a:pt x="168910" y="166789"/>
                  </a:lnTo>
                  <a:lnTo>
                    <a:pt x="168910" y="222389"/>
                  </a:lnTo>
                  <a:lnTo>
                    <a:pt x="280162" y="111124"/>
                  </a:lnTo>
                  <a:lnTo>
                    <a:pt x="16891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51604" y="5432044"/>
              <a:ext cx="280670" cy="222885"/>
            </a:xfrm>
            <a:custGeom>
              <a:avLst/>
              <a:gdLst/>
              <a:ahLst/>
              <a:cxnLst/>
              <a:rect l="l" t="t" r="r" b="b"/>
              <a:pathLst>
                <a:path w="280670" h="222885">
                  <a:moveTo>
                    <a:pt x="0" y="55625"/>
                  </a:moveTo>
                  <a:lnTo>
                    <a:pt x="168910" y="55625"/>
                  </a:lnTo>
                  <a:lnTo>
                    <a:pt x="168910" y="0"/>
                  </a:lnTo>
                  <a:lnTo>
                    <a:pt x="280162" y="111124"/>
                  </a:lnTo>
                  <a:lnTo>
                    <a:pt x="168910" y="222389"/>
                  </a:lnTo>
                  <a:lnTo>
                    <a:pt x="168910" y="166789"/>
                  </a:lnTo>
                  <a:lnTo>
                    <a:pt x="0" y="166789"/>
                  </a:lnTo>
                  <a:lnTo>
                    <a:pt x="0" y="55625"/>
                  </a:lnTo>
                  <a:close/>
                </a:path>
              </a:pathLst>
            </a:custGeom>
            <a:ln w="12700">
              <a:solidFill>
                <a:srgbClr val="1A27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8068182" y="5412485"/>
            <a:ext cx="293370" cy="235585"/>
            <a:chOff x="8068182" y="5412485"/>
            <a:chExt cx="293370" cy="235585"/>
          </a:xfrm>
        </p:grpSpPr>
        <p:sp>
          <p:nvSpPr>
            <p:cNvPr id="30" name="object 30"/>
            <p:cNvSpPr/>
            <p:nvPr/>
          </p:nvSpPr>
          <p:spPr>
            <a:xfrm>
              <a:off x="8074532" y="5418835"/>
              <a:ext cx="280670" cy="222885"/>
            </a:xfrm>
            <a:custGeom>
              <a:avLst/>
              <a:gdLst/>
              <a:ahLst/>
              <a:cxnLst/>
              <a:rect l="l" t="t" r="r" b="b"/>
              <a:pathLst>
                <a:path w="280670" h="222885">
                  <a:moveTo>
                    <a:pt x="168910" y="0"/>
                  </a:moveTo>
                  <a:lnTo>
                    <a:pt x="168910" y="55498"/>
                  </a:lnTo>
                  <a:lnTo>
                    <a:pt x="0" y="55498"/>
                  </a:lnTo>
                  <a:lnTo>
                    <a:pt x="0" y="166750"/>
                  </a:lnTo>
                  <a:lnTo>
                    <a:pt x="168910" y="166750"/>
                  </a:lnTo>
                  <a:lnTo>
                    <a:pt x="168910" y="222376"/>
                  </a:lnTo>
                  <a:lnTo>
                    <a:pt x="280162" y="111125"/>
                  </a:lnTo>
                  <a:lnTo>
                    <a:pt x="16891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74532" y="5418835"/>
              <a:ext cx="280670" cy="222885"/>
            </a:xfrm>
            <a:custGeom>
              <a:avLst/>
              <a:gdLst/>
              <a:ahLst/>
              <a:cxnLst/>
              <a:rect l="l" t="t" r="r" b="b"/>
              <a:pathLst>
                <a:path w="280670" h="222885">
                  <a:moveTo>
                    <a:pt x="0" y="55498"/>
                  </a:moveTo>
                  <a:lnTo>
                    <a:pt x="168910" y="55498"/>
                  </a:lnTo>
                  <a:lnTo>
                    <a:pt x="168910" y="0"/>
                  </a:lnTo>
                  <a:lnTo>
                    <a:pt x="280162" y="111125"/>
                  </a:lnTo>
                  <a:lnTo>
                    <a:pt x="168910" y="222376"/>
                  </a:lnTo>
                  <a:lnTo>
                    <a:pt x="168910" y="166750"/>
                  </a:lnTo>
                  <a:lnTo>
                    <a:pt x="0" y="166750"/>
                  </a:lnTo>
                  <a:lnTo>
                    <a:pt x="0" y="55498"/>
                  </a:lnTo>
                  <a:close/>
                </a:path>
              </a:pathLst>
            </a:custGeom>
            <a:ln w="12700">
              <a:solidFill>
                <a:srgbClr val="1A27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Quadratic</a:t>
            </a:r>
            <a:r>
              <a:rPr spc="-30" dirty="0"/>
              <a:t> </a:t>
            </a:r>
            <a:r>
              <a:rPr dirty="0"/>
              <a:t>Program to</a:t>
            </a:r>
            <a:r>
              <a:rPr spc="-15" dirty="0"/>
              <a:t> </a:t>
            </a:r>
            <a:r>
              <a:rPr spc="-20" dirty="0"/>
              <a:t>QUBO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092" y="999323"/>
            <a:ext cx="11135360" cy="11436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45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Convert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inequality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constraints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into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equality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constraints</a:t>
            </a:r>
            <a:endParaRPr sz="24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865" algn="l"/>
                <a:tab pos="1440180" algn="l"/>
                <a:tab pos="3097530" algn="l"/>
                <a:tab pos="4386580" algn="l"/>
              </a:tabLst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1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≤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𝑏</a:t>
            </a:r>
            <a:r>
              <a:rPr sz="2000" dirty="0">
                <a:latin typeface="Cambria Math"/>
                <a:cs typeface="Cambria Math"/>
              </a:rPr>
              <a:t>	→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6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 𝑠</a:t>
            </a:r>
            <a:r>
              <a:rPr sz="2000" spc="1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𝑏,</a:t>
            </a:r>
            <a:r>
              <a:rPr sz="2000" dirty="0">
                <a:latin typeface="Cambria Math"/>
                <a:cs typeface="Cambria Math"/>
              </a:rPr>
              <a:t>	0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≤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r>
              <a:rPr sz="2000" spc="1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≤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𝑢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dirty="0">
                <a:latin typeface="Arial"/>
                <a:cs typeface="Arial"/>
              </a:rPr>
              <a:t>slack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  <a:p>
            <a:pPr marL="240029" indent="-227329">
              <a:lnSpc>
                <a:spcPct val="100000"/>
              </a:lnSpc>
              <a:spcBef>
                <a:spcPts val="190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Convert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equality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constraints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into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penalties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them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objective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45054" y="2219451"/>
            <a:ext cx="756285" cy="236220"/>
          </a:xfrm>
          <a:custGeom>
            <a:avLst/>
            <a:gdLst/>
            <a:ahLst/>
            <a:cxnLst/>
            <a:rect l="l" t="t" r="r" b="b"/>
            <a:pathLst>
              <a:path w="756285" h="236219">
                <a:moveTo>
                  <a:pt x="680719" y="0"/>
                </a:moveTo>
                <a:lnTo>
                  <a:pt x="677418" y="9525"/>
                </a:lnTo>
                <a:lnTo>
                  <a:pt x="691038" y="15430"/>
                </a:lnTo>
                <a:lnTo>
                  <a:pt x="702754" y="23622"/>
                </a:lnTo>
                <a:lnTo>
                  <a:pt x="726565" y="61652"/>
                </a:lnTo>
                <a:lnTo>
                  <a:pt x="734440" y="116712"/>
                </a:lnTo>
                <a:lnTo>
                  <a:pt x="733561" y="137477"/>
                </a:lnTo>
                <a:lnTo>
                  <a:pt x="720470" y="188340"/>
                </a:lnTo>
                <a:lnTo>
                  <a:pt x="691128" y="220237"/>
                </a:lnTo>
                <a:lnTo>
                  <a:pt x="677671" y="226187"/>
                </a:lnTo>
                <a:lnTo>
                  <a:pt x="680719" y="235712"/>
                </a:lnTo>
                <a:lnTo>
                  <a:pt x="725761" y="208994"/>
                </a:lnTo>
                <a:lnTo>
                  <a:pt x="751046" y="159607"/>
                </a:lnTo>
                <a:lnTo>
                  <a:pt x="755903" y="117983"/>
                </a:lnTo>
                <a:lnTo>
                  <a:pt x="754702" y="96565"/>
                </a:lnTo>
                <a:lnTo>
                  <a:pt x="744974" y="57993"/>
                </a:lnTo>
                <a:lnTo>
                  <a:pt x="712787" y="15113"/>
                </a:lnTo>
                <a:lnTo>
                  <a:pt x="697789" y="6163"/>
                </a:lnTo>
                <a:lnTo>
                  <a:pt x="680719" y="0"/>
                </a:lnTo>
                <a:close/>
              </a:path>
              <a:path w="756285" h="236219">
                <a:moveTo>
                  <a:pt x="75183" y="0"/>
                </a:moveTo>
                <a:lnTo>
                  <a:pt x="30321" y="26824"/>
                </a:lnTo>
                <a:lnTo>
                  <a:pt x="4921" y="76342"/>
                </a:lnTo>
                <a:lnTo>
                  <a:pt x="72" y="116712"/>
                </a:lnTo>
                <a:lnTo>
                  <a:pt x="0" y="117983"/>
                </a:lnTo>
                <a:lnTo>
                  <a:pt x="4857" y="159607"/>
                </a:lnTo>
                <a:lnTo>
                  <a:pt x="30196" y="208994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7" y="220237"/>
                </a:lnTo>
                <a:lnTo>
                  <a:pt x="53181" y="211931"/>
                </a:lnTo>
                <a:lnTo>
                  <a:pt x="29412" y="173291"/>
                </a:lnTo>
                <a:lnTo>
                  <a:pt x="21642" y="117983"/>
                </a:lnTo>
                <a:lnTo>
                  <a:pt x="21589" y="116712"/>
                </a:lnTo>
                <a:lnTo>
                  <a:pt x="22451" y="96565"/>
                </a:lnTo>
                <a:lnTo>
                  <a:pt x="35559" y="46862"/>
                </a:lnTo>
                <a:lnTo>
                  <a:pt x="64992" y="15430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85210" y="2049602"/>
            <a:ext cx="2476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50" spc="35" dirty="0">
                <a:latin typeface="Cambria Math"/>
                <a:cs typeface="Cambria Math"/>
              </a:rPr>
              <a:t>2</a:t>
            </a:r>
            <a:r>
              <a:rPr sz="3000" spc="52" baseline="-20833" dirty="0">
                <a:latin typeface="Cambria Math"/>
                <a:cs typeface="Cambria Math"/>
              </a:rPr>
              <a:t>,</a:t>
            </a:r>
            <a:endParaRPr sz="3000" baseline="-20833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0292" y="2142566"/>
            <a:ext cx="48367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982980" algn="l"/>
                <a:tab pos="2652395" algn="l"/>
              </a:tabLst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16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𝑏</a:t>
            </a:r>
            <a:r>
              <a:rPr sz="2000" dirty="0">
                <a:latin typeface="Cambria Math"/>
                <a:cs typeface="Cambria Math"/>
              </a:rPr>
              <a:t>	→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𝜆</a:t>
            </a:r>
            <a:r>
              <a:rPr sz="2000" spc="4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 </a:t>
            </a:r>
            <a:r>
              <a:rPr sz="2000" spc="-50" dirty="0">
                <a:latin typeface="Cambria Math"/>
                <a:cs typeface="Cambria Math"/>
              </a:rPr>
              <a:t>𝑏</a:t>
            </a:r>
            <a:r>
              <a:rPr sz="2000" dirty="0">
                <a:latin typeface="Cambria Math"/>
                <a:cs typeface="Cambria Math"/>
              </a:rPr>
              <a:t>	𝜆</a:t>
            </a:r>
            <a:r>
              <a:rPr sz="2000" dirty="0">
                <a:latin typeface="Arial"/>
                <a:cs typeface="Arial"/>
              </a:rPr>
              <a:t>: positive</a:t>
            </a:r>
            <a:r>
              <a:rPr sz="2000" spc="-10" dirty="0">
                <a:latin typeface="Arial"/>
                <a:cs typeface="Arial"/>
              </a:rPr>
              <a:t> constant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692" y="2446757"/>
            <a:ext cx="6508115" cy="7435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65430" indent="-227329">
              <a:lnSpc>
                <a:spcPct val="100000"/>
              </a:lnSpc>
              <a:spcBef>
                <a:spcPts val="300"/>
              </a:spcBef>
              <a:buChar char="•"/>
              <a:tabLst>
                <a:tab pos="265430" algn="l"/>
              </a:tabLst>
            </a:pPr>
            <a:r>
              <a:rPr sz="2400" dirty="0">
                <a:latin typeface="Arial"/>
                <a:cs typeface="Arial"/>
              </a:rPr>
              <a:t>Encode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integer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variables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binary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  <a:p>
            <a:pPr marL="723265" lvl="1" indent="-22796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723265" algn="l"/>
                <a:tab pos="3836035" algn="l"/>
              </a:tabLst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1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𝑙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3000" spc="135" baseline="2777" dirty="0">
                <a:latin typeface="Cambria Math"/>
                <a:cs typeface="Cambria Math"/>
              </a:rPr>
              <a:t>σ</a:t>
            </a:r>
            <a:r>
              <a:rPr sz="2175" spc="135" baseline="-19157" dirty="0">
                <a:latin typeface="Cambria Math"/>
                <a:cs typeface="Cambria Math"/>
              </a:rPr>
              <a:t>𝑖=0</a:t>
            </a:r>
            <a:r>
              <a:rPr sz="2175" spc="22" baseline="-19157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2</a:t>
            </a:r>
            <a:r>
              <a:rPr sz="1950" baseline="25641" dirty="0">
                <a:latin typeface="Cambria Math"/>
                <a:cs typeface="Cambria Math"/>
              </a:rPr>
              <a:t>𝑖</a:t>
            </a:r>
            <a:r>
              <a:rPr sz="1950" spc="322" baseline="25641" dirty="0">
                <a:latin typeface="Cambria Math"/>
                <a:cs typeface="Cambria Math"/>
              </a:rPr>
              <a:t> </a:t>
            </a:r>
            <a:r>
              <a:rPr sz="2000" spc="65" dirty="0">
                <a:latin typeface="Cambria Math"/>
                <a:cs typeface="Cambria Math"/>
              </a:rPr>
              <a:t>∙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𝑦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39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𝑘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spc="65" dirty="0">
                <a:latin typeface="Cambria Math"/>
                <a:cs typeface="Cambria Math"/>
              </a:rPr>
              <a:t>∙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𝑦</a:t>
            </a:r>
            <a:r>
              <a:rPr sz="2000" spc="-8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,</a:t>
            </a:r>
            <a:r>
              <a:rPr sz="2000" dirty="0">
                <a:latin typeface="Cambria Math"/>
                <a:cs typeface="Cambria Math"/>
              </a:rPr>
              <a:t>	𝑦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8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𝑦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binary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variables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4856" y="4926266"/>
            <a:ext cx="3609340" cy="1555750"/>
          </a:xfrm>
          <a:custGeom>
            <a:avLst/>
            <a:gdLst/>
            <a:ahLst/>
            <a:cxnLst/>
            <a:rect l="l" t="t" r="r" b="b"/>
            <a:pathLst>
              <a:path w="3609340" h="1555750">
                <a:moveTo>
                  <a:pt x="0" y="1555750"/>
                </a:moveTo>
                <a:lnTo>
                  <a:pt x="3609086" y="1555750"/>
                </a:lnTo>
                <a:lnTo>
                  <a:pt x="3609086" y="0"/>
                </a:lnTo>
                <a:lnTo>
                  <a:pt x="0" y="0"/>
                </a:lnTo>
                <a:lnTo>
                  <a:pt x="0" y="1555750"/>
                </a:lnTo>
                <a:close/>
              </a:path>
            </a:pathLst>
          </a:custGeom>
          <a:ln w="12700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9367" y="4907026"/>
            <a:ext cx="24828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256665" algn="l"/>
              </a:tabLst>
            </a:pPr>
            <a:r>
              <a:rPr sz="2000" spc="-10" dirty="0">
                <a:latin typeface="Cambria Math"/>
                <a:cs typeface="Cambria Math"/>
              </a:rPr>
              <a:t>Minimize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65" dirty="0">
                <a:latin typeface="Cambria Math"/>
                <a:cs typeface="Cambria Math"/>
              </a:rPr>
              <a:t>𝑥</a:t>
            </a:r>
            <a:r>
              <a:rPr sz="2175" spc="97" baseline="28735" dirty="0">
                <a:latin typeface="Cambria Math"/>
                <a:cs typeface="Cambria Math"/>
              </a:rPr>
              <a:t>𝑇</a:t>
            </a:r>
            <a:r>
              <a:rPr sz="2000" spc="65" dirty="0">
                <a:latin typeface="Cambria Math"/>
                <a:cs typeface="Cambria Math"/>
              </a:rPr>
              <a:t>𝐴𝑥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-25" dirty="0">
                <a:latin typeface="Cambria Math"/>
                <a:cs typeface="Cambria Math"/>
              </a:rPr>
              <a:t>𝐵𝑥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367" y="5222494"/>
            <a:ext cx="2128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Subject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to</a:t>
            </a:r>
            <a:r>
              <a:rPr sz="2000" spc="409" dirty="0">
                <a:latin typeface="Cambria Math"/>
                <a:cs typeface="Cambria Math"/>
              </a:rPr>
              <a:t> </a:t>
            </a:r>
            <a:r>
              <a:rPr sz="2000" spc="80" dirty="0">
                <a:latin typeface="Cambria Math"/>
                <a:cs typeface="Cambria Math"/>
              </a:rPr>
              <a:t>𝑐</a:t>
            </a:r>
            <a:r>
              <a:rPr sz="2175" spc="120" baseline="30651" dirty="0">
                <a:latin typeface="Cambria Math"/>
                <a:cs typeface="Cambria Math"/>
              </a:rPr>
              <a:t>𝑇</a:t>
            </a:r>
            <a:r>
              <a:rPr sz="2000" spc="80" dirty="0">
                <a:latin typeface="Cambria Math"/>
                <a:cs typeface="Cambria Math"/>
              </a:rPr>
              <a:t>𝑥</a:t>
            </a:r>
            <a:r>
              <a:rPr sz="2000" spc="1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≤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𝑑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13382" y="5609272"/>
            <a:ext cx="1100455" cy="236220"/>
          </a:xfrm>
          <a:custGeom>
            <a:avLst/>
            <a:gdLst/>
            <a:ahLst/>
            <a:cxnLst/>
            <a:rect l="l" t="t" r="r" b="b"/>
            <a:pathLst>
              <a:path w="1100455" h="236220">
                <a:moveTo>
                  <a:pt x="1025144" y="0"/>
                </a:moveTo>
                <a:lnTo>
                  <a:pt x="1021715" y="9575"/>
                </a:lnTo>
                <a:lnTo>
                  <a:pt x="1035409" y="15495"/>
                </a:lnTo>
                <a:lnTo>
                  <a:pt x="1047162" y="23691"/>
                </a:lnTo>
                <a:lnTo>
                  <a:pt x="1070989" y="61691"/>
                </a:lnTo>
                <a:lnTo>
                  <a:pt x="1078865" y="116687"/>
                </a:lnTo>
                <a:lnTo>
                  <a:pt x="1077985" y="137485"/>
                </a:lnTo>
                <a:lnTo>
                  <a:pt x="1064895" y="188404"/>
                </a:lnTo>
                <a:lnTo>
                  <a:pt x="1035552" y="220226"/>
                </a:lnTo>
                <a:lnTo>
                  <a:pt x="1022095" y="226174"/>
                </a:lnTo>
                <a:lnTo>
                  <a:pt x="1025144" y="235750"/>
                </a:lnTo>
                <a:lnTo>
                  <a:pt x="1070131" y="208984"/>
                </a:lnTo>
                <a:lnTo>
                  <a:pt x="1095470" y="159585"/>
                </a:lnTo>
                <a:lnTo>
                  <a:pt x="1100328" y="117932"/>
                </a:lnTo>
                <a:lnTo>
                  <a:pt x="1099128" y="96580"/>
                </a:lnTo>
                <a:lnTo>
                  <a:pt x="1089398" y="58021"/>
                </a:lnTo>
                <a:lnTo>
                  <a:pt x="1057211" y="15119"/>
                </a:lnTo>
                <a:lnTo>
                  <a:pt x="1042213" y="6174"/>
                </a:lnTo>
                <a:lnTo>
                  <a:pt x="1025144" y="0"/>
                </a:lnTo>
                <a:close/>
              </a:path>
              <a:path w="1100455" h="236220">
                <a:moveTo>
                  <a:pt x="75184" y="0"/>
                </a:moveTo>
                <a:lnTo>
                  <a:pt x="30321" y="26835"/>
                </a:lnTo>
                <a:lnTo>
                  <a:pt x="4873" y="76352"/>
                </a:lnTo>
                <a:lnTo>
                  <a:pt x="70" y="116687"/>
                </a:lnTo>
                <a:lnTo>
                  <a:pt x="0" y="117932"/>
                </a:lnTo>
                <a:lnTo>
                  <a:pt x="4857" y="159585"/>
                </a:lnTo>
                <a:lnTo>
                  <a:pt x="30196" y="208984"/>
                </a:lnTo>
                <a:lnTo>
                  <a:pt x="75184" y="235750"/>
                </a:lnTo>
                <a:lnTo>
                  <a:pt x="78231" y="226174"/>
                </a:lnTo>
                <a:lnTo>
                  <a:pt x="64777" y="220226"/>
                </a:lnTo>
                <a:lnTo>
                  <a:pt x="53181" y="211947"/>
                </a:lnTo>
                <a:lnTo>
                  <a:pt x="29412" y="173342"/>
                </a:lnTo>
                <a:lnTo>
                  <a:pt x="21641" y="117932"/>
                </a:lnTo>
                <a:lnTo>
                  <a:pt x="21590" y="116687"/>
                </a:lnTo>
                <a:lnTo>
                  <a:pt x="25050" y="78247"/>
                </a:lnTo>
                <a:lnTo>
                  <a:pt x="43465" y="34164"/>
                </a:lnTo>
                <a:lnTo>
                  <a:pt x="78612" y="957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93444" y="5353558"/>
            <a:ext cx="1574800" cy="51117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96520">
              <a:lnSpc>
                <a:spcPts val="1575"/>
              </a:lnSpc>
              <a:spcBef>
                <a:spcPts val="115"/>
              </a:spcBef>
              <a:tabLst>
                <a:tab pos="866140" algn="l"/>
              </a:tabLst>
            </a:pPr>
            <a:r>
              <a:rPr sz="1450" spc="-50" dirty="0">
                <a:latin typeface="Cambria Math"/>
                <a:cs typeface="Cambria Math"/>
              </a:rPr>
              <a:t>𝑖</a:t>
            </a:r>
            <a:r>
              <a:rPr sz="1450" dirty="0">
                <a:latin typeface="Cambria Math"/>
                <a:cs typeface="Cambria Math"/>
              </a:rPr>
              <a:t>	</a:t>
            </a:r>
            <a:r>
              <a:rPr sz="2175" spc="-75" baseline="3831" dirty="0">
                <a:latin typeface="Cambria Math"/>
                <a:cs typeface="Cambria Math"/>
              </a:rPr>
              <a:t>𝑖</a:t>
            </a:r>
            <a:endParaRPr sz="2175" baseline="3831">
              <a:latin typeface="Cambria Math"/>
              <a:cs typeface="Cambria Math"/>
            </a:endParaRPr>
          </a:p>
          <a:p>
            <a:pPr marL="25400">
              <a:lnSpc>
                <a:spcPts val="2235"/>
              </a:lnSpc>
              <a:tabLst>
                <a:tab pos="602615" algn="l"/>
              </a:tabLst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16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=</a:t>
            </a:r>
            <a:r>
              <a:rPr sz="2000" dirty="0">
                <a:latin typeface="Cambria Math"/>
                <a:cs typeface="Cambria Math"/>
              </a:rPr>
              <a:t>	𝑥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9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…</a:t>
            </a:r>
            <a:r>
              <a:rPr sz="2000" spc="-10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,</a:t>
            </a:r>
            <a:r>
              <a:rPr sz="2000" spc="-9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𝑥</a:t>
            </a:r>
            <a:r>
              <a:rPr sz="2175" spc="-37" baseline="-15325" dirty="0">
                <a:latin typeface="Cambria Math"/>
                <a:cs typeface="Cambria Math"/>
              </a:rPr>
              <a:t>𝑛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3444" y="5838240"/>
            <a:ext cx="216344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𝑙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56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≤</a:t>
            </a:r>
            <a:r>
              <a:rPr sz="2000" spc="1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57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≤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𝑢</a:t>
            </a:r>
            <a:r>
              <a:rPr sz="2175" spc="-37" baseline="-15325" dirty="0">
                <a:latin typeface="Cambria Math"/>
                <a:cs typeface="Cambria Math"/>
              </a:rPr>
              <a:t>𝑖</a:t>
            </a:r>
            <a:endParaRPr sz="2175" baseline="-15325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</a:pPr>
            <a:r>
              <a:rPr sz="2000" spc="50" dirty="0">
                <a:latin typeface="Cambria Math"/>
                <a:cs typeface="Cambria Math"/>
              </a:rPr>
              <a:t>𝑥</a:t>
            </a:r>
            <a:r>
              <a:rPr sz="2175" spc="75" baseline="-15325" dirty="0">
                <a:latin typeface="Cambria Math"/>
                <a:cs typeface="Cambria Math"/>
              </a:rPr>
              <a:t>𝑖</a:t>
            </a:r>
            <a:r>
              <a:rPr sz="2000" spc="50" dirty="0">
                <a:latin typeface="Cambria Math"/>
                <a:cs typeface="Cambria Math"/>
              </a:rPr>
              <a:t>:</a:t>
            </a:r>
            <a:r>
              <a:rPr sz="2000" spc="3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binary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/</a:t>
            </a:r>
            <a:r>
              <a:rPr sz="2000" spc="-10" dirty="0">
                <a:latin typeface="Cambria Math"/>
                <a:cs typeface="Cambria Math"/>
              </a:rPr>
              <a:t> integer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6207" y="4538294"/>
            <a:ext cx="33000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Quadratic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programming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problem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373117" y="4919891"/>
            <a:ext cx="3622040" cy="1343660"/>
            <a:chOff x="4373117" y="4919891"/>
            <a:chExt cx="3622040" cy="1343660"/>
          </a:xfrm>
        </p:grpSpPr>
        <p:sp>
          <p:nvSpPr>
            <p:cNvPr id="16" name="object 16"/>
            <p:cNvSpPr/>
            <p:nvPr/>
          </p:nvSpPr>
          <p:spPr>
            <a:xfrm>
              <a:off x="4379467" y="4926241"/>
              <a:ext cx="3609340" cy="1330960"/>
            </a:xfrm>
            <a:custGeom>
              <a:avLst/>
              <a:gdLst/>
              <a:ahLst/>
              <a:cxnLst/>
              <a:rect l="l" t="t" r="r" b="b"/>
              <a:pathLst>
                <a:path w="3609340" h="1330960">
                  <a:moveTo>
                    <a:pt x="0" y="1330832"/>
                  </a:moveTo>
                  <a:lnTo>
                    <a:pt x="3609086" y="1330832"/>
                  </a:lnTo>
                  <a:lnTo>
                    <a:pt x="3609086" y="0"/>
                  </a:lnTo>
                  <a:lnTo>
                    <a:pt x="0" y="0"/>
                  </a:lnTo>
                  <a:lnTo>
                    <a:pt x="0" y="1330832"/>
                  </a:lnTo>
                  <a:close/>
                </a:path>
              </a:pathLst>
            </a:custGeom>
            <a:ln w="12700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06847" y="5327777"/>
              <a:ext cx="1791970" cy="307975"/>
            </a:xfrm>
            <a:custGeom>
              <a:avLst/>
              <a:gdLst/>
              <a:ahLst/>
              <a:cxnLst/>
              <a:rect l="l" t="t" r="r" b="b"/>
              <a:pathLst>
                <a:path w="1791970" h="307975">
                  <a:moveTo>
                    <a:pt x="1710944" y="0"/>
                  </a:moveTo>
                  <a:lnTo>
                    <a:pt x="1707896" y="10160"/>
                  </a:lnTo>
                  <a:lnTo>
                    <a:pt x="1721965" y="17466"/>
                  </a:lnTo>
                  <a:lnTo>
                    <a:pt x="1734248" y="28130"/>
                  </a:lnTo>
                  <a:lnTo>
                    <a:pt x="1760122" y="79627"/>
                  </a:lnTo>
                  <a:lnTo>
                    <a:pt x="1767881" y="126819"/>
                  </a:lnTo>
                  <a:lnTo>
                    <a:pt x="1768851" y="153670"/>
                  </a:lnTo>
                  <a:lnTo>
                    <a:pt x="1767881" y="180752"/>
                  </a:lnTo>
                  <a:lnTo>
                    <a:pt x="1760122" y="227806"/>
                  </a:lnTo>
                  <a:lnTo>
                    <a:pt x="1744722" y="265237"/>
                  </a:lnTo>
                  <a:lnTo>
                    <a:pt x="1707896" y="297205"/>
                  </a:lnTo>
                  <a:lnTo>
                    <a:pt x="1710944" y="307403"/>
                  </a:lnTo>
                  <a:lnTo>
                    <a:pt x="1745281" y="289110"/>
                  </a:lnTo>
                  <a:lnTo>
                    <a:pt x="1770760" y="254635"/>
                  </a:lnTo>
                  <a:lnTo>
                    <a:pt x="1786477" y="208057"/>
                  </a:lnTo>
                  <a:lnTo>
                    <a:pt x="1791710" y="153797"/>
                  </a:lnTo>
                  <a:lnTo>
                    <a:pt x="1790467" y="126819"/>
                  </a:lnTo>
                  <a:lnTo>
                    <a:pt x="1779928" y="75017"/>
                  </a:lnTo>
                  <a:lnTo>
                    <a:pt x="1759110" y="33468"/>
                  </a:lnTo>
                  <a:lnTo>
                    <a:pt x="1729237" y="7092"/>
                  </a:lnTo>
                  <a:lnTo>
                    <a:pt x="1710944" y="0"/>
                  </a:lnTo>
                  <a:close/>
                </a:path>
                <a:path w="1791970" h="307975">
                  <a:moveTo>
                    <a:pt x="80772" y="0"/>
                  </a:moveTo>
                  <a:lnTo>
                    <a:pt x="46497" y="18256"/>
                  </a:lnTo>
                  <a:lnTo>
                    <a:pt x="21081" y="52705"/>
                  </a:lnTo>
                  <a:lnTo>
                    <a:pt x="5254" y="99282"/>
                  </a:lnTo>
                  <a:lnTo>
                    <a:pt x="0" y="153670"/>
                  </a:lnTo>
                  <a:lnTo>
                    <a:pt x="1261" y="180752"/>
                  </a:lnTo>
                  <a:lnTo>
                    <a:pt x="11840" y="232322"/>
                  </a:lnTo>
                  <a:lnTo>
                    <a:pt x="32676" y="273893"/>
                  </a:lnTo>
                  <a:lnTo>
                    <a:pt x="62533" y="300281"/>
                  </a:lnTo>
                  <a:lnTo>
                    <a:pt x="80772" y="307403"/>
                  </a:lnTo>
                  <a:lnTo>
                    <a:pt x="83947" y="297205"/>
                  </a:lnTo>
                  <a:lnTo>
                    <a:pt x="69804" y="289887"/>
                  </a:lnTo>
                  <a:lnTo>
                    <a:pt x="57483" y="279231"/>
                  </a:lnTo>
                  <a:lnTo>
                    <a:pt x="31593" y="227806"/>
                  </a:lnTo>
                  <a:lnTo>
                    <a:pt x="23834" y="180752"/>
                  </a:lnTo>
                  <a:lnTo>
                    <a:pt x="22860" y="153797"/>
                  </a:lnTo>
                  <a:lnTo>
                    <a:pt x="23834" y="126819"/>
                  </a:lnTo>
                  <a:lnTo>
                    <a:pt x="31593" y="79627"/>
                  </a:lnTo>
                  <a:lnTo>
                    <a:pt x="46995" y="42128"/>
                  </a:lnTo>
                  <a:lnTo>
                    <a:pt x="83947" y="10160"/>
                  </a:lnTo>
                  <a:lnTo>
                    <a:pt x="807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54576" y="5288026"/>
            <a:ext cx="23088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744855" algn="l"/>
                <a:tab pos="1809750" algn="l"/>
              </a:tabLst>
            </a:pP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𝜆Σ</a:t>
            </a:r>
            <a:r>
              <a:rPr sz="2000" dirty="0">
                <a:latin typeface="Cambria Math"/>
                <a:cs typeface="Cambria Math"/>
              </a:rPr>
              <a:t>	𝑐′</a:t>
            </a:r>
            <a:r>
              <a:rPr sz="2175" baseline="30651" dirty="0">
                <a:latin typeface="Cambria Math"/>
                <a:cs typeface="Cambria Math"/>
              </a:rPr>
              <a:t>𝑇</a:t>
            </a:r>
            <a:r>
              <a:rPr sz="2000" dirty="0">
                <a:latin typeface="Cambria Math"/>
                <a:cs typeface="Cambria Math"/>
              </a:rPr>
              <a:t>𝑥′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8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𝑠</a:t>
            </a:r>
            <a:r>
              <a:rPr sz="2000" dirty="0">
                <a:latin typeface="Cambria Math"/>
                <a:cs typeface="Cambria Math"/>
              </a:rPr>
              <a:t>	−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𝑑′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01184" y="5419140"/>
            <a:ext cx="180213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381000" algn="l"/>
                <a:tab pos="1124585" algn="l"/>
                <a:tab pos="1723389" algn="l"/>
              </a:tabLst>
            </a:pPr>
            <a:r>
              <a:rPr sz="2175" spc="-75" baseline="3831" dirty="0">
                <a:latin typeface="Cambria Math"/>
                <a:cs typeface="Cambria Math"/>
              </a:rPr>
              <a:t>𝑖</a:t>
            </a:r>
            <a:r>
              <a:rPr sz="2175" baseline="3831" dirty="0">
                <a:latin typeface="Cambria Math"/>
                <a:cs typeface="Cambria Math"/>
              </a:rPr>
              <a:t>	</a:t>
            </a:r>
            <a:r>
              <a:rPr sz="1450" spc="-50" dirty="0">
                <a:latin typeface="Cambria Math"/>
                <a:cs typeface="Cambria Math"/>
              </a:rPr>
              <a:t>𝑖</a:t>
            </a:r>
            <a:r>
              <a:rPr sz="1450" dirty="0">
                <a:latin typeface="Cambria Math"/>
                <a:cs typeface="Cambria Math"/>
              </a:rPr>
              <a:t>	</a:t>
            </a:r>
            <a:r>
              <a:rPr sz="2175" spc="-75" baseline="3831" dirty="0">
                <a:latin typeface="Cambria Math"/>
                <a:cs typeface="Cambria Math"/>
              </a:rPr>
              <a:t>𝑖</a:t>
            </a:r>
            <a:r>
              <a:rPr sz="2175" baseline="3831" dirty="0">
                <a:latin typeface="Cambria Math"/>
                <a:cs typeface="Cambria Math"/>
              </a:rPr>
              <a:t>	</a:t>
            </a:r>
            <a:r>
              <a:rPr sz="2175" spc="-75" baseline="3831" dirty="0">
                <a:latin typeface="Cambria Math"/>
                <a:cs typeface="Cambria Math"/>
              </a:rPr>
              <a:t>𝑖</a:t>
            </a:r>
            <a:endParaRPr sz="2175" baseline="3831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54576" y="4908550"/>
            <a:ext cx="2787650" cy="527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2305"/>
              </a:lnSpc>
              <a:spcBef>
                <a:spcPts val="100"/>
              </a:spcBef>
              <a:tabLst>
                <a:tab pos="1256665" algn="l"/>
              </a:tabLst>
            </a:pPr>
            <a:r>
              <a:rPr sz="2000" spc="-10" dirty="0">
                <a:latin typeface="Cambria Math"/>
                <a:cs typeface="Cambria Math"/>
              </a:rPr>
              <a:t>Minimize</a:t>
            </a:r>
            <a:r>
              <a:rPr sz="2000" dirty="0">
                <a:latin typeface="Cambria Math"/>
                <a:cs typeface="Cambria Math"/>
              </a:rPr>
              <a:t>	𝑥′</a:t>
            </a:r>
            <a:r>
              <a:rPr sz="2175" baseline="28735" dirty="0">
                <a:latin typeface="Cambria Math"/>
                <a:cs typeface="Cambria Math"/>
              </a:rPr>
              <a:t>𝑇</a:t>
            </a:r>
            <a:r>
              <a:rPr sz="2000" dirty="0">
                <a:latin typeface="Cambria Math"/>
                <a:cs typeface="Cambria Math"/>
              </a:rPr>
              <a:t>𝐴′𝑥′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70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𝐵′𝑥′</a:t>
            </a:r>
            <a:endParaRPr sz="2000">
              <a:latin typeface="Cambria Math"/>
              <a:cs typeface="Cambria Math"/>
            </a:endParaRPr>
          </a:p>
          <a:p>
            <a:pPr marR="204470" algn="r">
              <a:lnSpc>
                <a:spcPts val="1645"/>
              </a:lnSpc>
            </a:pPr>
            <a:r>
              <a:rPr sz="1450" spc="-50" dirty="0"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71184" y="5691568"/>
            <a:ext cx="1290955" cy="236220"/>
          </a:xfrm>
          <a:custGeom>
            <a:avLst/>
            <a:gdLst/>
            <a:ahLst/>
            <a:cxnLst/>
            <a:rect l="l" t="t" r="r" b="b"/>
            <a:pathLst>
              <a:path w="1290954" h="236220">
                <a:moveTo>
                  <a:pt x="1215643" y="0"/>
                </a:moveTo>
                <a:lnTo>
                  <a:pt x="1212214" y="9575"/>
                </a:lnTo>
                <a:lnTo>
                  <a:pt x="1225855" y="15495"/>
                </a:lnTo>
                <a:lnTo>
                  <a:pt x="1237614" y="23691"/>
                </a:lnTo>
                <a:lnTo>
                  <a:pt x="1261469" y="61691"/>
                </a:lnTo>
                <a:lnTo>
                  <a:pt x="1269238" y="116700"/>
                </a:lnTo>
                <a:lnTo>
                  <a:pt x="1268376" y="137490"/>
                </a:lnTo>
                <a:lnTo>
                  <a:pt x="1255267" y="188404"/>
                </a:lnTo>
                <a:lnTo>
                  <a:pt x="1226050" y="220226"/>
                </a:lnTo>
                <a:lnTo>
                  <a:pt x="1212595" y="226174"/>
                </a:lnTo>
                <a:lnTo>
                  <a:pt x="1215643" y="235750"/>
                </a:lnTo>
                <a:lnTo>
                  <a:pt x="1260631" y="208984"/>
                </a:lnTo>
                <a:lnTo>
                  <a:pt x="1285970" y="159585"/>
                </a:lnTo>
                <a:lnTo>
                  <a:pt x="1290827" y="117932"/>
                </a:lnTo>
                <a:lnTo>
                  <a:pt x="1289626" y="96586"/>
                </a:lnTo>
                <a:lnTo>
                  <a:pt x="1279844" y="58021"/>
                </a:lnTo>
                <a:lnTo>
                  <a:pt x="1247647" y="15119"/>
                </a:lnTo>
                <a:lnTo>
                  <a:pt x="1232693" y="6174"/>
                </a:lnTo>
                <a:lnTo>
                  <a:pt x="1215643" y="0"/>
                </a:lnTo>
                <a:close/>
              </a:path>
              <a:path w="1290954" h="236220">
                <a:moveTo>
                  <a:pt x="75183" y="0"/>
                </a:moveTo>
                <a:lnTo>
                  <a:pt x="30214" y="26835"/>
                </a:lnTo>
                <a:lnTo>
                  <a:pt x="4857" y="76352"/>
                </a:lnTo>
                <a:lnTo>
                  <a:pt x="69" y="116700"/>
                </a:lnTo>
                <a:lnTo>
                  <a:pt x="0" y="117932"/>
                </a:lnTo>
                <a:lnTo>
                  <a:pt x="1096" y="137490"/>
                </a:lnTo>
                <a:lnTo>
                  <a:pt x="1214" y="139594"/>
                </a:lnTo>
                <a:lnTo>
                  <a:pt x="4857" y="159585"/>
                </a:lnTo>
                <a:lnTo>
                  <a:pt x="30196" y="208984"/>
                </a:lnTo>
                <a:lnTo>
                  <a:pt x="75183" y="235750"/>
                </a:lnTo>
                <a:lnTo>
                  <a:pt x="78231" y="226174"/>
                </a:lnTo>
                <a:lnTo>
                  <a:pt x="64775" y="220226"/>
                </a:lnTo>
                <a:lnTo>
                  <a:pt x="53165" y="211947"/>
                </a:lnTo>
                <a:lnTo>
                  <a:pt x="29338" y="173343"/>
                </a:lnTo>
                <a:lnTo>
                  <a:pt x="21515" y="117932"/>
                </a:lnTo>
                <a:lnTo>
                  <a:pt x="21462" y="116700"/>
                </a:lnTo>
                <a:lnTo>
                  <a:pt x="24971" y="78249"/>
                </a:lnTo>
                <a:lnTo>
                  <a:pt x="43412" y="34164"/>
                </a:lnTo>
                <a:lnTo>
                  <a:pt x="78612" y="957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354576" y="5615736"/>
            <a:ext cx="30499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265555" algn="l"/>
                <a:tab pos="1901189" algn="l"/>
              </a:tabLst>
            </a:pPr>
            <a:r>
              <a:rPr sz="2000" dirty="0">
                <a:latin typeface="Cambria Math"/>
                <a:cs typeface="Cambria Math"/>
              </a:rPr>
              <a:t>Subject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to</a:t>
            </a:r>
            <a:r>
              <a:rPr sz="2000" dirty="0">
                <a:latin typeface="Cambria Math"/>
                <a:cs typeface="Cambria Math"/>
              </a:rPr>
              <a:t>	𝑥′</a:t>
            </a:r>
            <a:r>
              <a:rPr sz="2000" spc="9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=</a:t>
            </a:r>
            <a:r>
              <a:rPr sz="2000" dirty="0">
                <a:latin typeface="Cambria Math"/>
                <a:cs typeface="Cambria Math"/>
              </a:rPr>
              <a:t>	𝑥′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9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…</a:t>
            </a:r>
            <a:r>
              <a:rPr sz="2000" spc="-9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,</a:t>
            </a:r>
            <a:r>
              <a:rPr sz="2000" spc="-8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𝑥′</a:t>
            </a:r>
            <a:r>
              <a:rPr sz="2175" spc="-37" baseline="-15325" dirty="0">
                <a:latin typeface="Cambria Math"/>
                <a:cs typeface="Cambria Math"/>
              </a:rPr>
              <a:t>𝑚</a:t>
            </a:r>
            <a:endParaRPr sz="2175" baseline="-15325">
              <a:latin typeface="Cambria Math"/>
              <a:cs typeface="Cambria Math"/>
            </a:endParaRPr>
          </a:p>
          <a:p>
            <a:pPr marL="1249045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𝑥′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000" dirty="0">
                <a:latin typeface="Cambria Math"/>
                <a:cs typeface="Cambria Math"/>
              </a:rPr>
              <a:t>:</a:t>
            </a:r>
            <a:r>
              <a:rPr sz="2000" spc="484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binary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29378" y="4338573"/>
            <a:ext cx="3192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Quadratic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unconstrained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binary </a:t>
            </a:r>
            <a:r>
              <a:rPr sz="1800" dirty="0">
                <a:latin typeface="Arial"/>
                <a:cs typeface="Arial"/>
              </a:rPr>
              <a:t>optimization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(QUBO)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40673" y="4957127"/>
            <a:ext cx="3628390" cy="923925"/>
          </a:xfrm>
          <a:prstGeom prst="rect">
            <a:avLst/>
          </a:prstGeom>
          <a:ln w="9525">
            <a:solidFill>
              <a:srgbClr val="4966AC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Cambria Math"/>
                <a:cs typeface="Cambria Math"/>
              </a:rPr>
              <a:t>𝐻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Σ</a:t>
            </a:r>
            <a:r>
              <a:rPr sz="1950" spc="-15" baseline="-14957" dirty="0">
                <a:latin typeface="Cambria Math"/>
                <a:cs typeface="Cambria Math"/>
              </a:rPr>
              <a:t>𝑖</a:t>
            </a:r>
            <a:r>
              <a:rPr sz="1800" spc="-10" dirty="0">
                <a:latin typeface="Cambria Math"/>
                <a:cs typeface="Cambria Math"/>
              </a:rPr>
              <a:t>𝑤</a:t>
            </a:r>
            <a:r>
              <a:rPr sz="1950" spc="-15" baseline="-14957" dirty="0">
                <a:latin typeface="Cambria Math"/>
                <a:cs typeface="Cambria Math"/>
              </a:rPr>
              <a:t>𝑖</a:t>
            </a:r>
            <a:r>
              <a:rPr sz="1800" spc="-10" dirty="0">
                <a:latin typeface="Cambria Math"/>
                <a:cs typeface="Cambria Math"/>
              </a:rPr>
              <a:t>𝑃</a:t>
            </a:r>
            <a:r>
              <a:rPr sz="1950" spc="-15" baseline="-14957" dirty="0">
                <a:latin typeface="Cambria Math"/>
                <a:cs typeface="Cambria Math"/>
              </a:rPr>
              <a:t>𝑖</a:t>
            </a:r>
            <a:endParaRPr sz="1950" baseline="-14957">
              <a:latin typeface="Cambria Math"/>
              <a:cs typeface="Cambria Math"/>
            </a:endParaRPr>
          </a:p>
          <a:p>
            <a:pPr marR="43815" algn="ctr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950" baseline="-14957" dirty="0">
                <a:latin typeface="Cambria Math"/>
                <a:cs typeface="Cambria Math"/>
              </a:rPr>
              <a:t>𝑖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Pauli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(e.g.,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ambria Math"/>
                <a:cs typeface="Cambria Math"/>
              </a:rPr>
              <a:t>𝑍𝐼</a:t>
            </a:r>
            <a:r>
              <a:rPr sz="1800" spc="1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𝑍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⊗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𝐼</a:t>
            </a:r>
            <a:r>
              <a:rPr sz="1800" spc="-2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R="26034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tensor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product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Pauli</a:t>
            </a:r>
            <a:r>
              <a:rPr sz="1800" spc="-10" dirty="0">
                <a:latin typeface="Arial"/>
                <a:cs typeface="Arial"/>
              </a:rPr>
              <a:t> matrices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90609" y="4476699"/>
            <a:ext cx="12287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Hamiltonian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6937" y="4201553"/>
            <a:ext cx="8254365" cy="2379345"/>
            <a:chOff x="106937" y="4201553"/>
            <a:chExt cx="8254365" cy="2379345"/>
          </a:xfrm>
        </p:grpSpPr>
        <p:sp>
          <p:nvSpPr>
            <p:cNvPr id="27" name="object 27"/>
            <p:cNvSpPr/>
            <p:nvPr/>
          </p:nvSpPr>
          <p:spPr>
            <a:xfrm>
              <a:off x="3951605" y="5432043"/>
              <a:ext cx="280670" cy="222885"/>
            </a:xfrm>
            <a:custGeom>
              <a:avLst/>
              <a:gdLst/>
              <a:ahLst/>
              <a:cxnLst/>
              <a:rect l="l" t="t" r="r" b="b"/>
              <a:pathLst>
                <a:path w="280670" h="222885">
                  <a:moveTo>
                    <a:pt x="168910" y="0"/>
                  </a:moveTo>
                  <a:lnTo>
                    <a:pt x="168910" y="55625"/>
                  </a:lnTo>
                  <a:lnTo>
                    <a:pt x="0" y="55625"/>
                  </a:lnTo>
                  <a:lnTo>
                    <a:pt x="0" y="166789"/>
                  </a:lnTo>
                  <a:lnTo>
                    <a:pt x="168910" y="166789"/>
                  </a:lnTo>
                  <a:lnTo>
                    <a:pt x="168910" y="222389"/>
                  </a:lnTo>
                  <a:lnTo>
                    <a:pt x="280162" y="111124"/>
                  </a:lnTo>
                  <a:lnTo>
                    <a:pt x="16891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51605" y="5432043"/>
              <a:ext cx="280670" cy="222885"/>
            </a:xfrm>
            <a:custGeom>
              <a:avLst/>
              <a:gdLst/>
              <a:ahLst/>
              <a:cxnLst/>
              <a:rect l="l" t="t" r="r" b="b"/>
              <a:pathLst>
                <a:path w="280670" h="222885">
                  <a:moveTo>
                    <a:pt x="0" y="55625"/>
                  </a:moveTo>
                  <a:lnTo>
                    <a:pt x="168910" y="55625"/>
                  </a:lnTo>
                  <a:lnTo>
                    <a:pt x="168910" y="0"/>
                  </a:lnTo>
                  <a:lnTo>
                    <a:pt x="280162" y="111124"/>
                  </a:lnTo>
                  <a:lnTo>
                    <a:pt x="168910" y="222389"/>
                  </a:lnTo>
                  <a:lnTo>
                    <a:pt x="168910" y="166789"/>
                  </a:lnTo>
                  <a:lnTo>
                    <a:pt x="0" y="166789"/>
                  </a:lnTo>
                  <a:lnTo>
                    <a:pt x="0" y="55625"/>
                  </a:lnTo>
                  <a:close/>
                </a:path>
              </a:pathLst>
            </a:custGeom>
            <a:ln w="12700">
              <a:solidFill>
                <a:srgbClr val="1A27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74532" y="5418835"/>
              <a:ext cx="280670" cy="222885"/>
            </a:xfrm>
            <a:custGeom>
              <a:avLst/>
              <a:gdLst/>
              <a:ahLst/>
              <a:cxnLst/>
              <a:rect l="l" t="t" r="r" b="b"/>
              <a:pathLst>
                <a:path w="280670" h="222885">
                  <a:moveTo>
                    <a:pt x="168910" y="0"/>
                  </a:moveTo>
                  <a:lnTo>
                    <a:pt x="168910" y="55498"/>
                  </a:lnTo>
                  <a:lnTo>
                    <a:pt x="0" y="55498"/>
                  </a:lnTo>
                  <a:lnTo>
                    <a:pt x="0" y="166750"/>
                  </a:lnTo>
                  <a:lnTo>
                    <a:pt x="168910" y="166750"/>
                  </a:lnTo>
                  <a:lnTo>
                    <a:pt x="168910" y="222376"/>
                  </a:lnTo>
                  <a:lnTo>
                    <a:pt x="280162" y="111125"/>
                  </a:lnTo>
                  <a:lnTo>
                    <a:pt x="16891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74532" y="5418835"/>
              <a:ext cx="280670" cy="222885"/>
            </a:xfrm>
            <a:custGeom>
              <a:avLst/>
              <a:gdLst/>
              <a:ahLst/>
              <a:cxnLst/>
              <a:rect l="l" t="t" r="r" b="b"/>
              <a:pathLst>
                <a:path w="280670" h="222885">
                  <a:moveTo>
                    <a:pt x="0" y="55498"/>
                  </a:moveTo>
                  <a:lnTo>
                    <a:pt x="168910" y="55498"/>
                  </a:lnTo>
                  <a:lnTo>
                    <a:pt x="168910" y="0"/>
                  </a:lnTo>
                  <a:lnTo>
                    <a:pt x="280162" y="111125"/>
                  </a:lnTo>
                  <a:lnTo>
                    <a:pt x="168910" y="222376"/>
                  </a:lnTo>
                  <a:lnTo>
                    <a:pt x="168910" y="166750"/>
                  </a:lnTo>
                  <a:lnTo>
                    <a:pt x="0" y="166750"/>
                  </a:lnTo>
                  <a:lnTo>
                    <a:pt x="0" y="55498"/>
                  </a:lnTo>
                  <a:close/>
                </a:path>
              </a:pathLst>
            </a:custGeom>
            <a:ln w="12700">
              <a:solidFill>
                <a:srgbClr val="1A27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3287" y="4207903"/>
              <a:ext cx="7961630" cy="2366645"/>
            </a:xfrm>
            <a:custGeom>
              <a:avLst/>
              <a:gdLst/>
              <a:ahLst/>
              <a:cxnLst/>
              <a:rect l="l" t="t" r="r" b="b"/>
              <a:pathLst>
                <a:path w="7961630" h="2366645">
                  <a:moveTo>
                    <a:pt x="0" y="2366264"/>
                  </a:moveTo>
                  <a:lnTo>
                    <a:pt x="7961249" y="2366264"/>
                  </a:lnTo>
                  <a:lnTo>
                    <a:pt x="7961249" y="0"/>
                  </a:lnTo>
                  <a:lnTo>
                    <a:pt x="0" y="0"/>
                  </a:lnTo>
                  <a:lnTo>
                    <a:pt x="0" y="2366264"/>
                  </a:lnTo>
                  <a:close/>
                </a:path>
              </a:pathLst>
            </a:custGeom>
            <a:ln w="12700">
              <a:solidFill>
                <a:srgbClr val="1A274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1078971" y="6589988"/>
            <a:ext cx="1962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QUBO</a:t>
            </a:r>
            <a:r>
              <a:rPr spc="-20" dirty="0"/>
              <a:t> </a:t>
            </a:r>
            <a:r>
              <a:rPr dirty="0"/>
              <a:t>to </a:t>
            </a:r>
            <a:r>
              <a:rPr spc="-10" dirty="0"/>
              <a:t>Hamiltonian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2412" y="1891942"/>
            <a:ext cx="213401" cy="1085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2088" y="1891942"/>
            <a:ext cx="213401" cy="10858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0392" y="999323"/>
            <a:ext cx="7132320" cy="141351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52729" indent="-227329">
              <a:lnSpc>
                <a:spcPct val="100000"/>
              </a:lnSpc>
              <a:spcBef>
                <a:spcPts val="345"/>
              </a:spcBef>
              <a:buChar char="•"/>
              <a:tabLst>
                <a:tab pos="252729" algn="l"/>
              </a:tabLst>
            </a:pPr>
            <a:r>
              <a:rPr sz="2400" dirty="0">
                <a:latin typeface="Arial"/>
                <a:cs typeface="Arial"/>
              </a:rPr>
              <a:t>Replace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binary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variables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Cambria Math"/>
                <a:cs typeface="Cambria Math"/>
              </a:rPr>
              <a:t>𝑥′</a:t>
            </a:r>
            <a:r>
              <a:rPr sz="2400" spc="60" dirty="0">
                <a:latin typeface="Cambria Math"/>
                <a:cs typeface="Cambria Math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integer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variables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  <a:p>
            <a:pPr marL="710565" lvl="1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710565" algn="l"/>
              </a:tabLst>
            </a:pPr>
            <a:r>
              <a:rPr sz="2000" dirty="0">
                <a:latin typeface="Cambria Math"/>
                <a:cs typeface="Cambria Math"/>
              </a:rPr>
              <a:t>𝑥′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56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→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(1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𝑧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000" dirty="0">
                <a:latin typeface="Cambria Math"/>
                <a:cs typeface="Cambria Math"/>
              </a:rPr>
              <a:t>)/2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where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𝑧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56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∈</a:t>
            </a:r>
            <a:r>
              <a:rPr sz="2000" spc="135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{−1,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1}</a:t>
            </a:r>
            <a:endParaRPr sz="2000">
              <a:latin typeface="Cambria Math"/>
              <a:cs typeface="Cambria Math"/>
            </a:endParaRPr>
          </a:p>
          <a:p>
            <a:pPr marL="710565" lvl="1" indent="-22796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710565" algn="l"/>
                <a:tab pos="1840230" algn="l"/>
                <a:tab pos="2691130" algn="l"/>
                <a:tab pos="3820160" algn="l"/>
              </a:tabLst>
            </a:pPr>
            <a:r>
              <a:rPr sz="2000" dirty="0">
                <a:latin typeface="Cambria Math"/>
                <a:cs typeface="Cambria Math"/>
              </a:rPr>
              <a:t>𝑥′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56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4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	𝑧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52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1,</a:t>
            </a:r>
            <a:r>
              <a:rPr sz="2000" dirty="0">
                <a:latin typeface="Cambria Math"/>
                <a:cs typeface="Cambria Math"/>
              </a:rPr>
              <a:t>	𝑥′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56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4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	𝑧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52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−1</a:t>
            </a:r>
            <a:endParaRPr sz="2000">
              <a:latin typeface="Cambria Math"/>
              <a:cs typeface="Cambria Math"/>
            </a:endParaRPr>
          </a:p>
          <a:p>
            <a:pPr marL="1167765" lvl="2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1167765" algn="l"/>
              </a:tabLst>
            </a:pPr>
            <a:r>
              <a:rPr sz="2000" dirty="0">
                <a:latin typeface="Cambria Math"/>
                <a:cs typeface="Cambria Math"/>
              </a:rPr>
              <a:t>⟨0</a:t>
            </a:r>
            <a:r>
              <a:rPr sz="2000" dirty="0">
                <a:latin typeface="Arial"/>
                <a:cs typeface="Arial"/>
              </a:rPr>
              <a:t>|</a:t>
            </a:r>
            <a:r>
              <a:rPr sz="2000" dirty="0">
                <a:latin typeface="Cambria Math"/>
                <a:cs typeface="Cambria Math"/>
              </a:rPr>
              <a:t>𝑍</a:t>
            </a:r>
            <a:r>
              <a:rPr sz="2000" dirty="0">
                <a:latin typeface="Arial"/>
                <a:cs typeface="Arial"/>
              </a:rPr>
              <a:t>|</a:t>
            </a:r>
            <a:r>
              <a:rPr sz="2000" dirty="0">
                <a:latin typeface="Cambria Math"/>
                <a:cs typeface="Cambria Math"/>
              </a:rPr>
              <a:t>0⟩</a:t>
            </a:r>
            <a:r>
              <a:rPr sz="2000" spc="8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dirty="0">
                <a:latin typeface="Cambria Math"/>
                <a:cs typeface="Cambria Math"/>
              </a:rPr>
              <a:t>⟨1</a:t>
            </a:r>
            <a:r>
              <a:rPr sz="2000" dirty="0">
                <a:latin typeface="Arial"/>
                <a:cs typeface="Arial"/>
              </a:rPr>
              <a:t>|</a:t>
            </a:r>
            <a:r>
              <a:rPr sz="2000" dirty="0">
                <a:latin typeface="Cambria Math"/>
                <a:cs typeface="Cambria Math"/>
              </a:rPr>
              <a:t>𝑍</a:t>
            </a:r>
            <a:r>
              <a:rPr sz="2000" dirty="0">
                <a:latin typeface="Arial"/>
                <a:cs typeface="Arial"/>
              </a:rPr>
              <a:t>|</a:t>
            </a:r>
            <a:r>
              <a:rPr sz="2000" dirty="0">
                <a:latin typeface="Cambria Math"/>
                <a:cs typeface="Cambria Math"/>
              </a:rPr>
              <a:t>1⟩</a:t>
            </a:r>
            <a:r>
              <a:rPr sz="2000" spc="9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−1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85797" y="3554095"/>
            <a:ext cx="461645" cy="233045"/>
          </a:xfrm>
          <a:custGeom>
            <a:avLst/>
            <a:gdLst/>
            <a:ahLst/>
            <a:cxnLst/>
            <a:rect l="l" t="t" r="r" b="b"/>
            <a:pathLst>
              <a:path w="461644" h="233045">
                <a:moveTo>
                  <a:pt x="19176" y="634"/>
                </a:moveTo>
                <a:lnTo>
                  <a:pt x="0" y="634"/>
                </a:lnTo>
                <a:lnTo>
                  <a:pt x="0" y="231901"/>
                </a:lnTo>
                <a:lnTo>
                  <a:pt x="19176" y="231901"/>
                </a:lnTo>
                <a:lnTo>
                  <a:pt x="19176" y="634"/>
                </a:lnTo>
                <a:close/>
              </a:path>
              <a:path w="461644" h="233045">
                <a:moveTo>
                  <a:pt x="411860" y="0"/>
                </a:moveTo>
                <a:lnTo>
                  <a:pt x="398525" y="4444"/>
                </a:lnTo>
                <a:lnTo>
                  <a:pt x="438403" y="116204"/>
                </a:lnTo>
                <a:lnTo>
                  <a:pt x="398525" y="227710"/>
                </a:lnTo>
                <a:lnTo>
                  <a:pt x="411860" y="232536"/>
                </a:lnTo>
                <a:lnTo>
                  <a:pt x="461390" y="120776"/>
                </a:lnTo>
                <a:lnTo>
                  <a:pt x="461390" y="111505"/>
                </a:lnTo>
                <a:lnTo>
                  <a:pt x="411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5457" y="3554095"/>
            <a:ext cx="408305" cy="233045"/>
          </a:xfrm>
          <a:custGeom>
            <a:avLst/>
            <a:gdLst/>
            <a:ahLst/>
            <a:cxnLst/>
            <a:rect l="l" t="t" r="r" b="b"/>
            <a:pathLst>
              <a:path w="408304" h="233045">
                <a:moveTo>
                  <a:pt x="19176" y="634"/>
                </a:moveTo>
                <a:lnTo>
                  <a:pt x="0" y="634"/>
                </a:lnTo>
                <a:lnTo>
                  <a:pt x="0" y="231901"/>
                </a:lnTo>
                <a:lnTo>
                  <a:pt x="19176" y="231901"/>
                </a:lnTo>
                <a:lnTo>
                  <a:pt x="19176" y="634"/>
                </a:lnTo>
                <a:close/>
              </a:path>
              <a:path w="408304" h="233045">
                <a:moveTo>
                  <a:pt x="358520" y="0"/>
                </a:moveTo>
                <a:lnTo>
                  <a:pt x="345185" y="4444"/>
                </a:lnTo>
                <a:lnTo>
                  <a:pt x="385063" y="116204"/>
                </a:lnTo>
                <a:lnTo>
                  <a:pt x="345185" y="227710"/>
                </a:lnTo>
                <a:lnTo>
                  <a:pt x="358520" y="232536"/>
                </a:lnTo>
                <a:lnTo>
                  <a:pt x="408050" y="120776"/>
                </a:lnTo>
                <a:lnTo>
                  <a:pt x="408050" y="111505"/>
                </a:lnTo>
                <a:lnTo>
                  <a:pt x="358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11777" y="3554095"/>
            <a:ext cx="438784" cy="233045"/>
          </a:xfrm>
          <a:custGeom>
            <a:avLst/>
            <a:gdLst/>
            <a:ahLst/>
            <a:cxnLst/>
            <a:rect l="l" t="t" r="r" b="b"/>
            <a:pathLst>
              <a:path w="438785" h="233045">
                <a:moveTo>
                  <a:pt x="19176" y="634"/>
                </a:moveTo>
                <a:lnTo>
                  <a:pt x="0" y="634"/>
                </a:lnTo>
                <a:lnTo>
                  <a:pt x="0" y="231901"/>
                </a:lnTo>
                <a:lnTo>
                  <a:pt x="19176" y="231901"/>
                </a:lnTo>
                <a:lnTo>
                  <a:pt x="19176" y="634"/>
                </a:lnTo>
                <a:close/>
              </a:path>
              <a:path w="438785" h="233045">
                <a:moveTo>
                  <a:pt x="389000" y="0"/>
                </a:moveTo>
                <a:lnTo>
                  <a:pt x="375665" y="4444"/>
                </a:lnTo>
                <a:lnTo>
                  <a:pt x="415544" y="116204"/>
                </a:lnTo>
                <a:lnTo>
                  <a:pt x="375665" y="227710"/>
                </a:lnTo>
                <a:lnTo>
                  <a:pt x="389000" y="232536"/>
                </a:lnTo>
                <a:lnTo>
                  <a:pt x="438531" y="120776"/>
                </a:lnTo>
                <a:lnTo>
                  <a:pt x="438531" y="111505"/>
                </a:lnTo>
                <a:lnTo>
                  <a:pt x="389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78632" y="3884803"/>
            <a:ext cx="266700" cy="233045"/>
          </a:xfrm>
          <a:custGeom>
            <a:avLst/>
            <a:gdLst/>
            <a:ahLst/>
            <a:cxnLst/>
            <a:rect l="l" t="t" r="r" b="b"/>
            <a:pathLst>
              <a:path w="266700" h="233045">
                <a:moveTo>
                  <a:pt x="19177" y="635"/>
                </a:moveTo>
                <a:lnTo>
                  <a:pt x="0" y="635"/>
                </a:lnTo>
                <a:lnTo>
                  <a:pt x="0" y="231902"/>
                </a:lnTo>
                <a:lnTo>
                  <a:pt x="19177" y="231902"/>
                </a:lnTo>
                <a:lnTo>
                  <a:pt x="19177" y="635"/>
                </a:lnTo>
                <a:close/>
              </a:path>
              <a:path w="266700" h="233045">
                <a:moveTo>
                  <a:pt x="216789" y="0"/>
                </a:moveTo>
                <a:lnTo>
                  <a:pt x="203454" y="4445"/>
                </a:lnTo>
                <a:lnTo>
                  <a:pt x="243331" y="116205"/>
                </a:lnTo>
                <a:lnTo>
                  <a:pt x="203454" y="227711"/>
                </a:lnTo>
                <a:lnTo>
                  <a:pt x="216789" y="232537"/>
                </a:lnTo>
                <a:lnTo>
                  <a:pt x="266319" y="120777"/>
                </a:lnTo>
                <a:lnTo>
                  <a:pt x="266319" y="111506"/>
                </a:lnTo>
                <a:lnTo>
                  <a:pt x="216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00169" y="3884803"/>
            <a:ext cx="266700" cy="233045"/>
          </a:xfrm>
          <a:custGeom>
            <a:avLst/>
            <a:gdLst/>
            <a:ahLst/>
            <a:cxnLst/>
            <a:rect l="l" t="t" r="r" b="b"/>
            <a:pathLst>
              <a:path w="266700" h="233045">
                <a:moveTo>
                  <a:pt x="19176" y="635"/>
                </a:moveTo>
                <a:lnTo>
                  <a:pt x="0" y="635"/>
                </a:lnTo>
                <a:lnTo>
                  <a:pt x="0" y="231902"/>
                </a:lnTo>
                <a:lnTo>
                  <a:pt x="19176" y="231902"/>
                </a:lnTo>
                <a:lnTo>
                  <a:pt x="19176" y="635"/>
                </a:lnTo>
                <a:close/>
              </a:path>
              <a:path w="266700" h="233045">
                <a:moveTo>
                  <a:pt x="216788" y="0"/>
                </a:moveTo>
                <a:lnTo>
                  <a:pt x="203453" y="4445"/>
                </a:lnTo>
                <a:lnTo>
                  <a:pt x="243331" y="116205"/>
                </a:lnTo>
                <a:lnTo>
                  <a:pt x="203453" y="227711"/>
                </a:lnTo>
                <a:lnTo>
                  <a:pt x="216788" y="232537"/>
                </a:lnTo>
                <a:lnTo>
                  <a:pt x="266318" y="120777"/>
                </a:lnTo>
                <a:lnTo>
                  <a:pt x="266318" y="111506"/>
                </a:lnTo>
                <a:lnTo>
                  <a:pt x="2167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75792" y="2452921"/>
          <a:ext cx="5645784" cy="1713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6915">
                <a:tc>
                  <a:txBody>
                    <a:bodyPr/>
                    <a:lstStyle/>
                    <a:p>
                      <a:pPr marL="227329" indent="-227329">
                        <a:lnSpc>
                          <a:spcPts val="2655"/>
                        </a:lnSpc>
                        <a:buChar char="•"/>
                        <a:tabLst>
                          <a:tab pos="227329" algn="l"/>
                        </a:tabLst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Re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R="7112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•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35">
                        <a:lnSpc>
                          <a:spcPts val="242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place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integer</a:t>
                      </a:r>
                      <a:r>
                        <a:rPr sz="2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variables</a:t>
                      </a:r>
                      <a:r>
                        <a:rPr sz="2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2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2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Pauli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0" dirty="0">
                          <a:latin typeface="Arial"/>
                          <a:cs typeface="Arial"/>
                        </a:rPr>
                        <a:t>Z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510790">
                        <a:lnSpc>
                          <a:spcPts val="825"/>
                        </a:lnSpc>
                        <a:tabLst>
                          <a:tab pos="3187700" algn="l"/>
                          <a:tab pos="3656329" algn="l"/>
                        </a:tabLst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2020"/>
                        </a:lnSpc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𝑧</a:t>
                      </a:r>
                      <a:r>
                        <a:rPr sz="2175" baseline="-15325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2175" spc="517" baseline="-153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𝑍</a:t>
                      </a:r>
                      <a:r>
                        <a:rPr sz="2175" baseline="-15325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2175" spc="382" baseline="-153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(=</a:t>
                      </a:r>
                      <a:r>
                        <a:rPr sz="2000" spc="1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𝐼</a:t>
                      </a:r>
                      <a:r>
                        <a:rPr sz="2000" spc="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⊗</a:t>
                      </a:r>
                      <a:r>
                        <a:rPr sz="20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𝐼</a:t>
                      </a:r>
                      <a:r>
                        <a:rPr sz="2000" spc="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⊗</a:t>
                      </a:r>
                      <a:r>
                        <a:rPr sz="20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⋯𝑍⋯</a:t>
                      </a:r>
                      <a:r>
                        <a:rPr sz="2000" spc="-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⊗</a:t>
                      </a:r>
                      <a:r>
                        <a:rPr sz="20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𝐼</a:t>
                      </a:r>
                      <a:r>
                        <a:rPr sz="20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⊗</a:t>
                      </a:r>
                      <a:r>
                        <a:rPr sz="2000" spc="-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25" dirty="0">
                          <a:latin typeface="Cambria Math"/>
                          <a:cs typeface="Cambria Math"/>
                        </a:rPr>
                        <a:t>𝐼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marR="71120" algn="r">
                        <a:lnSpc>
                          <a:spcPts val="2270"/>
                        </a:lnSpc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•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9215">
                        <a:lnSpc>
                          <a:spcPts val="22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Constant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→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30" dirty="0">
                          <a:latin typeface="Cambria Math"/>
                          <a:cs typeface="Cambria Math"/>
                        </a:rPr>
                        <a:t>𝐼</a:t>
                      </a:r>
                      <a:r>
                        <a:rPr sz="2175" spc="44" baseline="28735" dirty="0">
                          <a:latin typeface="Cambria Math"/>
                          <a:cs typeface="Cambria Math"/>
                        </a:rPr>
                        <a:t>⊗𝑛</a:t>
                      </a:r>
                      <a:endParaRPr sz="2175" baseline="28735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 gridSpan="2">
                  <a:txBody>
                    <a:bodyPr/>
                    <a:lstStyle/>
                    <a:p>
                      <a:pPr marL="685165" indent="-227965">
                        <a:lnSpc>
                          <a:spcPct val="100000"/>
                        </a:lnSpc>
                        <a:spcBef>
                          <a:spcPts val="145"/>
                        </a:spcBef>
                        <a:buChar char="•"/>
                        <a:tabLst>
                          <a:tab pos="685165" algn="l"/>
                          <a:tab pos="1760220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|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𝜓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𝑥)⟩</a:t>
                      </a:r>
                      <a:r>
                        <a:rPr sz="2000" spc="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000" spc="-25" dirty="0">
                          <a:latin typeface="Cambria Math"/>
                          <a:cs typeface="Cambria Math"/>
                        </a:rPr>
                        <a:t>𝑥′</a:t>
                      </a:r>
                      <a:r>
                        <a:rPr sz="2175" spc="-37" baseline="-15325" dirty="0">
                          <a:latin typeface="Cambria Math"/>
                          <a:cs typeface="Cambria Math"/>
                        </a:rPr>
                        <a:t>𝑛</a:t>
                      </a:r>
                      <a:endParaRPr sz="2175" baseline="-15325">
                        <a:latin typeface="Cambria Math"/>
                        <a:cs typeface="Cambria Math"/>
                      </a:endParaRPr>
                    </a:p>
                  </a:txBody>
                  <a:tcPr marL="0" marR="0" marT="1841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⊗</a:t>
                      </a:r>
                      <a:r>
                        <a:rPr sz="20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⋯</a:t>
                      </a:r>
                      <a:r>
                        <a:rPr sz="2000" spc="204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𝑥′</a:t>
                      </a:r>
                      <a:r>
                        <a:rPr sz="2175" baseline="-15325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2175" spc="172" baseline="-15325" dirty="0">
                          <a:latin typeface="Cambria Math"/>
                          <a:cs typeface="Cambria Math"/>
                        </a:rPr>
                        <a:t> 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⋯ </a:t>
                      </a:r>
                      <a:r>
                        <a:rPr sz="2000" spc="-50" dirty="0">
                          <a:latin typeface="Cambria Math"/>
                          <a:cs typeface="Cambria Math"/>
                        </a:rPr>
                        <a:t>⊗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25" dirty="0">
                          <a:latin typeface="Cambria Math"/>
                          <a:cs typeface="Cambria Math"/>
                        </a:rPr>
                        <a:t>𝑥′</a:t>
                      </a:r>
                      <a:r>
                        <a:rPr sz="2175" spc="-37" baseline="-15325" dirty="0">
                          <a:latin typeface="Cambria Math"/>
                          <a:cs typeface="Cambria Math"/>
                        </a:rPr>
                        <a:t>1</a:t>
                      </a:r>
                      <a:endParaRPr sz="2175" baseline="-15325">
                        <a:latin typeface="Cambria Math"/>
                        <a:cs typeface="Cambria Math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 gridSpan="2">
                  <a:txBody>
                    <a:bodyPr/>
                    <a:lstStyle/>
                    <a:p>
                      <a:pPr marL="1142365" indent="-228600">
                        <a:lnSpc>
                          <a:spcPts val="2245"/>
                        </a:lnSpc>
                        <a:buFont typeface="Arial"/>
                        <a:buChar char="•"/>
                        <a:tabLst>
                          <a:tab pos="1142365" algn="l"/>
                        </a:tabLst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𝑥′</a:t>
                      </a:r>
                      <a:r>
                        <a:rPr sz="2175" baseline="-15325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2175" spc="562" baseline="-153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245"/>
                        </a:lnSpc>
                        <a:tabLst>
                          <a:tab pos="601980" algn="l"/>
                        </a:tabLst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2000" spc="2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	𝑥′</a:t>
                      </a:r>
                      <a:r>
                        <a:rPr sz="2175" baseline="-15325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2175" spc="562" baseline="-153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2245"/>
                        </a:lnSpc>
                        <a:tabLst>
                          <a:tab pos="501015" algn="l"/>
                        </a:tabLst>
                      </a:pPr>
                      <a:r>
                        <a:rPr sz="2000" spc="-50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i-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qubit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9612" y="3947817"/>
            <a:ext cx="213401" cy="10858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1148" y="3947817"/>
            <a:ext cx="213401" cy="10858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94856" y="4926266"/>
            <a:ext cx="3609340" cy="1555750"/>
          </a:xfrm>
          <a:custGeom>
            <a:avLst/>
            <a:gdLst/>
            <a:ahLst/>
            <a:cxnLst/>
            <a:rect l="l" t="t" r="r" b="b"/>
            <a:pathLst>
              <a:path w="3609340" h="1555750">
                <a:moveTo>
                  <a:pt x="0" y="1555750"/>
                </a:moveTo>
                <a:lnTo>
                  <a:pt x="3609086" y="1555750"/>
                </a:lnTo>
                <a:lnTo>
                  <a:pt x="3609086" y="0"/>
                </a:lnTo>
                <a:lnTo>
                  <a:pt x="0" y="0"/>
                </a:lnTo>
                <a:lnTo>
                  <a:pt x="0" y="1555750"/>
                </a:lnTo>
                <a:close/>
              </a:path>
            </a:pathLst>
          </a:custGeom>
          <a:ln w="12700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9367" y="4907026"/>
            <a:ext cx="24828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256665" algn="l"/>
              </a:tabLst>
            </a:pPr>
            <a:r>
              <a:rPr sz="2000" spc="-10" dirty="0">
                <a:latin typeface="Cambria Math"/>
                <a:cs typeface="Cambria Math"/>
              </a:rPr>
              <a:t>Minimize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65" dirty="0">
                <a:latin typeface="Cambria Math"/>
                <a:cs typeface="Cambria Math"/>
              </a:rPr>
              <a:t>𝑥</a:t>
            </a:r>
            <a:r>
              <a:rPr sz="2175" spc="97" baseline="28735" dirty="0">
                <a:latin typeface="Cambria Math"/>
                <a:cs typeface="Cambria Math"/>
              </a:rPr>
              <a:t>𝑇</a:t>
            </a:r>
            <a:r>
              <a:rPr sz="2000" spc="65" dirty="0">
                <a:latin typeface="Cambria Math"/>
                <a:cs typeface="Cambria Math"/>
              </a:rPr>
              <a:t>𝐴𝑥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-25" dirty="0">
                <a:latin typeface="Cambria Math"/>
                <a:cs typeface="Cambria Math"/>
              </a:rPr>
              <a:t>𝐵𝑥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9367" y="5222494"/>
            <a:ext cx="2128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Subject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to</a:t>
            </a:r>
            <a:r>
              <a:rPr sz="2000" spc="409" dirty="0">
                <a:latin typeface="Cambria Math"/>
                <a:cs typeface="Cambria Math"/>
              </a:rPr>
              <a:t> </a:t>
            </a:r>
            <a:r>
              <a:rPr sz="2000" spc="80" dirty="0">
                <a:latin typeface="Cambria Math"/>
                <a:cs typeface="Cambria Math"/>
              </a:rPr>
              <a:t>𝑐</a:t>
            </a:r>
            <a:r>
              <a:rPr sz="2175" spc="120" baseline="30651" dirty="0">
                <a:latin typeface="Cambria Math"/>
                <a:cs typeface="Cambria Math"/>
              </a:rPr>
              <a:t>𝑇</a:t>
            </a:r>
            <a:r>
              <a:rPr sz="2000" spc="80" dirty="0">
                <a:latin typeface="Cambria Math"/>
                <a:cs typeface="Cambria Math"/>
              </a:rPr>
              <a:t>𝑥</a:t>
            </a:r>
            <a:r>
              <a:rPr sz="2000" spc="1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≤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𝑑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13382" y="5609272"/>
            <a:ext cx="1100455" cy="236220"/>
          </a:xfrm>
          <a:custGeom>
            <a:avLst/>
            <a:gdLst/>
            <a:ahLst/>
            <a:cxnLst/>
            <a:rect l="l" t="t" r="r" b="b"/>
            <a:pathLst>
              <a:path w="1100455" h="236220">
                <a:moveTo>
                  <a:pt x="1025144" y="0"/>
                </a:moveTo>
                <a:lnTo>
                  <a:pt x="1021715" y="9575"/>
                </a:lnTo>
                <a:lnTo>
                  <a:pt x="1035409" y="15495"/>
                </a:lnTo>
                <a:lnTo>
                  <a:pt x="1047162" y="23691"/>
                </a:lnTo>
                <a:lnTo>
                  <a:pt x="1070989" y="61691"/>
                </a:lnTo>
                <a:lnTo>
                  <a:pt x="1078865" y="116687"/>
                </a:lnTo>
                <a:lnTo>
                  <a:pt x="1077985" y="137485"/>
                </a:lnTo>
                <a:lnTo>
                  <a:pt x="1064895" y="188404"/>
                </a:lnTo>
                <a:lnTo>
                  <a:pt x="1035552" y="220226"/>
                </a:lnTo>
                <a:lnTo>
                  <a:pt x="1022095" y="226174"/>
                </a:lnTo>
                <a:lnTo>
                  <a:pt x="1025144" y="235750"/>
                </a:lnTo>
                <a:lnTo>
                  <a:pt x="1070131" y="208984"/>
                </a:lnTo>
                <a:lnTo>
                  <a:pt x="1095470" y="159585"/>
                </a:lnTo>
                <a:lnTo>
                  <a:pt x="1100328" y="117932"/>
                </a:lnTo>
                <a:lnTo>
                  <a:pt x="1099128" y="96580"/>
                </a:lnTo>
                <a:lnTo>
                  <a:pt x="1089398" y="58021"/>
                </a:lnTo>
                <a:lnTo>
                  <a:pt x="1057211" y="15119"/>
                </a:lnTo>
                <a:lnTo>
                  <a:pt x="1042213" y="6174"/>
                </a:lnTo>
                <a:lnTo>
                  <a:pt x="1025144" y="0"/>
                </a:lnTo>
                <a:close/>
              </a:path>
              <a:path w="1100455" h="236220">
                <a:moveTo>
                  <a:pt x="75184" y="0"/>
                </a:moveTo>
                <a:lnTo>
                  <a:pt x="30321" y="26835"/>
                </a:lnTo>
                <a:lnTo>
                  <a:pt x="4873" y="76352"/>
                </a:lnTo>
                <a:lnTo>
                  <a:pt x="70" y="116687"/>
                </a:lnTo>
                <a:lnTo>
                  <a:pt x="0" y="117932"/>
                </a:lnTo>
                <a:lnTo>
                  <a:pt x="4857" y="159585"/>
                </a:lnTo>
                <a:lnTo>
                  <a:pt x="30196" y="208984"/>
                </a:lnTo>
                <a:lnTo>
                  <a:pt x="75184" y="235750"/>
                </a:lnTo>
                <a:lnTo>
                  <a:pt x="78231" y="226174"/>
                </a:lnTo>
                <a:lnTo>
                  <a:pt x="64777" y="220226"/>
                </a:lnTo>
                <a:lnTo>
                  <a:pt x="53181" y="211947"/>
                </a:lnTo>
                <a:lnTo>
                  <a:pt x="29412" y="173342"/>
                </a:lnTo>
                <a:lnTo>
                  <a:pt x="21641" y="117932"/>
                </a:lnTo>
                <a:lnTo>
                  <a:pt x="21590" y="116687"/>
                </a:lnTo>
                <a:lnTo>
                  <a:pt x="25050" y="78247"/>
                </a:lnTo>
                <a:lnTo>
                  <a:pt x="43465" y="34164"/>
                </a:lnTo>
                <a:lnTo>
                  <a:pt x="78612" y="957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93444" y="5353558"/>
            <a:ext cx="1574800" cy="51117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96520">
              <a:lnSpc>
                <a:spcPts val="1575"/>
              </a:lnSpc>
              <a:spcBef>
                <a:spcPts val="115"/>
              </a:spcBef>
              <a:tabLst>
                <a:tab pos="866140" algn="l"/>
              </a:tabLst>
            </a:pPr>
            <a:r>
              <a:rPr sz="1450" spc="-50" dirty="0">
                <a:latin typeface="Cambria Math"/>
                <a:cs typeface="Cambria Math"/>
              </a:rPr>
              <a:t>𝑖</a:t>
            </a:r>
            <a:r>
              <a:rPr sz="1450" dirty="0">
                <a:latin typeface="Cambria Math"/>
                <a:cs typeface="Cambria Math"/>
              </a:rPr>
              <a:t>	</a:t>
            </a:r>
            <a:r>
              <a:rPr sz="2175" spc="-75" baseline="3831" dirty="0">
                <a:latin typeface="Cambria Math"/>
                <a:cs typeface="Cambria Math"/>
              </a:rPr>
              <a:t>𝑖</a:t>
            </a:r>
            <a:endParaRPr sz="2175" baseline="3831">
              <a:latin typeface="Cambria Math"/>
              <a:cs typeface="Cambria Math"/>
            </a:endParaRPr>
          </a:p>
          <a:p>
            <a:pPr marL="25400">
              <a:lnSpc>
                <a:spcPts val="2235"/>
              </a:lnSpc>
              <a:tabLst>
                <a:tab pos="602615" algn="l"/>
              </a:tabLst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16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=</a:t>
            </a:r>
            <a:r>
              <a:rPr sz="2000" dirty="0">
                <a:latin typeface="Cambria Math"/>
                <a:cs typeface="Cambria Math"/>
              </a:rPr>
              <a:t>	𝑥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9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…</a:t>
            </a:r>
            <a:r>
              <a:rPr sz="2000" spc="-10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,</a:t>
            </a:r>
            <a:r>
              <a:rPr sz="2000" spc="-9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𝑥</a:t>
            </a:r>
            <a:r>
              <a:rPr sz="2175" spc="-37" baseline="-15325" dirty="0">
                <a:latin typeface="Cambria Math"/>
                <a:cs typeface="Cambria Math"/>
              </a:rPr>
              <a:t>𝑛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93444" y="5838240"/>
            <a:ext cx="216344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𝑙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56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≤</a:t>
            </a:r>
            <a:r>
              <a:rPr sz="2000" spc="1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57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≤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𝑢</a:t>
            </a:r>
            <a:r>
              <a:rPr sz="2175" spc="-37" baseline="-15325" dirty="0">
                <a:latin typeface="Cambria Math"/>
                <a:cs typeface="Cambria Math"/>
              </a:rPr>
              <a:t>𝑖</a:t>
            </a:r>
            <a:endParaRPr sz="2175" baseline="-15325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</a:pPr>
            <a:r>
              <a:rPr sz="2000" spc="50" dirty="0">
                <a:latin typeface="Cambria Math"/>
                <a:cs typeface="Cambria Math"/>
              </a:rPr>
              <a:t>𝑥</a:t>
            </a:r>
            <a:r>
              <a:rPr sz="2175" spc="75" baseline="-15325" dirty="0">
                <a:latin typeface="Cambria Math"/>
                <a:cs typeface="Cambria Math"/>
              </a:rPr>
              <a:t>𝑖</a:t>
            </a:r>
            <a:r>
              <a:rPr sz="2000" spc="50" dirty="0">
                <a:latin typeface="Cambria Math"/>
                <a:cs typeface="Cambria Math"/>
              </a:rPr>
              <a:t>:</a:t>
            </a:r>
            <a:r>
              <a:rPr sz="2000" spc="3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binary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/</a:t>
            </a:r>
            <a:r>
              <a:rPr sz="2000" spc="-10" dirty="0">
                <a:latin typeface="Cambria Math"/>
                <a:cs typeface="Cambria Math"/>
              </a:rPr>
              <a:t> integer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3507" y="4538294"/>
            <a:ext cx="3312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Quadratic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programming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problem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73117" y="4919891"/>
            <a:ext cx="3622040" cy="1343660"/>
            <a:chOff x="4373117" y="4919891"/>
            <a:chExt cx="3622040" cy="1343660"/>
          </a:xfrm>
        </p:grpSpPr>
        <p:sp>
          <p:nvSpPr>
            <p:cNvPr id="22" name="object 22"/>
            <p:cNvSpPr/>
            <p:nvPr/>
          </p:nvSpPr>
          <p:spPr>
            <a:xfrm>
              <a:off x="4379467" y="4926241"/>
              <a:ext cx="3609340" cy="1330960"/>
            </a:xfrm>
            <a:custGeom>
              <a:avLst/>
              <a:gdLst/>
              <a:ahLst/>
              <a:cxnLst/>
              <a:rect l="l" t="t" r="r" b="b"/>
              <a:pathLst>
                <a:path w="3609340" h="1330960">
                  <a:moveTo>
                    <a:pt x="0" y="1330832"/>
                  </a:moveTo>
                  <a:lnTo>
                    <a:pt x="3609086" y="1330832"/>
                  </a:lnTo>
                  <a:lnTo>
                    <a:pt x="3609086" y="0"/>
                  </a:lnTo>
                  <a:lnTo>
                    <a:pt x="0" y="0"/>
                  </a:lnTo>
                  <a:lnTo>
                    <a:pt x="0" y="1330832"/>
                  </a:lnTo>
                  <a:close/>
                </a:path>
              </a:pathLst>
            </a:custGeom>
            <a:ln w="12700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06847" y="5327777"/>
              <a:ext cx="1791970" cy="307975"/>
            </a:xfrm>
            <a:custGeom>
              <a:avLst/>
              <a:gdLst/>
              <a:ahLst/>
              <a:cxnLst/>
              <a:rect l="l" t="t" r="r" b="b"/>
              <a:pathLst>
                <a:path w="1791970" h="307975">
                  <a:moveTo>
                    <a:pt x="1710944" y="0"/>
                  </a:moveTo>
                  <a:lnTo>
                    <a:pt x="1707896" y="10160"/>
                  </a:lnTo>
                  <a:lnTo>
                    <a:pt x="1721965" y="17466"/>
                  </a:lnTo>
                  <a:lnTo>
                    <a:pt x="1734248" y="28130"/>
                  </a:lnTo>
                  <a:lnTo>
                    <a:pt x="1760122" y="79627"/>
                  </a:lnTo>
                  <a:lnTo>
                    <a:pt x="1767881" y="126819"/>
                  </a:lnTo>
                  <a:lnTo>
                    <a:pt x="1768851" y="153670"/>
                  </a:lnTo>
                  <a:lnTo>
                    <a:pt x="1767881" y="180752"/>
                  </a:lnTo>
                  <a:lnTo>
                    <a:pt x="1760122" y="227806"/>
                  </a:lnTo>
                  <a:lnTo>
                    <a:pt x="1744722" y="265237"/>
                  </a:lnTo>
                  <a:lnTo>
                    <a:pt x="1707896" y="297205"/>
                  </a:lnTo>
                  <a:lnTo>
                    <a:pt x="1710944" y="307403"/>
                  </a:lnTo>
                  <a:lnTo>
                    <a:pt x="1745281" y="289110"/>
                  </a:lnTo>
                  <a:lnTo>
                    <a:pt x="1770760" y="254635"/>
                  </a:lnTo>
                  <a:lnTo>
                    <a:pt x="1786477" y="208057"/>
                  </a:lnTo>
                  <a:lnTo>
                    <a:pt x="1791710" y="153797"/>
                  </a:lnTo>
                  <a:lnTo>
                    <a:pt x="1790467" y="126819"/>
                  </a:lnTo>
                  <a:lnTo>
                    <a:pt x="1779928" y="75017"/>
                  </a:lnTo>
                  <a:lnTo>
                    <a:pt x="1759110" y="33468"/>
                  </a:lnTo>
                  <a:lnTo>
                    <a:pt x="1729237" y="7092"/>
                  </a:lnTo>
                  <a:lnTo>
                    <a:pt x="1710944" y="0"/>
                  </a:lnTo>
                  <a:close/>
                </a:path>
                <a:path w="1791970" h="307975">
                  <a:moveTo>
                    <a:pt x="80772" y="0"/>
                  </a:moveTo>
                  <a:lnTo>
                    <a:pt x="46497" y="18256"/>
                  </a:lnTo>
                  <a:lnTo>
                    <a:pt x="21081" y="52705"/>
                  </a:lnTo>
                  <a:lnTo>
                    <a:pt x="5254" y="99282"/>
                  </a:lnTo>
                  <a:lnTo>
                    <a:pt x="0" y="153670"/>
                  </a:lnTo>
                  <a:lnTo>
                    <a:pt x="1261" y="180752"/>
                  </a:lnTo>
                  <a:lnTo>
                    <a:pt x="11840" y="232322"/>
                  </a:lnTo>
                  <a:lnTo>
                    <a:pt x="32676" y="273893"/>
                  </a:lnTo>
                  <a:lnTo>
                    <a:pt x="62533" y="300281"/>
                  </a:lnTo>
                  <a:lnTo>
                    <a:pt x="80772" y="307403"/>
                  </a:lnTo>
                  <a:lnTo>
                    <a:pt x="83947" y="297205"/>
                  </a:lnTo>
                  <a:lnTo>
                    <a:pt x="69804" y="289887"/>
                  </a:lnTo>
                  <a:lnTo>
                    <a:pt x="57483" y="279231"/>
                  </a:lnTo>
                  <a:lnTo>
                    <a:pt x="31593" y="227806"/>
                  </a:lnTo>
                  <a:lnTo>
                    <a:pt x="23834" y="180752"/>
                  </a:lnTo>
                  <a:lnTo>
                    <a:pt x="22860" y="153797"/>
                  </a:lnTo>
                  <a:lnTo>
                    <a:pt x="23834" y="126819"/>
                  </a:lnTo>
                  <a:lnTo>
                    <a:pt x="31593" y="79627"/>
                  </a:lnTo>
                  <a:lnTo>
                    <a:pt x="46995" y="42128"/>
                  </a:lnTo>
                  <a:lnTo>
                    <a:pt x="83947" y="10160"/>
                  </a:lnTo>
                  <a:lnTo>
                    <a:pt x="807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354576" y="5288026"/>
            <a:ext cx="23088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744855" algn="l"/>
                <a:tab pos="1809750" algn="l"/>
              </a:tabLst>
            </a:pP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𝜆Σ</a:t>
            </a:r>
            <a:r>
              <a:rPr sz="2000" dirty="0">
                <a:latin typeface="Cambria Math"/>
                <a:cs typeface="Cambria Math"/>
              </a:rPr>
              <a:t>	𝑐′</a:t>
            </a:r>
            <a:r>
              <a:rPr sz="2175" baseline="30651" dirty="0">
                <a:latin typeface="Cambria Math"/>
                <a:cs typeface="Cambria Math"/>
              </a:rPr>
              <a:t>𝑇</a:t>
            </a:r>
            <a:r>
              <a:rPr sz="2000" dirty="0">
                <a:latin typeface="Cambria Math"/>
                <a:cs typeface="Cambria Math"/>
              </a:rPr>
              <a:t>𝑥′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8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𝑠</a:t>
            </a:r>
            <a:r>
              <a:rPr sz="2000" dirty="0">
                <a:latin typeface="Cambria Math"/>
                <a:cs typeface="Cambria Math"/>
              </a:rPr>
              <a:t>	−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𝑑′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01184" y="5419140"/>
            <a:ext cx="180213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381000" algn="l"/>
                <a:tab pos="1124585" algn="l"/>
                <a:tab pos="1723389" algn="l"/>
              </a:tabLst>
            </a:pPr>
            <a:r>
              <a:rPr sz="2175" spc="-75" baseline="3831" dirty="0">
                <a:latin typeface="Cambria Math"/>
                <a:cs typeface="Cambria Math"/>
              </a:rPr>
              <a:t>𝑖</a:t>
            </a:r>
            <a:r>
              <a:rPr sz="2175" baseline="3831" dirty="0">
                <a:latin typeface="Cambria Math"/>
                <a:cs typeface="Cambria Math"/>
              </a:rPr>
              <a:t>	</a:t>
            </a:r>
            <a:r>
              <a:rPr sz="1450" spc="-50" dirty="0">
                <a:latin typeface="Cambria Math"/>
                <a:cs typeface="Cambria Math"/>
              </a:rPr>
              <a:t>𝑖</a:t>
            </a:r>
            <a:r>
              <a:rPr sz="1450" dirty="0">
                <a:latin typeface="Cambria Math"/>
                <a:cs typeface="Cambria Math"/>
              </a:rPr>
              <a:t>	</a:t>
            </a:r>
            <a:r>
              <a:rPr sz="2175" spc="-75" baseline="3831" dirty="0">
                <a:latin typeface="Cambria Math"/>
                <a:cs typeface="Cambria Math"/>
              </a:rPr>
              <a:t>𝑖</a:t>
            </a:r>
            <a:r>
              <a:rPr sz="2175" baseline="3831" dirty="0">
                <a:latin typeface="Cambria Math"/>
                <a:cs typeface="Cambria Math"/>
              </a:rPr>
              <a:t>	</a:t>
            </a:r>
            <a:r>
              <a:rPr sz="2175" spc="-75" baseline="3831" dirty="0">
                <a:latin typeface="Cambria Math"/>
                <a:cs typeface="Cambria Math"/>
              </a:rPr>
              <a:t>𝑖</a:t>
            </a:r>
            <a:endParaRPr sz="2175" baseline="3831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54576" y="4908550"/>
            <a:ext cx="2787650" cy="527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2305"/>
              </a:lnSpc>
              <a:spcBef>
                <a:spcPts val="100"/>
              </a:spcBef>
              <a:tabLst>
                <a:tab pos="1256665" algn="l"/>
              </a:tabLst>
            </a:pPr>
            <a:r>
              <a:rPr sz="2000" spc="-10" dirty="0">
                <a:latin typeface="Cambria Math"/>
                <a:cs typeface="Cambria Math"/>
              </a:rPr>
              <a:t>Minimize</a:t>
            </a:r>
            <a:r>
              <a:rPr sz="2000" dirty="0">
                <a:latin typeface="Cambria Math"/>
                <a:cs typeface="Cambria Math"/>
              </a:rPr>
              <a:t>	𝑥′</a:t>
            </a:r>
            <a:r>
              <a:rPr sz="2175" baseline="28735" dirty="0">
                <a:latin typeface="Cambria Math"/>
                <a:cs typeface="Cambria Math"/>
              </a:rPr>
              <a:t>𝑇</a:t>
            </a:r>
            <a:r>
              <a:rPr sz="2000" dirty="0">
                <a:latin typeface="Cambria Math"/>
                <a:cs typeface="Cambria Math"/>
              </a:rPr>
              <a:t>𝐴′𝑥′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70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𝐵′𝑥′</a:t>
            </a:r>
            <a:endParaRPr sz="2000">
              <a:latin typeface="Cambria Math"/>
              <a:cs typeface="Cambria Math"/>
            </a:endParaRPr>
          </a:p>
          <a:p>
            <a:pPr marR="204470" algn="r">
              <a:lnSpc>
                <a:spcPts val="1645"/>
              </a:lnSpc>
            </a:pPr>
            <a:r>
              <a:rPr sz="1450" spc="-50" dirty="0"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171184" y="5691568"/>
            <a:ext cx="1290955" cy="236220"/>
          </a:xfrm>
          <a:custGeom>
            <a:avLst/>
            <a:gdLst/>
            <a:ahLst/>
            <a:cxnLst/>
            <a:rect l="l" t="t" r="r" b="b"/>
            <a:pathLst>
              <a:path w="1290954" h="236220">
                <a:moveTo>
                  <a:pt x="1215643" y="0"/>
                </a:moveTo>
                <a:lnTo>
                  <a:pt x="1212214" y="9575"/>
                </a:lnTo>
                <a:lnTo>
                  <a:pt x="1225855" y="15495"/>
                </a:lnTo>
                <a:lnTo>
                  <a:pt x="1237614" y="23691"/>
                </a:lnTo>
                <a:lnTo>
                  <a:pt x="1261469" y="61691"/>
                </a:lnTo>
                <a:lnTo>
                  <a:pt x="1269238" y="116700"/>
                </a:lnTo>
                <a:lnTo>
                  <a:pt x="1268376" y="137490"/>
                </a:lnTo>
                <a:lnTo>
                  <a:pt x="1255267" y="188404"/>
                </a:lnTo>
                <a:lnTo>
                  <a:pt x="1226050" y="220226"/>
                </a:lnTo>
                <a:lnTo>
                  <a:pt x="1212595" y="226174"/>
                </a:lnTo>
                <a:lnTo>
                  <a:pt x="1215643" y="235750"/>
                </a:lnTo>
                <a:lnTo>
                  <a:pt x="1260631" y="208984"/>
                </a:lnTo>
                <a:lnTo>
                  <a:pt x="1285970" y="159585"/>
                </a:lnTo>
                <a:lnTo>
                  <a:pt x="1290827" y="117932"/>
                </a:lnTo>
                <a:lnTo>
                  <a:pt x="1289626" y="96586"/>
                </a:lnTo>
                <a:lnTo>
                  <a:pt x="1279844" y="58021"/>
                </a:lnTo>
                <a:lnTo>
                  <a:pt x="1247647" y="15119"/>
                </a:lnTo>
                <a:lnTo>
                  <a:pt x="1232693" y="6174"/>
                </a:lnTo>
                <a:lnTo>
                  <a:pt x="1215643" y="0"/>
                </a:lnTo>
                <a:close/>
              </a:path>
              <a:path w="1290954" h="236220">
                <a:moveTo>
                  <a:pt x="75183" y="0"/>
                </a:moveTo>
                <a:lnTo>
                  <a:pt x="30214" y="26835"/>
                </a:lnTo>
                <a:lnTo>
                  <a:pt x="4857" y="76352"/>
                </a:lnTo>
                <a:lnTo>
                  <a:pt x="69" y="116700"/>
                </a:lnTo>
                <a:lnTo>
                  <a:pt x="0" y="117932"/>
                </a:lnTo>
                <a:lnTo>
                  <a:pt x="1096" y="137490"/>
                </a:lnTo>
                <a:lnTo>
                  <a:pt x="1214" y="139594"/>
                </a:lnTo>
                <a:lnTo>
                  <a:pt x="4857" y="159585"/>
                </a:lnTo>
                <a:lnTo>
                  <a:pt x="30196" y="208984"/>
                </a:lnTo>
                <a:lnTo>
                  <a:pt x="75183" y="235750"/>
                </a:lnTo>
                <a:lnTo>
                  <a:pt x="78231" y="226174"/>
                </a:lnTo>
                <a:lnTo>
                  <a:pt x="64775" y="220226"/>
                </a:lnTo>
                <a:lnTo>
                  <a:pt x="53165" y="211947"/>
                </a:lnTo>
                <a:lnTo>
                  <a:pt x="29338" y="173343"/>
                </a:lnTo>
                <a:lnTo>
                  <a:pt x="21515" y="117932"/>
                </a:lnTo>
                <a:lnTo>
                  <a:pt x="21462" y="116700"/>
                </a:lnTo>
                <a:lnTo>
                  <a:pt x="24971" y="78249"/>
                </a:lnTo>
                <a:lnTo>
                  <a:pt x="43412" y="34164"/>
                </a:lnTo>
                <a:lnTo>
                  <a:pt x="78612" y="957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354576" y="5615736"/>
            <a:ext cx="30499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265555" algn="l"/>
                <a:tab pos="1901189" algn="l"/>
              </a:tabLst>
            </a:pPr>
            <a:r>
              <a:rPr sz="2000" dirty="0">
                <a:latin typeface="Cambria Math"/>
                <a:cs typeface="Cambria Math"/>
              </a:rPr>
              <a:t>Subject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to</a:t>
            </a:r>
            <a:r>
              <a:rPr sz="2000" dirty="0">
                <a:latin typeface="Cambria Math"/>
                <a:cs typeface="Cambria Math"/>
              </a:rPr>
              <a:t>	𝑥′</a:t>
            </a:r>
            <a:r>
              <a:rPr sz="2000" spc="8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=</a:t>
            </a:r>
            <a:r>
              <a:rPr sz="2000" dirty="0">
                <a:latin typeface="Cambria Math"/>
                <a:cs typeface="Cambria Math"/>
              </a:rPr>
              <a:t>	𝑥′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9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…</a:t>
            </a:r>
            <a:r>
              <a:rPr sz="2000" spc="-9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,</a:t>
            </a:r>
            <a:r>
              <a:rPr sz="2000" spc="-8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𝑥′</a:t>
            </a:r>
            <a:r>
              <a:rPr sz="2175" spc="-37" baseline="-15325" dirty="0">
                <a:latin typeface="Cambria Math"/>
                <a:cs typeface="Cambria Math"/>
              </a:rPr>
              <a:t>𝑚</a:t>
            </a:r>
            <a:endParaRPr sz="2175" baseline="-15325">
              <a:latin typeface="Cambria Math"/>
              <a:cs typeface="Cambria Math"/>
            </a:endParaRPr>
          </a:p>
          <a:p>
            <a:pPr marL="1249045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𝑥′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000" dirty="0">
                <a:latin typeface="Cambria Math"/>
                <a:cs typeface="Cambria Math"/>
              </a:rPr>
              <a:t>:</a:t>
            </a:r>
            <a:r>
              <a:rPr sz="2000" spc="484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binary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29378" y="4338573"/>
            <a:ext cx="3192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Quadratic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unconstrained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binary </a:t>
            </a:r>
            <a:r>
              <a:rPr sz="1800" dirty="0">
                <a:latin typeface="Arial"/>
                <a:cs typeface="Arial"/>
              </a:rPr>
              <a:t>optimization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(QUBO)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40673" y="4957127"/>
            <a:ext cx="3628390" cy="923925"/>
          </a:xfrm>
          <a:prstGeom prst="rect">
            <a:avLst/>
          </a:prstGeom>
          <a:ln w="9525">
            <a:solidFill>
              <a:srgbClr val="4966AC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Cambria Math"/>
                <a:cs typeface="Cambria Math"/>
              </a:rPr>
              <a:t>𝐻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Σ</a:t>
            </a:r>
            <a:r>
              <a:rPr sz="1950" spc="-15" baseline="-14957" dirty="0">
                <a:latin typeface="Cambria Math"/>
                <a:cs typeface="Cambria Math"/>
              </a:rPr>
              <a:t>𝑖</a:t>
            </a:r>
            <a:r>
              <a:rPr sz="1800" spc="-10" dirty="0">
                <a:latin typeface="Cambria Math"/>
                <a:cs typeface="Cambria Math"/>
              </a:rPr>
              <a:t>𝑤</a:t>
            </a:r>
            <a:r>
              <a:rPr sz="1950" spc="-15" baseline="-14957" dirty="0">
                <a:latin typeface="Cambria Math"/>
                <a:cs typeface="Cambria Math"/>
              </a:rPr>
              <a:t>𝑖</a:t>
            </a:r>
            <a:r>
              <a:rPr sz="1800" spc="-10" dirty="0">
                <a:latin typeface="Cambria Math"/>
                <a:cs typeface="Cambria Math"/>
              </a:rPr>
              <a:t>𝑃</a:t>
            </a:r>
            <a:r>
              <a:rPr sz="1950" spc="-15" baseline="-14957" dirty="0">
                <a:latin typeface="Cambria Math"/>
                <a:cs typeface="Cambria Math"/>
              </a:rPr>
              <a:t>𝑖</a:t>
            </a:r>
            <a:endParaRPr sz="1950" baseline="-14957">
              <a:latin typeface="Cambria Math"/>
              <a:cs typeface="Cambria Math"/>
            </a:endParaRPr>
          </a:p>
          <a:p>
            <a:pPr marR="43815" algn="ctr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950" baseline="-14957" dirty="0">
                <a:latin typeface="Cambria Math"/>
                <a:cs typeface="Cambria Math"/>
              </a:rPr>
              <a:t>𝑖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Pauli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(e.g.,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ambria Math"/>
                <a:cs typeface="Cambria Math"/>
              </a:rPr>
              <a:t>𝑍𝐼</a:t>
            </a:r>
            <a:r>
              <a:rPr sz="1800" spc="1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𝑍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⊗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𝐼</a:t>
            </a:r>
            <a:r>
              <a:rPr sz="1800" spc="-2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R="26034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tensor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product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Pauli</a:t>
            </a:r>
            <a:r>
              <a:rPr sz="1800" spc="-10" dirty="0">
                <a:latin typeface="Arial"/>
                <a:cs typeface="Arial"/>
              </a:rPr>
              <a:t> matrices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703309" y="4476699"/>
            <a:ext cx="1216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Hamiltonian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945254" y="5425694"/>
            <a:ext cx="293370" cy="235585"/>
            <a:chOff x="3945254" y="5425694"/>
            <a:chExt cx="293370" cy="235585"/>
          </a:xfrm>
        </p:grpSpPr>
        <p:sp>
          <p:nvSpPr>
            <p:cNvPr id="33" name="object 33"/>
            <p:cNvSpPr/>
            <p:nvPr/>
          </p:nvSpPr>
          <p:spPr>
            <a:xfrm>
              <a:off x="3951604" y="5432044"/>
              <a:ext cx="280670" cy="222885"/>
            </a:xfrm>
            <a:custGeom>
              <a:avLst/>
              <a:gdLst/>
              <a:ahLst/>
              <a:cxnLst/>
              <a:rect l="l" t="t" r="r" b="b"/>
              <a:pathLst>
                <a:path w="280670" h="222885">
                  <a:moveTo>
                    <a:pt x="168910" y="0"/>
                  </a:moveTo>
                  <a:lnTo>
                    <a:pt x="168910" y="55625"/>
                  </a:lnTo>
                  <a:lnTo>
                    <a:pt x="0" y="55625"/>
                  </a:lnTo>
                  <a:lnTo>
                    <a:pt x="0" y="166789"/>
                  </a:lnTo>
                  <a:lnTo>
                    <a:pt x="168910" y="166789"/>
                  </a:lnTo>
                  <a:lnTo>
                    <a:pt x="168910" y="222389"/>
                  </a:lnTo>
                  <a:lnTo>
                    <a:pt x="280162" y="111124"/>
                  </a:lnTo>
                  <a:lnTo>
                    <a:pt x="16891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51604" y="5432044"/>
              <a:ext cx="280670" cy="222885"/>
            </a:xfrm>
            <a:custGeom>
              <a:avLst/>
              <a:gdLst/>
              <a:ahLst/>
              <a:cxnLst/>
              <a:rect l="l" t="t" r="r" b="b"/>
              <a:pathLst>
                <a:path w="280670" h="222885">
                  <a:moveTo>
                    <a:pt x="0" y="55625"/>
                  </a:moveTo>
                  <a:lnTo>
                    <a:pt x="168910" y="55625"/>
                  </a:lnTo>
                  <a:lnTo>
                    <a:pt x="168910" y="0"/>
                  </a:lnTo>
                  <a:lnTo>
                    <a:pt x="280162" y="111124"/>
                  </a:lnTo>
                  <a:lnTo>
                    <a:pt x="168910" y="222389"/>
                  </a:lnTo>
                  <a:lnTo>
                    <a:pt x="168910" y="166789"/>
                  </a:lnTo>
                  <a:lnTo>
                    <a:pt x="0" y="166789"/>
                  </a:lnTo>
                  <a:lnTo>
                    <a:pt x="0" y="55625"/>
                  </a:lnTo>
                  <a:close/>
                </a:path>
              </a:pathLst>
            </a:custGeom>
            <a:ln w="12700">
              <a:solidFill>
                <a:srgbClr val="1A27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4331080" y="4201553"/>
            <a:ext cx="7830820" cy="2379345"/>
            <a:chOff x="4331080" y="4201553"/>
            <a:chExt cx="7830820" cy="2379345"/>
          </a:xfrm>
        </p:grpSpPr>
        <p:sp>
          <p:nvSpPr>
            <p:cNvPr id="36" name="object 36"/>
            <p:cNvSpPr/>
            <p:nvPr/>
          </p:nvSpPr>
          <p:spPr>
            <a:xfrm>
              <a:off x="8074533" y="5418835"/>
              <a:ext cx="280670" cy="222885"/>
            </a:xfrm>
            <a:custGeom>
              <a:avLst/>
              <a:gdLst/>
              <a:ahLst/>
              <a:cxnLst/>
              <a:rect l="l" t="t" r="r" b="b"/>
              <a:pathLst>
                <a:path w="280670" h="222885">
                  <a:moveTo>
                    <a:pt x="168910" y="0"/>
                  </a:moveTo>
                  <a:lnTo>
                    <a:pt x="168910" y="55498"/>
                  </a:lnTo>
                  <a:lnTo>
                    <a:pt x="0" y="55498"/>
                  </a:lnTo>
                  <a:lnTo>
                    <a:pt x="0" y="166750"/>
                  </a:lnTo>
                  <a:lnTo>
                    <a:pt x="168910" y="166750"/>
                  </a:lnTo>
                  <a:lnTo>
                    <a:pt x="168910" y="222376"/>
                  </a:lnTo>
                  <a:lnTo>
                    <a:pt x="280162" y="111125"/>
                  </a:lnTo>
                  <a:lnTo>
                    <a:pt x="16891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74533" y="5418835"/>
              <a:ext cx="280670" cy="222885"/>
            </a:xfrm>
            <a:custGeom>
              <a:avLst/>
              <a:gdLst/>
              <a:ahLst/>
              <a:cxnLst/>
              <a:rect l="l" t="t" r="r" b="b"/>
              <a:pathLst>
                <a:path w="280670" h="222885">
                  <a:moveTo>
                    <a:pt x="0" y="55498"/>
                  </a:moveTo>
                  <a:lnTo>
                    <a:pt x="168910" y="55498"/>
                  </a:lnTo>
                  <a:lnTo>
                    <a:pt x="168910" y="0"/>
                  </a:lnTo>
                  <a:lnTo>
                    <a:pt x="280162" y="111125"/>
                  </a:lnTo>
                  <a:lnTo>
                    <a:pt x="168910" y="222376"/>
                  </a:lnTo>
                  <a:lnTo>
                    <a:pt x="168910" y="166750"/>
                  </a:lnTo>
                  <a:lnTo>
                    <a:pt x="0" y="166750"/>
                  </a:lnTo>
                  <a:lnTo>
                    <a:pt x="0" y="55498"/>
                  </a:lnTo>
                  <a:close/>
                </a:path>
              </a:pathLst>
            </a:custGeom>
            <a:ln w="12700">
              <a:solidFill>
                <a:srgbClr val="1A27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37430" y="4207903"/>
              <a:ext cx="7818120" cy="2366645"/>
            </a:xfrm>
            <a:custGeom>
              <a:avLst/>
              <a:gdLst/>
              <a:ahLst/>
              <a:cxnLst/>
              <a:rect l="l" t="t" r="r" b="b"/>
              <a:pathLst>
                <a:path w="7818120" h="2366645">
                  <a:moveTo>
                    <a:pt x="0" y="2366264"/>
                  </a:moveTo>
                  <a:lnTo>
                    <a:pt x="7817739" y="2366264"/>
                  </a:lnTo>
                  <a:lnTo>
                    <a:pt x="7817739" y="0"/>
                  </a:lnTo>
                  <a:lnTo>
                    <a:pt x="0" y="0"/>
                  </a:lnTo>
                  <a:lnTo>
                    <a:pt x="0" y="2366264"/>
                  </a:lnTo>
                  <a:close/>
                </a:path>
              </a:pathLst>
            </a:custGeom>
            <a:ln w="12700">
              <a:solidFill>
                <a:srgbClr val="1A274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spc="-20" dirty="0"/>
              <a:t> </a:t>
            </a:r>
            <a:r>
              <a:rPr dirty="0"/>
              <a:t>Maxcut</a:t>
            </a:r>
            <a:r>
              <a:rPr spc="-15" dirty="0"/>
              <a:t> </a:t>
            </a:r>
            <a:r>
              <a:rPr dirty="0"/>
              <a:t>Problem </a:t>
            </a:r>
            <a:r>
              <a:rPr spc="-25" dirty="0"/>
              <a:t>1/2</a:t>
            </a:r>
          </a:p>
        </p:txBody>
      </p:sp>
      <p:sp>
        <p:nvSpPr>
          <p:cNvPr id="3" name="object 3"/>
          <p:cNvSpPr/>
          <p:nvPr/>
        </p:nvSpPr>
        <p:spPr>
          <a:xfrm>
            <a:off x="2667889" y="2983738"/>
            <a:ext cx="1354455" cy="276225"/>
          </a:xfrm>
          <a:custGeom>
            <a:avLst/>
            <a:gdLst/>
            <a:ahLst/>
            <a:cxnLst/>
            <a:rect l="l" t="t" r="r" b="b"/>
            <a:pathLst>
              <a:path w="1354454" h="276225">
                <a:moveTo>
                  <a:pt x="1281557" y="0"/>
                </a:moveTo>
                <a:lnTo>
                  <a:pt x="1278763" y="9144"/>
                </a:lnTo>
                <a:lnTo>
                  <a:pt x="1291457" y="15712"/>
                </a:lnTo>
                <a:lnTo>
                  <a:pt x="1302496" y="25304"/>
                </a:lnTo>
                <a:lnTo>
                  <a:pt x="1325731" y="71560"/>
                </a:lnTo>
                <a:lnTo>
                  <a:pt x="1332640" y="113938"/>
                </a:lnTo>
                <a:lnTo>
                  <a:pt x="1333500" y="138175"/>
                </a:lnTo>
                <a:lnTo>
                  <a:pt x="1332640" y="162393"/>
                </a:lnTo>
                <a:lnTo>
                  <a:pt x="1325731" y="204684"/>
                </a:lnTo>
                <a:lnTo>
                  <a:pt x="1302496" y="250856"/>
                </a:lnTo>
                <a:lnTo>
                  <a:pt x="1278763" y="266953"/>
                </a:lnTo>
                <a:lnTo>
                  <a:pt x="1281557" y="276098"/>
                </a:lnTo>
                <a:lnTo>
                  <a:pt x="1324740" y="246040"/>
                </a:lnTo>
                <a:lnTo>
                  <a:pt x="1343411" y="208700"/>
                </a:lnTo>
                <a:lnTo>
                  <a:pt x="1352885" y="163361"/>
                </a:lnTo>
                <a:lnTo>
                  <a:pt x="1354068" y="138175"/>
                </a:lnTo>
                <a:lnTo>
                  <a:pt x="1352940" y="113938"/>
                </a:lnTo>
                <a:lnTo>
                  <a:pt x="1343411" y="67504"/>
                </a:lnTo>
                <a:lnTo>
                  <a:pt x="1324740" y="30164"/>
                </a:lnTo>
                <a:lnTo>
                  <a:pt x="1297967" y="6403"/>
                </a:lnTo>
                <a:lnTo>
                  <a:pt x="1281557" y="0"/>
                </a:lnTo>
                <a:close/>
              </a:path>
              <a:path w="1354454" h="276225">
                <a:moveTo>
                  <a:pt x="50927" y="0"/>
                </a:moveTo>
                <a:lnTo>
                  <a:pt x="0" y="0"/>
                </a:lnTo>
                <a:lnTo>
                  <a:pt x="0" y="276098"/>
                </a:lnTo>
                <a:lnTo>
                  <a:pt x="50927" y="276098"/>
                </a:lnTo>
                <a:lnTo>
                  <a:pt x="50927" y="266953"/>
                </a:lnTo>
                <a:lnTo>
                  <a:pt x="20700" y="266953"/>
                </a:lnTo>
                <a:lnTo>
                  <a:pt x="20700" y="9144"/>
                </a:lnTo>
                <a:lnTo>
                  <a:pt x="50927" y="9144"/>
                </a:lnTo>
                <a:lnTo>
                  <a:pt x="509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1944" y="3065525"/>
            <a:ext cx="11379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93115" algn="l"/>
                <a:tab pos="1065530" algn="l"/>
              </a:tabLst>
            </a:pPr>
            <a:r>
              <a:rPr sz="1300" spc="35" dirty="0">
                <a:latin typeface="Cambria Math"/>
                <a:cs typeface="Cambria Math"/>
              </a:rPr>
              <a:t>(𝑖,𝑗)∈𝐸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950" spc="112" baseline="4273" dirty="0">
                <a:latin typeface="Cambria Math"/>
                <a:cs typeface="Cambria Math"/>
              </a:rPr>
              <a:t>𝑖𝑗</a:t>
            </a:r>
            <a:r>
              <a:rPr sz="1950" baseline="4273" dirty="0">
                <a:latin typeface="Cambria Math"/>
                <a:cs typeface="Cambria Math"/>
              </a:rPr>
              <a:t>	</a:t>
            </a:r>
            <a:r>
              <a:rPr sz="1950" spc="-75" baseline="4273" dirty="0">
                <a:latin typeface="Cambria Math"/>
                <a:cs typeface="Cambria Math"/>
              </a:rPr>
              <a:t>𝑖</a:t>
            </a:r>
            <a:endParaRPr sz="1950" baseline="4273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4129" y="3054857"/>
            <a:ext cx="10413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0" dirty="0">
                <a:latin typeface="Cambria Math"/>
                <a:cs typeface="Cambria Math"/>
              </a:rPr>
              <a:t>𝑗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3541" y="3054857"/>
            <a:ext cx="16446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75" dirty="0">
                <a:latin typeface="Cambria Math"/>
                <a:cs typeface="Cambria Math"/>
              </a:rPr>
              <a:t>𝑖𝑗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0495" y="3054857"/>
            <a:ext cx="37401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81940" algn="l"/>
              </a:tabLst>
            </a:pPr>
            <a:r>
              <a:rPr sz="1300" spc="-50" dirty="0">
                <a:latin typeface="Cambria Math"/>
                <a:cs typeface="Cambria Math"/>
              </a:rPr>
              <a:t>𝑖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100" dirty="0">
                <a:latin typeface="Cambria Math"/>
                <a:cs typeface="Cambria Math"/>
              </a:rPr>
              <a:t>𝑗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883" y="2946653"/>
            <a:ext cx="484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1565" algn="l"/>
                <a:tab pos="1873250" algn="l"/>
                <a:tab pos="2187575" algn="l"/>
                <a:tab pos="3241675" algn="l"/>
                <a:tab pos="3778250" algn="l"/>
              </a:tabLst>
            </a:pPr>
            <a:r>
              <a:rPr sz="1800" spc="-10" dirty="0">
                <a:latin typeface="Cambria Math"/>
                <a:cs typeface="Cambria Math"/>
              </a:rPr>
              <a:t>Maximize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2700" spc="292" baseline="1543" dirty="0">
                <a:latin typeface="Cambria Math"/>
                <a:cs typeface="Cambria Math"/>
              </a:rPr>
              <a:t>σ</a:t>
            </a:r>
            <a:r>
              <a:rPr sz="2700" baseline="1543" dirty="0">
                <a:latin typeface="Cambria Math"/>
                <a:cs typeface="Cambria Math"/>
              </a:rPr>
              <a:t>	</a:t>
            </a:r>
            <a:r>
              <a:rPr sz="1800" spc="-50" dirty="0">
                <a:latin typeface="Cambria Math"/>
                <a:cs typeface="Cambria Math"/>
              </a:rPr>
              <a:t>𝑤</a:t>
            </a:r>
            <a:r>
              <a:rPr sz="1800" dirty="0">
                <a:latin typeface="Cambria Math"/>
                <a:cs typeface="Cambria Math"/>
              </a:rPr>
              <a:t>	𝑥</a:t>
            </a:r>
            <a:r>
              <a:rPr sz="1800" spc="1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(1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𝑥</a:t>
            </a:r>
            <a:r>
              <a:rPr sz="1800" dirty="0">
                <a:latin typeface="Cambria Math"/>
                <a:cs typeface="Cambria Math"/>
              </a:rPr>
              <a:t>	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𝑤</a:t>
            </a:r>
            <a:r>
              <a:rPr sz="1800" dirty="0">
                <a:latin typeface="Cambria Math"/>
                <a:cs typeface="Cambria Math"/>
              </a:rPr>
              <a:t>	(1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1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)𝑥</a:t>
            </a:r>
            <a:r>
              <a:rPr sz="1800" spc="14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]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01570" y="3331717"/>
            <a:ext cx="495934" cy="213360"/>
          </a:xfrm>
          <a:custGeom>
            <a:avLst/>
            <a:gdLst/>
            <a:ahLst/>
            <a:cxnLst/>
            <a:rect l="l" t="t" r="r" b="b"/>
            <a:pathLst>
              <a:path w="495935" h="213360">
                <a:moveTo>
                  <a:pt x="427228" y="0"/>
                </a:moveTo>
                <a:lnTo>
                  <a:pt x="424306" y="0"/>
                </a:lnTo>
                <a:lnTo>
                  <a:pt x="424306" y="8509"/>
                </a:lnTo>
                <a:lnTo>
                  <a:pt x="426085" y="8509"/>
                </a:lnTo>
                <a:lnTo>
                  <a:pt x="433677" y="9032"/>
                </a:lnTo>
                <a:lnTo>
                  <a:pt x="460502" y="44704"/>
                </a:lnTo>
                <a:lnTo>
                  <a:pt x="460502" y="49911"/>
                </a:lnTo>
                <a:lnTo>
                  <a:pt x="459740" y="56387"/>
                </a:lnTo>
                <a:lnTo>
                  <a:pt x="458343" y="64008"/>
                </a:lnTo>
                <a:lnTo>
                  <a:pt x="456819" y="71755"/>
                </a:lnTo>
                <a:lnTo>
                  <a:pt x="456056" y="77216"/>
                </a:lnTo>
                <a:lnTo>
                  <a:pt x="456056" y="86741"/>
                </a:lnTo>
                <a:lnTo>
                  <a:pt x="457962" y="91948"/>
                </a:lnTo>
                <a:lnTo>
                  <a:pt x="465328" y="100076"/>
                </a:lnTo>
                <a:lnTo>
                  <a:pt x="469773" y="103124"/>
                </a:lnTo>
                <a:lnTo>
                  <a:pt x="474853" y="105029"/>
                </a:lnTo>
                <a:lnTo>
                  <a:pt x="474853" y="107061"/>
                </a:lnTo>
                <a:lnTo>
                  <a:pt x="469773" y="108966"/>
                </a:lnTo>
                <a:lnTo>
                  <a:pt x="465328" y="112014"/>
                </a:lnTo>
                <a:lnTo>
                  <a:pt x="461644" y="116078"/>
                </a:lnTo>
                <a:lnTo>
                  <a:pt x="457962" y="120015"/>
                </a:lnTo>
                <a:lnTo>
                  <a:pt x="456056" y="125222"/>
                </a:lnTo>
                <a:lnTo>
                  <a:pt x="456056" y="134874"/>
                </a:lnTo>
                <a:lnTo>
                  <a:pt x="456819" y="140335"/>
                </a:lnTo>
                <a:lnTo>
                  <a:pt x="458343" y="147955"/>
                </a:lnTo>
                <a:lnTo>
                  <a:pt x="459740" y="155702"/>
                </a:lnTo>
                <a:lnTo>
                  <a:pt x="460502" y="162052"/>
                </a:lnTo>
                <a:lnTo>
                  <a:pt x="460502" y="167259"/>
                </a:lnTo>
                <a:lnTo>
                  <a:pt x="440436" y="202247"/>
                </a:lnTo>
                <a:lnTo>
                  <a:pt x="426085" y="204343"/>
                </a:lnTo>
                <a:lnTo>
                  <a:pt x="424306" y="204343"/>
                </a:lnTo>
                <a:lnTo>
                  <a:pt x="424306" y="212852"/>
                </a:lnTo>
                <a:lnTo>
                  <a:pt x="427228" y="212852"/>
                </a:lnTo>
                <a:lnTo>
                  <a:pt x="439539" y="211949"/>
                </a:lnTo>
                <a:lnTo>
                  <a:pt x="476250" y="186213"/>
                </a:lnTo>
                <a:lnTo>
                  <a:pt x="479552" y="165354"/>
                </a:lnTo>
                <a:lnTo>
                  <a:pt x="479552" y="159131"/>
                </a:lnTo>
                <a:lnTo>
                  <a:pt x="478663" y="152146"/>
                </a:lnTo>
                <a:lnTo>
                  <a:pt x="476885" y="144145"/>
                </a:lnTo>
                <a:lnTo>
                  <a:pt x="475106" y="136271"/>
                </a:lnTo>
                <a:lnTo>
                  <a:pt x="474218" y="131064"/>
                </a:lnTo>
                <a:lnTo>
                  <a:pt x="474218" y="123190"/>
                </a:lnTo>
                <a:lnTo>
                  <a:pt x="475996" y="118999"/>
                </a:lnTo>
                <a:lnTo>
                  <a:pt x="479552" y="115824"/>
                </a:lnTo>
                <a:lnTo>
                  <a:pt x="483107" y="112522"/>
                </a:lnTo>
                <a:lnTo>
                  <a:pt x="488442" y="110871"/>
                </a:lnTo>
                <a:lnTo>
                  <a:pt x="495554" y="110617"/>
                </a:lnTo>
                <a:lnTo>
                  <a:pt x="495554" y="101473"/>
                </a:lnTo>
                <a:lnTo>
                  <a:pt x="474218" y="88900"/>
                </a:lnTo>
                <a:lnTo>
                  <a:pt x="474218" y="81026"/>
                </a:lnTo>
                <a:lnTo>
                  <a:pt x="475106" y="75692"/>
                </a:lnTo>
                <a:lnTo>
                  <a:pt x="478663" y="59944"/>
                </a:lnTo>
                <a:lnTo>
                  <a:pt x="479552" y="52959"/>
                </a:lnTo>
                <a:lnTo>
                  <a:pt x="479552" y="46736"/>
                </a:lnTo>
                <a:lnTo>
                  <a:pt x="478722" y="35851"/>
                </a:lnTo>
                <a:lnTo>
                  <a:pt x="450183" y="3206"/>
                </a:lnTo>
                <a:lnTo>
                  <a:pt x="439539" y="900"/>
                </a:lnTo>
                <a:lnTo>
                  <a:pt x="427228" y="0"/>
                </a:lnTo>
                <a:close/>
              </a:path>
              <a:path w="495935" h="213360">
                <a:moveTo>
                  <a:pt x="71247" y="0"/>
                </a:moveTo>
                <a:lnTo>
                  <a:pt x="68325" y="0"/>
                </a:lnTo>
                <a:lnTo>
                  <a:pt x="56014" y="900"/>
                </a:lnTo>
                <a:lnTo>
                  <a:pt x="19367" y="26416"/>
                </a:lnTo>
                <a:lnTo>
                  <a:pt x="16983" y="35625"/>
                </a:lnTo>
                <a:lnTo>
                  <a:pt x="16938" y="35798"/>
                </a:lnTo>
                <a:lnTo>
                  <a:pt x="16129" y="46609"/>
                </a:lnTo>
                <a:lnTo>
                  <a:pt x="16129" y="52832"/>
                </a:lnTo>
                <a:lnTo>
                  <a:pt x="17018" y="59817"/>
                </a:lnTo>
                <a:lnTo>
                  <a:pt x="18668" y="67691"/>
                </a:lnTo>
                <a:lnTo>
                  <a:pt x="20447" y="75692"/>
                </a:lnTo>
                <a:lnTo>
                  <a:pt x="21336" y="80899"/>
                </a:lnTo>
                <a:lnTo>
                  <a:pt x="21336" y="88773"/>
                </a:lnTo>
                <a:lnTo>
                  <a:pt x="19557" y="92964"/>
                </a:lnTo>
                <a:lnTo>
                  <a:pt x="16002" y="96139"/>
                </a:lnTo>
                <a:lnTo>
                  <a:pt x="12446" y="99441"/>
                </a:lnTo>
                <a:lnTo>
                  <a:pt x="7112" y="101092"/>
                </a:lnTo>
                <a:lnTo>
                  <a:pt x="0" y="101346"/>
                </a:lnTo>
                <a:lnTo>
                  <a:pt x="0" y="110490"/>
                </a:lnTo>
                <a:lnTo>
                  <a:pt x="7112" y="110744"/>
                </a:lnTo>
                <a:lnTo>
                  <a:pt x="12446" y="112395"/>
                </a:lnTo>
                <a:lnTo>
                  <a:pt x="16002" y="115697"/>
                </a:lnTo>
                <a:lnTo>
                  <a:pt x="19557" y="118872"/>
                </a:lnTo>
                <a:lnTo>
                  <a:pt x="21336" y="123062"/>
                </a:lnTo>
                <a:lnTo>
                  <a:pt x="21336" y="130937"/>
                </a:lnTo>
                <a:lnTo>
                  <a:pt x="20447" y="136144"/>
                </a:lnTo>
                <a:lnTo>
                  <a:pt x="18668" y="144145"/>
                </a:lnTo>
                <a:lnTo>
                  <a:pt x="17018" y="152019"/>
                </a:lnTo>
                <a:lnTo>
                  <a:pt x="16129" y="159004"/>
                </a:lnTo>
                <a:lnTo>
                  <a:pt x="16129" y="165227"/>
                </a:lnTo>
                <a:lnTo>
                  <a:pt x="36393" y="205904"/>
                </a:lnTo>
                <a:lnTo>
                  <a:pt x="68325" y="212852"/>
                </a:lnTo>
                <a:lnTo>
                  <a:pt x="71247" y="212852"/>
                </a:lnTo>
                <a:lnTo>
                  <a:pt x="71247" y="204343"/>
                </a:lnTo>
                <a:lnTo>
                  <a:pt x="69596" y="204343"/>
                </a:lnTo>
                <a:lnTo>
                  <a:pt x="61930" y="203819"/>
                </a:lnTo>
                <a:lnTo>
                  <a:pt x="35052" y="167132"/>
                </a:lnTo>
                <a:lnTo>
                  <a:pt x="35052" y="161925"/>
                </a:lnTo>
                <a:lnTo>
                  <a:pt x="35813" y="155575"/>
                </a:lnTo>
                <a:lnTo>
                  <a:pt x="37337" y="147828"/>
                </a:lnTo>
                <a:lnTo>
                  <a:pt x="38735" y="140208"/>
                </a:lnTo>
                <a:lnTo>
                  <a:pt x="39497" y="134747"/>
                </a:lnTo>
                <a:lnTo>
                  <a:pt x="39497" y="125095"/>
                </a:lnTo>
                <a:lnTo>
                  <a:pt x="37718" y="120015"/>
                </a:lnTo>
                <a:lnTo>
                  <a:pt x="33909" y="115951"/>
                </a:lnTo>
                <a:lnTo>
                  <a:pt x="30225" y="111887"/>
                </a:lnTo>
                <a:lnTo>
                  <a:pt x="25781" y="108839"/>
                </a:lnTo>
                <a:lnTo>
                  <a:pt x="20700" y="106934"/>
                </a:lnTo>
                <a:lnTo>
                  <a:pt x="20700" y="104902"/>
                </a:lnTo>
                <a:lnTo>
                  <a:pt x="25781" y="102997"/>
                </a:lnTo>
                <a:lnTo>
                  <a:pt x="30225" y="99949"/>
                </a:lnTo>
                <a:lnTo>
                  <a:pt x="33909" y="95885"/>
                </a:lnTo>
                <a:lnTo>
                  <a:pt x="37718" y="91821"/>
                </a:lnTo>
                <a:lnTo>
                  <a:pt x="39497" y="86741"/>
                </a:lnTo>
                <a:lnTo>
                  <a:pt x="39497" y="77089"/>
                </a:lnTo>
                <a:lnTo>
                  <a:pt x="38735" y="71628"/>
                </a:lnTo>
                <a:lnTo>
                  <a:pt x="37337" y="64008"/>
                </a:lnTo>
                <a:lnTo>
                  <a:pt x="35813" y="56261"/>
                </a:lnTo>
                <a:lnTo>
                  <a:pt x="35052" y="49784"/>
                </a:lnTo>
                <a:lnTo>
                  <a:pt x="35052" y="44577"/>
                </a:lnTo>
                <a:lnTo>
                  <a:pt x="35612" y="35798"/>
                </a:lnTo>
                <a:lnTo>
                  <a:pt x="69596" y="8509"/>
                </a:lnTo>
                <a:lnTo>
                  <a:pt x="71247" y="8509"/>
                </a:lnTo>
                <a:lnTo>
                  <a:pt x="7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7692" y="3155683"/>
            <a:ext cx="3087370" cy="91821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386715" algn="ctr">
              <a:lnSpc>
                <a:spcPct val="100000"/>
              </a:lnSpc>
              <a:spcBef>
                <a:spcPts val="950"/>
              </a:spcBef>
              <a:tabLst>
                <a:tab pos="2003425" algn="l"/>
              </a:tabLst>
            </a:pPr>
            <a:r>
              <a:rPr sz="1800" dirty="0">
                <a:latin typeface="Cambria Math"/>
                <a:cs typeface="Cambria Math"/>
              </a:rPr>
              <a:t>Subject to</a:t>
            </a:r>
            <a:r>
              <a:rPr sz="1800" spc="4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𝑖</a:t>
            </a:r>
            <a:r>
              <a:rPr sz="1950" spc="494" baseline="-14957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∈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10" dirty="0">
                <a:latin typeface="Cambria Math"/>
                <a:cs typeface="Cambria Math"/>
              </a:rPr>
              <a:t>0,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2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𝑖</a:t>
            </a:r>
            <a:r>
              <a:rPr sz="1800" spc="1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∈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  <a:p>
            <a:pPr marL="265430" indent="-227329">
              <a:lnSpc>
                <a:spcPct val="100000"/>
              </a:lnSpc>
              <a:spcBef>
                <a:spcPts val="1135"/>
              </a:spcBef>
              <a:buChar char="•"/>
              <a:tabLst>
                <a:tab pos="265430" algn="l"/>
              </a:tabLst>
            </a:pPr>
            <a:r>
              <a:rPr sz="2400" spc="-10" dirty="0">
                <a:latin typeface="Arial"/>
                <a:cs typeface="Arial"/>
              </a:rPr>
              <a:t>Conversion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7692" y="999323"/>
            <a:ext cx="8001634" cy="21272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65430" indent="-227329">
              <a:lnSpc>
                <a:spcPct val="100000"/>
              </a:lnSpc>
              <a:spcBef>
                <a:spcPts val="345"/>
              </a:spcBef>
              <a:buChar char="•"/>
              <a:tabLst>
                <a:tab pos="265430" algn="l"/>
              </a:tabLst>
            </a:pPr>
            <a:r>
              <a:rPr sz="2400" dirty="0">
                <a:latin typeface="Arial"/>
                <a:cs typeface="Arial"/>
              </a:rPr>
              <a:t>Given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graph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(V,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E)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weights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baseline="-20833" dirty="0">
                <a:latin typeface="Arial"/>
                <a:cs typeface="Arial"/>
              </a:rPr>
              <a:t>ij</a:t>
            </a:r>
            <a:r>
              <a:rPr sz="2400" spc="247" baseline="-2083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edges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(i,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j)</a:t>
            </a:r>
            <a:endParaRPr sz="2400">
              <a:latin typeface="Arial"/>
              <a:cs typeface="Arial"/>
            </a:endParaRPr>
          </a:p>
          <a:p>
            <a:pPr marL="723265" lvl="1" indent="-227965">
              <a:lnSpc>
                <a:spcPct val="100000"/>
              </a:lnSpc>
              <a:spcBef>
                <a:spcPts val="204"/>
              </a:spcBef>
              <a:buChar char="•"/>
              <a:tabLst>
                <a:tab pos="723265" algn="l"/>
              </a:tabLst>
            </a:pPr>
            <a:r>
              <a:rPr sz="2000" dirty="0">
                <a:latin typeface="Arial"/>
                <a:cs typeface="Arial"/>
              </a:rPr>
              <a:t>w</a:t>
            </a:r>
            <a:r>
              <a:rPr sz="1950" baseline="-21367" dirty="0">
                <a:latin typeface="Arial"/>
                <a:cs typeface="Arial"/>
              </a:rPr>
              <a:t>ij</a:t>
            </a:r>
            <a:r>
              <a:rPr sz="1950" spc="277" baseline="-2136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&gt;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 and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</a:t>
            </a:r>
            <a:r>
              <a:rPr sz="1950" spc="-15" baseline="-21367" dirty="0">
                <a:latin typeface="Arial"/>
                <a:cs typeface="Arial"/>
              </a:rPr>
              <a:t>ij</a:t>
            </a:r>
            <a:r>
              <a:rPr sz="2000" spc="-10" dirty="0">
                <a:latin typeface="Arial"/>
                <a:cs typeface="Arial"/>
              </a:rPr>
              <a:t>=w</a:t>
            </a:r>
            <a:r>
              <a:rPr sz="1950" spc="-15" baseline="-21367" dirty="0">
                <a:latin typeface="Arial"/>
                <a:cs typeface="Arial"/>
              </a:rPr>
              <a:t>ji</a:t>
            </a:r>
            <a:endParaRPr sz="1950" baseline="-21367">
              <a:latin typeface="Arial"/>
              <a:cs typeface="Arial"/>
            </a:endParaRPr>
          </a:p>
          <a:p>
            <a:pPr marL="265430" marR="154305" indent="-227329">
              <a:lnSpc>
                <a:spcPct val="100000"/>
              </a:lnSpc>
              <a:spcBef>
                <a:spcPts val="190"/>
              </a:spcBef>
              <a:buChar char="•"/>
              <a:tabLst>
                <a:tab pos="266700" algn="l"/>
              </a:tabLst>
            </a:pPr>
            <a:r>
              <a:rPr sz="2400" dirty="0">
                <a:latin typeface="Arial"/>
                <a:cs typeface="Arial"/>
              </a:rPr>
              <a:t>Separate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nodes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groups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such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maximize 	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sum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weights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between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groups</a:t>
            </a:r>
            <a:endParaRPr sz="2400">
              <a:latin typeface="Arial"/>
              <a:cs typeface="Arial"/>
            </a:endParaRPr>
          </a:p>
          <a:p>
            <a:pPr marL="265430" indent="-227329">
              <a:lnSpc>
                <a:spcPts val="2690"/>
              </a:lnSpc>
              <a:spcBef>
                <a:spcPts val="204"/>
              </a:spcBef>
              <a:buChar char="•"/>
              <a:tabLst>
                <a:tab pos="265430" algn="l"/>
              </a:tabLst>
            </a:pPr>
            <a:r>
              <a:rPr sz="2400" spc="-10" dirty="0">
                <a:latin typeface="Arial"/>
                <a:cs typeface="Arial"/>
              </a:rPr>
              <a:t>Formulation</a:t>
            </a:r>
            <a:endParaRPr sz="2400">
              <a:latin typeface="Arial"/>
              <a:cs typeface="Arial"/>
            </a:endParaRPr>
          </a:p>
          <a:p>
            <a:pPr marR="30480" algn="r">
              <a:lnSpc>
                <a:spcPts val="1970"/>
              </a:lnSpc>
            </a:pPr>
            <a:r>
              <a:rPr sz="1800" spc="-45" dirty="0">
                <a:latin typeface="Arial"/>
                <a:cs typeface="Arial"/>
              </a:rPr>
              <a:t>Take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cases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1740" y="4183126"/>
            <a:ext cx="2076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86485" algn="l"/>
              </a:tabLst>
            </a:pPr>
            <a:r>
              <a:rPr sz="1800" spc="-10" dirty="0">
                <a:latin typeface="Cambria Math"/>
                <a:cs typeface="Cambria Math"/>
              </a:rPr>
              <a:t>Minimize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2700" spc="67" baseline="1543" dirty="0">
                <a:latin typeface="Cambria Math"/>
                <a:cs typeface="Cambria Math"/>
              </a:rPr>
              <a:t>σ</a:t>
            </a:r>
            <a:r>
              <a:rPr sz="1950" spc="67" baseline="-19230" dirty="0">
                <a:latin typeface="Cambria Math"/>
                <a:cs typeface="Cambria Math"/>
              </a:rPr>
              <a:t>(𝑖,𝑗)∈𝐸</a:t>
            </a:r>
            <a:r>
              <a:rPr sz="1800" spc="45" dirty="0">
                <a:latin typeface="Cambria Math"/>
                <a:cs typeface="Cambria Math"/>
              </a:rPr>
              <a:t>[−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97377" y="4350511"/>
            <a:ext cx="260985" cy="15240"/>
          </a:xfrm>
          <a:custGeom>
            <a:avLst/>
            <a:gdLst/>
            <a:ahLst/>
            <a:cxnLst/>
            <a:rect l="l" t="t" r="r" b="b"/>
            <a:pathLst>
              <a:path w="260985" h="15239">
                <a:moveTo>
                  <a:pt x="260604" y="0"/>
                </a:moveTo>
                <a:lnTo>
                  <a:pt x="0" y="0"/>
                </a:lnTo>
                <a:lnTo>
                  <a:pt x="0" y="15239"/>
                </a:lnTo>
                <a:lnTo>
                  <a:pt x="260604" y="15239"/>
                </a:lnTo>
                <a:lnTo>
                  <a:pt x="260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85058" y="4090161"/>
            <a:ext cx="16319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65" dirty="0">
                <a:latin typeface="Cambria Math"/>
                <a:cs typeface="Cambria Math"/>
              </a:rPr>
              <a:t>𝑤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22219" y="4157217"/>
            <a:ext cx="14478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80" dirty="0">
                <a:latin typeface="Cambria Math"/>
                <a:cs typeface="Cambria Math"/>
              </a:rPr>
              <a:t>𝑖𝑗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65830" y="4358081"/>
            <a:ext cx="123189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latin typeface="Cambria Math"/>
                <a:cs typeface="Cambria Math"/>
              </a:rPr>
              <a:t>4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58363" y="4183126"/>
            <a:ext cx="18567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(1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𝑧</a:t>
            </a:r>
            <a:r>
              <a:rPr sz="1950" baseline="-14957" dirty="0">
                <a:latin typeface="Cambria Math"/>
                <a:cs typeface="Cambria Math"/>
              </a:rPr>
              <a:t>𝑖</a:t>
            </a:r>
            <a:r>
              <a:rPr sz="1800" dirty="0">
                <a:latin typeface="Cambria Math"/>
                <a:cs typeface="Cambria Math"/>
              </a:rPr>
              <a:t>)(1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spc="70" dirty="0">
                <a:latin typeface="Cambria Math"/>
                <a:cs typeface="Cambria Math"/>
              </a:rPr>
              <a:t>𝑧</a:t>
            </a:r>
            <a:r>
              <a:rPr sz="1950" spc="104" baseline="-14957" dirty="0">
                <a:latin typeface="Cambria Math"/>
                <a:cs typeface="Cambria Math"/>
              </a:rPr>
              <a:t>𝑗</a:t>
            </a:r>
            <a:r>
              <a:rPr sz="1800" spc="70" dirty="0">
                <a:latin typeface="Cambria Math"/>
                <a:cs typeface="Cambria Math"/>
              </a:rPr>
              <a:t>)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27929" y="4350511"/>
            <a:ext cx="260985" cy="15240"/>
          </a:xfrm>
          <a:custGeom>
            <a:avLst/>
            <a:gdLst/>
            <a:ahLst/>
            <a:cxnLst/>
            <a:rect l="l" t="t" r="r" b="b"/>
            <a:pathLst>
              <a:path w="260985" h="15239">
                <a:moveTo>
                  <a:pt x="260603" y="0"/>
                </a:moveTo>
                <a:lnTo>
                  <a:pt x="0" y="0"/>
                </a:lnTo>
                <a:lnTo>
                  <a:pt x="0" y="15239"/>
                </a:lnTo>
                <a:lnTo>
                  <a:pt x="260603" y="15239"/>
                </a:lnTo>
                <a:lnTo>
                  <a:pt x="260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15865" y="4090161"/>
            <a:ext cx="16319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65" dirty="0">
                <a:latin typeface="Cambria Math"/>
                <a:cs typeface="Cambria Math"/>
              </a:rPr>
              <a:t>𝑤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53025" y="4157217"/>
            <a:ext cx="14478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80" dirty="0">
                <a:latin typeface="Cambria Math"/>
                <a:cs typeface="Cambria Math"/>
              </a:rPr>
              <a:t>𝑖𝑗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96636" y="4358081"/>
            <a:ext cx="123189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latin typeface="Cambria Math"/>
                <a:cs typeface="Cambria Math"/>
              </a:rPr>
              <a:t>4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76469" y="4183126"/>
            <a:ext cx="297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(1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𝑧</a:t>
            </a:r>
            <a:r>
              <a:rPr sz="1950" baseline="-14957" dirty="0">
                <a:latin typeface="Cambria Math"/>
                <a:cs typeface="Cambria Math"/>
              </a:rPr>
              <a:t>𝑖</a:t>
            </a:r>
            <a:r>
              <a:rPr sz="1800" dirty="0">
                <a:latin typeface="Cambria Math"/>
                <a:cs typeface="Cambria Math"/>
              </a:rPr>
              <a:t>)(1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spc="50" dirty="0">
                <a:latin typeface="Cambria Math"/>
                <a:cs typeface="Cambria Math"/>
              </a:rPr>
              <a:t>𝑧</a:t>
            </a:r>
            <a:r>
              <a:rPr sz="1950" spc="75" baseline="-14957" dirty="0">
                <a:latin typeface="Cambria Math"/>
                <a:cs typeface="Cambria Math"/>
              </a:rPr>
              <a:t>𝑗</a:t>
            </a:r>
            <a:r>
              <a:rPr sz="1800" spc="50" dirty="0">
                <a:latin typeface="Cambria Math"/>
                <a:cs typeface="Cambria Math"/>
              </a:rPr>
              <a:t>)]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2700" spc="75" baseline="1543" dirty="0">
                <a:latin typeface="Cambria Math"/>
                <a:cs typeface="Cambria Math"/>
              </a:rPr>
              <a:t>σ</a:t>
            </a:r>
            <a:r>
              <a:rPr sz="1950" spc="75" baseline="-19230" dirty="0">
                <a:latin typeface="Cambria Math"/>
                <a:cs typeface="Cambria Math"/>
              </a:rPr>
              <a:t>(𝑖,𝑗)∈𝐸</a:t>
            </a:r>
            <a:r>
              <a:rPr sz="1800" spc="50" dirty="0">
                <a:latin typeface="Cambria Math"/>
                <a:cs typeface="Cambria Math"/>
              </a:rPr>
              <a:t>[−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252714" y="4350511"/>
            <a:ext cx="260985" cy="15240"/>
          </a:xfrm>
          <a:custGeom>
            <a:avLst/>
            <a:gdLst/>
            <a:ahLst/>
            <a:cxnLst/>
            <a:rect l="l" t="t" r="r" b="b"/>
            <a:pathLst>
              <a:path w="260984" h="15239">
                <a:moveTo>
                  <a:pt x="260603" y="0"/>
                </a:moveTo>
                <a:lnTo>
                  <a:pt x="0" y="0"/>
                </a:lnTo>
                <a:lnTo>
                  <a:pt x="0" y="15239"/>
                </a:lnTo>
                <a:lnTo>
                  <a:pt x="260603" y="15239"/>
                </a:lnTo>
                <a:lnTo>
                  <a:pt x="260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241030" y="4090161"/>
            <a:ext cx="16319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65" dirty="0">
                <a:latin typeface="Cambria Math"/>
                <a:cs typeface="Cambria Math"/>
              </a:rPr>
              <a:t>𝑤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78190" y="4157217"/>
            <a:ext cx="14478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80" dirty="0">
                <a:latin typeface="Cambria Math"/>
                <a:cs typeface="Cambria Math"/>
              </a:rPr>
              <a:t>𝑖𝑗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21802" y="4358081"/>
            <a:ext cx="123189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40443" y="4291329"/>
            <a:ext cx="26416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latin typeface="Cambria Math"/>
                <a:cs typeface="Cambria Math"/>
              </a:rPr>
              <a:t>𝑖</a:t>
            </a:r>
            <a:r>
              <a:rPr sz="1300" spc="135" dirty="0">
                <a:latin typeface="Cambria Math"/>
                <a:cs typeface="Cambria Math"/>
              </a:rPr>
              <a:t>  </a:t>
            </a:r>
            <a:r>
              <a:rPr sz="1300" spc="100" dirty="0">
                <a:latin typeface="Cambria Math"/>
                <a:cs typeface="Cambria Math"/>
              </a:rPr>
              <a:t>𝑗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39988" y="4183126"/>
            <a:ext cx="1055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(1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𝑧</a:t>
            </a:r>
            <a:r>
              <a:rPr sz="1800" spc="1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𝑧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)]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85314" y="4589653"/>
            <a:ext cx="666750" cy="213360"/>
          </a:xfrm>
          <a:custGeom>
            <a:avLst/>
            <a:gdLst/>
            <a:ahLst/>
            <a:cxnLst/>
            <a:rect l="l" t="t" r="r" b="b"/>
            <a:pathLst>
              <a:path w="666750" h="213360">
                <a:moveTo>
                  <a:pt x="597916" y="0"/>
                </a:moveTo>
                <a:lnTo>
                  <a:pt x="594994" y="0"/>
                </a:lnTo>
                <a:lnTo>
                  <a:pt x="594994" y="8509"/>
                </a:lnTo>
                <a:lnTo>
                  <a:pt x="596646" y="8509"/>
                </a:lnTo>
                <a:lnTo>
                  <a:pt x="604293" y="9032"/>
                </a:lnTo>
                <a:lnTo>
                  <a:pt x="631190" y="44704"/>
                </a:lnTo>
                <a:lnTo>
                  <a:pt x="631190" y="49911"/>
                </a:lnTo>
                <a:lnTo>
                  <a:pt x="630428" y="56388"/>
                </a:lnTo>
                <a:lnTo>
                  <a:pt x="627380" y="71755"/>
                </a:lnTo>
                <a:lnTo>
                  <a:pt x="626618" y="77216"/>
                </a:lnTo>
                <a:lnTo>
                  <a:pt x="626618" y="86741"/>
                </a:lnTo>
                <a:lnTo>
                  <a:pt x="628523" y="91948"/>
                </a:lnTo>
                <a:lnTo>
                  <a:pt x="632206" y="96012"/>
                </a:lnTo>
                <a:lnTo>
                  <a:pt x="636016" y="100076"/>
                </a:lnTo>
                <a:lnTo>
                  <a:pt x="640461" y="103124"/>
                </a:lnTo>
                <a:lnTo>
                  <a:pt x="645541" y="105029"/>
                </a:lnTo>
                <a:lnTo>
                  <a:pt x="645541" y="107061"/>
                </a:lnTo>
                <a:lnTo>
                  <a:pt x="626618" y="125222"/>
                </a:lnTo>
                <a:lnTo>
                  <a:pt x="626618" y="134874"/>
                </a:lnTo>
                <a:lnTo>
                  <a:pt x="627380" y="140335"/>
                </a:lnTo>
                <a:lnTo>
                  <a:pt x="630428" y="155575"/>
                </a:lnTo>
                <a:lnTo>
                  <a:pt x="631190" y="162052"/>
                </a:lnTo>
                <a:lnTo>
                  <a:pt x="631190" y="167259"/>
                </a:lnTo>
                <a:lnTo>
                  <a:pt x="630628" y="176462"/>
                </a:lnTo>
                <a:lnTo>
                  <a:pt x="596646" y="204343"/>
                </a:lnTo>
                <a:lnTo>
                  <a:pt x="594994" y="204343"/>
                </a:lnTo>
                <a:lnTo>
                  <a:pt x="594994" y="212852"/>
                </a:lnTo>
                <a:lnTo>
                  <a:pt x="597916" y="212852"/>
                </a:lnTo>
                <a:lnTo>
                  <a:pt x="610155" y="211895"/>
                </a:lnTo>
                <a:lnTo>
                  <a:pt x="646874" y="186150"/>
                </a:lnTo>
                <a:lnTo>
                  <a:pt x="650113" y="165227"/>
                </a:lnTo>
                <a:lnTo>
                  <a:pt x="650113" y="159131"/>
                </a:lnTo>
                <a:lnTo>
                  <a:pt x="649224" y="152019"/>
                </a:lnTo>
                <a:lnTo>
                  <a:pt x="647446" y="144145"/>
                </a:lnTo>
                <a:lnTo>
                  <a:pt x="645794" y="136271"/>
                </a:lnTo>
                <a:lnTo>
                  <a:pt x="644906" y="131064"/>
                </a:lnTo>
                <a:lnTo>
                  <a:pt x="644906" y="123190"/>
                </a:lnTo>
                <a:lnTo>
                  <a:pt x="646684" y="118999"/>
                </a:lnTo>
                <a:lnTo>
                  <a:pt x="653669" y="112522"/>
                </a:lnTo>
                <a:lnTo>
                  <a:pt x="659003" y="110744"/>
                </a:lnTo>
                <a:lnTo>
                  <a:pt x="666242" y="110617"/>
                </a:lnTo>
                <a:lnTo>
                  <a:pt x="666242" y="101473"/>
                </a:lnTo>
                <a:lnTo>
                  <a:pt x="644906" y="88773"/>
                </a:lnTo>
                <a:lnTo>
                  <a:pt x="644906" y="81026"/>
                </a:lnTo>
                <a:lnTo>
                  <a:pt x="645794" y="75692"/>
                </a:lnTo>
                <a:lnTo>
                  <a:pt x="647446" y="67818"/>
                </a:lnTo>
                <a:lnTo>
                  <a:pt x="649224" y="59944"/>
                </a:lnTo>
                <a:lnTo>
                  <a:pt x="650113" y="52959"/>
                </a:lnTo>
                <a:lnTo>
                  <a:pt x="650113" y="46736"/>
                </a:lnTo>
                <a:lnTo>
                  <a:pt x="649303" y="35851"/>
                </a:lnTo>
                <a:lnTo>
                  <a:pt x="620776" y="3206"/>
                </a:lnTo>
                <a:lnTo>
                  <a:pt x="610155" y="900"/>
                </a:lnTo>
                <a:lnTo>
                  <a:pt x="597916" y="0"/>
                </a:lnTo>
                <a:close/>
              </a:path>
              <a:path w="666750" h="213360">
                <a:moveTo>
                  <a:pt x="71119" y="0"/>
                </a:moveTo>
                <a:lnTo>
                  <a:pt x="68199" y="0"/>
                </a:lnTo>
                <a:lnTo>
                  <a:pt x="55961" y="900"/>
                </a:lnTo>
                <a:lnTo>
                  <a:pt x="19256" y="26416"/>
                </a:lnTo>
                <a:lnTo>
                  <a:pt x="16002" y="46609"/>
                </a:lnTo>
                <a:lnTo>
                  <a:pt x="16002" y="52832"/>
                </a:lnTo>
                <a:lnTo>
                  <a:pt x="16891" y="59817"/>
                </a:lnTo>
                <a:lnTo>
                  <a:pt x="20447" y="75565"/>
                </a:lnTo>
                <a:lnTo>
                  <a:pt x="21209" y="80899"/>
                </a:lnTo>
                <a:lnTo>
                  <a:pt x="21209" y="88646"/>
                </a:lnTo>
                <a:lnTo>
                  <a:pt x="19558" y="92837"/>
                </a:lnTo>
                <a:lnTo>
                  <a:pt x="16002" y="96139"/>
                </a:lnTo>
                <a:lnTo>
                  <a:pt x="12446" y="99314"/>
                </a:lnTo>
                <a:lnTo>
                  <a:pt x="7112" y="101092"/>
                </a:lnTo>
                <a:lnTo>
                  <a:pt x="0" y="101346"/>
                </a:lnTo>
                <a:lnTo>
                  <a:pt x="0" y="110490"/>
                </a:lnTo>
                <a:lnTo>
                  <a:pt x="7112" y="110744"/>
                </a:lnTo>
                <a:lnTo>
                  <a:pt x="12446" y="112395"/>
                </a:lnTo>
                <a:lnTo>
                  <a:pt x="16144" y="115824"/>
                </a:lnTo>
                <a:lnTo>
                  <a:pt x="19558" y="118872"/>
                </a:lnTo>
                <a:lnTo>
                  <a:pt x="21209" y="123063"/>
                </a:lnTo>
                <a:lnTo>
                  <a:pt x="21209" y="130937"/>
                </a:lnTo>
                <a:lnTo>
                  <a:pt x="20447" y="136144"/>
                </a:lnTo>
                <a:lnTo>
                  <a:pt x="16891" y="151892"/>
                </a:lnTo>
                <a:lnTo>
                  <a:pt x="16002" y="159004"/>
                </a:lnTo>
                <a:lnTo>
                  <a:pt x="16002" y="165100"/>
                </a:lnTo>
                <a:lnTo>
                  <a:pt x="16813" y="176408"/>
                </a:lnTo>
                <a:lnTo>
                  <a:pt x="45354" y="209581"/>
                </a:lnTo>
                <a:lnTo>
                  <a:pt x="68199" y="212852"/>
                </a:lnTo>
                <a:lnTo>
                  <a:pt x="71119" y="212852"/>
                </a:lnTo>
                <a:lnTo>
                  <a:pt x="71119" y="204343"/>
                </a:lnTo>
                <a:lnTo>
                  <a:pt x="69468" y="204343"/>
                </a:lnTo>
                <a:lnTo>
                  <a:pt x="61823" y="203819"/>
                </a:lnTo>
                <a:lnTo>
                  <a:pt x="35052" y="167132"/>
                </a:lnTo>
                <a:lnTo>
                  <a:pt x="35052" y="161925"/>
                </a:lnTo>
                <a:lnTo>
                  <a:pt x="35687" y="155575"/>
                </a:lnTo>
                <a:lnTo>
                  <a:pt x="38735" y="140208"/>
                </a:lnTo>
                <a:lnTo>
                  <a:pt x="39497" y="134747"/>
                </a:lnTo>
                <a:lnTo>
                  <a:pt x="39497" y="125095"/>
                </a:lnTo>
                <a:lnTo>
                  <a:pt x="37592" y="119888"/>
                </a:lnTo>
                <a:lnTo>
                  <a:pt x="33909" y="115824"/>
                </a:lnTo>
                <a:lnTo>
                  <a:pt x="30099" y="111887"/>
                </a:lnTo>
                <a:lnTo>
                  <a:pt x="25781" y="108839"/>
                </a:lnTo>
                <a:lnTo>
                  <a:pt x="20574" y="106934"/>
                </a:lnTo>
                <a:lnTo>
                  <a:pt x="20574" y="104902"/>
                </a:lnTo>
                <a:lnTo>
                  <a:pt x="39497" y="86614"/>
                </a:lnTo>
                <a:lnTo>
                  <a:pt x="39497" y="77089"/>
                </a:lnTo>
                <a:lnTo>
                  <a:pt x="38735" y="71628"/>
                </a:lnTo>
                <a:lnTo>
                  <a:pt x="35687" y="56261"/>
                </a:lnTo>
                <a:lnTo>
                  <a:pt x="35052" y="49784"/>
                </a:lnTo>
                <a:lnTo>
                  <a:pt x="35052" y="44577"/>
                </a:lnTo>
                <a:lnTo>
                  <a:pt x="35612" y="35798"/>
                </a:lnTo>
                <a:lnTo>
                  <a:pt x="69468" y="8509"/>
                </a:lnTo>
                <a:lnTo>
                  <a:pt x="71119" y="8509"/>
                </a:lnTo>
                <a:lnTo>
                  <a:pt x="71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21740" y="4521834"/>
            <a:ext cx="285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641475" algn="l"/>
              </a:tabLst>
            </a:pPr>
            <a:r>
              <a:rPr sz="1800" dirty="0">
                <a:latin typeface="Cambria Math"/>
                <a:cs typeface="Cambria Math"/>
              </a:rPr>
              <a:t>Subject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to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𝑧</a:t>
            </a:r>
            <a:r>
              <a:rPr sz="1950" baseline="-14957" dirty="0">
                <a:latin typeface="Cambria Math"/>
                <a:cs typeface="Cambria Math"/>
              </a:rPr>
              <a:t>𝑖</a:t>
            </a:r>
            <a:r>
              <a:rPr sz="1950" spc="472" baseline="-14957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∈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10" dirty="0">
                <a:latin typeface="Cambria Math"/>
                <a:cs typeface="Cambria Math"/>
              </a:rPr>
              <a:t>−1,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2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𝑖</a:t>
            </a:r>
            <a:r>
              <a:rPr sz="1800" spc="1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∈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47140" y="5335016"/>
            <a:ext cx="659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𝐻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2700" spc="292" baseline="1543" dirty="0">
                <a:latin typeface="Cambria Math"/>
                <a:cs typeface="Cambria Math"/>
              </a:rPr>
              <a:t>σ</a:t>
            </a:r>
            <a:endParaRPr sz="2700" baseline="1543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08505" y="5510148"/>
            <a:ext cx="293370" cy="155575"/>
          </a:xfrm>
          <a:custGeom>
            <a:avLst/>
            <a:gdLst/>
            <a:ahLst/>
            <a:cxnLst/>
            <a:rect l="l" t="t" r="r" b="b"/>
            <a:pathLst>
              <a:path w="293369" h="155575">
                <a:moveTo>
                  <a:pt x="243586" y="0"/>
                </a:moveTo>
                <a:lnTo>
                  <a:pt x="241426" y="6350"/>
                </a:lnTo>
                <a:lnTo>
                  <a:pt x="250406" y="10233"/>
                </a:lnTo>
                <a:lnTo>
                  <a:pt x="258111" y="15605"/>
                </a:lnTo>
                <a:lnTo>
                  <a:pt x="276606" y="51514"/>
                </a:lnTo>
                <a:lnTo>
                  <a:pt x="278892" y="76834"/>
                </a:lnTo>
                <a:lnTo>
                  <a:pt x="278320" y="90551"/>
                </a:lnTo>
                <a:lnTo>
                  <a:pt x="264558" y="132624"/>
                </a:lnTo>
                <a:lnTo>
                  <a:pt x="241681" y="148983"/>
                </a:lnTo>
                <a:lnTo>
                  <a:pt x="243586" y="155282"/>
                </a:lnTo>
                <a:lnTo>
                  <a:pt x="280288" y="128155"/>
                </a:lnTo>
                <a:lnTo>
                  <a:pt x="292308" y="91970"/>
                </a:lnTo>
                <a:lnTo>
                  <a:pt x="293116" y="77723"/>
                </a:lnTo>
                <a:lnTo>
                  <a:pt x="292314" y="63597"/>
                </a:lnTo>
                <a:lnTo>
                  <a:pt x="280288" y="27178"/>
                </a:lnTo>
                <a:lnTo>
                  <a:pt x="254821" y="4067"/>
                </a:lnTo>
                <a:lnTo>
                  <a:pt x="243586" y="0"/>
                </a:lnTo>
                <a:close/>
              </a:path>
              <a:path w="293369" h="155575">
                <a:moveTo>
                  <a:pt x="49530" y="0"/>
                </a:moveTo>
                <a:lnTo>
                  <a:pt x="12827" y="27178"/>
                </a:lnTo>
                <a:lnTo>
                  <a:pt x="801" y="63597"/>
                </a:lnTo>
                <a:lnTo>
                  <a:pt x="0" y="77723"/>
                </a:lnTo>
                <a:lnTo>
                  <a:pt x="727" y="90551"/>
                </a:lnTo>
                <a:lnTo>
                  <a:pt x="807" y="91970"/>
                </a:lnTo>
                <a:lnTo>
                  <a:pt x="12827" y="128155"/>
                </a:lnTo>
                <a:lnTo>
                  <a:pt x="49530" y="155282"/>
                </a:lnTo>
                <a:lnTo>
                  <a:pt x="51562" y="148983"/>
                </a:lnTo>
                <a:lnTo>
                  <a:pt x="42656" y="145064"/>
                </a:lnTo>
                <a:lnTo>
                  <a:pt x="34988" y="139611"/>
                </a:lnTo>
                <a:lnTo>
                  <a:pt x="16510" y="102998"/>
                </a:lnTo>
                <a:lnTo>
                  <a:pt x="14261" y="77723"/>
                </a:lnTo>
                <a:lnTo>
                  <a:pt x="14224" y="76834"/>
                </a:lnTo>
                <a:lnTo>
                  <a:pt x="23368" y="30860"/>
                </a:lnTo>
                <a:lnTo>
                  <a:pt x="51688" y="6350"/>
                </a:lnTo>
                <a:lnTo>
                  <a:pt x="49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551558" y="5456935"/>
            <a:ext cx="489584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85" dirty="0">
                <a:latin typeface="Cambria Math"/>
                <a:cs typeface="Cambria Math"/>
              </a:rPr>
              <a:t>𝑖,𝑗</a:t>
            </a:r>
            <a:r>
              <a:rPr sz="1300" spc="305" dirty="0">
                <a:latin typeface="Cambria Math"/>
                <a:cs typeface="Cambria Math"/>
              </a:rPr>
              <a:t> </a:t>
            </a:r>
            <a:r>
              <a:rPr sz="1300" spc="-25" dirty="0">
                <a:latin typeface="Cambria Math"/>
                <a:cs typeface="Cambria Math"/>
              </a:rPr>
              <a:t>∈𝐸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69845" y="5501894"/>
            <a:ext cx="260985" cy="15240"/>
          </a:xfrm>
          <a:custGeom>
            <a:avLst/>
            <a:gdLst/>
            <a:ahLst/>
            <a:cxnLst/>
            <a:rect l="l" t="t" r="r" b="b"/>
            <a:pathLst>
              <a:path w="260985" h="15239">
                <a:moveTo>
                  <a:pt x="260604" y="0"/>
                </a:moveTo>
                <a:lnTo>
                  <a:pt x="0" y="0"/>
                </a:lnTo>
                <a:lnTo>
                  <a:pt x="0" y="15239"/>
                </a:lnTo>
                <a:lnTo>
                  <a:pt x="260604" y="15239"/>
                </a:lnTo>
                <a:lnTo>
                  <a:pt x="260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057526" y="5242052"/>
            <a:ext cx="16319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65" dirty="0">
                <a:latin typeface="Cambria Math"/>
                <a:cs typeface="Cambria Math"/>
              </a:rPr>
              <a:t>𝑤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94686" y="5309108"/>
            <a:ext cx="14224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75" dirty="0">
                <a:latin typeface="Cambria Math"/>
                <a:cs typeface="Cambria Math"/>
              </a:rPr>
              <a:t>𝑖𝑗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85770" y="5443220"/>
            <a:ext cx="28575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latin typeface="Cambria Math"/>
                <a:cs typeface="Cambria Math"/>
              </a:rPr>
              <a:t>𝑖</a:t>
            </a:r>
            <a:r>
              <a:rPr sz="1300" spc="220" dirty="0">
                <a:latin typeface="Cambria Math"/>
                <a:cs typeface="Cambria Math"/>
              </a:rPr>
              <a:t>  </a:t>
            </a:r>
            <a:r>
              <a:rPr sz="1300" spc="100" dirty="0">
                <a:latin typeface="Cambria Math"/>
                <a:cs typeface="Cambria Math"/>
              </a:rPr>
              <a:t>𝑗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56230" y="5335016"/>
            <a:ext cx="862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𝑍</a:t>
            </a:r>
            <a:r>
              <a:rPr sz="1800" spc="1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𝑍</a:t>
            </a:r>
            <a:r>
              <a:rPr sz="1800" spc="4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2700" spc="292" baseline="1543" dirty="0">
                <a:latin typeface="Cambria Math"/>
                <a:cs typeface="Cambria Math"/>
              </a:rPr>
              <a:t>σ</a:t>
            </a:r>
            <a:endParaRPr sz="2700" baseline="1543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221482" y="5510148"/>
            <a:ext cx="293370" cy="155575"/>
          </a:xfrm>
          <a:custGeom>
            <a:avLst/>
            <a:gdLst/>
            <a:ahLst/>
            <a:cxnLst/>
            <a:rect l="l" t="t" r="r" b="b"/>
            <a:pathLst>
              <a:path w="293370" h="155575">
                <a:moveTo>
                  <a:pt x="243585" y="0"/>
                </a:moveTo>
                <a:lnTo>
                  <a:pt x="241427" y="6350"/>
                </a:lnTo>
                <a:lnTo>
                  <a:pt x="250406" y="10233"/>
                </a:lnTo>
                <a:lnTo>
                  <a:pt x="258111" y="15605"/>
                </a:lnTo>
                <a:lnTo>
                  <a:pt x="276606" y="51514"/>
                </a:lnTo>
                <a:lnTo>
                  <a:pt x="278892" y="76834"/>
                </a:lnTo>
                <a:lnTo>
                  <a:pt x="278320" y="90551"/>
                </a:lnTo>
                <a:lnTo>
                  <a:pt x="264558" y="132624"/>
                </a:lnTo>
                <a:lnTo>
                  <a:pt x="241681" y="148983"/>
                </a:lnTo>
                <a:lnTo>
                  <a:pt x="243585" y="155282"/>
                </a:lnTo>
                <a:lnTo>
                  <a:pt x="280289" y="128155"/>
                </a:lnTo>
                <a:lnTo>
                  <a:pt x="292308" y="91970"/>
                </a:lnTo>
                <a:lnTo>
                  <a:pt x="293116" y="77723"/>
                </a:lnTo>
                <a:lnTo>
                  <a:pt x="292314" y="63597"/>
                </a:lnTo>
                <a:lnTo>
                  <a:pt x="280289" y="27178"/>
                </a:lnTo>
                <a:lnTo>
                  <a:pt x="254821" y="4067"/>
                </a:lnTo>
                <a:lnTo>
                  <a:pt x="243585" y="0"/>
                </a:lnTo>
                <a:close/>
              </a:path>
              <a:path w="293370" h="155575">
                <a:moveTo>
                  <a:pt x="49530" y="0"/>
                </a:moveTo>
                <a:lnTo>
                  <a:pt x="12826" y="27178"/>
                </a:lnTo>
                <a:lnTo>
                  <a:pt x="801" y="63597"/>
                </a:lnTo>
                <a:lnTo>
                  <a:pt x="0" y="77723"/>
                </a:lnTo>
                <a:lnTo>
                  <a:pt x="727" y="90551"/>
                </a:lnTo>
                <a:lnTo>
                  <a:pt x="807" y="91970"/>
                </a:lnTo>
                <a:lnTo>
                  <a:pt x="12826" y="128155"/>
                </a:lnTo>
                <a:lnTo>
                  <a:pt x="49530" y="155282"/>
                </a:lnTo>
                <a:lnTo>
                  <a:pt x="51562" y="148983"/>
                </a:lnTo>
                <a:lnTo>
                  <a:pt x="42656" y="145064"/>
                </a:lnTo>
                <a:lnTo>
                  <a:pt x="34988" y="139611"/>
                </a:lnTo>
                <a:lnTo>
                  <a:pt x="16509" y="102998"/>
                </a:lnTo>
                <a:lnTo>
                  <a:pt x="14261" y="77723"/>
                </a:lnTo>
                <a:lnTo>
                  <a:pt x="14224" y="76834"/>
                </a:lnTo>
                <a:lnTo>
                  <a:pt x="23368" y="30860"/>
                </a:lnTo>
                <a:lnTo>
                  <a:pt x="51689" y="6350"/>
                </a:lnTo>
                <a:lnTo>
                  <a:pt x="49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264534" y="5456935"/>
            <a:ext cx="4876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80" dirty="0">
                <a:latin typeface="Cambria Math"/>
                <a:cs typeface="Cambria Math"/>
              </a:rPr>
              <a:t>𝑖,𝑗</a:t>
            </a:r>
            <a:r>
              <a:rPr sz="1300" spc="305" dirty="0">
                <a:latin typeface="Cambria Math"/>
                <a:cs typeface="Cambria Math"/>
              </a:rPr>
              <a:t> </a:t>
            </a:r>
            <a:r>
              <a:rPr sz="1300" spc="-25" dirty="0">
                <a:latin typeface="Cambria Math"/>
                <a:cs typeface="Cambria Math"/>
              </a:rPr>
              <a:t>∈𝐸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781297" y="5501894"/>
            <a:ext cx="260985" cy="15240"/>
          </a:xfrm>
          <a:custGeom>
            <a:avLst/>
            <a:gdLst/>
            <a:ahLst/>
            <a:cxnLst/>
            <a:rect l="l" t="t" r="r" b="b"/>
            <a:pathLst>
              <a:path w="260985" h="15239">
                <a:moveTo>
                  <a:pt x="260603" y="0"/>
                </a:moveTo>
                <a:lnTo>
                  <a:pt x="0" y="0"/>
                </a:lnTo>
                <a:lnTo>
                  <a:pt x="0" y="15239"/>
                </a:lnTo>
                <a:lnTo>
                  <a:pt x="260603" y="15239"/>
                </a:lnTo>
                <a:lnTo>
                  <a:pt x="260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138298" y="5510276"/>
            <a:ext cx="1834514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724025" algn="l"/>
              </a:tabLst>
            </a:pPr>
            <a:r>
              <a:rPr sz="1300" spc="-50" dirty="0">
                <a:latin typeface="Cambria Math"/>
                <a:cs typeface="Cambria Math"/>
              </a:rPr>
              <a:t>2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-5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43833" y="5217667"/>
            <a:ext cx="746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spc="157" baseline="12820" dirty="0">
                <a:latin typeface="Cambria Math"/>
                <a:cs typeface="Cambria Math"/>
              </a:rPr>
              <a:t>𝑤</a:t>
            </a:r>
            <a:r>
              <a:rPr sz="1050" spc="105" dirty="0">
                <a:latin typeface="Cambria Math"/>
                <a:cs typeface="Cambria Math"/>
              </a:rPr>
              <a:t>𝑖𝑗</a:t>
            </a:r>
            <a:r>
              <a:rPr sz="1050" spc="110" dirty="0">
                <a:latin typeface="Cambria Math"/>
                <a:cs typeface="Cambria Math"/>
              </a:rPr>
              <a:t> </a:t>
            </a:r>
            <a:r>
              <a:rPr sz="2700" spc="52" baseline="-27777" dirty="0">
                <a:latin typeface="Cambria Math"/>
                <a:cs typeface="Cambria Math"/>
              </a:rPr>
              <a:t>𝐼</a:t>
            </a:r>
            <a:r>
              <a:rPr sz="1950" spc="52" baseline="-10683" dirty="0">
                <a:latin typeface="Cambria Math"/>
                <a:cs typeface="Cambria Math"/>
              </a:rPr>
              <a:t>⊗𝑛</a:t>
            </a:r>
            <a:endParaRPr sz="1950" baseline="-10683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21740" y="5684011"/>
            <a:ext cx="7051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where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Cambria Math"/>
                <a:cs typeface="Cambria Math"/>
              </a:rPr>
              <a:t>𝑍</a:t>
            </a:r>
            <a:r>
              <a:rPr sz="1950" baseline="-14957" dirty="0">
                <a:latin typeface="Cambria Math"/>
                <a:cs typeface="Cambria Math"/>
              </a:rPr>
              <a:t>𝑖</a:t>
            </a:r>
            <a:r>
              <a:rPr sz="1950" spc="509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𝐼</a:t>
            </a:r>
            <a:r>
              <a:rPr sz="1950" baseline="27777" dirty="0">
                <a:latin typeface="Cambria Math"/>
                <a:cs typeface="Cambria Math"/>
              </a:rPr>
              <a:t>⊗𝑛−𝑖−1</a:t>
            </a:r>
            <a:r>
              <a:rPr sz="1950" spc="284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⊗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𝑍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⊗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𝐼</a:t>
            </a:r>
            <a:r>
              <a:rPr sz="1950" baseline="27777" dirty="0">
                <a:latin typeface="Cambria Math"/>
                <a:cs typeface="Cambria Math"/>
              </a:rPr>
              <a:t>⊗𝑖−1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𝑖</a:t>
            </a:r>
            <a:r>
              <a:rPr sz="1800" spc="1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∈</a:t>
            </a:r>
            <a:r>
              <a:rPr sz="1800" spc="1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𝑉</a:t>
            </a:r>
            <a:r>
              <a:rPr sz="1800" spc="18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Arial"/>
                <a:cs typeface="Arial"/>
              </a:rPr>
              <a:t>(</a:t>
            </a:r>
            <a:r>
              <a:rPr sz="1800" i="1" spc="-1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-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position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Cambria Math"/>
                <a:cs typeface="Cambria Math"/>
              </a:rPr>
              <a:t>𝑍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otherwise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𝐼</a:t>
            </a:r>
            <a:r>
              <a:rPr sz="1800" spc="-2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5" name="object 4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2457" y="1123703"/>
            <a:ext cx="3033476" cy="2329673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8598534" y="3506470"/>
            <a:ext cx="3432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Source: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u="sng" spc="-1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Arial"/>
                <a:cs typeface="Arial"/>
                <a:hlinkClick r:id="rId3"/>
              </a:rPr>
              <a:t>https://en.wikipedia.org/wiki/Maximum_cut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750045" y="187731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694544" y="129489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607677" y="278079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479783" y="125501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550777" y="277342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919086" y="3166236"/>
            <a:ext cx="451484" cy="212090"/>
          </a:xfrm>
          <a:custGeom>
            <a:avLst/>
            <a:gdLst/>
            <a:ahLst/>
            <a:cxnLst/>
            <a:rect l="l" t="t" r="r" b="b"/>
            <a:pathLst>
              <a:path w="451484" h="212089">
                <a:moveTo>
                  <a:pt x="383413" y="0"/>
                </a:moveTo>
                <a:lnTo>
                  <a:pt x="380365" y="8636"/>
                </a:lnTo>
                <a:lnTo>
                  <a:pt x="392650" y="13946"/>
                </a:lnTo>
                <a:lnTo>
                  <a:pt x="403209" y="21304"/>
                </a:lnTo>
                <a:lnTo>
                  <a:pt x="424600" y="55449"/>
                </a:lnTo>
                <a:lnTo>
                  <a:pt x="431673" y="104901"/>
                </a:lnTo>
                <a:lnTo>
                  <a:pt x="430887" y="123571"/>
                </a:lnTo>
                <a:lnTo>
                  <a:pt x="419100" y="169290"/>
                </a:lnTo>
                <a:lnTo>
                  <a:pt x="392793" y="197865"/>
                </a:lnTo>
                <a:lnTo>
                  <a:pt x="380746" y="203200"/>
                </a:lnTo>
                <a:lnTo>
                  <a:pt x="383413" y="211836"/>
                </a:lnTo>
                <a:lnTo>
                  <a:pt x="423882" y="187779"/>
                </a:lnTo>
                <a:lnTo>
                  <a:pt x="446611" y="143398"/>
                </a:lnTo>
                <a:lnTo>
                  <a:pt x="450977" y="106045"/>
                </a:lnTo>
                <a:lnTo>
                  <a:pt x="449895" y="86830"/>
                </a:lnTo>
                <a:lnTo>
                  <a:pt x="433451" y="37211"/>
                </a:lnTo>
                <a:lnTo>
                  <a:pt x="398768" y="5599"/>
                </a:lnTo>
                <a:lnTo>
                  <a:pt x="383413" y="0"/>
                </a:lnTo>
                <a:close/>
              </a:path>
              <a:path w="451484" h="212089">
                <a:moveTo>
                  <a:pt x="67564" y="0"/>
                </a:moveTo>
                <a:lnTo>
                  <a:pt x="27166" y="24181"/>
                </a:lnTo>
                <a:lnTo>
                  <a:pt x="4381" y="68627"/>
                </a:lnTo>
                <a:lnTo>
                  <a:pt x="0" y="106045"/>
                </a:lnTo>
                <a:lnTo>
                  <a:pt x="986" y="123571"/>
                </a:lnTo>
                <a:lnTo>
                  <a:pt x="1093" y="125477"/>
                </a:lnTo>
                <a:lnTo>
                  <a:pt x="17399" y="174751"/>
                </a:lnTo>
                <a:lnTo>
                  <a:pt x="52153" y="206309"/>
                </a:lnTo>
                <a:lnTo>
                  <a:pt x="67564" y="211836"/>
                </a:lnTo>
                <a:lnTo>
                  <a:pt x="70231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52" y="106045"/>
                </a:lnTo>
                <a:lnTo>
                  <a:pt x="19304" y="104901"/>
                </a:lnTo>
                <a:lnTo>
                  <a:pt x="20089" y="86830"/>
                </a:lnTo>
                <a:lnTo>
                  <a:pt x="31877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887339" y="3095701"/>
            <a:ext cx="2120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06805" algn="l"/>
              </a:tabLst>
            </a:pPr>
            <a:r>
              <a:rPr sz="1800" dirty="0">
                <a:latin typeface="Cambria Math"/>
                <a:cs typeface="Cambria Math"/>
              </a:rPr>
              <a:t>(𝑥</a:t>
            </a:r>
            <a:r>
              <a:rPr sz="1950" baseline="-14957" dirty="0">
                <a:latin typeface="Cambria Math"/>
                <a:cs typeface="Cambria Math"/>
              </a:rPr>
              <a:t>𝑖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𝑗</a:t>
            </a:r>
            <a:r>
              <a:rPr sz="1800" dirty="0">
                <a:latin typeface="Cambria Math"/>
                <a:cs typeface="Cambria Math"/>
              </a:rPr>
              <a:t>)</a:t>
            </a:r>
            <a:r>
              <a:rPr sz="1800" spc="24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=</a:t>
            </a:r>
            <a:r>
              <a:rPr sz="1800" dirty="0">
                <a:latin typeface="Cambria Math"/>
                <a:cs typeface="Cambria Math"/>
              </a:rPr>
              <a:t>	0,1</a:t>
            </a:r>
            <a:r>
              <a:rPr sz="1800" spc="32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(1,0)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54" name="object 54"/>
          <p:cNvSpPr txBox="1"/>
          <p:nvPr/>
        </p:nvSpPr>
        <p:spPr>
          <a:xfrm>
            <a:off x="6634353" y="4686046"/>
            <a:ext cx="5254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Note: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multiply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-</a:t>
            </a:r>
            <a:r>
              <a:rPr sz="1600" dirty="0">
                <a:latin typeface="Arial"/>
                <a:cs typeface="Arial"/>
              </a:rPr>
              <a:t>1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change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maximization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into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minimization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466334" y="5369433"/>
            <a:ext cx="2143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Note: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replace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Cambria Math"/>
                <a:cs typeface="Cambria Math"/>
              </a:rPr>
              <a:t>𝑧</a:t>
            </a:r>
            <a:r>
              <a:rPr sz="1725" baseline="-14492" dirty="0">
                <a:latin typeface="Cambria Math"/>
                <a:cs typeface="Cambria Math"/>
              </a:rPr>
              <a:t>𝑖</a:t>
            </a:r>
            <a:r>
              <a:rPr sz="1725" spc="427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Arial"/>
                <a:cs typeface="Arial"/>
              </a:rPr>
              <a:t>with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25" dirty="0">
                <a:latin typeface="Cambria Math"/>
                <a:cs typeface="Cambria Math"/>
              </a:rPr>
              <a:t>𝑍</a:t>
            </a:r>
            <a:r>
              <a:rPr sz="1725" spc="-37" baseline="-14492" dirty="0">
                <a:latin typeface="Cambria Math"/>
                <a:cs typeface="Cambria Math"/>
              </a:rPr>
              <a:t>𝑖</a:t>
            </a:r>
            <a:endParaRPr sz="1725" baseline="-14492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04556" y="961389"/>
            <a:ext cx="4084954" cy="5820410"/>
            <a:chOff x="8004556" y="961389"/>
            <a:chExt cx="4084954" cy="5820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4556" y="3368086"/>
              <a:ext cx="4084954" cy="34133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0290" y="961389"/>
              <a:ext cx="3319653" cy="26543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3092" y="168986"/>
            <a:ext cx="6122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spc="-20" dirty="0"/>
              <a:t> </a:t>
            </a:r>
            <a:r>
              <a:rPr dirty="0"/>
              <a:t>Maxcut</a:t>
            </a:r>
            <a:r>
              <a:rPr spc="-15" dirty="0"/>
              <a:t> </a:t>
            </a:r>
            <a:r>
              <a:rPr dirty="0"/>
              <a:t>Problem </a:t>
            </a:r>
            <a:r>
              <a:rPr spc="-25" dirty="0"/>
              <a:t>2/2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0392" y="999323"/>
            <a:ext cx="5176520" cy="141351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52729" indent="-227329">
              <a:lnSpc>
                <a:spcPct val="100000"/>
              </a:lnSpc>
              <a:spcBef>
                <a:spcPts val="345"/>
              </a:spcBef>
              <a:buChar char="•"/>
              <a:tabLst>
                <a:tab pos="252729" algn="l"/>
              </a:tabLst>
            </a:pPr>
            <a:r>
              <a:rPr sz="2400" spc="-10" dirty="0">
                <a:latin typeface="Arial"/>
                <a:cs typeface="Arial"/>
              </a:rPr>
              <a:t>Formulation</a:t>
            </a:r>
            <a:endParaRPr sz="2400">
              <a:latin typeface="Arial"/>
              <a:cs typeface="Arial"/>
            </a:endParaRPr>
          </a:p>
          <a:p>
            <a:pPr marL="710565" lvl="1" indent="-227965">
              <a:lnSpc>
                <a:spcPct val="100000"/>
              </a:lnSpc>
              <a:spcBef>
                <a:spcPts val="204"/>
              </a:spcBef>
              <a:buChar char="•"/>
              <a:tabLst>
                <a:tab pos="710565" algn="l"/>
              </a:tabLst>
            </a:pPr>
            <a:r>
              <a:rPr sz="2000" dirty="0">
                <a:latin typeface="Arial"/>
                <a:cs typeface="Arial"/>
              </a:rPr>
              <a:t>Node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corresponds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binary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x</a:t>
            </a:r>
            <a:r>
              <a:rPr sz="1950" spc="-37" baseline="-21367" dirty="0">
                <a:latin typeface="Arial"/>
                <a:cs typeface="Arial"/>
              </a:rPr>
              <a:t>i</a:t>
            </a:r>
            <a:endParaRPr sz="1950" baseline="-21367">
              <a:latin typeface="Arial"/>
              <a:cs typeface="Arial"/>
            </a:endParaRPr>
          </a:p>
          <a:p>
            <a:pPr marL="710565" lvl="1" indent="-227965">
              <a:lnSpc>
                <a:spcPct val="100000"/>
              </a:lnSpc>
              <a:spcBef>
                <a:spcPts val="195"/>
              </a:spcBef>
              <a:buChar char="•"/>
              <a:tabLst>
                <a:tab pos="710565" algn="l"/>
              </a:tabLst>
            </a:pPr>
            <a:r>
              <a:rPr sz="2000" dirty="0">
                <a:latin typeface="Arial"/>
                <a:cs typeface="Arial"/>
              </a:rPr>
              <a:t>Edge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weight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edges</a:t>
            </a:r>
            <a:endParaRPr sz="2000">
              <a:latin typeface="Arial"/>
              <a:cs typeface="Arial"/>
            </a:endParaRPr>
          </a:p>
          <a:p>
            <a:pPr marL="1167765" lvl="2" indent="-228600">
              <a:lnSpc>
                <a:spcPct val="100000"/>
              </a:lnSpc>
              <a:spcBef>
                <a:spcPts val="200"/>
              </a:spcBef>
              <a:buChar char="•"/>
              <a:tabLst>
                <a:tab pos="1167765" algn="l"/>
              </a:tabLst>
            </a:pPr>
            <a:r>
              <a:rPr sz="2000" dirty="0">
                <a:latin typeface="Arial"/>
                <a:cs typeface="Arial"/>
              </a:rPr>
              <a:t>[(1,2),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(1,3),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(2,3),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(2,4),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(3,5),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(4,5)]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48204" y="2530729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2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29"/>
                </a:lnTo>
                <a:lnTo>
                  <a:pt x="259461" y="104775"/>
                </a:lnTo>
                <a:lnTo>
                  <a:pt x="258675" y="123444"/>
                </a:lnTo>
                <a:lnTo>
                  <a:pt x="246887" y="169163"/>
                </a:lnTo>
                <a:lnTo>
                  <a:pt x="220581" y="197846"/>
                </a:lnTo>
                <a:lnTo>
                  <a:pt x="208533" y="203200"/>
                </a:lnTo>
                <a:lnTo>
                  <a:pt x="211200" y="211709"/>
                </a:lnTo>
                <a:lnTo>
                  <a:pt x="251670" y="187705"/>
                </a:lnTo>
                <a:lnTo>
                  <a:pt x="274399" y="143335"/>
                </a:lnTo>
                <a:lnTo>
                  <a:pt x="278764" y="105918"/>
                </a:lnTo>
                <a:lnTo>
                  <a:pt x="277680" y="86723"/>
                </a:lnTo>
                <a:lnTo>
                  <a:pt x="277669" y="86536"/>
                </a:lnTo>
                <a:lnTo>
                  <a:pt x="261238" y="37084"/>
                </a:lnTo>
                <a:lnTo>
                  <a:pt x="226556" y="5544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985" y="123444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846"/>
                </a:lnTo>
                <a:lnTo>
                  <a:pt x="47767" y="190373"/>
                </a:lnTo>
                <a:lnTo>
                  <a:pt x="26376" y="155638"/>
                </a:lnTo>
                <a:lnTo>
                  <a:pt x="19352" y="105918"/>
                </a:lnTo>
                <a:lnTo>
                  <a:pt x="19303" y="104775"/>
                </a:lnTo>
                <a:lnTo>
                  <a:pt x="26376" y="55429"/>
                </a:lnTo>
                <a:lnTo>
                  <a:pt x="47863" y="21304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71798" y="2497835"/>
            <a:ext cx="1042035" cy="276225"/>
          </a:xfrm>
          <a:custGeom>
            <a:avLst/>
            <a:gdLst/>
            <a:ahLst/>
            <a:cxnLst/>
            <a:rect l="l" t="t" r="r" b="b"/>
            <a:pathLst>
              <a:path w="1042035" h="276225">
                <a:moveTo>
                  <a:pt x="969137" y="0"/>
                </a:moveTo>
                <a:lnTo>
                  <a:pt x="966342" y="9143"/>
                </a:lnTo>
                <a:lnTo>
                  <a:pt x="979037" y="15694"/>
                </a:lnTo>
                <a:lnTo>
                  <a:pt x="990076" y="25257"/>
                </a:lnTo>
                <a:lnTo>
                  <a:pt x="1013331" y="71542"/>
                </a:lnTo>
                <a:lnTo>
                  <a:pt x="1020327" y="113885"/>
                </a:lnTo>
                <a:lnTo>
                  <a:pt x="1021206" y="138175"/>
                </a:lnTo>
                <a:lnTo>
                  <a:pt x="1020327" y="162393"/>
                </a:lnTo>
                <a:lnTo>
                  <a:pt x="1013331" y="204684"/>
                </a:lnTo>
                <a:lnTo>
                  <a:pt x="990076" y="250856"/>
                </a:lnTo>
                <a:lnTo>
                  <a:pt x="966342" y="266953"/>
                </a:lnTo>
                <a:lnTo>
                  <a:pt x="969137" y="276098"/>
                </a:lnTo>
                <a:lnTo>
                  <a:pt x="1012428" y="246040"/>
                </a:lnTo>
                <a:lnTo>
                  <a:pt x="1031099" y="208700"/>
                </a:lnTo>
                <a:lnTo>
                  <a:pt x="1040485" y="163361"/>
                </a:lnTo>
                <a:lnTo>
                  <a:pt x="1041648" y="138175"/>
                </a:lnTo>
                <a:lnTo>
                  <a:pt x="1040538" y="113885"/>
                </a:lnTo>
                <a:lnTo>
                  <a:pt x="1031099" y="67397"/>
                </a:lnTo>
                <a:lnTo>
                  <a:pt x="1012428" y="30057"/>
                </a:lnTo>
                <a:lnTo>
                  <a:pt x="985567" y="6383"/>
                </a:lnTo>
                <a:lnTo>
                  <a:pt x="969137" y="0"/>
                </a:lnTo>
                <a:close/>
              </a:path>
              <a:path w="1042035" h="276225">
                <a:moveTo>
                  <a:pt x="50926" y="0"/>
                </a:moveTo>
                <a:lnTo>
                  <a:pt x="0" y="0"/>
                </a:lnTo>
                <a:lnTo>
                  <a:pt x="0" y="276098"/>
                </a:lnTo>
                <a:lnTo>
                  <a:pt x="50926" y="276098"/>
                </a:lnTo>
                <a:lnTo>
                  <a:pt x="50926" y="266953"/>
                </a:lnTo>
                <a:lnTo>
                  <a:pt x="20827" y="266953"/>
                </a:lnTo>
                <a:lnTo>
                  <a:pt x="20827" y="9143"/>
                </a:lnTo>
                <a:lnTo>
                  <a:pt x="50926" y="9143"/>
                </a:lnTo>
                <a:lnTo>
                  <a:pt x="509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72817" y="2518409"/>
            <a:ext cx="198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13888" dirty="0">
                <a:latin typeface="Cambria Math"/>
                <a:cs typeface="Cambria Math"/>
              </a:rPr>
              <a:t>=</a:t>
            </a:r>
            <a:r>
              <a:rPr sz="2700" spc="202" baseline="13888" dirty="0">
                <a:latin typeface="Cambria Math"/>
                <a:cs typeface="Cambria Math"/>
              </a:rPr>
              <a:t> </a:t>
            </a:r>
            <a:r>
              <a:rPr sz="2700" spc="104" baseline="16975" dirty="0">
                <a:latin typeface="Cambria Math"/>
                <a:cs typeface="Cambria Math"/>
              </a:rPr>
              <a:t>σ</a:t>
            </a:r>
            <a:r>
              <a:rPr sz="1300" spc="70" dirty="0">
                <a:latin typeface="Cambria Math"/>
                <a:cs typeface="Cambria Math"/>
              </a:rPr>
              <a:t>(𝑖,𝑗)∈𝐸</a:t>
            </a:r>
            <a:r>
              <a:rPr sz="1300" spc="425" dirty="0">
                <a:latin typeface="Cambria Math"/>
                <a:cs typeface="Cambria Math"/>
              </a:rPr>
              <a:t> </a:t>
            </a:r>
            <a:r>
              <a:rPr sz="2700" baseline="13888" dirty="0">
                <a:latin typeface="Cambria Math"/>
                <a:cs typeface="Cambria Math"/>
              </a:rPr>
              <a:t>𝑥</a:t>
            </a:r>
            <a:r>
              <a:rPr sz="1950" baseline="4273" dirty="0">
                <a:latin typeface="Cambria Math"/>
                <a:cs typeface="Cambria Math"/>
              </a:rPr>
              <a:t>𝑖</a:t>
            </a:r>
            <a:r>
              <a:rPr sz="2700" baseline="13888" dirty="0">
                <a:latin typeface="Cambria Math"/>
                <a:cs typeface="Cambria Math"/>
              </a:rPr>
              <a:t>(1</a:t>
            </a:r>
            <a:r>
              <a:rPr sz="2700" spc="52" baseline="13888" dirty="0">
                <a:latin typeface="Cambria Math"/>
                <a:cs typeface="Cambria Math"/>
              </a:rPr>
              <a:t> </a:t>
            </a:r>
            <a:r>
              <a:rPr sz="2700" baseline="13888" dirty="0">
                <a:latin typeface="Cambria Math"/>
                <a:cs typeface="Cambria Math"/>
              </a:rPr>
              <a:t>−</a:t>
            </a:r>
            <a:r>
              <a:rPr sz="2700" spc="30" baseline="13888" dirty="0">
                <a:latin typeface="Cambria Math"/>
                <a:cs typeface="Cambria Math"/>
              </a:rPr>
              <a:t> </a:t>
            </a:r>
            <a:r>
              <a:rPr sz="2700" spc="60" baseline="13888" dirty="0">
                <a:latin typeface="Cambria Math"/>
                <a:cs typeface="Cambria Math"/>
              </a:rPr>
              <a:t>𝑥</a:t>
            </a:r>
            <a:r>
              <a:rPr sz="1950" spc="60" baseline="4273" dirty="0">
                <a:latin typeface="Cambria Math"/>
                <a:cs typeface="Cambria Math"/>
              </a:rPr>
              <a:t>𝑗</a:t>
            </a:r>
            <a:endParaRPr sz="1950" baseline="4273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5073" y="2460497"/>
            <a:ext cx="525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130935" algn="l"/>
                <a:tab pos="3918585" algn="l"/>
              </a:tabLst>
            </a:pPr>
            <a:r>
              <a:rPr sz="1800" spc="-10" dirty="0">
                <a:latin typeface="Cambria Math"/>
                <a:cs typeface="Cambria Math"/>
              </a:rPr>
              <a:t>Maximize</a:t>
            </a:r>
            <a:r>
              <a:rPr sz="1800" dirty="0">
                <a:latin typeface="Cambria Math"/>
                <a:cs typeface="Cambria Math"/>
              </a:rPr>
              <a:t>	𝑐𝑢𝑡</a:t>
            </a:r>
            <a:r>
              <a:rPr sz="1800" spc="36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𝑥</a:t>
            </a:r>
            <a:r>
              <a:rPr sz="1800" dirty="0">
                <a:latin typeface="Cambria Math"/>
                <a:cs typeface="Cambria Math"/>
              </a:rPr>
              <a:t>	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(1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𝑥</a:t>
            </a:r>
            <a:r>
              <a:rPr sz="1950" spc="-15" baseline="-14957" dirty="0">
                <a:latin typeface="Cambria Math"/>
                <a:cs typeface="Cambria Math"/>
              </a:rPr>
              <a:t>𝑖</a:t>
            </a:r>
            <a:r>
              <a:rPr sz="1800" spc="-10" dirty="0">
                <a:latin typeface="Cambria Math"/>
                <a:cs typeface="Cambria Math"/>
              </a:rPr>
              <a:t>)𝑥</a:t>
            </a:r>
            <a:r>
              <a:rPr sz="1950" spc="-15" baseline="-14957" dirty="0">
                <a:latin typeface="Cambria Math"/>
                <a:cs typeface="Cambria Math"/>
              </a:rPr>
              <a:t>𝑗</a:t>
            </a:r>
            <a:r>
              <a:rPr sz="1800" spc="-10" dirty="0">
                <a:latin typeface="Cambria Math"/>
                <a:cs typeface="Cambria Math"/>
              </a:rPr>
              <a:t>]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42439" y="2845816"/>
            <a:ext cx="495934" cy="213360"/>
          </a:xfrm>
          <a:custGeom>
            <a:avLst/>
            <a:gdLst/>
            <a:ahLst/>
            <a:cxnLst/>
            <a:rect l="l" t="t" r="r" b="b"/>
            <a:pathLst>
              <a:path w="495935" h="213360">
                <a:moveTo>
                  <a:pt x="427228" y="0"/>
                </a:moveTo>
                <a:lnTo>
                  <a:pt x="424306" y="0"/>
                </a:lnTo>
                <a:lnTo>
                  <a:pt x="424306" y="8382"/>
                </a:lnTo>
                <a:lnTo>
                  <a:pt x="425958" y="8382"/>
                </a:lnTo>
                <a:lnTo>
                  <a:pt x="433603" y="8907"/>
                </a:lnTo>
                <a:lnTo>
                  <a:pt x="460502" y="44704"/>
                </a:lnTo>
                <a:lnTo>
                  <a:pt x="460502" y="49911"/>
                </a:lnTo>
                <a:lnTo>
                  <a:pt x="459740" y="56387"/>
                </a:lnTo>
                <a:lnTo>
                  <a:pt x="456692" y="71628"/>
                </a:lnTo>
                <a:lnTo>
                  <a:pt x="455930" y="77088"/>
                </a:lnTo>
                <a:lnTo>
                  <a:pt x="455930" y="86741"/>
                </a:lnTo>
                <a:lnTo>
                  <a:pt x="457835" y="91948"/>
                </a:lnTo>
                <a:lnTo>
                  <a:pt x="461518" y="96012"/>
                </a:lnTo>
                <a:lnTo>
                  <a:pt x="465328" y="100075"/>
                </a:lnTo>
                <a:lnTo>
                  <a:pt x="469646" y="102997"/>
                </a:lnTo>
                <a:lnTo>
                  <a:pt x="474853" y="105029"/>
                </a:lnTo>
                <a:lnTo>
                  <a:pt x="474853" y="106934"/>
                </a:lnTo>
                <a:lnTo>
                  <a:pt x="455930" y="125222"/>
                </a:lnTo>
                <a:lnTo>
                  <a:pt x="455930" y="134874"/>
                </a:lnTo>
                <a:lnTo>
                  <a:pt x="456692" y="140335"/>
                </a:lnTo>
                <a:lnTo>
                  <a:pt x="459740" y="155575"/>
                </a:lnTo>
                <a:lnTo>
                  <a:pt x="460502" y="162051"/>
                </a:lnTo>
                <a:lnTo>
                  <a:pt x="460502" y="167259"/>
                </a:lnTo>
                <a:lnTo>
                  <a:pt x="459921" y="176444"/>
                </a:lnTo>
                <a:lnTo>
                  <a:pt x="459910" y="176617"/>
                </a:lnTo>
                <a:lnTo>
                  <a:pt x="425958" y="204343"/>
                </a:lnTo>
                <a:lnTo>
                  <a:pt x="424306" y="204343"/>
                </a:lnTo>
                <a:lnTo>
                  <a:pt x="424306" y="212851"/>
                </a:lnTo>
                <a:lnTo>
                  <a:pt x="427228" y="212851"/>
                </a:lnTo>
                <a:lnTo>
                  <a:pt x="439467" y="211895"/>
                </a:lnTo>
                <a:lnTo>
                  <a:pt x="476186" y="186102"/>
                </a:lnTo>
                <a:lnTo>
                  <a:pt x="479425" y="165226"/>
                </a:lnTo>
                <a:lnTo>
                  <a:pt x="479425" y="159131"/>
                </a:lnTo>
                <a:lnTo>
                  <a:pt x="478536" y="152019"/>
                </a:lnTo>
                <a:lnTo>
                  <a:pt x="476758" y="144145"/>
                </a:lnTo>
                <a:lnTo>
                  <a:pt x="475106" y="136271"/>
                </a:lnTo>
                <a:lnTo>
                  <a:pt x="474218" y="130937"/>
                </a:lnTo>
                <a:lnTo>
                  <a:pt x="474218" y="123189"/>
                </a:lnTo>
                <a:lnTo>
                  <a:pt x="495427" y="110489"/>
                </a:lnTo>
                <a:lnTo>
                  <a:pt x="495427" y="101346"/>
                </a:lnTo>
                <a:lnTo>
                  <a:pt x="488695" y="101346"/>
                </a:lnTo>
                <a:lnTo>
                  <a:pt x="482981" y="99441"/>
                </a:lnTo>
                <a:lnTo>
                  <a:pt x="479425" y="96266"/>
                </a:lnTo>
                <a:lnTo>
                  <a:pt x="475996" y="92963"/>
                </a:lnTo>
                <a:lnTo>
                  <a:pt x="474218" y="88773"/>
                </a:lnTo>
                <a:lnTo>
                  <a:pt x="474218" y="81025"/>
                </a:lnTo>
                <a:lnTo>
                  <a:pt x="475106" y="75692"/>
                </a:lnTo>
                <a:lnTo>
                  <a:pt x="476758" y="67818"/>
                </a:lnTo>
                <a:lnTo>
                  <a:pt x="478536" y="59944"/>
                </a:lnTo>
                <a:lnTo>
                  <a:pt x="479425" y="52832"/>
                </a:lnTo>
                <a:lnTo>
                  <a:pt x="479425" y="46736"/>
                </a:lnTo>
                <a:lnTo>
                  <a:pt x="478615" y="35851"/>
                </a:lnTo>
                <a:lnTo>
                  <a:pt x="450088" y="3159"/>
                </a:lnTo>
                <a:lnTo>
                  <a:pt x="439467" y="883"/>
                </a:lnTo>
                <a:lnTo>
                  <a:pt x="427228" y="0"/>
                </a:lnTo>
                <a:close/>
              </a:path>
              <a:path w="495935" h="213360">
                <a:moveTo>
                  <a:pt x="71119" y="0"/>
                </a:moveTo>
                <a:lnTo>
                  <a:pt x="68199" y="0"/>
                </a:lnTo>
                <a:lnTo>
                  <a:pt x="55959" y="883"/>
                </a:lnTo>
                <a:lnTo>
                  <a:pt x="19240" y="26416"/>
                </a:lnTo>
                <a:lnTo>
                  <a:pt x="16002" y="46609"/>
                </a:lnTo>
                <a:lnTo>
                  <a:pt x="16002" y="52832"/>
                </a:lnTo>
                <a:lnTo>
                  <a:pt x="16891" y="59817"/>
                </a:lnTo>
                <a:lnTo>
                  <a:pt x="18668" y="67691"/>
                </a:lnTo>
                <a:lnTo>
                  <a:pt x="20319" y="75564"/>
                </a:lnTo>
                <a:lnTo>
                  <a:pt x="21209" y="80899"/>
                </a:lnTo>
                <a:lnTo>
                  <a:pt x="21209" y="88646"/>
                </a:lnTo>
                <a:lnTo>
                  <a:pt x="0" y="101346"/>
                </a:lnTo>
                <a:lnTo>
                  <a:pt x="0" y="110489"/>
                </a:lnTo>
                <a:lnTo>
                  <a:pt x="21209" y="123062"/>
                </a:lnTo>
                <a:lnTo>
                  <a:pt x="21209" y="130810"/>
                </a:lnTo>
                <a:lnTo>
                  <a:pt x="20319" y="136144"/>
                </a:lnTo>
                <a:lnTo>
                  <a:pt x="18668" y="144018"/>
                </a:lnTo>
                <a:lnTo>
                  <a:pt x="16891" y="151892"/>
                </a:lnTo>
                <a:lnTo>
                  <a:pt x="16002" y="159004"/>
                </a:lnTo>
                <a:lnTo>
                  <a:pt x="16002" y="165100"/>
                </a:lnTo>
                <a:lnTo>
                  <a:pt x="16811" y="176391"/>
                </a:lnTo>
                <a:lnTo>
                  <a:pt x="45338" y="209581"/>
                </a:lnTo>
                <a:lnTo>
                  <a:pt x="68199" y="212851"/>
                </a:lnTo>
                <a:lnTo>
                  <a:pt x="71119" y="212851"/>
                </a:lnTo>
                <a:lnTo>
                  <a:pt x="71119" y="204343"/>
                </a:lnTo>
                <a:lnTo>
                  <a:pt x="69468" y="204343"/>
                </a:lnTo>
                <a:lnTo>
                  <a:pt x="61823" y="203817"/>
                </a:lnTo>
                <a:lnTo>
                  <a:pt x="34925" y="167132"/>
                </a:lnTo>
                <a:lnTo>
                  <a:pt x="34925" y="161925"/>
                </a:lnTo>
                <a:lnTo>
                  <a:pt x="35687" y="155448"/>
                </a:lnTo>
                <a:lnTo>
                  <a:pt x="38735" y="140208"/>
                </a:lnTo>
                <a:lnTo>
                  <a:pt x="39497" y="134747"/>
                </a:lnTo>
                <a:lnTo>
                  <a:pt x="39497" y="125095"/>
                </a:lnTo>
                <a:lnTo>
                  <a:pt x="37592" y="119887"/>
                </a:lnTo>
                <a:lnTo>
                  <a:pt x="33909" y="115824"/>
                </a:lnTo>
                <a:lnTo>
                  <a:pt x="30099" y="111760"/>
                </a:lnTo>
                <a:lnTo>
                  <a:pt x="25781" y="108838"/>
                </a:lnTo>
                <a:lnTo>
                  <a:pt x="20574" y="106807"/>
                </a:lnTo>
                <a:lnTo>
                  <a:pt x="20574" y="104901"/>
                </a:lnTo>
                <a:lnTo>
                  <a:pt x="39497" y="86613"/>
                </a:lnTo>
                <a:lnTo>
                  <a:pt x="39497" y="77088"/>
                </a:lnTo>
                <a:lnTo>
                  <a:pt x="38735" y="71500"/>
                </a:lnTo>
                <a:lnTo>
                  <a:pt x="35687" y="56261"/>
                </a:lnTo>
                <a:lnTo>
                  <a:pt x="34925" y="49784"/>
                </a:lnTo>
                <a:lnTo>
                  <a:pt x="34925" y="44576"/>
                </a:lnTo>
                <a:lnTo>
                  <a:pt x="35504" y="35798"/>
                </a:lnTo>
                <a:lnTo>
                  <a:pt x="35516" y="35625"/>
                </a:lnTo>
                <a:lnTo>
                  <a:pt x="69468" y="8382"/>
                </a:lnTo>
                <a:lnTo>
                  <a:pt x="71119" y="8382"/>
                </a:lnTo>
                <a:lnTo>
                  <a:pt x="71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7692" y="2670334"/>
            <a:ext cx="6744334" cy="128143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940"/>
              </a:spcBef>
              <a:tabLst>
                <a:tab pos="1882139" algn="l"/>
              </a:tabLst>
            </a:pPr>
            <a:r>
              <a:rPr sz="1800" dirty="0">
                <a:latin typeface="Cambria Math"/>
                <a:cs typeface="Cambria Math"/>
              </a:rPr>
              <a:t>Subject to</a:t>
            </a:r>
            <a:r>
              <a:rPr sz="1800" spc="4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𝑖</a:t>
            </a:r>
            <a:r>
              <a:rPr sz="1950" spc="494" baseline="-14957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∈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10" dirty="0">
                <a:latin typeface="Cambria Math"/>
                <a:cs typeface="Cambria Math"/>
              </a:rPr>
              <a:t>0,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2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𝑖</a:t>
            </a:r>
            <a:r>
              <a:rPr sz="1800" spc="1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∈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[1,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…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5]</a:t>
            </a:r>
            <a:endParaRPr sz="1800">
              <a:latin typeface="Cambria Math"/>
              <a:cs typeface="Cambria Math"/>
            </a:endParaRPr>
          </a:p>
          <a:p>
            <a:pPr marL="265430" marR="30480" indent="-227329">
              <a:lnSpc>
                <a:spcPct val="100000"/>
              </a:lnSpc>
              <a:spcBef>
                <a:spcPts val="1125"/>
              </a:spcBef>
              <a:buChar char="•"/>
              <a:tabLst>
                <a:tab pos="266700" algn="l"/>
              </a:tabLst>
            </a:pPr>
            <a:r>
              <a:rPr sz="2400" dirty="0">
                <a:latin typeface="Arial"/>
                <a:cs typeface="Arial"/>
              </a:rPr>
              <a:t>Convert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original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problem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into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minimization 	problem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50045" y="187731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94544" y="129489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07677" y="278079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79783" y="125501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550777" y="277342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90064" y="3983990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1" y="0"/>
                </a:moveTo>
                <a:lnTo>
                  <a:pt x="208280" y="8509"/>
                </a:lnTo>
                <a:lnTo>
                  <a:pt x="220493" y="13892"/>
                </a:lnTo>
                <a:lnTo>
                  <a:pt x="231028" y="21288"/>
                </a:lnTo>
                <a:lnTo>
                  <a:pt x="252442" y="55429"/>
                </a:lnTo>
                <a:lnTo>
                  <a:pt x="258642" y="86483"/>
                </a:lnTo>
                <a:lnTo>
                  <a:pt x="258677" y="86723"/>
                </a:lnTo>
                <a:lnTo>
                  <a:pt x="256317" y="140398"/>
                </a:lnTo>
                <a:lnTo>
                  <a:pt x="239787" y="180784"/>
                </a:lnTo>
                <a:lnTo>
                  <a:pt x="208534" y="203073"/>
                </a:lnTo>
                <a:lnTo>
                  <a:pt x="211201" y="211709"/>
                </a:lnTo>
                <a:lnTo>
                  <a:pt x="251723" y="187706"/>
                </a:lnTo>
                <a:lnTo>
                  <a:pt x="274399" y="143335"/>
                </a:lnTo>
                <a:lnTo>
                  <a:pt x="278765" y="105918"/>
                </a:lnTo>
                <a:lnTo>
                  <a:pt x="277683" y="86723"/>
                </a:lnTo>
                <a:lnTo>
                  <a:pt x="261239" y="37084"/>
                </a:lnTo>
                <a:lnTo>
                  <a:pt x="226556" y="5526"/>
                </a:lnTo>
                <a:lnTo>
                  <a:pt x="211201" y="0"/>
                </a:lnTo>
                <a:close/>
              </a:path>
              <a:path w="278764" h="212089">
                <a:moveTo>
                  <a:pt x="67564" y="0"/>
                </a:moveTo>
                <a:lnTo>
                  <a:pt x="27219" y="24056"/>
                </a:lnTo>
                <a:lnTo>
                  <a:pt x="4381" y="68548"/>
                </a:lnTo>
                <a:lnTo>
                  <a:pt x="64" y="104775"/>
                </a:lnTo>
                <a:lnTo>
                  <a:pt x="0" y="105918"/>
                </a:lnTo>
                <a:lnTo>
                  <a:pt x="9804" y="159799"/>
                </a:lnTo>
                <a:lnTo>
                  <a:pt x="38671" y="198183"/>
                </a:lnTo>
                <a:lnTo>
                  <a:pt x="67564" y="211709"/>
                </a:lnTo>
                <a:lnTo>
                  <a:pt x="70231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52" y="105918"/>
                </a:lnTo>
                <a:lnTo>
                  <a:pt x="19304" y="104775"/>
                </a:lnTo>
                <a:lnTo>
                  <a:pt x="26376" y="55429"/>
                </a:lnTo>
                <a:lnTo>
                  <a:pt x="47863" y="21288"/>
                </a:lnTo>
                <a:lnTo>
                  <a:pt x="70612" y="8509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11729" y="3983990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279" y="8509"/>
                </a:lnTo>
                <a:lnTo>
                  <a:pt x="220493" y="13892"/>
                </a:lnTo>
                <a:lnTo>
                  <a:pt x="231028" y="21288"/>
                </a:lnTo>
                <a:lnTo>
                  <a:pt x="252442" y="55429"/>
                </a:lnTo>
                <a:lnTo>
                  <a:pt x="258642" y="86483"/>
                </a:lnTo>
                <a:lnTo>
                  <a:pt x="258677" y="86723"/>
                </a:lnTo>
                <a:lnTo>
                  <a:pt x="256317" y="140398"/>
                </a:lnTo>
                <a:lnTo>
                  <a:pt x="239787" y="180784"/>
                </a:lnTo>
                <a:lnTo>
                  <a:pt x="208533" y="203073"/>
                </a:lnTo>
                <a:lnTo>
                  <a:pt x="211200" y="211709"/>
                </a:lnTo>
                <a:lnTo>
                  <a:pt x="251723" y="187706"/>
                </a:lnTo>
                <a:lnTo>
                  <a:pt x="274399" y="143335"/>
                </a:lnTo>
                <a:lnTo>
                  <a:pt x="278764" y="105918"/>
                </a:lnTo>
                <a:lnTo>
                  <a:pt x="277683" y="86723"/>
                </a:lnTo>
                <a:lnTo>
                  <a:pt x="261238" y="37084"/>
                </a:lnTo>
                <a:lnTo>
                  <a:pt x="226556" y="5526"/>
                </a:lnTo>
                <a:lnTo>
                  <a:pt x="211200" y="0"/>
                </a:lnTo>
                <a:close/>
              </a:path>
              <a:path w="278764" h="212089">
                <a:moveTo>
                  <a:pt x="67563" y="0"/>
                </a:moveTo>
                <a:lnTo>
                  <a:pt x="27219" y="24056"/>
                </a:lnTo>
                <a:lnTo>
                  <a:pt x="4381" y="68548"/>
                </a:lnTo>
                <a:lnTo>
                  <a:pt x="64" y="104775"/>
                </a:lnTo>
                <a:lnTo>
                  <a:pt x="0" y="105918"/>
                </a:lnTo>
                <a:lnTo>
                  <a:pt x="985" y="123443"/>
                </a:lnTo>
                <a:lnTo>
                  <a:pt x="1093" y="125370"/>
                </a:lnTo>
                <a:lnTo>
                  <a:pt x="4365" y="143335"/>
                </a:lnTo>
                <a:lnTo>
                  <a:pt x="27094" y="187706"/>
                </a:lnTo>
                <a:lnTo>
                  <a:pt x="67563" y="211709"/>
                </a:lnTo>
                <a:lnTo>
                  <a:pt x="70231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52" y="105918"/>
                </a:lnTo>
                <a:lnTo>
                  <a:pt x="19303" y="104775"/>
                </a:lnTo>
                <a:lnTo>
                  <a:pt x="26376" y="55429"/>
                </a:lnTo>
                <a:lnTo>
                  <a:pt x="47863" y="21288"/>
                </a:lnTo>
                <a:lnTo>
                  <a:pt x="70612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67763" y="4530597"/>
            <a:ext cx="495934" cy="213360"/>
          </a:xfrm>
          <a:custGeom>
            <a:avLst/>
            <a:gdLst/>
            <a:ahLst/>
            <a:cxnLst/>
            <a:rect l="l" t="t" r="r" b="b"/>
            <a:pathLst>
              <a:path w="495935" h="213360">
                <a:moveTo>
                  <a:pt x="427228" y="0"/>
                </a:moveTo>
                <a:lnTo>
                  <a:pt x="424306" y="0"/>
                </a:lnTo>
                <a:lnTo>
                  <a:pt x="424306" y="8508"/>
                </a:lnTo>
                <a:lnTo>
                  <a:pt x="425957" y="8508"/>
                </a:lnTo>
                <a:lnTo>
                  <a:pt x="433623" y="9032"/>
                </a:lnTo>
                <a:lnTo>
                  <a:pt x="460501" y="44831"/>
                </a:lnTo>
                <a:lnTo>
                  <a:pt x="460501" y="50037"/>
                </a:lnTo>
                <a:lnTo>
                  <a:pt x="459739" y="56387"/>
                </a:lnTo>
                <a:lnTo>
                  <a:pt x="456692" y="71754"/>
                </a:lnTo>
                <a:lnTo>
                  <a:pt x="456056" y="77215"/>
                </a:lnTo>
                <a:lnTo>
                  <a:pt x="456056" y="86868"/>
                </a:lnTo>
                <a:lnTo>
                  <a:pt x="457835" y="92075"/>
                </a:lnTo>
                <a:lnTo>
                  <a:pt x="461637" y="96265"/>
                </a:lnTo>
                <a:lnTo>
                  <a:pt x="465328" y="100202"/>
                </a:lnTo>
                <a:lnTo>
                  <a:pt x="469773" y="103124"/>
                </a:lnTo>
                <a:lnTo>
                  <a:pt x="474853" y="105028"/>
                </a:lnTo>
                <a:lnTo>
                  <a:pt x="474853" y="107060"/>
                </a:lnTo>
                <a:lnTo>
                  <a:pt x="456056" y="125349"/>
                </a:lnTo>
                <a:lnTo>
                  <a:pt x="456056" y="134874"/>
                </a:lnTo>
                <a:lnTo>
                  <a:pt x="456692" y="140334"/>
                </a:lnTo>
                <a:lnTo>
                  <a:pt x="459739" y="155701"/>
                </a:lnTo>
                <a:lnTo>
                  <a:pt x="460501" y="162178"/>
                </a:lnTo>
                <a:lnTo>
                  <a:pt x="460501" y="167385"/>
                </a:lnTo>
                <a:lnTo>
                  <a:pt x="459941" y="176571"/>
                </a:lnTo>
                <a:lnTo>
                  <a:pt x="425957" y="204469"/>
                </a:lnTo>
                <a:lnTo>
                  <a:pt x="424306" y="204469"/>
                </a:lnTo>
                <a:lnTo>
                  <a:pt x="424306" y="212851"/>
                </a:lnTo>
                <a:lnTo>
                  <a:pt x="427228" y="212851"/>
                </a:lnTo>
                <a:lnTo>
                  <a:pt x="439467" y="211968"/>
                </a:lnTo>
                <a:lnTo>
                  <a:pt x="476186" y="186229"/>
                </a:lnTo>
                <a:lnTo>
                  <a:pt x="479425" y="165353"/>
                </a:lnTo>
                <a:lnTo>
                  <a:pt x="479425" y="159131"/>
                </a:lnTo>
                <a:lnTo>
                  <a:pt x="478536" y="152145"/>
                </a:lnTo>
                <a:lnTo>
                  <a:pt x="476757" y="144271"/>
                </a:lnTo>
                <a:lnTo>
                  <a:pt x="475106" y="136397"/>
                </a:lnTo>
                <a:lnTo>
                  <a:pt x="474218" y="131063"/>
                </a:lnTo>
                <a:lnTo>
                  <a:pt x="474218" y="123316"/>
                </a:lnTo>
                <a:lnTo>
                  <a:pt x="475995" y="119125"/>
                </a:lnTo>
                <a:lnTo>
                  <a:pt x="482981" y="112649"/>
                </a:lnTo>
                <a:lnTo>
                  <a:pt x="488314" y="110870"/>
                </a:lnTo>
                <a:lnTo>
                  <a:pt x="495554" y="110616"/>
                </a:lnTo>
                <a:lnTo>
                  <a:pt x="495554" y="101472"/>
                </a:lnTo>
                <a:lnTo>
                  <a:pt x="488314" y="101218"/>
                </a:lnTo>
                <a:lnTo>
                  <a:pt x="482981" y="99568"/>
                </a:lnTo>
                <a:lnTo>
                  <a:pt x="479551" y="96265"/>
                </a:lnTo>
                <a:lnTo>
                  <a:pt x="475995" y="93090"/>
                </a:lnTo>
                <a:lnTo>
                  <a:pt x="474218" y="88900"/>
                </a:lnTo>
                <a:lnTo>
                  <a:pt x="474218" y="81025"/>
                </a:lnTo>
                <a:lnTo>
                  <a:pt x="475106" y="75818"/>
                </a:lnTo>
                <a:lnTo>
                  <a:pt x="476757" y="67944"/>
                </a:lnTo>
                <a:lnTo>
                  <a:pt x="478536" y="60070"/>
                </a:lnTo>
                <a:lnTo>
                  <a:pt x="479425" y="52958"/>
                </a:lnTo>
                <a:lnTo>
                  <a:pt x="479425" y="46862"/>
                </a:lnTo>
                <a:lnTo>
                  <a:pt x="478615" y="35960"/>
                </a:lnTo>
                <a:lnTo>
                  <a:pt x="450088" y="3270"/>
                </a:lnTo>
                <a:lnTo>
                  <a:pt x="439467" y="956"/>
                </a:lnTo>
                <a:lnTo>
                  <a:pt x="427228" y="0"/>
                </a:lnTo>
                <a:close/>
              </a:path>
              <a:path w="495935" h="213360">
                <a:moveTo>
                  <a:pt x="71119" y="0"/>
                </a:moveTo>
                <a:lnTo>
                  <a:pt x="68325" y="0"/>
                </a:lnTo>
                <a:lnTo>
                  <a:pt x="56014" y="956"/>
                </a:lnTo>
                <a:lnTo>
                  <a:pt x="19256" y="26447"/>
                </a:lnTo>
                <a:lnTo>
                  <a:pt x="16854" y="35696"/>
                </a:lnTo>
                <a:lnTo>
                  <a:pt x="16813" y="35853"/>
                </a:lnTo>
                <a:lnTo>
                  <a:pt x="16001" y="46735"/>
                </a:lnTo>
                <a:lnTo>
                  <a:pt x="16001" y="52831"/>
                </a:lnTo>
                <a:lnTo>
                  <a:pt x="16891" y="59943"/>
                </a:lnTo>
                <a:lnTo>
                  <a:pt x="20447" y="75691"/>
                </a:lnTo>
                <a:lnTo>
                  <a:pt x="21336" y="80899"/>
                </a:lnTo>
                <a:lnTo>
                  <a:pt x="21336" y="88772"/>
                </a:lnTo>
                <a:lnTo>
                  <a:pt x="19557" y="92963"/>
                </a:lnTo>
                <a:lnTo>
                  <a:pt x="16001" y="96138"/>
                </a:lnTo>
                <a:lnTo>
                  <a:pt x="12445" y="99440"/>
                </a:lnTo>
                <a:lnTo>
                  <a:pt x="6731" y="101345"/>
                </a:lnTo>
                <a:lnTo>
                  <a:pt x="0" y="101345"/>
                </a:lnTo>
                <a:lnTo>
                  <a:pt x="0" y="110489"/>
                </a:lnTo>
                <a:lnTo>
                  <a:pt x="21336" y="123189"/>
                </a:lnTo>
                <a:lnTo>
                  <a:pt x="21336" y="130937"/>
                </a:lnTo>
                <a:lnTo>
                  <a:pt x="20447" y="136270"/>
                </a:lnTo>
                <a:lnTo>
                  <a:pt x="16891" y="152019"/>
                </a:lnTo>
                <a:lnTo>
                  <a:pt x="16001" y="159003"/>
                </a:lnTo>
                <a:lnTo>
                  <a:pt x="16001" y="165226"/>
                </a:lnTo>
                <a:lnTo>
                  <a:pt x="16813" y="176518"/>
                </a:lnTo>
                <a:lnTo>
                  <a:pt x="45370" y="209692"/>
                </a:lnTo>
                <a:lnTo>
                  <a:pt x="68325" y="212851"/>
                </a:lnTo>
                <a:lnTo>
                  <a:pt x="71119" y="212851"/>
                </a:lnTo>
                <a:lnTo>
                  <a:pt x="71119" y="204469"/>
                </a:lnTo>
                <a:lnTo>
                  <a:pt x="69468" y="204469"/>
                </a:lnTo>
                <a:lnTo>
                  <a:pt x="61823" y="203926"/>
                </a:lnTo>
                <a:lnTo>
                  <a:pt x="35051" y="167258"/>
                </a:lnTo>
                <a:lnTo>
                  <a:pt x="35051" y="162051"/>
                </a:lnTo>
                <a:lnTo>
                  <a:pt x="35813" y="155575"/>
                </a:lnTo>
                <a:lnTo>
                  <a:pt x="37211" y="147954"/>
                </a:lnTo>
                <a:lnTo>
                  <a:pt x="38735" y="140207"/>
                </a:lnTo>
                <a:lnTo>
                  <a:pt x="39497" y="134746"/>
                </a:lnTo>
                <a:lnTo>
                  <a:pt x="39497" y="125221"/>
                </a:lnTo>
                <a:lnTo>
                  <a:pt x="37592" y="120014"/>
                </a:lnTo>
                <a:lnTo>
                  <a:pt x="30225" y="111887"/>
                </a:lnTo>
                <a:lnTo>
                  <a:pt x="25781" y="108965"/>
                </a:lnTo>
                <a:lnTo>
                  <a:pt x="20574" y="106933"/>
                </a:lnTo>
                <a:lnTo>
                  <a:pt x="20574" y="104901"/>
                </a:lnTo>
                <a:lnTo>
                  <a:pt x="25781" y="102996"/>
                </a:lnTo>
                <a:lnTo>
                  <a:pt x="30225" y="100075"/>
                </a:lnTo>
                <a:lnTo>
                  <a:pt x="37592" y="91947"/>
                </a:lnTo>
                <a:lnTo>
                  <a:pt x="39497" y="86740"/>
                </a:lnTo>
                <a:lnTo>
                  <a:pt x="39497" y="77088"/>
                </a:lnTo>
                <a:lnTo>
                  <a:pt x="38735" y="71627"/>
                </a:lnTo>
                <a:lnTo>
                  <a:pt x="37211" y="64007"/>
                </a:lnTo>
                <a:lnTo>
                  <a:pt x="35813" y="56387"/>
                </a:lnTo>
                <a:lnTo>
                  <a:pt x="35051" y="49910"/>
                </a:lnTo>
                <a:lnTo>
                  <a:pt x="35051" y="44703"/>
                </a:lnTo>
                <a:lnTo>
                  <a:pt x="55070" y="10604"/>
                </a:lnTo>
                <a:lnTo>
                  <a:pt x="69468" y="8508"/>
                </a:lnTo>
                <a:lnTo>
                  <a:pt x="71119" y="8508"/>
                </a:lnTo>
                <a:lnTo>
                  <a:pt x="71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1227" y="4787645"/>
            <a:ext cx="1332230" cy="276225"/>
          </a:xfrm>
          <a:custGeom>
            <a:avLst/>
            <a:gdLst/>
            <a:ahLst/>
            <a:cxnLst/>
            <a:rect l="l" t="t" r="r" b="b"/>
            <a:pathLst>
              <a:path w="1332230" h="276225">
                <a:moveTo>
                  <a:pt x="75336" y="9271"/>
                </a:moveTo>
                <a:lnTo>
                  <a:pt x="72555" y="0"/>
                </a:lnTo>
                <a:lnTo>
                  <a:pt x="56134" y="6464"/>
                </a:lnTo>
                <a:lnTo>
                  <a:pt x="41706" y="16510"/>
                </a:lnTo>
                <a:lnTo>
                  <a:pt x="18859" y="47498"/>
                </a:lnTo>
                <a:lnTo>
                  <a:pt x="4711" y="89319"/>
                </a:lnTo>
                <a:lnTo>
                  <a:pt x="0" y="138303"/>
                </a:lnTo>
                <a:lnTo>
                  <a:pt x="1130" y="162458"/>
                </a:lnTo>
                <a:lnTo>
                  <a:pt x="1168" y="163423"/>
                </a:lnTo>
                <a:lnTo>
                  <a:pt x="10604" y="208711"/>
                </a:lnTo>
                <a:lnTo>
                  <a:pt x="29286" y="246062"/>
                </a:lnTo>
                <a:lnTo>
                  <a:pt x="72555" y="276225"/>
                </a:lnTo>
                <a:lnTo>
                  <a:pt x="75336" y="267081"/>
                </a:lnTo>
                <a:lnTo>
                  <a:pt x="62649" y="260464"/>
                </a:lnTo>
                <a:lnTo>
                  <a:pt x="51600" y="250875"/>
                </a:lnTo>
                <a:lnTo>
                  <a:pt x="28346" y="204698"/>
                </a:lnTo>
                <a:lnTo>
                  <a:pt x="21513" y="163423"/>
                </a:lnTo>
                <a:lnTo>
                  <a:pt x="21399" y="162458"/>
                </a:lnTo>
                <a:lnTo>
                  <a:pt x="20535" y="138303"/>
                </a:lnTo>
                <a:lnTo>
                  <a:pt x="21399" y="114020"/>
                </a:lnTo>
                <a:lnTo>
                  <a:pt x="24003" y="91795"/>
                </a:lnTo>
                <a:lnTo>
                  <a:pt x="34417" y="53467"/>
                </a:lnTo>
                <a:lnTo>
                  <a:pt x="62649" y="15824"/>
                </a:lnTo>
                <a:lnTo>
                  <a:pt x="75336" y="9271"/>
                </a:lnTo>
                <a:close/>
              </a:path>
              <a:path w="1332230" h="276225">
                <a:moveTo>
                  <a:pt x="172656" y="41529"/>
                </a:moveTo>
                <a:lnTo>
                  <a:pt x="169633" y="33020"/>
                </a:lnTo>
                <a:lnTo>
                  <a:pt x="154279" y="38557"/>
                </a:lnTo>
                <a:lnTo>
                  <a:pt x="140817" y="46570"/>
                </a:lnTo>
                <a:lnTo>
                  <a:pt x="111925" y="85115"/>
                </a:lnTo>
                <a:lnTo>
                  <a:pt x="102171" y="137795"/>
                </a:lnTo>
                <a:lnTo>
                  <a:pt x="102108" y="138938"/>
                </a:lnTo>
                <a:lnTo>
                  <a:pt x="103085" y="156464"/>
                </a:lnTo>
                <a:lnTo>
                  <a:pt x="103187" y="158394"/>
                </a:lnTo>
                <a:lnTo>
                  <a:pt x="106451" y="176364"/>
                </a:lnTo>
                <a:lnTo>
                  <a:pt x="129171" y="220726"/>
                </a:lnTo>
                <a:lnTo>
                  <a:pt x="169633" y="244729"/>
                </a:lnTo>
                <a:lnTo>
                  <a:pt x="172313" y="236093"/>
                </a:lnTo>
                <a:lnTo>
                  <a:pt x="160248" y="230759"/>
                </a:lnTo>
                <a:lnTo>
                  <a:pt x="149834" y="223329"/>
                </a:lnTo>
                <a:lnTo>
                  <a:pt x="128473" y="188658"/>
                </a:lnTo>
                <a:lnTo>
                  <a:pt x="121450" y="138938"/>
                </a:lnTo>
                <a:lnTo>
                  <a:pt x="121412" y="137795"/>
                </a:lnTo>
                <a:lnTo>
                  <a:pt x="122186" y="119748"/>
                </a:lnTo>
                <a:lnTo>
                  <a:pt x="133972" y="75184"/>
                </a:lnTo>
                <a:lnTo>
                  <a:pt x="160426" y="46913"/>
                </a:lnTo>
                <a:lnTo>
                  <a:pt x="172656" y="41529"/>
                </a:lnTo>
                <a:close/>
              </a:path>
              <a:path w="1332230" h="276225">
                <a:moveTo>
                  <a:pt x="1229690" y="138938"/>
                </a:moveTo>
                <a:lnTo>
                  <a:pt x="1228598" y="119748"/>
                </a:lnTo>
                <a:lnTo>
                  <a:pt x="1228585" y="119507"/>
                </a:lnTo>
                <a:lnTo>
                  <a:pt x="1225321" y="101574"/>
                </a:lnTo>
                <a:lnTo>
                  <a:pt x="1202575" y="57086"/>
                </a:lnTo>
                <a:lnTo>
                  <a:pt x="1162126" y="33020"/>
                </a:lnTo>
                <a:lnTo>
                  <a:pt x="1159205" y="41529"/>
                </a:lnTo>
                <a:lnTo>
                  <a:pt x="1171409" y="46913"/>
                </a:lnTo>
                <a:lnTo>
                  <a:pt x="1181950" y="54317"/>
                </a:lnTo>
                <a:lnTo>
                  <a:pt x="1203363" y="88455"/>
                </a:lnTo>
                <a:lnTo>
                  <a:pt x="1209560" y="119507"/>
                </a:lnTo>
                <a:lnTo>
                  <a:pt x="1209598" y="119748"/>
                </a:lnTo>
                <a:lnTo>
                  <a:pt x="1210386" y="137795"/>
                </a:lnTo>
                <a:lnTo>
                  <a:pt x="1209598" y="156464"/>
                </a:lnTo>
                <a:lnTo>
                  <a:pt x="1207236" y="173431"/>
                </a:lnTo>
                <a:lnTo>
                  <a:pt x="1190701" y="213804"/>
                </a:lnTo>
                <a:lnTo>
                  <a:pt x="1159459" y="236093"/>
                </a:lnTo>
                <a:lnTo>
                  <a:pt x="1162126" y="244729"/>
                </a:lnTo>
                <a:lnTo>
                  <a:pt x="1202639" y="220726"/>
                </a:lnTo>
                <a:lnTo>
                  <a:pt x="1225321" y="176364"/>
                </a:lnTo>
                <a:lnTo>
                  <a:pt x="1228585" y="158394"/>
                </a:lnTo>
                <a:lnTo>
                  <a:pt x="1229690" y="138938"/>
                </a:lnTo>
                <a:close/>
              </a:path>
              <a:path w="1332230" h="276225">
                <a:moveTo>
                  <a:pt x="1332039" y="138303"/>
                </a:moveTo>
                <a:lnTo>
                  <a:pt x="1330909" y="114020"/>
                </a:lnTo>
                <a:lnTo>
                  <a:pt x="1330858" y="112864"/>
                </a:lnTo>
                <a:lnTo>
                  <a:pt x="1327302" y="89319"/>
                </a:lnTo>
                <a:lnTo>
                  <a:pt x="1313129" y="47498"/>
                </a:lnTo>
                <a:lnTo>
                  <a:pt x="1290256" y="16510"/>
                </a:lnTo>
                <a:lnTo>
                  <a:pt x="1259408" y="0"/>
                </a:lnTo>
                <a:lnTo>
                  <a:pt x="1256614" y="9271"/>
                </a:lnTo>
                <a:lnTo>
                  <a:pt x="1269301" y="15824"/>
                </a:lnTo>
                <a:lnTo>
                  <a:pt x="1280337" y="25374"/>
                </a:lnTo>
                <a:lnTo>
                  <a:pt x="1303591" y="71628"/>
                </a:lnTo>
                <a:lnTo>
                  <a:pt x="1310589" y="114020"/>
                </a:lnTo>
                <a:lnTo>
                  <a:pt x="1311478" y="138303"/>
                </a:lnTo>
                <a:lnTo>
                  <a:pt x="1310589" y="162458"/>
                </a:lnTo>
                <a:lnTo>
                  <a:pt x="1303591" y="204698"/>
                </a:lnTo>
                <a:lnTo>
                  <a:pt x="1280337" y="250875"/>
                </a:lnTo>
                <a:lnTo>
                  <a:pt x="1256614" y="267081"/>
                </a:lnTo>
                <a:lnTo>
                  <a:pt x="1259408" y="276225"/>
                </a:lnTo>
                <a:lnTo>
                  <a:pt x="1302689" y="246062"/>
                </a:lnTo>
                <a:lnTo>
                  <a:pt x="1321384" y="208711"/>
                </a:lnTo>
                <a:lnTo>
                  <a:pt x="1330858" y="163423"/>
                </a:lnTo>
                <a:lnTo>
                  <a:pt x="1332039" y="138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50392" y="3914013"/>
            <a:ext cx="7538084" cy="1602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1701800" algn="l"/>
                <a:tab pos="2823845" algn="l"/>
              </a:tabLst>
            </a:pPr>
            <a:r>
              <a:rPr sz="1800" dirty="0">
                <a:latin typeface="Cambria Math"/>
                <a:cs typeface="Cambria Math"/>
              </a:rPr>
              <a:t>Minimize</a:t>
            </a:r>
            <a:r>
              <a:rPr sz="1800" spc="3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37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𝑥</a:t>
            </a:r>
            <a:r>
              <a:rPr sz="1800" dirty="0">
                <a:latin typeface="Cambria Math"/>
                <a:cs typeface="Cambria Math"/>
              </a:rPr>
              <a:t>	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−𝑐𝑢𝑡</a:t>
            </a:r>
            <a:r>
              <a:rPr sz="1800" spc="36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𝑥</a:t>
            </a:r>
            <a:r>
              <a:rPr sz="1800" dirty="0">
                <a:latin typeface="Cambria Math"/>
                <a:cs typeface="Cambria Math"/>
              </a:rPr>
              <a:t>	=</a:t>
            </a:r>
            <a:r>
              <a:rPr sz="1800" spc="1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2(𝑥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950" spc="300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r>
              <a:rPr sz="1950" spc="32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r>
              <a:rPr sz="1950" spc="31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4</a:t>
            </a:r>
            <a:r>
              <a:rPr sz="1950" spc="30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5</a:t>
            </a:r>
            <a:r>
              <a:rPr sz="1950" spc="300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4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𝑥</a:t>
            </a:r>
            <a:r>
              <a:rPr sz="1950" spc="-15" baseline="-14957" dirty="0">
                <a:latin typeface="Cambria Math"/>
                <a:cs typeface="Cambria Math"/>
              </a:rPr>
              <a:t>4</a:t>
            </a:r>
            <a:r>
              <a:rPr sz="1800" spc="-10" dirty="0">
                <a:latin typeface="Cambria Math"/>
                <a:cs typeface="Cambria Math"/>
              </a:rPr>
              <a:t>𝑥</a:t>
            </a:r>
            <a:r>
              <a:rPr sz="1950" spc="-15" baseline="-14957" dirty="0">
                <a:latin typeface="Cambria Math"/>
                <a:cs typeface="Cambria Math"/>
              </a:rPr>
              <a:t>5</a:t>
            </a:r>
            <a:r>
              <a:rPr sz="1800" spc="-1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  <a:p>
            <a:pPr marL="1778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−2𝑥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950" spc="23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− 3𝑥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950" spc="25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3𝑥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r>
              <a:rPr sz="1950" spc="25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− 2𝑥</a:t>
            </a:r>
            <a:r>
              <a:rPr sz="1950" baseline="-14957" dirty="0">
                <a:latin typeface="Cambria Math"/>
                <a:cs typeface="Cambria Math"/>
              </a:rPr>
              <a:t>4</a:t>
            </a:r>
            <a:r>
              <a:rPr sz="1950" spc="24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-25" dirty="0">
                <a:latin typeface="Cambria Math"/>
                <a:cs typeface="Cambria Math"/>
              </a:rPr>
              <a:t>2𝑥</a:t>
            </a:r>
            <a:r>
              <a:rPr sz="1950" spc="-37" baseline="-14957" dirty="0">
                <a:latin typeface="Cambria Math"/>
                <a:cs typeface="Cambria Math"/>
              </a:rPr>
              <a:t>5</a:t>
            </a:r>
            <a:endParaRPr sz="1950" baseline="-14957">
              <a:latin typeface="Cambria Math"/>
              <a:cs typeface="Cambria Math"/>
            </a:endParaRPr>
          </a:p>
          <a:p>
            <a:pPr marL="177800">
              <a:lnSpc>
                <a:spcPct val="100000"/>
              </a:lnSpc>
              <a:tabLst>
                <a:tab pos="1795145" algn="l"/>
              </a:tabLst>
            </a:pPr>
            <a:r>
              <a:rPr sz="1800" dirty="0">
                <a:latin typeface="Cambria Math"/>
                <a:cs typeface="Cambria Math"/>
              </a:rPr>
              <a:t>Subject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to</a:t>
            </a:r>
            <a:r>
              <a:rPr sz="1800" spc="409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𝑖</a:t>
            </a:r>
            <a:r>
              <a:rPr sz="1950" spc="494" baseline="-14957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∈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10" dirty="0">
                <a:latin typeface="Cambria Math"/>
                <a:cs typeface="Cambria Math"/>
              </a:rPr>
              <a:t>0,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2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𝑖</a:t>
            </a:r>
            <a:r>
              <a:rPr sz="1800" spc="1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∈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[1,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…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5]</a:t>
            </a:r>
            <a:endParaRPr sz="1800">
              <a:latin typeface="Cambria Math"/>
              <a:cs typeface="Cambria Math"/>
            </a:endParaRPr>
          </a:p>
          <a:p>
            <a:pPr marL="177800">
              <a:lnSpc>
                <a:spcPct val="100000"/>
              </a:lnSpc>
              <a:spcBef>
                <a:spcPts val="105"/>
              </a:spcBef>
              <a:tabLst>
                <a:tab pos="507365" algn="l"/>
                <a:tab pos="1746250" algn="l"/>
              </a:tabLst>
            </a:pPr>
            <a:r>
              <a:rPr sz="1800" spc="-50" dirty="0">
                <a:latin typeface="Cambria Math"/>
                <a:cs typeface="Cambria Math"/>
              </a:rPr>
              <a:t>𝑓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10" dirty="0">
                <a:latin typeface="Cambria Math"/>
                <a:cs typeface="Cambria Math"/>
              </a:rPr>
              <a:t>0,</a:t>
            </a:r>
            <a:r>
              <a:rPr sz="1800" spc="-10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1,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0,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0,</a:t>
            </a:r>
            <a:r>
              <a:rPr sz="1800" spc="-7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	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−3𝑥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950" spc="25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2𝑥</a:t>
            </a:r>
            <a:r>
              <a:rPr sz="1950" baseline="-14957" dirty="0">
                <a:latin typeface="Cambria Math"/>
                <a:cs typeface="Cambria Math"/>
              </a:rPr>
              <a:t>5</a:t>
            </a:r>
            <a:r>
              <a:rPr sz="1950" spc="40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−5</a:t>
            </a:r>
            <a:endParaRPr sz="1800">
              <a:latin typeface="Cambria Math"/>
              <a:cs typeface="Cambria Math"/>
            </a:endParaRPr>
          </a:p>
          <a:p>
            <a:pPr marL="252729" indent="-227329">
              <a:lnSpc>
                <a:spcPct val="100000"/>
              </a:lnSpc>
              <a:spcBef>
                <a:spcPts val="785"/>
              </a:spcBef>
              <a:buChar char="•"/>
              <a:tabLst>
                <a:tab pos="252729" algn="l"/>
              </a:tabLst>
            </a:pPr>
            <a:r>
              <a:rPr sz="2400" spc="-10" dirty="0">
                <a:latin typeface="Arial"/>
                <a:cs typeface="Arial"/>
              </a:rPr>
              <a:t>Hamiltonian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886190" y="653033"/>
            <a:ext cx="1618615" cy="212090"/>
          </a:xfrm>
          <a:custGeom>
            <a:avLst/>
            <a:gdLst/>
            <a:ahLst/>
            <a:cxnLst/>
            <a:rect l="l" t="t" r="r" b="b"/>
            <a:pathLst>
              <a:path w="1618615" h="212090">
                <a:moveTo>
                  <a:pt x="1550796" y="0"/>
                </a:moveTo>
                <a:lnTo>
                  <a:pt x="1547749" y="8636"/>
                </a:lnTo>
                <a:lnTo>
                  <a:pt x="1560034" y="13946"/>
                </a:lnTo>
                <a:lnTo>
                  <a:pt x="1570593" y="21304"/>
                </a:lnTo>
                <a:lnTo>
                  <a:pt x="1591984" y="55429"/>
                </a:lnTo>
                <a:lnTo>
                  <a:pt x="1598244" y="86536"/>
                </a:lnTo>
                <a:lnTo>
                  <a:pt x="1598271" y="86723"/>
                </a:lnTo>
                <a:lnTo>
                  <a:pt x="1599056" y="104775"/>
                </a:lnTo>
                <a:lnTo>
                  <a:pt x="1598271" y="123517"/>
                </a:lnTo>
                <a:lnTo>
                  <a:pt x="1595913" y="140509"/>
                </a:lnTo>
                <a:lnTo>
                  <a:pt x="1579366" y="180911"/>
                </a:lnTo>
                <a:lnTo>
                  <a:pt x="1548129" y="203200"/>
                </a:lnTo>
                <a:lnTo>
                  <a:pt x="1550796" y="211708"/>
                </a:lnTo>
                <a:lnTo>
                  <a:pt x="1591266" y="187705"/>
                </a:lnTo>
                <a:lnTo>
                  <a:pt x="1613995" y="143335"/>
                </a:lnTo>
                <a:lnTo>
                  <a:pt x="1618360" y="105917"/>
                </a:lnTo>
                <a:lnTo>
                  <a:pt x="1617276" y="86723"/>
                </a:lnTo>
                <a:lnTo>
                  <a:pt x="1617265" y="86536"/>
                </a:lnTo>
                <a:lnTo>
                  <a:pt x="1600834" y="37083"/>
                </a:lnTo>
                <a:lnTo>
                  <a:pt x="1566134" y="5544"/>
                </a:lnTo>
                <a:lnTo>
                  <a:pt x="1550796" y="0"/>
                </a:lnTo>
                <a:close/>
              </a:path>
              <a:path w="1618615" h="212090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989" y="1235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0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3"/>
                </a:lnTo>
                <a:lnTo>
                  <a:pt x="19351" y="105917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44" y="13946"/>
                </a:lnTo>
                <a:lnTo>
                  <a:pt x="70611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375522" y="307975"/>
            <a:ext cx="3655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Black: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White: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tabLst>
                <a:tab pos="586105" algn="l"/>
                <a:tab pos="2213610" algn="l"/>
              </a:tabLst>
            </a:pP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14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=</a:t>
            </a:r>
            <a:r>
              <a:rPr sz="1800" dirty="0">
                <a:latin typeface="Cambria Math"/>
                <a:cs typeface="Cambria Math"/>
              </a:rPr>
              <a:t>	𝑥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4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𝑥</a:t>
            </a:r>
            <a:r>
              <a:rPr sz="1950" spc="-37" baseline="-14957" dirty="0">
                <a:latin typeface="Cambria Math"/>
                <a:cs typeface="Cambria Math"/>
              </a:rPr>
              <a:t>5</a:t>
            </a:r>
            <a:r>
              <a:rPr sz="1950" baseline="-14957" dirty="0">
                <a:latin typeface="Cambria Math"/>
                <a:cs typeface="Cambria Math"/>
              </a:rPr>
              <a:t>	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(0,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1,</a:t>
            </a:r>
            <a:r>
              <a:rPr sz="1800" spc="-8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0,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0,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1)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68106" y="1110234"/>
            <a:ext cx="768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Cut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0988" y="5749937"/>
            <a:ext cx="127000" cy="15240"/>
          </a:xfrm>
          <a:custGeom>
            <a:avLst/>
            <a:gdLst/>
            <a:ahLst/>
            <a:cxnLst/>
            <a:rect l="l" t="t" r="r" b="b"/>
            <a:pathLst>
              <a:path w="127000" h="15239">
                <a:moveTo>
                  <a:pt x="126491" y="0"/>
                </a:moveTo>
                <a:lnTo>
                  <a:pt x="0" y="0"/>
                </a:lnTo>
                <a:lnTo>
                  <a:pt x="0" y="15240"/>
                </a:lnTo>
                <a:lnTo>
                  <a:pt x="126491" y="15240"/>
                </a:lnTo>
                <a:lnTo>
                  <a:pt x="126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88542" y="5735523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85621" y="5652655"/>
            <a:ext cx="4320540" cy="212090"/>
          </a:xfrm>
          <a:custGeom>
            <a:avLst/>
            <a:gdLst/>
            <a:ahLst/>
            <a:cxnLst/>
            <a:rect l="l" t="t" r="r" b="b"/>
            <a:pathLst>
              <a:path w="4320540" h="212089">
                <a:moveTo>
                  <a:pt x="4252849" y="0"/>
                </a:moveTo>
                <a:lnTo>
                  <a:pt x="4249928" y="8597"/>
                </a:lnTo>
                <a:lnTo>
                  <a:pt x="4262141" y="13915"/>
                </a:lnTo>
                <a:lnTo>
                  <a:pt x="4272676" y="21277"/>
                </a:lnTo>
                <a:lnTo>
                  <a:pt x="4294090" y="55414"/>
                </a:lnTo>
                <a:lnTo>
                  <a:pt x="4300292" y="86521"/>
                </a:lnTo>
                <a:lnTo>
                  <a:pt x="4300325" y="86751"/>
                </a:lnTo>
                <a:lnTo>
                  <a:pt x="4297965" y="140447"/>
                </a:lnTo>
                <a:lnTo>
                  <a:pt x="4281435" y="180837"/>
                </a:lnTo>
                <a:lnTo>
                  <a:pt x="4250182" y="203149"/>
                </a:lnTo>
                <a:lnTo>
                  <a:pt x="4252849" y="211747"/>
                </a:lnTo>
                <a:lnTo>
                  <a:pt x="4293371" y="187710"/>
                </a:lnTo>
                <a:lnTo>
                  <a:pt x="4316047" y="143335"/>
                </a:lnTo>
                <a:lnTo>
                  <a:pt x="4320413" y="105930"/>
                </a:lnTo>
                <a:lnTo>
                  <a:pt x="4319330" y="86751"/>
                </a:lnTo>
                <a:lnTo>
                  <a:pt x="4302887" y="37122"/>
                </a:lnTo>
                <a:lnTo>
                  <a:pt x="4268204" y="5541"/>
                </a:lnTo>
                <a:lnTo>
                  <a:pt x="4252849" y="0"/>
                </a:lnTo>
                <a:close/>
              </a:path>
              <a:path w="4320540" h="212089">
                <a:moveTo>
                  <a:pt x="67563" y="0"/>
                </a:moveTo>
                <a:lnTo>
                  <a:pt x="27219" y="24101"/>
                </a:lnTo>
                <a:lnTo>
                  <a:pt x="4381" y="68583"/>
                </a:lnTo>
                <a:lnTo>
                  <a:pt x="0" y="105930"/>
                </a:lnTo>
                <a:lnTo>
                  <a:pt x="986" y="123489"/>
                </a:lnTo>
                <a:lnTo>
                  <a:pt x="17398" y="174739"/>
                </a:lnTo>
                <a:lnTo>
                  <a:pt x="52153" y="206212"/>
                </a:lnTo>
                <a:lnTo>
                  <a:pt x="67563" y="211747"/>
                </a:lnTo>
                <a:lnTo>
                  <a:pt x="70231" y="203149"/>
                </a:lnTo>
                <a:lnTo>
                  <a:pt x="58183" y="197805"/>
                </a:lnTo>
                <a:lnTo>
                  <a:pt x="47767" y="190368"/>
                </a:lnTo>
                <a:lnTo>
                  <a:pt x="26376" y="155689"/>
                </a:lnTo>
                <a:lnTo>
                  <a:pt x="19351" y="105930"/>
                </a:lnTo>
                <a:lnTo>
                  <a:pt x="19303" y="104813"/>
                </a:lnTo>
                <a:lnTo>
                  <a:pt x="20089" y="86751"/>
                </a:lnTo>
                <a:lnTo>
                  <a:pt x="31876" y="42138"/>
                </a:lnTo>
                <a:lnTo>
                  <a:pt x="58398" y="13915"/>
                </a:lnTo>
                <a:lnTo>
                  <a:pt x="70612" y="8597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472564" y="5690717"/>
            <a:ext cx="4062729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47015" algn="l"/>
                <a:tab pos="748665" algn="l"/>
                <a:tab pos="982980" algn="l"/>
                <a:tab pos="1490345" algn="l"/>
                <a:tab pos="1725930" algn="l"/>
                <a:tab pos="2233295" algn="l"/>
                <a:tab pos="2467610" algn="l"/>
                <a:tab pos="2975610" algn="l"/>
                <a:tab pos="3209925" algn="l"/>
                <a:tab pos="3717290" algn="l"/>
                <a:tab pos="3952240" algn="l"/>
              </a:tabLst>
            </a:pPr>
            <a:r>
              <a:rPr sz="1300" spc="-50" dirty="0">
                <a:latin typeface="Cambria Math"/>
                <a:cs typeface="Cambria Math"/>
              </a:rPr>
              <a:t>1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-50" dirty="0">
                <a:latin typeface="Cambria Math"/>
                <a:cs typeface="Cambria Math"/>
              </a:rPr>
              <a:t>2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-50" dirty="0">
                <a:latin typeface="Cambria Math"/>
                <a:cs typeface="Cambria Math"/>
              </a:rPr>
              <a:t>1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-50" dirty="0">
                <a:latin typeface="Cambria Math"/>
                <a:cs typeface="Cambria Math"/>
              </a:rPr>
              <a:t>3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-50" dirty="0">
                <a:latin typeface="Cambria Math"/>
                <a:cs typeface="Cambria Math"/>
              </a:rPr>
              <a:t>2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-50" dirty="0">
                <a:latin typeface="Cambria Math"/>
                <a:cs typeface="Cambria Math"/>
              </a:rPr>
              <a:t>3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-50" dirty="0">
                <a:latin typeface="Cambria Math"/>
                <a:cs typeface="Cambria Math"/>
              </a:rPr>
              <a:t>2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-50" dirty="0">
                <a:latin typeface="Cambria Math"/>
                <a:cs typeface="Cambria Math"/>
              </a:rPr>
              <a:t>4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-50" dirty="0">
                <a:latin typeface="Cambria Math"/>
                <a:cs typeface="Cambria Math"/>
              </a:rPr>
              <a:t>3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-50" dirty="0">
                <a:latin typeface="Cambria Math"/>
                <a:cs typeface="Cambria Math"/>
              </a:rPr>
              <a:t>5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-50" dirty="0">
                <a:latin typeface="Cambria Math"/>
                <a:cs typeface="Cambria Math"/>
              </a:rPr>
              <a:t>4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-50" dirty="0">
                <a:latin typeface="Cambria Math"/>
                <a:cs typeface="Cambria Math"/>
              </a:rPr>
              <a:t>5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0" name="object 30"/>
          <p:cNvSpPr txBox="1"/>
          <p:nvPr/>
        </p:nvSpPr>
        <p:spPr>
          <a:xfrm>
            <a:off x="590397" y="5409082"/>
            <a:ext cx="5831205" cy="473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0540">
              <a:lnSpc>
                <a:spcPts val="1764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ts val="1764"/>
              </a:lnSpc>
              <a:tabLst>
                <a:tab pos="769620" algn="l"/>
                <a:tab pos="1284605" algn="l"/>
                <a:tab pos="2020570" algn="l"/>
                <a:tab pos="2763520" algn="l"/>
                <a:tab pos="3505200" algn="l"/>
                <a:tab pos="4247515" algn="l"/>
                <a:tab pos="5086350" algn="l"/>
              </a:tabLst>
            </a:pPr>
            <a:r>
              <a:rPr sz="1800" dirty="0">
                <a:latin typeface="Cambria Math"/>
                <a:cs typeface="Cambria Math"/>
              </a:rPr>
              <a:t>𝐻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=</a:t>
            </a:r>
            <a:r>
              <a:rPr sz="1800" dirty="0">
                <a:latin typeface="Cambria Math"/>
                <a:cs typeface="Cambria Math"/>
              </a:rPr>
              <a:t>	𝑍</a:t>
            </a:r>
            <a:r>
              <a:rPr sz="1800" spc="34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𝑍</a:t>
            </a:r>
            <a:r>
              <a:rPr sz="1800" dirty="0">
                <a:latin typeface="Cambria Math"/>
                <a:cs typeface="Cambria Math"/>
              </a:rPr>
              <a:t>	+ 𝑍</a:t>
            </a:r>
            <a:r>
              <a:rPr sz="1800" spc="34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𝑍</a:t>
            </a:r>
            <a:r>
              <a:rPr sz="1800" dirty="0">
                <a:latin typeface="Cambria Math"/>
                <a:cs typeface="Cambria Math"/>
              </a:rPr>
              <a:t>	+ 𝑍</a:t>
            </a:r>
            <a:r>
              <a:rPr sz="1800" spc="38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𝑍</a:t>
            </a:r>
            <a:r>
              <a:rPr sz="1800" dirty="0">
                <a:latin typeface="Cambria Math"/>
                <a:cs typeface="Cambria Math"/>
              </a:rPr>
              <a:t>	+ 𝑍</a:t>
            </a:r>
            <a:r>
              <a:rPr sz="1800" spc="38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𝑍</a:t>
            </a:r>
            <a:r>
              <a:rPr sz="1800" dirty="0">
                <a:latin typeface="Cambria Math"/>
                <a:cs typeface="Cambria Math"/>
              </a:rPr>
              <a:t>	+ 𝑍</a:t>
            </a:r>
            <a:r>
              <a:rPr sz="1800" spc="38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𝑍</a:t>
            </a:r>
            <a:r>
              <a:rPr sz="1800" dirty="0">
                <a:latin typeface="Cambria Math"/>
                <a:cs typeface="Cambria Math"/>
              </a:rPr>
              <a:t>	+ 𝑍</a:t>
            </a:r>
            <a:r>
              <a:rPr sz="1800" spc="38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𝑍</a:t>
            </a:r>
            <a:r>
              <a:rPr sz="1800" dirty="0">
                <a:latin typeface="Cambria Math"/>
                <a:cs typeface="Cambria Math"/>
              </a:rPr>
              <a:t>	−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3𝐼</a:t>
            </a:r>
            <a:r>
              <a:rPr sz="1950" spc="-30" baseline="27777" dirty="0">
                <a:latin typeface="Cambria Math"/>
                <a:cs typeface="Cambria Math"/>
              </a:rPr>
              <a:t>⊗5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5797" y="5958027"/>
            <a:ext cx="3093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Minimum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eigenvalue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-</a:t>
            </a:r>
            <a:r>
              <a:rPr sz="1800" spc="-5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⟨</a:t>
            </a:r>
            <a:r>
              <a:rPr sz="1800" dirty="0">
                <a:latin typeface="Arial"/>
                <a:cs typeface="Arial"/>
              </a:rPr>
              <a:t>10010|</a:t>
            </a:r>
            <a:r>
              <a:rPr sz="1800" dirty="0">
                <a:latin typeface="Cambria Math"/>
                <a:cs typeface="Cambria Math"/>
              </a:rPr>
              <a:t>𝐻</a:t>
            </a:r>
            <a:r>
              <a:rPr sz="1800" dirty="0">
                <a:latin typeface="Arial"/>
                <a:cs typeface="Arial"/>
              </a:rPr>
              <a:t>|10010</a:t>
            </a:r>
            <a:r>
              <a:rPr sz="1800" dirty="0">
                <a:latin typeface="Cambria Math"/>
                <a:cs typeface="Cambria Math"/>
              </a:rPr>
              <a:t>⟩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5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𝑓(𝑥)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Hamiltonian</a:t>
            </a:r>
            <a:r>
              <a:rPr spc="-11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Variational</a:t>
            </a:r>
            <a:r>
              <a:rPr spc="-105" dirty="0"/>
              <a:t> </a:t>
            </a:r>
            <a:r>
              <a:rPr spc="-10" dirty="0"/>
              <a:t>Principle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392" y="1030351"/>
            <a:ext cx="10947400" cy="45679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marR="501015" indent="-227329">
              <a:lnSpc>
                <a:spcPct val="100000"/>
              </a:lnSpc>
              <a:spcBef>
                <a:spcPts val="100"/>
              </a:spcBef>
              <a:buChar char="•"/>
              <a:tabLst>
                <a:tab pos="254000" algn="l"/>
              </a:tabLst>
            </a:pPr>
            <a:r>
              <a:rPr sz="2400" dirty="0">
                <a:latin typeface="Arial"/>
                <a:cs typeface="Arial"/>
              </a:rPr>
              <a:t>Basic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strategy: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represent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problem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matrix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(Hamiltonian)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find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 	</a:t>
            </a:r>
            <a:r>
              <a:rPr sz="2400" dirty="0">
                <a:latin typeface="Arial"/>
                <a:cs typeface="Arial"/>
              </a:rPr>
              <a:t>minimum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eigenvalue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eigenvector</a:t>
            </a:r>
            <a:endParaRPr sz="2400" dirty="0">
              <a:latin typeface="Arial"/>
              <a:cs typeface="Arial"/>
            </a:endParaRPr>
          </a:p>
          <a:p>
            <a:pPr marL="710565" lvl="1" indent="-227965">
              <a:lnSpc>
                <a:spcPct val="100000"/>
              </a:lnSpc>
              <a:spcBef>
                <a:spcPts val="204"/>
              </a:spcBef>
              <a:buChar char="•"/>
              <a:tabLst>
                <a:tab pos="710565" algn="l"/>
              </a:tabLst>
            </a:pPr>
            <a:r>
              <a:rPr sz="2000" dirty="0">
                <a:latin typeface="Arial"/>
                <a:cs typeface="Arial"/>
              </a:rPr>
              <a:t>Minimum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eigenvector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(eigenvalue)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often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called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ground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(energy)</a:t>
            </a:r>
            <a:endParaRPr sz="2000" dirty="0">
              <a:latin typeface="Arial"/>
              <a:cs typeface="Arial"/>
            </a:endParaRPr>
          </a:p>
          <a:p>
            <a:pPr marL="252729" indent="-227329">
              <a:lnSpc>
                <a:spcPct val="100000"/>
              </a:lnSpc>
              <a:spcBef>
                <a:spcPts val="190"/>
              </a:spcBef>
              <a:buChar char="•"/>
              <a:tabLst>
                <a:tab pos="252729" algn="l"/>
              </a:tabLst>
            </a:pPr>
            <a:r>
              <a:rPr sz="2400" dirty="0">
                <a:latin typeface="Arial"/>
                <a:cs typeface="Arial"/>
              </a:rPr>
              <a:t>Hermitian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matrix</a:t>
            </a:r>
            <a:endParaRPr sz="2400" dirty="0">
              <a:latin typeface="Arial"/>
              <a:cs typeface="Arial"/>
            </a:endParaRPr>
          </a:p>
          <a:p>
            <a:pPr marL="710565" lvl="1" indent="-227965">
              <a:lnSpc>
                <a:spcPct val="100000"/>
              </a:lnSpc>
              <a:spcBef>
                <a:spcPts val="270"/>
              </a:spcBef>
              <a:buChar char="•"/>
              <a:tabLst>
                <a:tab pos="710565" algn="l"/>
              </a:tabLst>
            </a:pPr>
            <a:r>
              <a:rPr sz="2000" spc="-10" dirty="0">
                <a:latin typeface="Arial"/>
                <a:cs typeface="Arial"/>
              </a:rPr>
              <a:t>Self-</a:t>
            </a:r>
            <a:r>
              <a:rPr sz="2000" dirty="0">
                <a:latin typeface="Arial"/>
                <a:cs typeface="Arial"/>
              </a:rPr>
              <a:t>adjoint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matrix,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i.e.,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70" dirty="0">
                <a:latin typeface="Cambria Math"/>
                <a:cs typeface="Cambria Math"/>
              </a:rPr>
              <a:t>𝐻</a:t>
            </a:r>
            <a:r>
              <a:rPr sz="2175" spc="104" baseline="28735" dirty="0">
                <a:latin typeface="Cambria Math"/>
                <a:cs typeface="Cambria Math"/>
              </a:rPr>
              <a:t>†</a:t>
            </a:r>
            <a:r>
              <a:rPr sz="2175" spc="457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3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𝐻</a:t>
            </a:r>
            <a:endParaRPr sz="2000" dirty="0">
              <a:latin typeface="Cambria Math"/>
              <a:cs typeface="Cambria Math"/>
            </a:endParaRPr>
          </a:p>
          <a:p>
            <a:pPr marL="710565" lvl="1" indent="-227965">
              <a:lnSpc>
                <a:spcPct val="100000"/>
              </a:lnSpc>
              <a:spcBef>
                <a:spcPts val="204"/>
              </a:spcBef>
              <a:buChar char="•"/>
              <a:tabLst>
                <a:tab pos="710565" algn="l"/>
              </a:tabLst>
            </a:pPr>
            <a:r>
              <a:rPr sz="2000" dirty="0">
                <a:latin typeface="Arial"/>
                <a:cs typeface="Arial"/>
              </a:rPr>
              <a:t>Eigenvalues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20" dirty="0">
                <a:latin typeface="Arial"/>
                <a:cs typeface="Arial"/>
              </a:rPr>
              <a:t> real</a:t>
            </a:r>
            <a:endParaRPr sz="2000" dirty="0">
              <a:latin typeface="Arial"/>
              <a:cs typeface="Arial"/>
            </a:endParaRPr>
          </a:p>
          <a:p>
            <a:pPr marL="1167765" lvl="2" indent="-228600">
              <a:lnSpc>
                <a:spcPct val="100000"/>
              </a:lnSpc>
              <a:spcAft>
                <a:spcPts val="400"/>
              </a:spcAft>
              <a:buChar char="•"/>
              <a:tabLst>
                <a:tab pos="1167765" algn="l"/>
              </a:tabLst>
            </a:pPr>
            <a:r>
              <a:rPr sz="2000" dirty="0">
                <a:latin typeface="Arial"/>
                <a:cs typeface="Arial"/>
              </a:rPr>
              <a:t>Suppose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|</a:t>
            </a:r>
            <a:r>
              <a:rPr sz="2000" dirty="0">
                <a:latin typeface="Cambria Math"/>
                <a:cs typeface="Cambria Math"/>
              </a:rPr>
              <a:t>𝜓</a:t>
            </a:r>
            <a:r>
              <a:rPr sz="1950" baseline="-21367" dirty="0">
                <a:latin typeface="Cambria Math"/>
                <a:cs typeface="Cambria Math"/>
              </a:rPr>
              <a:t>𝑖</a:t>
            </a:r>
            <a:r>
              <a:rPr sz="2000" dirty="0">
                <a:latin typeface="Cambria Math"/>
                <a:cs typeface="Cambria Math"/>
              </a:rPr>
              <a:t>⟩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𝜆</a:t>
            </a:r>
            <a:r>
              <a:rPr sz="1950" baseline="-21367" dirty="0">
                <a:latin typeface="Cambria Math"/>
                <a:cs typeface="Cambria Math"/>
              </a:rPr>
              <a:t>𝑖</a:t>
            </a:r>
            <a:r>
              <a:rPr sz="1950" spc="397" baseline="-21367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eigenvector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(eigenvalue)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𝐻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holds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⟨𝜓</a:t>
            </a:r>
            <a:r>
              <a:rPr sz="1950" spc="-15" baseline="-21367" dirty="0">
                <a:latin typeface="Cambria Math"/>
                <a:cs typeface="Cambria Math"/>
              </a:rPr>
              <a:t>𝑖</a:t>
            </a:r>
            <a:r>
              <a:rPr sz="2000" spc="-10" dirty="0">
                <a:latin typeface="Arial"/>
                <a:cs typeface="Arial"/>
              </a:rPr>
              <a:t>|</a:t>
            </a:r>
            <a:r>
              <a:rPr sz="2000" spc="-10" dirty="0">
                <a:latin typeface="Cambria Math"/>
                <a:cs typeface="Cambria Math"/>
              </a:rPr>
              <a:t>𝐻</a:t>
            </a:r>
            <a:r>
              <a:rPr sz="2000" spc="-10" dirty="0">
                <a:latin typeface="Arial"/>
                <a:cs typeface="Arial"/>
              </a:rPr>
              <a:t>|</a:t>
            </a:r>
            <a:r>
              <a:rPr sz="2000" spc="-10" dirty="0">
                <a:latin typeface="Cambria Math"/>
                <a:cs typeface="Cambria Math"/>
              </a:rPr>
              <a:t>𝜓</a:t>
            </a:r>
            <a:r>
              <a:rPr sz="1950" spc="-15" baseline="-21367" dirty="0">
                <a:latin typeface="Cambria Math"/>
                <a:cs typeface="Cambria Math"/>
              </a:rPr>
              <a:t>𝑖</a:t>
            </a:r>
            <a:r>
              <a:rPr sz="2000" spc="-10" dirty="0">
                <a:latin typeface="Cambria Math"/>
                <a:cs typeface="Cambria Math"/>
              </a:rPr>
              <a:t>⟩</a:t>
            </a:r>
            <a:r>
              <a:rPr sz="2000" spc="-10" dirty="0">
                <a:latin typeface="Arial"/>
                <a:cs typeface="Arial"/>
              </a:rPr>
              <a:t>=</a:t>
            </a:r>
            <a:r>
              <a:rPr sz="2000" spc="-10" dirty="0">
                <a:latin typeface="Cambria Math"/>
                <a:cs typeface="Cambria Math"/>
              </a:rPr>
              <a:t>𝜆</a:t>
            </a:r>
            <a:r>
              <a:rPr sz="1950" spc="-15" baseline="-21367" dirty="0">
                <a:latin typeface="Cambria Math"/>
                <a:cs typeface="Cambria Math"/>
              </a:rPr>
              <a:t>𝑖</a:t>
            </a:r>
            <a:r>
              <a:rPr sz="2000" spc="-10" dirty="0">
                <a:latin typeface="Cambria Math"/>
                <a:cs typeface="Cambria Math"/>
              </a:rPr>
              <a:t>⟨𝜓</a:t>
            </a:r>
            <a:r>
              <a:rPr sz="1950" spc="-15" baseline="-21367" dirty="0">
                <a:latin typeface="Cambria Math"/>
                <a:cs typeface="Cambria Math"/>
              </a:rPr>
              <a:t>𝑖</a:t>
            </a:r>
            <a:r>
              <a:rPr sz="2000" spc="-10" dirty="0">
                <a:latin typeface="Arial"/>
                <a:cs typeface="Arial"/>
              </a:rPr>
              <a:t>|</a:t>
            </a:r>
            <a:r>
              <a:rPr sz="2000" spc="-10" dirty="0">
                <a:latin typeface="Cambria Math"/>
                <a:cs typeface="Cambria Math"/>
              </a:rPr>
              <a:t>𝜓</a:t>
            </a:r>
            <a:r>
              <a:rPr sz="1950" spc="-15" baseline="-21367" dirty="0">
                <a:latin typeface="Cambria Math"/>
                <a:cs typeface="Cambria Math"/>
              </a:rPr>
              <a:t>𝑖</a:t>
            </a:r>
            <a:r>
              <a:rPr sz="2000" spc="-10" dirty="0">
                <a:latin typeface="Cambria Math"/>
                <a:cs typeface="Cambria Math"/>
              </a:rPr>
              <a:t>⟩</a:t>
            </a:r>
            <a:r>
              <a:rPr sz="2000" spc="-10" dirty="0">
                <a:latin typeface="Arial"/>
                <a:cs typeface="Arial"/>
              </a:rPr>
              <a:t>=</a:t>
            </a:r>
            <a:r>
              <a:rPr sz="2000" spc="-10" dirty="0">
                <a:latin typeface="Cambria Math"/>
                <a:cs typeface="Cambria Math"/>
              </a:rPr>
              <a:t>𝜆</a:t>
            </a:r>
            <a:r>
              <a:rPr sz="1950" spc="-15" baseline="-21367" dirty="0">
                <a:latin typeface="Cambria Math"/>
                <a:cs typeface="Cambria Math"/>
              </a:rPr>
              <a:t>𝑖</a:t>
            </a:r>
            <a:endParaRPr sz="1950" baseline="-21367" dirty="0">
              <a:latin typeface="Cambria Math"/>
              <a:cs typeface="Cambria Math"/>
            </a:endParaRPr>
          </a:p>
          <a:p>
            <a:pPr marL="1167765" lvl="2" indent="-228600">
              <a:lnSpc>
                <a:spcPts val="880"/>
              </a:lnSpc>
              <a:spcBef>
                <a:spcPts val="100"/>
              </a:spcBef>
              <a:buFont typeface="Arial"/>
              <a:buChar char="•"/>
              <a:tabLst>
                <a:tab pos="1167765" algn="l"/>
              </a:tabLst>
            </a:pPr>
            <a:r>
              <a:rPr sz="2000" dirty="0">
                <a:latin typeface="Cambria Math"/>
                <a:cs typeface="Cambria Math"/>
              </a:rPr>
              <a:t>⟨𝜓</a:t>
            </a:r>
            <a:r>
              <a:rPr sz="1950" baseline="-21367" dirty="0">
                <a:latin typeface="Cambria Math"/>
                <a:cs typeface="Cambria Math"/>
              </a:rPr>
              <a:t>𝑖</a:t>
            </a:r>
            <a:r>
              <a:rPr sz="2000" dirty="0">
                <a:latin typeface="Arial"/>
                <a:cs typeface="Arial"/>
              </a:rPr>
              <a:t>|</a:t>
            </a:r>
            <a:r>
              <a:rPr sz="2000" dirty="0">
                <a:latin typeface="Cambria Math"/>
                <a:cs typeface="Cambria Math"/>
              </a:rPr>
              <a:t>𝐻</a:t>
            </a:r>
            <a:r>
              <a:rPr sz="1950" baseline="25641" dirty="0">
                <a:latin typeface="Arial"/>
                <a:cs typeface="Arial"/>
              </a:rPr>
              <a:t>†</a:t>
            </a:r>
            <a:r>
              <a:rPr sz="2000" dirty="0">
                <a:latin typeface="Arial"/>
                <a:cs typeface="Arial"/>
              </a:rPr>
              <a:t>|</a:t>
            </a:r>
            <a:r>
              <a:rPr sz="2000" dirty="0">
                <a:latin typeface="Cambria Math"/>
                <a:cs typeface="Cambria Math"/>
              </a:rPr>
              <a:t>𝜓</a:t>
            </a:r>
            <a:r>
              <a:rPr sz="1950" baseline="-21367" dirty="0">
                <a:latin typeface="Cambria Math"/>
                <a:cs typeface="Cambria Math"/>
              </a:rPr>
              <a:t>𝑖</a:t>
            </a:r>
            <a:r>
              <a:rPr sz="2000" dirty="0">
                <a:latin typeface="Cambria Math"/>
                <a:cs typeface="Cambria Math"/>
              </a:rPr>
              <a:t>⟩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(=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⟨𝐻𝜓</a:t>
            </a:r>
            <a:r>
              <a:rPr sz="1950" baseline="-21367" dirty="0">
                <a:latin typeface="Cambria Math"/>
                <a:cs typeface="Cambria Math"/>
              </a:rPr>
              <a:t>𝑖</a:t>
            </a:r>
            <a:r>
              <a:rPr sz="2000" dirty="0">
                <a:latin typeface="Arial"/>
                <a:cs typeface="Arial"/>
              </a:rPr>
              <a:t>|</a:t>
            </a:r>
            <a:r>
              <a:rPr sz="2000" dirty="0">
                <a:latin typeface="Cambria Math"/>
                <a:cs typeface="Cambria Math"/>
              </a:rPr>
              <a:t>𝜓</a:t>
            </a:r>
            <a:r>
              <a:rPr sz="1950" baseline="-21367" dirty="0">
                <a:latin typeface="Cambria Math"/>
                <a:cs typeface="Cambria Math"/>
              </a:rPr>
              <a:t>𝑖</a:t>
            </a:r>
            <a:r>
              <a:rPr sz="2000" dirty="0">
                <a:latin typeface="Cambria Math"/>
                <a:cs typeface="Cambria Math"/>
              </a:rPr>
              <a:t>⟩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𝜆</a:t>
            </a:r>
            <a:r>
              <a:rPr sz="1950" baseline="-21367" dirty="0">
                <a:latin typeface="Cambria Math"/>
                <a:cs typeface="Cambria Math"/>
              </a:rPr>
              <a:t>𝑖</a:t>
            </a:r>
            <a:r>
              <a:rPr sz="1950" spc="322" baseline="-21367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⟨𝜓</a:t>
            </a:r>
            <a:r>
              <a:rPr sz="1950" baseline="-21367" dirty="0">
                <a:latin typeface="Cambria Math"/>
                <a:cs typeface="Cambria Math"/>
              </a:rPr>
              <a:t>𝑖</a:t>
            </a:r>
            <a:r>
              <a:rPr sz="2000" dirty="0">
                <a:latin typeface="Arial"/>
                <a:cs typeface="Arial"/>
              </a:rPr>
              <a:t>|</a:t>
            </a:r>
            <a:r>
              <a:rPr sz="2000" dirty="0">
                <a:latin typeface="Cambria Math"/>
                <a:cs typeface="Cambria Math"/>
              </a:rPr>
              <a:t>𝜓</a:t>
            </a:r>
            <a:r>
              <a:rPr sz="1950" baseline="-21367" dirty="0">
                <a:latin typeface="Cambria Math"/>
                <a:cs typeface="Cambria Math"/>
              </a:rPr>
              <a:t>𝑖</a:t>
            </a:r>
            <a:r>
              <a:rPr sz="2000" dirty="0">
                <a:latin typeface="Cambria Math"/>
                <a:cs typeface="Cambria Math"/>
              </a:rPr>
              <a:t>⟩</a:t>
            </a:r>
            <a:r>
              <a:rPr sz="2000" spc="130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𝜆</a:t>
            </a:r>
            <a:r>
              <a:rPr sz="1950" baseline="-21367" dirty="0">
                <a:latin typeface="Cambria Math"/>
                <a:cs typeface="Cambria Math"/>
              </a:rPr>
              <a:t>𝑖</a:t>
            </a:r>
            <a:r>
              <a:rPr sz="1950" spc="315" baseline="-21367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) =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⟨𝜓</a:t>
            </a:r>
            <a:r>
              <a:rPr sz="1950" baseline="-21367" dirty="0">
                <a:latin typeface="Cambria Math"/>
                <a:cs typeface="Cambria Math"/>
              </a:rPr>
              <a:t>𝑖</a:t>
            </a:r>
            <a:r>
              <a:rPr sz="2000" dirty="0">
                <a:latin typeface="Arial"/>
                <a:cs typeface="Arial"/>
              </a:rPr>
              <a:t>|</a:t>
            </a:r>
            <a:r>
              <a:rPr sz="2000" dirty="0">
                <a:latin typeface="Cambria Math"/>
                <a:cs typeface="Cambria Math"/>
              </a:rPr>
              <a:t>𝐻</a:t>
            </a:r>
            <a:r>
              <a:rPr sz="2000" dirty="0">
                <a:latin typeface="Arial"/>
                <a:cs typeface="Arial"/>
              </a:rPr>
              <a:t>|</a:t>
            </a:r>
            <a:r>
              <a:rPr sz="2000" dirty="0">
                <a:latin typeface="Cambria Math"/>
                <a:cs typeface="Cambria Math"/>
              </a:rPr>
              <a:t>𝜓</a:t>
            </a:r>
            <a:r>
              <a:rPr sz="1950" baseline="-21367" dirty="0">
                <a:latin typeface="Cambria Math"/>
                <a:cs typeface="Cambria Math"/>
              </a:rPr>
              <a:t>𝑖</a:t>
            </a:r>
            <a:r>
              <a:rPr sz="2000" dirty="0">
                <a:latin typeface="Cambria Math"/>
                <a:cs typeface="Cambria Math"/>
              </a:rPr>
              <a:t>⟩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𝜆</a:t>
            </a:r>
            <a:r>
              <a:rPr sz="1950" baseline="-21367" dirty="0">
                <a:latin typeface="Cambria Math"/>
                <a:cs typeface="Cambria Math"/>
              </a:rPr>
              <a:t>𝑖</a:t>
            </a:r>
            <a:r>
              <a:rPr sz="1950" spc="382" baseline="-21367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→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𝜆</a:t>
            </a:r>
            <a:r>
              <a:rPr sz="1950" baseline="-21367" dirty="0">
                <a:latin typeface="Cambria Math"/>
                <a:cs typeface="Cambria Math"/>
              </a:rPr>
              <a:t>𝑖</a:t>
            </a:r>
            <a:r>
              <a:rPr sz="1950" spc="142" baseline="-21367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𝜆</a:t>
            </a:r>
            <a:r>
              <a:rPr sz="1950" spc="-37" baseline="-21367" dirty="0">
                <a:latin typeface="Cambria Math"/>
                <a:cs typeface="Cambria Math"/>
              </a:rPr>
              <a:t>𝑖</a:t>
            </a:r>
            <a:endParaRPr sz="1950" baseline="-21367" dirty="0">
              <a:latin typeface="Cambria Math"/>
              <a:cs typeface="Cambria Math"/>
            </a:endParaRPr>
          </a:p>
          <a:p>
            <a:pPr marL="3975735">
              <a:lnSpc>
                <a:spcPts val="780"/>
              </a:lnSpc>
              <a:tabLst>
                <a:tab pos="5233035" algn="l"/>
                <a:tab pos="8142605" algn="l"/>
              </a:tabLst>
            </a:pPr>
            <a:r>
              <a:rPr sz="1300" spc="-50" dirty="0">
                <a:latin typeface="Arial"/>
                <a:cs typeface="Arial"/>
              </a:rPr>
              <a:t>*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50" dirty="0">
                <a:latin typeface="Arial"/>
                <a:cs typeface="Arial"/>
              </a:rPr>
              <a:t>*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50" dirty="0">
                <a:latin typeface="Arial"/>
                <a:cs typeface="Arial"/>
              </a:rPr>
              <a:t>*</a:t>
            </a:r>
            <a:endParaRPr sz="1300" dirty="0">
              <a:latin typeface="Arial"/>
              <a:cs typeface="Arial"/>
            </a:endParaRPr>
          </a:p>
          <a:p>
            <a:pPr marL="710565" lvl="1" indent="-227965">
              <a:lnSpc>
                <a:spcPct val="100000"/>
              </a:lnSpc>
              <a:spcBef>
                <a:spcPts val="945"/>
              </a:spcBef>
              <a:buFont typeface="Arial"/>
              <a:buChar char="•"/>
              <a:tabLst>
                <a:tab pos="710565" algn="l"/>
              </a:tabLst>
            </a:pPr>
            <a:r>
              <a:rPr sz="2000" dirty="0">
                <a:latin typeface="Cambria Math"/>
                <a:cs typeface="Cambria Math"/>
              </a:rPr>
              <a:t>𝐻</a:t>
            </a:r>
            <a:r>
              <a:rPr sz="2000" spc="80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expressed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eigenvalues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eigenvectors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follows</a:t>
            </a:r>
            <a:endParaRPr sz="2000" dirty="0">
              <a:latin typeface="Arial"/>
              <a:cs typeface="Arial"/>
            </a:endParaRPr>
          </a:p>
          <a:p>
            <a:pPr marL="1167765" lvl="2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167765" algn="l"/>
              </a:tabLst>
            </a:pPr>
            <a:r>
              <a:rPr sz="2000" spc="-10" dirty="0">
                <a:latin typeface="Cambria Math"/>
                <a:cs typeface="Cambria Math"/>
              </a:rPr>
              <a:t>𝐻</a:t>
            </a:r>
            <a:r>
              <a:rPr sz="2000" spc="-10" dirty="0">
                <a:latin typeface="Arial"/>
                <a:cs typeface="Arial"/>
              </a:rPr>
              <a:t>=∑</a:t>
            </a:r>
            <a:r>
              <a:rPr sz="1950" spc="-15" baseline="-21367" dirty="0">
                <a:latin typeface="Cambria Math"/>
                <a:cs typeface="Cambria Math"/>
              </a:rPr>
              <a:t>𝑖</a:t>
            </a:r>
            <a:r>
              <a:rPr sz="1950" spc="-15" baseline="-21367" dirty="0">
                <a:latin typeface="Arial"/>
                <a:cs typeface="Arial"/>
              </a:rPr>
              <a:t>=1</a:t>
            </a:r>
            <a:r>
              <a:rPr sz="1950" spc="-15" baseline="25641" dirty="0">
                <a:latin typeface="Cambria Math"/>
                <a:cs typeface="Cambria Math"/>
              </a:rPr>
              <a:t>𝑁</a:t>
            </a:r>
            <a:r>
              <a:rPr sz="2000" spc="-10" dirty="0">
                <a:latin typeface="Cambria Math"/>
                <a:cs typeface="Cambria Math"/>
              </a:rPr>
              <a:t>𝜆</a:t>
            </a:r>
            <a:r>
              <a:rPr sz="1950" spc="-15" baseline="-21367" dirty="0">
                <a:latin typeface="Cambria Math"/>
                <a:cs typeface="Cambria Math"/>
              </a:rPr>
              <a:t>𝑖</a:t>
            </a:r>
            <a:r>
              <a:rPr sz="2000" spc="-10" dirty="0">
                <a:latin typeface="Arial"/>
                <a:cs typeface="Arial"/>
              </a:rPr>
              <a:t>|</a:t>
            </a:r>
            <a:r>
              <a:rPr sz="2000" spc="-10" dirty="0">
                <a:latin typeface="Cambria Math"/>
                <a:cs typeface="Cambria Math"/>
              </a:rPr>
              <a:t>𝜓</a:t>
            </a:r>
            <a:r>
              <a:rPr sz="1950" spc="-15" baseline="-21367" dirty="0">
                <a:latin typeface="Cambria Math"/>
                <a:cs typeface="Cambria Math"/>
              </a:rPr>
              <a:t>𝑖</a:t>
            </a:r>
            <a:r>
              <a:rPr sz="2000" spc="-10" dirty="0">
                <a:latin typeface="Cambria Math"/>
                <a:cs typeface="Cambria Math"/>
              </a:rPr>
              <a:t>⟩⟨𝜓</a:t>
            </a:r>
            <a:r>
              <a:rPr sz="1950" spc="-15" baseline="-21367" dirty="0">
                <a:latin typeface="Cambria Math"/>
                <a:cs typeface="Cambria Math"/>
              </a:rPr>
              <a:t>𝑖</a:t>
            </a:r>
            <a:r>
              <a:rPr sz="2000" spc="-10" dirty="0">
                <a:latin typeface="Arial"/>
                <a:cs typeface="Arial"/>
              </a:rPr>
              <a:t>|</a:t>
            </a:r>
            <a:endParaRPr sz="2000" dirty="0">
              <a:latin typeface="Arial"/>
              <a:cs typeface="Arial"/>
            </a:endParaRPr>
          </a:p>
          <a:p>
            <a:pPr marL="252729" indent="-227329">
              <a:lnSpc>
                <a:spcPct val="100000"/>
              </a:lnSpc>
              <a:spcBef>
                <a:spcPts val="190"/>
              </a:spcBef>
              <a:buChar char="•"/>
              <a:tabLst>
                <a:tab pos="252729" algn="l"/>
              </a:tabLst>
            </a:pPr>
            <a:r>
              <a:rPr sz="2400" spc="-20" dirty="0">
                <a:latin typeface="Arial"/>
                <a:cs typeface="Arial"/>
              </a:rPr>
              <a:t>Variational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principle</a:t>
            </a:r>
            <a:endParaRPr sz="2400" dirty="0">
              <a:latin typeface="Arial"/>
              <a:cs typeface="Arial"/>
            </a:endParaRPr>
          </a:p>
          <a:p>
            <a:pPr marL="710565" lvl="1" indent="-227965">
              <a:lnSpc>
                <a:spcPct val="100000"/>
              </a:lnSpc>
              <a:spcBef>
                <a:spcPts val="204"/>
              </a:spcBef>
              <a:buChar char="•"/>
              <a:tabLst>
                <a:tab pos="710565" algn="l"/>
              </a:tabLst>
            </a:pPr>
            <a:r>
              <a:rPr sz="2000" dirty="0">
                <a:latin typeface="Arial"/>
                <a:cs typeface="Arial"/>
              </a:rPr>
              <a:t>Let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⟨𝐻⟩</a:t>
            </a:r>
            <a:r>
              <a:rPr sz="1950" baseline="-21367" dirty="0">
                <a:latin typeface="Cambria Math"/>
                <a:cs typeface="Cambria Math"/>
              </a:rPr>
              <a:t>𝜙</a:t>
            </a:r>
            <a:r>
              <a:rPr sz="2000" dirty="0">
                <a:latin typeface="Arial"/>
                <a:cs typeface="Arial"/>
              </a:rPr>
              <a:t>≡</a:t>
            </a:r>
            <a:r>
              <a:rPr sz="2000" dirty="0">
                <a:latin typeface="Cambria Math"/>
                <a:cs typeface="Cambria Math"/>
              </a:rPr>
              <a:t>⟨𝜙</a:t>
            </a:r>
            <a:r>
              <a:rPr sz="2000" dirty="0">
                <a:latin typeface="Arial"/>
                <a:cs typeface="Arial"/>
              </a:rPr>
              <a:t>|</a:t>
            </a:r>
            <a:r>
              <a:rPr sz="2000" dirty="0">
                <a:latin typeface="Cambria Math"/>
                <a:cs typeface="Cambria Math"/>
              </a:rPr>
              <a:t>𝐻</a:t>
            </a:r>
            <a:r>
              <a:rPr sz="2000" dirty="0">
                <a:latin typeface="Arial"/>
                <a:cs typeface="Arial"/>
              </a:rPr>
              <a:t>|</a:t>
            </a:r>
            <a:r>
              <a:rPr sz="2000" dirty="0">
                <a:latin typeface="Cambria Math"/>
                <a:cs typeface="Cambria Math"/>
              </a:rPr>
              <a:t>𝜙⟩</a:t>
            </a:r>
            <a:r>
              <a:rPr sz="2000" spc="95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denote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expectation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𝐻</a:t>
            </a:r>
            <a:r>
              <a:rPr sz="2000" spc="95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quantum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|</a:t>
            </a:r>
            <a:r>
              <a:rPr sz="2000" spc="-25" dirty="0">
                <a:latin typeface="Cambria Math"/>
                <a:cs typeface="Cambria Math"/>
              </a:rPr>
              <a:t>𝜙⟩</a:t>
            </a:r>
            <a:endParaRPr sz="2000" dirty="0">
              <a:latin typeface="Cambria Math"/>
              <a:cs typeface="Cambria Math"/>
            </a:endParaRPr>
          </a:p>
          <a:p>
            <a:pPr marL="710565" lvl="1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710565" algn="l"/>
              </a:tabLst>
            </a:pPr>
            <a:r>
              <a:rPr sz="2000" spc="-10" dirty="0">
                <a:latin typeface="Cambria Math"/>
                <a:cs typeface="Cambria Math"/>
              </a:rPr>
              <a:t>⟨𝐻⟩</a:t>
            </a:r>
            <a:r>
              <a:rPr sz="1950" spc="-15" baseline="-21367" dirty="0">
                <a:latin typeface="Cambria Math"/>
                <a:cs typeface="Cambria Math"/>
              </a:rPr>
              <a:t>𝜙</a:t>
            </a:r>
            <a:r>
              <a:rPr sz="2000" spc="-10" dirty="0">
                <a:latin typeface="Arial"/>
                <a:cs typeface="Arial"/>
              </a:rPr>
              <a:t>=</a:t>
            </a:r>
            <a:r>
              <a:rPr sz="2000" spc="-10" dirty="0">
                <a:latin typeface="Cambria Math"/>
                <a:cs typeface="Cambria Math"/>
              </a:rPr>
              <a:t>⟨𝜙</a:t>
            </a:r>
            <a:r>
              <a:rPr sz="2000" spc="-10" dirty="0">
                <a:latin typeface="Arial"/>
                <a:cs typeface="Arial"/>
              </a:rPr>
              <a:t>|</a:t>
            </a:r>
            <a:r>
              <a:rPr sz="2000" spc="-10" dirty="0">
                <a:latin typeface="Cambria Math"/>
                <a:cs typeface="Cambria Math"/>
              </a:rPr>
              <a:t>𝐻</a:t>
            </a:r>
            <a:r>
              <a:rPr sz="2000" spc="-10" dirty="0">
                <a:latin typeface="Arial"/>
                <a:cs typeface="Arial"/>
              </a:rPr>
              <a:t>|</a:t>
            </a:r>
            <a:r>
              <a:rPr sz="2000" spc="-10" dirty="0">
                <a:latin typeface="Cambria Math"/>
                <a:cs typeface="Cambria Math"/>
              </a:rPr>
              <a:t>𝜙⟩</a:t>
            </a:r>
            <a:r>
              <a:rPr sz="2000" spc="-10" dirty="0">
                <a:latin typeface="Arial"/>
                <a:cs typeface="Arial"/>
              </a:rPr>
              <a:t>=∑</a:t>
            </a:r>
            <a:r>
              <a:rPr sz="1950" spc="-15" baseline="-21367" dirty="0">
                <a:latin typeface="Cambria Math"/>
                <a:cs typeface="Cambria Math"/>
              </a:rPr>
              <a:t>𝑖</a:t>
            </a:r>
            <a:r>
              <a:rPr sz="1950" spc="-15" baseline="-21367" dirty="0">
                <a:latin typeface="Arial"/>
                <a:cs typeface="Arial"/>
              </a:rPr>
              <a:t>=1</a:t>
            </a:r>
            <a:r>
              <a:rPr sz="1950" spc="-15" baseline="25641" dirty="0">
                <a:latin typeface="Cambria Math"/>
                <a:cs typeface="Cambria Math"/>
              </a:rPr>
              <a:t>𝑁</a:t>
            </a:r>
            <a:r>
              <a:rPr sz="2000" spc="-10" dirty="0">
                <a:latin typeface="Cambria Math"/>
                <a:cs typeface="Cambria Math"/>
              </a:rPr>
              <a:t>𝜆</a:t>
            </a:r>
            <a:r>
              <a:rPr sz="1950" spc="-15" baseline="-21367" dirty="0">
                <a:latin typeface="Cambria Math"/>
                <a:cs typeface="Cambria Math"/>
              </a:rPr>
              <a:t>𝑖</a:t>
            </a:r>
            <a:r>
              <a:rPr sz="2000" spc="-10" dirty="0">
                <a:latin typeface="Arial"/>
                <a:cs typeface="Arial"/>
              </a:rPr>
              <a:t>|</a:t>
            </a:r>
            <a:r>
              <a:rPr sz="2000" spc="-10" dirty="0">
                <a:latin typeface="Cambria Math"/>
                <a:cs typeface="Cambria Math"/>
              </a:rPr>
              <a:t>⟨𝜓</a:t>
            </a:r>
            <a:r>
              <a:rPr sz="1950" spc="-15" baseline="-21367" dirty="0">
                <a:latin typeface="Cambria Math"/>
                <a:cs typeface="Cambria Math"/>
              </a:rPr>
              <a:t>𝑖</a:t>
            </a:r>
            <a:r>
              <a:rPr sz="2000" spc="-10" dirty="0">
                <a:latin typeface="Arial"/>
                <a:cs typeface="Arial"/>
              </a:rPr>
              <a:t>|</a:t>
            </a:r>
            <a:r>
              <a:rPr sz="2000" spc="-10" dirty="0">
                <a:latin typeface="Cambria Math"/>
                <a:cs typeface="Cambria Math"/>
              </a:rPr>
              <a:t>𝜙⟩</a:t>
            </a:r>
            <a:r>
              <a:rPr sz="2000" spc="-10" dirty="0">
                <a:latin typeface="Arial"/>
                <a:cs typeface="Arial"/>
              </a:rPr>
              <a:t>|</a:t>
            </a:r>
            <a:r>
              <a:rPr sz="1950" spc="-15" baseline="25641" dirty="0">
                <a:latin typeface="Arial"/>
                <a:cs typeface="Arial"/>
              </a:rPr>
              <a:t>2</a:t>
            </a:r>
            <a:endParaRPr sz="1950" baseline="25641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39691" y="5623648"/>
            <a:ext cx="344170" cy="233045"/>
          </a:xfrm>
          <a:custGeom>
            <a:avLst/>
            <a:gdLst/>
            <a:ahLst/>
            <a:cxnLst/>
            <a:rect l="l" t="t" r="r" b="b"/>
            <a:pathLst>
              <a:path w="344170" h="233045">
                <a:moveTo>
                  <a:pt x="294386" y="0"/>
                </a:moveTo>
                <a:lnTo>
                  <a:pt x="281050" y="4470"/>
                </a:lnTo>
                <a:lnTo>
                  <a:pt x="320929" y="116192"/>
                </a:lnTo>
                <a:lnTo>
                  <a:pt x="281050" y="227787"/>
                </a:lnTo>
                <a:lnTo>
                  <a:pt x="294386" y="232511"/>
                </a:lnTo>
                <a:lnTo>
                  <a:pt x="343916" y="120789"/>
                </a:lnTo>
                <a:lnTo>
                  <a:pt x="343916" y="111594"/>
                </a:lnTo>
                <a:lnTo>
                  <a:pt x="294386" y="0"/>
                </a:lnTo>
                <a:close/>
              </a:path>
              <a:path w="344170" h="233045">
                <a:moveTo>
                  <a:pt x="49530" y="0"/>
                </a:moveTo>
                <a:lnTo>
                  <a:pt x="0" y="111721"/>
                </a:lnTo>
                <a:lnTo>
                  <a:pt x="0" y="120916"/>
                </a:lnTo>
                <a:lnTo>
                  <a:pt x="49530" y="232511"/>
                </a:lnTo>
                <a:lnTo>
                  <a:pt x="62737" y="228041"/>
                </a:lnTo>
                <a:lnTo>
                  <a:pt x="22860" y="116319"/>
                </a:lnTo>
                <a:lnTo>
                  <a:pt x="62737" y="4724"/>
                </a:lnTo>
                <a:lnTo>
                  <a:pt x="49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34865" y="5740400"/>
            <a:ext cx="337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14" dirty="0">
                <a:latin typeface="Cambria Math"/>
                <a:cs typeface="Cambria Math"/>
              </a:rPr>
              <a:t>min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882192" y="5546852"/>
            <a:ext cx="79514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765" indent="-227965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3333750" algn="l"/>
                <a:tab pos="4164329" algn="l"/>
              </a:tabLst>
            </a:pPr>
            <a:r>
              <a:rPr sz="2000" dirty="0">
                <a:latin typeface="Arial"/>
                <a:cs typeface="Arial"/>
              </a:rPr>
              <a:t>|</a:t>
            </a:r>
            <a:r>
              <a:rPr sz="2000" dirty="0">
                <a:latin typeface="Cambria Math"/>
                <a:cs typeface="Cambria Math"/>
              </a:rPr>
              <a:t>⟨𝜓</a:t>
            </a:r>
            <a:r>
              <a:rPr sz="1950" baseline="-21367" dirty="0">
                <a:latin typeface="Cambria Math"/>
                <a:cs typeface="Cambria Math"/>
              </a:rPr>
              <a:t>𝑖</a:t>
            </a:r>
            <a:r>
              <a:rPr sz="2000" dirty="0">
                <a:latin typeface="Arial"/>
                <a:cs typeface="Arial"/>
              </a:rPr>
              <a:t>|</a:t>
            </a:r>
            <a:r>
              <a:rPr sz="2000" dirty="0">
                <a:latin typeface="Cambria Math"/>
                <a:cs typeface="Cambria Math"/>
              </a:rPr>
              <a:t>𝜙⟩</a:t>
            </a:r>
            <a:r>
              <a:rPr sz="2000" dirty="0">
                <a:latin typeface="Arial"/>
                <a:cs typeface="Arial"/>
              </a:rPr>
              <a:t>|</a:t>
            </a:r>
            <a:r>
              <a:rPr sz="1950" baseline="25641" dirty="0">
                <a:latin typeface="Arial"/>
                <a:cs typeface="Arial"/>
              </a:rPr>
              <a:t>2</a:t>
            </a:r>
            <a:r>
              <a:rPr sz="1950" spc="30" baseline="2564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≥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→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⟨𝐻⟩</a:t>
            </a:r>
            <a:r>
              <a:rPr sz="1950" baseline="-21367" dirty="0">
                <a:latin typeface="Cambria Math"/>
                <a:cs typeface="Cambria Math"/>
              </a:rPr>
              <a:t>𝜙</a:t>
            </a:r>
            <a:r>
              <a:rPr sz="1950" spc="112" baseline="-21367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≥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𝜆</a:t>
            </a:r>
            <a:r>
              <a:rPr sz="1950" spc="-30" baseline="-21367" dirty="0">
                <a:latin typeface="Arial"/>
                <a:cs typeface="Arial"/>
              </a:rPr>
              <a:t>min</a:t>
            </a:r>
            <a:r>
              <a:rPr sz="2000" spc="-20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dirty="0">
                <a:latin typeface="Cambria Math"/>
                <a:cs typeface="Cambria Math"/>
              </a:rPr>
              <a:t>𝐻</a:t>
            </a:r>
            <a:r>
              <a:rPr sz="2000" spc="325" dirty="0">
                <a:latin typeface="Cambria Math"/>
                <a:cs typeface="Cambria Math"/>
              </a:rPr>
              <a:t> </a:t>
            </a:r>
            <a:r>
              <a:rPr sz="2175" spc="120" baseline="-15325" dirty="0">
                <a:latin typeface="Cambria Math"/>
                <a:cs typeface="Cambria Math"/>
              </a:rPr>
              <a:t>𝜓</a:t>
            </a:r>
            <a:r>
              <a:rPr sz="2175" baseline="-15325" dirty="0">
                <a:latin typeface="Cambria Math"/>
                <a:cs typeface="Cambria Math"/>
              </a:rPr>
              <a:t>	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spc="70" dirty="0">
                <a:latin typeface="Cambria Math"/>
                <a:cs typeface="Cambria Math"/>
              </a:rPr>
              <a:t>𝜆</a:t>
            </a:r>
            <a:r>
              <a:rPr sz="2175" spc="104" baseline="-15325" dirty="0">
                <a:latin typeface="Cambria Math"/>
                <a:cs typeface="Cambria Math"/>
              </a:rPr>
              <a:t>min</a:t>
            </a:r>
            <a:r>
              <a:rPr sz="2175" spc="18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(|</a:t>
            </a:r>
            <a:r>
              <a:rPr sz="2000" dirty="0">
                <a:latin typeface="Cambria Math"/>
                <a:cs typeface="Cambria Math"/>
              </a:rPr>
              <a:t>𝜓</a:t>
            </a:r>
            <a:r>
              <a:rPr sz="1950" baseline="-21367" dirty="0">
                <a:latin typeface="Arial"/>
                <a:cs typeface="Arial"/>
              </a:rPr>
              <a:t>min</a:t>
            </a:r>
            <a:r>
              <a:rPr sz="2000" dirty="0">
                <a:latin typeface="Cambria Math"/>
                <a:cs typeface="Cambria Math"/>
              </a:rPr>
              <a:t>⟩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ground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state)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0292" y="5882741"/>
            <a:ext cx="8553450" cy="6870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00"/>
              </a:spcBef>
              <a:buChar char="•"/>
              <a:tabLst>
                <a:tab pos="240665" algn="l"/>
              </a:tabLst>
            </a:pPr>
            <a:r>
              <a:rPr sz="2000" dirty="0">
                <a:latin typeface="Arial"/>
                <a:cs typeface="Arial"/>
              </a:rPr>
              <a:t>We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approximate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ground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trying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various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quantum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states</a:t>
            </a:r>
            <a:endParaRPr sz="20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Pick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up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quantum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smallest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expectation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value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Variational</a:t>
            </a:r>
            <a:r>
              <a:rPr spc="-45" dirty="0"/>
              <a:t> </a:t>
            </a:r>
            <a:r>
              <a:rPr dirty="0"/>
              <a:t>Quantum</a:t>
            </a:r>
            <a:r>
              <a:rPr spc="-35" dirty="0"/>
              <a:t> </a:t>
            </a:r>
            <a:r>
              <a:rPr spc="-10" dirty="0"/>
              <a:t>Eigensolver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392" y="1030351"/>
            <a:ext cx="10420985" cy="283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marR="17780" indent="-227329">
              <a:lnSpc>
                <a:spcPct val="100000"/>
              </a:lnSpc>
              <a:spcBef>
                <a:spcPts val="100"/>
              </a:spcBef>
              <a:buChar char="•"/>
              <a:tabLst>
                <a:tab pos="254000" algn="l"/>
              </a:tabLst>
            </a:pPr>
            <a:r>
              <a:rPr sz="2400" spc="-30" dirty="0">
                <a:latin typeface="Arial"/>
                <a:cs typeface="Arial"/>
              </a:rPr>
              <a:t>Task: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Given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Hamiltonian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Cambria Math"/>
                <a:cs typeface="Cambria Math"/>
              </a:rPr>
              <a:t>𝐻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guess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quantum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|</a:t>
            </a:r>
            <a:r>
              <a:rPr sz="2400" dirty="0">
                <a:latin typeface="Cambria Math"/>
                <a:cs typeface="Cambria Math"/>
              </a:rPr>
              <a:t>𝜓⟩</a:t>
            </a:r>
            <a:r>
              <a:rPr sz="2400" spc="70" dirty="0">
                <a:latin typeface="Cambria Math"/>
                <a:cs typeface="Cambria Math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minimizes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 	</a:t>
            </a:r>
            <a:r>
              <a:rPr sz="2400" dirty="0">
                <a:latin typeface="Arial"/>
                <a:cs typeface="Arial"/>
              </a:rPr>
              <a:t>expectation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value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⟨𝐻⟩</a:t>
            </a:r>
            <a:r>
              <a:rPr sz="2400" spc="-30" baseline="-20833" dirty="0">
                <a:latin typeface="Cambria Math"/>
                <a:cs typeface="Cambria Math"/>
              </a:rPr>
              <a:t>𝜓</a:t>
            </a:r>
            <a:endParaRPr sz="2400" baseline="-20833" dirty="0">
              <a:latin typeface="Cambria Math"/>
              <a:cs typeface="Cambria Math"/>
            </a:endParaRPr>
          </a:p>
          <a:p>
            <a:pPr marL="252729" indent="-227329">
              <a:lnSpc>
                <a:spcPct val="100000"/>
              </a:lnSpc>
              <a:spcBef>
                <a:spcPts val="190"/>
              </a:spcBef>
              <a:buChar char="•"/>
              <a:tabLst>
                <a:tab pos="252729" algn="l"/>
              </a:tabLst>
            </a:pPr>
            <a:r>
              <a:rPr sz="2400" spc="-20" dirty="0">
                <a:latin typeface="Arial"/>
                <a:cs typeface="Arial"/>
              </a:rPr>
              <a:t>Variational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forms</a:t>
            </a:r>
            <a:endParaRPr sz="2400" dirty="0">
              <a:latin typeface="Arial"/>
              <a:cs typeface="Arial"/>
            </a:endParaRPr>
          </a:p>
          <a:p>
            <a:pPr marL="710565" lvl="1" indent="-227965">
              <a:lnSpc>
                <a:spcPct val="100000"/>
              </a:lnSpc>
              <a:spcBef>
                <a:spcPts val="209"/>
              </a:spcBef>
              <a:buChar char="•"/>
              <a:tabLst>
                <a:tab pos="710565" algn="l"/>
              </a:tabLst>
            </a:pPr>
            <a:r>
              <a:rPr sz="2000" dirty="0">
                <a:latin typeface="Arial"/>
                <a:cs typeface="Arial"/>
              </a:rPr>
              <a:t>Parametrized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quantum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circuit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(PQC)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representing</a:t>
            </a:r>
            <a:endParaRPr sz="2000" dirty="0">
              <a:latin typeface="Arial"/>
              <a:cs typeface="Arial"/>
            </a:endParaRPr>
          </a:p>
          <a:p>
            <a:pPr marL="7112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unitary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transformation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𝑈</a:t>
            </a:r>
            <a:r>
              <a:rPr sz="2000" spc="-20" dirty="0">
                <a:latin typeface="Arial"/>
                <a:cs typeface="Arial"/>
              </a:rPr>
              <a:t>(</a:t>
            </a:r>
            <a:r>
              <a:rPr sz="2000" spc="-20" dirty="0">
                <a:latin typeface="Cambria Math"/>
                <a:cs typeface="Cambria Math"/>
              </a:rPr>
              <a:t>𝜃</a:t>
            </a:r>
            <a:r>
              <a:rPr sz="2000" spc="-20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252729" indent="-227329">
              <a:lnSpc>
                <a:spcPct val="100000"/>
              </a:lnSpc>
              <a:spcBef>
                <a:spcPts val="200"/>
              </a:spcBef>
              <a:buChar char="•"/>
              <a:tabLst>
                <a:tab pos="252729" algn="l"/>
              </a:tabLst>
            </a:pPr>
            <a:r>
              <a:rPr sz="2400" b="1" dirty="0">
                <a:latin typeface="Arial"/>
                <a:cs typeface="Arial"/>
              </a:rPr>
              <a:t>Ansatz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guessed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quantum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</a:t>
            </a:r>
            <a:endParaRPr sz="2400" dirty="0">
              <a:latin typeface="Arial"/>
              <a:cs typeface="Arial"/>
            </a:endParaRPr>
          </a:p>
          <a:p>
            <a:pPr marL="710565" lvl="1" indent="-227965">
              <a:lnSpc>
                <a:spcPct val="100000"/>
              </a:lnSpc>
              <a:spcBef>
                <a:spcPts val="209"/>
              </a:spcBef>
              <a:buChar char="•"/>
              <a:tabLst>
                <a:tab pos="710565" algn="l"/>
              </a:tabLst>
            </a:pPr>
            <a:r>
              <a:rPr sz="2000" dirty="0">
                <a:latin typeface="Arial"/>
                <a:cs typeface="Arial"/>
              </a:rPr>
              <a:t>|</a:t>
            </a:r>
            <a:r>
              <a:rPr sz="2000" dirty="0">
                <a:latin typeface="Cambria Math"/>
                <a:cs typeface="Cambria Math"/>
              </a:rPr>
              <a:t>𝜓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dirty="0">
                <a:latin typeface="Cambria Math"/>
                <a:cs typeface="Cambria Math"/>
              </a:rPr>
              <a:t>𝜃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dirty="0">
                <a:latin typeface="Cambria Math"/>
                <a:cs typeface="Cambria Math"/>
              </a:rPr>
              <a:t>⟩</a:t>
            </a:r>
            <a:r>
              <a:rPr sz="2000" spc="80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≡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𝑈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spc="-10" dirty="0">
                <a:latin typeface="Cambria Math"/>
                <a:cs typeface="Cambria Math"/>
              </a:rPr>
              <a:t>𝜃</a:t>
            </a:r>
            <a:r>
              <a:rPr sz="2000" spc="-10" dirty="0">
                <a:latin typeface="Arial"/>
                <a:cs typeface="Arial"/>
              </a:rPr>
              <a:t>)|</a:t>
            </a:r>
            <a:r>
              <a:rPr sz="2000" spc="-10" dirty="0">
                <a:latin typeface="Cambria Math"/>
                <a:cs typeface="Cambria Math"/>
              </a:rPr>
              <a:t>𝜌⟩</a:t>
            </a:r>
            <a:endParaRPr sz="2000" dirty="0">
              <a:latin typeface="Cambria Math"/>
              <a:cs typeface="Cambria Math"/>
            </a:endParaRPr>
          </a:p>
          <a:p>
            <a:pPr marL="1167765" lvl="2" indent="-228600">
              <a:lnSpc>
                <a:spcPct val="100000"/>
              </a:lnSpc>
              <a:spcBef>
                <a:spcPts val="190"/>
              </a:spcBef>
              <a:buChar char="•"/>
              <a:tabLst>
                <a:tab pos="1167765" algn="l"/>
              </a:tabLst>
            </a:pPr>
            <a:r>
              <a:rPr sz="2000" dirty="0">
                <a:latin typeface="Arial"/>
                <a:cs typeface="Arial"/>
              </a:rPr>
              <a:t>|</a:t>
            </a:r>
            <a:r>
              <a:rPr sz="2000" dirty="0">
                <a:latin typeface="Cambria Math"/>
                <a:cs typeface="Cambria Math"/>
              </a:rPr>
              <a:t>𝜌⟩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reference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e.g.,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|0</a:t>
            </a:r>
            <a:r>
              <a:rPr sz="2000" dirty="0">
                <a:latin typeface="Cambria Math"/>
                <a:cs typeface="Cambria Math"/>
              </a:rPr>
              <a:t>⟩</a:t>
            </a:r>
            <a:r>
              <a:rPr sz="1950" baseline="25641" dirty="0">
                <a:latin typeface="Cambria Math"/>
                <a:cs typeface="Cambria Math"/>
              </a:rPr>
              <a:t>⊗</a:t>
            </a:r>
            <a:r>
              <a:rPr sz="1950" baseline="25641" dirty="0">
                <a:latin typeface="Arial"/>
                <a:cs typeface="Arial"/>
              </a:rPr>
              <a:t>n</a:t>
            </a:r>
            <a:r>
              <a:rPr sz="1950" spc="292" baseline="2564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|+</a:t>
            </a:r>
            <a:r>
              <a:rPr sz="2000" spc="-10" dirty="0">
                <a:latin typeface="Cambria Math"/>
                <a:cs typeface="Cambria Math"/>
              </a:rPr>
              <a:t>⟩</a:t>
            </a:r>
            <a:r>
              <a:rPr sz="1950" spc="-15" baseline="25641" dirty="0">
                <a:latin typeface="Cambria Math"/>
                <a:cs typeface="Cambria Math"/>
              </a:rPr>
              <a:t>⊗</a:t>
            </a:r>
            <a:r>
              <a:rPr sz="1950" spc="-15" baseline="25641" dirty="0">
                <a:latin typeface="Arial"/>
                <a:cs typeface="Arial"/>
              </a:rPr>
              <a:t>n</a:t>
            </a:r>
            <a:endParaRPr sz="1950" baseline="25641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092" y="3833498"/>
            <a:ext cx="6090108" cy="747641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50"/>
              </a:spcBef>
              <a:buChar char="•"/>
              <a:tabLst>
                <a:tab pos="240029" algn="l"/>
              </a:tabLst>
            </a:pPr>
            <a:r>
              <a:rPr sz="2400" b="1" spc="-20" dirty="0">
                <a:latin typeface="Arial"/>
                <a:cs typeface="Arial"/>
              </a:rPr>
              <a:t>Variational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quantum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eigensolver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(VQE)</a:t>
            </a:r>
            <a:endParaRPr sz="2400" b="1" dirty="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10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Quantum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part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4892" y="4561179"/>
            <a:ext cx="9828530" cy="1677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723265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723265" algn="l"/>
              </a:tabLst>
            </a:pPr>
            <a:r>
              <a:rPr sz="2000" dirty="0">
                <a:latin typeface="Arial"/>
                <a:cs typeface="Arial"/>
              </a:rPr>
              <a:t>Execute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quantum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circuits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(ansatz)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probabilities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counts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bitstrings</a:t>
            </a:r>
            <a:endParaRPr sz="2000">
              <a:latin typeface="Arial"/>
              <a:cs typeface="Arial"/>
            </a:endParaRPr>
          </a:p>
          <a:p>
            <a:pPr marL="266065" indent="-227965">
              <a:lnSpc>
                <a:spcPct val="100000"/>
              </a:lnSpc>
              <a:spcBef>
                <a:spcPts val="204"/>
              </a:spcBef>
              <a:buChar char="•"/>
              <a:tabLst>
                <a:tab pos="266065" algn="l"/>
              </a:tabLst>
            </a:pPr>
            <a:r>
              <a:rPr sz="2000" dirty="0">
                <a:latin typeface="Arial"/>
                <a:cs typeface="Arial"/>
              </a:rPr>
              <a:t>Classical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part</a:t>
            </a:r>
            <a:endParaRPr sz="2000">
              <a:latin typeface="Arial"/>
              <a:cs typeface="Arial"/>
            </a:endParaRPr>
          </a:p>
          <a:p>
            <a:pPr marL="723265" lvl="1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723265" algn="l"/>
              </a:tabLst>
            </a:pPr>
            <a:r>
              <a:rPr sz="2000" dirty="0">
                <a:latin typeface="Arial"/>
                <a:cs typeface="Arial"/>
              </a:rPr>
              <a:t>Calculate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expectation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⟨𝐻⟩</a:t>
            </a:r>
            <a:r>
              <a:rPr sz="1950" baseline="-21367" dirty="0">
                <a:latin typeface="Cambria Math"/>
                <a:cs typeface="Cambria Math"/>
              </a:rPr>
              <a:t>𝜓</a:t>
            </a:r>
            <a:r>
              <a:rPr sz="1950" baseline="-21367" dirty="0">
                <a:latin typeface="Arial"/>
                <a:cs typeface="Arial"/>
              </a:rPr>
              <a:t>(</a:t>
            </a:r>
            <a:r>
              <a:rPr sz="1950" baseline="-21367" dirty="0">
                <a:latin typeface="Cambria Math"/>
                <a:cs typeface="Cambria Math"/>
              </a:rPr>
              <a:t>𝜃</a:t>
            </a:r>
            <a:r>
              <a:rPr sz="1950" baseline="-21367" dirty="0">
                <a:latin typeface="Arial"/>
                <a:cs typeface="Arial"/>
              </a:rPr>
              <a:t>)</a:t>
            </a:r>
            <a:r>
              <a:rPr sz="1950" spc="284" baseline="-2136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aggregating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probabilities</a:t>
            </a:r>
            <a:endParaRPr sz="2000">
              <a:latin typeface="Arial"/>
              <a:cs typeface="Arial"/>
            </a:endParaRPr>
          </a:p>
          <a:p>
            <a:pPr marL="723265" lvl="1" indent="-228600">
              <a:lnSpc>
                <a:spcPct val="100000"/>
              </a:lnSpc>
              <a:spcBef>
                <a:spcPts val="195"/>
              </a:spcBef>
              <a:buChar char="•"/>
              <a:tabLst>
                <a:tab pos="723265" algn="l"/>
              </a:tabLst>
            </a:pPr>
            <a:r>
              <a:rPr sz="2000" dirty="0">
                <a:latin typeface="Arial"/>
                <a:cs typeface="Arial"/>
              </a:rPr>
              <a:t>Adjust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(optimize)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𝜃</a:t>
            </a:r>
            <a:r>
              <a:rPr sz="2000" spc="95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variational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form</a:t>
            </a:r>
            <a:endParaRPr sz="2000">
              <a:latin typeface="Arial"/>
              <a:cs typeface="Arial"/>
            </a:endParaRPr>
          </a:p>
          <a:p>
            <a:pPr marL="266065" indent="-227965">
              <a:lnSpc>
                <a:spcPct val="100000"/>
              </a:lnSpc>
              <a:spcBef>
                <a:spcPts val="204"/>
              </a:spcBef>
              <a:buChar char="•"/>
              <a:tabLst>
                <a:tab pos="266065" algn="l"/>
              </a:tabLst>
            </a:pPr>
            <a:r>
              <a:rPr sz="2000" dirty="0">
                <a:latin typeface="Arial"/>
                <a:cs typeface="Arial"/>
              </a:rPr>
              <a:t>Return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argmin</a:t>
            </a:r>
            <a:r>
              <a:rPr sz="1950" baseline="-21367" dirty="0">
                <a:latin typeface="Cambria Math"/>
                <a:cs typeface="Cambria Math"/>
              </a:rPr>
              <a:t>𝜓</a:t>
            </a:r>
            <a:r>
              <a:rPr sz="1950" baseline="-21367" dirty="0">
                <a:latin typeface="Arial"/>
                <a:cs typeface="Arial"/>
              </a:rPr>
              <a:t>(</a:t>
            </a:r>
            <a:r>
              <a:rPr sz="1950" baseline="-21367" dirty="0">
                <a:latin typeface="Cambria Math"/>
                <a:cs typeface="Cambria Math"/>
              </a:rPr>
              <a:t>𝜃</a:t>
            </a:r>
            <a:r>
              <a:rPr sz="1950" baseline="-21367" dirty="0">
                <a:latin typeface="Arial"/>
                <a:cs typeface="Arial"/>
              </a:rPr>
              <a:t>)</a:t>
            </a:r>
            <a:r>
              <a:rPr sz="1950" spc="7" baseline="-21367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⟨𝐻⟩</a:t>
            </a:r>
            <a:r>
              <a:rPr sz="1950" baseline="-21367" dirty="0">
                <a:latin typeface="Cambria Math"/>
                <a:cs typeface="Cambria Math"/>
              </a:rPr>
              <a:t>𝜓</a:t>
            </a:r>
            <a:r>
              <a:rPr sz="1950" baseline="-21367" dirty="0">
                <a:latin typeface="Arial"/>
                <a:cs typeface="Arial"/>
              </a:rPr>
              <a:t>(</a:t>
            </a:r>
            <a:r>
              <a:rPr sz="1950" baseline="-21367" dirty="0">
                <a:latin typeface="Cambria Math"/>
                <a:cs typeface="Cambria Math"/>
              </a:rPr>
              <a:t>𝜃</a:t>
            </a:r>
            <a:r>
              <a:rPr sz="1950" baseline="-21367" dirty="0">
                <a:latin typeface="Arial"/>
                <a:cs typeface="Arial"/>
              </a:rPr>
              <a:t>)</a:t>
            </a:r>
            <a:r>
              <a:rPr sz="1950" spc="284" baseline="-2136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approximate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ground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state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4621" y="1649238"/>
            <a:ext cx="4042415" cy="230290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65642" y="3963670"/>
            <a:ext cx="2215515" cy="4502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660"/>
              </a:lnSpc>
              <a:spcBef>
                <a:spcPts val="175"/>
              </a:spcBef>
            </a:pPr>
            <a:r>
              <a:rPr sz="1400" dirty="0">
                <a:latin typeface="Arial"/>
                <a:cs typeface="Arial"/>
              </a:rPr>
              <a:t>Example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variational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form </a:t>
            </a:r>
            <a:r>
              <a:rPr sz="1400" spc="-10" dirty="0">
                <a:latin typeface="Arial"/>
                <a:cs typeface="Arial"/>
              </a:rPr>
              <a:t>(</a:t>
            </a:r>
            <a:r>
              <a:rPr sz="1400" u="sng" spc="-1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nsolas"/>
                <a:cs typeface="Consolas"/>
                <a:hlinkClick r:id="rId3"/>
              </a:rPr>
              <a:t>RealAmplitudes</a:t>
            </a:r>
            <a:r>
              <a:rPr sz="1400" u="none" spc="-325" dirty="0">
                <a:solidFill>
                  <a:srgbClr val="9353C3"/>
                </a:solidFill>
                <a:latin typeface="Consolas"/>
                <a:cs typeface="Consolas"/>
              </a:rPr>
              <a:t> </a:t>
            </a:r>
            <a:r>
              <a:rPr sz="1400" u="none" dirty="0">
                <a:latin typeface="Arial"/>
                <a:cs typeface="Arial"/>
              </a:rPr>
              <a:t>of</a:t>
            </a:r>
            <a:r>
              <a:rPr sz="1400" u="none" spc="-10" dirty="0">
                <a:latin typeface="Arial"/>
                <a:cs typeface="Arial"/>
              </a:rPr>
              <a:t> Qiskit)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Compute</a:t>
            </a:r>
            <a:r>
              <a:rPr spc="-100" dirty="0"/>
              <a:t> </a:t>
            </a:r>
            <a:r>
              <a:rPr dirty="0"/>
              <a:t>Expectation</a:t>
            </a:r>
            <a:r>
              <a:rPr spc="-80" dirty="0"/>
              <a:t> </a:t>
            </a:r>
            <a:r>
              <a:rPr spc="-10" dirty="0"/>
              <a:t>Values</a:t>
            </a:r>
            <a:r>
              <a:rPr spc="-75" dirty="0"/>
              <a:t> </a:t>
            </a:r>
            <a:r>
              <a:rPr dirty="0"/>
              <a:t>from</a:t>
            </a:r>
            <a:r>
              <a:rPr spc="-65" dirty="0"/>
              <a:t> </a:t>
            </a:r>
            <a:r>
              <a:rPr spc="-10" dirty="0"/>
              <a:t>Probabilities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092" y="999323"/>
            <a:ext cx="9262745" cy="17449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45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Hamiltonian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usually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expressed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sum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Pauli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strings</a:t>
            </a:r>
            <a:endParaRPr sz="24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04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n-qubit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Pauli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tensor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product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Pauli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matrices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(including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𝐼</a:t>
            </a:r>
            <a:r>
              <a:rPr sz="2000" spc="-2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155065" lvl="2" indent="-228600">
              <a:lnSpc>
                <a:spcPct val="100000"/>
              </a:lnSpc>
              <a:spcBef>
                <a:spcPts val="195"/>
              </a:spcBef>
              <a:buChar char="•"/>
              <a:tabLst>
                <a:tab pos="1155065" algn="l"/>
              </a:tabLst>
            </a:pPr>
            <a:r>
              <a:rPr sz="2000" dirty="0">
                <a:latin typeface="Arial"/>
                <a:cs typeface="Arial"/>
              </a:rPr>
              <a:t>E.g.,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𝐻</a:t>
            </a:r>
            <a:r>
              <a:rPr sz="2000" spc="1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2 ×</a:t>
            </a:r>
            <a:r>
              <a:rPr sz="2000" spc="409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𝐼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⊗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𝑋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⊗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+ 3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×</a:t>
            </a:r>
            <a:r>
              <a:rPr sz="2000" spc="4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𝑋</a:t>
            </a:r>
            <a:r>
              <a:rPr sz="2000" spc="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⊗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𝑍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⊗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𝑍</a:t>
            </a:r>
            <a:r>
              <a:rPr sz="2000" spc="165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(2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Pauli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strings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qubits)</a:t>
            </a:r>
            <a:endParaRPr sz="20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00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We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usually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only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𝑍</a:t>
            </a:r>
            <a:r>
              <a:rPr sz="2000" spc="140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𝐼</a:t>
            </a:r>
            <a:r>
              <a:rPr sz="2000" spc="155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optimization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problems</a:t>
            </a:r>
            <a:endParaRPr sz="20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09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Recall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Pauli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matrices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𝐼</a:t>
            </a:r>
            <a:r>
              <a:rPr sz="2000" spc="155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Hermitian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(and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unitary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too)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7441" y="2856357"/>
            <a:ext cx="6851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2000" dirty="0">
                <a:latin typeface="Cambria Math"/>
                <a:cs typeface="Cambria Math"/>
              </a:rPr>
              <a:t>𝑋</a:t>
            </a:r>
            <a:r>
              <a:rPr sz="2000" spc="16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41224" y="2798826"/>
            <a:ext cx="744855" cy="502920"/>
          </a:xfrm>
          <a:custGeom>
            <a:avLst/>
            <a:gdLst/>
            <a:ahLst/>
            <a:cxnLst/>
            <a:rect l="l" t="t" r="r" b="b"/>
            <a:pathLst>
              <a:path w="744855" h="502920">
                <a:moveTo>
                  <a:pt x="655569" y="0"/>
                </a:moveTo>
                <a:lnTo>
                  <a:pt x="648330" y="8254"/>
                </a:lnTo>
                <a:lnTo>
                  <a:pt x="663358" y="24850"/>
                </a:lnTo>
                <a:lnTo>
                  <a:pt x="677016" y="45481"/>
                </a:lnTo>
                <a:lnTo>
                  <a:pt x="700273" y="98806"/>
                </a:lnTo>
                <a:lnTo>
                  <a:pt x="715640" y="167639"/>
                </a:lnTo>
                <a:lnTo>
                  <a:pt x="719454" y="207641"/>
                </a:lnTo>
                <a:lnTo>
                  <a:pt x="720720" y="251333"/>
                </a:lnTo>
                <a:lnTo>
                  <a:pt x="719454" y="295098"/>
                </a:lnTo>
                <a:lnTo>
                  <a:pt x="715640" y="335137"/>
                </a:lnTo>
                <a:lnTo>
                  <a:pt x="700273" y="403987"/>
                </a:lnTo>
                <a:lnTo>
                  <a:pt x="677016" y="457295"/>
                </a:lnTo>
                <a:lnTo>
                  <a:pt x="648330" y="494411"/>
                </a:lnTo>
                <a:lnTo>
                  <a:pt x="655569" y="502793"/>
                </a:lnTo>
                <a:lnTo>
                  <a:pt x="689160" y="465772"/>
                </a:lnTo>
                <a:lnTo>
                  <a:pt x="718180" y="410845"/>
                </a:lnTo>
                <a:lnTo>
                  <a:pt x="738182" y="339026"/>
                </a:lnTo>
                <a:lnTo>
                  <a:pt x="743183" y="297116"/>
                </a:lnTo>
                <a:lnTo>
                  <a:pt x="744845" y="251333"/>
                </a:lnTo>
                <a:lnTo>
                  <a:pt x="743263" y="207641"/>
                </a:lnTo>
                <a:lnTo>
                  <a:pt x="738182" y="163607"/>
                </a:lnTo>
                <a:lnTo>
                  <a:pt x="729848" y="125726"/>
                </a:lnTo>
                <a:lnTo>
                  <a:pt x="704254" y="62204"/>
                </a:lnTo>
                <a:lnTo>
                  <a:pt x="672924" y="16257"/>
                </a:lnTo>
                <a:lnTo>
                  <a:pt x="655569" y="0"/>
                </a:lnTo>
                <a:close/>
              </a:path>
              <a:path w="744855" h="502920">
                <a:moveTo>
                  <a:pt x="89276" y="0"/>
                </a:moveTo>
                <a:lnTo>
                  <a:pt x="55684" y="37004"/>
                </a:lnTo>
                <a:lnTo>
                  <a:pt x="26665" y="91821"/>
                </a:lnTo>
                <a:lnTo>
                  <a:pt x="6662" y="163607"/>
                </a:lnTo>
                <a:lnTo>
                  <a:pt x="1662" y="205442"/>
                </a:lnTo>
                <a:lnTo>
                  <a:pt x="0" y="251333"/>
                </a:lnTo>
                <a:lnTo>
                  <a:pt x="1588" y="295098"/>
                </a:lnTo>
                <a:lnTo>
                  <a:pt x="1662" y="297116"/>
                </a:lnTo>
                <a:lnTo>
                  <a:pt x="6662" y="339026"/>
                </a:lnTo>
                <a:lnTo>
                  <a:pt x="14997" y="376936"/>
                </a:lnTo>
                <a:lnTo>
                  <a:pt x="40591" y="440535"/>
                </a:lnTo>
                <a:lnTo>
                  <a:pt x="71921" y="486533"/>
                </a:lnTo>
                <a:lnTo>
                  <a:pt x="89276" y="502793"/>
                </a:lnTo>
                <a:lnTo>
                  <a:pt x="96515" y="494411"/>
                </a:lnTo>
                <a:lnTo>
                  <a:pt x="81487" y="477889"/>
                </a:lnTo>
                <a:lnTo>
                  <a:pt x="67829" y="457295"/>
                </a:lnTo>
                <a:lnTo>
                  <a:pt x="44572" y="403987"/>
                </a:lnTo>
                <a:lnTo>
                  <a:pt x="29205" y="335137"/>
                </a:lnTo>
                <a:lnTo>
                  <a:pt x="25391" y="295098"/>
                </a:lnTo>
                <a:lnTo>
                  <a:pt x="24125" y="251333"/>
                </a:lnTo>
                <a:lnTo>
                  <a:pt x="25391" y="207641"/>
                </a:lnTo>
                <a:lnTo>
                  <a:pt x="29205" y="167640"/>
                </a:lnTo>
                <a:lnTo>
                  <a:pt x="44572" y="98806"/>
                </a:lnTo>
                <a:lnTo>
                  <a:pt x="67829" y="45481"/>
                </a:lnTo>
                <a:lnTo>
                  <a:pt x="96515" y="8254"/>
                </a:lnTo>
                <a:lnTo>
                  <a:pt x="892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2786" y="2719197"/>
            <a:ext cx="562610" cy="629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105"/>
              </a:spcBef>
              <a:tabLst>
                <a:tab pos="408305" algn="l"/>
              </a:tabLst>
            </a:pPr>
            <a:r>
              <a:rPr sz="2000" spc="-50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ts val="2375"/>
              </a:lnSpc>
              <a:tabLst>
                <a:tab pos="408305" algn="l"/>
              </a:tabLst>
            </a:pPr>
            <a:r>
              <a:rPr sz="2000" spc="-50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8398" y="2856357"/>
            <a:ext cx="539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15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55496" y="2798826"/>
            <a:ext cx="885190" cy="502920"/>
          </a:xfrm>
          <a:custGeom>
            <a:avLst/>
            <a:gdLst/>
            <a:ahLst/>
            <a:cxnLst/>
            <a:rect l="l" t="t" r="r" b="b"/>
            <a:pathLst>
              <a:path w="885189" h="502920">
                <a:moveTo>
                  <a:pt x="795777" y="0"/>
                </a:moveTo>
                <a:lnTo>
                  <a:pt x="788538" y="8254"/>
                </a:lnTo>
                <a:lnTo>
                  <a:pt x="803566" y="24850"/>
                </a:lnTo>
                <a:lnTo>
                  <a:pt x="817224" y="45481"/>
                </a:lnTo>
                <a:lnTo>
                  <a:pt x="840481" y="98806"/>
                </a:lnTo>
                <a:lnTo>
                  <a:pt x="855848" y="167639"/>
                </a:lnTo>
                <a:lnTo>
                  <a:pt x="859662" y="207641"/>
                </a:lnTo>
                <a:lnTo>
                  <a:pt x="860928" y="251333"/>
                </a:lnTo>
                <a:lnTo>
                  <a:pt x="859662" y="295098"/>
                </a:lnTo>
                <a:lnTo>
                  <a:pt x="855848" y="335137"/>
                </a:lnTo>
                <a:lnTo>
                  <a:pt x="840481" y="403987"/>
                </a:lnTo>
                <a:lnTo>
                  <a:pt x="817224" y="457295"/>
                </a:lnTo>
                <a:lnTo>
                  <a:pt x="788538" y="494411"/>
                </a:lnTo>
                <a:lnTo>
                  <a:pt x="795777" y="502793"/>
                </a:lnTo>
                <a:lnTo>
                  <a:pt x="829368" y="465772"/>
                </a:lnTo>
                <a:lnTo>
                  <a:pt x="858388" y="410845"/>
                </a:lnTo>
                <a:lnTo>
                  <a:pt x="878390" y="339026"/>
                </a:lnTo>
                <a:lnTo>
                  <a:pt x="883391" y="297116"/>
                </a:lnTo>
                <a:lnTo>
                  <a:pt x="885053" y="251333"/>
                </a:lnTo>
                <a:lnTo>
                  <a:pt x="883471" y="207641"/>
                </a:lnTo>
                <a:lnTo>
                  <a:pt x="878390" y="163607"/>
                </a:lnTo>
                <a:lnTo>
                  <a:pt x="870056" y="125726"/>
                </a:lnTo>
                <a:lnTo>
                  <a:pt x="844462" y="62204"/>
                </a:lnTo>
                <a:lnTo>
                  <a:pt x="813132" y="16257"/>
                </a:lnTo>
                <a:lnTo>
                  <a:pt x="795777" y="0"/>
                </a:lnTo>
                <a:close/>
              </a:path>
              <a:path w="885189" h="502920">
                <a:moveTo>
                  <a:pt x="89276" y="0"/>
                </a:moveTo>
                <a:lnTo>
                  <a:pt x="55684" y="37004"/>
                </a:lnTo>
                <a:lnTo>
                  <a:pt x="26665" y="91821"/>
                </a:lnTo>
                <a:lnTo>
                  <a:pt x="6662" y="163607"/>
                </a:lnTo>
                <a:lnTo>
                  <a:pt x="1662" y="205442"/>
                </a:lnTo>
                <a:lnTo>
                  <a:pt x="0" y="251333"/>
                </a:lnTo>
                <a:lnTo>
                  <a:pt x="1588" y="295098"/>
                </a:lnTo>
                <a:lnTo>
                  <a:pt x="6662" y="339026"/>
                </a:lnTo>
                <a:lnTo>
                  <a:pt x="14997" y="376936"/>
                </a:lnTo>
                <a:lnTo>
                  <a:pt x="40591" y="440535"/>
                </a:lnTo>
                <a:lnTo>
                  <a:pt x="71921" y="486533"/>
                </a:lnTo>
                <a:lnTo>
                  <a:pt x="89276" y="502793"/>
                </a:lnTo>
                <a:lnTo>
                  <a:pt x="96515" y="494411"/>
                </a:lnTo>
                <a:lnTo>
                  <a:pt x="81487" y="477889"/>
                </a:lnTo>
                <a:lnTo>
                  <a:pt x="67829" y="457295"/>
                </a:lnTo>
                <a:lnTo>
                  <a:pt x="44572" y="403987"/>
                </a:lnTo>
                <a:lnTo>
                  <a:pt x="29205" y="335137"/>
                </a:lnTo>
                <a:lnTo>
                  <a:pt x="25391" y="295098"/>
                </a:lnTo>
                <a:lnTo>
                  <a:pt x="24125" y="251333"/>
                </a:lnTo>
                <a:lnTo>
                  <a:pt x="25391" y="207641"/>
                </a:lnTo>
                <a:lnTo>
                  <a:pt x="29205" y="167640"/>
                </a:lnTo>
                <a:lnTo>
                  <a:pt x="44572" y="98806"/>
                </a:lnTo>
                <a:lnTo>
                  <a:pt x="67829" y="45481"/>
                </a:lnTo>
                <a:lnTo>
                  <a:pt x="96515" y="8254"/>
                </a:lnTo>
                <a:lnTo>
                  <a:pt x="892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48583" y="2719197"/>
            <a:ext cx="691515" cy="629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105"/>
              </a:spcBef>
              <a:tabLst>
                <a:tab pos="407034" algn="l"/>
              </a:tabLst>
            </a:pPr>
            <a:r>
              <a:rPr sz="2000" spc="-50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25" dirty="0">
                <a:latin typeface="Cambria Math"/>
                <a:cs typeface="Cambria Math"/>
              </a:rPr>
              <a:t>−𝑖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ts val="2375"/>
              </a:lnSpc>
              <a:tabLst>
                <a:tab pos="476884" algn="l"/>
              </a:tabLst>
            </a:pPr>
            <a:r>
              <a:rPr sz="2000" spc="-50" dirty="0">
                <a:latin typeface="Cambria Math"/>
                <a:cs typeface="Cambria Math"/>
              </a:rPr>
              <a:t>𝑖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1354" y="2856357"/>
            <a:ext cx="537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𝑍</a:t>
            </a:r>
            <a:r>
              <a:rPr sz="2000" spc="15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08452" y="2798826"/>
            <a:ext cx="935355" cy="502920"/>
          </a:xfrm>
          <a:custGeom>
            <a:avLst/>
            <a:gdLst/>
            <a:ahLst/>
            <a:cxnLst/>
            <a:rect l="l" t="t" r="r" b="b"/>
            <a:pathLst>
              <a:path w="935354" h="502920">
                <a:moveTo>
                  <a:pt x="846069" y="0"/>
                </a:moveTo>
                <a:lnTo>
                  <a:pt x="838830" y="8254"/>
                </a:lnTo>
                <a:lnTo>
                  <a:pt x="853858" y="24850"/>
                </a:lnTo>
                <a:lnTo>
                  <a:pt x="867516" y="45481"/>
                </a:lnTo>
                <a:lnTo>
                  <a:pt x="890773" y="98806"/>
                </a:lnTo>
                <a:lnTo>
                  <a:pt x="906140" y="167639"/>
                </a:lnTo>
                <a:lnTo>
                  <a:pt x="909954" y="207641"/>
                </a:lnTo>
                <a:lnTo>
                  <a:pt x="911220" y="251333"/>
                </a:lnTo>
                <a:lnTo>
                  <a:pt x="909954" y="295098"/>
                </a:lnTo>
                <a:lnTo>
                  <a:pt x="906140" y="335137"/>
                </a:lnTo>
                <a:lnTo>
                  <a:pt x="890773" y="403987"/>
                </a:lnTo>
                <a:lnTo>
                  <a:pt x="867516" y="457295"/>
                </a:lnTo>
                <a:lnTo>
                  <a:pt x="838830" y="494411"/>
                </a:lnTo>
                <a:lnTo>
                  <a:pt x="846069" y="502793"/>
                </a:lnTo>
                <a:lnTo>
                  <a:pt x="879660" y="465772"/>
                </a:lnTo>
                <a:lnTo>
                  <a:pt x="908680" y="410845"/>
                </a:lnTo>
                <a:lnTo>
                  <a:pt x="928682" y="339026"/>
                </a:lnTo>
                <a:lnTo>
                  <a:pt x="933683" y="297116"/>
                </a:lnTo>
                <a:lnTo>
                  <a:pt x="935345" y="251333"/>
                </a:lnTo>
                <a:lnTo>
                  <a:pt x="933763" y="207641"/>
                </a:lnTo>
                <a:lnTo>
                  <a:pt x="928682" y="163607"/>
                </a:lnTo>
                <a:lnTo>
                  <a:pt x="920348" y="125726"/>
                </a:lnTo>
                <a:lnTo>
                  <a:pt x="894754" y="62204"/>
                </a:lnTo>
                <a:lnTo>
                  <a:pt x="863424" y="16257"/>
                </a:lnTo>
                <a:lnTo>
                  <a:pt x="846069" y="0"/>
                </a:lnTo>
                <a:close/>
              </a:path>
              <a:path w="935354" h="502920">
                <a:moveTo>
                  <a:pt x="89276" y="0"/>
                </a:moveTo>
                <a:lnTo>
                  <a:pt x="55684" y="37004"/>
                </a:lnTo>
                <a:lnTo>
                  <a:pt x="26665" y="91821"/>
                </a:lnTo>
                <a:lnTo>
                  <a:pt x="6662" y="163607"/>
                </a:lnTo>
                <a:lnTo>
                  <a:pt x="1662" y="205442"/>
                </a:lnTo>
                <a:lnTo>
                  <a:pt x="0" y="251333"/>
                </a:lnTo>
                <a:lnTo>
                  <a:pt x="1588" y="295098"/>
                </a:lnTo>
                <a:lnTo>
                  <a:pt x="6662" y="339026"/>
                </a:lnTo>
                <a:lnTo>
                  <a:pt x="14997" y="376936"/>
                </a:lnTo>
                <a:lnTo>
                  <a:pt x="40591" y="440535"/>
                </a:lnTo>
                <a:lnTo>
                  <a:pt x="71921" y="486533"/>
                </a:lnTo>
                <a:lnTo>
                  <a:pt x="89276" y="502793"/>
                </a:lnTo>
                <a:lnTo>
                  <a:pt x="96515" y="494411"/>
                </a:lnTo>
                <a:lnTo>
                  <a:pt x="81487" y="477889"/>
                </a:lnTo>
                <a:lnTo>
                  <a:pt x="67829" y="457295"/>
                </a:lnTo>
                <a:lnTo>
                  <a:pt x="44572" y="403987"/>
                </a:lnTo>
                <a:lnTo>
                  <a:pt x="29205" y="335137"/>
                </a:lnTo>
                <a:lnTo>
                  <a:pt x="25391" y="295098"/>
                </a:lnTo>
                <a:lnTo>
                  <a:pt x="24125" y="251333"/>
                </a:lnTo>
                <a:lnTo>
                  <a:pt x="25391" y="207641"/>
                </a:lnTo>
                <a:lnTo>
                  <a:pt x="29205" y="167640"/>
                </a:lnTo>
                <a:lnTo>
                  <a:pt x="44572" y="98806"/>
                </a:lnTo>
                <a:lnTo>
                  <a:pt x="67829" y="45481"/>
                </a:lnTo>
                <a:lnTo>
                  <a:pt x="96515" y="8254"/>
                </a:lnTo>
                <a:lnTo>
                  <a:pt x="892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00269" y="2719197"/>
            <a:ext cx="751840" cy="629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105"/>
              </a:spcBef>
              <a:tabLst>
                <a:tab pos="502920" algn="l"/>
              </a:tabLst>
            </a:pPr>
            <a:r>
              <a:rPr sz="2000" spc="-50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ts val="2375"/>
              </a:lnSpc>
              <a:tabLst>
                <a:tab pos="407034" algn="l"/>
              </a:tabLst>
            </a:pPr>
            <a:r>
              <a:rPr sz="2000" spc="-50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25" dirty="0">
                <a:latin typeface="Cambria Math"/>
                <a:cs typeface="Cambria Math"/>
              </a:rPr>
              <a:t>−1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4857" y="2856357"/>
            <a:ext cx="485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𝐼</a:t>
            </a:r>
            <a:r>
              <a:rPr sz="2000" spc="17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59884" y="2798826"/>
            <a:ext cx="744855" cy="502920"/>
          </a:xfrm>
          <a:custGeom>
            <a:avLst/>
            <a:gdLst/>
            <a:ahLst/>
            <a:cxnLst/>
            <a:rect l="l" t="t" r="r" b="b"/>
            <a:pathLst>
              <a:path w="744854" h="502920">
                <a:moveTo>
                  <a:pt x="655569" y="0"/>
                </a:moveTo>
                <a:lnTo>
                  <a:pt x="648330" y="8254"/>
                </a:lnTo>
                <a:lnTo>
                  <a:pt x="663358" y="24850"/>
                </a:lnTo>
                <a:lnTo>
                  <a:pt x="677016" y="45481"/>
                </a:lnTo>
                <a:lnTo>
                  <a:pt x="700273" y="98806"/>
                </a:lnTo>
                <a:lnTo>
                  <a:pt x="715640" y="167639"/>
                </a:lnTo>
                <a:lnTo>
                  <a:pt x="719454" y="207641"/>
                </a:lnTo>
                <a:lnTo>
                  <a:pt x="720720" y="251333"/>
                </a:lnTo>
                <a:lnTo>
                  <a:pt x="719454" y="295098"/>
                </a:lnTo>
                <a:lnTo>
                  <a:pt x="715640" y="335137"/>
                </a:lnTo>
                <a:lnTo>
                  <a:pt x="700273" y="403987"/>
                </a:lnTo>
                <a:lnTo>
                  <a:pt x="677016" y="457295"/>
                </a:lnTo>
                <a:lnTo>
                  <a:pt x="648330" y="494411"/>
                </a:lnTo>
                <a:lnTo>
                  <a:pt x="655569" y="502793"/>
                </a:lnTo>
                <a:lnTo>
                  <a:pt x="689160" y="465772"/>
                </a:lnTo>
                <a:lnTo>
                  <a:pt x="718180" y="410845"/>
                </a:lnTo>
                <a:lnTo>
                  <a:pt x="738182" y="339026"/>
                </a:lnTo>
                <a:lnTo>
                  <a:pt x="743183" y="297116"/>
                </a:lnTo>
                <a:lnTo>
                  <a:pt x="744845" y="251333"/>
                </a:lnTo>
                <a:lnTo>
                  <a:pt x="743263" y="207641"/>
                </a:lnTo>
                <a:lnTo>
                  <a:pt x="738182" y="163607"/>
                </a:lnTo>
                <a:lnTo>
                  <a:pt x="729848" y="125726"/>
                </a:lnTo>
                <a:lnTo>
                  <a:pt x="704254" y="62204"/>
                </a:lnTo>
                <a:lnTo>
                  <a:pt x="672924" y="16257"/>
                </a:lnTo>
                <a:lnTo>
                  <a:pt x="655569" y="0"/>
                </a:lnTo>
                <a:close/>
              </a:path>
              <a:path w="744854" h="502920">
                <a:moveTo>
                  <a:pt x="89276" y="0"/>
                </a:moveTo>
                <a:lnTo>
                  <a:pt x="55684" y="37004"/>
                </a:lnTo>
                <a:lnTo>
                  <a:pt x="26665" y="91821"/>
                </a:lnTo>
                <a:lnTo>
                  <a:pt x="6662" y="163607"/>
                </a:lnTo>
                <a:lnTo>
                  <a:pt x="1662" y="205442"/>
                </a:lnTo>
                <a:lnTo>
                  <a:pt x="0" y="251333"/>
                </a:lnTo>
                <a:lnTo>
                  <a:pt x="1588" y="295098"/>
                </a:lnTo>
                <a:lnTo>
                  <a:pt x="6662" y="339026"/>
                </a:lnTo>
                <a:lnTo>
                  <a:pt x="14997" y="376936"/>
                </a:lnTo>
                <a:lnTo>
                  <a:pt x="40591" y="440535"/>
                </a:lnTo>
                <a:lnTo>
                  <a:pt x="71921" y="486533"/>
                </a:lnTo>
                <a:lnTo>
                  <a:pt x="89276" y="502793"/>
                </a:lnTo>
                <a:lnTo>
                  <a:pt x="96515" y="494411"/>
                </a:lnTo>
                <a:lnTo>
                  <a:pt x="81487" y="477889"/>
                </a:lnTo>
                <a:lnTo>
                  <a:pt x="67829" y="457295"/>
                </a:lnTo>
                <a:lnTo>
                  <a:pt x="44572" y="403987"/>
                </a:lnTo>
                <a:lnTo>
                  <a:pt x="29205" y="335137"/>
                </a:lnTo>
                <a:lnTo>
                  <a:pt x="25391" y="295098"/>
                </a:lnTo>
                <a:lnTo>
                  <a:pt x="24125" y="251333"/>
                </a:lnTo>
                <a:lnTo>
                  <a:pt x="25391" y="207641"/>
                </a:lnTo>
                <a:lnTo>
                  <a:pt x="29205" y="167640"/>
                </a:lnTo>
                <a:lnTo>
                  <a:pt x="44572" y="98806"/>
                </a:lnTo>
                <a:lnTo>
                  <a:pt x="67829" y="45481"/>
                </a:lnTo>
                <a:lnTo>
                  <a:pt x="96515" y="8254"/>
                </a:lnTo>
                <a:lnTo>
                  <a:pt x="892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51701" y="2719197"/>
            <a:ext cx="563245" cy="629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105"/>
              </a:spcBef>
              <a:tabLst>
                <a:tab pos="408940" algn="l"/>
              </a:tabLst>
            </a:pPr>
            <a:r>
              <a:rPr sz="2000" spc="-50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ts val="2375"/>
              </a:lnSpc>
              <a:tabLst>
                <a:tab pos="408940" algn="l"/>
              </a:tabLst>
            </a:pPr>
            <a:r>
              <a:rPr sz="2000" spc="-50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3092" y="3305936"/>
            <a:ext cx="601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Char char="•"/>
              <a:tabLst>
                <a:tab pos="240029" algn="l"/>
                <a:tab pos="1680845" algn="l"/>
              </a:tabLst>
            </a:pPr>
            <a:r>
              <a:rPr sz="2400" spc="-10" dirty="0">
                <a:latin typeface="Arial"/>
                <a:cs typeface="Arial"/>
              </a:rPr>
              <a:t>Example: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dirty="0">
                <a:latin typeface="Cambria Math"/>
                <a:cs typeface="Cambria Math"/>
              </a:rPr>
              <a:t>𝐻</a:t>
            </a:r>
            <a:r>
              <a:rPr sz="2400" spc="20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𝐼</a:t>
            </a:r>
            <a:r>
              <a:rPr sz="2400" spc="6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or 𝑍</a:t>
            </a:r>
            <a:r>
              <a:rPr sz="2400" spc="190" dirty="0">
                <a:latin typeface="Cambria Math"/>
                <a:cs typeface="Cambria Math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Cambria Math"/>
                <a:cs typeface="Cambria Math"/>
              </a:rPr>
              <a:t>|𝜓⟩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𝑎|0⟩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𝑏|1⟩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66313" y="4080509"/>
            <a:ext cx="19685" cy="231775"/>
          </a:xfrm>
          <a:custGeom>
            <a:avLst/>
            <a:gdLst/>
            <a:ahLst/>
            <a:cxnLst/>
            <a:rect l="l" t="t" r="r" b="b"/>
            <a:pathLst>
              <a:path w="19685" h="231775">
                <a:moveTo>
                  <a:pt x="19176" y="0"/>
                </a:moveTo>
                <a:lnTo>
                  <a:pt x="0" y="0"/>
                </a:lnTo>
                <a:lnTo>
                  <a:pt x="0" y="231266"/>
                </a:lnTo>
                <a:lnTo>
                  <a:pt x="19176" y="231266"/>
                </a:lnTo>
                <a:lnTo>
                  <a:pt x="19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37713" y="4080509"/>
            <a:ext cx="19685" cy="231775"/>
          </a:xfrm>
          <a:custGeom>
            <a:avLst/>
            <a:gdLst/>
            <a:ahLst/>
            <a:cxnLst/>
            <a:rect l="l" t="t" r="r" b="b"/>
            <a:pathLst>
              <a:path w="19685" h="231775">
                <a:moveTo>
                  <a:pt x="19176" y="0"/>
                </a:moveTo>
                <a:lnTo>
                  <a:pt x="0" y="0"/>
                </a:lnTo>
                <a:lnTo>
                  <a:pt x="0" y="231266"/>
                </a:lnTo>
                <a:lnTo>
                  <a:pt x="19176" y="231266"/>
                </a:lnTo>
                <a:lnTo>
                  <a:pt x="19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24909" y="4080509"/>
            <a:ext cx="19685" cy="231775"/>
          </a:xfrm>
          <a:custGeom>
            <a:avLst/>
            <a:gdLst/>
            <a:ahLst/>
            <a:cxnLst/>
            <a:rect l="l" t="t" r="r" b="b"/>
            <a:pathLst>
              <a:path w="19685" h="231775">
                <a:moveTo>
                  <a:pt x="19176" y="0"/>
                </a:moveTo>
                <a:lnTo>
                  <a:pt x="0" y="0"/>
                </a:lnTo>
                <a:lnTo>
                  <a:pt x="0" y="231266"/>
                </a:lnTo>
                <a:lnTo>
                  <a:pt x="19176" y="231266"/>
                </a:lnTo>
                <a:lnTo>
                  <a:pt x="19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00880" y="4080509"/>
            <a:ext cx="19685" cy="231775"/>
          </a:xfrm>
          <a:custGeom>
            <a:avLst/>
            <a:gdLst/>
            <a:ahLst/>
            <a:cxnLst/>
            <a:rect l="l" t="t" r="r" b="b"/>
            <a:pathLst>
              <a:path w="19685" h="231775">
                <a:moveTo>
                  <a:pt x="19177" y="0"/>
                </a:moveTo>
                <a:lnTo>
                  <a:pt x="0" y="0"/>
                </a:lnTo>
                <a:lnTo>
                  <a:pt x="0" y="231266"/>
                </a:lnTo>
                <a:lnTo>
                  <a:pt x="19177" y="231266"/>
                </a:lnTo>
                <a:lnTo>
                  <a:pt x="19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94892" y="3697300"/>
            <a:ext cx="6757034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065" indent="-227965">
              <a:lnSpc>
                <a:spcPct val="100000"/>
              </a:lnSpc>
              <a:spcBef>
                <a:spcPts val="105"/>
              </a:spcBef>
              <a:buChar char="•"/>
              <a:tabLst>
                <a:tab pos="266065" algn="l"/>
              </a:tabLst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execute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circuit,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 get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probabilities</a:t>
            </a:r>
            <a:endParaRPr sz="20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5"/>
              </a:spcBef>
              <a:tabLst>
                <a:tab pos="2193290" algn="l"/>
                <a:tab pos="3155950" algn="l"/>
              </a:tabLst>
            </a:pP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bitstrings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{‘0’: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dirty="0">
                <a:latin typeface="Cambria Math"/>
                <a:cs typeface="Cambria Math"/>
              </a:rPr>
              <a:t>𝑎</a:t>
            </a:r>
            <a:r>
              <a:rPr sz="2000" spc="235" dirty="0">
                <a:latin typeface="Cambria Math"/>
                <a:cs typeface="Cambria Math"/>
              </a:rPr>
              <a:t> </a:t>
            </a:r>
            <a:r>
              <a:rPr sz="2175" spc="89" baseline="28735" dirty="0">
                <a:latin typeface="Cambria Math"/>
                <a:cs typeface="Cambria Math"/>
              </a:rPr>
              <a:t>2</a:t>
            </a:r>
            <a:r>
              <a:rPr sz="2000" spc="60" dirty="0">
                <a:latin typeface="Arial"/>
                <a:cs typeface="Arial"/>
              </a:rPr>
              <a:t>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‘1’: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dirty="0">
                <a:latin typeface="Cambria Math"/>
                <a:cs typeface="Cambria Math"/>
              </a:rPr>
              <a:t>𝑏</a:t>
            </a:r>
            <a:r>
              <a:rPr sz="2000" spc="215" dirty="0">
                <a:latin typeface="Cambria Math"/>
                <a:cs typeface="Cambria Math"/>
              </a:rPr>
              <a:t> </a:t>
            </a:r>
            <a:r>
              <a:rPr sz="2175" spc="60" baseline="28735" dirty="0">
                <a:latin typeface="Cambria Math"/>
                <a:cs typeface="Cambria Math"/>
              </a:rPr>
              <a:t>2</a:t>
            </a:r>
            <a:r>
              <a:rPr sz="2000" spc="4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77441" y="4333494"/>
            <a:ext cx="49739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</a:tabLst>
            </a:pPr>
            <a:r>
              <a:rPr sz="2000" dirty="0">
                <a:latin typeface="Arial"/>
                <a:cs typeface="Arial"/>
              </a:rPr>
              <a:t>We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convert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counts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probabilities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13329" y="4741926"/>
            <a:ext cx="19685" cy="231775"/>
          </a:xfrm>
          <a:custGeom>
            <a:avLst/>
            <a:gdLst/>
            <a:ahLst/>
            <a:cxnLst/>
            <a:rect l="l" t="t" r="r" b="b"/>
            <a:pathLst>
              <a:path w="19685" h="231775">
                <a:moveTo>
                  <a:pt x="19176" y="0"/>
                </a:moveTo>
                <a:lnTo>
                  <a:pt x="0" y="0"/>
                </a:lnTo>
                <a:lnTo>
                  <a:pt x="0" y="231267"/>
                </a:lnTo>
                <a:lnTo>
                  <a:pt x="19176" y="231267"/>
                </a:lnTo>
                <a:lnTo>
                  <a:pt x="19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84729" y="4741926"/>
            <a:ext cx="19685" cy="231775"/>
          </a:xfrm>
          <a:custGeom>
            <a:avLst/>
            <a:gdLst/>
            <a:ahLst/>
            <a:cxnLst/>
            <a:rect l="l" t="t" r="r" b="b"/>
            <a:pathLst>
              <a:path w="19685" h="231775">
                <a:moveTo>
                  <a:pt x="19176" y="0"/>
                </a:moveTo>
                <a:lnTo>
                  <a:pt x="0" y="0"/>
                </a:lnTo>
                <a:lnTo>
                  <a:pt x="0" y="231267"/>
                </a:lnTo>
                <a:lnTo>
                  <a:pt x="19176" y="231267"/>
                </a:lnTo>
                <a:lnTo>
                  <a:pt x="19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38753" y="4741926"/>
            <a:ext cx="19685" cy="231775"/>
          </a:xfrm>
          <a:custGeom>
            <a:avLst/>
            <a:gdLst/>
            <a:ahLst/>
            <a:cxnLst/>
            <a:rect l="l" t="t" r="r" b="b"/>
            <a:pathLst>
              <a:path w="19685" h="231775">
                <a:moveTo>
                  <a:pt x="19176" y="0"/>
                </a:moveTo>
                <a:lnTo>
                  <a:pt x="0" y="0"/>
                </a:lnTo>
                <a:lnTo>
                  <a:pt x="0" y="231267"/>
                </a:lnTo>
                <a:lnTo>
                  <a:pt x="19176" y="231267"/>
                </a:lnTo>
                <a:lnTo>
                  <a:pt x="19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14725" y="4741926"/>
            <a:ext cx="19685" cy="231775"/>
          </a:xfrm>
          <a:custGeom>
            <a:avLst/>
            <a:gdLst/>
            <a:ahLst/>
            <a:cxnLst/>
            <a:rect l="l" t="t" r="r" b="b"/>
            <a:pathLst>
              <a:path w="19685" h="231775">
                <a:moveTo>
                  <a:pt x="19176" y="0"/>
                </a:moveTo>
                <a:lnTo>
                  <a:pt x="0" y="0"/>
                </a:lnTo>
                <a:lnTo>
                  <a:pt x="0" y="231267"/>
                </a:lnTo>
                <a:lnTo>
                  <a:pt x="19176" y="231267"/>
                </a:lnTo>
                <a:lnTo>
                  <a:pt x="19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60445" y="5070475"/>
            <a:ext cx="266700" cy="233045"/>
          </a:xfrm>
          <a:custGeom>
            <a:avLst/>
            <a:gdLst/>
            <a:ahLst/>
            <a:cxnLst/>
            <a:rect l="l" t="t" r="r" b="b"/>
            <a:pathLst>
              <a:path w="266700" h="233045">
                <a:moveTo>
                  <a:pt x="19176" y="635"/>
                </a:moveTo>
                <a:lnTo>
                  <a:pt x="0" y="635"/>
                </a:lnTo>
                <a:lnTo>
                  <a:pt x="0" y="231902"/>
                </a:lnTo>
                <a:lnTo>
                  <a:pt x="19176" y="231902"/>
                </a:lnTo>
                <a:lnTo>
                  <a:pt x="19176" y="635"/>
                </a:lnTo>
                <a:close/>
              </a:path>
              <a:path w="266700" h="233045">
                <a:moveTo>
                  <a:pt x="216788" y="0"/>
                </a:moveTo>
                <a:lnTo>
                  <a:pt x="203453" y="4444"/>
                </a:lnTo>
                <a:lnTo>
                  <a:pt x="243331" y="116205"/>
                </a:lnTo>
                <a:lnTo>
                  <a:pt x="203453" y="227711"/>
                </a:lnTo>
                <a:lnTo>
                  <a:pt x="216788" y="232537"/>
                </a:lnTo>
                <a:lnTo>
                  <a:pt x="266318" y="120776"/>
                </a:lnTo>
                <a:lnTo>
                  <a:pt x="266318" y="111506"/>
                </a:lnTo>
                <a:lnTo>
                  <a:pt x="2167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69492" y="4640427"/>
            <a:ext cx="4087495" cy="10147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91465" indent="-22796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91465" algn="l"/>
                <a:tab pos="1965325" algn="l"/>
                <a:tab pos="2695575" algn="l"/>
              </a:tabLst>
            </a:pPr>
            <a:r>
              <a:rPr sz="2000" dirty="0">
                <a:latin typeface="Cambria Math"/>
                <a:cs typeface="Cambria Math"/>
              </a:rPr>
              <a:t>⟨𝐼⟩</a:t>
            </a:r>
            <a:r>
              <a:rPr sz="1950" baseline="-21367" dirty="0">
                <a:latin typeface="Cambria Math"/>
                <a:cs typeface="Cambria Math"/>
              </a:rPr>
              <a:t>𝜓</a:t>
            </a:r>
            <a:r>
              <a:rPr sz="1950" spc="412" baseline="-21367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⟨𝜓</a:t>
            </a:r>
            <a:r>
              <a:rPr sz="2000" dirty="0">
                <a:latin typeface="Arial"/>
                <a:cs typeface="Arial"/>
              </a:rPr>
              <a:t>|</a:t>
            </a:r>
            <a:r>
              <a:rPr sz="2000" dirty="0">
                <a:latin typeface="Cambria Math"/>
                <a:cs typeface="Cambria Math"/>
              </a:rPr>
              <a:t>𝜓⟩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dirty="0">
                <a:latin typeface="Cambria Math"/>
                <a:cs typeface="Cambria Math"/>
              </a:rPr>
              <a:t>𝑎</a:t>
            </a:r>
            <a:r>
              <a:rPr sz="2000" spc="254" dirty="0">
                <a:latin typeface="Cambria Math"/>
                <a:cs typeface="Cambria Math"/>
              </a:rPr>
              <a:t> </a:t>
            </a:r>
            <a:r>
              <a:rPr sz="2175" baseline="28735" dirty="0">
                <a:latin typeface="Cambria Math"/>
                <a:cs typeface="Cambria Math"/>
              </a:rPr>
              <a:t>2</a:t>
            </a:r>
            <a:r>
              <a:rPr sz="2175" spc="337" baseline="2873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+</a:t>
            </a:r>
            <a:r>
              <a:rPr sz="2000" dirty="0">
                <a:latin typeface="Cambria Math"/>
                <a:cs typeface="Cambria Math"/>
              </a:rPr>
              <a:t>	𝑏</a:t>
            </a:r>
            <a:r>
              <a:rPr sz="2000" spc="225" dirty="0">
                <a:latin typeface="Cambria Math"/>
                <a:cs typeface="Cambria Math"/>
              </a:rPr>
              <a:t> </a:t>
            </a:r>
            <a:r>
              <a:rPr sz="2175" spc="82" baseline="28735" dirty="0">
                <a:latin typeface="Cambria Math"/>
                <a:cs typeface="Cambria Math"/>
              </a:rPr>
              <a:t>2</a:t>
            </a:r>
            <a:r>
              <a:rPr sz="2000" spc="55" dirty="0">
                <a:latin typeface="Arial"/>
                <a:cs typeface="Arial"/>
              </a:rPr>
              <a:t>=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291465" indent="-22796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291465" algn="l"/>
                <a:tab pos="3028950" algn="l"/>
              </a:tabLst>
            </a:pPr>
            <a:r>
              <a:rPr sz="2000" dirty="0">
                <a:latin typeface="Cambria Math"/>
                <a:cs typeface="Cambria Math"/>
              </a:rPr>
              <a:t>⟨𝑍⟩</a:t>
            </a:r>
            <a:r>
              <a:rPr sz="1950" baseline="-21367" dirty="0">
                <a:latin typeface="Cambria Math"/>
                <a:cs typeface="Cambria Math"/>
              </a:rPr>
              <a:t>𝜓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⟨𝜓</a:t>
            </a:r>
            <a:r>
              <a:rPr sz="2000" dirty="0">
                <a:latin typeface="Arial"/>
                <a:cs typeface="Arial"/>
              </a:rPr>
              <a:t>|</a:t>
            </a:r>
            <a:r>
              <a:rPr sz="2000" dirty="0">
                <a:latin typeface="Cambria Math"/>
                <a:cs typeface="Cambria Math"/>
              </a:rPr>
              <a:t>𝑍</a:t>
            </a:r>
            <a:r>
              <a:rPr sz="2000" dirty="0">
                <a:latin typeface="Arial"/>
                <a:cs typeface="Arial"/>
              </a:rPr>
              <a:t>|</a:t>
            </a:r>
            <a:r>
              <a:rPr sz="2000" dirty="0">
                <a:latin typeface="Cambria Math"/>
                <a:cs typeface="Cambria Math"/>
              </a:rPr>
              <a:t>𝜓⟩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⟨𝜓</a:t>
            </a:r>
            <a:r>
              <a:rPr sz="2000" dirty="0">
                <a:latin typeface="Arial"/>
                <a:cs typeface="Arial"/>
              </a:rPr>
              <a:t>|(</a:t>
            </a:r>
            <a:r>
              <a:rPr sz="2000" dirty="0">
                <a:latin typeface="Cambria Math"/>
                <a:cs typeface="Cambria Math"/>
              </a:rPr>
              <a:t>𝑎</a:t>
            </a:r>
            <a:r>
              <a:rPr sz="2000" spc="229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	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𝑏|1⟩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  <a:p>
            <a:pPr marL="291465" indent="-227965">
              <a:lnSpc>
                <a:spcPct val="100000"/>
              </a:lnSpc>
              <a:spcBef>
                <a:spcPts val="204"/>
              </a:spcBef>
              <a:buChar char="•"/>
              <a:tabLst>
                <a:tab pos="291465" algn="l"/>
              </a:tabLst>
            </a:pPr>
            <a:r>
              <a:rPr sz="2000" dirty="0">
                <a:latin typeface="Arial"/>
                <a:cs typeface="Arial"/>
              </a:rPr>
              <a:t>What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 </a:t>
            </a:r>
            <a:r>
              <a:rPr sz="2000" dirty="0">
                <a:latin typeface="Cambria Math"/>
                <a:cs typeface="Cambria Math"/>
              </a:rPr>
              <a:t>⟨𝑍</a:t>
            </a:r>
            <a:r>
              <a:rPr sz="2000" spc="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⊗ 𝑍⟩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233796" y="5071109"/>
            <a:ext cx="19685" cy="231775"/>
          </a:xfrm>
          <a:custGeom>
            <a:avLst/>
            <a:gdLst/>
            <a:ahLst/>
            <a:cxnLst/>
            <a:rect l="l" t="t" r="r" b="b"/>
            <a:pathLst>
              <a:path w="19685" h="231775">
                <a:moveTo>
                  <a:pt x="19176" y="0"/>
                </a:moveTo>
                <a:lnTo>
                  <a:pt x="0" y="0"/>
                </a:lnTo>
                <a:lnTo>
                  <a:pt x="0" y="231266"/>
                </a:lnTo>
                <a:lnTo>
                  <a:pt x="19176" y="231266"/>
                </a:lnTo>
                <a:lnTo>
                  <a:pt x="19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05196" y="5071109"/>
            <a:ext cx="19685" cy="231775"/>
          </a:xfrm>
          <a:custGeom>
            <a:avLst/>
            <a:gdLst/>
            <a:ahLst/>
            <a:cxnLst/>
            <a:rect l="l" t="t" r="r" b="b"/>
            <a:pathLst>
              <a:path w="19685" h="231775">
                <a:moveTo>
                  <a:pt x="19176" y="0"/>
                </a:moveTo>
                <a:lnTo>
                  <a:pt x="0" y="0"/>
                </a:lnTo>
                <a:lnTo>
                  <a:pt x="0" y="231266"/>
                </a:lnTo>
                <a:lnTo>
                  <a:pt x="19176" y="231266"/>
                </a:lnTo>
                <a:lnTo>
                  <a:pt x="19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59221" y="5071109"/>
            <a:ext cx="19685" cy="231775"/>
          </a:xfrm>
          <a:custGeom>
            <a:avLst/>
            <a:gdLst/>
            <a:ahLst/>
            <a:cxnLst/>
            <a:rect l="l" t="t" r="r" b="b"/>
            <a:pathLst>
              <a:path w="19685" h="231775">
                <a:moveTo>
                  <a:pt x="19176" y="0"/>
                </a:moveTo>
                <a:lnTo>
                  <a:pt x="0" y="0"/>
                </a:lnTo>
                <a:lnTo>
                  <a:pt x="0" y="231266"/>
                </a:lnTo>
                <a:lnTo>
                  <a:pt x="19176" y="231266"/>
                </a:lnTo>
                <a:lnTo>
                  <a:pt x="19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35192" y="5071109"/>
            <a:ext cx="19685" cy="231775"/>
          </a:xfrm>
          <a:custGeom>
            <a:avLst/>
            <a:gdLst/>
            <a:ahLst/>
            <a:cxnLst/>
            <a:rect l="l" t="t" r="r" b="b"/>
            <a:pathLst>
              <a:path w="19685" h="231775">
                <a:moveTo>
                  <a:pt x="19177" y="0"/>
                </a:moveTo>
                <a:lnTo>
                  <a:pt x="0" y="0"/>
                </a:lnTo>
                <a:lnTo>
                  <a:pt x="0" y="231266"/>
                </a:lnTo>
                <a:lnTo>
                  <a:pt x="19177" y="231266"/>
                </a:lnTo>
                <a:lnTo>
                  <a:pt x="19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017896" y="4993385"/>
            <a:ext cx="11379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67715" algn="l"/>
              </a:tabLst>
            </a:pPr>
            <a:r>
              <a:rPr sz="2000" dirty="0">
                <a:latin typeface="Cambria Math"/>
                <a:cs typeface="Cambria Math"/>
              </a:rPr>
              <a:t>𝑎</a:t>
            </a:r>
            <a:r>
              <a:rPr sz="2000" spc="254" dirty="0">
                <a:latin typeface="Cambria Math"/>
                <a:cs typeface="Cambria Math"/>
              </a:rPr>
              <a:t> </a:t>
            </a:r>
            <a:r>
              <a:rPr sz="2175" baseline="28735" dirty="0">
                <a:latin typeface="Cambria Math"/>
                <a:cs typeface="Cambria Math"/>
              </a:rPr>
              <a:t>2</a:t>
            </a:r>
            <a:r>
              <a:rPr sz="2175" spc="337" baseline="2873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−</a:t>
            </a:r>
            <a:r>
              <a:rPr sz="2000" dirty="0">
                <a:latin typeface="Cambria Math"/>
                <a:cs typeface="Cambria Math"/>
              </a:rPr>
              <a:t>	𝑏</a:t>
            </a:r>
            <a:r>
              <a:rPr sz="2000" spc="225" dirty="0">
                <a:latin typeface="Cambria Math"/>
                <a:cs typeface="Cambria Math"/>
              </a:rPr>
              <a:t> </a:t>
            </a:r>
            <a:r>
              <a:rPr sz="2175" spc="-75" baseline="28735" dirty="0">
                <a:latin typeface="Cambria Math"/>
                <a:cs typeface="Cambria Math"/>
              </a:rPr>
              <a:t>2</a:t>
            </a:r>
            <a:endParaRPr sz="2175" baseline="28735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20292" y="5631281"/>
            <a:ext cx="6713855" cy="10147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697865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Hint: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bitstrings,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i.e.,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‘00’,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‘01’,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‘10’,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‘11’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Char char="•"/>
              <a:tabLst>
                <a:tab pos="240665" algn="l"/>
              </a:tabLst>
            </a:pPr>
            <a:r>
              <a:rPr sz="2000" dirty="0">
                <a:latin typeface="Arial"/>
                <a:cs typeface="Arial"/>
              </a:rPr>
              <a:t>What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⟨𝑋⟩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Hint: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trick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diagonalize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matrix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940699" y="3998402"/>
            <a:ext cx="2081530" cy="890905"/>
            <a:chOff x="8940699" y="3998402"/>
            <a:chExt cx="2081530" cy="890905"/>
          </a:xfrm>
        </p:grpSpPr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40699" y="3998402"/>
              <a:ext cx="2081503" cy="89029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596628" y="4021315"/>
              <a:ext cx="392430" cy="383540"/>
            </a:xfrm>
            <a:custGeom>
              <a:avLst/>
              <a:gdLst/>
              <a:ahLst/>
              <a:cxnLst/>
              <a:rect l="l" t="t" r="r" b="b"/>
              <a:pathLst>
                <a:path w="392429" h="383539">
                  <a:moveTo>
                    <a:pt x="391883" y="0"/>
                  </a:moveTo>
                  <a:lnTo>
                    <a:pt x="0" y="0"/>
                  </a:lnTo>
                  <a:lnTo>
                    <a:pt x="0" y="383171"/>
                  </a:lnTo>
                  <a:lnTo>
                    <a:pt x="391883" y="383171"/>
                  </a:lnTo>
                  <a:lnTo>
                    <a:pt x="391883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596628" y="4021315"/>
              <a:ext cx="392430" cy="383540"/>
            </a:xfrm>
            <a:custGeom>
              <a:avLst/>
              <a:gdLst/>
              <a:ahLst/>
              <a:cxnLst/>
              <a:rect l="l" t="t" r="r" b="b"/>
              <a:pathLst>
                <a:path w="392429" h="383539">
                  <a:moveTo>
                    <a:pt x="0" y="383171"/>
                  </a:moveTo>
                  <a:lnTo>
                    <a:pt x="391883" y="383171"/>
                  </a:lnTo>
                  <a:lnTo>
                    <a:pt x="391883" y="0"/>
                  </a:lnTo>
                  <a:lnTo>
                    <a:pt x="0" y="0"/>
                  </a:lnTo>
                  <a:lnTo>
                    <a:pt x="0" y="383171"/>
                  </a:lnTo>
                  <a:close/>
                </a:path>
              </a:pathLst>
            </a:custGeom>
            <a:ln w="1270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9654667" y="4041140"/>
            <a:ext cx="2044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FFFFFF"/>
                </a:solidFill>
                <a:latin typeface="Cambria Math"/>
                <a:cs typeface="Cambria Math"/>
              </a:rPr>
              <a:t>𝜓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Optimize</a:t>
            </a:r>
            <a:r>
              <a:rPr spc="-45" dirty="0"/>
              <a:t> </a:t>
            </a:r>
            <a:r>
              <a:rPr spc="-10" dirty="0"/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092" y="963294"/>
            <a:ext cx="55086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</a:tabLst>
            </a:pPr>
            <a:r>
              <a:rPr sz="2200" spc="-45" dirty="0">
                <a:latin typeface="Arial"/>
                <a:cs typeface="Arial"/>
              </a:rPr>
              <a:t>You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need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solve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optimization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problem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2139" y="1346708"/>
            <a:ext cx="301625" cy="223520"/>
          </a:xfrm>
          <a:custGeom>
            <a:avLst/>
            <a:gdLst/>
            <a:ahLst/>
            <a:cxnLst/>
            <a:rect l="l" t="t" r="r" b="b"/>
            <a:pathLst>
              <a:path w="301625" h="223519">
                <a:moveTo>
                  <a:pt x="230378" y="0"/>
                </a:moveTo>
                <a:lnTo>
                  <a:pt x="227203" y="9016"/>
                </a:lnTo>
                <a:lnTo>
                  <a:pt x="240109" y="14660"/>
                </a:lnTo>
                <a:lnTo>
                  <a:pt x="251206" y="22447"/>
                </a:lnTo>
                <a:lnTo>
                  <a:pt x="273710" y="58427"/>
                </a:lnTo>
                <a:lnTo>
                  <a:pt x="281051" y="110362"/>
                </a:lnTo>
                <a:lnTo>
                  <a:pt x="280237" y="130034"/>
                </a:lnTo>
                <a:lnTo>
                  <a:pt x="267843" y="178307"/>
                </a:lnTo>
                <a:lnTo>
                  <a:pt x="240196" y="208401"/>
                </a:lnTo>
                <a:lnTo>
                  <a:pt x="227457" y="213994"/>
                </a:lnTo>
                <a:lnTo>
                  <a:pt x="230378" y="223012"/>
                </a:lnTo>
                <a:lnTo>
                  <a:pt x="272919" y="197687"/>
                </a:lnTo>
                <a:lnTo>
                  <a:pt x="296862" y="150971"/>
                </a:lnTo>
                <a:lnTo>
                  <a:pt x="301498" y="111632"/>
                </a:lnTo>
                <a:lnTo>
                  <a:pt x="300347" y="91384"/>
                </a:lnTo>
                <a:lnTo>
                  <a:pt x="300335" y="91176"/>
                </a:lnTo>
                <a:lnTo>
                  <a:pt x="283083" y="39115"/>
                </a:lnTo>
                <a:lnTo>
                  <a:pt x="246524" y="5861"/>
                </a:lnTo>
                <a:lnTo>
                  <a:pt x="230378" y="0"/>
                </a:lnTo>
                <a:close/>
              </a:path>
              <a:path w="301625" h="223519">
                <a:moveTo>
                  <a:pt x="71120" y="0"/>
                </a:moveTo>
                <a:lnTo>
                  <a:pt x="28578" y="25396"/>
                </a:lnTo>
                <a:lnTo>
                  <a:pt x="4587" y="72278"/>
                </a:lnTo>
                <a:lnTo>
                  <a:pt x="71" y="110362"/>
                </a:lnTo>
                <a:lnTo>
                  <a:pt x="0" y="111632"/>
                </a:lnTo>
                <a:lnTo>
                  <a:pt x="1028" y="130034"/>
                </a:lnTo>
                <a:lnTo>
                  <a:pt x="1143" y="132087"/>
                </a:lnTo>
                <a:lnTo>
                  <a:pt x="4572" y="150971"/>
                </a:lnTo>
                <a:lnTo>
                  <a:pt x="28507" y="197687"/>
                </a:lnTo>
                <a:lnTo>
                  <a:pt x="71120" y="223012"/>
                </a:lnTo>
                <a:lnTo>
                  <a:pt x="73914" y="213994"/>
                </a:lnTo>
                <a:lnTo>
                  <a:pt x="61245" y="208401"/>
                </a:lnTo>
                <a:lnTo>
                  <a:pt x="50292" y="200580"/>
                </a:lnTo>
                <a:lnTo>
                  <a:pt x="27767" y="163994"/>
                </a:lnTo>
                <a:lnTo>
                  <a:pt x="20373" y="111632"/>
                </a:lnTo>
                <a:lnTo>
                  <a:pt x="20320" y="110362"/>
                </a:lnTo>
                <a:lnTo>
                  <a:pt x="27767" y="58427"/>
                </a:lnTo>
                <a:lnTo>
                  <a:pt x="50387" y="22447"/>
                </a:lnTo>
                <a:lnTo>
                  <a:pt x="74295" y="9016"/>
                </a:lnTo>
                <a:lnTo>
                  <a:pt x="71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8500" y="1346708"/>
            <a:ext cx="301625" cy="223520"/>
          </a:xfrm>
          <a:custGeom>
            <a:avLst/>
            <a:gdLst/>
            <a:ahLst/>
            <a:cxnLst/>
            <a:rect l="l" t="t" r="r" b="b"/>
            <a:pathLst>
              <a:path w="301625" h="223519">
                <a:moveTo>
                  <a:pt x="230377" y="0"/>
                </a:moveTo>
                <a:lnTo>
                  <a:pt x="227202" y="9016"/>
                </a:lnTo>
                <a:lnTo>
                  <a:pt x="240109" y="14660"/>
                </a:lnTo>
                <a:lnTo>
                  <a:pt x="251206" y="22447"/>
                </a:lnTo>
                <a:lnTo>
                  <a:pt x="273710" y="58427"/>
                </a:lnTo>
                <a:lnTo>
                  <a:pt x="280209" y="91176"/>
                </a:lnTo>
                <a:lnTo>
                  <a:pt x="280239" y="91384"/>
                </a:lnTo>
                <a:lnTo>
                  <a:pt x="280237" y="130034"/>
                </a:lnTo>
                <a:lnTo>
                  <a:pt x="267842" y="178307"/>
                </a:lnTo>
                <a:lnTo>
                  <a:pt x="240196" y="208401"/>
                </a:lnTo>
                <a:lnTo>
                  <a:pt x="227457" y="213994"/>
                </a:lnTo>
                <a:lnTo>
                  <a:pt x="230377" y="223012"/>
                </a:lnTo>
                <a:lnTo>
                  <a:pt x="272919" y="197687"/>
                </a:lnTo>
                <a:lnTo>
                  <a:pt x="296862" y="150971"/>
                </a:lnTo>
                <a:lnTo>
                  <a:pt x="301498" y="111632"/>
                </a:lnTo>
                <a:lnTo>
                  <a:pt x="300347" y="91384"/>
                </a:lnTo>
                <a:lnTo>
                  <a:pt x="283083" y="39115"/>
                </a:lnTo>
                <a:lnTo>
                  <a:pt x="246524" y="5861"/>
                </a:lnTo>
                <a:lnTo>
                  <a:pt x="230377" y="0"/>
                </a:lnTo>
                <a:close/>
              </a:path>
              <a:path w="301625" h="223519">
                <a:moveTo>
                  <a:pt x="71120" y="0"/>
                </a:moveTo>
                <a:lnTo>
                  <a:pt x="28578" y="25396"/>
                </a:lnTo>
                <a:lnTo>
                  <a:pt x="4587" y="72278"/>
                </a:lnTo>
                <a:lnTo>
                  <a:pt x="71" y="110362"/>
                </a:lnTo>
                <a:lnTo>
                  <a:pt x="0" y="111632"/>
                </a:lnTo>
                <a:lnTo>
                  <a:pt x="1028" y="130034"/>
                </a:lnTo>
                <a:lnTo>
                  <a:pt x="1143" y="132087"/>
                </a:lnTo>
                <a:lnTo>
                  <a:pt x="4572" y="150971"/>
                </a:lnTo>
                <a:lnTo>
                  <a:pt x="28507" y="197687"/>
                </a:lnTo>
                <a:lnTo>
                  <a:pt x="71120" y="223012"/>
                </a:lnTo>
                <a:lnTo>
                  <a:pt x="73913" y="213994"/>
                </a:lnTo>
                <a:lnTo>
                  <a:pt x="61245" y="208401"/>
                </a:lnTo>
                <a:lnTo>
                  <a:pt x="50291" y="200580"/>
                </a:lnTo>
                <a:lnTo>
                  <a:pt x="27767" y="163994"/>
                </a:lnTo>
                <a:lnTo>
                  <a:pt x="20373" y="111632"/>
                </a:lnTo>
                <a:lnTo>
                  <a:pt x="20320" y="110362"/>
                </a:lnTo>
                <a:lnTo>
                  <a:pt x="21151" y="91384"/>
                </a:lnTo>
                <a:lnTo>
                  <a:pt x="33527" y="44450"/>
                </a:lnTo>
                <a:lnTo>
                  <a:pt x="61460" y="14660"/>
                </a:lnTo>
                <a:lnTo>
                  <a:pt x="74295" y="9016"/>
                </a:lnTo>
                <a:lnTo>
                  <a:pt x="71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4892" y="1274191"/>
            <a:ext cx="29508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065" indent="-227965">
              <a:lnSpc>
                <a:spcPct val="100000"/>
              </a:lnSpc>
              <a:spcBef>
                <a:spcPts val="95"/>
              </a:spcBef>
              <a:buChar char="•"/>
              <a:tabLst>
                <a:tab pos="266065" algn="l"/>
                <a:tab pos="2732405" algn="l"/>
              </a:tabLst>
            </a:pPr>
            <a:r>
              <a:rPr sz="1900" dirty="0">
                <a:latin typeface="Arial"/>
                <a:cs typeface="Arial"/>
              </a:rPr>
              <a:t>min</a:t>
            </a:r>
            <a:r>
              <a:rPr sz="1875" baseline="-20000" dirty="0">
                <a:latin typeface="Cambria Math"/>
                <a:cs typeface="Cambria Math"/>
              </a:rPr>
              <a:t>𝜃</a:t>
            </a:r>
            <a:r>
              <a:rPr sz="1875" spc="352" baseline="-2000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𝑔</a:t>
            </a:r>
            <a:r>
              <a:rPr sz="1900" spc="38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𝜃</a:t>
            </a:r>
            <a:r>
              <a:rPr sz="1900" spc="390" dirty="0">
                <a:latin typeface="Cambria Math"/>
                <a:cs typeface="Cambria Math"/>
              </a:rPr>
              <a:t> </a:t>
            </a:r>
            <a:r>
              <a:rPr sz="1900" dirty="0">
                <a:latin typeface="Arial"/>
                <a:cs typeface="Arial"/>
              </a:rPr>
              <a:t>,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where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dirty="0">
                <a:latin typeface="Cambria Math"/>
                <a:cs typeface="Cambria Math"/>
              </a:rPr>
              <a:t>𝑔</a:t>
            </a:r>
            <a:r>
              <a:rPr sz="1900" spc="380" dirty="0">
                <a:latin typeface="Cambria Math"/>
                <a:cs typeface="Cambria Math"/>
              </a:rPr>
              <a:t> </a:t>
            </a:r>
            <a:r>
              <a:rPr sz="1900" spc="-50" dirty="0">
                <a:latin typeface="Cambria Math"/>
                <a:cs typeface="Cambria Math"/>
              </a:rPr>
              <a:t>𝜃</a:t>
            </a:r>
            <a:r>
              <a:rPr sz="1900" dirty="0">
                <a:latin typeface="Cambria Math"/>
                <a:cs typeface="Cambria Math"/>
              </a:rPr>
              <a:t>	</a:t>
            </a:r>
            <a:r>
              <a:rPr sz="1900" spc="-50" dirty="0">
                <a:latin typeface="Cambria Math"/>
                <a:cs typeface="Cambria Math"/>
              </a:rPr>
              <a:t>=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90390" y="1349247"/>
            <a:ext cx="327025" cy="220345"/>
          </a:xfrm>
          <a:custGeom>
            <a:avLst/>
            <a:gdLst/>
            <a:ahLst/>
            <a:cxnLst/>
            <a:rect l="l" t="t" r="r" b="b"/>
            <a:pathLst>
              <a:path w="327025" h="220344">
                <a:moveTo>
                  <a:pt x="280162" y="0"/>
                </a:moveTo>
                <a:lnTo>
                  <a:pt x="267462" y="4317"/>
                </a:lnTo>
                <a:lnTo>
                  <a:pt x="305308" y="109981"/>
                </a:lnTo>
                <a:lnTo>
                  <a:pt x="267462" y="215518"/>
                </a:lnTo>
                <a:lnTo>
                  <a:pt x="280162" y="220090"/>
                </a:lnTo>
                <a:lnTo>
                  <a:pt x="327025" y="114300"/>
                </a:lnTo>
                <a:lnTo>
                  <a:pt x="327025" y="105663"/>
                </a:lnTo>
                <a:lnTo>
                  <a:pt x="280162" y="0"/>
                </a:lnTo>
                <a:close/>
              </a:path>
              <a:path w="327025" h="220344">
                <a:moveTo>
                  <a:pt x="46862" y="0"/>
                </a:moveTo>
                <a:lnTo>
                  <a:pt x="0" y="105790"/>
                </a:lnTo>
                <a:lnTo>
                  <a:pt x="0" y="114426"/>
                </a:lnTo>
                <a:lnTo>
                  <a:pt x="46862" y="220090"/>
                </a:lnTo>
                <a:lnTo>
                  <a:pt x="59436" y="215773"/>
                </a:lnTo>
                <a:lnTo>
                  <a:pt x="21589" y="110109"/>
                </a:lnTo>
                <a:lnTo>
                  <a:pt x="59436" y="4572"/>
                </a:lnTo>
                <a:lnTo>
                  <a:pt x="46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1025" y="1444752"/>
            <a:ext cx="230886" cy="16230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924934" y="1322959"/>
            <a:ext cx="67373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50" baseline="11695" dirty="0">
                <a:latin typeface="Cambria Math"/>
                <a:cs typeface="Cambria Math"/>
              </a:rPr>
              <a:t>𝐻</a:t>
            </a:r>
            <a:r>
              <a:rPr sz="2850" spc="457" baseline="11695" dirty="0">
                <a:latin typeface="Cambria Math"/>
                <a:cs typeface="Cambria Math"/>
              </a:rPr>
              <a:t> </a:t>
            </a:r>
            <a:r>
              <a:rPr sz="1350" spc="140" dirty="0">
                <a:latin typeface="Cambria Math"/>
                <a:cs typeface="Cambria Math"/>
              </a:rPr>
              <a:t>𝜓</a:t>
            </a:r>
            <a:r>
              <a:rPr sz="1350" spc="310" dirty="0">
                <a:latin typeface="Cambria Math"/>
                <a:cs typeface="Cambria Math"/>
              </a:rPr>
              <a:t> </a:t>
            </a:r>
            <a:r>
              <a:rPr sz="1350" spc="45" dirty="0">
                <a:latin typeface="Cambria Math"/>
                <a:cs typeface="Cambria Math"/>
              </a:rPr>
              <a:t>𝜃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86126" y="2170176"/>
            <a:ext cx="347345" cy="258445"/>
          </a:xfrm>
          <a:custGeom>
            <a:avLst/>
            <a:gdLst/>
            <a:ahLst/>
            <a:cxnLst/>
            <a:rect l="l" t="t" r="r" b="b"/>
            <a:pathLst>
              <a:path w="347344" h="258444">
                <a:moveTo>
                  <a:pt x="264794" y="0"/>
                </a:moveTo>
                <a:lnTo>
                  <a:pt x="261112" y="10540"/>
                </a:lnTo>
                <a:lnTo>
                  <a:pt x="276066" y="17019"/>
                </a:lnTo>
                <a:lnTo>
                  <a:pt x="288925" y="25987"/>
                </a:lnTo>
                <a:lnTo>
                  <a:pt x="315023" y="67649"/>
                </a:lnTo>
                <a:lnTo>
                  <a:pt x="322604" y="105614"/>
                </a:lnTo>
                <a:lnTo>
                  <a:pt x="323596" y="127888"/>
                </a:lnTo>
                <a:lnTo>
                  <a:pt x="322643" y="150673"/>
                </a:lnTo>
                <a:lnTo>
                  <a:pt x="315023" y="190003"/>
                </a:lnTo>
                <a:lnTo>
                  <a:pt x="288925" y="232298"/>
                </a:lnTo>
                <a:lnTo>
                  <a:pt x="261493" y="247903"/>
                </a:lnTo>
                <a:lnTo>
                  <a:pt x="264794" y="258445"/>
                </a:lnTo>
                <a:lnTo>
                  <a:pt x="300005" y="241839"/>
                </a:lnTo>
                <a:lnTo>
                  <a:pt x="325881" y="213233"/>
                </a:lnTo>
                <a:lnTo>
                  <a:pt x="341884" y="174926"/>
                </a:lnTo>
                <a:lnTo>
                  <a:pt x="347218" y="129286"/>
                </a:lnTo>
                <a:lnTo>
                  <a:pt x="345899" y="105888"/>
                </a:lnTo>
                <a:lnTo>
                  <a:pt x="345884" y="105614"/>
                </a:lnTo>
                <a:lnTo>
                  <a:pt x="335216" y="63652"/>
                </a:lnTo>
                <a:lnTo>
                  <a:pt x="314069" y="29432"/>
                </a:lnTo>
                <a:lnTo>
                  <a:pt x="283537" y="6762"/>
                </a:lnTo>
                <a:lnTo>
                  <a:pt x="264794" y="0"/>
                </a:lnTo>
                <a:close/>
              </a:path>
              <a:path w="347344" h="258444">
                <a:moveTo>
                  <a:pt x="82423" y="0"/>
                </a:moveTo>
                <a:lnTo>
                  <a:pt x="47259" y="16573"/>
                </a:lnTo>
                <a:lnTo>
                  <a:pt x="21336" y="45338"/>
                </a:lnTo>
                <a:lnTo>
                  <a:pt x="5333" y="83740"/>
                </a:lnTo>
                <a:lnTo>
                  <a:pt x="78" y="127888"/>
                </a:lnTo>
                <a:lnTo>
                  <a:pt x="0" y="129286"/>
                </a:lnTo>
                <a:lnTo>
                  <a:pt x="5333" y="174926"/>
                </a:lnTo>
                <a:lnTo>
                  <a:pt x="21336" y="213233"/>
                </a:lnTo>
                <a:lnTo>
                  <a:pt x="47212" y="241839"/>
                </a:lnTo>
                <a:lnTo>
                  <a:pt x="82423" y="258445"/>
                </a:lnTo>
                <a:lnTo>
                  <a:pt x="85725" y="247903"/>
                </a:lnTo>
                <a:lnTo>
                  <a:pt x="71008" y="241381"/>
                </a:lnTo>
                <a:lnTo>
                  <a:pt x="58293" y="232298"/>
                </a:lnTo>
                <a:lnTo>
                  <a:pt x="32194" y="190003"/>
                </a:lnTo>
                <a:lnTo>
                  <a:pt x="24574" y="150673"/>
                </a:lnTo>
                <a:lnTo>
                  <a:pt x="23680" y="129286"/>
                </a:lnTo>
                <a:lnTo>
                  <a:pt x="23622" y="127888"/>
                </a:lnTo>
                <a:lnTo>
                  <a:pt x="27431" y="85804"/>
                </a:lnTo>
                <a:lnTo>
                  <a:pt x="47601" y="37455"/>
                </a:lnTo>
                <a:lnTo>
                  <a:pt x="86106" y="10540"/>
                </a:lnTo>
                <a:lnTo>
                  <a:pt x="82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23002" y="3270503"/>
            <a:ext cx="347345" cy="258445"/>
          </a:xfrm>
          <a:custGeom>
            <a:avLst/>
            <a:gdLst/>
            <a:ahLst/>
            <a:cxnLst/>
            <a:rect l="l" t="t" r="r" b="b"/>
            <a:pathLst>
              <a:path w="347345" h="258445">
                <a:moveTo>
                  <a:pt x="264795" y="0"/>
                </a:moveTo>
                <a:lnTo>
                  <a:pt x="261112" y="10541"/>
                </a:lnTo>
                <a:lnTo>
                  <a:pt x="276066" y="17019"/>
                </a:lnTo>
                <a:lnTo>
                  <a:pt x="288925" y="25987"/>
                </a:lnTo>
                <a:lnTo>
                  <a:pt x="315023" y="67649"/>
                </a:lnTo>
                <a:lnTo>
                  <a:pt x="322604" y="105614"/>
                </a:lnTo>
                <a:lnTo>
                  <a:pt x="323596" y="127888"/>
                </a:lnTo>
                <a:lnTo>
                  <a:pt x="322643" y="150673"/>
                </a:lnTo>
                <a:lnTo>
                  <a:pt x="315023" y="190003"/>
                </a:lnTo>
                <a:lnTo>
                  <a:pt x="288925" y="232298"/>
                </a:lnTo>
                <a:lnTo>
                  <a:pt x="261493" y="247904"/>
                </a:lnTo>
                <a:lnTo>
                  <a:pt x="264795" y="258445"/>
                </a:lnTo>
                <a:lnTo>
                  <a:pt x="300005" y="241839"/>
                </a:lnTo>
                <a:lnTo>
                  <a:pt x="325882" y="213233"/>
                </a:lnTo>
                <a:lnTo>
                  <a:pt x="341884" y="174926"/>
                </a:lnTo>
                <a:lnTo>
                  <a:pt x="347218" y="129286"/>
                </a:lnTo>
                <a:lnTo>
                  <a:pt x="345899" y="105888"/>
                </a:lnTo>
                <a:lnTo>
                  <a:pt x="345884" y="105614"/>
                </a:lnTo>
                <a:lnTo>
                  <a:pt x="335216" y="63652"/>
                </a:lnTo>
                <a:lnTo>
                  <a:pt x="314069" y="29432"/>
                </a:lnTo>
                <a:lnTo>
                  <a:pt x="283537" y="6762"/>
                </a:lnTo>
                <a:lnTo>
                  <a:pt x="264795" y="0"/>
                </a:lnTo>
                <a:close/>
              </a:path>
              <a:path w="347345" h="258445">
                <a:moveTo>
                  <a:pt x="82423" y="0"/>
                </a:moveTo>
                <a:lnTo>
                  <a:pt x="47259" y="16573"/>
                </a:lnTo>
                <a:lnTo>
                  <a:pt x="21336" y="45338"/>
                </a:lnTo>
                <a:lnTo>
                  <a:pt x="5334" y="83740"/>
                </a:lnTo>
                <a:lnTo>
                  <a:pt x="78" y="127888"/>
                </a:lnTo>
                <a:lnTo>
                  <a:pt x="0" y="129286"/>
                </a:lnTo>
                <a:lnTo>
                  <a:pt x="1333" y="153029"/>
                </a:lnTo>
                <a:lnTo>
                  <a:pt x="12001" y="194990"/>
                </a:lnTo>
                <a:lnTo>
                  <a:pt x="33095" y="229048"/>
                </a:lnTo>
                <a:lnTo>
                  <a:pt x="82423" y="258445"/>
                </a:lnTo>
                <a:lnTo>
                  <a:pt x="85725" y="247904"/>
                </a:lnTo>
                <a:lnTo>
                  <a:pt x="71008" y="241381"/>
                </a:lnTo>
                <a:lnTo>
                  <a:pt x="58293" y="232298"/>
                </a:lnTo>
                <a:lnTo>
                  <a:pt x="32194" y="190003"/>
                </a:lnTo>
                <a:lnTo>
                  <a:pt x="24574" y="150673"/>
                </a:lnTo>
                <a:lnTo>
                  <a:pt x="23680" y="129286"/>
                </a:lnTo>
                <a:lnTo>
                  <a:pt x="23622" y="127888"/>
                </a:lnTo>
                <a:lnTo>
                  <a:pt x="27432" y="85804"/>
                </a:lnTo>
                <a:lnTo>
                  <a:pt x="47601" y="37455"/>
                </a:lnTo>
                <a:lnTo>
                  <a:pt x="86106" y="10541"/>
                </a:lnTo>
                <a:lnTo>
                  <a:pt x="82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22746" y="4800600"/>
            <a:ext cx="347345" cy="258445"/>
          </a:xfrm>
          <a:custGeom>
            <a:avLst/>
            <a:gdLst/>
            <a:ahLst/>
            <a:cxnLst/>
            <a:rect l="l" t="t" r="r" b="b"/>
            <a:pathLst>
              <a:path w="347345" h="258445">
                <a:moveTo>
                  <a:pt x="264794" y="0"/>
                </a:moveTo>
                <a:lnTo>
                  <a:pt x="261112" y="10541"/>
                </a:lnTo>
                <a:lnTo>
                  <a:pt x="276066" y="17019"/>
                </a:lnTo>
                <a:lnTo>
                  <a:pt x="288925" y="25987"/>
                </a:lnTo>
                <a:lnTo>
                  <a:pt x="315023" y="67649"/>
                </a:lnTo>
                <a:lnTo>
                  <a:pt x="322604" y="105614"/>
                </a:lnTo>
                <a:lnTo>
                  <a:pt x="322643" y="105888"/>
                </a:lnTo>
                <a:lnTo>
                  <a:pt x="323596" y="127888"/>
                </a:lnTo>
                <a:lnTo>
                  <a:pt x="322643" y="150673"/>
                </a:lnTo>
                <a:lnTo>
                  <a:pt x="319785" y="171386"/>
                </a:lnTo>
                <a:lnTo>
                  <a:pt x="299640" y="220668"/>
                </a:lnTo>
                <a:lnTo>
                  <a:pt x="261492" y="247904"/>
                </a:lnTo>
                <a:lnTo>
                  <a:pt x="264794" y="258444"/>
                </a:lnTo>
                <a:lnTo>
                  <a:pt x="300005" y="241839"/>
                </a:lnTo>
                <a:lnTo>
                  <a:pt x="325881" y="213232"/>
                </a:lnTo>
                <a:lnTo>
                  <a:pt x="341883" y="174926"/>
                </a:lnTo>
                <a:lnTo>
                  <a:pt x="347218" y="129286"/>
                </a:lnTo>
                <a:lnTo>
                  <a:pt x="345899" y="105888"/>
                </a:lnTo>
                <a:lnTo>
                  <a:pt x="345884" y="105614"/>
                </a:lnTo>
                <a:lnTo>
                  <a:pt x="335216" y="63652"/>
                </a:lnTo>
                <a:lnTo>
                  <a:pt x="314069" y="29432"/>
                </a:lnTo>
                <a:lnTo>
                  <a:pt x="283537" y="6762"/>
                </a:lnTo>
                <a:lnTo>
                  <a:pt x="264794" y="0"/>
                </a:lnTo>
                <a:close/>
              </a:path>
              <a:path w="347345" h="258445">
                <a:moveTo>
                  <a:pt x="82423" y="0"/>
                </a:moveTo>
                <a:lnTo>
                  <a:pt x="47259" y="16573"/>
                </a:lnTo>
                <a:lnTo>
                  <a:pt x="21336" y="45338"/>
                </a:lnTo>
                <a:lnTo>
                  <a:pt x="5334" y="83740"/>
                </a:lnTo>
                <a:lnTo>
                  <a:pt x="78" y="127888"/>
                </a:lnTo>
                <a:lnTo>
                  <a:pt x="0" y="129286"/>
                </a:lnTo>
                <a:lnTo>
                  <a:pt x="1333" y="153029"/>
                </a:lnTo>
                <a:lnTo>
                  <a:pt x="12001" y="194990"/>
                </a:lnTo>
                <a:lnTo>
                  <a:pt x="33095" y="229048"/>
                </a:lnTo>
                <a:lnTo>
                  <a:pt x="82423" y="258444"/>
                </a:lnTo>
                <a:lnTo>
                  <a:pt x="85725" y="247904"/>
                </a:lnTo>
                <a:lnTo>
                  <a:pt x="71008" y="241381"/>
                </a:lnTo>
                <a:lnTo>
                  <a:pt x="58292" y="232298"/>
                </a:lnTo>
                <a:lnTo>
                  <a:pt x="32194" y="190003"/>
                </a:lnTo>
                <a:lnTo>
                  <a:pt x="24574" y="150673"/>
                </a:lnTo>
                <a:lnTo>
                  <a:pt x="23680" y="129286"/>
                </a:lnTo>
                <a:lnTo>
                  <a:pt x="23621" y="127888"/>
                </a:lnTo>
                <a:lnTo>
                  <a:pt x="27431" y="85804"/>
                </a:lnTo>
                <a:lnTo>
                  <a:pt x="47601" y="37455"/>
                </a:lnTo>
                <a:lnTo>
                  <a:pt x="86105" y="10541"/>
                </a:lnTo>
                <a:lnTo>
                  <a:pt x="82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3092" y="1545462"/>
            <a:ext cx="11635740" cy="4721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7865" indent="-227965">
              <a:lnSpc>
                <a:spcPct val="100000"/>
              </a:lnSpc>
              <a:spcBef>
                <a:spcPts val="95"/>
              </a:spcBef>
              <a:buChar char="•"/>
              <a:tabLst>
                <a:tab pos="697865" algn="l"/>
              </a:tabLst>
            </a:pPr>
            <a:r>
              <a:rPr sz="1900" dirty="0">
                <a:latin typeface="Arial"/>
                <a:cs typeface="Arial"/>
              </a:rPr>
              <a:t>Concern: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Is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it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as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difficult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as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the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original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optimization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problem?</a:t>
            </a:r>
            <a:endParaRPr sz="1900">
              <a:latin typeface="Arial"/>
              <a:cs typeface="Arial"/>
            </a:endParaRPr>
          </a:p>
          <a:p>
            <a:pPr marL="240665" indent="-227965">
              <a:lnSpc>
                <a:spcPts val="2515"/>
              </a:lnSpc>
              <a:spcBef>
                <a:spcPts val="1980"/>
              </a:spcBef>
              <a:buChar char="•"/>
              <a:tabLst>
                <a:tab pos="240665" algn="l"/>
                <a:tab pos="2772410" algn="l"/>
              </a:tabLst>
            </a:pPr>
            <a:r>
              <a:rPr sz="2200" dirty="0">
                <a:latin typeface="Arial"/>
                <a:cs typeface="Arial"/>
              </a:rPr>
              <a:t>If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you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optimize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Cambria Math"/>
                <a:cs typeface="Cambria Math"/>
              </a:rPr>
              <a:t>𝑔</a:t>
            </a:r>
            <a:r>
              <a:rPr sz="2200" spc="425" dirty="0">
                <a:latin typeface="Cambria Math"/>
                <a:cs typeface="Cambria Math"/>
              </a:rPr>
              <a:t> </a:t>
            </a:r>
            <a:r>
              <a:rPr sz="2200" spc="-50" dirty="0">
                <a:latin typeface="Cambria Math"/>
                <a:cs typeface="Cambria Math"/>
              </a:rPr>
              <a:t>𝜃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20" dirty="0">
                <a:latin typeface="Arial"/>
                <a:cs typeface="Arial"/>
              </a:rPr>
              <a:t>directly, </a:t>
            </a:r>
            <a:r>
              <a:rPr sz="2200" dirty="0">
                <a:latin typeface="Arial"/>
                <a:cs typeface="Arial"/>
              </a:rPr>
              <a:t>it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black-</a:t>
            </a:r>
            <a:r>
              <a:rPr sz="2200" dirty="0">
                <a:latin typeface="Arial"/>
                <a:cs typeface="Arial"/>
              </a:rPr>
              <a:t>box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optimization</a:t>
            </a:r>
            <a:endParaRPr sz="2200">
              <a:latin typeface="Arial"/>
              <a:cs typeface="Arial"/>
            </a:endParaRPr>
          </a:p>
          <a:p>
            <a:pPr marL="697865" lvl="1" indent="-227965">
              <a:lnSpc>
                <a:spcPts val="2030"/>
              </a:lnSpc>
              <a:buChar char="•"/>
              <a:tabLst>
                <a:tab pos="697865" algn="l"/>
              </a:tabLst>
            </a:pPr>
            <a:r>
              <a:rPr sz="1900" dirty="0">
                <a:latin typeface="Arial"/>
                <a:cs typeface="Arial"/>
              </a:rPr>
              <a:t>It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is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hard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to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solve a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large-</a:t>
            </a:r>
            <a:r>
              <a:rPr sz="1900" dirty="0">
                <a:latin typeface="Arial"/>
                <a:cs typeface="Arial"/>
              </a:rPr>
              <a:t>scale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problem</a:t>
            </a:r>
            <a:endParaRPr sz="1900">
              <a:latin typeface="Arial"/>
              <a:cs typeface="Arial"/>
            </a:endParaRPr>
          </a:p>
          <a:p>
            <a:pPr marL="697865" lvl="1" indent="-227965">
              <a:lnSpc>
                <a:spcPts val="2155"/>
              </a:lnSpc>
              <a:buChar char="•"/>
              <a:tabLst>
                <a:tab pos="697865" algn="l"/>
              </a:tabLst>
            </a:pPr>
            <a:r>
              <a:rPr sz="1900" spc="-10" dirty="0">
                <a:latin typeface="Arial"/>
                <a:cs typeface="Arial"/>
              </a:rPr>
              <a:t>Nelder-</a:t>
            </a:r>
            <a:r>
              <a:rPr sz="1900" dirty="0">
                <a:latin typeface="Arial"/>
                <a:cs typeface="Arial"/>
              </a:rPr>
              <a:t>Mead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method,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Powell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method,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COBYLA</a:t>
            </a:r>
            <a:endParaRPr sz="1900">
              <a:latin typeface="Arial"/>
              <a:cs typeface="Arial"/>
            </a:endParaRPr>
          </a:p>
          <a:p>
            <a:pPr marL="240665" indent="-227965">
              <a:lnSpc>
                <a:spcPts val="2520"/>
              </a:lnSpc>
              <a:spcBef>
                <a:spcPts val="1970"/>
              </a:spcBef>
              <a:buChar char="•"/>
              <a:tabLst>
                <a:tab pos="240665" algn="l"/>
              </a:tabLst>
            </a:pPr>
            <a:r>
              <a:rPr sz="2200" dirty="0">
                <a:latin typeface="Arial"/>
                <a:cs typeface="Arial"/>
              </a:rPr>
              <a:t>By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taking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advantage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gradients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Cambria Math"/>
                <a:cs typeface="Cambria Math"/>
              </a:rPr>
              <a:t>∇𝑔</a:t>
            </a:r>
            <a:r>
              <a:rPr sz="2200" spc="41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𝜃</a:t>
            </a:r>
            <a:r>
              <a:rPr sz="2200" spc="440" dirty="0">
                <a:latin typeface="Cambria Math"/>
                <a:cs typeface="Cambria Math"/>
              </a:rPr>
              <a:t> </a:t>
            </a:r>
            <a:r>
              <a:rPr sz="2200" dirty="0">
                <a:latin typeface="Arial"/>
                <a:cs typeface="Arial"/>
              </a:rPr>
              <a:t>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you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can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deal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with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larger-</a:t>
            </a:r>
            <a:r>
              <a:rPr sz="2200" dirty="0">
                <a:latin typeface="Arial"/>
                <a:cs typeface="Arial"/>
              </a:rPr>
              <a:t>scale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problem</a:t>
            </a:r>
            <a:endParaRPr sz="2200">
              <a:latin typeface="Arial"/>
              <a:cs typeface="Arial"/>
            </a:endParaRPr>
          </a:p>
          <a:p>
            <a:pPr marL="697865" lvl="1" indent="-227965">
              <a:lnSpc>
                <a:spcPts val="2030"/>
              </a:lnSpc>
              <a:buChar char="•"/>
              <a:tabLst>
                <a:tab pos="697865" algn="l"/>
              </a:tabLst>
            </a:pPr>
            <a:r>
              <a:rPr sz="1900" spc="-10" dirty="0">
                <a:latin typeface="Arial"/>
                <a:cs typeface="Arial"/>
              </a:rPr>
              <a:t>Two</a:t>
            </a:r>
            <a:r>
              <a:rPr sz="1900" spc="-7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types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of</a:t>
            </a:r>
            <a:r>
              <a:rPr sz="1900" spc="-8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gradients: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Numerical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gradient,</a:t>
            </a:r>
            <a:r>
              <a:rPr sz="1900" spc="-12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Analytical</a:t>
            </a:r>
            <a:r>
              <a:rPr sz="1900" spc="-4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gradient</a:t>
            </a:r>
            <a:endParaRPr sz="1900">
              <a:latin typeface="Arial"/>
              <a:cs typeface="Arial"/>
            </a:endParaRPr>
          </a:p>
          <a:p>
            <a:pPr marL="697865" lvl="1" indent="-227965">
              <a:lnSpc>
                <a:spcPts val="1920"/>
              </a:lnSpc>
              <a:buChar char="•"/>
              <a:tabLst>
                <a:tab pos="697865" algn="l"/>
              </a:tabLst>
            </a:pPr>
            <a:r>
              <a:rPr sz="1900" spc="-10" dirty="0">
                <a:latin typeface="Arial"/>
                <a:cs typeface="Arial"/>
              </a:rPr>
              <a:t>Gradient-</a:t>
            </a:r>
            <a:r>
              <a:rPr sz="1900" dirty="0">
                <a:latin typeface="Arial"/>
                <a:cs typeface="Arial"/>
              </a:rPr>
              <a:t>based</a:t>
            </a:r>
            <a:r>
              <a:rPr sz="1900" spc="-7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algorithm: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Simultaneous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Perturbation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Stochastic</a:t>
            </a:r>
            <a:r>
              <a:rPr sz="1900" spc="-12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Approximation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optimizer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(SPSA),</a:t>
            </a:r>
            <a:endParaRPr sz="1900">
              <a:latin typeface="Arial"/>
              <a:cs typeface="Arial"/>
            </a:endParaRPr>
          </a:p>
          <a:p>
            <a:pPr marL="698500">
              <a:lnSpc>
                <a:spcPts val="1995"/>
              </a:lnSpc>
            </a:pPr>
            <a:r>
              <a:rPr sz="1900" spc="-20" dirty="0">
                <a:latin typeface="Arial"/>
                <a:cs typeface="Arial"/>
              </a:rPr>
              <a:t>quasi-</a:t>
            </a:r>
            <a:r>
              <a:rPr sz="1900" dirty="0">
                <a:latin typeface="Arial"/>
                <a:cs typeface="Arial"/>
              </a:rPr>
              <a:t>Newton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method,</a:t>
            </a:r>
            <a:r>
              <a:rPr sz="1900" spc="-4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trust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region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method</a:t>
            </a:r>
            <a:endParaRPr sz="1900">
              <a:latin typeface="Arial"/>
              <a:cs typeface="Arial"/>
            </a:endParaRPr>
          </a:p>
          <a:p>
            <a:pPr marL="1155065" lvl="2" indent="-228600">
              <a:lnSpc>
                <a:spcPts val="1625"/>
              </a:lnSpc>
              <a:buChar char="•"/>
              <a:tabLst>
                <a:tab pos="1155065" algn="l"/>
              </a:tabLst>
            </a:pPr>
            <a:r>
              <a:rPr sz="1400" dirty="0">
                <a:latin typeface="Arial"/>
                <a:cs typeface="Arial"/>
              </a:rPr>
              <a:t>Mari,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al.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2021.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“Estimating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gradient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higher-order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derivatives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quantum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hardware,”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Physical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Review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103(1),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012405.</a:t>
            </a:r>
            <a:endParaRPr sz="1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860"/>
              </a:spcBef>
              <a:buFont typeface="Arial"/>
              <a:buChar char="•"/>
            </a:pPr>
            <a:endParaRPr sz="1400">
              <a:latin typeface="Arial"/>
              <a:cs typeface="Arial"/>
            </a:endParaRPr>
          </a:p>
          <a:p>
            <a:pPr marL="241300" marR="646430" indent="-228600">
              <a:lnSpc>
                <a:spcPts val="2110"/>
              </a:lnSpc>
              <a:buChar char="•"/>
              <a:tabLst>
                <a:tab pos="241300" algn="l"/>
                <a:tab pos="6210935" algn="l"/>
              </a:tabLst>
            </a:pPr>
            <a:r>
              <a:rPr sz="2200" dirty="0">
                <a:latin typeface="Arial"/>
                <a:cs typeface="Arial"/>
              </a:rPr>
              <a:t>By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taking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advantage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some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properties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Cambria Math"/>
                <a:cs typeface="Cambria Math"/>
              </a:rPr>
              <a:t>𝑔</a:t>
            </a:r>
            <a:r>
              <a:rPr sz="2200" spc="390" dirty="0">
                <a:latin typeface="Cambria Math"/>
                <a:cs typeface="Cambria Math"/>
              </a:rPr>
              <a:t> </a:t>
            </a:r>
            <a:r>
              <a:rPr sz="2200" spc="-50" dirty="0">
                <a:latin typeface="Cambria Math"/>
                <a:cs typeface="Cambria Math"/>
              </a:rPr>
              <a:t>𝜃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dirty="0">
                <a:latin typeface="Arial"/>
                <a:cs typeface="Arial"/>
              </a:rPr>
              <a:t>(unitary),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you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can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directly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find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out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local </a:t>
            </a:r>
            <a:r>
              <a:rPr sz="2200" dirty="0">
                <a:latin typeface="Arial"/>
                <a:cs typeface="Arial"/>
              </a:rPr>
              <a:t>minima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w.r.t.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specific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variables</a:t>
            </a:r>
            <a:endParaRPr sz="2200">
              <a:latin typeface="Arial"/>
              <a:cs typeface="Arial"/>
            </a:endParaRPr>
          </a:p>
          <a:p>
            <a:pPr marL="697865" lvl="1" indent="-227965">
              <a:lnSpc>
                <a:spcPts val="1410"/>
              </a:lnSpc>
              <a:buChar char="•"/>
              <a:tabLst>
                <a:tab pos="697865" algn="l"/>
              </a:tabLst>
            </a:pPr>
            <a:r>
              <a:rPr sz="1400" dirty="0">
                <a:latin typeface="Arial"/>
                <a:cs typeface="Arial"/>
              </a:rPr>
              <a:t>“NFT”: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Nakanishi,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al.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2020.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“Sequential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Minimal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Optimization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Quantum-Classical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Hybrid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Algorithms,”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Physical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Review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Research,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2(4),</a:t>
            </a:r>
            <a:endParaRPr sz="1400">
              <a:latin typeface="Arial"/>
              <a:cs typeface="Arial"/>
            </a:endParaRPr>
          </a:p>
          <a:p>
            <a:pPr marL="698500">
              <a:lnSpc>
                <a:spcPts val="1445"/>
              </a:lnSpc>
            </a:pPr>
            <a:r>
              <a:rPr sz="1400" spc="-10" dirty="0">
                <a:latin typeface="Arial"/>
                <a:cs typeface="Arial"/>
              </a:rPr>
              <a:t>043158.</a:t>
            </a:r>
            <a:endParaRPr sz="1400">
              <a:latin typeface="Arial"/>
              <a:cs typeface="Arial"/>
            </a:endParaRPr>
          </a:p>
          <a:p>
            <a:pPr marL="698500" marR="380365" lvl="1" indent="-228600">
              <a:lnSpc>
                <a:spcPct val="80500"/>
              </a:lnSpc>
              <a:spcBef>
                <a:spcPts val="260"/>
              </a:spcBef>
              <a:buChar char="•"/>
              <a:tabLst>
                <a:tab pos="698500" algn="l"/>
              </a:tabLst>
            </a:pPr>
            <a:r>
              <a:rPr sz="1400" dirty="0">
                <a:latin typeface="Arial"/>
                <a:cs typeface="Arial"/>
              </a:rPr>
              <a:t>“Fraxis”: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Watanabe,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al.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2023.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“Optimizing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Parameterized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Quantum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Circuits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Free-</a:t>
            </a:r>
            <a:r>
              <a:rPr sz="1400" dirty="0">
                <a:latin typeface="Arial"/>
                <a:cs typeface="Arial"/>
              </a:rPr>
              <a:t>Axis </a:t>
            </a:r>
            <a:r>
              <a:rPr sz="1400" spc="-10" dirty="0">
                <a:latin typeface="Arial"/>
                <a:cs typeface="Arial"/>
              </a:rPr>
              <a:t>Single-</a:t>
            </a:r>
            <a:r>
              <a:rPr sz="1400" dirty="0">
                <a:latin typeface="Arial"/>
                <a:cs typeface="Arial"/>
              </a:rPr>
              <a:t>Qubit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Gates,”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IEEE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Transactions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on </a:t>
            </a:r>
            <a:r>
              <a:rPr sz="1300" dirty="0">
                <a:latin typeface="Arial"/>
                <a:cs typeface="Arial"/>
              </a:rPr>
              <a:t>Quantum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Engineering,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4,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1–16.</a:t>
            </a:r>
            <a:endParaRPr sz="1300">
              <a:latin typeface="Arial"/>
              <a:cs typeface="Arial"/>
            </a:endParaRPr>
          </a:p>
          <a:p>
            <a:pPr marL="697865" lvl="1" indent="-227965">
              <a:lnSpc>
                <a:spcPts val="1545"/>
              </a:lnSpc>
              <a:buChar char="•"/>
              <a:tabLst>
                <a:tab pos="697865" algn="l"/>
              </a:tabLst>
            </a:pPr>
            <a:r>
              <a:rPr sz="1400" dirty="0">
                <a:latin typeface="Arial"/>
                <a:cs typeface="Arial"/>
              </a:rPr>
              <a:t>“Rotoselect”: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Ostaszewski,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al.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2021.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“Structure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optimization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parameterized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quantum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circuits”,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Quantum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p.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391.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092" y="1005967"/>
            <a:ext cx="7493634" cy="336296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290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Overview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hybrid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quantum-</a:t>
            </a:r>
            <a:r>
              <a:rPr sz="2400" dirty="0">
                <a:latin typeface="Arial"/>
                <a:cs typeface="Arial"/>
              </a:rPr>
              <a:t>classical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approach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95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Introduction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optimization</a:t>
            </a:r>
            <a:endParaRPr sz="24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04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How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convert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optimizatioon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problem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Hamiltonian</a:t>
            </a: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200"/>
              </a:spcBef>
              <a:buChar char="•"/>
              <a:tabLst>
                <a:tab pos="240029" algn="l"/>
              </a:tabLst>
            </a:pPr>
            <a:r>
              <a:rPr sz="2400" spc="-20" dirty="0">
                <a:latin typeface="Arial"/>
                <a:cs typeface="Arial"/>
              </a:rPr>
              <a:t>Variational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quantum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eigensolver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(VQE)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95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Quantum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approximate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optimization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algorithm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(QAOA)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5"/>
              </a:spcBef>
              <a:buChar char="•"/>
              <a:tabLst>
                <a:tab pos="240029" algn="l"/>
              </a:tabLst>
            </a:pPr>
            <a:r>
              <a:rPr sz="2400" spc="-25" dirty="0">
                <a:latin typeface="Arial"/>
                <a:cs typeface="Arial"/>
              </a:rPr>
              <a:t>Hands-on</a:t>
            </a:r>
            <a:endParaRPr sz="24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04"/>
              </a:spcBef>
              <a:buChar char="•"/>
              <a:tabLst>
                <a:tab pos="697865" algn="l"/>
              </a:tabLst>
            </a:pPr>
            <a:r>
              <a:rPr sz="2000" spc="-25" dirty="0">
                <a:latin typeface="Arial"/>
                <a:cs typeface="Arial"/>
              </a:rPr>
              <a:t>VQE</a:t>
            </a:r>
            <a:endParaRPr sz="20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195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QAOA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Maxcut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64316" y="6575552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Quantum</a:t>
            </a:r>
            <a:r>
              <a:rPr spc="-220" dirty="0"/>
              <a:t> </a:t>
            </a:r>
            <a:r>
              <a:rPr dirty="0"/>
              <a:t>Approximate</a:t>
            </a:r>
            <a:r>
              <a:rPr spc="-15" dirty="0"/>
              <a:t> </a:t>
            </a:r>
            <a:r>
              <a:rPr spc="-10" dirty="0"/>
              <a:t>Optimization</a:t>
            </a:r>
            <a:r>
              <a:rPr spc="-210" dirty="0"/>
              <a:t> </a:t>
            </a:r>
            <a:r>
              <a:rPr dirty="0"/>
              <a:t>Algorithm</a:t>
            </a:r>
            <a:r>
              <a:rPr spc="-10" dirty="0"/>
              <a:t> (QAOA)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092" y="996823"/>
            <a:ext cx="11052810" cy="1259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ts val="2635"/>
              </a:lnSpc>
              <a:spcBef>
                <a:spcPts val="95"/>
              </a:spcBef>
              <a:buChar char="•"/>
              <a:tabLst>
                <a:tab pos="240665" algn="l"/>
              </a:tabLst>
            </a:pPr>
            <a:r>
              <a:rPr sz="2200" dirty="0">
                <a:latin typeface="Arial"/>
                <a:cs typeface="Arial"/>
              </a:rPr>
              <a:t>Focus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on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finding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good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approximation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solution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combinatorial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problems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(page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10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[1])</a:t>
            </a:r>
            <a:endParaRPr sz="2200">
              <a:latin typeface="Arial"/>
              <a:cs typeface="Arial"/>
            </a:endParaRPr>
          </a:p>
          <a:p>
            <a:pPr marL="697865" lvl="1" indent="-227965">
              <a:lnSpc>
                <a:spcPts val="2260"/>
              </a:lnSpc>
              <a:buChar char="•"/>
              <a:tabLst>
                <a:tab pos="697865" algn="l"/>
              </a:tabLst>
            </a:pPr>
            <a:r>
              <a:rPr sz="1900" dirty="0">
                <a:latin typeface="Arial"/>
                <a:cs typeface="Arial"/>
              </a:rPr>
              <a:t>Approximation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algorithm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to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max-</a:t>
            </a:r>
            <a:r>
              <a:rPr sz="1900" dirty="0">
                <a:latin typeface="Arial"/>
                <a:cs typeface="Arial"/>
              </a:rPr>
              <a:t>cut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of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3-</a:t>
            </a:r>
            <a:r>
              <a:rPr sz="1900" dirty="0">
                <a:latin typeface="Arial"/>
                <a:cs typeface="Arial"/>
              </a:rPr>
              <a:t>regular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graph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(0.6924,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with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-20" dirty="0">
                <a:latin typeface="Arial"/>
                <a:cs typeface="Arial"/>
              </a:rPr>
              <a:t>p=1)</a:t>
            </a:r>
            <a:endParaRPr sz="1900">
              <a:latin typeface="Arial"/>
              <a:cs typeface="Arial"/>
            </a:endParaRPr>
          </a:p>
          <a:p>
            <a:pPr marL="697865" lvl="1" indent="-227965">
              <a:lnSpc>
                <a:spcPts val="2225"/>
              </a:lnSpc>
              <a:buChar char="•"/>
              <a:tabLst>
                <a:tab pos="697865" algn="l"/>
              </a:tabLst>
            </a:pPr>
            <a:r>
              <a:rPr sz="1900" dirty="0">
                <a:latin typeface="Arial"/>
                <a:cs typeface="Arial"/>
              </a:rPr>
              <a:t>C.f.,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spc="-20" dirty="0">
                <a:latin typeface="Arial"/>
                <a:cs typeface="Arial"/>
              </a:rPr>
              <a:t>SDP-</a:t>
            </a:r>
            <a:r>
              <a:rPr sz="1900" dirty="0">
                <a:latin typeface="Arial"/>
                <a:cs typeface="Arial"/>
              </a:rPr>
              <a:t>based </a:t>
            </a:r>
            <a:r>
              <a:rPr sz="1900" spc="-10" dirty="0">
                <a:latin typeface="Arial"/>
                <a:cs typeface="Arial"/>
              </a:rPr>
              <a:t>0.87856-</a:t>
            </a:r>
            <a:r>
              <a:rPr sz="1900" dirty="0">
                <a:latin typeface="Arial"/>
                <a:cs typeface="Arial"/>
              </a:rPr>
              <a:t>approximation</a:t>
            </a:r>
            <a:r>
              <a:rPr sz="1900" spc="-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algorithm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-25" dirty="0">
                <a:latin typeface="Arial"/>
                <a:cs typeface="Arial"/>
              </a:rPr>
              <a:t>[2]</a:t>
            </a:r>
            <a:endParaRPr sz="1900">
              <a:latin typeface="Arial"/>
              <a:cs typeface="Arial"/>
            </a:endParaRPr>
          </a:p>
          <a:p>
            <a:pPr marL="240665" indent="-227965">
              <a:lnSpc>
                <a:spcPts val="2600"/>
              </a:lnSpc>
              <a:buChar char="•"/>
              <a:tabLst>
                <a:tab pos="240665" algn="l"/>
              </a:tabLst>
            </a:pPr>
            <a:r>
              <a:rPr sz="2200" dirty="0">
                <a:latin typeface="Arial"/>
                <a:cs typeface="Arial"/>
              </a:rPr>
              <a:t>Ansatz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(parameter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Cambria Math"/>
                <a:cs typeface="Cambria Math"/>
              </a:rPr>
              <a:t>𝑝</a:t>
            </a:r>
            <a:r>
              <a:rPr sz="2200" spc="12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≥</a:t>
            </a:r>
            <a:r>
              <a:rPr sz="2200" spc="8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1</a:t>
            </a:r>
            <a:r>
              <a:rPr sz="2200" dirty="0">
                <a:latin typeface="Arial"/>
                <a:cs typeface="Arial"/>
              </a:rPr>
              <a:t>;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n</a:t>
            </a:r>
            <a:r>
              <a:rPr sz="2200" i="1" spc="-4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qubits)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0498" y="2349499"/>
            <a:ext cx="958850" cy="223520"/>
          </a:xfrm>
          <a:custGeom>
            <a:avLst/>
            <a:gdLst/>
            <a:ahLst/>
            <a:cxnLst/>
            <a:rect l="l" t="t" r="r" b="b"/>
            <a:pathLst>
              <a:path w="958850" h="223519">
                <a:moveTo>
                  <a:pt x="18110" y="3175"/>
                </a:moveTo>
                <a:lnTo>
                  <a:pt x="0" y="3175"/>
                </a:lnTo>
                <a:lnTo>
                  <a:pt x="0" y="221996"/>
                </a:lnTo>
                <a:lnTo>
                  <a:pt x="18110" y="221996"/>
                </a:lnTo>
                <a:lnTo>
                  <a:pt x="18110" y="3175"/>
                </a:lnTo>
                <a:close/>
              </a:path>
              <a:path w="958850" h="223519">
                <a:moveTo>
                  <a:pt x="404749" y="9017"/>
                </a:moveTo>
                <a:lnTo>
                  <a:pt x="401574" y="0"/>
                </a:lnTo>
                <a:lnTo>
                  <a:pt x="385406" y="5867"/>
                </a:lnTo>
                <a:lnTo>
                  <a:pt x="371221" y="14325"/>
                </a:lnTo>
                <a:lnTo>
                  <a:pt x="340791" y="54940"/>
                </a:lnTo>
                <a:lnTo>
                  <a:pt x="330517" y="110363"/>
                </a:lnTo>
                <a:lnTo>
                  <a:pt x="330454" y="111633"/>
                </a:lnTo>
                <a:lnTo>
                  <a:pt x="331470" y="130035"/>
                </a:lnTo>
                <a:lnTo>
                  <a:pt x="340741" y="168287"/>
                </a:lnTo>
                <a:lnTo>
                  <a:pt x="371157" y="208762"/>
                </a:lnTo>
                <a:lnTo>
                  <a:pt x="401574" y="223012"/>
                </a:lnTo>
                <a:lnTo>
                  <a:pt x="404368" y="213995"/>
                </a:lnTo>
                <a:lnTo>
                  <a:pt x="391693" y="208356"/>
                </a:lnTo>
                <a:lnTo>
                  <a:pt x="380733" y="200533"/>
                </a:lnTo>
                <a:lnTo>
                  <a:pt x="358216" y="163995"/>
                </a:lnTo>
                <a:lnTo>
                  <a:pt x="350824" y="111633"/>
                </a:lnTo>
                <a:lnTo>
                  <a:pt x="350774" y="110363"/>
                </a:lnTo>
                <a:lnTo>
                  <a:pt x="351599" y="91389"/>
                </a:lnTo>
                <a:lnTo>
                  <a:pt x="363982" y="44450"/>
                </a:lnTo>
                <a:lnTo>
                  <a:pt x="391909" y="14668"/>
                </a:lnTo>
                <a:lnTo>
                  <a:pt x="404749" y="9017"/>
                </a:lnTo>
                <a:close/>
              </a:path>
              <a:path w="958850" h="223519">
                <a:moveTo>
                  <a:pt x="865124" y="111633"/>
                </a:moveTo>
                <a:lnTo>
                  <a:pt x="860488" y="72288"/>
                </a:lnTo>
                <a:lnTo>
                  <a:pt x="836485" y="25400"/>
                </a:lnTo>
                <a:lnTo>
                  <a:pt x="794004" y="0"/>
                </a:lnTo>
                <a:lnTo>
                  <a:pt x="790829" y="9017"/>
                </a:lnTo>
                <a:lnTo>
                  <a:pt x="803732" y="14668"/>
                </a:lnTo>
                <a:lnTo>
                  <a:pt x="814832" y="22453"/>
                </a:lnTo>
                <a:lnTo>
                  <a:pt x="837336" y="58432"/>
                </a:lnTo>
                <a:lnTo>
                  <a:pt x="843826" y="91186"/>
                </a:lnTo>
                <a:lnTo>
                  <a:pt x="843864" y="91389"/>
                </a:lnTo>
                <a:lnTo>
                  <a:pt x="843851" y="130035"/>
                </a:lnTo>
                <a:lnTo>
                  <a:pt x="831469" y="178308"/>
                </a:lnTo>
                <a:lnTo>
                  <a:pt x="803821" y="208356"/>
                </a:lnTo>
                <a:lnTo>
                  <a:pt x="791083" y="213995"/>
                </a:lnTo>
                <a:lnTo>
                  <a:pt x="794004" y="223012"/>
                </a:lnTo>
                <a:lnTo>
                  <a:pt x="836536" y="197688"/>
                </a:lnTo>
                <a:lnTo>
                  <a:pt x="860488" y="150977"/>
                </a:lnTo>
                <a:lnTo>
                  <a:pt x="863955" y="132092"/>
                </a:lnTo>
                <a:lnTo>
                  <a:pt x="865124" y="111633"/>
                </a:lnTo>
                <a:close/>
              </a:path>
              <a:path w="958850" h="223519">
                <a:moveTo>
                  <a:pt x="958850" y="108204"/>
                </a:moveTo>
                <a:lnTo>
                  <a:pt x="911987" y="2540"/>
                </a:lnTo>
                <a:lnTo>
                  <a:pt x="899287" y="6858"/>
                </a:lnTo>
                <a:lnTo>
                  <a:pt x="937133" y="112522"/>
                </a:lnTo>
                <a:lnTo>
                  <a:pt x="899287" y="218059"/>
                </a:lnTo>
                <a:lnTo>
                  <a:pt x="911987" y="222631"/>
                </a:lnTo>
                <a:lnTo>
                  <a:pt x="958850" y="116840"/>
                </a:lnTo>
                <a:lnTo>
                  <a:pt x="958850" y="108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4892" y="2276678"/>
            <a:ext cx="112522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265" indent="-3041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42265" algn="l"/>
              </a:tabLst>
            </a:pPr>
            <a:r>
              <a:rPr sz="1900" dirty="0">
                <a:latin typeface="Cambria Math"/>
                <a:cs typeface="Cambria Math"/>
              </a:rPr>
              <a:t>𝜓</a:t>
            </a:r>
            <a:r>
              <a:rPr sz="1875" baseline="-20000" dirty="0">
                <a:latin typeface="Cambria Math"/>
                <a:cs typeface="Cambria Math"/>
              </a:rPr>
              <a:t>𝑝</a:t>
            </a:r>
            <a:r>
              <a:rPr sz="1875" spc="202" baseline="-20000" dirty="0">
                <a:latin typeface="Cambria Math"/>
                <a:cs typeface="Cambria Math"/>
              </a:rPr>
              <a:t>  </a:t>
            </a:r>
            <a:r>
              <a:rPr sz="1900" dirty="0">
                <a:latin typeface="Cambria Math"/>
                <a:cs typeface="Cambria Math"/>
              </a:rPr>
              <a:t>𝛾,</a:t>
            </a:r>
            <a:r>
              <a:rPr sz="1900" spc="-90" dirty="0">
                <a:latin typeface="Cambria Math"/>
                <a:cs typeface="Cambria Math"/>
              </a:rPr>
              <a:t> </a:t>
            </a:r>
            <a:r>
              <a:rPr sz="1900" spc="-50" dirty="0">
                <a:latin typeface="Cambria Math"/>
                <a:cs typeface="Cambria Math"/>
              </a:rPr>
              <a:t>𝛽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47029" y="2352039"/>
            <a:ext cx="299085" cy="220345"/>
          </a:xfrm>
          <a:custGeom>
            <a:avLst/>
            <a:gdLst/>
            <a:ahLst/>
            <a:cxnLst/>
            <a:rect l="l" t="t" r="r" b="b"/>
            <a:pathLst>
              <a:path w="299085" h="220344">
                <a:moveTo>
                  <a:pt x="18161" y="635"/>
                </a:moveTo>
                <a:lnTo>
                  <a:pt x="0" y="635"/>
                </a:lnTo>
                <a:lnTo>
                  <a:pt x="0" y="219456"/>
                </a:lnTo>
                <a:lnTo>
                  <a:pt x="18161" y="219456"/>
                </a:lnTo>
                <a:lnTo>
                  <a:pt x="18161" y="635"/>
                </a:lnTo>
                <a:close/>
              </a:path>
              <a:path w="299085" h="220344">
                <a:moveTo>
                  <a:pt x="252095" y="0"/>
                </a:moveTo>
                <a:lnTo>
                  <a:pt x="239395" y="4318"/>
                </a:lnTo>
                <a:lnTo>
                  <a:pt x="277241" y="109982"/>
                </a:lnTo>
                <a:lnTo>
                  <a:pt x="239395" y="215519"/>
                </a:lnTo>
                <a:lnTo>
                  <a:pt x="252095" y="220090"/>
                </a:lnTo>
                <a:lnTo>
                  <a:pt x="298958" y="114300"/>
                </a:lnTo>
                <a:lnTo>
                  <a:pt x="298958" y="105663"/>
                </a:lnTo>
                <a:lnTo>
                  <a:pt x="252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92147" y="2188286"/>
            <a:ext cx="389699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50" baseline="-20467" dirty="0">
                <a:latin typeface="Cambria Math"/>
                <a:cs typeface="Cambria Math"/>
              </a:rPr>
              <a:t>=</a:t>
            </a:r>
            <a:r>
              <a:rPr sz="2850" spc="179" baseline="-20467" dirty="0">
                <a:latin typeface="Cambria Math"/>
                <a:cs typeface="Cambria Math"/>
              </a:rPr>
              <a:t> </a:t>
            </a:r>
            <a:r>
              <a:rPr sz="2850" spc="127" baseline="-20467" dirty="0">
                <a:latin typeface="Cambria Math"/>
                <a:cs typeface="Cambria Math"/>
              </a:rPr>
              <a:t>𝑒</a:t>
            </a:r>
            <a:r>
              <a:rPr sz="2025" spc="127" baseline="2057" dirty="0">
                <a:latin typeface="Cambria Math"/>
                <a:cs typeface="Cambria Math"/>
              </a:rPr>
              <a:t>−𝑖𝛽</a:t>
            </a:r>
            <a:r>
              <a:rPr sz="1725" spc="127" baseline="-12077" dirty="0">
                <a:latin typeface="Cambria Math"/>
                <a:cs typeface="Cambria Math"/>
              </a:rPr>
              <a:t>𝑝</a:t>
            </a:r>
            <a:r>
              <a:rPr sz="2025" spc="127" baseline="2057" dirty="0">
                <a:latin typeface="Cambria Math"/>
                <a:cs typeface="Cambria Math"/>
              </a:rPr>
              <a:t>𝐵</a:t>
            </a:r>
            <a:r>
              <a:rPr sz="2850" spc="127" baseline="-20467" dirty="0">
                <a:latin typeface="Cambria Math"/>
                <a:cs typeface="Cambria Math"/>
              </a:rPr>
              <a:t>𝑒</a:t>
            </a:r>
            <a:r>
              <a:rPr sz="2025" spc="127" baseline="2057" dirty="0">
                <a:latin typeface="Cambria Math"/>
                <a:cs typeface="Cambria Math"/>
              </a:rPr>
              <a:t>−𝑖𝛾</a:t>
            </a:r>
            <a:r>
              <a:rPr sz="1725" spc="127" baseline="-12077" dirty="0">
                <a:latin typeface="Cambria Math"/>
                <a:cs typeface="Cambria Math"/>
              </a:rPr>
              <a:t>𝑝</a:t>
            </a:r>
            <a:r>
              <a:rPr sz="2025" spc="127" baseline="2057" dirty="0">
                <a:latin typeface="Cambria Math"/>
                <a:cs typeface="Cambria Math"/>
              </a:rPr>
              <a:t>𝐻</a:t>
            </a:r>
            <a:r>
              <a:rPr sz="2025" spc="195" baseline="2057" dirty="0">
                <a:latin typeface="Cambria Math"/>
                <a:cs typeface="Cambria Math"/>
              </a:rPr>
              <a:t> </a:t>
            </a:r>
            <a:r>
              <a:rPr sz="2850" baseline="-20467" dirty="0">
                <a:latin typeface="Cambria Math"/>
                <a:cs typeface="Cambria Math"/>
              </a:rPr>
              <a:t>…</a:t>
            </a:r>
            <a:r>
              <a:rPr sz="2850" spc="-157" baseline="-20467" dirty="0">
                <a:latin typeface="Cambria Math"/>
                <a:cs typeface="Cambria Math"/>
              </a:rPr>
              <a:t> </a:t>
            </a:r>
            <a:r>
              <a:rPr sz="2850" spc="104" baseline="-20467" dirty="0">
                <a:latin typeface="Cambria Math"/>
                <a:cs typeface="Cambria Math"/>
              </a:rPr>
              <a:t>𝑒</a:t>
            </a:r>
            <a:r>
              <a:rPr sz="1350" spc="70" dirty="0">
                <a:latin typeface="Cambria Math"/>
                <a:cs typeface="Cambria Math"/>
              </a:rPr>
              <a:t>−𝑖𝛽</a:t>
            </a:r>
            <a:r>
              <a:rPr sz="1725" spc="104" baseline="-14492" dirty="0">
                <a:latin typeface="Cambria Math"/>
                <a:cs typeface="Cambria Math"/>
              </a:rPr>
              <a:t>1</a:t>
            </a:r>
            <a:r>
              <a:rPr sz="1350" spc="70" dirty="0">
                <a:latin typeface="Cambria Math"/>
                <a:cs typeface="Cambria Math"/>
              </a:rPr>
              <a:t>𝐵</a:t>
            </a:r>
            <a:r>
              <a:rPr sz="2850" spc="104" baseline="-20467" dirty="0">
                <a:latin typeface="Cambria Math"/>
                <a:cs typeface="Cambria Math"/>
              </a:rPr>
              <a:t>𝑒</a:t>
            </a:r>
            <a:r>
              <a:rPr sz="1350" spc="70" dirty="0">
                <a:latin typeface="Cambria Math"/>
                <a:cs typeface="Cambria Math"/>
              </a:rPr>
              <a:t>−𝑖𝛾</a:t>
            </a:r>
            <a:r>
              <a:rPr sz="1725" spc="104" baseline="-14492" dirty="0">
                <a:latin typeface="Cambria Math"/>
                <a:cs typeface="Cambria Math"/>
              </a:rPr>
              <a:t>1</a:t>
            </a:r>
            <a:r>
              <a:rPr sz="1350" spc="70" dirty="0">
                <a:latin typeface="Cambria Math"/>
                <a:cs typeface="Cambria Math"/>
              </a:rPr>
              <a:t>𝐻</a:t>
            </a:r>
            <a:r>
              <a:rPr sz="1350" spc="420" dirty="0">
                <a:latin typeface="Cambria Math"/>
                <a:cs typeface="Cambria Math"/>
              </a:rPr>
              <a:t> </a:t>
            </a:r>
            <a:r>
              <a:rPr sz="2850" baseline="-20467" dirty="0">
                <a:latin typeface="Cambria Math"/>
                <a:cs typeface="Cambria Math"/>
              </a:rPr>
              <a:t>+</a:t>
            </a:r>
            <a:r>
              <a:rPr sz="2850" spc="390" baseline="-20467" dirty="0">
                <a:latin typeface="Cambria Math"/>
                <a:cs typeface="Cambria Math"/>
              </a:rPr>
              <a:t> </a:t>
            </a:r>
            <a:r>
              <a:rPr sz="1350" spc="45" dirty="0">
                <a:latin typeface="Cambria Math"/>
                <a:cs typeface="Cambria Math"/>
              </a:rPr>
              <a:t>⊗𝑛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4892" y="2550726"/>
            <a:ext cx="26733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065" indent="-227965">
              <a:lnSpc>
                <a:spcPct val="100000"/>
              </a:lnSpc>
              <a:spcBef>
                <a:spcPts val="95"/>
              </a:spcBef>
              <a:buSzPct val="95000"/>
              <a:buFont typeface="Arial"/>
              <a:buChar char="•"/>
              <a:tabLst>
                <a:tab pos="266065" algn="l"/>
              </a:tabLst>
            </a:pPr>
            <a:r>
              <a:rPr sz="2000" i="1" dirty="0">
                <a:latin typeface="Cambria Math"/>
                <a:cs typeface="Cambria Math"/>
              </a:rPr>
              <a:t>H</a:t>
            </a:r>
            <a:r>
              <a:rPr sz="1900" dirty="0">
                <a:latin typeface="Arial"/>
                <a:cs typeface="Arial"/>
              </a:rPr>
              <a:t>: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Hamiltonian,</a:t>
            </a:r>
            <a:r>
              <a:rPr sz="1900" spc="-5" dirty="0">
                <a:latin typeface="Arial"/>
                <a:cs typeface="Arial"/>
              </a:rPr>
              <a:t> </a:t>
            </a:r>
            <a:r>
              <a:rPr sz="1900" dirty="0">
                <a:latin typeface="Cambria Math"/>
                <a:cs typeface="Cambria Math"/>
              </a:rPr>
              <a:t>𝐵</a:t>
            </a:r>
            <a:r>
              <a:rPr sz="1900" spc="60" dirty="0">
                <a:latin typeface="Cambria Math"/>
                <a:cs typeface="Cambria Math"/>
              </a:rPr>
              <a:t>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spc="105" dirty="0">
                <a:latin typeface="Cambria Math"/>
                <a:cs typeface="Cambria Math"/>
              </a:rPr>
              <a:t>σ</a:t>
            </a:r>
            <a:r>
              <a:rPr sz="1875" spc="157" baseline="-20000" dirty="0">
                <a:latin typeface="Cambria Math"/>
                <a:cs typeface="Cambria Math"/>
              </a:rPr>
              <a:t>𝑖</a:t>
            </a:r>
            <a:endParaRPr sz="1875" baseline="-20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17519" y="2702433"/>
            <a:ext cx="50990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45134" algn="l"/>
              </a:tabLst>
            </a:pPr>
            <a:r>
              <a:rPr sz="1250" spc="-25" dirty="0">
                <a:latin typeface="Arial"/>
                <a:cs typeface="Arial"/>
              </a:rPr>
              <a:t>=1</a:t>
            </a:r>
            <a:r>
              <a:rPr sz="1250" dirty="0">
                <a:latin typeface="Arial"/>
                <a:cs typeface="Arial"/>
              </a:rPr>
              <a:t>	</a:t>
            </a:r>
            <a:r>
              <a:rPr sz="1250" spc="-50" dirty="0">
                <a:latin typeface="Cambria Math"/>
                <a:cs typeface="Cambria Math"/>
              </a:rPr>
              <a:t>𝑖</a:t>
            </a:r>
            <a:endParaRPr sz="12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76522" y="2563748"/>
            <a:ext cx="116078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75" baseline="26666" dirty="0">
                <a:latin typeface="Cambria Math"/>
                <a:cs typeface="Cambria Math"/>
              </a:rPr>
              <a:t>𝑛</a:t>
            </a:r>
            <a:r>
              <a:rPr sz="1900" dirty="0">
                <a:latin typeface="Cambria Math"/>
                <a:cs typeface="Cambria Math"/>
              </a:rPr>
              <a:t>𝑋</a:t>
            </a:r>
            <a:r>
              <a:rPr sz="1900" spc="470" dirty="0">
                <a:latin typeface="Cambria Math"/>
                <a:cs typeface="Cambria Math"/>
              </a:rPr>
              <a:t> </a:t>
            </a:r>
            <a:r>
              <a:rPr sz="1900" dirty="0">
                <a:latin typeface="Arial"/>
                <a:cs typeface="Arial"/>
              </a:rPr>
              <a:t>:</a:t>
            </a:r>
            <a:r>
              <a:rPr sz="1900" spc="-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Mixer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30685" y="2908680"/>
            <a:ext cx="1027430" cy="290830"/>
          </a:xfrm>
          <a:custGeom>
            <a:avLst/>
            <a:gdLst/>
            <a:ahLst/>
            <a:cxnLst/>
            <a:rect l="l" t="t" r="r" b="b"/>
            <a:pathLst>
              <a:path w="1027430" h="290830">
                <a:moveTo>
                  <a:pt x="951097" y="0"/>
                </a:moveTo>
                <a:lnTo>
                  <a:pt x="948176" y="9652"/>
                </a:lnTo>
                <a:lnTo>
                  <a:pt x="961511" y="16579"/>
                </a:lnTo>
                <a:lnTo>
                  <a:pt x="973131" y="26685"/>
                </a:lnTo>
                <a:lnTo>
                  <a:pt x="997636" y="75408"/>
                </a:lnTo>
                <a:lnTo>
                  <a:pt x="1004927" y="120020"/>
                </a:lnTo>
                <a:lnTo>
                  <a:pt x="1005834" y="145542"/>
                </a:lnTo>
                <a:lnTo>
                  <a:pt x="1004927" y="171043"/>
                </a:lnTo>
                <a:lnTo>
                  <a:pt x="997636" y="215568"/>
                </a:lnTo>
                <a:lnTo>
                  <a:pt x="983037" y="250979"/>
                </a:lnTo>
                <a:lnTo>
                  <a:pt x="948176" y="281305"/>
                </a:lnTo>
                <a:lnTo>
                  <a:pt x="951097" y="290830"/>
                </a:lnTo>
                <a:lnTo>
                  <a:pt x="996638" y="259183"/>
                </a:lnTo>
                <a:lnTo>
                  <a:pt x="1016279" y="219817"/>
                </a:lnTo>
                <a:lnTo>
                  <a:pt x="1026185" y="172088"/>
                </a:lnTo>
                <a:lnTo>
                  <a:pt x="1027418" y="145542"/>
                </a:lnTo>
                <a:lnTo>
                  <a:pt x="1026242" y="120020"/>
                </a:lnTo>
                <a:lnTo>
                  <a:pt x="1016279" y="71084"/>
                </a:lnTo>
                <a:lnTo>
                  <a:pt x="996638" y="31771"/>
                </a:lnTo>
                <a:lnTo>
                  <a:pt x="968357" y="6764"/>
                </a:lnTo>
                <a:lnTo>
                  <a:pt x="951097" y="0"/>
                </a:lnTo>
                <a:close/>
              </a:path>
              <a:path w="1027430" h="290830">
                <a:moveTo>
                  <a:pt x="76448" y="0"/>
                </a:moveTo>
                <a:lnTo>
                  <a:pt x="30835" y="31771"/>
                </a:lnTo>
                <a:lnTo>
                  <a:pt x="11138" y="71084"/>
                </a:lnTo>
                <a:lnTo>
                  <a:pt x="1232" y="118796"/>
                </a:lnTo>
                <a:lnTo>
                  <a:pt x="0" y="145542"/>
                </a:lnTo>
                <a:lnTo>
                  <a:pt x="1183" y="171043"/>
                </a:lnTo>
                <a:lnTo>
                  <a:pt x="1232" y="172088"/>
                </a:lnTo>
                <a:lnTo>
                  <a:pt x="11138" y="219817"/>
                </a:lnTo>
                <a:lnTo>
                  <a:pt x="30835" y="259183"/>
                </a:lnTo>
                <a:lnTo>
                  <a:pt x="76448" y="290830"/>
                </a:lnTo>
                <a:lnTo>
                  <a:pt x="79369" y="281305"/>
                </a:lnTo>
                <a:lnTo>
                  <a:pt x="66016" y="274323"/>
                </a:lnTo>
                <a:lnTo>
                  <a:pt x="54365" y="264223"/>
                </a:lnTo>
                <a:lnTo>
                  <a:pt x="29888" y="215568"/>
                </a:lnTo>
                <a:lnTo>
                  <a:pt x="22634" y="172088"/>
                </a:lnTo>
                <a:lnTo>
                  <a:pt x="22510" y="171043"/>
                </a:lnTo>
                <a:lnTo>
                  <a:pt x="22510" y="120020"/>
                </a:lnTo>
                <a:lnTo>
                  <a:pt x="29888" y="75408"/>
                </a:lnTo>
                <a:lnTo>
                  <a:pt x="44454" y="39959"/>
                </a:lnTo>
                <a:lnTo>
                  <a:pt x="79369" y="9652"/>
                </a:lnTo>
                <a:lnTo>
                  <a:pt x="76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58317" y="2908680"/>
            <a:ext cx="1065530" cy="290830"/>
          </a:xfrm>
          <a:custGeom>
            <a:avLst/>
            <a:gdLst/>
            <a:ahLst/>
            <a:cxnLst/>
            <a:rect l="l" t="t" r="r" b="b"/>
            <a:pathLst>
              <a:path w="1065529" h="290830">
                <a:moveTo>
                  <a:pt x="989197" y="0"/>
                </a:moveTo>
                <a:lnTo>
                  <a:pt x="986276" y="9652"/>
                </a:lnTo>
                <a:lnTo>
                  <a:pt x="999611" y="16579"/>
                </a:lnTo>
                <a:lnTo>
                  <a:pt x="1011231" y="26685"/>
                </a:lnTo>
                <a:lnTo>
                  <a:pt x="1035736" y="75408"/>
                </a:lnTo>
                <a:lnTo>
                  <a:pt x="1043027" y="120020"/>
                </a:lnTo>
                <a:lnTo>
                  <a:pt x="1043934" y="145542"/>
                </a:lnTo>
                <a:lnTo>
                  <a:pt x="1043027" y="171043"/>
                </a:lnTo>
                <a:lnTo>
                  <a:pt x="1035736" y="215568"/>
                </a:lnTo>
                <a:lnTo>
                  <a:pt x="1021137" y="250979"/>
                </a:lnTo>
                <a:lnTo>
                  <a:pt x="986276" y="281305"/>
                </a:lnTo>
                <a:lnTo>
                  <a:pt x="989197" y="290830"/>
                </a:lnTo>
                <a:lnTo>
                  <a:pt x="1034738" y="259183"/>
                </a:lnTo>
                <a:lnTo>
                  <a:pt x="1054379" y="219817"/>
                </a:lnTo>
                <a:lnTo>
                  <a:pt x="1064285" y="172088"/>
                </a:lnTo>
                <a:lnTo>
                  <a:pt x="1065518" y="145542"/>
                </a:lnTo>
                <a:lnTo>
                  <a:pt x="1064342" y="120020"/>
                </a:lnTo>
                <a:lnTo>
                  <a:pt x="1054379" y="71084"/>
                </a:lnTo>
                <a:lnTo>
                  <a:pt x="1034738" y="31771"/>
                </a:lnTo>
                <a:lnTo>
                  <a:pt x="1006457" y="6764"/>
                </a:lnTo>
                <a:lnTo>
                  <a:pt x="989197" y="0"/>
                </a:lnTo>
                <a:close/>
              </a:path>
              <a:path w="1065529" h="290830">
                <a:moveTo>
                  <a:pt x="76448" y="0"/>
                </a:moveTo>
                <a:lnTo>
                  <a:pt x="30835" y="31771"/>
                </a:lnTo>
                <a:lnTo>
                  <a:pt x="11138" y="71084"/>
                </a:lnTo>
                <a:lnTo>
                  <a:pt x="1232" y="118796"/>
                </a:lnTo>
                <a:lnTo>
                  <a:pt x="0" y="145542"/>
                </a:lnTo>
                <a:lnTo>
                  <a:pt x="1183" y="171043"/>
                </a:lnTo>
                <a:lnTo>
                  <a:pt x="11138" y="219817"/>
                </a:lnTo>
                <a:lnTo>
                  <a:pt x="30835" y="259183"/>
                </a:lnTo>
                <a:lnTo>
                  <a:pt x="76448" y="290830"/>
                </a:lnTo>
                <a:lnTo>
                  <a:pt x="79369" y="281305"/>
                </a:lnTo>
                <a:lnTo>
                  <a:pt x="66016" y="274323"/>
                </a:lnTo>
                <a:lnTo>
                  <a:pt x="54365" y="264223"/>
                </a:lnTo>
                <a:lnTo>
                  <a:pt x="29888" y="215568"/>
                </a:lnTo>
                <a:lnTo>
                  <a:pt x="22634" y="172088"/>
                </a:lnTo>
                <a:lnTo>
                  <a:pt x="22510" y="171043"/>
                </a:lnTo>
                <a:lnTo>
                  <a:pt x="21584" y="145542"/>
                </a:lnTo>
                <a:lnTo>
                  <a:pt x="22510" y="120020"/>
                </a:lnTo>
                <a:lnTo>
                  <a:pt x="25282" y="96631"/>
                </a:lnTo>
                <a:lnTo>
                  <a:pt x="36316" y="56388"/>
                </a:lnTo>
                <a:lnTo>
                  <a:pt x="66016" y="16579"/>
                </a:lnTo>
                <a:lnTo>
                  <a:pt x="79369" y="9652"/>
                </a:lnTo>
                <a:lnTo>
                  <a:pt x="76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6652" y="3884167"/>
            <a:ext cx="534670" cy="223520"/>
          </a:xfrm>
          <a:custGeom>
            <a:avLst/>
            <a:gdLst/>
            <a:ahLst/>
            <a:cxnLst/>
            <a:rect l="l" t="t" r="r" b="b"/>
            <a:pathLst>
              <a:path w="534669" h="223520">
                <a:moveTo>
                  <a:pt x="463549" y="0"/>
                </a:moveTo>
                <a:lnTo>
                  <a:pt x="460374" y="9016"/>
                </a:lnTo>
                <a:lnTo>
                  <a:pt x="473281" y="14660"/>
                </a:lnTo>
                <a:lnTo>
                  <a:pt x="484378" y="22447"/>
                </a:lnTo>
                <a:lnTo>
                  <a:pt x="506882" y="58427"/>
                </a:lnTo>
                <a:lnTo>
                  <a:pt x="514222" y="110362"/>
                </a:lnTo>
                <a:lnTo>
                  <a:pt x="513409" y="130034"/>
                </a:lnTo>
                <a:lnTo>
                  <a:pt x="501015" y="178307"/>
                </a:lnTo>
                <a:lnTo>
                  <a:pt x="473368" y="208347"/>
                </a:lnTo>
                <a:lnTo>
                  <a:pt x="460628" y="213994"/>
                </a:lnTo>
                <a:lnTo>
                  <a:pt x="463549" y="223011"/>
                </a:lnTo>
                <a:lnTo>
                  <a:pt x="506091" y="197687"/>
                </a:lnTo>
                <a:lnTo>
                  <a:pt x="530034" y="150971"/>
                </a:lnTo>
                <a:lnTo>
                  <a:pt x="534670" y="111632"/>
                </a:lnTo>
                <a:lnTo>
                  <a:pt x="533519" y="91384"/>
                </a:lnTo>
                <a:lnTo>
                  <a:pt x="516254" y="39115"/>
                </a:lnTo>
                <a:lnTo>
                  <a:pt x="479696" y="5861"/>
                </a:lnTo>
                <a:lnTo>
                  <a:pt x="463549" y="0"/>
                </a:lnTo>
                <a:close/>
              </a:path>
              <a:path w="534669" h="223520">
                <a:moveTo>
                  <a:pt x="71119" y="0"/>
                </a:moveTo>
                <a:lnTo>
                  <a:pt x="28578" y="25396"/>
                </a:lnTo>
                <a:lnTo>
                  <a:pt x="4587" y="72278"/>
                </a:lnTo>
                <a:lnTo>
                  <a:pt x="71" y="110362"/>
                </a:lnTo>
                <a:lnTo>
                  <a:pt x="0" y="111632"/>
                </a:lnTo>
                <a:lnTo>
                  <a:pt x="1028" y="130034"/>
                </a:lnTo>
                <a:lnTo>
                  <a:pt x="1142" y="132087"/>
                </a:lnTo>
                <a:lnTo>
                  <a:pt x="18287" y="184022"/>
                </a:lnTo>
                <a:lnTo>
                  <a:pt x="54899" y="217205"/>
                </a:lnTo>
                <a:lnTo>
                  <a:pt x="71119" y="223011"/>
                </a:lnTo>
                <a:lnTo>
                  <a:pt x="73913" y="213994"/>
                </a:lnTo>
                <a:lnTo>
                  <a:pt x="61245" y="208347"/>
                </a:lnTo>
                <a:lnTo>
                  <a:pt x="50291" y="200532"/>
                </a:lnTo>
                <a:lnTo>
                  <a:pt x="27767" y="163994"/>
                </a:lnTo>
                <a:lnTo>
                  <a:pt x="20373" y="111632"/>
                </a:lnTo>
                <a:lnTo>
                  <a:pt x="20319" y="110362"/>
                </a:lnTo>
                <a:lnTo>
                  <a:pt x="21151" y="91384"/>
                </a:lnTo>
                <a:lnTo>
                  <a:pt x="33528" y="44449"/>
                </a:lnTo>
                <a:lnTo>
                  <a:pt x="61460" y="14660"/>
                </a:lnTo>
                <a:lnTo>
                  <a:pt x="74294" y="9016"/>
                </a:lnTo>
                <a:lnTo>
                  <a:pt x="71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47188" y="3884167"/>
            <a:ext cx="534670" cy="223520"/>
          </a:xfrm>
          <a:custGeom>
            <a:avLst/>
            <a:gdLst/>
            <a:ahLst/>
            <a:cxnLst/>
            <a:rect l="l" t="t" r="r" b="b"/>
            <a:pathLst>
              <a:path w="534669" h="223520">
                <a:moveTo>
                  <a:pt x="463550" y="0"/>
                </a:moveTo>
                <a:lnTo>
                  <a:pt x="460375" y="9016"/>
                </a:lnTo>
                <a:lnTo>
                  <a:pt x="473281" y="14660"/>
                </a:lnTo>
                <a:lnTo>
                  <a:pt x="484377" y="22447"/>
                </a:lnTo>
                <a:lnTo>
                  <a:pt x="506882" y="58427"/>
                </a:lnTo>
                <a:lnTo>
                  <a:pt x="514223" y="110362"/>
                </a:lnTo>
                <a:lnTo>
                  <a:pt x="513409" y="130034"/>
                </a:lnTo>
                <a:lnTo>
                  <a:pt x="501014" y="178307"/>
                </a:lnTo>
                <a:lnTo>
                  <a:pt x="473368" y="208347"/>
                </a:lnTo>
                <a:lnTo>
                  <a:pt x="460629" y="213994"/>
                </a:lnTo>
                <a:lnTo>
                  <a:pt x="463550" y="223011"/>
                </a:lnTo>
                <a:lnTo>
                  <a:pt x="506091" y="197687"/>
                </a:lnTo>
                <a:lnTo>
                  <a:pt x="530034" y="150971"/>
                </a:lnTo>
                <a:lnTo>
                  <a:pt x="534669" y="111632"/>
                </a:lnTo>
                <a:lnTo>
                  <a:pt x="533519" y="91384"/>
                </a:lnTo>
                <a:lnTo>
                  <a:pt x="516255" y="39115"/>
                </a:lnTo>
                <a:lnTo>
                  <a:pt x="479696" y="5861"/>
                </a:lnTo>
                <a:lnTo>
                  <a:pt x="463550" y="0"/>
                </a:lnTo>
                <a:close/>
              </a:path>
              <a:path w="534669" h="223520">
                <a:moveTo>
                  <a:pt x="71119" y="0"/>
                </a:moveTo>
                <a:lnTo>
                  <a:pt x="28578" y="25396"/>
                </a:lnTo>
                <a:lnTo>
                  <a:pt x="4587" y="72278"/>
                </a:lnTo>
                <a:lnTo>
                  <a:pt x="71" y="110362"/>
                </a:lnTo>
                <a:lnTo>
                  <a:pt x="0" y="111632"/>
                </a:lnTo>
                <a:lnTo>
                  <a:pt x="1028" y="130034"/>
                </a:lnTo>
                <a:lnTo>
                  <a:pt x="1143" y="132087"/>
                </a:lnTo>
                <a:lnTo>
                  <a:pt x="4572" y="150971"/>
                </a:lnTo>
                <a:lnTo>
                  <a:pt x="28507" y="197687"/>
                </a:lnTo>
                <a:lnTo>
                  <a:pt x="71119" y="223011"/>
                </a:lnTo>
                <a:lnTo>
                  <a:pt x="73913" y="213994"/>
                </a:lnTo>
                <a:lnTo>
                  <a:pt x="61245" y="208347"/>
                </a:lnTo>
                <a:lnTo>
                  <a:pt x="50292" y="200532"/>
                </a:lnTo>
                <a:lnTo>
                  <a:pt x="27767" y="163994"/>
                </a:lnTo>
                <a:lnTo>
                  <a:pt x="20373" y="111632"/>
                </a:lnTo>
                <a:lnTo>
                  <a:pt x="20319" y="110362"/>
                </a:lnTo>
                <a:lnTo>
                  <a:pt x="27767" y="58427"/>
                </a:lnTo>
                <a:lnTo>
                  <a:pt x="50387" y="22447"/>
                </a:lnTo>
                <a:lnTo>
                  <a:pt x="74294" y="9016"/>
                </a:lnTo>
                <a:lnTo>
                  <a:pt x="71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90214" y="3884167"/>
            <a:ext cx="958850" cy="223520"/>
          </a:xfrm>
          <a:custGeom>
            <a:avLst/>
            <a:gdLst/>
            <a:ahLst/>
            <a:cxnLst/>
            <a:rect l="l" t="t" r="r" b="b"/>
            <a:pathLst>
              <a:path w="958850" h="223520">
                <a:moveTo>
                  <a:pt x="18161" y="3175"/>
                </a:moveTo>
                <a:lnTo>
                  <a:pt x="0" y="3175"/>
                </a:lnTo>
                <a:lnTo>
                  <a:pt x="0" y="221996"/>
                </a:lnTo>
                <a:lnTo>
                  <a:pt x="18161" y="221996"/>
                </a:lnTo>
                <a:lnTo>
                  <a:pt x="18161" y="3175"/>
                </a:lnTo>
                <a:close/>
              </a:path>
              <a:path w="958850" h="223520">
                <a:moveTo>
                  <a:pt x="404749" y="9017"/>
                </a:moveTo>
                <a:lnTo>
                  <a:pt x="401574" y="0"/>
                </a:lnTo>
                <a:lnTo>
                  <a:pt x="385406" y="5867"/>
                </a:lnTo>
                <a:lnTo>
                  <a:pt x="371208" y="14325"/>
                </a:lnTo>
                <a:lnTo>
                  <a:pt x="340791" y="54940"/>
                </a:lnTo>
                <a:lnTo>
                  <a:pt x="330517" y="110363"/>
                </a:lnTo>
                <a:lnTo>
                  <a:pt x="330454" y="111633"/>
                </a:lnTo>
                <a:lnTo>
                  <a:pt x="331470" y="130035"/>
                </a:lnTo>
                <a:lnTo>
                  <a:pt x="340741" y="168287"/>
                </a:lnTo>
                <a:lnTo>
                  <a:pt x="371144" y="208762"/>
                </a:lnTo>
                <a:lnTo>
                  <a:pt x="401574" y="223012"/>
                </a:lnTo>
                <a:lnTo>
                  <a:pt x="404368" y="213995"/>
                </a:lnTo>
                <a:lnTo>
                  <a:pt x="391693" y="208356"/>
                </a:lnTo>
                <a:lnTo>
                  <a:pt x="380746" y="200533"/>
                </a:lnTo>
                <a:lnTo>
                  <a:pt x="358216" y="163995"/>
                </a:lnTo>
                <a:lnTo>
                  <a:pt x="350824" y="111633"/>
                </a:lnTo>
                <a:lnTo>
                  <a:pt x="350774" y="110363"/>
                </a:lnTo>
                <a:lnTo>
                  <a:pt x="351599" y="91389"/>
                </a:lnTo>
                <a:lnTo>
                  <a:pt x="363982" y="44450"/>
                </a:lnTo>
                <a:lnTo>
                  <a:pt x="391909" y="14668"/>
                </a:lnTo>
                <a:lnTo>
                  <a:pt x="404749" y="9017"/>
                </a:lnTo>
                <a:close/>
              </a:path>
              <a:path w="958850" h="223520">
                <a:moveTo>
                  <a:pt x="865124" y="111633"/>
                </a:moveTo>
                <a:lnTo>
                  <a:pt x="860488" y="72288"/>
                </a:lnTo>
                <a:lnTo>
                  <a:pt x="836485" y="25400"/>
                </a:lnTo>
                <a:lnTo>
                  <a:pt x="794004" y="0"/>
                </a:lnTo>
                <a:lnTo>
                  <a:pt x="790829" y="9017"/>
                </a:lnTo>
                <a:lnTo>
                  <a:pt x="803732" y="14668"/>
                </a:lnTo>
                <a:lnTo>
                  <a:pt x="814832" y="22453"/>
                </a:lnTo>
                <a:lnTo>
                  <a:pt x="837336" y="58432"/>
                </a:lnTo>
                <a:lnTo>
                  <a:pt x="843826" y="91186"/>
                </a:lnTo>
                <a:lnTo>
                  <a:pt x="843864" y="91389"/>
                </a:lnTo>
                <a:lnTo>
                  <a:pt x="843851" y="130035"/>
                </a:lnTo>
                <a:lnTo>
                  <a:pt x="831469" y="178308"/>
                </a:lnTo>
                <a:lnTo>
                  <a:pt x="803821" y="208356"/>
                </a:lnTo>
                <a:lnTo>
                  <a:pt x="791083" y="213995"/>
                </a:lnTo>
                <a:lnTo>
                  <a:pt x="794004" y="223012"/>
                </a:lnTo>
                <a:lnTo>
                  <a:pt x="836536" y="197688"/>
                </a:lnTo>
                <a:lnTo>
                  <a:pt x="860488" y="150977"/>
                </a:lnTo>
                <a:lnTo>
                  <a:pt x="863955" y="132092"/>
                </a:lnTo>
                <a:lnTo>
                  <a:pt x="865124" y="111633"/>
                </a:lnTo>
                <a:close/>
              </a:path>
              <a:path w="958850" h="223520">
                <a:moveTo>
                  <a:pt x="958850" y="108204"/>
                </a:moveTo>
                <a:lnTo>
                  <a:pt x="911987" y="2540"/>
                </a:lnTo>
                <a:lnTo>
                  <a:pt x="899287" y="6858"/>
                </a:lnTo>
                <a:lnTo>
                  <a:pt x="937133" y="112522"/>
                </a:lnTo>
                <a:lnTo>
                  <a:pt x="899287" y="218059"/>
                </a:lnTo>
                <a:lnTo>
                  <a:pt x="911987" y="222631"/>
                </a:lnTo>
                <a:lnTo>
                  <a:pt x="958850" y="116840"/>
                </a:lnTo>
                <a:lnTo>
                  <a:pt x="958850" y="108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49794" y="4198111"/>
            <a:ext cx="1156970" cy="223520"/>
          </a:xfrm>
          <a:custGeom>
            <a:avLst/>
            <a:gdLst/>
            <a:ahLst/>
            <a:cxnLst/>
            <a:rect l="l" t="t" r="r" b="b"/>
            <a:pathLst>
              <a:path w="1156970" h="223520">
                <a:moveTo>
                  <a:pt x="18161" y="3175"/>
                </a:moveTo>
                <a:lnTo>
                  <a:pt x="0" y="3175"/>
                </a:lnTo>
                <a:lnTo>
                  <a:pt x="0" y="221996"/>
                </a:lnTo>
                <a:lnTo>
                  <a:pt x="18161" y="221996"/>
                </a:lnTo>
                <a:lnTo>
                  <a:pt x="18161" y="3175"/>
                </a:lnTo>
                <a:close/>
              </a:path>
              <a:path w="1156970" h="223520">
                <a:moveTo>
                  <a:pt x="404749" y="9017"/>
                </a:moveTo>
                <a:lnTo>
                  <a:pt x="401574" y="0"/>
                </a:lnTo>
                <a:lnTo>
                  <a:pt x="385406" y="5867"/>
                </a:lnTo>
                <a:lnTo>
                  <a:pt x="371208" y="14325"/>
                </a:lnTo>
                <a:lnTo>
                  <a:pt x="340791" y="54940"/>
                </a:lnTo>
                <a:lnTo>
                  <a:pt x="330517" y="110363"/>
                </a:lnTo>
                <a:lnTo>
                  <a:pt x="330454" y="111633"/>
                </a:lnTo>
                <a:lnTo>
                  <a:pt x="331470" y="130035"/>
                </a:lnTo>
                <a:lnTo>
                  <a:pt x="340741" y="168287"/>
                </a:lnTo>
                <a:lnTo>
                  <a:pt x="371144" y="208762"/>
                </a:lnTo>
                <a:lnTo>
                  <a:pt x="401574" y="223012"/>
                </a:lnTo>
                <a:lnTo>
                  <a:pt x="404368" y="213995"/>
                </a:lnTo>
                <a:lnTo>
                  <a:pt x="391693" y="208356"/>
                </a:lnTo>
                <a:lnTo>
                  <a:pt x="380733" y="200533"/>
                </a:lnTo>
                <a:lnTo>
                  <a:pt x="358216" y="163995"/>
                </a:lnTo>
                <a:lnTo>
                  <a:pt x="350824" y="111633"/>
                </a:lnTo>
                <a:lnTo>
                  <a:pt x="350774" y="110363"/>
                </a:lnTo>
                <a:lnTo>
                  <a:pt x="351599" y="91389"/>
                </a:lnTo>
                <a:lnTo>
                  <a:pt x="363982" y="44450"/>
                </a:lnTo>
                <a:lnTo>
                  <a:pt x="391909" y="14668"/>
                </a:lnTo>
                <a:lnTo>
                  <a:pt x="404749" y="9017"/>
                </a:lnTo>
                <a:close/>
              </a:path>
              <a:path w="1156970" h="223520">
                <a:moveTo>
                  <a:pt x="1063244" y="111633"/>
                </a:moveTo>
                <a:lnTo>
                  <a:pt x="1058608" y="72288"/>
                </a:lnTo>
                <a:lnTo>
                  <a:pt x="1034605" y="25400"/>
                </a:lnTo>
                <a:lnTo>
                  <a:pt x="992124" y="0"/>
                </a:lnTo>
                <a:lnTo>
                  <a:pt x="988949" y="9017"/>
                </a:lnTo>
                <a:lnTo>
                  <a:pt x="1001852" y="14668"/>
                </a:lnTo>
                <a:lnTo>
                  <a:pt x="1012939" y="22453"/>
                </a:lnTo>
                <a:lnTo>
                  <a:pt x="1035456" y="58432"/>
                </a:lnTo>
                <a:lnTo>
                  <a:pt x="1041946" y="91186"/>
                </a:lnTo>
                <a:lnTo>
                  <a:pt x="1041984" y="91389"/>
                </a:lnTo>
                <a:lnTo>
                  <a:pt x="1041971" y="130035"/>
                </a:lnTo>
                <a:lnTo>
                  <a:pt x="1029589" y="178308"/>
                </a:lnTo>
                <a:lnTo>
                  <a:pt x="1001941" y="208356"/>
                </a:lnTo>
                <a:lnTo>
                  <a:pt x="989203" y="213995"/>
                </a:lnTo>
                <a:lnTo>
                  <a:pt x="992124" y="223012"/>
                </a:lnTo>
                <a:lnTo>
                  <a:pt x="1034656" y="197688"/>
                </a:lnTo>
                <a:lnTo>
                  <a:pt x="1058608" y="150977"/>
                </a:lnTo>
                <a:lnTo>
                  <a:pt x="1062075" y="132092"/>
                </a:lnTo>
                <a:lnTo>
                  <a:pt x="1063244" y="111633"/>
                </a:lnTo>
                <a:close/>
              </a:path>
              <a:path w="1156970" h="223520">
                <a:moveTo>
                  <a:pt x="1156970" y="108204"/>
                </a:moveTo>
                <a:lnTo>
                  <a:pt x="1110107" y="2540"/>
                </a:lnTo>
                <a:lnTo>
                  <a:pt x="1097407" y="6858"/>
                </a:lnTo>
                <a:lnTo>
                  <a:pt x="1135253" y="112522"/>
                </a:lnTo>
                <a:lnTo>
                  <a:pt x="1097407" y="218059"/>
                </a:lnTo>
                <a:lnTo>
                  <a:pt x="1110107" y="222631"/>
                </a:lnTo>
                <a:lnTo>
                  <a:pt x="1156970" y="116840"/>
                </a:lnTo>
                <a:lnTo>
                  <a:pt x="1156970" y="108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6892" y="2851174"/>
            <a:ext cx="11264265" cy="34620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774065" indent="-22796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774065" algn="l"/>
                <a:tab pos="1330325" algn="l"/>
                <a:tab pos="2958465" algn="l"/>
              </a:tabLst>
            </a:pPr>
            <a:r>
              <a:rPr sz="1900" dirty="0">
                <a:latin typeface="Cambria Math"/>
                <a:cs typeface="Cambria Math"/>
              </a:rPr>
              <a:t>𝛾</a:t>
            </a:r>
            <a:r>
              <a:rPr sz="1900" spc="155" dirty="0">
                <a:latin typeface="Cambria Math"/>
                <a:cs typeface="Cambria Math"/>
              </a:rPr>
              <a:t> </a:t>
            </a:r>
            <a:r>
              <a:rPr sz="1900" spc="-60" dirty="0">
                <a:latin typeface="Cambria Math"/>
                <a:cs typeface="Cambria Math"/>
              </a:rPr>
              <a:t>=</a:t>
            </a:r>
            <a:r>
              <a:rPr sz="1900" dirty="0">
                <a:latin typeface="Cambria Math"/>
                <a:cs typeface="Cambria Math"/>
              </a:rPr>
              <a:t>	𝛾</a:t>
            </a:r>
            <a:r>
              <a:rPr sz="2025" baseline="-16460" dirty="0">
                <a:latin typeface="Cambria Math"/>
                <a:cs typeface="Cambria Math"/>
              </a:rPr>
              <a:t>1</a:t>
            </a:r>
            <a:r>
              <a:rPr sz="1900" dirty="0">
                <a:latin typeface="Cambria Math"/>
                <a:cs typeface="Cambria Math"/>
              </a:rPr>
              <a:t>,</a:t>
            </a:r>
            <a:r>
              <a:rPr sz="1900" spc="-10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…</a:t>
            </a:r>
            <a:r>
              <a:rPr sz="1900" spc="-10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,</a:t>
            </a:r>
            <a:r>
              <a:rPr sz="1900" spc="-10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𝛾</a:t>
            </a:r>
            <a:r>
              <a:rPr sz="2025" baseline="-16460" dirty="0">
                <a:latin typeface="Cambria Math"/>
                <a:cs typeface="Cambria Math"/>
              </a:rPr>
              <a:t>𝑝</a:t>
            </a:r>
            <a:r>
              <a:rPr sz="2025" spc="225" baseline="-16460" dirty="0">
                <a:latin typeface="Cambria Math"/>
                <a:cs typeface="Cambria Math"/>
              </a:rPr>
              <a:t>  </a:t>
            </a:r>
            <a:r>
              <a:rPr sz="1900" dirty="0">
                <a:latin typeface="Cambria Math"/>
                <a:cs typeface="Cambria Math"/>
              </a:rPr>
              <a:t>,</a:t>
            </a:r>
            <a:r>
              <a:rPr sz="1900" spc="-114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𝛽</a:t>
            </a:r>
            <a:r>
              <a:rPr sz="1900" spc="155" dirty="0">
                <a:latin typeface="Cambria Math"/>
                <a:cs typeface="Cambria Math"/>
              </a:rPr>
              <a:t> </a:t>
            </a:r>
            <a:r>
              <a:rPr sz="1900" spc="-50" dirty="0">
                <a:latin typeface="Cambria Math"/>
                <a:cs typeface="Cambria Math"/>
              </a:rPr>
              <a:t>=</a:t>
            </a:r>
            <a:r>
              <a:rPr sz="1900" dirty="0">
                <a:latin typeface="Cambria Math"/>
                <a:cs typeface="Cambria Math"/>
              </a:rPr>
              <a:t>	</a:t>
            </a:r>
            <a:r>
              <a:rPr sz="1900" spc="-25" dirty="0">
                <a:latin typeface="Cambria Math"/>
                <a:cs typeface="Cambria Math"/>
              </a:rPr>
              <a:t>𝛽</a:t>
            </a:r>
            <a:r>
              <a:rPr sz="2025" spc="-37" baseline="-16460" dirty="0">
                <a:latin typeface="Cambria Math"/>
                <a:cs typeface="Cambria Math"/>
              </a:rPr>
              <a:t>1</a:t>
            </a:r>
            <a:r>
              <a:rPr sz="1900" spc="-25" dirty="0">
                <a:latin typeface="Cambria Math"/>
                <a:cs typeface="Cambria Math"/>
              </a:rPr>
              <a:t>,</a:t>
            </a:r>
            <a:r>
              <a:rPr sz="1900" spc="-114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…</a:t>
            </a:r>
            <a:r>
              <a:rPr sz="1900" spc="-10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,</a:t>
            </a:r>
            <a:r>
              <a:rPr sz="1900" spc="-10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𝛽</a:t>
            </a:r>
            <a:r>
              <a:rPr sz="2025" baseline="-16460" dirty="0">
                <a:latin typeface="Cambria Math"/>
                <a:cs typeface="Cambria Math"/>
              </a:rPr>
              <a:t>𝑝</a:t>
            </a:r>
            <a:r>
              <a:rPr sz="2025" spc="270" baseline="-16460" dirty="0">
                <a:latin typeface="Cambria Math"/>
                <a:cs typeface="Cambria Math"/>
              </a:rPr>
              <a:t>  </a:t>
            </a:r>
            <a:r>
              <a:rPr sz="1900" dirty="0">
                <a:latin typeface="Arial"/>
                <a:cs typeface="Arial"/>
              </a:rPr>
              <a:t>:</a:t>
            </a:r>
            <a:r>
              <a:rPr sz="1900" spc="-10" dirty="0">
                <a:latin typeface="Arial"/>
                <a:cs typeface="Arial"/>
              </a:rPr>
              <a:t> parameters</a:t>
            </a:r>
            <a:endParaRPr sz="1900">
              <a:latin typeface="Arial"/>
              <a:cs typeface="Arial"/>
            </a:endParaRPr>
          </a:p>
          <a:p>
            <a:pPr marL="774065" indent="-227965">
              <a:lnSpc>
                <a:spcPts val="2245"/>
              </a:lnSpc>
              <a:spcBef>
                <a:spcPts val="135"/>
              </a:spcBef>
              <a:buChar char="•"/>
              <a:tabLst>
                <a:tab pos="774065" algn="l"/>
              </a:tabLst>
            </a:pPr>
            <a:r>
              <a:rPr sz="1900" dirty="0">
                <a:latin typeface="Arial"/>
                <a:cs typeface="Arial"/>
              </a:rPr>
              <a:t>(Can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be</a:t>
            </a:r>
            <a:r>
              <a:rPr sz="1900" spc="-8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seen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as</a:t>
            </a:r>
            <a:r>
              <a:rPr sz="1900" spc="-8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discretization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(Trotter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decomposition)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of</a:t>
            </a:r>
            <a:r>
              <a:rPr sz="1900" spc="-8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quantum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adiabatic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algorithm)</a:t>
            </a:r>
            <a:endParaRPr sz="1900">
              <a:latin typeface="Arial"/>
              <a:cs typeface="Arial"/>
            </a:endParaRPr>
          </a:p>
          <a:p>
            <a:pPr marL="316865" indent="-227965">
              <a:lnSpc>
                <a:spcPts val="2605"/>
              </a:lnSpc>
              <a:buChar char="•"/>
              <a:tabLst>
                <a:tab pos="316865" algn="l"/>
              </a:tabLst>
            </a:pPr>
            <a:r>
              <a:rPr sz="2200" dirty="0">
                <a:latin typeface="Arial"/>
                <a:cs typeface="Arial"/>
              </a:rPr>
              <a:t>Expectation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value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minimization</a:t>
            </a:r>
            <a:endParaRPr sz="2200">
              <a:latin typeface="Arial"/>
              <a:cs typeface="Arial"/>
            </a:endParaRPr>
          </a:p>
          <a:p>
            <a:pPr marL="774065" lvl="1" indent="-227965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774065" algn="l"/>
                <a:tab pos="1641475" algn="l"/>
              </a:tabLst>
            </a:pPr>
            <a:r>
              <a:rPr sz="1900" dirty="0">
                <a:latin typeface="Cambria Math"/>
                <a:cs typeface="Cambria Math"/>
              </a:rPr>
              <a:t>𝐹</a:t>
            </a:r>
            <a:r>
              <a:rPr sz="2025" baseline="-16460" dirty="0">
                <a:latin typeface="Cambria Math"/>
                <a:cs typeface="Cambria Math"/>
              </a:rPr>
              <a:t>𝑝</a:t>
            </a:r>
            <a:r>
              <a:rPr sz="2025" spc="562" baseline="-1646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𝛾,</a:t>
            </a:r>
            <a:r>
              <a:rPr sz="1900" spc="-105" dirty="0">
                <a:latin typeface="Cambria Math"/>
                <a:cs typeface="Cambria Math"/>
              </a:rPr>
              <a:t> </a:t>
            </a:r>
            <a:r>
              <a:rPr sz="1900" spc="-50" dirty="0">
                <a:latin typeface="Cambria Math"/>
                <a:cs typeface="Cambria Math"/>
              </a:rPr>
              <a:t>𝛽</a:t>
            </a:r>
            <a:r>
              <a:rPr sz="1900" dirty="0">
                <a:latin typeface="Cambria Math"/>
                <a:cs typeface="Cambria Math"/>
              </a:rPr>
              <a:t>	=</a:t>
            </a:r>
            <a:r>
              <a:rPr sz="1900" spc="120" dirty="0">
                <a:latin typeface="Cambria Math"/>
                <a:cs typeface="Cambria Math"/>
              </a:rPr>
              <a:t> </a:t>
            </a:r>
            <a:r>
              <a:rPr sz="2850" baseline="1461" dirty="0">
                <a:latin typeface="Cambria Math"/>
                <a:cs typeface="Cambria Math"/>
              </a:rPr>
              <a:t>⟨</a:t>
            </a:r>
            <a:r>
              <a:rPr sz="1900" dirty="0">
                <a:latin typeface="Cambria Math"/>
                <a:cs typeface="Cambria Math"/>
              </a:rPr>
              <a:t>𝜓</a:t>
            </a:r>
            <a:r>
              <a:rPr sz="1875" baseline="-20000" dirty="0">
                <a:latin typeface="Cambria Math"/>
                <a:cs typeface="Cambria Math"/>
              </a:rPr>
              <a:t>𝑝</a:t>
            </a:r>
            <a:r>
              <a:rPr sz="1875" spc="195" baseline="-20000" dirty="0">
                <a:latin typeface="Cambria Math"/>
                <a:cs typeface="Cambria Math"/>
              </a:rPr>
              <a:t>  </a:t>
            </a:r>
            <a:r>
              <a:rPr sz="1900" dirty="0">
                <a:latin typeface="Cambria Math"/>
                <a:cs typeface="Cambria Math"/>
              </a:rPr>
              <a:t>𝛾,</a:t>
            </a:r>
            <a:r>
              <a:rPr sz="1900" spc="-10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𝛽</a:t>
            </a:r>
            <a:r>
              <a:rPr sz="1900" spc="42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|𝐻</a:t>
            </a:r>
            <a:r>
              <a:rPr sz="1900" spc="22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𝜓</a:t>
            </a:r>
            <a:r>
              <a:rPr sz="1875" baseline="-20000" dirty="0">
                <a:latin typeface="Cambria Math"/>
                <a:cs typeface="Cambria Math"/>
              </a:rPr>
              <a:t>𝑝</a:t>
            </a:r>
            <a:r>
              <a:rPr sz="1875" spc="195" baseline="-20000" dirty="0">
                <a:latin typeface="Cambria Math"/>
                <a:cs typeface="Cambria Math"/>
              </a:rPr>
              <a:t>  </a:t>
            </a:r>
            <a:r>
              <a:rPr sz="1900" dirty="0">
                <a:latin typeface="Cambria Math"/>
                <a:cs typeface="Cambria Math"/>
              </a:rPr>
              <a:t>𝛾,</a:t>
            </a:r>
            <a:r>
              <a:rPr sz="1900" spc="-100" dirty="0">
                <a:latin typeface="Cambria Math"/>
                <a:cs typeface="Cambria Math"/>
              </a:rPr>
              <a:t> </a:t>
            </a:r>
            <a:r>
              <a:rPr sz="1900" spc="-50" dirty="0">
                <a:latin typeface="Cambria Math"/>
                <a:cs typeface="Cambria Math"/>
              </a:rPr>
              <a:t>𝛽</a:t>
            </a:r>
            <a:endParaRPr sz="1900">
              <a:latin typeface="Cambria Math"/>
              <a:cs typeface="Cambria Math"/>
            </a:endParaRPr>
          </a:p>
          <a:p>
            <a:pPr marL="774065" lvl="1" indent="-22796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774065" algn="l"/>
                <a:tab pos="7411084" algn="l"/>
              </a:tabLst>
            </a:pPr>
            <a:r>
              <a:rPr sz="1900" spc="65" dirty="0">
                <a:latin typeface="Cambria Math"/>
                <a:cs typeface="Cambria Math"/>
              </a:rPr>
              <a:t>𝛾</a:t>
            </a:r>
            <a:r>
              <a:rPr sz="2025" spc="97" baseline="28806" dirty="0">
                <a:latin typeface="Cambria Math"/>
                <a:cs typeface="Cambria Math"/>
              </a:rPr>
              <a:t>∗</a:t>
            </a:r>
            <a:r>
              <a:rPr sz="1900" spc="65" dirty="0">
                <a:latin typeface="Cambria Math"/>
                <a:cs typeface="Cambria Math"/>
              </a:rPr>
              <a:t>,</a:t>
            </a:r>
            <a:r>
              <a:rPr sz="1900" spc="-114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𝛽</a:t>
            </a:r>
            <a:r>
              <a:rPr sz="2025" baseline="28806" dirty="0">
                <a:latin typeface="Cambria Math"/>
                <a:cs typeface="Cambria Math"/>
              </a:rPr>
              <a:t>∗</a:t>
            </a:r>
            <a:r>
              <a:rPr sz="2025" spc="487" baseline="28806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10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argmin</a:t>
            </a:r>
            <a:r>
              <a:rPr sz="2025" baseline="-16460" dirty="0">
                <a:latin typeface="Cambria Math"/>
                <a:cs typeface="Cambria Math"/>
              </a:rPr>
              <a:t>𝛾,𝛽</a:t>
            </a:r>
            <a:r>
              <a:rPr sz="1900" dirty="0">
                <a:latin typeface="Cambria Math"/>
                <a:cs typeface="Cambria Math"/>
              </a:rPr>
              <a:t>𝐹</a:t>
            </a:r>
            <a:r>
              <a:rPr sz="2025" baseline="-16460" dirty="0">
                <a:latin typeface="Cambria Math"/>
                <a:cs typeface="Cambria Math"/>
              </a:rPr>
              <a:t>𝑝</a:t>
            </a:r>
            <a:r>
              <a:rPr sz="1900" dirty="0">
                <a:latin typeface="Cambria Math"/>
                <a:cs typeface="Cambria Math"/>
              </a:rPr>
              <a:t>(𝛾,</a:t>
            </a:r>
            <a:r>
              <a:rPr sz="1900" spc="-9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𝛽)</a:t>
            </a:r>
            <a:r>
              <a:rPr sz="1900" spc="110" dirty="0">
                <a:latin typeface="Cambria Math"/>
                <a:cs typeface="Cambria Math"/>
              </a:rPr>
              <a:t> </a:t>
            </a:r>
            <a:r>
              <a:rPr sz="1900" dirty="0">
                <a:latin typeface="Arial"/>
                <a:cs typeface="Arial"/>
              </a:rPr>
              <a:t>gives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an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approximate</a:t>
            </a:r>
            <a:r>
              <a:rPr sz="1900" spc="6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ground</a:t>
            </a:r>
            <a:r>
              <a:rPr sz="1900" spc="40" dirty="0">
                <a:latin typeface="Arial"/>
                <a:cs typeface="Arial"/>
              </a:rPr>
              <a:t> </a:t>
            </a:r>
            <a:r>
              <a:rPr sz="1900" spc="-20" dirty="0">
                <a:latin typeface="Arial"/>
                <a:cs typeface="Arial"/>
              </a:rPr>
              <a:t>state</a:t>
            </a:r>
            <a:r>
              <a:rPr sz="1900" dirty="0">
                <a:latin typeface="Arial"/>
                <a:cs typeface="Arial"/>
              </a:rPr>
              <a:t>	</a:t>
            </a:r>
            <a:r>
              <a:rPr sz="1900" dirty="0">
                <a:latin typeface="Cambria Math"/>
                <a:cs typeface="Cambria Math"/>
              </a:rPr>
              <a:t>𝜓</a:t>
            </a:r>
            <a:r>
              <a:rPr sz="1875" baseline="-20000" dirty="0">
                <a:latin typeface="Cambria Math"/>
                <a:cs typeface="Cambria Math"/>
              </a:rPr>
              <a:t>𝑝</a:t>
            </a:r>
            <a:r>
              <a:rPr sz="1875" spc="195" baseline="-20000" dirty="0">
                <a:latin typeface="Cambria Math"/>
                <a:cs typeface="Cambria Math"/>
              </a:rPr>
              <a:t>  </a:t>
            </a:r>
            <a:r>
              <a:rPr sz="1900" spc="60" dirty="0">
                <a:latin typeface="Cambria Math"/>
                <a:cs typeface="Cambria Math"/>
              </a:rPr>
              <a:t>𝛾</a:t>
            </a:r>
            <a:r>
              <a:rPr sz="2025" spc="89" baseline="28806" dirty="0">
                <a:latin typeface="Cambria Math"/>
                <a:cs typeface="Cambria Math"/>
              </a:rPr>
              <a:t>∗</a:t>
            </a:r>
            <a:r>
              <a:rPr sz="1900" spc="60" dirty="0">
                <a:latin typeface="Cambria Math"/>
                <a:cs typeface="Cambria Math"/>
              </a:rPr>
              <a:t>,</a:t>
            </a:r>
            <a:r>
              <a:rPr sz="1900" spc="-114" dirty="0">
                <a:latin typeface="Cambria Math"/>
                <a:cs typeface="Cambria Math"/>
              </a:rPr>
              <a:t> </a:t>
            </a:r>
            <a:r>
              <a:rPr sz="1900" spc="-25" dirty="0">
                <a:latin typeface="Cambria Math"/>
                <a:cs typeface="Cambria Math"/>
              </a:rPr>
              <a:t>𝛽</a:t>
            </a:r>
            <a:r>
              <a:rPr sz="2025" spc="-37" baseline="28806" dirty="0">
                <a:latin typeface="Cambria Math"/>
                <a:cs typeface="Cambria Math"/>
              </a:rPr>
              <a:t>∗</a:t>
            </a:r>
            <a:endParaRPr sz="2025" baseline="28806">
              <a:latin typeface="Cambria Math"/>
              <a:cs typeface="Cambria Math"/>
            </a:endParaRPr>
          </a:p>
          <a:p>
            <a:pPr marL="1231265" lvl="2" indent="-228600">
              <a:lnSpc>
                <a:spcPts val="2275"/>
              </a:lnSpc>
              <a:spcBef>
                <a:spcPts val="145"/>
              </a:spcBef>
              <a:buChar char="•"/>
              <a:tabLst>
                <a:tab pos="1231265" algn="l"/>
              </a:tabLst>
            </a:pPr>
            <a:r>
              <a:rPr sz="1900" dirty="0">
                <a:latin typeface="Arial"/>
                <a:cs typeface="Arial"/>
              </a:rPr>
              <a:t>Apply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the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same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optimizers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as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VQE</a:t>
            </a:r>
            <a:r>
              <a:rPr sz="1900" spc="-50" dirty="0">
                <a:latin typeface="Arial"/>
                <a:cs typeface="Arial"/>
              </a:rPr>
              <a:t> </a:t>
            </a:r>
            <a:r>
              <a:rPr sz="1900" spc="-20" dirty="0">
                <a:latin typeface="Arial"/>
                <a:cs typeface="Arial"/>
              </a:rPr>
              <a:t>does</a:t>
            </a:r>
            <a:endParaRPr sz="1900">
              <a:latin typeface="Arial"/>
              <a:cs typeface="Arial"/>
            </a:endParaRPr>
          </a:p>
          <a:p>
            <a:pPr marL="774700" marR="425450" lvl="1" indent="-228600">
              <a:lnSpc>
                <a:spcPts val="2200"/>
              </a:lnSpc>
              <a:spcBef>
                <a:spcPts val="135"/>
              </a:spcBef>
              <a:buChar char="•"/>
              <a:tabLst>
                <a:tab pos="774700" algn="l"/>
              </a:tabLst>
            </a:pPr>
            <a:r>
              <a:rPr sz="1900" dirty="0">
                <a:latin typeface="Arial"/>
                <a:cs typeface="Arial"/>
              </a:rPr>
              <a:t>If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p</a:t>
            </a:r>
            <a:r>
              <a:rPr sz="1900" i="1" spc="-3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is</a:t>
            </a:r>
            <a:r>
              <a:rPr sz="1900" spc="-4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large,</a:t>
            </a:r>
            <a:r>
              <a:rPr sz="1900" spc="365" dirty="0">
                <a:latin typeface="Arial"/>
                <a:cs typeface="Arial"/>
              </a:rPr>
              <a:t> </a:t>
            </a:r>
            <a:r>
              <a:rPr sz="1900" spc="-35" dirty="0">
                <a:latin typeface="Cambria Math"/>
                <a:cs typeface="Cambria Math"/>
              </a:rPr>
              <a:t>𝐹</a:t>
            </a:r>
            <a:r>
              <a:rPr sz="2025" spc="-52" baseline="-16460" dirty="0">
                <a:latin typeface="Cambria Math"/>
                <a:cs typeface="Cambria Math"/>
              </a:rPr>
              <a:t>𝑝</a:t>
            </a:r>
            <a:r>
              <a:rPr sz="2025" spc="390" baseline="-16460" dirty="0">
                <a:latin typeface="Cambria Math"/>
                <a:cs typeface="Cambria Math"/>
              </a:rPr>
              <a:t> </a:t>
            </a:r>
            <a:r>
              <a:rPr sz="1900" dirty="0">
                <a:latin typeface="Arial"/>
                <a:cs typeface="Arial"/>
              </a:rPr>
              <a:t>will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be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better,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but</a:t>
            </a:r>
            <a:r>
              <a:rPr sz="1900" spc="-5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it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will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be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harder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to</a:t>
            </a:r>
            <a:r>
              <a:rPr sz="1900" spc="-5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optimize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due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to</a:t>
            </a:r>
            <a:r>
              <a:rPr sz="1900" spc="-5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more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parameters.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It</a:t>
            </a:r>
            <a:r>
              <a:rPr sz="1900" spc="-5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will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spc="-25" dirty="0">
                <a:latin typeface="Arial"/>
                <a:cs typeface="Arial"/>
              </a:rPr>
              <a:t>be </a:t>
            </a:r>
            <a:r>
              <a:rPr sz="1900" dirty="0">
                <a:latin typeface="Arial"/>
                <a:cs typeface="Arial"/>
              </a:rPr>
              <a:t>harder</a:t>
            </a:r>
            <a:r>
              <a:rPr sz="1900" spc="-4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to</a:t>
            </a:r>
            <a:r>
              <a:rPr sz="1900" spc="-7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execute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the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corresponding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circuits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with</a:t>
            </a:r>
            <a:r>
              <a:rPr sz="1900" spc="-4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higher </a:t>
            </a:r>
            <a:r>
              <a:rPr sz="1900" i="1" spc="-50" dirty="0">
                <a:latin typeface="Arial"/>
                <a:cs typeface="Arial"/>
              </a:rPr>
              <a:t>p</a:t>
            </a:r>
            <a:endParaRPr sz="1900">
              <a:latin typeface="Arial"/>
              <a:cs typeface="Arial"/>
            </a:endParaRPr>
          </a:p>
          <a:p>
            <a:pPr marL="316865" indent="-227965">
              <a:lnSpc>
                <a:spcPts val="2505"/>
              </a:lnSpc>
              <a:buChar char="•"/>
              <a:tabLst>
                <a:tab pos="316865" algn="l"/>
              </a:tabLst>
            </a:pPr>
            <a:r>
              <a:rPr sz="2200" spc="-10" dirty="0">
                <a:latin typeface="Arial"/>
                <a:cs typeface="Arial"/>
              </a:rPr>
              <a:t>References</a:t>
            </a:r>
            <a:endParaRPr sz="2200">
              <a:latin typeface="Arial"/>
              <a:cs typeface="Arial"/>
            </a:endParaRPr>
          </a:p>
          <a:p>
            <a:pPr marL="774065" lvl="1" indent="-227965">
              <a:lnSpc>
                <a:spcPct val="100000"/>
              </a:lnSpc>
              <a:spcBef>
                <a:spcPts val="55"/>
              </a:spcBef>
              <a:buChar char="•"/>
              <a:tabLst>
                <a:tab pos="774065" algn="l"/>
              </a:tabLst>
            </a:pPr>
            <a:r>
              <a:rPr sz="1500" dirty="0">
                <a:latin typeface="Arial"/>
                <a:cs typeface="Arial"/>
              </a:rPr>
              <a:t>[1]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Farhi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et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al.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2014.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“A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Quantum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Approximate</a:t>
            </a:r>
            <a:r>
              <a:rPr sz="1500" spc="-10" dirty="0">
                <a:latin typeface="Arial"/>
                <a:cs typeface="Arial"/>
              </a:rPr>
              <a:t> Optimization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Algorithm,”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arxiv:1411.4028.</a:t>
            </a:r>
            <a:endParaRPr sz="1500">
              <a:latin typeface="Arial"/>
              <a:cs typeface="Arial"/>
            </a:endParaRPr>
          </a:p>
          <a:p>
            <a:pPr marL="774700" marR="17780" lvl="1" indent="-228600">
              <a:lnSpc>
                <a:spcPts val="1620"/>
              </a:lnSpc>
              <a:spcBef>
                <a:spcPts val="215"/>
              </a:spcBef>
              <a:buChar char="•"/>
              <a:tabLst>
                <a:tab pos="774700" algn="l"/>
              </a:tabLst>
            </a:pPr>
            <a:r>
              <a:rPr sz="1500" dirty="0">
                <a:latin typeface="Arial"/>
                <a:cs typeface="Arial"/>
              </a:rPr>
              <a:t>[2]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Goemans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and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Williamson.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1995.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“Improved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Approximation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Algorithms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for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Maximum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Cut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and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Satisfiability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Problems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Using </a:t>
            </a:r>
            <a:r>
              <a:rPr sz="1500" dirty="0">
                <a:latin typeface="Arial"/>
                <a:cs typeface="Arial"/>
              </a:rPr>
              <a:t>Semidefinite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Programming.”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JACM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42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(6):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1115–45.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092" y="1030351"/>
            <a:ext cx="4921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Ansatz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(parameter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Cambria Math"/>
                <a:cs typeface="Cambria Math"/>
              </a:rPr>
              <a:t>𝑝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≥</a:t>
            </a:r>
            <a:r>
              <a:rPr sz="2400" spc="9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r>
              <a:rPr sz="2400" dirty="0">
                <a:latin typeface="Arial"/>
                <a:cs typeface="Arial"/>
              </a:rPr>
              <a:t>;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qubits)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2149" y="1519555"/>
            <a:ext cx="1010285" cy="233045"/>
          </a:xfrm>
          <a:custGeom>
            <a:avLst/>
            <a:gdLst/>
            <a:ahLst/>
            <a:cxnLst/>
            <a:rect l="l" t="t" r="r" b="b"/>
            <a:pathLst>
              <a:path w="1010285" h="233044">
                <a:moveTo>
                  <a:pt x="19138" y="635"/>
                </a:moveTo>
                <a:lnTo>
                  <a:pt x="0" y="635"/>
                </a:lnTo>
                <a:lnTo>
                  <a:pt x="0" y="231902"/>
                </a:lnTo>
                <a:lnTo>
                  <a:pt x="19138" y="231902"/>
                </a:lnTo>
                <a:lnTo>
                  <a:pt x="19138" y="635"/>
                </a:lnTo>
                <a:close/>
              </a:path>
              <a:path w="1010285" h="233044">
                <a:moveTo>
                  <a:pt x="960501" y="0"/>
                </a:moveTo>
                <a:lnTo>
                  <a:pt x="947165" y="4445"/>
                </a:lnTo>
                <a:lnTo>
                  <a:pt x="987044" y="116205"/>
                </a:lnTo>
                <a:lnTo>
                  <a:pt x="947165" y="227711"/>
                </a:lnTo>
                <a:lnTo>
                  <a:pt x="960501" y="232537"/>
                </a:lnTo>
                <a:lnTo>
                  <a:pt x="1010031" y="120777"/>
                </a:lnTo>
                <a:lnTo>
                  <a:pt x="1010031" y="111506"/>
                </a:lnTo>
                <a:lnTo>
                  <a:pt x="960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09446" y="1589658"/>
            <a:ext cx="120014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-50" dirty="0">
                <a:latin typeface="Cambria Math"/>
                <a:cs typeface="Cambria Math"/>
              </a:rPr>
              <a:t>𝑝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0383" y="1518411"/>
            <a:ext cx="562610" cy="236220"/>
          </a:xfrm>
          <a:custGeom>
            <a:avLst/>
            <a:gdLst/>
            <a:ahLst/>
            <a:cxnLst/>
            <a:rect l="l" t="t" r="r" b="b"/>
            <a:pathLst>
              <a:path w="562610" h="236219">
                <a:moveTo>
                  <a:pt x="487172" y="0"/>
                </a:moveTo>
                <a:lnTo>
                  <a:pt x="483869" y="9525"/>
                </a:lnTo>
                <a:lnTo>
                  <a:pt x="497490" y="15430"/>
                </a:lnTo>
                <a:lnTo>
                  <a:pt x="509206" y="23622"/>
                </a:lnTo>
                <a:lnTo>
                  <a:pt x="533017" y="61652"/>
                </a:lnTo>
                <a:lnTo>
                  <a:pt x="540892" y="116712"/>
                </a:lnTo>
                <a:lnTo>
                  <a:pt x="540013" y="137477"/>
                </a:lnTo>
                <a:lnTo>
                  <a:pt x="526922" y="188340"/>
                </a:lnTo>
                <a:lnTo>
                  <a:pt x="497580" y="220237"/>
                </a:lnTo>
                <a:lnTo>
                  <a:pt x="484123" y="226187"/>
                </a:lnTo>
                <a:lnTo>
                  <a:pt x="487172" y="235712"/>
                </a:lnTo>
                <a:lnTo>
                  <a:pt x="532213" y="208994"/>
                </a:lnTo>
                <a:lnTo>
                  <a:pt x="557498" y="159607"/>
                </a:lnTo>
                <a:lnTo>
                  <a:pt x="562355" y="117983"/>
                </a:lnTo>
                <a:lnTo>
                  <a:pt x="561154" y="96565"/>
                </a:lnTo>
                <a:lnTo>
                  <a:pt x="551426" y="57993"/>
                </a:lnTo>
                <a:lnTo>
                  <a:pt x="519239" y="15112"/>
                </a:lnTo>
                <a:lnTo>
                  <a:pt x="504241" y="6163"/>
                </a:lnTo>
                <a:lnTo>
                  <a:pt x="487172" y="0"/>
                </a:lnTo>
                <a:close/>
              </a:path>
              <a:path w="562610" h="236219">
                <a:moveTo>
                  <a:pt x="75183" y="0"/>
                </a:moveTo>
                <a:lnTo>
                  <a:pt x="30321" y="26824"/>
                </a:lnTo>
                <a:lnTo>
                  <a:pt x="4921" y="76342"/>
                </a:lnTo>
                <a:lnTo>
                  <a:pt x="72" y="116712"/>
                </a:lnTo>
                <a:lnTo>
                  <a:pt x="0" y="117983"/>
                </a:lnTo>
                <a:lnTo>
                  <a:pt x="4857" y="159607"/>
                </a:lnTo>
                <a:lnTo>
                  <a:pt x="30196" y="208994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7" y="220237"/>
                </a:lnTo>
                <a:lnTo>
                  <a:pt x="53181" y="211931"/>
                </a:lnTo>
                <a:lnTo>
                  <a:pt x="29412" y="173291"/>
                </a:lnTo>
                <a:lnTo>
                  <a:pt x="21642" y="117983"/>
                </a:lnTo>
                <a:lnTo>
                  <a:pt x="21589" y="116712"/>
                </a:lnTo>
                <a:lnTo>
                  <a:pt x="22451" y="96565"/>
                </a:lnTo>
                <a:lnTo>
                  <a:pt x="35559" y="46862"/>
                </a:lnTo>
                <a:lnTo>
                  <a:pt x="64992" y="15430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0292" y="1441831"/>
            <a:ext cx="11049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1945" indent="-3092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21945" algn="l"/>
                <a:tab pos="702945" algn="l"/>
              </a:tabLst>
            </a:pPr>
            <a:r>
              <a:rPr sz="2000" spc="-50" dirty="0">
                <a:latin typeface="Cambria Math"/>
                <a:cs typeface="Cambria Math"/>
              </a:rPr>
              <a:t>𝜓</a:t>
            </a:r>
            <a:r>
              <a:rPr sz="2000" dirty="0">
                <a:latin typeface="Cambria Math"/>
                <a:cs typeface="Cambria Math"/>
              </a:rPr>
              <a:t>	𝛾,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𝛽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74233" y="1519555"/>
            <a:ext cx="316865" cy="233045"/>
          </a:xfrm>
          <a:custGeom>
            <a:avLst/>
            <a:gdLst/>
            <a:ahLst/>
            <a:cxnLst/>
            <a:rect l="l" t="t" r="r" b="b"/>
            <a:pathLst>
              <a:path w="316864" h="233044">
                <a:moveTo>
                  <a:pt x="19176" y="635"/>
                </a:moveTo>
                <a:lnTo>
                  <a:pt x="0" y="635"/>
                </a:lnTo>
                <a:lnTo>
                  <a:pt x="0" y="231902"/>
                </a:lnTo>
                <a:lnTo>
                  <a:pt x="19176" y="231902"/>
                </a:lnTo>
                <a:lnTo>
                  <a:pt x="19176" y="635"/>
                </a:lnTo>
                <a:close/>
              </a:path>
              <a:path w="316864" h="233044">
                <a:moveTo>
                  <a:pt x="267080" y="0"/>
                </a:moveTo>
                <a:lnTo>
                  <a:pt x="253745" y="4445"/>
                </a:lnTo>
                <a:lnTo>
                  <a:pt x="293624" y="116205"/>
                </a:lnTo>
                <a:lnTo>
                  <a:pt x="253745" y="227711"/>
                </a:lnTo>
                <a:lnTo>
                  <a:pt x="267080" y="232537"/>
                </a:lnTo>
                <a:lnTo>
                  <a:pt x="316611" y="120777"/>
                </a:lnTo>
                <a:lnTo>
                  <a:pt x="316611" y="111506"/>
                </a:lnTo>
                <a:lnTo>
                  <a:pt x="267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50058" y="1348866"/>
            <a:ext cx="4100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baseline="-20833" dirty="0">
                <a:latin typeface="Cambria Math"/>
                <a:cs typeface="Cambria Math"/>
              </a:rPr>
              <a:t>=</a:t>
            </a:r>
            <a:r>
              <a:rPr sz="3000" spc="179" baseline="-20833" dirty="0">
                <a:latin typeface="Cambria Math"/>
                <a:cs typeface="Cambria Math"/>
              </a:rPr>
              <a:t> </a:t>
            </a:r>
            <a:r>
              <a:rPr sz="3000" spc="112" baseline="-20833" dirty="0">
                <a:latin typeface="Cambria Math"/>
                <a:cs typeface="Cambria Math"/>
              </a:rPr>
              <a:t>𝑒</a:t>
            </a:r>
            <a:r>
              <a:rPr sz="2175" spc="112" baseline="1915" dirty="0">
                <a:latin typeface="Cambria Math"/>
                <a:cs typeface="Cambria Math"/>
              </a:rPr>
              <a:t>−𝑖𝛽</a:t>
            </a:r>
            <a:r>
              <a:rPr sz="1800" spc="112" baseline="-11574" dirty="0">
                <a:latin typeface="Cambria Math"/>
                <a:cs typeface="Cambria Math"/>
              </a:rPr>
              <a:t>𝑝</a:t>
            </a:r>
            <a:r>
              <a:rPr sz="2175" spc="112" baseline="1915" dirty="0">
                <a:latin typeface="Cambria Math"/>
                <a:cs typeface="Cambria Math"/>
              </a:rPr>
              <a:t>𝐵</a:t>
            </a:r>
            <a:r>
              <a:rPr sz="3000" spc="112" baseline="-20833" dirty="0">
                <a:latin typeface="Cambria Math"/>
                <a:cs typeface="Cambria Math"/>
              </a:rPr>
              <a:t>𝑒</a:t>
            </a:r>
            <a:r>
              <a:rPr sz="2175" spc="112" baseline="1915" dirty="0">
                <a:latin typeface="Cambria Math"/>
                <a:cs typeface="Cambria Math"/>
              </a:rPr>
              <a:t>−𝑖𝛾</a:t>
            </a:r>
            <a:r>
              <a:rPr sz="1800" spc="112" baseline="-11574" dirty="0">
                <a:latin typeface="Cambria Math"/>
                <a:cs typeface="Cambria Math"/>
              </a:rPr>
              <a:t>𝑝</a:t>
            </a:r>
            <a:r>
              <a:rPr sz="2175" spc="112" baseline="1915" dirty="0">
                <a:latin typeface="Cambria Math"/>
                <a:cs typeface="Cambria Math"/>
              </a:rPr>
              <a:t>𝐻</a:t>
            </a:r>
            <a:r>
              <a:rPr sz="2175" spc="217" baseline="1915" dirty="0">
                <a:latin typeface="Cambria Math"/>
                <a:cs typeface="Cambria Math"/>
              </a:rPr>
              <a:t> </a:t>
            </a:r>
            <a:r>
              <a:rPr sz="3000" baseline="-20833" dirty="0">
                <a:latin typeface="Cambria Math"/>
                <a:cs typeface="Cambria Math"/>
              </a:rPr>
              <a:t>…</a:t>
            </a:r>
            <a:r>
              <a:rPr sz="3000" spc="-172" baseline="-20833" dirty="0">
                <a:latin typeface="Cambria Math"/>
                <a:cs typeface="Cambria Math"/>
              </a:rPr>
              <a:t> </a:t>
            </a:r>
            <a:r>
              <a:rPr sz="3000" spc="82" baseline="-20833" dirty="0">
                <a:latin typeface="Cambria Math"/>
                <a:cs typeface="Cambria Math"/>
              </a:rPr>
              <a:t>𝑒</a:t>
            </a:r>
            <a:r>
              <a:rPr sz="1450" spc="55" dirty="0">
                <a:latin typeface="Cambria Math"/>
                <a:cs typeface="Cambria Math"/>
              </a:rPr>
              <a:t>−𝑖𝛽</a:t>
            </a:r>
            <a:r>
              <a:rPr sz="1800" spc="82" baseline="-13888" dirty="0">
                <a:latin typeface="Cambria Math"/>
                <a:cs typeface="Cambria Math"/>
              </a:rPr>
              <a:t>1</a:t>
            </a:r>
            <a:r>
              <a:rPr sz="1450" spc="55" dirty="0">
                <a:latin typeface="Cambria Math"/>
                <a:cs typeface="Cambria Math"/>
              </a:rPr>
              <a:t>𝐵</a:t>
            </a:r>
            <a:r>
              <a:rPr sz="3000" spc="82" baseline="-20833" dirty="0">
                <a:latin typeface="Cambria Math"/>
                <a:cs typeface="Cambria Math"/>
              </a:rPr>
              <a:t>𝑒</a:t>
            </a:r>
            <a:r>
              <a:rPr sz="1450" spc="55" dirty="0">
                <a:latin typeface="Cambria Math"/>
                <a:cs typeface="Cambria Math"/>
              </a:rPr>
              <a:t>−𝑖𝛾</a:t>
            </a:r>
            <a:r>
              <a:rPr sz="1800" spc="82" baseline="-13888" dirty="0">
                <a:latin typeface="Cambria Math"/>
                <a:cs typeface="Cambria Math"/>
              </a:rPr>
              <a:t>1</a:t>
            </a:r>
            <a:r>
              <a:rPr sz="1450" spc="55" dirty="0">
                <a:latin typeface="Cambria Math"/>
                <a:cs typeface="Cambria Math"/>
              </a:rPr>
              <a:t>𝐻</a:t>
            </a:r>
            <a:r>
              <a:rPr sz="1450" spc="459" dirty="0">
                <a:latin typeface="Cambria Math"/>
                <a:cs typeface="Cambria Math"/>
              </a:rPr>
              <a:t> </a:t>
            </a:r>
            <a:r>
              <a:rPr sz="3000" baseline="-20833" dirty="0">
                <a:latin typeface="Cambria Math"/>
                <a:cs typeface="Cambria Math"/>
              </a:rPr>
              <a:t>+</a:t>
            </a:r>
            <a:r>
              <a:rPr sz="3000" spc="427" baseline="-20833" dirty="0">
                <a:latin typeface="Cambria Math"/>
                <a:cs typeface="Cambria Math"/>
              </a:rPr>
              <a:t> </a:t>
            </a:r>
            <a:r>
              <a:rPr sz="1450" spc="30" dirty="0">
                <a:latin typeface="Cambria Math"/>
                <a:cs typeface="Cambria Math"/>
              </a:rPr>
              <a:t>⊗𝑛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692" y="1740558"/>
            <a:ext cx="4584065" cy="75247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723265" indent="-227965">
              <a:lnSpc>
                <a:spcPct val="100000"/>
              </a:lnSpc>
              <a:spcBef>
                <a:spcPts val="254"/>
              </a:spcBef>
              <a:buSzPct val="95238"/>
              <a:buFont typeface="Arial"/>
              <a:buChar char="•"/>
              <a:tabLst>
                <a:tab pos="723265" algn="l"/>
              </a:tabLst>
            </a:pPr>
            <a:r>
              <a:rPr sz="2100" i="1" dirty="0">
                <a:latin typeface="Cambria Math"/>
                <a:cs typeface="Cambria Math"/>
              </a:rPr>
              <a:t>H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Hamiltonian,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𝐵</a:t>
            </a:r>
            <a:r>
              <a:rPr sz="2000" spc="80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45" dirty="0">
                <a:latin typeface="Cambria Math"/>
                <a:cs typeface="Cambria Math"/>
              </a:rPr>
              <a:t>σ</a:t>
            </a:r>
            <a:r>
              <a:rPr sz="1950" spc="67" baseline="-21367" dirty="0">
                <a:latin typeface="Cambria Math"/>
                <a:cs typeface="Cambria Math"/>
              </a:rPr>
              <a:t>𝑖</a:t>
            </a:r>
            <a:r>
              <a:rPr sz="1950" spc="67" baseline="-21367" dirty="0">
                <a:latin typeface="Arial"/>
                <a:cs typeface="Arial"/>
              </a:rPr>
              <a:t>=1</a:t>
            </a:r>
            <a:r>
              <a:rPr sz="1950" spc="67" baseline="25641" dirty="0">
                <a:latin typeface="Cambria Math"/>
                <a:cs typeface="Cambria Math"/>
              </a:rPr>
              <a:t>𝑛</a:t>
            </a:r>
            <a:r>
              <a:rPr sz="2000" spc="45" dirty="0">
                <a:latin typeface="Cambria Math"/>
                <a:cs typeface="Cambria Math"/>
              </a:rPr>
              <a:t>𝑋</a:t>
            </a:r>
            <a:r>
              <a:rPr sz="1950" spc="67" baseline="-21367" dirty="0">
                <a:latin typeface="Cambria Math"/>
                <a:cs typeface="Cambria Math"/>
              </a:rPr>
              <a:t>𝑖</a:t>
            </a:r>
            <a:r>
              <a:rPr sz="1950" spc="345" baseline="-21367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Mixer</a:t>
            </a:r>
            <a:endParaRPr sz="2000">
              <a:latin typeface="Arial"/>
              <a:cs typeface="Arial"/>
            </a:endParaRPr>
          </a:p>
          <a:p>
            <a:pPr marL="265430" indent="-227329">
              <a:lnSpc>
                <a:spcPct val="100000"/>
              </a:lnSpc>
              <a:spcBef>
                <a:spcPts val="165"/>
              </a:spcBef>
              <a:buChar char="•"/>
              <a:tabLst>
                <a:tab pos="265430" algn="l"/>
              </a:tabLst>
            </a:pPr>
            <a:r>
              <a:rPr sz="2400" dirty="0">
                <a:latin typeface="Arial"/>
                <a:cs typeface="Arial"/>
              </a:rPr>
              <a:t>Matrix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exponential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07363" y="4046473"/>
            <a:ext cx="134620" cy="12700"/>
          </a:xfrm>
          <a:custGeom>
            <a:avLst/>
            <a:gdLst/>
            <a:ahLst/>
            <a:cxnLst/>
            <a:rect l="l" t="t" r="r" b="b"/>
            <a:pathLst>
              <a:path w="134619" h="12700">
                <a:moveTo>
                  <a:pt x="134112" y="0"/>
                </a:moveTo>
                <a:lnTo>
                  <a:pt x="0" y="0"/>
                </a:lnTo>
                <a:lnTo>
                  <a:pt x="0" y="12191"/>
                </a:lnTo>
                <a:lnTo>
                  <a:pt x="134112" y="12191"/>
                </a:lnTo>
                <a:lnTo>
                  <a:pt x="134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4789" y="3833241"/>
            <a:ext cx="158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5" dirty="0">
                <a:latin typeface="Cambria Math"/>
                <a:cs typeface="Cambria Math"/>
              </a:rPr>
              <a:t>𝑤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07363" y="4474717"/>
            <a:ext cx="134620" cy="12700"/>
          </a:xfrm>
          <a:custGeom>
            <a:avLst/>
            <a:gdLst/>
            <a:ahLst/>
            <a:cxnLst/>
            <a:rect l="l" t="t" r="r" b="b"/>
            <a:pathLst>
              <a:path w="134619" h="12700">
                <a:moveTo>
                  <a:pt x="134112" y="0"/>
                </a:moveTo>
                <a:lnTo>
                  <a:pt x="0" y="0"/>
                </a:lnTo>
                <a:lnTo>
                  <a:pt x="0" y="12191"/>
                </a:lnTo>
                <a:lnTo>
                  <a:pt x="134112" y="12191"/>
                </a:lnTo>
                <a:lnTo>
                  <a:pt x="134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94789" y="4261866"/>
            <a:ext cx="158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5" dirty="0">
                <a:latin typeface="Cambria Math"/>
                <a:cs typeface="Cambria Math"/>
              </a:rPr>
              <a:t>𝑤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07363" y="4901438"/>
            <a:ext cx="134620" cy="12700"/>
          </a:xfrm>
          <a:custGeom>
            <a:avLst/>
            <a:gdLst/>
            <a:ahLst/>
            <a:cxnLst/>
            <a:rect l="l" t="t" r="r" b="b"/>
            <a:pathLst>
              <a:path w="134619" h="12700">
                <a:moveTo>
                  <a:pt x="134112" y="0"/>
                </a:moveTo>
                <a:lnTo>
                  <a:pt x="0" y="0"/>
                </a:lnTo>
                <a:lnTo>
                  <a:pt x="0" y="12191"/>
                </a:lnTo>
                <a:lnTo>
                  <a:pt x="134112" y="12191"/>
                </a:lnTo>
                <a:lnTo>
                  <a:pt x="134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94789" y="4688585"/>
            <a:ext cx="158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5" dirty="0">
                <a:latin typeface="Cambria Math"/>
                <a:cs typeface="Cambria Math"/>
              </a:rPr>
              <a:t>𝑤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4892" y="2471394"/>
            <a:ext cx="8952230" cy="267652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66065" indent="-22796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66065" algn="l"/>
              </a:tabLst>
            </a:pPr>
            <a:r>
              <a:rPr sz="2000" spc="50" dirty="0">
                <a:latin typeface="Cambria Math"/>
                <a:cs typeface="Cambria Math"/>
              </a:rPr>
              <a:t>𝑒</a:t>
            </a:r>
            <a:r>
              <a:rPr sz="2175" spc="75" baseline="28735" dirty="0">
                <a:latin typeface="Cambria Math"/>
                <a:cs typeface="Cambria Math"/>
              </a:rPr>
              <a:t>𝐴+𝐵</a:t>
            </a:r>
            <a:r>
              <a:rPr sz="2175" spc="532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0" dirty="0">
                <a:latin typeface="Cambria Math"/>
                <a:cs typeface="Cambria Math"/>
              </a:rPr>
              <a:t> 𝑒</a:t>
            </a:r>
            <a:r>
              <a:rPr sz="2175" spc="165" baseline="28735" dirty="0">
                <a:latin typeface="Cambria Math"/>
                <a:cs typeface="Cambria Math"/>
              </a:rPr>
              <a:t>𝐴</a:t>
            </a:r>
            <a:r>
              <a:rPr sz="2000" spc="110" dirty="0">
                <a:latin typeface="Cambria Math"/>
                <a:cs typeface="Cambria Math"/>
              </a:rPr>
              <a:t>𝑒</a:t>
            </a:r>
            <a:r>
              <a:rPr sz="2175" spc="165" baseline="28735" dirty="0">
                <a:latin typeface="Cambria Math"/>
                <a:cs typeface="Cambria Math"/>
              </a:rPr>
              <a:t>𝐵</a:t>
            </a:r>
            <a:r>
              <a:rPr sz="2175" spc="517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matrices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commute,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i.e.,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𝐴𝐵</a:t>
            </a:r>
            <a:r>
              <a:rPr sz="2000" spc="1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𝐵𝐴</a:t>
            </a:r>
            <a:endParaRPr sz="2000">
              <a:latin typeface="Cambria Math"/>
              <a:cs typeface="Cambria Math"/>
            </a:endParaRPr>
          </a:p>
          <a:p>
            <a:pPr marL="723265" lvl="1" indent="-228600">
              <a:lnSpc>
                <a:spcPct val="100000"/>
              </a:lnSpc>
              <a:spcBef>
                <a:spcPts val="190"/>
              </a:spcBef>
              <a:buChar char="•"/>
              <a:tabLst>
                <a:tab pos="723265" algn="l"/>
              </a:tabLst>
            </a:pPr>
            <a:r>
              <a:rPr sz="2000" dirty="0">
                <a:latin typeface="Arial"/>
                <a:cs typeface="Arial"/>
              </a:rPr>
              <a:t>(Otherwise,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Trotter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decomposition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often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used)</a:t>
            </a:r>
            <a:endParaRPr sz="2000">
              <a:latin typeface="Arial"/>
              <a:cs typeface="Arial"/>
            </a:endParaRPr>
          </a:p>
          <a:p>
            <a:pPr marL="266065" indent="-22796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266065" algn="l"/>
              </a:tabLst>
            </a:pPr>
            <a:r>
              <a:rPr sz="2000" dirty="0">
                <a:latin typeface="Cambria Math"/>
                <a:cs typeface="Cambria Math"/>
              </a:rPr>
              <a:t>𝐻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90" dirty="0">
                <a:latin typeface="Cambria Math"/>
                <a:cs typeface="Cambria Math"/>
              </a:rPr>
              <a:t> </a:t>
            </a:r>
            <a:r>
              <a:rPr sz="2000" spc="50" dirty="0">
                <a:latin typeface="Cambria Math"/>
                <a:cs typeface="Cambria Math"/>
              </a:rPr>
              <a:t>σ𝑤</a:t>
            </a:r>
            <a:r>
              <a:rPr sz="2175" spc="75" baseline="-15325" dirty="0">
                <a:latin typeface="Cambria Math"/>
                <a:cs typeface="Cambria Math"/>
              </a:rPr>
              <a:t>𝑖</a:t>
            </a:r>
            <a:r>
              <a:rPr sz="2000" spc="50" dirty="0">
                <a:latin typeface="Cambria Math"/>
                <a:cs typeface="Cambria Math"/>
              </a:rPr>
              <a:t>𝑃</a:t>
            </a:r>
            <a:r>
              <a:rPr sz="2175" spc="75" baseline="-15325" dirty="0">
                <a:latin typeface="Cambria Math"/>
                <a:cs typeface="Cambria Math"/>
              </a:rPr>
              <a:t>𝑖</a:t>
            </a:r>
            <a:r>
              <a:rPr sz="2000" spc="50" dirty="0">
                <a:latin typeface="Arial"/>
                <a:cs typeface="Arial"/>
              </a:rPr>
              <a:t>: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𝑃</a:t>
            </a:r>
            <a:r>
              <a:rPr sz="2175" spc="-30" baseline="-15325" dirty="0">
                <a:latin typeface="Cambria Math"/>
                <a:cs typeface="Cambria Math"/>
              </a:rPr>
              <a:t>𝑖</a:t>
            </a:r>
            <a:r>
              <a:rPr sz="2000" spc="-20" dirty="0">
                <a:latin typeface="Cambria Math"/>
                <a:cs typeface="Cambria Math"/>
              </a:rPr>
              <a:t>,</a:t>
            </a:r>
            <a:r>
              <a:rPr sz="2000" spc="-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𝑃</a:t>
            </a:r>
            <a:r>
              <a:rPr sz="2175" baseline="-15325" dirty="0">
                <a:latin typeface="Cambria Math"/>
                <a:cs typeface="Cambria Math"/>
              </a:rPr>
              <a:t>𝑗</a:t>
            </a:r>
            <a:r>
              <a:rPr sz="2175" spc="48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commute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because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tensor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products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Pauli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  <a:p>
            <a:pPr marL="266065" indent="-227965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266065" algn="l"/>
              </a:tabLst>
            </a:pPr>
            <a:r>
              <a:rPr sz="2000" dirty="0">
                <a:latin typeface="Cambria Math"/>
                <a:cs typeface="Cambria Math"/>
              </a:rPr>
              <a:t>𝐵</a:t>
            </a:r>
            <a:r>
              <a:rPr sz="2000" spc="175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σ</a:t>
            </a:r>
            <a:r>
              <a:rPr sz="1950" baseline="-21367" dirty="0">
                <a:latin typeface="Cambria Math"/>
                <a:cs typeface="Cambria Math"/>
              </a:rPr>
              <a:t>𝑖</a:t>
            </a:r>
            <a:r>
              <a:rPr sz="1950" baseline="-21367" dirty="0">
                <a:latin typeface="Arial"/>
                <a:cs typeface="Arial"/>
              </a:rPr>
              <a:t>=1</a:t>
            </a:r>
            <a:r>
              <a:rPr sz="1950" baseline="25641" dirty="0">
                <a:latin typeface="Cambria Math"/>
                <a:cs typeface="Cambria Math"/>
              </a:rPr>
              <a:t>𝑛</a:t>
            </a:r>
            <a:r>
              <a:rPr sz="2000" dirty="0">
                <a:latin typeface="Cambria Math"/>
                <a:cs typeface="Cambria Math"/>
              </a:rPr>
              <a:t>𝑋</a:t>
            </a:r>
            <a:r>
              <a:rPr sz="1950" baseline="-21367" dirty="0">
                <a:latin typeface="Cambria Math"/>
                <a:cs typeface="Cambria Math"/>
              </a:rPr>
              <a:t>𝑖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𝑋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𝑋</a:t>
            </a:r>
            <a:r>
              <a:rPr sz="2175" baseline="-15325" dirty="0">
                <a:latin typeface="Cambria Math"/>
                <a:cs typeface="Cambria Math"/>
              </a:rPr>
              <a:t>𝑗</a:t>
            </a:r>
            <a:r>
              <a:rPr sz="2175" spc="53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commute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because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 tensor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products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Pauli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0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  <a:p>
            <a:pPr marL="266065" indent="-227965">
              <a:lnSpc>
                <a:spcPct val="100000"/>
              </a:lnSpc>
              <a:spcBef>
                <a:spcPts val="1190"/>
              </a:spcBef>
              <a:buFont typeface="Arial"/>
              <a:buChar char="•"/>
              <a:tabLst>
                <a:tab pos="266065" algn="l"/>
              </a:tabLst>
            </a:pPr>
            <a:r>
              <a:rPr sz="2000" dirty="0">
                <a:latin typeface="Cambria Math"/>
                <a:cs typeface="Cambria Math"/>
              </a:rPr>
              <a:t>𝑒</a:t>
            </a:r>
            <a:r>
              <a:rPr sz="2175" baseline="36398" dirty="0">
                <a:latin typeface="Cambria Math"/>
                <a:cs typeface="Cambria Math"/>
              </a:rPr>
              <a:t>−𝑖</a:t>
            </a:r>
            <a:r>
              <a:rPr sz="2175" spc="-150" baseline="36398" dirty="0">
                <a:latin typeface="Cambria Math"/>
                <a:cs typeface="Cambria Math"/>
              </a:rPr>
              <a:t> </a:t>
            </a:r>
            <a:r>
              <a:rPr sz="1800" baseline="11574" dirty="0">
                <a:latin typeface="Cambria Math"/>
                <a:cs typeface="Cambria Math"/>
              </a:rPr>
              <a:t>2</a:t>
            </a:r>
            <a:r>
              <a:rPr sz="1800" spc="-120" baseline="11574" dirty="0">
                <a:latin typeface="Cambria Math"/>
                <a:cs typeface="Cambria Math"/>
              </a:rPr>
              <a:t> </a:t>
            </a:r>
            <a:r>
              <a:rPr sz="2175" spc="135" baseline="36398" dirty="0">
                <a:latin typeface="Cambria Math"/>
                <a:cs typeface="Cambria Math"/>
              </a:rPr>
              <a:t>𝑍</a:t>
            </a:r>
            <a:r>
              <a:rPr sz="1800" spc="135" baseline="30092" dirty="0">
                <a:latin typeface="Cambria Math"/>
                <a:cs typeface="Cambria Math"/>
              </a:rPr>
              <a:t>𝑗</a:t>
            </a:r>
            <a:r>
              <a:rPr sz="1800" spc="697" baseline="30092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→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RZ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gate</a:t>
            </a:r>
            <a:endParaRPr sz="2000">
              <a:latin typeface="Arial"/>
              <a:cs typeface="Arial"/>
            </a:endParaRPr>
          </a:p>
          <a:p>
            <a:pPr marL="266065" indent="-227965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266065" algn="l"/>
              </a:tabLst>
            </a:pPr>
            <a:r>
              <a:rPr sz="2000" dirty="0">
                <a:latin typeface="Cambria Math"/>
                <a:cs typeface="Cambria Math"/>
              </a:rPr>
              <a:t>𝑒</a:t>
            </a:r>
            <a:r>
              <a:rPr sz="2175" baseline="36398" dirty="0">
                <a:latin typeface="Cambria Math"/>
                <a:cs typeface="Cambria Math"/>
              </a:rPr>
              <a:t>−𝑖</a:t>
            </a:r>
            <a:r>
              <a:rPr sz="2175" spc="-157" baseline="36398" dirty="0">
                <a:latin typeface="Cambria Math"/>
                <a:cs typeface="Cambria Math"/>
              </a:rPr>
              <a:t> </a:t>
            </a:r>
            <a:r>
              <a:rPr sz="1800" baseline="11574" dirty="0">
                <a:latin typeface="Cambria Math"/>
                <a:cs typeface="Cambria Math"/>
              </a:rPr>
              <a:t>2</a:t>
            </a:r>
            <a:r>
              <a:rPr sz="1800" spc="-120" baseline="11574" dirty="0">
                <a:latin typeface="Cambria Math"/>
                <a:cs typeface="Cambria Math"/>
              </a:rPr>
              <a:t> </a:t>
            </a:r>
            <a:r>
              <a:rPr sz="2175" spc="142" baseline="36398" dirty="0">
                <a:latin typeface="Cambria Math"/>
                <a:cs typeface="Cambria Math"/>
              </a:rPr>
              <a:t>𝑍</a:t>
            </a:r>
            <a:r>
              <a:rPr sz="1800" spc="142" baseline="30092" dirty="0">
                <a:latin typeface="Cambria Math"/>
                <a:cs typeface="Cambria Math"/>
              </a:rPr>
              <a:t>𝑗</a:t>
            </a:r>
            <a:r>
              <a:rPr sz="2175" spc="142" baseline="36398" dirty="0">
                <a:latin typeface="Cambria Math"/>
                <a:cs typeface="Cambria Math"/>
              </a:rPr>
              <a:t>𝑍</a:t>
            </a:r>
            <a:r>
              <a:rPr sz="1800" spc="142" baseline="30092" dirty="0">
                <a:latin typeface="Cambria Math"/>
                <a:cs typeface="Cambria Math"/>
              </a:rPr>
              <a:t>𝑘</a:t>
            </a:r>
            <a:r>
              <a:rPr sz="1800" spc="705" baseline="30092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→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RZZ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gate</a:t>
            </a:r>
            <a:endParaRPr sz="2000">
              <a:latin typeface="Arial"/>
              <a:cs typeface="Arial"/>
            </a:endParaRPr>
          </a:p>
          <a:p>
            <a:pPr marL="266065" indent="-22796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66065" algn="l"/>
              </a:tabLst>
            </a:pPr>
            <a:r>
              <a:rPr sz="2000" dirty="0">
                <a:latin typeface="Cambria Math"/>
                <a:cs typeface="Cambria Math"/>
              </a:rPr>
              <a:t>𝑒</a:t>
            </a:r>
            <a:r>
              <a:rPr sz="2175" baseline="36398" dirty="0">
                <a:latin typeface="Cambria Math"/>
                <a:cs typeface="Cambria Math"/>
              </a:rPr>
              <a:t>−𝑖</a:t>
            </a:r>
            <a:r>
              <a:rPr sz="2175" spc="-157" baseline="36398" dirty="0">
                <a:latin typeface="Cambria Math"/>
                <a:cs typeface="Cambria Math"/>
              </a:rPr>
              <a:t> </a:t>
            </a:r>
            <a:r>
              <a:rPr sz="1800" baseline="11574" dirty="0">
                <a:latin typeface="Cambria Math"/>
                <a:cs typeface="Cambria Math"/>
              </a:rPr>
              <a:t>2</a:t>
            </a:r>
            <a:r>
              <a:rPr sz="1800" spc="-112" baseline="11574" dirty="0">
                <a:latin typeface="Cambria Math"/>
                <a:cs typeface="Cambria Math"/>
              </a:rPr>
              <a:t> </a:t>
            </a:r>
            <a:r>
              <a:rPr sz="2175" spc="157" baseline="36398" dirty="0">
                <a:latin typeface="Cambria Math"/>
                <a:cs typeface="Cambria Math"/>
              </a:rPr>
              <a:t>𝑋</a:t>
            </a:r>
            <a:r>
              <a:rPr sz="1800" spc="157" baseline="30092" dirty="0">
                <a:latin typeface="Cambria Math"/>
                <a:cs typeface="Cambria Math"/>
              </a:rPr>
              <a:t>𝑗</a:t>
            </a:r>
            <a:r>
              <a:rPr sz="1800" spc="667" baseline="30092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→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RX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gate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3092" y="5773079"/>
            <a:ext cx="10045396" cy="1081706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55"/>
              </a:spcBef>
              <a:buChar char="•"/>
              <a:tabLst>
                <a:tab pos="240029" algn="l"/>
              </a:tabLst>
            </a:pPr>
            <a:r>
              <a:rPr sz="2400" spc="-10" dirty="0">
                <a:latin typeface="Arial"/>
                <a:cs typeface="Arial"/>
              </a:rPr>
              <a:t>Reference</a:t>
            </a:r>
            <a:endParaRPr sz="2400" dirty="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20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Qiskit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reference: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  <a:hlinkClick r:id="rId2"/>
              </a:rPr>
              <a:t>https://quantum.cloud.ibm.com/docs/en/api/qiskit/circuit_library</a:t>
            </a:r>
            <a:endParaRPr lang="en-US" sz="2000" u="sng" spc="-10" dirty="0">
              <a:solidFill>
                <a:srgbClr val="9353C3"/>
              </a:solidFill>
              <a:uFill>
                <a:solidFill>
                  <a:srgbClr val="9353C3"/>
                </a:solidFill>
              </a:uFill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20"/>
              </a:spcBef>
              <a:buChar char="•"/>
              <a:tabLst>
                <a:tab pos="697865" algn="l"/>
              </a:tabLst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4317" y="4809134"/>
            <a:ext cx="4606797" cy="134694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96403" y="3890022"/>
            <a:ext cx="4144772" cy="73277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4317" y="3860456"/>
            <a:ext cx="3562730" cy="762342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63092" y="168986"/>
            <a:ext cx="5511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Quantum</a:t>
            </a:r>
            <a:r>
              <a:rPr spc="-25" dirty="0"/>
              <a:t> </a:t>
            </a:r>
            <a:r>
              <a:rPr dirty="0"/>
              <a:t>Circuits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20" dirty="0"/>
              <a:t>QAOA</a:t>
            </a:r>
          </a:p>
        </p:txBody>
      </p:sp>
      <p:sp>
        <p:nvSpPr>
          <p:cNvPr id="22" name="object 22"/>
          <p:cNvSpPr/>
          <p:nvPr/>
        </p:nvSpPr>
        <p:spPr>
          <a:xfrm>
            <a:off x="7019925" y="1286763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7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7681138" y="1283588"/>
            <a:ext cx="3660140" cy="532765"/>
            <a:chOff x="7681138" y="1283588"/>
            <a:chExt cx="3660140" cy="532765"/>
          </a:xfrm>
        </p:grpSpPr>
        <p:sp>
          <p:nvSpPr>
            <p:cNvPr id="24" name="object 24"/>
            <p:cNvSpPr/>
            <p:nvPr/>
          </p:nvSpPr>
          <p:spPr>
            <a:xfrm>
              <a:off x="7696378" y="1286763"/>
              <a:ext cx="3629660" cy="0"/>
            </a:xfrm>
            <a:custGeom>
              <a:avLst/>
              <a:gdLst/>
              <a:ahLst/>
              <a:cxnLst/>
              <a:rect l="l" t="t" r="r" b="b"/>
              <a:pathLst>
                <a:path w="3629659">
                  <a:moveTo>
                    <a:pt x="0" y="0"/>
                  </a:moveTo>
                  <a:lnTo>
                    <a:pt x="153365" y="0"/>
                  </a:lnTo>
                </a:path>
                <a:path w="3629659">
                  <a:moveTo>
                    <a:pt x="742086" y="0"/>
                  </a:moveTo>
                  <a:lnTo>
                    <a:pt x="795350" y="0"/>
                  </a:lnTo>
                </a:path>
                <a:path w="3629659">
                  <a:moveTo>
                    <a:pt x="1384071" y="0"/>
                  </a:moveTo>
                  <a:lnTo>
                    <a:pt x="2237435" y="0"/>
                  </a:lnTo>
                </a:path>
                <a:path w="3629659">
                  <a:moveTo>
                    <a:pt x="2811551" y="0"/>
                  </a:moveTo>
                  <a:lnTo>
                    <a:pt x="2852369" y="0"/>
                  </a:lnTo>
                </a:path>
                <a:path w="3629659">
                  <a:moveTo>
                    <a:pt x="3426485" y="0"/>
                  </a:moveTo>
                  <a:lnTo>
                    <a:pt x="362922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96378" y="1474215"/>
              <a:ext cx="3629660" cy="0"/>
            </a:xfrm>
            <a:custGeom>
              <a:avLst/>
              <a:gdLst/>
              <a:ahLst/>
              <a:cxnLst/>
              <a:rect l="l" t="t" r="r" b="b"/>
              <a:pathLst>
                <a:path w="3629659">
                  <a:moveTo>
                    <a:pt x="0" y="0"/>
                  </a:moveTo>
                  <a:lnTo>
                    <a:pt x="153365" y="0"/>
                  </a:lnTo>
                </a:path>
                <a:path w="3629659">
                  <a:moveTo>
                    <a:pt x="742086" y="0"/>
                  </a:moveTo>
                  <a:lnTo>
                    <a:pt x="795350" y="0"/>
                  </a:lnTo>
                </a:path>
                <a:path w="3629659">
                  <a:moveTo>
                    <a:pt x="1384071" y="0"/>
                  </a:moveTo>
                  <a:lnTo>
                    <a:pt x="2237435" y="0"/>
                  </a:lnTo>
                </a:path>
                <a:path w="3629659">
                  <a:moveTo>
                    <a:pt x="2811551" y="0"/>
                  </a:moveTo>
                  <a:lnTo>
                    <a:pt x="2852369" y="0"/>
                  </a:lnTo>
                </a:path>
                <a:path w="3629659">
                  <a:moveTo>
                    <a:pt x="3426485" y="0"/>
                  </a:moveTo>
                  <a:lnTo>
                    <a:pt x="3629228" y="0"/>
                  </a:lnTo>
                </a:path>
              </a:pathLst>
            </a:custGeom>
            <a:ln w="30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96378" y="1656206"/>
              <a:ext cx="3629660" cy="156845"/>
            </a:xfrm>
            <a:custGeom>
              <a:avLst/>
              <a:gdLst/>
              <a:ahLst/>
              <a:cxnLst/>
              <a:rect l="l" t="t" r="r" b="b"/>
              <a:pathLst>
                <a:path w="3629659" h="156844">
                  <a:moveTo>
                    <a:pt x="0" y="0"/>
                  </a:moveTo>
                  <a:lnTo>
                    <a:pt x="153365" y="0"/>
                  </a:lnTo>
                </a:path>
                <a:path w="3629659" h="156844">
                  <a:moveTo>
                    <a:pt x="742086" y="0"/>
                  </a:moveTo>
                  <a:lnTo>
                    <a:pt x="795350" y="0"/>
                  </a:lnTo>
                </a:path>
                <a:path w="3629659" h="156844">
                  <a:moveTo>
                    <a:pt x="1384071" y="0"/>
                  </a:moveTo>
                  <a:lnTo>
                    <a:pt x="2237435" y="0"/>
                  </a:lnTo>
                </a:path>
                <a:path w="3629659" h="156844">
                  <a:moveTo>
                    <a:pt x="2811551" y="0"/>
                  </a:moveTo>
                  <a:lnTo>
                    <a:pt x="2852369" y="0"/>
                  </a:lnTo>
                </a:path>
                <a:path w="3629659" h="156844">
                  <a:moveTo>
                    <a:pt x="3426485" y="0"/>
                  </a:moveTo>
                  <a:lnTo>
                    <a:pt x="3629228" y="0"/>
                  </a:lnTo>
                </a:path>
                <a:path w="3629659" h="156844">
                  <a:moveTo>
                    <a:pt x="0" y="156590"/>
                  </a:moveTo>
                  <a:lnTo>
                    <a:pt x="153365" y="156590"/>
                  </a:lnTo>
                </a:path>
                <a:path w="3629659" h="156844">
                  <a:moveTo>
                    <a:pt x="742086" y="156590"/>
                  </a:moveTo>
                  <a:lnTo>
                    <a:pt x="795350" y="156590"/>
                  </a:lnTo>
                </a:path>
                <a:path w="3629659" h="156844">
                  <a:moveTo>
                    <a:pt x="1384071" y="156590"/>
                  </a:moveTo>
                  <a:lnTo>
                    <a:pt x="2237435" y="156590"/>
                  </a:lnTo>
                </a:path>
                <a:path w="3629659" h="156844">
                  <a:moveTo>
                    <a:pt x="2811551" y="156590"/>
                  </a:moveTo>
                  <a:lnTo>
                    <a:pt x="2852369" y="156590"/>
                  </a:lnTo>
                </a:path>
                <a:path w="3629659" h="156844">
                  <a:moveTo>
                    <a:pt x="3426485" y="156590"/>
                  </a:moveTo>
                  <a:lnTo>
                    <a:pt x="3629228" y="15659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7016750" y="1474216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747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19925" y="1656207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7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19925" y="1812798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7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151496" y="1159929"/>
            <a:ext cx="545465" cy="839469"/>
          </a:xfrm>
          <a:prstGeom prst="rect">
            <a:avLst/>
          </a:prstGeom>
          <a:solidFill>
            <a:srgbClr val="EBE9EB"/>
          </a:solidFill>
          <a:ln w="12700">
            <a:solidFill>
              <a:srgbClr val="1A2746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30"/>
              </a:spcBef>
            </a:pPr>
            <a:endParaRPr sz="900">
              <a:latin typeface="Times New Roman"/>
              <a:cs typeface="Times New Roman"/>
            </a:endParaRPr>
          </a:p>
          <a:p>
            <a:pPr marL="114935">
              <a:lnSpc>
                <a:spcPct val="100000"/>
              </a:lnSpc>
            </a:pPr>
            <a:r>
              <a:rPr sz="2100" spc="-37" baseline="-15873" dirty="0">
                <a:latin typeface="Arial"/>
                <a:cs typeface="Arial"/>
              </a:rPr>
              <a:t>H</a:t>
            </a:r>
            <a:r>
              <a:rPr sz="900" spc="-25" dirty="0">
                <a:latin typeface="Cambria Math"/>
                <a:cs typeface="Cambria Math"/>
              </a:rPr>
              <a:t>⊗𝑛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849743" y="1162786"/>
            <a:ext cx="589280" cy="839469"/>
          </a:xfrm>
          <a:custGeom>
            <a:avLst/>
            <a:gdLst/>
            <a:ahLst/>
            <a:cxnLst/>
            <a:rect l="l" t="t" r="r" b="b"/>
            <a:pathLst>
              <a:path w="589279" h="839469">
                <a:moveTo>
                  <a:pt x="0" y="839241"/>
                </a:moveTo>
                <a:lnTo>
                  <a:pt x="588721" y="839241"/>
                </a:lnTo>
                <a:lnTo>
                  <a:pt x="588721" y="0"/>
                </a:lnTo>
                <a:lnTo>
                  <a:pt x="0" y="0"/>
                </a:lnTo>
                <a:lnTo>
                  <a:pt x="0" y="839241"/>
                </a:lnTo>
                <a:close/>
              </a:path>
            </a:pathLst>
          </a:custGeom>
          <a:ln w="12700">
            <a:solidFill>
              <a:srgbClr val="1A2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849743" y="1162786"/>
            <a:ext cx="589280" cy="839469"/>
          </a:xfrm>
          <a:prstGeom prst="rect">
            <a:avLst/>
          </a:prstGeom>
          <a:solidFill>
            <a:srgbClr val="A9CCED"/>
          </a:solidFill>
        </p:spPr>
        <p:txBody>
          <a:bodyPr vert="horz" wrap="square" lIns="0" tIns="1016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endParaRPr sz="1000">
              <a:latin typeface="Times New Roman"/>
              <a:cs typeface="Times New Roman"/>
            </a:endParaRPr>
          </a:p>
          <a:p>
            <a:pPr marL="36195">
              <a:lnSpc>
                <a:spcPct val="100000"/>
              </a:lnSpc>
            </a:pPr>
            <a:r>
              <a:rPr sz="2100" spc="-15" baseline="-19841" dirty="0">
                <a:latin typeface="Cambria Math"/>
                <a:cs typeface="Cambria Math"/>
              </a:rPr>
              <a:t>𝑒</a:t>
            </a:r>
            <a:r>
              <a:rPr sz="1000" spc="-10" dirty="0">
                <a:latin typeface="Cambria Math"/>
                <a:cs typeface="Cambria Math"/>
              </a:rPr>
              <a:t>−𝑖𝛾</a:t>
            </a:r>
            <a:r>
              <a:rPr sz="1275" spc="-15" baseline="-13071" dirty="0">
                <a:latin typeface="Cambria Math"/>
                <a:cs typeface="Cambria Math"/>
              </a:rPr>
              <a:t>1</a:t>
            </a:r>
            <a:r>
              <a:rPr sz="1000" spc="-10" dirty="0">
                <a:latin typeface="Cambria Math"/>
                <a:cs typeface="Cambria Math"/>
              </a:rPr>
              <a:t>𝐻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491728" y="1162786"/>
            <a:ext cx="589280" cy="839469"/>
          </a:xfrm>
          <a:custGeom>
            <a:avLst/>
            <a:gdLst/>
            <a:ahLst/>
            <a:cxnLst/>
            <a:rect l="l" t="t" r="r" b="b"/>
            <a:pathLst>
              <a:path w="589279" h="839469">
                <a:moveTo>
                  <a:pt x="0" y="839241"/>
                </a:moveTo>
                <a:lnTo>
                  <a:pt x="588721" y="839241"/>
                </a:lnTo>
                <a:lnTo>
                  <a:pt x="588721" y="0"/>
                </a:lnTo>
                <a:lnTo>
                  <a:pt x="0" y="0"/>
                </a:lnTo>
                <a:lnTo>
                  <a:pt x="0" y="839241"/>
                </a:lnTo>
                <a:close/>
              </a:path>
            </a:pathLst>
          </a:custGeom>
          <a:ln w="12700">
            <a:solidFill>
              <a:srgbClr val="1A2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491728" y="1162786"/>
            <a:ext cx="589280" cy="839469"/>
          </a:xfrm>
          <a:prstGeom prst="rect">
            <a:avLst/>
          </a:prstGeom>
          <a:solidFill>
            <a:srgbClr val="FDC9BB"/>
          </a:solidFill>
        </p:spPr>
        <p:txBody>
          <a:bodyPr vert="horz" wrap="square" lIns="0" tIns="1028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10"/>
              </a:spcBef>
            </a:pPr>
            <a:endParaRPr sz="100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</a:pPr>
            <a:r>
              <a:rPr sz="2100" spc="-15" baseline="-19841" dirty="0">
                <a:latin typeface="Cambria Math"/>
                <a:cs typeface="Cambria Math"/>
              </a:rPr>
              <a:t>𝑒</a:t>
            </a:r>
            <a:r>
              <a:rPr sz="1000" spc="-10" dirty="0">
                <a:latin typeface="Cambria Math"/>
                <a:cs typeface="Cambria Math"/>
              </a:rPr>
              <a:t>−𝑖𝛽</a:t>
            </a:r>
            <a:r>
              <a:rPr sz="1275" spc="-15" baseline="-13071" dirty="0">
                <a:latin typeface="Cambria Math"/>
                <a:cs typeface="Cambria Math"/>
              </a:rPr>
              <a:t>1</a:t>
            </a:r>
            <a:r>
              <a:rPr sz="1000" spc="-10" dirty="0">
                <a:latin typeface="Cambria Math"/>
                <a:cs typeface="Cambria Math"/>
              </a:rPr>
              <a:t>𝐵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927463" y="1148816"/>
            <a:ext cx="587375" cy="852169"/>
            <a:chOff x="9927463" y="1148816"/>
            <a:chExt cx="587375" cy="852169"/>
          </a:xfrm>
        </p:grpSpPr>
        <p:sp>
          <p:nvSpPr>
            <p:cNvPr id="36" name="object 36"/>
            <p:cNvSpPr/>
            <p:nvPr/>
          </p:nvSpPr>
          <p:spPr>
            <a:xfrm>
              <a:off x="9933813" y="1155166"/>
              <a:ext cx="574675" cy="839469"/>
            </a:xfrm>
            <a:custGeom>
              <a:avLst/>
              <a:gdLst/>
              <a:ahLst/>
              <a:cxnLst/>
              <a:rect l="l" t="t" r="r" b="b"/>
              <a:pathLst>
                <a:path w="574675" h="839469">
                  <a:moveTo>
                    <a:pt x="574116" y="0"/>
                  </a:moveTo>
                  <a:lnTo>
                    <a:pt x="0" y="0"/>
                  </a:lnTo>
                  <a:lnTo>
                    <a:pt x="0" y="839241"/>
                  </a:lnTo>
                  <a:lnTo>
                    <a:pt x="574116" y="839241"/>
                  </a:lnTo>
                  <a:lnTo>
                    <a:pt x="574116" y="0"/>
                  </a:lnTo>
                  <a:close/>
                </a:path>
              </a:pathLst>
            </a:custGeom>
            <a:solidFill>
              <a:srgbClr val="A9C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933813" y="1155166"/>
              <a:ext cx="574675" cy="839469"/>
            </a:xfrm>
            <a:custGeom>
              <a:avLst/>
              <a:gdLst/>
              <a:ahLst/>
              <a:cxnLst/>
              <a:rect l="l" t="t" r="r" b="b"/>
              <a:pathLst>
                <a:path w="574675" h="839469">
                  <a:moveTo>
                    <a:pt x="0" y="839241"/>
                  </a:moveTo>
                  <a:lnTo>
                    <a:pt x="574116" y="839241"/>
                  </a:lnTo>
                  <a:lnTo>
                    <a:pt x="574116" y="0"/>
                  </a:lnTo>
                  <a:lnTo>
                    <a:pt x="0" y="0"/>
                  </a:lnTo>
                  <a:lnTo>
                    <a:pt x="0" y="839241"/>
                  </a:lnTo>
                  <a:close/>
                </a:path>
              </a:pathLst>
            </a:custGeom>
            <a:ln w="12700">
              <a:solidFill>
                <a:srgbClr val="1A27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914763" y="1386332"/>
            <a:ext cx="6127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5"/>
              </a:spcBef>
            </a:pPr>
            <a:r>
              <a:rPr sz="2100" spc="-15" baseline="-21825" dirty="0">
                <a:latin typeface="Cambria Math"/>
                <a:cs typeface="Cambria Math"/>
              </a:rPr>
              <a:t>𝑒</a:t>
            </a:r>
            <a:r>
              <a:rPr sz="1000" spc="-10" dirty="0">
                <a:latin typeface="Cambria Math"/>
                <a:cs typeface="Cambria Math"/>
              </a:rPr>
              <a:t>−𝑖𝛾</a:t>
            </a:r>
            <a:r>
              <a:rPr sz="1275" spc="-15" baseline="-13071" dirty="0">
                <a:latin typeface="Cambria Math"/>
                <a:cs typeface="Cambria Math"/>
              </a:rPr>
              <a:t>𝑝</a:t>
            </a:r>
            <a:r>
              <a:rPr sz="1000" spc="-10" dirty="0">
                <a:latin typeface="Cambria Math"/>
                <a:cs typeface="Cambria Math"/>
              </a:rPr>
              <a:t>𝐻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542396" y="1148816"/>
            <a:ext cx="587375" cy="852169"/>
            <a:chOff x="10542396" y="1148816"/>
            <a:chExt cx="587375" cy="852169"/>
          </a:xfrm>
        </p:grpSpPr>
        <p:sp>
          <p:nvSpPr>
            <p:cNvPr id="40" name="object 40"/>
            <p:cNvSpPr/>
            <p:nvPr/>
          </p:nvSpPr>
          <p:spPr>
            <a:xfrm>
              <a:off x="10548746" y="1155166"/>
              <a:ext cx="574675" cy="839469"/>
            </a:xfrm>
            <a:custGeom>
              <a:avLst/>
              <a:gdLst/>
              <a:ahLst/>
              <a:cxnLst/>
              <a:rect l="l" t="t" r="r" b="b"/>
              <a:pathLst>
                <a:path w="574675" h="839469">
                  <a:moveTo>
                    <a:pt x="574116" y="0"/>
                  </a:moveTo>
                  <a:lnTo>
                    <a:pt x="0" y="0"/>
                  </a:lnTo>
                  <a:lnTo>
                    <a:pt x="0" y="839241"/>
                  </a:lnTo>
                  <a:lnTo>
                    <a:pt x="574116" y="839241"/>
                  </a:lnTo>
                  <a:lnTo>
                    <a:pt x="574116" y="0"/>
                  </a:lnTo>
                  <a:close/>
                </a:path>
              </a:pathLst>
            </a:custGeom>
            <a:solidFill>
              <a:srgbClr val="FDC9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548746" y="1155166"/>
              <a:ext cx="574675" cy="839469"/>
            </a:xfrm>
            <a:custGeom>
              <a:avLst/>
              <a:gdLst/>
              <a:ahLst/>
              <a:cxnLst/>
              <a:rect l="l" t="t" r="r" b="b"/>
              <a:pathLst>
                <a:path w="574675" h="839469">
                  <a:moveTo>
                    <a:pt x="0" y="839241"/>
                  </a:moveTo>
                  <a:lnTo>
                    <a:pt x="574116" y="839241"/>
                  </a:lnTo>
                  <a:lnTo>
                    <a:pt x="574116" y="0"/>
                  </a:lnTo>
                  <a:lnTo>
                    <a:pt x="0" y="0"/>
                  </a:lnTo>
                  <a:lnTo>
                    <a:pt x="0" y="839241"/>
                  </a:lnTo>
                  <a:close/>
                </a:path>
              </a:pathLst>
            </a:custGeom>
            <a:ln w="12700">
              <a:solidFill>
                <a:srgbClr val="1A27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0529696" y="1387601"/>
            <a:ext cx="6337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r>
              <a:rPr sz="2100" spc="67" baseline="-21825" dirty="0">
                <a:latin typeface="Cambria Math"/>
                <a:cs typeface="Cambria Math"/>
              </a:rPr>
              <a:t>𝑒</a:t>
            </a:r>
            <a:r>
              <a:rPr sz="1000" spc="45" dirty="0">
                <a:latin typeface="Cambria Math"/>
                <a:cs typeface="Cambria Math"/>
              </a:rPr>
              <a:t>−𝑖𝛽</a:t>
            </a:r>
            <a:r>
              <a:rPr sz="1275" spc="67" baseline="-13071" dirty="0">
                <a:latin typeface="Cambria Math"/>
                <a:cs typeface="Cambria Math"/>
              </a:rPr>
              <a:t>𝑝</a:t>
            </a:r>
            <a:r>
              <a:rPr sz="1000" spc="45" dirty="0">
                <a:latin typeface="Cambria Math"/>
                <a:cs typeface="Cambria Math"/>
              </a:rPr>
              <a:t>𝐵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050148" y="725881"/>
            <a:ext cx="788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Layer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384030" y="725881"/>
            <a:ext cx="2216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⋯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086593" y="725881"/>
            <a:ext cx="7886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Layer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796403" y="1047013"/>
            <a:ext cx="4074160" cy="1084580"/>
            <a:chOff x="7796403" y="1047013"/>
            <a:chExt cx="4074160" cy="1084580"/>
          </a:xfrm>
        </p:grpSpPr>
        <p:sp>
          <p:nvSpPr>
            <p:cNvPr id="47" name="object 47"/>
            <p:cNvSpPr/>
            <p:nvPr/>
          </p:nvSpPr>
          <p:spPr>
            <a:xfrm>
              <a:off x="7802753" y="1053363"/>
              <a:ext cx="3362960" cy="1071880"/>
            </a:xfrm>
            <a:custGeom>
              <a:avLst/>
              <a:gdLst/>
              <a:ahLst/>
              <a:cxnLst/>
              <a:rect l="l" t="t" r="r" b="b"/>
              <a:pathLst>
                <a:path w="3362959" h="1071880">
                  <a:moveTo>
                    <a:pt x="0" y="1071346"/>
                  </a:moveTo>
                  <a:lnTo>
                    <a:pt x="1315212" y="1071346"/>
                  </a:lnTo>
                  <a:lnTo>
                    <a:pt x="1315212" y="15112"/>
                  </a:lnTo>
                  <a:lnTo>
                    <a:pt x="0" y="15112"/>
                  </a:lnTo>
                  <a:lnTo>
                    <a:pt x="0" y="1071346"/>
                  </a:lnTo>
                  <a:close/>
                </a:path>
                <a:path w="3362959" h="1071880">
                  <a:moveTo>
                    <a:pt x="2047494" y="1056233"/>
                  </a:moveTo>
                  <a:lnTo>
                    <a:pt x="3362706" y="1056233"/>
                  </a:lnTo>
                  <a:lnTo>
                    <a:pt x="3362706" y="0"/>
                  </a:lnTo>
                  <a:lnTo>
                    <a:pt x="2047494" y="0"/>
                  </a:lnTo>
                  <a:lnTo>
                    <a:pt x="2047494" y="1056233"/>
                  </a:lnTo>
                  <a:close/>
                </a:path>
              </a:pathLst>
            </a:custGeom>
            <a:ln w="12700">
              <a:solidFill>
                <a:srgbClr val="1A274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325606" y="1155166"/>
              <a:ext cx="545465" cy="839469"/>
            </a:xfrm>
            <a:custGeom>
              <a:avLst/>
              <a:gdLst/>
              <a:ahLst/>
              <a:cxnLst/>
              <a:rect l="l" t="t" r="r" b="b"/>
              <a:pathLst>
                <a:path w="545465" h="839469">
                  <a:moveTo>
                    <a:pt x="544880" y="0"/>
                  </a:moveTo>
                  <a:lnTo>
                    <a:pt x="0" y="0"/>
                  </a:lnTo>
                  <a:lnTo>
                    <a:pt x="0" y="839241"/>
                  </a:lnTo>
                  <a:lnTo>
                    <a:pt x="544880" y="839241"/>
                  </a:lnTo>
                  <a:lnTo>
                    <a:pt x="544880" y="0"/>
                  </a:lnTo>
                  <a:close/>
                </a:path>
              </a:pathLst>
            </a:custGeom>
            <a:solidFill>
              <a:srgbClr val="EBE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390503" y="1577467"/>
              <a:ext cx="407670" cy="229870"/>
            </a:xfrm>
            <a:custGeom>
              <a:avLst/>
              <a:gdLst/>
              <a:ahLst/>
              <a:cxnLst/>
              <a:rect l="l" t="t" r="r" b="b"/>
              <a:pathLst>
                <a:path w="407670" h="229869">
                  <a:moveTo>
                    <a:pt x="203962" y="0"/>
                  </a:moveTo>
                  <a:lnTo>
                    <a:pt x="157194" y="6061"/>
                  </a:lnTo>
                  <a:lnTo>
                    <a:pt x="114262" y="23328"/>
                  </a:lnTo>
                  <a:lnTo>
                    <a:pt x="76392" y="50425"/>
                  </a:lnTo>
                  <a:lnTo>
                    <a:pt x="44806" y="85977"/>
                  </a:lnTo>
                  <a:lnTo>
                    <a:pt x="20730" y="128610"/>
                  </a:lnTo>
                  <a:lnTo>
                    <a:pt x="5386" y="176948"/>
                  </a:lnTo>
                  <a:lnTo>
                    <a:pt x="0" y="229616"/>
                  </a:lnTo>
                  <a:lnTo>
                    <a:pt x="17906" y="229616"/>
                  </a:lnTo>
                  <a:lnTo>
                    <a:pt x="23994" y="175766"/>
                  </a:lnTo>
                  <a:lnTo>
                    <a:pt x="41251" y="126943"/>
                  </a:lnTo>
                  <a:lnTo>
                    <a:pt x="68167" y="84978"/>
                  </a:lnTo>
                  <a:lnTo>
                    <a:pt x="103232" y="51703"/>
                  </a:lnTo>
                  <a:lnTo>
                    <a:pt x="144936" y="28947"/>
                  </a:lnTo>
                  <a:lnTo>
                    <a:pt x="191770" y="18542"/>
                  </a:lnTo>
                  <a:lnTo>
                    <a:pt x="234640" y="20902"/>
                  </a:lnTo>
                  <a:lnTo>
                    <a:pt x="274614" y="33836"/>
                  </a:lnTo>
                  <a:lnTo>
                    <a:pt x="310505" y="56157"/>
                  </a:lnTo>
                  <a:lnTo>
                    <a:pt x="341126" y="86683"/>
                  </a:lnTo>
                  <a:lnTo>
                    <a:pt x="365291" y="124229"/>
                  </a:lnTo>
                  <a:lnTo>
                    <a:pt x="381814" y="167611"/>
                  </a:lnTo>
                  <a:lnTo>
                    <a:pt x="389508" y="215646"/>
                  </a:lnTo>
                  <a:lnTo>
                    <a:pt x="407543" y="214249"/>
                  </a:lnTo>
                  <a:lnTo>
                    <a:pt x="399664" y="164432"/>
                  </a:lnTo>
                  <a:lnTo>
                    <a:pt x="382867" y="119067"/>
                  </a:lnTo>
                  <a:lnTo>
                    <a:pt x="358260" y="79325"/>
                  </a:lnTo>
                  <a:lnTo>
                    <a:pt x="326956" y="46376"/>
                  </a:lnTo>
                  <a:lnTo>
                    <a:pt x="290064" y="21392"/>
                  </a:lnTo>
                  <a:lnTo>
                    <a:pt x="248695" y="5543"/>
                  </a:lnTo>
                  <a:lnTo>
                    <a:pt x="203962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390503" y="1577467"/>
              <a:ext cx="407670" cy="229870"/>
            </a:xfrm>
            <a:custGeom>
              <a:avLst/>
              <a:gdLst/>
              <a:ahLst/>
              <a:cxnLst/>
              <a:rect l="l" t="t" r="r" b="b"/>
              <a:pathLst>
                <a:path w="407670" h="229869">
                  <a:moveTo>
                    <a:pt x="0" y="229616"/>
                  </a:moveTo>
                  <a:lnTo>
                    <a:pt x="5386" y="176948"/>
                  </a:lnTo>
                  <a:lnTo>
                    <a:pt x="20730" y="128610"/>
                  </a:lnTo>
                  <a:lnTo>
                    <a:pt x="44806" y="85977"/>
                  </a:lnTo>
                  <a:lnTo>
                    <a:pt x="76392" y="50425"/>
                  </a:lnTo>
                  <a:lnTo>
                    <a:pt x="114262" y="23328"/>
                  </a:lnTo>
                  <a:lnTo>
                    <a:pt x="157194" y="6061"/>
                  </a:lnTo>
                  <a:lnTo>
                    <a:pt x="203962" y="0"/>
                  </a:lnTo>
                  <a:lnTo>
                    <a:pt x="248695" y="5543"/>
                  </a:lnTo>
                  <a:lnTo>
                    <a:pt x="290064" y="21392"/>
                  </a:lnTo>
                  <a:lnTo>
                    <a:pt x="326956" y="46376"/>
                  </a:lnTo>
                  <a:lnTo>
                    <a:pt x="358260" y="79325"/>
                  </a:lnTo>
                  <a:lnTo>
                    <a:pt x="382867" y="119067"/>
                  </a:lnTo>
                  <a:lnTo>
                    <a:pt x="399664" y="164432"/>
                  </a:lnTo>
                  <a:lnTo>
                    <a:pt x="407543" y="214249"/>
                  </a:lnTo>
                  <a:lnTo>
                    <a:pt x="389508" y="215646"/>
                  </a:lnTo>
                  <a:lnTo>
                    <a:pt x="381814" y="167611"/>
                  </a:lnTo>
                  <a:lnTo>
                    <a:pt x="365291" y="124229"/>
                  </a:lnTo>
                  <a:lnTo>
                    <a:pt x="341126" y="86683"/>
                  </a:lnTo>
                  <a:lnTo>
                    <a:pt x="310505" y="56157"/>
                  </a:lnTo>
                  <a:lnTo>
                    <a:pt x="274614" y="33836"/>
                  </a:lnTo>
                  <a:lnTo>
                    <a:pt x="234640" y="20902"/>
                  </a:lnTo>
                  <a:lnTo>
                    <a:pt x="191770" y="18542"/>
                  </a:lnTo>
                  <a:lnTo>
                    <a:pt x="144936" y="28947"/>
                  </a:lnTo>
                  <a:lnTo>
                    <a:pt x="103232" y="51703"/>
                  </a:lnTo>
                  <a:lnTo>
                    <a:pt x="68167" y="84978"/>
                  </a:lnTo>
                  <a:lnTo>
                    <a:pt x="41251" y="126943"/>
                  </a:lnTo>
                  <a:lnTo>
                    <a:pt x="23994" y="175766"/>
                  </a:lnTo>
                  <a:lnTo>
                    <a:pt x="17906" y="229616"/>
                  </a:lnTo>
                  <a:lnTo>
                    <a:pt x="0" y="22961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594465" y="1486281"/>
              <a:ext cx="204470" cy="321310"/>
            </a:xfrm>
            <a:custGeom>
              <a:avLst/>
              <a:gdLst/>
              <a:ahLst/>
              <a:cxnLst/>
              <a:rect l="l" t="t" r="r" b="b"/>
              <a:pathLst>
                <a:path w="204470" h="321310">
                  <a:moveTo>
                    <a:pt x="0" y="320802"/>
                  </a:moveTo>
                  <a:lnTo>
                    <a:pt x="20396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1325606" y="1156595"/>
            <a:ext cx="545465" cy="839469"/>
          </a:xfrm>
          <a:prstGeom prst="rect">
            <a:avLst/>
          </a:prstGeom>
          <a:ln w="12700">
            <a:solidFill>
              <a:srgbClr val="1A2746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marL="331470">
              <a:lnSpc>
                <a:spcPct val="100000"/>
              </a:lnSpc>
              <a:spcBef>
                <a:spcPts val="935"/>
              </a:spcBef>
            </a:pPr>
            <a:r>
              <a:rPr sz="1400" spc="-50" dirty="0">
                <a:latin typeface="Arial"/>
                <a:cs typeface="Arial"/>
              </a:rPr>
              <a:t>z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105557" y="1395221"/>
            <a:ext cx="738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⋯</a:t>
            </a:r>
            <a:endParaRPr sz="1800">
              <a:latin typeface="Cambria Math"/>
              <a:cs typeface="Cambria Math"/>
            </a:endParaRPr>
          </a:p>
        </p:txBody>
      </p:sp>
      <p:pic>
        <p:nvPicPr>
          <p:cNvPr id="54" name="object 5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13728" y="1534160"/>
            <a:ext cx="187198" cy="162940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6711442" y="1409191"/>
            <a:ext cx="4533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baseline="-19841" dirty="0">
                <a:latin typeface="Cambria Math"/>
                <a:cs typeface="Cambria Math"/>
              </a:rPr>
              <a:t>0</a:t>
            </a:r>
            <a:r>
              <a:rPr sz="2100" spc="300" baseline="-19841" dirty="0">
                <a:latin typeface="Cambria Math"/>
                <a:cs typeface="Cambria Math"/>
              </a:rPr>
              <a:t> </a:t>
            </a:r>
            <a:r>
              <a:rPr sz="1000" spc="25" dirty="0">
                <a:latin typeface="Cambria Math"/>
                <a:cs typeface="Cambria Math"/>
              </a:rPr>
              <a:t>⊗𝑛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spc="-30" dirty="0"/>
              <a:t> </a:t>
            </a:r>
            <a:r>
              <a:rPr spc="-10" dirty="0"/>
              <a:t>Maxcut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092" y="1030351"/>
            <a:ext cx="1861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Char char="•"/>
              <a:tabLst>
                <a:tab pos="240029" algn="l"/>
              </a:tabLst>
            </a:pPr>
            <a:r>
              <a:rPr sz="2400" spc="-10" dirty="0">
                <a:latin typeface="Arial"/>
                <a:cs typeface="Arial"/>
              </a:rPr>
              <a:t>Hamiltonian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092" y="2594228"/>
            <a:ext cx="2097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QAOA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ansatz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2457" y="1123703"/>
            <a:ext cx="3033476" cy="232967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750045" y="187731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94544" y="129489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07677" y="278079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79783" y="125501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50777" y="277342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95272" y="1839976"/>
            <a:ext cx="127000" cy="15240"/>
          </a:xfrm>
          <a:custGeom>
            <a:avLst/>
            <a:gdLst/>
            <a:ahLst/>
            <a:cxnLst/>
            <a:rect l="l" t="t" r="r" b="b"/>
            <a:pathLst>
              <a:path w="127000" h="15239">
                <a:moveTo>
                  <a:pt x="126491" y="0"/>
                </a:moveTo>
                <a:lnTo>
                  <a:pt x="0" y="0"/>
                </a:lnTo>
                <a:lnTo>
                  <a:pt x="0" y="15239"/>
                </a:lnTo>
                <a:lnTo>
                  <a:pt x="126491" y="15239"/>
                </a:lnTo>
                <a:lnTo>
                  <a:pt x="126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82700" y="1824609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79930" y="1742694"/>
            <a:ext cx="4320540" cy="212090"/>
          </a:xfrm>
          <a:custGeom>
            <a:avLst/>
            <a:gdLst/>
            <a:ahLst/>
            <a:cxnLst/>
            <a:rect l="l" t="t" r="r" b="b"/>
            <a:pathLst>
              <a:path w="4320540" h="212089">
                <a:moveTo>
                  <a:pt x="4252849" y="0"/>
                </a:moveTo>
                <a:lnTo>
                  <a:pt x="4249801" y="8635"/>
                </a:lnTo>
                <a:lnTo>
                  <a:pt x="4262068" y="13946"/>
                </a:lnTo>
                <a:lnTo>
                  <a:pt x="4272597" y="21304"/>
                </a:lnTo>
                <a:lnTo>
                  <a:pt x="4294016" y="55449"/>
                </a:lnTo>
                <a:lnTo>
                  <a:pt x="4300175" y="86538"/>
                </a:lnTo>
                <a:lnTo>
                  <a:pt x="4300216" y="86830"/>
                </a:lnTo>
                <a:lnTo>
                  <a:pt x="4300982" y="104901"/>
                </a:lnTo>
                <a:lnTo>
                  <a:pt x="4300216" y="123571"/>
                </a:lnTo>
                <a:lnTo>
                  <a:pt x="4297902" y="140525"/>
                </a:lnTo>
                <a:lnTo>
                  <a:pt x="4281418" y="180911"/>
                </a:lnTo>
                <a:lnTo>
                  <a:pt x="4250182" y="203200"/>
                </a:lnTo>
                <a:lnTo>
                  <a:pt x="4252849" y="211835"/>
                </a:lnTo>
                <a:lnTo>
                  <a:pt x="4293246" y="187707"/>
                </a:lnTo>
                <a:lnTo>
                  <a:pt x="4316031" y="143335"/>
                </a:lnTo>
                <a:lnTo>
                  <a:pt x="4320413" y="105917"/>
                </a:lnTo>
                <a:lnTo>
                  <a:pt x="4319334" y="86830"/>
                </a:lnTo>
                <a:lnTo>
                  <a:pt x="4302886" y="37210"/>
                </a:lnTo>
                <a:lnTo>
                  <a:pt x="4268186" y="5546"/>
                </a:lnTo>
                <a:lnTo>
                  <a:pt x="4252849" y="0"/>
                </a:lnTo>
                <a:close/>
              </a:path>
              <a:path w="4320540" h="212089">
                <a:moveTo>
                  <a:pt x="67563" y="0"/>
                </a:moveTo>
                <a:lnTo>
                  <a:pt x="27112" y="24163"/>
                </a:lnTo>
                <a:lnTo>
                  <a:pt x="4365" y="68611"/>
                </a:lnTo>
                <a:lnTo>
                  <a:pt x="0" y="105917"/>
                </a:lnTo>
                <a:lnTo>
                  <a:pt x="992" y="123570"/>
                </a:lnTo>
                <a:lnTo>
                  <a:pt x="17399" y="174751"/>
                </a:lnTo>
                <a:lnTo>
                  <a:pt x="52135" y="206238"/>
                </a:lnTo>
                <a:lnTo>
                  <a:pt x="67563" y="211835"/>
                </a:lnTo>
                <a:lnTo>
                  <a:pt x="70231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46" y="105917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7" y="42163"/>
                </a:lnTo>
                <a:lnTo>
                  <a:pt x="58291" y="13946"/>
                </a:lnTo>
                <a:lnTo>
                  <a:pt x="70484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0259" y="1498472"/>
            <a:ext cx="1860550" cy="473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140">
              <a:lnSpc>
                <a:spcPts val="1764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1764"/>
              </a:lnSpc>
              <a:tabLst>
                <a:tab pos="743585" algn="l"/>
                <a:tab pos="1259205" algn="l"/>
              </a:tabLst>
            </a:pPr>
            <a:r>
              <a:rPr sz="1800" dirty="0">
                <a:latin typeface="Cambria Math"/>
                <a:cs typeface="Cambria Math"/>
              </a:rPr>
              <a:t>𝐻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=</a:t>
            </a:r>
            <a:r>
              <a:rPr sz="1800" dirty="0">
                <a:latin typeface="Cambria Math"/>
                <a:cs typeface="Cambria Math"/>
              </a:rPr>
              <a:t>	𝑍</a:t>
            </a:r>
            <a:r>
              <a:rPr sz="1800" spc="35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𝑍</a:t>
            </a:r>
            <a:r>
              <a:rPr sz="1800" dirty="0">
                <a:latin typeface="Cambria Math"/>
                <a:cs typeface="Cambria Math"/>
              </a:rPr>
              <a:t>	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𝑍</a:t>
            </a:r>
            <a:r>
              <a:rPr sz="1800" spc="34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𝑍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66748" y="1780413"/>
            <a:ext cx="10934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47015" algn="l"/>
                <a:tab pos="748665" algn="l"/>
                <a:tab pos="983615" algn="l"/>
              </a:tabLst>
            </a:pPr>
            <a:r>
              <a:rPr sz="1300" spc="-50" dirty="0">
                <a:latin typeface="Cambria Math"/>
                <a:cs typeface="Cambria Math"/>
              </a:rPr>
              <a:t>1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-50" dirty="0">
                <a:latin typeface="Cambria Math"/>
                <a:cs typeface="Cambria Math"/>
              </a:rPr>
              <a:t>2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-50" dirty="0">
                <a:latin typeface="Cambria Math"/>
                <a:cs typeface="Cambria Math"/>
              </a:rPr>
              <a:t>1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-50" dirty="0"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55138" y="1672209"/>
            <a:ext cx="3012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𝑍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𝑍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r>
              <a:rPr sz="1950" spc="270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𝑍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𝑍</a:t>
            </a:r>
            <a:r>
              <a:rPr sz="1950" baseline="-14957" dirty="0">
                <a:latin typeface="Cambria Math"/>
                <a:cs typeface="Cambria Math"/>
              </a:rPr>
              <a:t>4</a:t>
            </a:r>
            <a:r>
              <a:rPr sz="1950" spc="270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𝑍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𝑍</a:t>
            </a:r>
            <a:r>
              <a:rPr sz="1950" baseline="-14957" dirty="0">
                <a:latin typeface="Cambria Math"/>
                <a:cs typeface="Cambria Math"/>
              </a:rPr>
              <a:t>5</a:t>
            </a:r>
            <a:r>
              <a:rPr sz="1950" spc="270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𝑍</a:t>
            </a:r>
            <a:r>
              <a:rPr sz="1950" spc="-30" baseline="-14957" dirty="0">
                <a:latin typeface="Cambria Math"/>
                <a:cs typeface="Cambria Math"/>
              </a:rPr>
              <a:t>4</a:t>
            </a:r>
            <a:r>
              <a:rPr sz="1800" spc="-20" dirty="0">
                <a:latin typeface="Cambria Math"/>
                <a:cs typeface="Cambria Math"/>
              </a:rPr>
              <a:t>𝑍</a:t>
            </a:r>
            <a:r>
              <a:rPr sz="1950" spc="-30" baseline="-14957" dirty="0">
                <a:latin typeface="Cambria Math"/>
                <a:cs typeface="Cambria Math"/>
              </a:rPr>
              <a:t>5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32983" y="1672209"/>
            <a:ext cx="782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3𝐼</a:t>
            </a:r>
            <a:r>
              <a:rPr sz="1950" spc="-30" baseline="27777" dirty="0">
                <a:latin typeface="Cambria Math"/>
                <a:cs typeface="Cambria Math"/>
              </a:rPr>
              <a:t>⊗5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0259" y="2047113"/>
            <a:ext cx="2585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Minimum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eigenvalue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-</a:t>
            </a:r>
            <a:r>
              <a:rPr sz="1800" spc="-5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22040" y="3173348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7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282935" y="3170173"/>
            <a:ext cx="3660775" cy="532765"/>
            <a:chOff x="4282935" y="3170173"/>
            <a:chExt cx="3660775" cy="532765"/>
          </a:xfrm>
        </p:grpSpPr>
        <p:sp>
          <p:nvSpPr>
            <p:cNvPr id="21" name="object 21"/>
            <p:cNvSpPr/>
            <p:nvPr/>
          </p:nvSpPr>
          <p:spPr>
            <a:xfrm>
              <a:off x="4298492" y="3173348"/>
              <a:ext cx="3629660" cy="0"/>
            </a:xfrm>
            <a:custGeom>
              <a:avLst/>
              <a:gdLst/>
              <a:ahLst/>
              <a:cxnLst/>
              <a:rect l="l" t="t" r="r" b="b"/>
              <a:pathLst>
                <a:path w="3629659">
                  <a:moveTo>
                    <a:pt x="0" y="0"/>
                  </a:moveTo>
                  <a:lnTo>
                    <a:pt x="153492" y="0"/>
                  </a:lnTo>
                </a:path>
                <a:path w="3629659">
                  <a:moveTo>
                    <a:pt x="742213" y="0"/>
                  </a:moveTo>
                  <a:lnTo>
                    <a:pt x="795350" y="0"/>
                  </a:lnTo>
                </a:path>
                <a:path w="3629659">
                  <a:moveTo>
                    <a:pt x="1384071" y="0"/>
                  </a:moveTo>
                  <a:lnTo>
                    <a:pt x="2237435" y="0"/>
                  </a:lnTo>
                </a:path>
                <a:path w="3629659">
                  <a:moveTo>
                    <a:pt x="2811551" y="0"/>
                  </a:moveTo>
                  <a:lnTo>
                    <a:pt x="2852496" y="0"/>
                  </a:lnTo>
                </a:path>
                <a:path w="3629659">
                  <a:moveTo>
                    <a:pt x="3426612" y="0"/>
                  </a:moveTo>
                  <a:lnTo>
                    <a:pt x="362922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98492" y="3360864"/>
              <a:ext cx="3629660" cy="0"/>
            </a:xfrm>
            <a:custGeom>
              <a:avLst/>
              <a:gdLst/>
              <a:ahLst/>
              <a:cxnLst/>
              <a:rect l="l" t="t" r="r" b="b"/>
              <a:pathLst>
                <a:path w="3629659">
                  <a:moveTo>
                    <a:pt x="0" y="0"/>
                  </a:moveTo>
                  <a:lnTo>
                    <a:pt x="153492" y="0"/>
                  </a:lnTo>
                </a:path>
                <a:path w="3629659">
                  <a:moveTo>
                    <a:pt x="742213" y="0"/>
                  </a:moveTo>
                  <a:lnTo>
                    <a:pt x="795350" y="0"/>
                  </a:lnTo>
                </a:path>
                <a:path w="3629659">
                  <a:moveTo>
                    <a:pt x="1384071" y="0"/>
                  </a:moveTo>
                  <a:lnTo>
                    <a:pt x="2237435" y="0"/>
                  </a:lnTo>
                </a:path>
                <a:path w="3629659">
                  <a:moveTo>
                    <a:pt x="2811551" y="0"/>
                  </a:moveTo>
                  <a:lnTo>
                    <a:pt x="2852496" y="0"/>
                  </a:lnTo>
                </a:path>
                <a:path w="3629659">
                  <a:moveTo>
                    <a:pt x="3426612" y="0"/>
                  </a:moveTo>
                  <a:lnTo>
                    <a:pt x="3629228" y="0"/>
                  </a:lnTo>
                </a:path>
              </a:pathLst>
            </a:custGeom>
            <a:ln w="306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98492" y="3542918"/>
              <a:ext cx="3629660" cy="156845"/>
            </a:xfrm>
            <a:custGeom>
              <a:avLst/>
              <a:gdLst/>
              <a:ahLst/>
              <a:cxnLst/>
              <a:rect l="l" t="t" r="r" b="b"/>
              <a:pathLst>
                <a:path w="3629659" h="156845">
                  <a:moveTo>
                    <a:pt x="0" y="0"/>
                  </a:moveTo>
                  <a:lnTo>
                    <a:pt x="153492" y="0"/>
                  </a:lnTo>
                </a:path>
                <a:path w="3629659" h="156845">
                  <a:moveTo>
                    <a:pt x="742213" y="0"/>
                  </a:moveTo>
                  <a:lnTo>
                    <a:pt x="795350" y="0"/>
                  </a:lnTo>
                </a:path>
                <a:path w="3629659" h="156845">
                  <a:moveTo>
                    <a:pt x="1384071" y="0"/>
                  </a:moveTo>
                  <a:lnTo>
                    <a:pt x="2237435" y="0"/>
                  </a:lnTo>
                </a:path>
                <a:path w="3629659" h="156845">
                  <a:moveTo>
                    <a:pt x="2811551" y="0"/>
                  </a:moveTo>
                  <a:lnTo>
                    <a:pt x="2852496" y="0"/>
                  </a:lnTo>
                </a:path>
                <a:path w="3629659" h="156845">
                  <a:moveTo>
                    <a:pt x="3426612" y="0"/>
                  </a:moveTo>
                  <a:lnTo>
                    <a:pt x="3629228" y="0"/>
                  </a:lnTo>
                </a:path>
                <a:path w="3629659" h="156845">
                  <a:moveTo>
                    <a:pt x="0" y="156463"/>
                  </a:moveTo>
                  <a:lnTo>
                    <a:pt x="153492" y="156463"/>
                  </a:lnTo>
                </a:path>
                <a:path w="3629659" h="156845">
                  <a:moveTo>
                    <a:pt x="742213" y="156463"/>
                  </a:moveTo>
                  <a:lnTo>
                    <a:pt x="795350" y="156463"/>
                  </a:lnTo>
                </a:path>
                <a:path w="3629659" h="156845">
                  <a:moveTo>
                    <a:pt x="1384071" y="156463"/>
                  </a:moveTo>
                  <a:lnTo>
                    <a:pt x="2237435" y="156463"/>
                  </a:lnTo>
                </a:path>
                <a:path w="3629659" h="156845">
                  <a:moveTo>
                    <a:pt x="2811551" y="156463"/>
                  </a:moveTo>
                  <a:lnTo>
                    <a:pt x="2852496" y="156463"/>
                  </a:lnTo>
                </a:path>
                <a:path w="3629659" h="156845">
                  <a:moveTo>
                    <a:pt x="3426612" y="156463"/>
                  </a:moveTo>
                  <a:lnTo>
                    <a:pt x="3629228" y="15646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3618865" y="3360864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747" y="0"/>
                </a:lnTo>
              </a:path>
            </a:pathLst>
          </a:custGeom>
          <a:ln w="306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22040" y="3542919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7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22040" y="3699383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7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53611" y="3046561"/>
            <a:ext cx="545465" cy="839469"/>
          </a:xfrm>
          <a:prstGeom prst="rect">
            <a:avLst/>
          </a:prstGeom>
          <a:solidFill>
            <a:srgbClr val="EBE9EB"/>
          </a:solidFill>
          <a:ln w="12700">
            <a:solidFill>
              <a:srgbClr val="1A2746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30"/>
              </a:spcBef>
            </a:pPr>
            <a:endParaRPr sz="900">
              <a:latin typeface="Times New Roman"/>
              <a:cs typeface="Times New Roman"/>
            </a:endParaRPr>
          </a:p>
          <a:p>
            <a:pPr marL="114935">
              <a:lnSpc>
                <a:spcPct val="100000"/>
              </a:lnSpc>
              <a:spcBef>
                <a:spcPts val="5"/>
              </a:spcBef>
            </a:pPr>
            <a:r>
              <a:rPr sz="2100" spc="-37" baseline="-15873" dirty="0">
                <a:latin typeface="Arial"/>
                <a:cs typeface="Arial"/>
              </a:rPr>
              <a:t>H</a:t>
            </a:r>
            <a:r>
              <a:rPr sz="900" spc="-25" dirty="0">
                <a:latin typeface="Cambria Math"/>
                <a:cs typeface="Cambria Math"/>
              </a:rPr>
              <a:t>⊗𝑛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51984" y="3049371"/>
            <a:ext cx="589280" cy="839469"/>
          </a:xfrm>
          <a:custGeom>
            <a:avLst/>
            <a:gdLst/>
            <a:ahLst/>
            <a:cxnLst/>
            <a:rect l="l" t="t" r="r" b="b"/>
            <a:pathLst>
              <a:path w="589279" h="839470">
                <a:moveTo>
                  <a:pt x="0" y="839241"/>
                </a:moveTo>
                <a:lnTo>
                  <a:pt x="588721" y="839241"/>
                </a:lnTo>
                <a:lnTo>
                  <a:pt x="588721" y="0"/>
                </a:lnTo>
                <a:lnTo>
                  <a:pt x="0" y="0"/>
                </a:lnTo>
                <a:lnTo>
                  <a:pt x="0" y="839241"/>
                </a:lnTo>
                <a:close/>
              </a:path>
            </a:pathLst>
          </a:custGeom>
          <a:ln w="12700">
            <a:solidFill>
              <a:srgbClr val="1A2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51984" y="3049371"/>
            <a:ext cx="589280" cy="839469"/>
          </a:xfrm>
          <a:prstGeom prst="rect">
            <a:avLst/>
          </a:prstGeom>
          <a:solidFill>
            <a:srgbClr val="A9CCED"/>
          </a:solidFill>
        </p:spPr>
        <p:txBody>
          <a:bodyPr vert="horz" wrap="square" lIns="0" tIns="1016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endParaRPr sz="10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  <a:spcBef>
                <a:spcPts val="5"/>
              </a:spcBef>
            </a:pPr>
            <a:r>
              <a:rPr sz="2100" spc="-15" baseline="-19841" dirty="0">
                <a:latin typeface="Cambria Math"/>
                <a:cs typeface="Cambria Math"/>
              </a:rPr>
              <a:t>𝑒</a:t>
            </a:r>
            <a:r>
              <a:rPr sz="1000" spc="-10" dirty="0">
                <a:latin typeface="Cambria Math"/>
                <a:cs typeface="Cambria Math"/>
              </a:rPr>
              <a:t>−𝑖𝛾</a:t>
            </a:r>
            <a:r>
              <a:rPr sz="1275" spc="-15" baseline="-13071" dirty="0">
                <a:latin typeface="Cambria Math"/>
                <a:cs typeface="Cambria Math"/>
              </a:rPr>
              <a:t>1</a:t>
            </a:r>
            <a:r>
              <a:rPr sz="1000" spc="-10" dirty="0">
                <a:latin typeface="Cambria Math"/>
                <a:cs typeface="Cambria Math"/>
              </a:rPr>
              <a:t>𝐻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93842" y="3049371"/>
            <a:ext cx="589280" cy="839469"/>
          </a:xfrm>
          <a:custGeom>
            <a:avLst/>
            <a:gdLst/>
            <a:ahLst/>
            <a:cxnLst/>
            <a:rect l="l" t="t" r="r" b="b"/>
            <a:pathLst>
              <a:path w="589279" h="839470">
                <a:moveTo>
                  <a:pt x="0" y="839241"/>
                </a:moveTo>
                <a:lnTo>
                  <a:pt x="588721" y="839241"/>
                </a:lnTo>
                <a:lnTo>
                  <a:pt x="588721" y="0"/>
                </a:lnTo>
                <a:lnTo>
                  <a:pt x="0" y="0"/>
                </a:lnTo>
                <a:lnTo>
                  <a:pt x="0" y="839241"/>
                </a:lnTo>
                <a:close/>
              </a:path>
            </a:pathLst>
          </a:custGeom>
          <a:ln w="12700">
            <a:solidFill>
              <a:srgbClr val="1A2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093842" y="3049371"/>
            <a:ext cx="589280" cy="839469"/>
          </a:xfrm>
          <a:prstGeom prst="rect">
            <a:avLst/>
          </a:prstGeom>
          <a:solidFill>
            <a:srgbClr val="FDC9BB"/>
          </a:solidFill>
        </p:spPr>
        <p:txBody>
          <a:bodyPr vert="horz" wrap="square" lIns="0" tIns="1035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15"/>
              </a:spcBef>
            </a:pPr>
            <a:endParaRPr sz="100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</a:pPr>
            <a:r>
              <a:rPr sz="2100" spc="-15" baseline="-19841" dirty="0">
                <a:latin typeface="Cambria Math"/>
                <a:cs typeface="Cambria Math"/>
              </a:rPr>
              <a:t>𝑒</a:t>
            </a:r>
            <a:r>
              <a:rPr sz="1000" spc="-10" dirty="0">
                <a:latin typeface="Cambria Math"/>
                <a:cs typeface="Cambria Math"/>
              </a:rPr>
              <a:t>−𝑖𝛽</a:t>
            </a:r>
            <a:r>
              <a:rPr sz="1275" spc="-15" baseline="-13071" dirty="0">
                <a:latin typeface="Cambria Math"/>
                <a:cs typeface="Cambria Math"/>
              </a:rPr>
              <a:t>1</a:t>
            </a:r>
            <a:r>
              <a:rPr sz="1000" spc="-10" dirty="0">
                <a:latin typeface="Cambria Math"/>
                <a:cs typeface="Cambria Math"/>
              </a:rPr>
              <a:t>𝐵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529578" y="3035528"/>
            <a:ext cx="587375" cy="852169"/>
            <a:chOff x="6529578" y="3035528"/>
            <a:chExt cx="587375" cy="852169"/>
          </a:xfrm>
        </p:grpSpPr>
        <p:sp>
          <p:nvSpPr>
            <p:cNvPr id="33" name="object 33"/>
            <p:cNvSpPr/>
            <p:nvPr/>
          </p:nvSpPr>
          <p:spPr>
            <a:xfrm>
              <a:off x="6535928" y="3041878"/>
              <a:ext cx="574675" cy="839469"/>
            </a:xfrm>
            <a:custGeom>
              <a:avLst/>
              <a:gdLst/>
              <a:ahLst/>
              <a:cxnLst/>
              <a:rect l="l" t="t" r="r" b="b"/>
              <a:pathLst>
                <a:path w="574675" h="839470">
                  <a:moveTo>
                    <a:pt x="574116" y="0"/>
                  </a:moveTo>
                  <a:lnTo>
                    <a:pt x="0" y="0"/>
                  </a:lnTo>
                  <a:lnTo>
                    <a:pt x="0" y="839241"/>
                  </a:lnTo>
                  <a:lnTo>
                    <a:pt x="574116" y="839241"/>
                  </a:lnTo>
                  <a:lnTo>
                    <a:pt x="574116" y="0"/>
                  </a:lnTo>
                  <a:close/>
                </a:path>
              </a:pathLst>
            </a:custGeom>
            <a:solidFill>
              <a:srgbClr val="A9C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35928" y="3041878"/>
              <a:ext cx="574675" cy="839469"/>
            </a:xfrm>
            <a:custGeom>
              <a:avLst/>
              <a:gdLst/>
              <a:ahLst/>
              <a:cxnLst/>
              <a:rect l="l" t="t" r="r" b="b"/>
              <a:pathLst>
                <a:path w="574675" h="839470">
                  <a:moveTo>
                    <a:pt x="0" y="839241"/>
                  </a:moveTo>
                  <a:lnTo>
                    <a:pt x="574116" y="839241"/>
                  </a:lnTo>
                  <a:lnTo>
                    <a:pt x="574116" y="0"/>
                  </a:lnTo>
                  <a:lnTo>
                    <a:pt x="0" y="0"/>
                  </a:lnTo>
                  <a:lnTo>
                    <a:pt x="0" y="839241"/>
                  </a:lnTo>
                  <a:close/>
                </a:path>
              </a:pathLst>
            </a:custGeom>
            <a:ln w="12700">
              <a:solidFill>
                <a:srgbClr val="1A27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516878" y="3273044"/>
            <a:ext cx="6127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05"/>
              </a:spcBef>
            </a:pPr>
            <a:r>
              <a:rPr sz="2100" spc="-15" baseline="-21825" dirty="0">
                <a:latin typeface="Cambria Math"/>
                <a:cs typeface="Cambria Math"/>
              </a:rPr>
              <a:t>𝑒</a:t>
            </a:r>
            <a:r>
              <a:rPr sz="1000" spc="-10" dirty="0">
                <a:latin typeface="Cambria Math"/>
                <a:cs typeface="Cambria Math"/>
              </a:rPr>
              <a:t>−𝑖𝛾</a:t>
            </a:r>
            <a:r>
              <a:rPr sz="1275" spc="-15" baseline="-13071" dirty="0">
                <a:latin typeface="Cambria Math"/>
                <a:cs typeface="Cambria Math"/>
              </a:rPr>
              <a:t>𝑝</a:t>
            </a:r>
            <a:r>
              <a:rPr sz="1000" spc="-10" dirty="0">
                <a:latin typeface="Cambria Math"/>
                <a:cs typeface="Cambria Math"/>
              </a:rPr>
              <a:t>𝐻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144639" y="3035528"/>
            <a:ext cx="587375" cy="852169"/>
            <a:chOff x="7144639" y="3035528"/>
            <a:chExt cx="587375" cy="852169"/>
          </a:xfrm>
        </p:grpSpPr>
        <p:sp>
          <p:nvSpPr>
            <p:cNvPr id="37" name="object 37"/>
            <p:cNvSpPr/>
            <p:nvPr/>
          </p:nvSpPr>
          <p:spPr>
            <a:xfrm>
              <a:off x="7150989" y="3041878"/>
              <a:ext cx="574675" cy="839469"/>
            </a:xfrm>
            <a:custGeom>
              <a:avLst/>
              <a:gdLst/>
              <a:ahLst/>
              <a:cxnLst/>
              <a:rect l="l" t="t" r="r" b="b"/>
              <a:pathLst>
                <a:path w="574675" h="839470">
                  <a:moveTo>
                    <a:pt x="574116" y="0"/>
                  </a:moveTo>
                  <a:lnTo>
                    <a:pt x="0" y="0"/>
                  </a:lnTo>
                  <a:lnTo>
                    <a:pt x="0" y="839241"/>
                  </a:lnTo>
                  <a:lnTo>
                    <a:pt x="574116" y="839241"/>
                  </a:lnTo>
                  <a:lnTo>
                    <a:pt x="574116" y="0"/>
                  </a:lnTo>
                  <a:close/>
                </a:path>
              </a:pathLst>
            </a:custGeom>
            <a:solidFill>
              <a:srgbClr val="FDC9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50989" y="3041878"/>
              <a:ext cx="574675" cy="839469"/>
            </a:xfrm>
            <a:custGeom>
              <a:avLst/>
              <a:gdLst/>
              <a:ahLst/>
              <a:cxnLst/>
              <a:rect l="l" t="t" r="r" b="b"/>
              <a:pathLst>
                <a:path w="574675" h="839470">
                  <a:moveTo>
                    <a:pt x="0" y="839241"/>
                  </a:moveTo>
                  <a:lnTo>
                    <a:pt x="574116" y="839241"/>
                  </a:lnTo>
                  <a:lnTo>
                    <a:pt x="574116" y="0"/>
                  </a:lnTo>
                  <a:lnTo>
                    <a:pt x="0" y="0"/>
                  </a:lnTo>
                  <a:lnTo>
                    <a:pt x="0" y="839241"/>
                  </a:lnTo>
                  <a:close/>
                </a:path>
              </a:pathLst>
            </a:custGeom>
            <a:ln w="12700">
              <a:solidFill>
                <a:srgbClr val="1A27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131939" y="3274263"/>
            <a:ext cx="6337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5"/>
              </a:spcBef>
            </a:pPr>
            <a:r>
              <a:rPr sz="2100" spc="67" baseline="-21825" dirty="0">
                <a:latin typeface="Cambria Math"/>
                <a:cs typeface="Cambria Math"/>
              </a:rPr>
              <a:t>𝑒</a:t>
            </a:r>
            <a:r>
              <a:rPr sz="1000" spc="45" dirty="0">
                <a:latin typeface="Cambria Math"/>
                <a:cs typeface="Cambria Math"/>
              </a:rPr>
              <a:t>−𝑖𝛽</a:t>
            </a:r>
            <a:r>
              <a:rPr sz="1275" spc="67" baseline="-13071" dirty="0">
                <a:latin typeface="Cambria Math"/>
                <a:cs typeface="Cambria Math"/>
              </a:rPr>
              <a:t>𝑝</a:t>
            </a:r>
            <a:r>
              <a:rPr sz="1000" spc="45" dirty="0">
                <a:latin typeface="Cambria Math"/>
                <a:cs typeface="Cambria Math"/>
              </a:rPr>
              <a:t>𝐵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52009" y="2613152"/>
            <a:ext cx="78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Layer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85764" y="2613152"/>
            <a:ext cx="221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⋯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88328" y="2613152"/>
            <a:ext cx="788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Layer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398645" y="2933598"/>
            <a:ext cx="4074160" cy="1084580"/>
            <a:chOff x="4398645" y="2933598"/>
            <a:chExt cx="4074160" cy="1084580"/>
          </a:xfrm>
        </p:grpSpPr>
        <p:sp>
          <p:nvSpPr>
            <p:cNvPr id="44" name="object 44"/>
            <p:cNvSpPr/>
            <p:nvPr/>
          </p:nvSpPr>
          <p:spPr>
            <a:xfrm>
              <a:off x="4404995" y="2939948"/>
              <a:ext cx="3362960" cy="1071880"/>
            </a:xfrm>
            <a:custGeom>
              <a:avLst/>
              <a:gdLst/>
              <a:ahLst/>
              <a:cxnLst/>
              <a:rect l="l" t="t" r="r" b="b"/>
              <a:pathLst>
                <a:path w="3362959" h="1071879">
                  <a:moveTo>
                    <a:pt x="0" y="1071346"/>
                  </a:moveTo>
                  <a:lnTo>
                    <a:pt x="1315212" y="1071346"/>
                  </a:lnTo>
                  <a:lnTo>
                    <a:pt x="1315212" y="15113"/>
                  </a:lnTo>
                  <a:lnTo>
                    <a:pt x="0" y="15113"/>
                  </a:lnTo>
                  <a:lnTo>
                    <a:pt x="0" y="1071346"/>
                  </a:lnTo>
                  <a:close/>
                </a:path>
                <a:path w="3362959" h="1071879">
                  <a:moveTo>
                    <a:pt x="2047493" y="1056233"/>
                  </a:moveTo>
                  <a:lnTo>
                    <a:pt x="3362705" y="1056233"/>
                  </a:lnTo>
                  <a:lnTo>
                    <a:pt x="3362705" y="0"/>
                  </a:lnTo>
                  <a:lnTo>
                    <a:pt x="2047493" y="0"/>
                  </a:lnTo>
                  <a:lnTo>
                    <a:pt x="2047493" y="1056233"/>
                  </a:lnTo>
                  <a:close/>
                </a:path>
              </a:pathLst>
            </a:custGeom>
            <a:ln w="12700">
              <a:solidFill>
                <a:srgbClr val="1A274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927721" y="3041878"/>
              <a:ext cx="545465" cy="839469"/>
            </a:xfrm>
            <a:custGeom>
              <a:avLst/>
              <a:gdLst/>
              <a:ahLst/>
              <a:cxnLst/>
              <a:rect l="l" t="t" r="r" b="b"/>
              <a:pathLst>
                <a:path w="545465" h="839470">
                  <a:moveTo>
                    <a:pt x="544880" y="0"/>
                  </a:moveTo>
                  <a:lnTo>
                    <a:pt x="0" y="0"/>
                  </a:lnTo>
                  <a:lnTo>
                    <a:pt x="0" y="839241"/>
                  </a:lnTo>
                  <a:lnTo>
                    <a:pt x="544880" y="839241"/>
                  </a:lnTo>
                  <a:lnTo>
                    <a:pt x="544880" y="0"/>
                  </a:lnTo>
                  <a:close/>
                </a:path>
              </a:pathLst>
            </a:custGeom>
            <a:solidFill>
              <a:srgbClr val="EBE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992617" y="3464052"/>
              <a:ext cx="407670" cy="229870"/>
            </a:xfrm>
            <a:custGeom>
              <a:avLst/>
              <a:gdLst/>
              <a:ahLst/>
              <a:cxnLst/>
              <a:rect l="l" t="t" r="r" b="b"/>
              <a:pathLst>
                <a:path w="407670" h="229870">
                  <a:moveTo>
                    <a:pt x="203961" y="0"/>
                  </a:moveTo>
                  <a:lnTo>
                    <a:pt x="157194" y="6067"/>
                  </a:lnTo>
                  <a:lnTo>
                    <a:pt x="114262" y="23350"/>
                  </a:lnTo>
                  <a:lnTo>
                    <a:pt x="76392" y="50465"/>
                  </a:lnTo>
                  <a:lnTo>
                    <a:pt x="44806" y="86031"/>
                  </a:lnTo>
                  <a:lnTo>
                    <a:pt x="20730" y="128666"/>
                  </a:lnTo>
                  <a:lnTo>
                    <a:pt x="5386" y="176988"/>
                  </a:lnTo>
                  <a:lnTo>
                    <a:pt x="0" y="229616"/>
                  </a:lnTo>
                  <a:lnTo>
                    <a:pt x="18033" y="229616"/>
                  </a:lnTo>
                  <a:lnTo>
                    <a:pt x="24112" y="175775"/>
                  </a:lnTo>
                  <a:lnTo>
                    <a:pt x="41345" y="126971"/>
                  </a:lnTo>
                  <a:lnTo>
                    <a:pt x="68230" y="85026"/>
                  </a:lnTo>
                  <a:lnTo>
                    <a:pt x="103265" y="51759"/>
                  </a:lnTo>
                  <a:lnTo>
                    <a:pt x="144945" y="28991"/>
                  </a:lnTo>
                  <a:lnTo>
                    <a:pt x="191770" y="18542"/>
                  </a:lnTo>
                  <a:lnTo>
                    <a:pt x="234647" y="20902"/>
                  </a:lnTo>
                  <a:lnTo>
                    <a:pt x="274639" y="33836"/>
                  </a:lnTo>
                  <a:lnTo>
                    <a:pt x="310555" y="56157"/>
                  </a:lnTo>
                  <a:lnTo>
                    <a:pt x="341203" y="86683"/>
                  </a:lnTo>
                  <a:lnTo>
                    <a:pt x="365393" y="124229"/>
                  </a:lnTo>
                  <a:lnTo>
                    <a:pt x="381934" y="167611"/>
                  </a:lnTo>
                  <a:lnTo>
                    <a:pt x="389635" y="215646"/>
                  </a:lnTo>
                  <a:lnTo>
                    <a:pt x="407542" y="214375"/>
                  </a:lnTo>
                  <a:lnTo>
                    <a:pt x="399664" y="164512"/>
                  </a:lnTo>
                  <a:lnTo>
                    <a:pt x="382867" y="119113"/>
                  </a:lnTo>
                  <a:lnTo>
                    <a:pt x="358260" y="79348"/>
                  </a:lnTo>
                  <a:lnTo>
                    <a:pt x="326956" y="46386"/>
                  </a:lnTo>
                  <a:lnTo>
                    <a:pt x="290064" y="21395"/>
                  </a:lnTo>
                  <a:lnTo>
                    <a:pt x="248695" y="5543"/>
                  </a:lnTo>
                  <a:lnTo>
                    <a:pt x="203961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992617" y="3464052"/>
              <a:ext cx="407670" cy="229870"/>
            </a:xfrm>
            <a:custGeom>
              <a:avLst/>
              <a:gdLst/>
              <a:ahLst/>
              <a:cxnLst/>
              <a:rect l="l" t="t" r="r" b="b"/>
              <a:pathLst>
                <a:path w="407670" h="229870">
                  <a:moveTo>
                    <a:pt x="0" y="229616"/>
                  </a:moveTo>
                  <a:lnTo>
                    <a:pt x="5386" y="176988"/>
                  </a:lnTo>
                  <a:lnTo>
                    <a:pt x="20730" y="128666"/>
                  </a:lnTo>
                  <a:lnTo>
                    <a:pt x="44806" y="86031"/>
                  </a:lnTo>
                  <a:lnTo>
                    <a:pt x="76392" y="50465"/>
                  </a:lnTo>
                  <a:lnTo>
                    <a:pt x="114262" y="23350"/>
                  </a:lnTo>
                  <a:lnTo>
                    <a:pt x="157194" y="6067"/>
                  </a:lnTo>
                  <a:lnTo>
                    <a:pt x="203961" y="0"/>
                  </a:lnTo>
                  <a:lnTo>
                    <a:pt x="248695" y="5543"/>
                  </a:lnTo>
                  <a:lnTo>
                    <a:pt x="290064" y="21395"/>
                  </a:lnTo>
                  <a:lnTo>
                    <a:pt x="326956" y="46386"/>
                  </a:lnTo>
                  <a:lnTo>
                    <a:pt x="358260" y="79348"/>
                  </a:lnTo>
                  <a:lnTo>
                    <a:pt x="382867" y="119113"/>
                  </a:lnTo>
                  <a:lnTo>
                    <a:pt x="399664" y="164512"/>
                  </a:lnTo>
                  <a:lnTo>
                    <a:pt x="407542" y="214375"/>
                  </a:lnTo>
                  <a:lnTo>
                    <a:pt x="389635" y="215646"/>
                  </a:lnTo>
                  <a:lnTo>
                    <a:pt x="381934" y="167611"/>
                  </a:lnTo>
                  <a:lnTo>
                    <a:pt x="365393" y="124229"/>
                  </a:lnTo>
                  <a:lnTo>
                    <a:pt x="341203" y="86683"/>
                  </a:lnTo>
                  <a:lnTo>
                    <a:pt x="310555" y="56157"/>
                  </a:lnTo>
                  <a:lnTo>
                    <a:pt x="274639" y="33836"/>
                  </a:lnTo>
                  <a:lnTo>
                    <a:pt x="234647" y="20902"/>
                  </a:lnTo>
                  <a:lnTo>
                    <a:pt x="191770" y="18542"/>
                  </a:lnTo>
                  <a:lnTo>
                    <a:pt x="144945" y="28991"/>
                  </a:lnTo>
                  <a:lnTo>
                    <a:pt x="103265" y="51759"/>
                  </a:lnTo>
                  <a:lnTo>
                    <a:pt x="68230" y="85026"/>
                  </a:lnTo>
                  <a:lnTo>
                    <a:pt x="41345" y="126971"/>
                  </a:lnTo>
                  <a:lnTo>
                    <a:pt x="24112" y="175775"/>
                  </a:lnTo>
                  <a:lnTo>
                    <a:pt x="18033" y="229616"/>
                  </a:lnTo>
                  <a:lnTo>
                    <a:pt x="0" y="22961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196579" y="3372993"/>
              <a:ext cx="204470" cy="320675"/>
            </a:xfrm>
            <a:custGeom>
              <a:avLst/>
              <a:gdLst/>
              <a:ahLst/>
              <a:cxnLst/>
              <a:rect l="l" t="t" r="r" b="b"/>
              <a:pathLst>
                <a:path w="204470" h="320675">
                  <a:moveTo>
                    <a:pt x="0" y="320675"/>
                  </a:moveTo>
                  <a:lnTo>
                    <a:pt x="20408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927720" y="3043283"/>
            <a:ext cx="545465" cy="839469"/>
          </a:xfrm>
          <a:prstGeom prst="rect">
            <a:avLst/>
          </a:prstGeom>
          <a:ln w="12700">
            <a:solidFill>
              <a:srgbClr val="1A2746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330200">
              <a:lnSpc>
                <a:spcPct val="100000"/>
              </a:lnSpc>
              <a:spcBef>
                <a:spcPts val="940"/>
              </a:spcBef>
            </a:pPr>
            <a:r>
              <a:rPr sz="1400" spc="-50" dirty="0">
                <a:latin typeface="Arial"/>
                <a:cs typeface="Arial"/>
              </a:rPr>
              <a:t>z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707735" y="3282188"/>
            <a:ext cx="738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⋯</a:t>
            </a:r>
            <a:endParaRPr sz="1800">
              <a:latin typeface="Cambria Math"/>
              <a:cs typeface="Cambria Math"/>
            </a:endParaRPr>
          </a:p>
        </p:txBody>
      </p:sp>
      <p:pic>
        <p:nvPicPr>
          <p:cNvPr id="51" name="object 5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15842" y="3420745"/>
            <a:ext cx="187198" cy="162940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3313176" y="3296157"/>
            <a:ext cx="4533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baseline="-19841" dirty="0">
                <a:latin typeface="Cambria Math"/>
                <a:cs typeface="Cambria Math"/>
              </a:rPr>
              <a:t>0</a:t>
            </a:r>
            <a:r>
              <a:rPr sz="2100" spc="300" baseline="-19841" dirty="0">
                <a:latin typeface="Cambria Math"/>
                <a:cs typeface="Cambria Math"/>
              </a:rPr>
              <a:t> </a:t>
            </a:r>
            <a:r>
              <a:rPr sz="1000" spc="25" dirty="0">
                <a:latin typeface="Cambria Math"/>
                <a:cs typeface="Cambria Math"/>
              </a:rPr>
              <a:t>⊗𝑛</a:t>
            </a:r>
            <a:endParaRPr sz="1000">
              <a:latin typeface="Cambria Math"/>
              <a:cs typeface="Cambria Math"/>
            </a:endParaRPr>
          </a:p>
        </p:txBody>
      </p:sp>
      <p:pic>
        <p:nvPicPr>
          <p:cNvPr id="53" name="object 5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8091" y="4117416"/>
            <a:ext cx="9195943" cy="2492502"/>
          </a:xfrm>
          <a:prstGeom prst="rect">
            <a:avLst/>
          </a:prstGeom>
        </p:spPr>
      </p:pic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36" y="272922"/>
            <a:ext cx="1674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latin typeface="Calibri"/>
                <a:cs typeface="Calibri"/>
              </a:rPr>
              <a:t>Qiskit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55" dirty="0">
                <a:latin typeface="Calibri"/>
                <a:cs typeface="Calibri"/>
              </a:rPr>
              <a:t>Patterns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21177" y="1697177"/>
            <a:ext cx="1695450" cy="1249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85" dirty="0">
                <a:latin typeface="Calibri"/>
                <a:cs typeface="Calibri"/>
              </a:rPr>
              <a:t>Step</a:t>
            </a:r>
            <a:r>
              <a:rPr sz="3200" b="1" spc="20" dirty="0">
                <a:latin typeface="Calibri"/>
                <a:cs typeface="Calibri"/>
              </a:rPr>
              <a:t> </a:t>
            </a:r>
            <a:r>
              <a:rPr sz="3200" b="1" spc="240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2090"/>
              </a:spcBef>
            </a:pPr>
            <a:r>
              <a:rPr sz="1400" i="1" spc="55" dirty="0">
                <a:latin typeface="Calibri"/>
                <a:cs typeface="Calibri"/>
              </a:rPr>
              <a:t>Optimize</a:t>
            </a:r>
            <a:r>
              <a:rPr sz="1400" i="1" spc="5" dirty="0">
                <a:latin typeface="Calibri"/>
                <a:cs typeface="Calibri"/>
              </a:rPr>
              <a:t> </a:t>
            </a:r>
            <a:r>
              <a:rPr sz="1400" spc="50" dirty="0">
                <a:latin typeface="Calibri"/>
                <a:cs typeface="Calibri"/>
              </a:rPr>
              <a:t>problem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for </a:t>
            </a:r>
            <a:r>
              <a:rPr sz="1400" spc="55" dirty="0">
                <a:latin typeface="Calibri"/>
                <a:cs typeface="Calibri"/>
              </a:rPr>
              <a:t>quantum</a:t>
            </a:r>
            <a:r>
              <a:rPr sz="1400" spc="-10" dirty="0">
                <a:latin typeface="Calibri"/>
                <a:cs typeface="Calibri"/>
              </a:rPr>
              <a:t> execution.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8922" y="1697177"/>
            <a:ext cx="1596390" cy="1249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85" dirty="0">
                <a:latin typeface="Calibri"/>
                <a:cs typeface="Calibri"/>
              </a:rPr>
              <a:t>Step</a:t>
            </a:r>
            <a:r>
              <a:rPr sz="3200" b="1" spc="30" dirty="0">
                <a:latin typeface="Calibri"/>
                <a:cs typeface="Calibri"/>
              </a:rPr>
              <a:t> </a:t>
            </a:r>
            <a:r>
              <a:rPr sz="3200" b="1" spc="240" dirty="0"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2090"/>
              </a:spcBef>
            </a:pPr>
            <a:r>
              <a:rPr sz="1400" i="1" spc="65" dirty="0">
                <a:latin typeface="Calibri"/>
                <a:cs typeface="Calibri"/>
              </a:rPr>
              <a:t>Execute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spc="60" dirty="0">
                <a:latin typeface="Calibri"/>
                <a:cs typeface="Calibri"/>
              </a:rPr>
              <a:t>using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Qiskit </a:t>
            </a:r>
            <a:r>
              <a:rPr sz="1400" spc="55" dirty="0">
                <a:latin typeface="Calibri"/>
                <a:cs typeface="Calibri"/>
              </a:rPr>
              <a:t>Runtime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Primitives.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16922" y="1697177"/>
            <a:ext cx="2129155" cy="1249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85" dirty="0">
                <a:latin typeface="Calibri"/>
                <a:cs typeface="Calibri"/>
              </a:rPr>
              <a:t>Step</a:t>
            </a:r>
            <a:r>
              <a:rPr sz="3200" b="1" spc="30" dirty="0">
                <a:latin typeface="Calibri"/>
                <a:cs typeface="Calibri"/>
              </a:rPr>
              <a:t> </a:t>
            </a:r>
            <a:r>
              <a:rPr sz="3200" b="1" spc="240" dirty="0">
                <a:latin typeface="Calibri"/>
                <a:cs typeface="Calibri"/>
              </a:rPr>
              <a:t>4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2090"/>
              </a:spcBef>
            </a:pPr>
            <a:r>
              <a:rPr sz="1400" i="1" spc="80" dirty="0">
                <a:latin typeface="Calibri"/>
                <a:cs typeface="Calibri"/>
              </a:rPr>
              <a:t>Post-</a:t>
            </a:r>
            <a:r>
              <a:rPr sz="1400" i="1" spc="70" dirty="0">
                <a:latin typeface="Calibri"/>
                <a:cs typeface="Calibri"/>
              </a:rPr>
              <a:t>process</a:t>
            </a:r>
            <a:r>
              <a:rPr sz="1400" spc="70" dirty="0">
                <a:latin typeface="Calibri"/>
                <a:cs typeface="Calibri"/>
              </a:rPr>
              <a:t>,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return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result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70" dirty="0">
                <a:latin typeface="Calibri"/>
                <a:cs typeface="Calibri"/>
              </a:rPr>
              <a:t>classical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format.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373" y="733171"/>
            <a:ext cx="25215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0" dirty="0">
                <a:solidFill>
                  <a:srgbClr val="525252"/>
                </a:solidFill>
                <a:latin typeface="Calibri"/>
                <a:cs typeface="Calibri"/>
              </a:rPr>
              <a:t>The</a:t>
            </a:r>
            <a:r>
              <a:rPr sz="1200" spc="65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1200" spc="10" dirty="0">
                <a:solidFill>
                  <a:srgbClr val="525252"/>
                </a:solidFill>
                <a:latin typeface="Calibri"/>
                <a:cs typeface="Calibri"/>
              </a:rPr>
              <a:t>anatomy</a:t>
            </a:r>
            <a:r>
              <a:rPr sz="1200" spc="55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1200" spc="10" dirty="0">
                <a:solidFill>
                  <a:srgbClr val="525252"/>
                </a:solidFill>
                <a:latin typeface="Calibri"/>
                <a:cs typeface="Calibri"/>
              </a:rPr>
              <a:t>of</a:t>
            </a:r>
            <a:r>
              <a:rPr sz="1200" spc="60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1200" spc="50" dirty="0">
                <a:solidFill>
                  <a:srgbClr val="525252"/>
                </a:solidFill>
                <a:latin typeface="Calibri"/>
                <a:cs typeface="Calibri"/>
              </a:rPr>
              <a:t>a</a:t>
            </a:r>
            <a:r>
              <a:rPr sz="1200" spc="85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1200" spc="45" dirty="0">
                <a:solidFill>
                  <a:srgbClr val="525252"/>
                </a:solidFill>
                <a:latin typeface="Calibri"/>
                <a:cs typeface="Calibri"/>
              </a:rPr>
              <a:t>quantum</a:t>
            </a:r>
            <a:r>
              <a:rPr sz="1200" spc="60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25252"/>
                </a:solidFill>
                <a:latin typeface="Calibri"/>
                <a:cs typeface="Calibri"/>
              </a:rPr>
              <a:t>algorithm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164" y="1697177"/>
            <a:ext cx="1952625" cy="1249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90" dirty="0">
                <a:latin typeface="Calibri"/>
                <a:cs typeface="Calibri"/>
              </a:rPr>
              <a:t>Step</a:t>
            </a:r>
            <a:r>
              <a:rPr sz="3200" b="1" spc="20" dirty="0">
                <a:latin typeface="Calibri"/>
                <a:cs typeface="Calibri"/>
              </a:rPr>
              <a:t> </a:t>
            </a:r>
            <a:r>
              <a:rPr sz="3200" b="1" spc="240" dirty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2090"/>
              </a:spcBef>
            </a:pPr>
            <a:r>
              <a:rPr sz="1400" i="1" dirty="0">
                <a:latin typeface="Calibri"/>
                <a:cs typeface="Calibri"/>
              </a:rPr>
              <a:t>Map</a:t>
            </a:r>
            <a:r>
              <a:rPr sz="1400" i="1" spc="110" dirty="0">
                <a:latin typeface="Calibri"/>
                <a:cs typeface="Calibri"/>
              </a:rPr>
              <a:t> </a:t>
            </a:r>
            <a:r>
              <a:rPr sz="1400" spc="70" dirty="0">
                <a:latin typeface="Calibri"/>
                <a:cs typeface="Calibri"/>
              </a:rPr>
              <a:t>classical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inputs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 </a:t>
            </a:r>
            <a:r>
              <a:rPr sz="1400" spc="55" dirty="0">
                <a:latin typeface="Calibri"/>
                <a:cs typeface="Calibri"/>
              </a:rPr>
              <a:t>quantum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40" dirty="0">
                <a:latin typeface="Calibri"/>
                <a:cs typeface="Calibri"/>
              </a:rPr>
              <a:t>problem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6450" y="3661308"/>
            <a:ext cx="2540635" cy="13487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000" spc="-10" dirty="0">
                <a:solidFill>
                  <a:srgbClr val="8D8D8D"/>
                </a:solidFill>
                <a:latin typeface="Courier New"/>
                <a:cs typeface="Courier New"/>
              </a:rPr>
              <a:t>PassManager([UnitarySynthesis(),</a:t>
            </a:r>
            <a:endParaRPr sz="1000">
              <a:latin typeface="Courier New"/>
              <a:cs typeface="Courier New"/>
            </a:endParaRPr>
          </a:p>
          <a:p>
            <a:pPr marL="927100" marR="5080">
              <a:lnSpc>
                <a:spcPct val="108400"/>
              </a:lnSpc>
              <a:spcBef>
                <a:spcPts val="10"/>
              </a:spcBef>
            </a:pPr>
            <a:r>
              <a:rPr sz="1000" spc="-10" dirty="0">
                <a:solidFill>
                  <a:srgbClr val="8D8D8D"/>
                </a:solidFill>
                <a:latin typeface="Courier New"/>
                <a:cs typeface="Courier New"/>
              </a:rPr>
              <a:t>BasisTranslator(), EnlargeWithAncilla(), </a:t>
            </a:r>
            <a:r>
              <a:rPr sz="1000" spc="-10" dirty="0">
                <a:solidFill>
                  <a:srgbClr val="A46DFF"/>
                </a:solidFill>
                <a:latin typeface="Courier New"/>
                <a:cs typeface="Courier New"/>
              </a:rPr>
              <a:t>AISwap</a:t>
            </a:r>
            <a:r>
              <a:rPr sz="1000" spc="-10" dirty="0">
                <a:latin typeface="Courier New"/>
                <a:cs typeface="Courier New"/>
              </a:rPr>
              <a:t>(), </a:t>
            </a:r>
            <a:r>
              <a:rPr sz="1000" spc="-10" dirty="0">
                <a:solidFill>
                  <a:srgbClr val="8D8D8D"/>
                </a:solidFill>
                <a:latin typeface="Courier New"/>
                <a:cs typeface="Courier New"/>
              </a:rPr>
              <a:t>Collect1qRuns(), Optimize1qGates(), Collect2qBlocks(), ConsolidateBlocks()])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16859" y="3420998"/>
            <a:ext cx="2492375" cy="0"/>
          </a:xfrm>
          <a:custGeom>
            <a:avLst/>
            <a:gdLst/>
            <a:ahLst/>
            <a:cxnLst/>
            <a:rect l="l" t="t" r="r" b="b"/>
            <a:pathLst>
              <a:path w="2492375">
                <a:moveTo>
                  <a:pt x="0" y="0"/>
                </a:moveTo>
                <a:lnTo>
                  <a:pt x="2491866" y="0"/>
                </a:lnTo>
              </a:path>
            </a:pathLst>
          </a:custGeom>
          <a:ln w="12700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17326" y="3714998"/>
            <a:ext cx="2175510" cy="1563370"/>
            <a:chOff x="317326" y="3714998"/>
            <a:chExt cx="2175510" cy="1563370"/>
          </a:xfrm>
        </p:grpSpPr>
        <p:sp>
          <p:nvSpPr>
            <p:cNvPr id="12" name="object 12"/>
            <p:cNvSpPr/>
            <p:nvPr/>
          </p:nvSpPr>
          <p:spPr>
            <a:xfrm>
              <a:off x="384136" y="3752862"/>
              <a:ext cx="2060575" cy="1480820"/>
            </a:xfrm>
            <a:custGeom>
              <a:avLst/>
              <a:gdLst/>
              <a:ahLst/>
              <a:cxnLst/>
              <a:rect l="l" t="t" r="r" b="b"/>
              <a:pathLst>
                <a:path w="2060575" h="1480820">
                  <a:moveTo>
                    <a:pt x="112839" y="677075"/>
                  </a:moveTo>
                  <a:lnTo>
                    <a:pt x="12522" y="396214"/>
                  </a:lnTo>
                  <a:lnTo>
                    <a:pt x="0" y="400646"/>
                  </a:lnTo>
                  <a:lnTo>
                    <a:pt x="100330" y="681545"/>
                  </a:lnTo>
                  <a:lnTo>
                    <a:pt x="112839" y="677075"/>
                  </a:lnTo>
                  <a:close/>
                </a:path>
                <a:path w="2060575" h="1480820">
                  <a:moveTo>
                    <a:pt x="765695" y="530034"/>
                  </a:moveTo>
                  <a:lnTo>
                    <a:pt x="764451" y="530390"/>
                  </a:lnTo>
                  <a:lnTo>
                    <a:pt x="765543" y="524700"/>
                  </a:lnTo>
                  <a:lnTo>
                    <a:pt x="759244" y="523506"/>
                  </a:lnTo>
                  <a:lnTo>
                    <a:pt x="596760" y="218694"/>
                  </a:lnTo>
                  <a:lnTo>
                    <a:pt x="585025" y="224891"/>
                  </a:lnTo>
                  <a:lnTo>
                    <a:pt x="742480" y="520293"/>
                  </a:lnTo>
                  <a:lnTo>
                    <a:pt x="5524" y="379285"/>
                  </a:lnTo>
                  <a:lnTo>
                    <a:pt x="3022" y="392341"/>
                  </a:lnTo>
                  <a:lnTo>
                    <a:pt x="748322" y="534936"/>
                  </a:lnTo>
                  <a:lnTo>
                    <a:pt x="107594" y="715505"/>
                  </a:lnTo>
                  <a:lnTo>
                    <a:pt x="524256" y="975804"/>
                  </a:lnTo>
                  <a:lnTo>
                    <a:pt x="531304" y="964539"/>
                  </a:lnTo>
                  <a:lnTo>
                    <a:pt x="146608" y="724217"/>
                  </a:lnTo>
                  <a:lnTo>
                    <a:pt x="140093" y="720140"/>
                  </a:lnTo>
                  <a:lnTo>
                    <a:pt x="168313" y="712190"/>
                  </a:lnTo>
                  <a:lnTo>
                    <a:pt x="740295" y="550989"/>
                  </a:lnTo>
                  <a:lnTo>
                    <a:pt x="538454" y="952576"/>
                  </a:lnTo>
                  <a:lnTo>
                    <a:pt x="550329" y="958545"/>
                  </a:lnTo>
                  <a:lnTo>
                    <a:pt x="761923" y="537540"/>
                  </a:lnTo>
                  <a:lnTo>
                    <a:pt x="763041" y="537743"/>
                  </a:lnTo>
                  <a:lnTo>
                    <a:pt x="763790" y="533831"/>
                  </a:lnTo>
                  <a:lnTo>
                    <a:pt x="765695" y="530034"/>
                  </a:lnTo>
                  <a:close/>
                </a:path>
                <a:path w="2060575" h="1480820">
                  <a:moveTo>
                    <a:pt x="1248321" y="859091"/>
                  </a:moveTo>
                  <a:lnTo>
                    <a:pt x="794588" y="552284"/>
                  </a:lnTo>
                  <a:lnTo>
                    <a:pt x="787146" y="563283"/>
                  </a:lnTo>
                  <a:lnTo>
                    <a:pt x="1240917" y="870089"/>
                  </a:lnTo>
                  <a:lnTo>
                    <a:pt x="1248321" y="859091"/>
                  </a:lnTo>
                  <a:close/>
                </a:path>
                <a:path w="2060575" h="1480820">
                  <a:moveTo>
                    <a:pt x="1249108" y="923302"/>
                  </a:moveTo>
                  <a:lnTo>
                    <a:pt x="1240142" y="913447"/>
                  </a:lnTo>
                  <a:lnTo>
                    <a:pt x="1012926" y="1118641"/>
                  </a:lnTo>
                  <a:lnTo>
                    <a:pt x="1021892" y="1128496"/>
                  </a:lnTo>
                  <a:lnTo>
                    <a:pt x="1249108" y="923302"/>
                  </a:lnTo>
                  <a:close/>
                </a:path>
                <a:path w="2060575" h="1480820">
                  <a:moveTo>
                    <a:pt x="1286421" y="849833"/>
                  </a:moveTo>
                  <a:lnTo>
                    <a:pt x="1238580" y="456755"/>
                  </a:lnTo>
                  <a:lnTo>
                    <a:pt x="1225410" y="458304"/>
                  </a:lnTo>
                  <a:lnTo>
                    <a:pt x="1273238" y="851433"/>
                  </a:lnTo>
                  <a:lnTo>
                    <a:pt x="1286421" y="849833"/>
                  </a:lnTo>
                  <a:close/>
                </a:path>
                <a:path w="2060575" h="1480820">
                  <a:moveTo>
                    <a:pt x="1742605" y="595134"/>
                  </a:moveTo>
                  <a:lnTo>
                    <a:pt x="1735188" y="584174"/>
                  </a:lnTo>
                  <a:lnTo>
                    <a:pt x="1331925" y="859091"/>
                  </a:lnTo>
                  <a:lnTo>
                    <a:pt x="1339367" y="870089"/>
                  </a:lnTo>
                  <a:lnTo>
                    <a:pt x="1742605" y="595134"/>
                  </a:lnTo>
                  <a:close/>
                </a:path>
                <a:path w="2060575" h="1480820">
                  <a:moveTo>
                    <a:pt x="2060498" y="881519"/>
                  </a:moveTo>
                  <a:lnTo>
                    <a:pt x="2058797" y="879487"/>
                  </a:lnTo>
                  <a:lnTo>
                    <a:pt x="2049551" y="868565"/>
                  </a:lnTo>
                  <a:lnTo>
                    <a:pt x="1799526" y="572833"/>
                  </a:lnTo>
                  <a:lnTo>
                    <a:pt x="1797710" y="570699"/>
                  </a:lnTo>
                  <a:lnTo>
                    <a:pt x="1789112" y="560527"/>
                  </a:lnTo>
                  <a:lnTo>
                    <a:pt x="1273200" y="424776"/>
                  </a:lnTo>
                  <a:lnTo>
                    <a:pt x="1226820" y="412572"/>
                  </a:lnTo>
                  <a:lnTo>
                    <a:pt x="1224838" y="409625"/>
                  </a:lnTo>
                  <a:lnTo>
                    <a:pt x="1224838" y="412051"/>
                  </a:lnTo>
                  <a:lnTo>
                    <a:pt x="1224622" y="412419"/>
                  </a:lnTo>
                  <a:lnTo>
                    <a:pt x="1224749" y="412051"/>
                  </a:lnTo>
                  <a:lnTo>
                    <a:pt x="1206461" y="405993"/>
                  </a:lnTo>
                  <a:lnTo>
                    <a:pt x="1013244" y="342023"/>
                  </a:lnTo>
                  <a:lnTo>
                    <a:pt x="1111427" y="264439"/>
                  </a:lnTo>
                  <a:lnTo>
                    <a:pt x="1206461" y="405993"/>
                  </a:lnTo>
                  <a:lnTo>
                    <a:pt x="1222070" y="411162"/>
                  </a:lnTo>
                  <a:lnTo>
                    <a:pt x="1224838" y="412051"/>
                  </a:lnTo>
                  <a:lnTo>
                    <a:pt x="1224838" y="409625"/>
                  </a:lnTo>
                  <a:lnTo>
                    <a:pt x="1121854" y="256197"/>
                  </a:lnTo>
                  <a:lnTo>
                    <a:pt x="1366367" y="62966"/>
                  </a:lnTo>
                  <a:lnTo>
                    <a:pt x="1358061" y="52565"/>
                  </a:lnTo>
                  <a:lnTo>
                    <a:pt x="1114425" y="245122"/>
                  </a:lnTo>
                  <a:lnTo>
                    <a:pt x="1103985" y="229577"/>
                  </a:lnTo>
                  <a:lnTo>
                    <a:pt x="1103985" y="253377"/>
                  </a:lnTo>
                  <a:lnTo>
                    <a:pt x="998143" y="337032"/>
                  </a:lnTo>
                  <a:lnTo>
                    <a:pt x="857808" y="290550"/>
                  </a:lnTo>
                  <a:lnTo>
                    <a:pt x="953414" y="29070"/>
                  </a:lnTo>
                  <a:lnTo>
                    <a:pt x="1103985" y="253377"/>
                  </a:lnTo>
                  <a:lnTo>
                    <a:pt x="1103985" y="229577"/>
                  </a:lnTo>
                  <a:lnTo>
                    <a:pt x="961212" y="16814"/>
                  </a:lnTo>
                  <a:lnTo>
                    <a:pt x="949921" y="0"/>
                  </a:lnTo>
                  <a:lnTo>
                    <a:pt x="845197" y="286372"/>
                  </a:lnTo>
                  <a:lnTo>
                    <a:pt x="592988" y="202869"/>
                  </a:lnTo>
                  <a:lnTo>
                    <a:pt x="588797" y="215480"/>
                  </a:lnTo>
                  <a:lnTo>
                    <a:pt x="840625" y="298856"/>
                  </a:lnTo>
                  <a:lnTo>
                    <a:pt x="766686" y="501053"/>
                  </a:lnTo>
                  <a:lnTo>
                    <a:pt x="779170" y="505612"/>
                  </a:lnTo>
                  <a:lnTo>
                    <a:pt x="853249" y="303034"/>
                  </a:lnTo>
                  <a:lnTo>
                    <a:pt x="985672" y="346887"/>
                  </a:lnTo>
                  <a:lnTo>
                    <a:pt x="786752" y="504101"/>
                  </a:lnTo>
                  <a:lnTo>
                    <a:pt x="794981" y="514515"/>
                  </a:lnTo>
                  <a:lnTo>
                    <a:pt x="1000772" y="351878"/>
                  </a:lnTo>
                  <a:lnTo>
                    <a:pt x="1183652" y="412419"/>
                  </a:lnTo>
                  <a:lnTo>
                    <a:pt x="779868" y="518833"/>
                  </a:lnTo>
                  <a:lnTo>
                    <a:pt x="783259" y="531672"/>
                  </a:lnTo>
                  <a:lnTo>
                    <a:pt x="1186497" y="425488"/>
                  </a:lnTo>
                  <a:lnTo>
                    <a:pt x="1239253" y="455980"/>
                  </a:lnTo>
                  <a:lnTo>
                    <a:pt x="1246009" y="444474"/>
                  </a:lnTo>
                  <a:lnTo>
                    <a:pt x="1210805" y="424116"/>
                  </a:lnTo>
                  <a:lnTo>
                    <a:pt x="1199883" y="417791"/>
                  </a:lnTo>
                  <a:lnTo>
                    <a:pt x="1220635" y="424675"/>
                  </a:lnTo>
                  <a:lnTo>
                    <a:pt x="1221511" y="422008"/>
                  </a:lnTo>
                  <a:lnTo>
                    <a:pt x="1222692" y="418350"/>
                  </a:lnTo>
                  <a:lnTo>
                    <a:pt x="1217218" y="422008"/>
                  </a:lnTo>
                  <a:lnTo>
                    <a:pt x="1222616" y="418350"/>
                  </a:lnTo>
                  <a:lnTo>
                    <a:pt x="1222794" y="417982"/>
                  </a:lnTo>
                  <a:lnTo>
                    <a:pt x="1222692" y="418350"/>
                  </a:lnTo>
                  <a:lnTo>
                    <a:pt x="1220978" y="424776"/>
                  </a:lnTo>
                  <a:lnTo>
                    <a:pt x="1781746" y="572325"/>
                  </a:lnTo>
                  <a:lnTo>
                    <a:pt x="2032495" y="868895"/>
                  </a:lnTo>
                  <a:lnTo>
                    <a:pt x="1290205" y="886421"/>
                  </a:lnTo>
                  <a:lnTo>
                    <a:pt x="1287208" y="882853"/>
                  </a:lnTo>
                  <a:lnTo>
                    <a:pt x="1287208" y="895819"/>
                  </a:lnTo>
                  <a:lnTo>
                    <a:pt x="1286967" y="886498"/>
                  </a:lnTo>
                  <a:lnTo>
                    <a:pt x="1287157" y="893787"/>
                  </a:lnTo>
                  <a:lnTo>
                    <a:pt x="1287208" y="895819"/>
                  </a:lnTo>
                  <a:lnTo>
                    <a:pt x="1287208" y="882853"/>
                  </a:lnTo>
                  <a:lnTo>
                    <a:pt x="1282103" y="876769"/>
                  </a:lnTo>
                  <a:lnTo>
                    <a:pt x="1251966" y="1188008"/>
                  </a:lnTo>
                  <a:lnTo>
                    <a:pt x="1250683" y="1187792"/>
                  </a:lnTo>
                  <a:lnTo>
                    <a:pt x="1250683" y="1201267"/>
                  </a:lnTo>
                  <a:lnTo>
                    <a:pt x="1227023" y="1445577"/>
                  </a:lnTo>
                  <a:lnTo>
                    <a:pt x="1006475" y="1159548"/>
                  </a:lnTo>
                  <a:lnTo>
                    <a:pt x="1250683" y="1201267"/>
                  </a:lnTo>
                  <a:lnTo>
                    <a:pt x="1250683" y="1187792"/>
                  </a:lnTo>
                  <a:lnTo>
                    <a:pt x="1006525" y="1146086"/>
                  </a:lnTo>
                  <a:lnTo>
                    <a:pt x="990168" y="1143304"/>
                  </a:lnTo>
                  <a:lnTo>
                    <a:pt x="917663" y="940041"/>
                  </a:lnTo>
                  <a:lnTo>
                    <a:pt x="1245336" y="901725"/>
                  </a:lnTo>
                  <a:lnTo>
                    <a:pt x="1243901" y="888530"/>
                  </a:lnTo>
                  <a:lnTo>
                    <a:pt x="913091" y="927201"/>
                  </a:lnTo>
                  <a:lnTo>
                    <a:pt x="780516" y="555548"/>
                  </a:lnTo>
                  <a:lnTo>
                    <a:pt x="768007" y="560006"/>
                  </a:lnTo>
                  <a:lnTo>
                    <a:pt x="899528" y="928789"/>
                  </a:lnTo>
                  <a:lnTo>
                    <a:pt x="573506" y="966901"/>
                  </a:lnTo>
                  <a:lnTo>
                    <a:pt x="575056" y="980084"/>
                  </a:lnTo>
                  <a:lnTo>
                    <a:pt x="904100" y="941616"/>
                  </a:lnTo>
                  <a:lnTo>
                    <a:pt x="977214" y="1146594"/>
                  </a:lnTo>
                  <a:lnTo>
                    <a:pt x="477710" y="1371498"/>
                  </a:lnTo>
                  <a:lnTo>
                    <a:pt x="531025" y="1018971"/>
                  </a:lnTo>
                  <a:lnTo>
                    <a:pt x="517893" y="1016990"/>
                  </a:lnTo>
                  <a:lnTo>
                    <a:pt x="460921" y="1393609"/>
                  </a:lnTo>
                  <a:lnTo>
                    <a:pt x="483298" y="1383538"/>
                  </a:lnTo>
                  <a:lnTo>
                    <a:pt x="987399" y="1156601"/>
                  </a:lnTo>
                  <a:lnTo>
                    <a:pt x="1237030" y="1480261"/>
                  </a:lnTo>
                  <a:lnTo>
                    <a:pt x="1238770" y="1462265"/>
                  </a:lnTo>
                  <a:lnTo>
                    <a:pt x="1263789" y="1203502"/>
                  </a:lnTo>
                  <a:lnTo>
                    <a:pt x="1606194" y="1261999"/>
                  </a:lnTo>
                  <a:lnTo>
                    <a:pt x="1601711" y="1256677"/>
                  </a:lnTo>
                  <a:lnTo>
                    <a:pt x="1572704" y="1222209"/>
                  </a:lnTo>
                  <a:lnTo>
                    <a:pt x="1572704" y="1242796"/>
                  </a:lnTo>
                  <a:lnTo>
                    <a:pt x="1265072" y="1190244"/>
                  </a:lnTo>
                  <a:lnTo>
                    <a:pt x="1292212" y="909434"/>
                  </a:lnTo>
                  <a:lnTo>
                    <a:pt x="1572704" y="1242796"/>
                  </a:lnTo>
                  <a:lnTo>
                    <a:pt x="1572704" y="1222209"/>
                  </a:lnTo>
                  <a:lnTo>
                    <a:pt x="1301178" y="899452"/>
                  </a:lnTo>
                  <a:lnTo>
                    <a:pt x="1849628" y="886498"/>
                  </a:lnTo>
                  <a:lnTo>
                    <a:pt x="2060498" y="881519"/>
                  </a:lnTo>
                  <a:close/>
                </a:path>
              </a:pathLst>
            </a:custGeom>
            <a:solidFill>
              <a:srgbClr val="696F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326" y="4066953"/>
              <a:ext cx="124898" cy="1248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225" y="4401620"/>
              <a:ext cx="124898" cy="1248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4691" y="4222344"/>
              <a:ext cx="124898" cy="12482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588" y="3904921"/>
              <a:ext cx="124898" cy="1248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1340" y="3714998"/>
              <a:ext cx="124843" cy="1248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5075" y="3726951"/>
              <a:ext cx="124898" cy="1248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6328" y="4112109"/>
              <a:ext cx="125009" cy="12482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99072" y="4251541"/>
              <a:ext cx="124898" cy="12484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67472" y="4563652"/>
              <a:ext cx="124898" cy="12484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8778" y="4578261"/>
              <a:ext cx="125009" cy="1248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14381" y="4951466"/>
              <a:ext cx="124898" cy="1248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8287" y="5153342"/>
              <a:ext cx="125009" cy="12484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7216" y="4841231"/>
              <a:ext cx="124843" cy="12484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347" y="5076311"/>
              <a:ext cx="124898" cy="12484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2796" y="4669902"/>
              <a:ext cx="124898" cy="124844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288886" y="3420998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>
                <a:moveTo>
                  <a:pt x="0" y="0"/>
                </a:moveTo>
                <a:lnTo>
                  <a:pt x="2476157" y="0"/>
                </a:lnTo>
              </a:path>
            </a:pathLst>
          </a:custGeom>
          <a:ln w="12700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9438109" y="3714711"/>
            <a:ext cx="2135505" cy="1539875"/>
            <a:chOff x="9438109" y="3714711"/>
            <a:chExt cx="2135505" cy="1539875"/>
          </a:xfrm>
        </p:grpSpPr>
        <p:sp>
          <p:nvSpPr>
            <p:cNvPr id="30" name="object 30"/>
            <p:cNvSpPr/>
            <p:nvPr/>
          </p:nvSpPr>
          <p:spPr>
            <a:xfrm>
              <a:off x="9501721" y="3768331"/>
              <a:ext cx="2010410" cy="1428115"/>
            </a:xfrm>
            <a:custGeom>
              <a:avLst/>
              <a:gdLst/>
              <a:ahLst/>
              <a:cxnLst/>
              <a:rect l="l" t="t" r="r" b="b"/>
              <a:pathLst>
                <a:path w="2010409" h="1428114">
                  <a:moveTo>
                    <a:pt x="36169" y="693902"/>
                  </a:moveTo>
                  <a:lnTo>
                    <a:pt x="33134" y="680529"/>
                  </a:lnTo>
                  <a:lnTo>
                    <a:pt x="0" y="688073"/>
                  </a:lnTo>
                  <a:lnTo>
                    <a:pt x="3048" y="701446"/>
                  </a:lnTo>
                  <a:lnTo>
                    <a:pt x="36169" y="693902"/>
                  </a:lnTo>
                  <a:close/>
                </a:path>
                <a:path w="2010409" h="1428114">
                  <a:moveTo>
                    <a:pt x="105714" y="678065"/>
                  </a:moveTo>
                  <a:lnTo>
                    <a:pt x="102666" y="664679"/>
                  </a:lnTo>
                  <a:lnTo>
                    <a:pt x="49174" y="676871"/>
                  </a:lnTo>
                  <a:lnTo>
                    <a:pt x="52222" y="690245"/>
                  </a:lnTo>
                  <a:lnTo>
                    <a:pt x="105714" y="678065"/>
                  </a:lnTo>
                  <a:close/>
                </a:path>
                <a:path w="2010409" h="1428114">
                  <a:moveTo>
                    <a:pt x="168922" y="1252004"/>
                  </a:moveTo>
                  <a:lnTo>
                    <a:pt x="164998" y="1239139"/>
                  </a:lnTo>
                  <a:lnTo>
                    <a:pt x="164909" y="1238872"/>
                  </a:lnTo>
                  <a:lnTo>
                    <a:pt x="154787" y="1241971"/>
                  </a:lnTo>
                  <a:lnTo>
                    <a:pt x="156832" y="1239139"/>
                  </a:lnTo>
                  <a:lnTo>
                    <a:pt x="145732" y="1231125"/>
                  </a:lnTo>
                  <a:lnTo>
                    <a:pt x="143586" y="1234059"/>
                  </a:lnTo>
                  <a:lnTo>
                    <a:pt x="119811" y="1267028"/>
                  </a:lnTo>
                  <a:lnTo>
                    <a:pt x="147624" y="1258519"/>
                  </a:lnTo>
                  <a:lnTo>
                    <a:pt x="168922" y="1252004"/>
                  </a:lnTo>
                  <a:close/>
                </a:path>
                <a:path w="2010409" h="1428114">
                  <a:moveTo>
                    <a:pt x="175247" y="662216"/>
                  </a:moveTo>
                  <a:lnTo>
                    <a:pt x="172199" y="648843"/>
                  </a:lnTo>
                  <a:lnTo>
                    <a:pt x="118706" y="661022"/>
                  </a:lnTo>
                  <a:lnTo>
                    <a:pt x="121754" y="674408"/>
                  </a:lnTo>
                  <a:lnTo>
                    <a:pt x="175247" y="662216"/>
                  </a:lnTo>
                  <a:close/>
                </a:path>
                <a:path w="2010409" h="1428114">
                  <a:moveTo>
                    <a:pt x="198564" y="1181277"/>
                  </a:moveTo>
                  <a:lnTo>
                    <a:pt x="187426" y="1173251"/>
                  </a:lnTo>
                  <a:lnTo>
                    <a:pt x="155333" y="1217764"/>
                  </a:lnTo>
                  <a:lnTo>
                    <a:pt x="166458" y="1225778"/>
                  </a:lnTo>
                  <a:lnTo>
                    <a:pt x="198564" y="1181277"/>
                  </a:lnTo>
                  <a:close/>
                </a:path>
                <a:path w="2010409" h="1428114">
                  <a:moveTo>
                    <a:pt x="208419" y="395185"/>
                  </a:moveTo>
                  <a:lnTo>
                    <a:pt x="192493" y="391096"/>
                  </a:lnTo>
                  <a:lnTo>
                    <a:pt x="189090" y="404393"/>
                  </a:lnTo>
                  <a:lnTo>
                    <a:pt x="205016" y="408482"/>
                  </a:lnTo>
                  <a:lnTo>
                    <a:pt x="208419" y="395185"/>
                  </a:lnTo>
                  <a:close/>
                </a:path>
                <a:path w="2010409" h="1428114">
                  <a:moveTo>
                    <a:pt x="237121" y="1231125"/>
                  </a:moveTo>
                  <a:lnTo>
                    <a:pt x="233108" y="1217993"/>
                  </a:lnTo>
                  <a:lnTo>
                    <a:pt x="180657" y="1234059"/>
                  </a:lnTo>
                  <a:lnTo>
                    <a:pt x="184670" y="1247178"/>
                  </a:lnTo>
                  <a:lnTo>
                    <a:pt x="237121" y="1231125"/>
                  </a:lnTo>
                  <a:close/>
                </a:path>
                <a:path w="2010409" h="1428114">
                  <a:moveTo>
                    <a:pt x="240284" y="1123416"/>
                  </a:moveTo>
                  <a:lnTo>
                    <a:pt x="229158" y="1115390"/>
                  </a:lnTo>
                  <a:lnTo>
                    <a:pt x="197065" y="1159903"/>
                  </a:lnTo>
                  <a:lnTo>
                    <a:pt x="208191" y="1167930"/>
                  </a:lnTo>
                  <a:lnTo>
                    <a:pt x="240284" y="1123416"/>
                  </a:lnTo>
                  <a:close/>
                </a:path>
                <a:path w="2010409" h="1428114">
                  <a:moveTo>
                    <a:pt x="244779" y="646379"/>
                  </a:moveTo>
                  <a:lnTo>
                    <a:pt x="241744" y="633006"/>
                  </a:lnTo>
                  <a:lnTo>
                    <a:pt x="188239" y="645185"/>
                  </a:lnTo>
                  <a:lnTo>
                    <a:pt x="191287" y="658558"/>
                  </a:lnTo>
                  <a:lnTo>
                    <a:pt x="244779" y="646379"/>
                  </a:lnTo>
                  <a:close/>
                </a:path>
                <a:path w="2010409" h="1428114">
                  <a:moveTo>
                    <a:pt x="277507" y="412915"/>
                  </a:moveTo>
                  <a:lnTo>
                    <a:pt x="224370" y="399275"/>
                  </a:lnTo>
                  <a:lnTo>
                    <a:pt x="220967" y="412559"/>
                  </a:lnTo>
                  <a:lnTo>
                    <a:pt x="274091" y="426199"/>
                  </a:lnTo>
                  <a:lnTo>
                    <a:pt x="277507" y="412915"/>
                  </a:lnTo>
                  <a:close/>
                </a:path>
                <a:path w="2010409" h="1428114">
                  <a:moveTo>
                    <a:pt x="282003" y="1065568"/>
                  </a:moveTo>
                  <a:lnTo>
                    <a:pt x="270878" y="1057541"/>
                  </a:lnTo>
                  <a:lnTo>
                    <a:pt x="238785" y="1102055"/>
                  </a:lnTo>
                  <a:lnTo>
                    <a:pt x="249910" y="1110081"/>
                  </a:lnTo>
                  <a:lnTo>
                    <a:pt x="282003" y="1065568"/>
                  </a:lnTo>
                  <a:close/>
                </a:path>
                <a:path w="2010409" h="1428114">
                  <a:moveTo>
                    <a:pt x="305320" y="1210246"/>
                  </a:moveTo>
                  <a:lnTo>
                    <a:pt x="301307" y="1197140"/>
                  </a:lnTo>
                  <a:lnTo>
                    <a:pt x="248843" y="1213180"/>
                  </a:lnTo>
                  <a:lnTo>
                    <a:pt x="252857" y="1226312"/>
                  </a:lnTo>
                  <a:lnTo>
                    <a:pt x="305320" y="1210246"/>
                  </a:lnTo>
                  <a:close/>
                </a:path>
                <a:path w="2010409" h="1428114">
                  <a:moveTo>
                    <a:pt x="314312" y="630529"/>
                  </a:moveTo>
                  <a:lnTo>
                    <a:pt x="311277" y="617156"/>
                  </a:lnTo>
                  <a:lnTo>
                    <a:pt x="257784" y="629348"/>
                  </a:lnTo>
                  <a:lnTo>
                    <a:pt x="260832" y="642721"/>
                  </a:lnTo>
                  <a:lnTo>
                    <a:pt x="314312" y="630529"/>
                  </a:lnTo>
                  <a:close/>
                </a:path>
                <a:path w="2010409" h="1428114">
                  <a:moveTo>
                    <a:pt x="323723" y="1007706"/>
                  </a:moveTo>
                  <a:lnTo>
                    <a:pt x="312597" y="999680"/>
                  </a:lnTo>
                  <a:lnTo>
                    <a:pt x="280504" y="1044194"/>
                  </a:lnTo>
                  <a:lnTo>
                    <a:pt x="291630" y="1052220"/>
                  </a:lnTo>
                  <a:lnTo>
                    <a:pt x="323723" y="1007706"/>
                  </a:lnTo>
                  <a:close/>
                </a:path>
                <a:path w="2010409" h="1428114">
                  <a:moveTo>
                    <a:pt x="346583" y="430644"/>
                  </a:moveTo>
                  <a:lnTo>
                    <a:pt x="293446" y="417004"/>
                  </a:lnTo>
                  <a:lnTo>
                    <a:pt x="290042" y="430288"/>
                  </a:lnTo>
                  <a:lnTo>
                    <a:pt x="343166" y="443928"/>
                  </a:lnTo>
                  <a:lnTo>
                    <a:pt x="346583" y="430644"/>
                  </a:lnTo>
                  <a:close/>
                </a:path>
                <a:path w="2010409" h="1428114">
                  <a:moveTo>
                    <a:pt x="365442" y="949845"/>
                  </a:moveTo>
                  <a:lnTo>
                    <a:pt x="354317" y="941819"/>
                  </a:lnTo>
                  <a:lnTo>
                    <a:pt x="322224" y="986332"/>
                  </a:lnTo>
                  <a:lnTo>
                    <a:pt x="333349" y="994359"/>
                  </a:lnTo>
                  <a:lnTo>
                    <a:pt x="365442" y="949845"/>
                  </a:lnTo>
                  <a:close/>
                </a:path>
                <a:path w="2010409" h="1428114">
                  <a:moveTo>
                    <a:pt x="373519" y="1189380"/>
                  </a:moveTo>
                  <a:lnTo>
                    <a:pt x="369506" y="1176261"/>
                  </a:lnTo>
                  <a:lnTo>
                    <a:pt x="317042" y="1192326"/>
                  </a:lnTo>
                  <a:lnTo>
                    <a:pt x="321056" y="1205433"/>
                  </a:lnTo>
                  <a:lnTo>
                    <a:pt x="373519" y="1189380"/>
                  </a:lnTo>
                  <a:close/>
                </a:path>
                <a:path w="2010409" h="1428114">
                  <a:moveTo>
                    <a:pt x="407162" y="891984"/>
                  </a:moveTo>
                  <a:lnTo>
                    <a:pt x="396036" y="883958"/>
                  </a:lnTo>
                  <a:lnTo>
                    <a:pt x="363956" y="928471"/>
                  </a:lnTo>
                  <a:lnTo>
                    <a:pt x="375069" y="936498"/>
                  </a:lnTo>
                  <a:lnTo>
                    <a:pt x="407162" y="891984"/>
                  </a:lnTo>
                  <a:close/>
                </a:path>
                <a:path w="2010409" h="1428114">
                  <a:moveTo>
                    <a:pt x="415671" y="448386"/>
                  </a:moveTo>
                  <a:lnTo>
                    <a:pt x="362521" y="434746"/>
                  </a:lnTo>
                  <a:lnTo>
                    <a:pt x="359117" y="448030"/>
                  </a:lnTo>
                  <a:lnTo>
                    <a:pt x="412254" y="461670"/>
                  </a:lnTo>
                  <a:lnTo>
                    <a:pt x="415671" y="448386"/>
                  </a:lnTo>
                  <a:close/>
                </a:path>
                <a:path w="2010409" h="1428114">
                  <a:moveTo>
                    <a:pt x="441718" y="1168501"/>
                  </a:moveTo>
                  <a:lnTo>
                    <a:pt x="437705" y="1155395"/>
                  </a:lnTo>
                  <a:lnTo>
                    <a:pt x="385241" y="1171448"/>
                  </a:lnTo>
                  <a:lnTo>
                    <a:pt x="389255" y="1184567"/>
                  </a:lnTo>
                  <a:lnTo>
                    <a:pt x="441718" y="1168501"/>
                  </a:lnTo>
                  <a:close/>
                </a:path>
                <a:path w="2010409" h="1428114">
                  <a:moveTo>
                    <a:pt x="446570" y="828319"/>
                  </a:moveTo>
                  <a:lnTo>
                    <a:pt x="442480" y="820839"/>
                  </a:lnTo>
                  <a:lnTo>
                    <a:pt x="335673" y="625665"/>
                  </a:lnTo>
                  <a:lnTo>
                    <a:pt x="383844" y="614692"/>
                  </a:lnTo>
                  <a:lnTo>
                    <a:pt x="380809" y="601319"/>
                  </a:lnTo>
                  <a:lnTo>
                    <a:pt x="328828" y="613156"/>
                  </a:lnTo>
                  <a:lnTo>
                    <a:pt x="224917" y="423265"/>
                  </a:lnTo>
                  <a:lnTo>
                    <a:pt x="212890" y="429844"/>
                  </a:lnTo>
                  <a:lnTo>
                    <a:pt x="419150" y="806780"/>
                  </a:lnTo>
                  <a:lnTo>
                    <a:pt x="32105" y="703224"/>
                  </a:lnTo>
                  <a:lnTo>
                    <a:pt x="28562" y="716470"/>
                  </a:lnTo>
                  <a:lnTo>
                    <a:pt x="446570" y="828319"/>
                  </a:lnTo>
                  <a:close/>
                </a:path>
                <a:path w="2010409" h="1428114">
                  <a:moveTo>
                    <a:pt x="448894" y="834136"/>
                  </a:moveTo>
                  <a:lnTo>
                    <a:pt x="437756" y="826109"/>
                  </a:lnTo>
                  <a:lnTo>
                    <a:pt x="405663" y="870623"/>
                  </a:lnTo>
                  <a:lnTo>
                    <a:pt x="416801" y="878649"/>
                  </a:lnTo>
                  <a:lnTo>
                    <a:pt x="448894" y="834136"/>
                  </a:lnTo>
                  <a:close/>
                </a:path>
                <a:path w="2010409" h="1428114">
                  <a:moveTo>
                    <a:pt x="453390" y="598855"/>
                  </a:moveTo>
                  <a:lnTo>
                    <a:pt x="450342" y="585470"/>
                  </a:lnTo>
                  <a:lnTo>
                    <a:pt x="396849" y="597649"/>
                  </a:lnTo>
                  <a:lnTo>
                    <a:pt x="399910" y="611035"/>
                  </a:lnTo>
                  <a:lnTo>
                    <a:pt x="453390" y="598855"/>
                  </a:lnTo>
                  <a:close/>
                </a:path>
                <a:path w="2010409" h="1428114">
                  <a:moveTo>
                    <a:pt x="484746" y="466102"/>
                  </a:moveTo>
                  <a:lnTo>
                    <a:pt x="431596" y="452462"/>
                  </a:lnTo>
                  <a:lnTo>
                    <a:pt x="428193" y="465759"/>
                  </a:lnTo>
                  <a:lnTo>
                    <a:pt x="481342" y="479399"/>
                  </a:lnTo>
                  <a:lnTo>
                    <a:pt x="484746" y="466102"/>
                  </a:lnTo>
                  <a:close/>
                </a:path>
                <a:path w="2010409" h="1428114">
                  <a:moveTo>
                    <a:pt x="496900" y="782815"/>
                  </a:moveTo>
                  <a:lnTo>
                    <a:pt x="487045" y="773290"/>
                  </a:lnTo>
                  <a:lnTo>
                    <a:pt x="448945" y="812800"/>
                  </a:lnTo>
                  <a:lnTo>
                    <a:pt x="458825" y="822312"/>
                  </a:lnTo>
                  <a:lnTo>
                    <a:pt x="496900" y="782815"/>
                  </a:lnTo>
                  <a:close/>
                </a:path>
                <a:path w="2010409" h="1428114">
                  <a:moveTo>
                    <a:pt x="509905" y="1147648"/>
                  </a:moveTo>
                  <a:lnTo>
                    <a:pt x="505891" y="1134516"/>
                  </a:lnTo>
                  <a:lnTo>
                    <a:pt x="453440" y="1150581"/>
                  </a:lnTo>
                  <a:lnTo>
                    <a:pt x="457454" y="1163688"/>
                  </a:lnTo>
                  <a:lnTo>
                    <a:pt x="509905" y="1147648"/>
                  </a:lnTo>
                  <a:close/>
                </a:path>
                <a:path w="2010409" h="1428114">
                  <a:moveTo>
                    <a:pt x="522922" y="583006"/>
                  </a:moveTo>
                  <a:lnTo>
                    <a:pt x="519874" y="569633"/>
                  </a:lnTo>
                  <a:lnTo>
                    <a:pt x="466382" y="581825"/>
                  </a:lnTo>
                  <a:lnTo>
                    <a:pt x="469442" y="595198"/>
                  </a:lnTo>
                  <a:lnTo>
                    <a:pt x="522922" y="583006"/>
                  </a:lnTo>
                  <a:close/>
                </a:path>
                <a:path w="2010409" h="1428114">
                  <a:moveTo>
                    <a:pt x="546417" y="731456"/>
                  </a:moveTo>
                  <a:lnTo>
                    <a:pt x="536549" y="721944"/>
                  </a:lnTo>
                  <a:lnTo>
                    <a:pt x="498462" y="761441"/>
                  </a:lnTo>
                  <a:lnTo>
                    <a:pt x="508330" y="770966"/>
                  </a:lnTo>
                  <a:lnTo>
                    <a:pt x="546417" y="731456"/>
                  </a:lnTo>
                  <a:close/>
                </a:path>
                <a:path w="2010409" h="1428114">
                  <a:moveTo>
                    <a:pt x="553821" y="483831"/>
                  </a:moveTo>
                  <a:lnTo>
                    <a:pt x="500684" y="470192"/>
                  </a:lnTo>
                  <a:lnTo>
                    <a:pt x="497268" y="483489"/>
                  </a:lnTo>
                  <a:lnTo>
                    <a:pt x="550418" y="497128"/>
                  </a:lnTo>
                  <a:lnTo>
                    <a:pt x="553821" y="483831"/>
                  </a:lnTo>
                  <a:close/>
                </a:path>
                <a:path w="2010409" h="1428114">
                  <a:moveTo>
                    <a:pt x="575056" y="57391"/>
                  </a:moveTo>
                  <a:lnTo>
                    <a:pt x="562991" y="17729"/>
                  </a:lnTo>
                  <a:lnTo>
                    <a:pt x="560108" y="8242"/>
                  </a:lnTo>
                  <a:lnTo>
                    <a:pt x="556704" y="11658"/>
                  </a:lnTo>
                  <a:lnTo>
                    <a:pt x="558800" y="4572"/>
                  </a:lnTo>
                  <a:lnTo>
                    <a:pt x="543280" y="0"/>
                  </a:lnTo>
                  <a:lnTo>
                    <a:pt x="561936" y="61404"/>
                  </a:lnTo>
                  <a:lnTo>
                    <a:pt x="575056" y="57391"/>
                  </a:lnTo>
                  <a:close/>
                </a:path>
                <a:path w="2010409" h="1428114">
                  <a:moveTo>
                    <a:pt x="578104" y="1126769"/>
                  </a:moveTo>
                  <a:lnTo>
                    <a:pt x="574090" y="1113650"/>
                  </a:lnTo>
                  <a:lnTo>
                    <a:pt x="521639" y="1129703"/>
                  </a:lnTo>
                  <a:lnTo>
                    <a:pt x="525653" y="1142822"/>
                  </a:lnTo>
                  <a:lnTo>
                    <a:pt x="578104" y="1126769"/>
                  </a:lnTo>
                  <a:close/>
                </a:path>
                <a:path w="2010409" h="1428114">
                  <a:moveTo>
                    <a:pt x="592455" y="567169"/>
                  </a:moveTo>
                  <a:lnTo>
                    <a:pt x="589419" y="553783"/>
                  </a:lnTo>
                  <a:lnTo>
                    <a:pt x="535927" y="565975"/>
                  </a:lnTo>
                  <a:lnTo>
                    <a:pt x="538962" y="579361"/>
                  </a:lnTo>
                  <a:lnTo>
                    <a:pt x="592455" y="567169"/>
                  </a:lnTo>
                  <a:close/>
                </a:path>
                <a:path w="2010409" h="1428114">
                  <a:moveTo>
                    <a:pt x="595795" y="125653"/>
                  </a:moveTo>
                  <a:lnTo>
                    <a:pt x="579843" y="73177"/>
                  </a:lnTo>
                  <a:lnTo>
                    <a:pt x="566724" y="77177"/>
                  </a:lnTo>
                  <a:lnTo>
                    <a:pt x="582676" y="129654"/>
                  </a:lnTo>
                  <a:lnTo>
                    <a:pt x="595795" y="125653"/>
                  </a:lnTo>
                  <a:close/>
                </a:path>
                <a:path w="2010409" h="1428114">
                  <a:moveTo>
                    <a:pt x="595922" y="680123"/>
                  </a:moveTo>
                  <a:lnTo>
                    <a:pt x="586054" y="670598"/>
                  </a:lnTo>
                  <a:lnTo>
                    <a:pt x="547966" y="710095"/>
                  </a:lnTo>
                  <a:lnTo>
                    <a:pt x="557847" y="719620"/>
                  </a:lnTo>
                  <a:lnTo>
                    <a:pt x="595922" y="680123"/>
                  </a:lnTo>
                  <a:close/>
                </a:path>
                <a:path w="2010409" h="1428114">
                  <a:moveTo>
                    <a:pt x="616534" y="193903"/>
                  </a:moveTo>
                  <a:lnTo>
                    <a:pt x="600583" y="141427"/>
                  </a:lnTo>
                  <a:lnTo>
                    <a:pt x="587451" y="145427"/>
                  </a:lnTo>
                  <a:lnTo>
                    <a:pt x="603415" y="197904"/>
                  </a:lnTo>
                  <a:lnTo>
                    <a:pt x="616534" y="193903"/>
                  </a:lnTo>
                  <a:close/>
                </a:path>
                <a:path w="2010409" h="1428114">
                  <a:moveTo>
                    <a:pt x="622896" y="501561"/>
                  </a:moveTo>
                  <a:lnTo>
                    <a:pt x="569760" y="487921"/>
                  </a:lnTo>
                  <a:lnTo>
                    <a:pt x="566356" y="501205"/>
                  </a:lnTo>
                  <a:lnTo>
                    <a:pt x="619493" y="514845"/>
                  </a:lnTo>
                  <a:lnTo>
                    <a:pt x="622896" y="501561"/>
                  </a:lnTo>
                  <a:close/>
                </a:path>
                <a:path w="2010409" h="1428114">
                  <a:moveTo>
                    <a:pt x="627189" y="24815"/>
                  </a:moveTo>
                  <a:lnTo>
                    <a:pt x="574586" y="9271"/>
                  </a:lnTo>
                  <a:lnTo>
                    <a:pt x="570699" y="22415"/>
                  </a:lnTo>
                  <a:lnTo>
                    <a:pt x="623303" y="37960"/>
                  </a:lnTo>
                  <a:lnTo>
                    <a:pt x="627189" y="24815"/>
                  </a:lnTo>
                  <a:close/>
                </a:path>
                <a:path w="2010409" h="1428114">
                  <a:moveTo>
                    <a:pt x="637273" y="262153"/>
                  </a:moveTo>
                  <a:lnTo>
                    <a:pt x="621322" y="209677"/>
                  </a:lnTo>
                  <a:lnTo>
                    <a:pt x="608203" y="213677"/>
                  </a:lnTo>
                  <a:lnTo>
                    <a:pt x="624154" y="266153"/>
                  </a:lnTo>
                  <a:lnTo>
                    <a:pt x="637273" y="262153"/>
                  </a:lnTo>
                  <a:close/>
                </a:path>
                <a:path w="2010409" h="1428114">
                  <a:moveTo>
                    <a:pt x="645439" y="628777"/>
                  </a:moveTo>
                  <a:lnTo>
                    <a:pt x="635558" y="619252"/>
                  </a:lnTo>
                  <a:lnTo>
                    <a:pt x="597484" y="658736"/>
                  </a:lnTo>
                  <a:lnTo>
                    <a:pt x="607352" y="668274"/>
                  </a:lnTo>
                  <a:lnTo>
                    <a:pt x="645439" y="628777"/>
                  </a:lnTo>
                  <a:close/>
                </a:path>
                <a:path w="2010409" h="1428114">
                  <a:moveTo>
                    <a:pt x="646303" y="1105903"/>
                  </a:moveTo>
                  <a:lnTo>
                    <a:pt x="642289" y="1092784"/>
                  </a:lnTo>
                  <a:lnTo>
                    <a:pt x="589826" y="1108824"/>
                  </a:lnTo>
                  <a:lnTo>
                    <a:pt x="593839" y="1121956"/>
                  </a:lnTo>
                  <a:lnTo>
                    <a:pt x="646303" y="1105903"/>
                  </a:lnTo>
                  <a:close/>
                </a:path>
                <a:path w="2010409" h="1428114">
                  <a:moveTo>
                    <a:pt x="658012" y="330403"/>
                  </a:moveTo>
                  <a:lnTo>
                    <a:pt x="642061" y="277926"/>
                  </a:lnTo>
                  <a:lnTo>
                    <a:pt x="628942" y="281927"/>
                  </a:lnTo>
                  <a:lnTo>
                    <a:pt x="644893" y="334403"/>
                  </a:lnTo>
                  <a:lnTo>
                    <a:pt x="658012" y="330403"/>
                  </a:lnTo>
                  <a:close/>
                </a:path>
                <a:path w="2010409" h="1428114">
                  <a:moveTo>
                    <a:pt x="662000" y="551319"/>
                  </a:moveTo>
                  <a:lnTo>
                    <a:pt x="659041" y="538340"/>
                  </a:lnTo>
                  <a:lnTo>
                    <a:pt x="658952" y="537946"/>
                  </a:lnTo>
                  <a:lnTo>
                    <a:pt x="605472" y="550125"/>
                  </a:lnTo>
                  <a:lnTo>
                    <a:pt x="608507" y="563511"/>
                  </a:lnTo>
                  <a:lnTo>
                    <a:pt x="662000" y="551319"/>
                  </a:lnTo>
                  <a:close/>
                </a:path>
                <a:path w="2010409" h="1428114">
                  <a:moveTo>
                    <a:pt x="678751" y="398665"/>
                  </a:moveTo>
                  <a:lnTo>
                    <a:pt x="662800" y="346189"/>
                  </a:lnTo>
                  <a:lnTo>
                    <a:pt x="649668" y="350189"/>
                  </a:lnTo>
                  <a:lnTo>
                    <a:pt x="665632" y="402653"/>
                  </a:lnTo>
                  <a:lnTo>
                    <a:pt x="678751" y="398665"/>
                  </a:lnTo>
                  <a:close/>
                </a:path>
                <a:path w="2010409" h="1428114">
                  <a:moveTo>
                    <a:pt x="681736" y="1095057"/>
                  </a:moveTo>
                  <a:lnTo>
                    <a:pt x="677710" y="1081938"/>
                  </a:lnTo>
                  <a:lnTo>
                    <a:pt x="658025" y="1087970"/>
                  </a:lnTo>
                  <a:lnTo>
                    <a:pt x="662038" y="1101077"/>
                  </a:lnTo>
                  <a:lnTo>
                    <a:pt x="681736" y="1095057"/>
                  </a:lnTo>
                  <a:close/>
                </a:path>
                <a:path w="2010409" h="1428114">
                  <a:moveTo>
                    <a:pt x="694944" y="577418"/>
                  </a:moveTo>
                  <a:lnTo>
                    <a:pt x="685063" y="567893"/>
                  </a:lnTo>
                  <a:lnTo>
                    <a:pt x="646988" y="607390"/>
                  </a:lnTo>
                  <a:lnTo>
                    <a:pt x="656856" y="616915"/>
                  </a:lnTo>
                  <a:lnTo>
                    <a:pt x="694944" y="577418"/>
                  </a:lnTo>
                  <a:close/>
                </a:path>
                <a:path w="2010409" h="1428114">
                  <a:moveTo>
                    <a:pt x="695579" y="45046"/>
                  </a:moveTo>
                  <a:lnTo>
                    <a:pt x="642975" y="29502"/>
                  </a:lnTo>
                  <a:lnTo>
                    <a:pt x="639089" y="42646"/>
                  </a:lnTo>
                  <a:lnTo>
                    <a:pt x="691692" y="58191"/>
                  </a:lnTo>
                  <a:lnTo>
                    <a:pt x="695579" y="45046"/>
                  </a:lnTo>
                  <a:close/>
                </a:path>
                <a:path w="2010409" h="1428114">
                  <a:moveTo>
                    <a:pt x="699490" y="466928"/>
                  </a:moveTo>
                  <a:lnTo>
                    <a:pt x="683539" y="414413"/>
                  </a:lnTo>
                  <a:lnTo>
                    <a:pt x="670420" y="418401"/>
                  </a:lnTo>
                  <a:lnTo>
                    <a:pt x="686371" y="470916"/>
                  </a:lnTo>
                  <a:lnTo>
                    <a:pt x="699490" y="466928"/>
                  </a:lnTo>
                  <a:close/>
                </a:path>
                <a:path w="2010409" h="1428114">
                  <a:moveTo>
                    <a:pt x="724979" y="561009"/>
                  </a:moveTo>
                  <a:lnTo>
                    <a:pt x="711263" y="561009"/>
                  </a:lnTo>
                  <a:lnTo>
                    <a:pt x="711263" y="562927"/>
                  </a:lnTo>
                  <a:lnTo>
                    <a:pt x="724979" y="562927"/>
                  </a:lnTo>
                  <a:lnTo>
                    <a:pt x="724979" y="561009"/>
                  </a:lnTo>
                  <a:close/>
                </a:path>
                <a:path w="2010409" h="1428114">
                  <a:moveTo>
                    <a:pt x="725170" y="634263"/>
                  </a:moveTo>
                  <a:lnTo>
                    <a:pt x="725068" y="595198"/>
                  </a:lnTo>
                  <a:lnTo>
                    <a:pt x="725030" y="579386"/>
                  </a:lnTo>
                  <a:lnTo>
                    <a:pt x="711314" y="579386"/>
                  </a:lnTo>
                  <a:lnTo>
                    <a:pt x="711352" y="595198"/>
                  </a:lnTo>
                  <a:lnTo>
                    <a:pt x="711454" y="634263"/>
                  </a:lnTo>
                  <a:lnTo>
                    <a:pt x="725170" y="634263"/>
                  </a:lnTo>
                  <a:close/>
                </a:path>
                <a:path w="2010409" h="1428114">
                  <a:moveTo>
                    <a:pt x="725373" y="705599"/>
                  </a:moveTo>
                  <a:lnTo>
                    <a:pt x="725246" y="658736"/>
                  </a:lnTo>
                  <a:lnTo>
                    <a:pt x="725220" y="650722"/>
                  </a:lnTo>
                  <a:lnTo>
                    <a:pt x="711504" y="650722"/>
                  </a:lnTo>
                  <a:lnTo>
                    <a:pt x="711530" y="658736"/>
                  </a:lnTo>
                  <a:lnTo>
                    <a:pt x="711657" y="705599"/>
                  </a:lnTo>
                  <a:lnTo>
                    <a:pt x="725373" y="705599"/>
                  </a:lnTo>
                  <a:close/>
                </a:path>
                <a:path w="2010409" h="1428114">
                  <a:moveTo>
                    <a:pt x="725551" y="776935"/>
                  </a:moveTo>
                  <a:lnTo>
                    <a:pt x="725398" y="722058"/>
                  </a:lnTo>
                  <a:lnTo>
                    <a:pt x="711682" y="722058"/>
                  </a:lnTo>
                  <a:lnTo>
                    <a:pt x="711835" y="776935"/>
                  </a:lnTo>
                  <a:lnTo>
                    <a:pt x="725551" y="776935"/>
                  </a:lnTo>
                  <a:close/>
                </a:path>
                <a:path w="2010409" h="1428114">
                  <a:moveTo>
                    <a:pt x="725932" y="919619"/>
                  </a:moveTo>
                  <a:lnTo>
                    <a:pt x="725792" y="864743"/>
                  </a:lnTo>
                  <a:lnTo>
                    <a:pt x="712076" y="864743"/>
                  </a:lnTo>
                  <a:lnTo>
                    <a:pt x="712216" y="919619"/>
                  </a:lnTo>
                  <a:lnTo>
                    <a:pt x="725932" y="919619"/>
                  </a:lnTo>
                  <a:close/>
                </a:path>
                <a:path w="2010409" h="1428114">
                  <a:moveTo>
                    <a:pt x="726122" y="990955"/>
                  </a:moveTo>
                  <a:lnTo>
                    <a:pt x="725970" y="936078"/>
                  </a:lnTo>
                  <a:lnTo>
                    <a:pt x="712254" y="936078"/>
                  </a:lnTo>
                  <a:lnTo>
                    <a:pt x="712406" y="990955"/>
                  </a:lnTo>
                  <a:lnTo>
                    <a:pt x="726122" y="990955"/>
                  </a:lnTo>
                  <a:close/>
                </a:path>
                <a:path w="2010409" h="1428114">
                  <a:moveTo>
                    <a:pt x="726300" y="1062304"/>
                  </a:moveTo>
                  <a:lnTo>
                    <a:pt x="726173" y="1007427"/>
                  </a:lnTo>
                  <a:lnTo>
                    <a:pt x="712457" y="1007427"/>
                  </a:lnTo>
                  <a:lnTo>
                    <a:pt x="712584" y="1062304"/>
                  </a:lnTo>
                  <a:lnTo>
                    <a:pt x="726300" y="1062304"/>
                  </a:lnTo>
                  <a:close/>
                </a:path>
                <a:path w="2010409" h="1428114">
                  <a:moveTo>
                    <a:pt x="730732" y="537552"/>
                  </a:moveTo>
                  <a:lnTo>
                    <a:pt x="730097" y="527773"/>
                  </a:lnTo>
                  <a:lnTo>
                    <a:pt x="730046" y="526999"/>
                  </a:lnTo>
                  <a:lnTo>
                    <a:pt x="729957" y="525665"/>
                  </a:lnTo>
                  <a:lnTo>
                    <a:pt x="729843" y="523875"/>
                  </a:lnTo>
                  <a:lnTo>
                    <a:pt x="717054" y="524713"/>
                  </a:lnTo>
                  <a:lnTo>
                    <a:pt x="716648" y="523392"/>
                  </a:lnTo>
                  <a:lnTo>
                    <a:pt x="704278" y="482663"/>
                  </a:lnTo>
                  <a:lnTo>
                    <a:pt x="691159" y="486651"/>
                  </a:lnTo>
                  <a:lnTo>
                    <a:pt x="703605" y="527773"/>
                  </a:lnTo>
                  <a:lnTo>
                    <a:pt x="688936" y="531114"/>
                  </a:lnTo>
                  <a:lnTo>
                    <a:pt x="691972" y="519290"/>
                  </a:lnTo>
                  <a:lnTo>
                    <a:pt x="638835" y="505663"/>
                  </a:lnTo>
                  <a:lnTo>
                    <a:pt x="635431" y="518947"/>
                  </a:lnTo>
                  <a:lnTo>
                    <a:pt x="685723" y="531850"/>
                  </a:lnTo>
                  <a:lnTo>
                    <a:pt x="675005" y="534301"/>
                  </a:lnTo>
                  <a:lnTo>
                    <a:pt x="678040" y="547674"/>
                  </a:lnTo>
                  <a:lnTo>
                    <a:pt x="714756" y="539305"/>
                  </a:lnTo>
                  <a:lnTo>
                    <a:pt x="722058" y="541172"/>
                  </a:lnTo>
                  <a:lnTo>
                    <a:pt x="721194" y="538340"/>
                  </a:lnTo>
                  <a:lnTo>
                    <a:pt x="718985" y="538340"/>
                  </a:lnTo>
                  <a:lnTo>
                    <a:pt x="718566" y="538340"/>
                  </a:lnTo>
                  <a:lnTo>
                    <a:pt x="721131" y="538175"/>
                  </a:lnTo>
                  <a:lnTo>
                    <a:pt x="721194" y="538340"/>
                  </a:lnTo>
                  <a:lnTo>
                    <a:pt x="721144" y="538175"/>
                  </a:lnTo>
                  <a:lnTo>
                    <a:pt x="730732" y="537552"/>
                  </a:lnTo>
                  <a:close/>
                </a:path>
                <a:path w="2010409" h="1428114">
                  <a:moveTo>
                    <a:pt x="763981" y="65176"/>
                  </a:moveTo>
                  <a:lnTo>
                    <a:pt x="711365" y="49618"/>
                  </a:lnTo>
                  <a:lnTo>
                    <a:pt x="707478" y="62776"/>
                  </a:lnTo>
                  <a:lnTo>
                    <a:pt x="760095" y="78320"/>
                  </a:lnTo>
                  <a:lnTo>
                    <a:pt x="763981" y="65176"/>
                  </a:lnTo>
                  <a:close/>
                </a:path>
                <a:path w="2010409" h="1428114">
                  <a:moveTo>
                    <a:pt x="800989" y="578523"/>
                  </a:moveTo>
                  <a:lnTo>
                    <a:pt x="755561" y="547776"/>
                  </a:lnTo>
                  <a:lnTo>
                    <a:pt x="747877" y="559142"/>
                  </a:lnTo>
                  <a:lnTo>
                    <a:pt x="793318" y="589889"/>
                  </a:lnTo>
                  <a:lnTo>
                    <a:pt x="800989" y="578523"/>
                  </a:lnTo>
                  <a:close/>
                </a:path>
                <a:path w="2010409" h="1428114">
                  <a:moveTo>
                    <a:pt x="801890" y="532942"/>
                  </a:moveTo>
                  <a:lnTo>
                    <a:pt x="801014" y="519252"/>
                  </a:lnTo>
                  <a:lnTo>
                    <a:pt x="746277" y="522808"/>
                  </a:lnTo>
                  <a:lnTo>
                    <a:pt x="747153" y="536486"/>
                  </a:lnTo>
                  <a:lnTo>
                    <a:pt x="801890" y="532942"/>
                  </a:lnTo>
                  <a:close/>
                </a:path>
                <a:path w="2010409" h="1428114">
                  <a:moveTo>
                    <a:pt x="821309" y="1154442"/>
                  </a:moveTo>
                  <a:lnTo>
                    <a:pt x="779360" y="1119060"/>
                  </a:lnTo>
                  <a:lnTo>
                    <a:pt x="770521" y="1129550"/>
                  </a:lnTo>
                  <a:lnTo>
                    <a:pt x="812457" y="1164932"/>
                  </a:lnTo>
                  <a:lnTo>
                    <a:pt x="821309" y="1154442"/>
                  </a:lnTo>
                  <a:close/>
                </a:path>
                <a:path w="2010409" h="1428114">
                  <a:moveTo>
                    <a:pt x="832370" y="85407"/>
                  </a:moveTo>
                  <a:lnTo>
                    <a:pt x="779767" y="69862"/>
                  </a:lnTo>
                  <a:lnTo>
                    <a:pt x="775881" y="83007"/>
                  </a:lnTo>
                  <a:lnTo>
                    <a:pt x="828497" y="98552"/>
                  </a:lnTo>
                  <a:lnTo>
                    <a:pt x="832370" y="85407"/>
                  </a:lnTo>
                  <a:close/>
                </a:path>
                <a:path w="2010409" h="1428114">
                  <a:moveTo>
                    <a:pt x="860056" y="618515"/>
                  </a:moveTo>
                  <a:lnTo>
                    <a:pt x="814628" y="587756"/>
                  </a:lnTo>
                  <a:lnTo>
                    <a:pt x="806932" y="599122"/>
                  </a:lnTo>
                  <a:lnTo>
                    <a:pt x="852360" y="629881"/>
                  </a:lnTo>
                  <a:lnTo>
                    <a:pt x="860056" y="618515"/>
                  </a:lnTo>
                  <a:close/>
                </a:path>
                <a:path w="2010409" h="1428114">
                  <a:moveTo>
                    <a:pt x="873061" y="528332"/>
                  </a:moveTo>
                  <a:lnTo>
                    <a:pt x="872185" y="514629"/>
                  </a:lnTo>
                  <a:lnTo>
                    <a:pt x="817435" y="518185"/>
                  </a:lnTo>
                  <a:lnTo>
                    <a:pt x="818324" y="531876"/>
                  </a:lnTo>
                  <a:lnTo>
                    <a:pt x="873061" y="528332"/>
                  </a:lnTo>
                  <a:close/>
                </a:path>
                <a:path w="2010409" h="1428114">
                  <a:moveTo>
                    <a:pt x="875804" y="1200442"/>
                  </a:moveTo>
                  <a:lnTo>
                    <a:pt x="833869" y="1165072"/>
                  </a:lnTo>
                  <a:lnTo>
                    <a:pt x="825042" y="1175550"/>
                  </a:lnTo>
                  <a:lnTo>
                    <a:pt x="866978" y="1210932"/>
                  </a:lnTo>
                  <a:lnTo>
                    <a:pt x="875804" y="1200442"/>
                  </a:lnTo>
                  <a:close/>
                </a:path>
                <a:path w="2010409" h="1428114">
                  <a:moveTo>
                    <a:pt x="900772" y="105638"/>
                  </a:moveTo>
                  <a:lnTo>
                    <a:pt x="848156" y="90093"/>
                  </a:lnTo>
                  <a:lnTo>
                    <a:pt x="844270" y="103238"/>
                  </a:lnTo>
                  <a:lnTo>
                    <a:pt x="896886" y="118795"/>
                  </a:lnTo>
                  <a:lnTo>
                    <a:pt x="900772" y="105638"/>
                  </a:lnTo>
                  <a:close/>
                </a:path>
                <a:path w="2010409" h="1428114">
                  <a:moveTo>
                    <a:pt x="919124" y="658495"/>
                  </a:moveTo>
                  <a:lnTo>
                    <a:pt x="873696" y="627748"/>
                  </a:lnTo>
                  <a:lnTo>
                    <a:pt x="866000" y="639114"/>
                  </a:lnTo>
                  <a:lnTo>
                    <a:pt x="911428" y="669861"/>
                  </a:lnTo>
                  <a:lnTo>
                    <a:pt x="919124" y="658495"/>
                  </a:lnTo>
                  <a:close/>
                </a:path>
                <a:path w="2010409" h="1428114">
                  <a:moveTo>
                    <a:pt x="930325" y="1246441"/>
                  </a:moveTo>
                  <a:lnTo>
                    <a:pt x="888390" y="1211059"/>
                  </a:lnTo>
                  <a:lnTo>
                    <a:pt x="879538" y="1221549"/>
                  </a:lnTo>
                  <a:lnTo>
                    <a:pt x="921473" y="1256931"/>
                  </a:lnTo>
                  <a:lnTo>
                    <a:pt x="930325" y="1246441"/>
                  </a:lnTo>
                  <a:close/>
                </a:path>
                <a:path w="2010409" h="1428114">
                  <a:moveTo>
                    <a:pt x="944232" y="523709"/>
                  </a:moveTo>
                  <a:lnTo>
                    <a:pt x="943356" y="510019"/>
                  </a:lnTo>
                  <a:lnTo>
                    <a:pt x="888606" y="513562"/>
                  </a:lnTo>
                  <a:lnTo>
                    <a:pt x="889482" y="527253"/>
                  </a:lnTo>
                  <a:lnTo>
                    <a:pt x="944232" y="523709"/>
                  </a:lnTo>
                  <a:close/>
                </a:path>
                <a:path w="2010409" h="1428114">
                  <a:moveTo>
                    <a:pt x="969175" y="125882"/>
                  </a:moveTo>
                  <a:lnTo>
                    <a:pt x="916546" y="110324"/>
                  </a:lnTo>
                  <a:lnTo>
                    <a:pt x="912660" y="123482"/>
                  </a:lnTo>
                  <a:lnTo>
                    <a:pt x="965288" y="139026"/>
                  </a:lnTo>
                  <a:lnTo>
                    <a:pt x="969175" y="125882"/>
                  </a:lnTo>
                  <a:close/>
                </a:path>
                <a:path w="2010409" h="1428114">
                  <a:moveTo>
                    <a:pt x="978179" y="698487"/>
                  </a:moveTo>
                  <a:lnTo>
                    <a:pt x="932751" y="667740"/>
                  </a:lnTo>
                  <a:lnTo>
                    <a:pt x="925068" y="679094"/>
                  </a:lnTo>
                  <a:lnTo>
                    <a:pt x="970495" y="709853"/>
                  </a:lnTo>
                  <a:lnTo>
                    <a:pt x="978179" y="698487"/>
                  </a:lnTo>
                  <a:close/>
                </a:path>
                <a:path w="2010409" h="1428114">
                  <a:moveTo>
                    <a:pt x="984834" y="1292440"/>
                  </a:moveTo>
                  <a:lnTo>
                    <a:pt x="942911" y="1257058"/>
                  </a:lnTo>
                  <a:lnTo>
                    <a:pt x="934059" y="1267536"/>
                  </a:lnTo>
                  <a:lnTo>
                    <a:pt x="975995" y="1302918"/>
                  </a:lnTo>
                  <a:lnTo>
                    <a:pt x="984834" y="1292440"/>
                  </a:lnTo>
                  <a:close/>
                </a:path>
                <a:path w="2010409" h="1428114">
                  <a:moveTo>
                    <a:pt x="1003960" y="182473"/>
                  </a:moveTo>
                  <a:lnTo>
                    <a:pt x="993216" y="174015"/>
                  </a:lnTo>
                  <a:lnTo>
                    <a:pt x="728522" y="507352"/>
                  </a:lnTo>
                  <a:lnTo>
                    <a:pt x="739267" y="515874"/>
                  </a:lnTo>
                  <a:lnTo>
                    <a:pt x="1003960" y="182473"/>
                  </a:lnTo>
                  <a:close/>
                </a:path>
                <a:path w="2010409" h="1428114">
                  <a:moveTo>
                    <a:pt x="1015403" y="519087"/>
                  </a:moveTo>
                  <a:lnTo>
                    <a:pt x="1014514" y="505396"/>
                  </a:lnTo>
                  <a:lnTo>
                    <a:pt x="959777" y="508952"/>
                  </a:lnTo>
                  <a:lnTo>
                    <a:pt x="960653" y="522643"/>
                  </a:lnTo>
                  <a:lnTo>
                    <a:pt x="1015403" y="519087"/>
                  </a:lnTo>
                  <a:close/>
                </a:path>
                <a:path w="2010409" h="1428114">
                  <a:moveTo>
                    <a:pt x="1034846" y="157429"/>
                  </a:moveTo>
                  <a:lnTo>
                    <a:pt x="1032040" y="154000"/>
                  </a:lnTo>
                  <a:lnTo>
                    <a:pt x="1030173" y="151714"/>
                  </a:lnTo>
                  <a:lnTo>
                    <a:pt x="1021765" y="141427"/>
                  </a:lnTo>
                  <a:lnTo>
                    <a:pt x="984948" y="130568"/>
                  </a:lnTo>
                  <a:lnTo>
                    <a:pt x="981062" y="143713"/>
                  </a:lnTo>
                  <a:lnTo>
                    <a:pt x="1013853" y="153416"/>
                  </a:lnTo>
                  <a:lnTo>
                    <a:pt x="1024204" y="166116"/>
                  </a:lnTo>
                  <a:lnTo>
                    <a:pt x="1034846" y="157429"/>
                  </a:lnTo>
                  <a:close/>
                </a:path>
                <a:path w="2010409" h="1428114">
                  <a:moveTo>
                    <a:pt x="1037247" y="738479"/>
                  </a:moveTo>
                  <a:lnTo>
                    <a:pt x="991806" y="707720"/>
                  </a:lnTo>
                  <a:lnTo>
                    <a:pt x="984123" y="719086"/>
                  </a:lnTo>
                  <a:lnTo>
                    <a:pt x="1029550" y="749833"/>
                  </a:lnTo>
                  <a:lnTo>
                    <a:pt x="1037247" y="738479"/>
                  </a:lnTo>
                  <a:close/>
                </a:path>
                <a:path w="2010409" h="1428114">
                  <a:moveTo>
                    <a:pt x="1039355" y="1338427"/>
                  </a:moveTo>
                  <a:lnTo>
                    <a:pt x="997419" y="1303045"/>
                  </a:lnTo>
                  <a:lnTo>
                    <a:pt x="988580" y="1313535"/>
                  </a:lnTo>
                  <a:lnTo>
                    <a:pt x="1030503" y="1348917"/>
                  </a:lnTo>
                  <a:lnTo>
                    <a:pt x="1039355" y="1338427"/>
                  </a:lnTo>
                  <a:close/>
                </a:path>
                <a:path w="2010409" h="1428114">
                  <a:moveTo>
                    <a:pt x="1079906" y="212763"/>
                  </a:moveTo>
                  <a:lnTo>
                    <a:pt x="1045235" y="170230"/>
                  </a:lnTo>
                  <a:lnTo>
                    <a:pt x="1034592" y="178930"/>
                  </a:lnTo>
                  <a:lnTo>
                    <a:pt x="1069276" y="221449"/>
                  </a:lnTo>
                  <a:lnTo>
                    <a:pt x="1079906" y="212763"/>
                  </a:lnTo>
                  <a:close/>
                </a:path>
                <a:path w="2010409" h="1428114">
                  <a:moveTo>
                    <a:pt x="1086535" y="514477"/>
                  </a:moveTo>
                  <a:lnTo>
                    <a:pt x="1085735" y="500786"/>
                  </a:lnTo>
                  <a:lnTo>
                    <a:pt x="1030935" y="504329"/>
                  </a:lnTo>
                  <a:lnTo>
                    <a:pt x="1031824" y="518033"/>
                  </a:lnTo>
                  <a:lnTo>
                    <a:pt x="1086535" y="514477"/>
                  </a:lnTo>
                  <a:close/>
                </a:path>
                <a:path w="2010409" h="1428114">
                  <a:moveTo>
                    <a:pt x="1096251" y="778459"/>
                  </a:moveTo>
                  <a:lnTo>
                    <a:pt x="1050874" y="747712"/>
                  </a:lnTo>
                  <a:lnTo>
                    <a:pt x="1043178" y="759066"/>
                  </a:lnTo>
                  <a:lnTo>
                    <a:pt x="1088593" y="789825"/>
                  </a:lnTo>
                  <a:lnTo>
                    <a:pt x="1096251" y="778459"/>
                  </a:lnTo>
                  <a:close/>
                </a:path>
                <a:path w="2010409" h="1428114">
                  <a:moveTo>
                    <a:pt x="1099908" y="1295552"/>
                  </a:moveTo>
                  <a:lnTo>
                    <a:pt x="1087564" y="1289596"/>
                  </a:lnTo>
                  <a:lnTo>
                    <a:pt x="1063790" y="1339024"/>
                  </a:lnTo>
                  <a:lnTo>
                    <a:pt x="1076134" y="1344980"/>
                  </a:lnTo>
                  <a:lnTo>
                    <a:pt x="1099908" y="1295552"/>
                  </a:lnTo>
                  <a:close/>
                </a:path>
                <a:path w="2010409" h="1428114">
                  <a:moveTo>
                    <a:pt x="1100937" y="1365732"/>
                  </a:moveTo>
                  <a:lnTo>
                    <a:pt x="1067904" y="1361973"/>
                  </a:lnTo>
                  <a:lnTo>
                    <a:pt x="1068425" y="1360868"/>
                  </a:lnTo>
                  <a:lnTo>
                    <a:pt x="1068933" y="1359814"/>
                  </a:lnTo>
                  <a:lnTo>
                    <a:pt x="1056589" y="1353858"/>
                  </a:lnTo>
                  <a:lnTo>
                    <a:pt x="1047216" y="1373403"/>
                  </a:lnTo>
                  <a:lnTo>
                    <a:pt x="1099337" y="1379372"/>
                  </a:lnTo>
                  <a:lnTo>
                    <a:pt x="1100353" y="1370660"/>
                  </a:lnTo>
                  <a:lnTo>
                    <a:pt x="1100937" y="1365732"/>
                  </a:lnTo>
                  <a:close/>
                </a:path>
                <a:path w="2010409" h="1428114">
                  <a:moveTo>
                    <a:pt x="1124826" y="268097"/>
                  </a:moveTo>
                  <a:lnTo>
                    <a:pt x="1090193" y="225564"/>
                  </a:lnTo>
                  <a:lnTo>
                    <a:pt x="1079563" y="234264"/>
                  </a:lnTo>
                  <a:lnTo>
                    <a:pt x="1114196" y="276783"/>
                  </a:lnTo>
                  <a:lnTo>
                    <a:pt x="1124826" y="268097"/>
                  </a:lnTo>
                  <a:close/>
                </a:path>
                <a:path w="2010409" h="1428114">
                  <a:moveTo>
                    <a:pt x="1130884" y="1231277"/>
                  </a:moveTo>
                  <a:lnTo>
                    <a:pt x="1118539" y="1225321"/>
                  </a:lnTo>
                  <a:lnTo>
                    <a:pt x="1094765" y="1274762"/>
                  </a:lnTo>
                  <a:lnTo>
                    <a:pt x="1107109" y="1280718"/>
                  </a:lnTo>
                  <a:lnTo>
                    <a:pt x="1130884" y="1231277"/>
                  </a:lnTo>
                  <a:close/>
                </a:path>
                <a:path w="2010409" h="1428114">
                  <a:moveTo>
                    <a:pt x="1155331" y="818451"/>
                  </a:moveTo>
                  <a:lnTo>
                    <a:pt x="1109967" y="787692"/>
                  </a:lnTo>
                  <a:lnTo>
                    <a:pt x="1102194" y="799045"/>
                  </a:lnTo>
                  <a:lnTo>
                    <a:pt x="1147673" y="829805"/>
                  </a:lnTo>
                  <a:lnTo>
                    <a:pt x="1155331" y="818451"/>
                  </a:lnTo>
                  <a:close/>
                </a:path>
                <a:path w="2010409" h="1428114">
                  <a:moveTo>
                    <a:pt x="1157732" y="509854"/>
                  </a:moveTo>
                  <a:lnTo>
                    <a:pt x="1156817" y="496163"/>
                  </a:lnTo>
                  <a:lnTo>
                    <a:pt x="1102080" y="499706"/>
                  </a:lnTo>
                  <a:lnTo>
                    <a:pt x="1102995" y="513410"/>
                  </a:lnTo>
                  <a:lnTo>
                    <a:pt x="1157732" y="509854"/>
                  </a:lnTo>
                  <a:close/>
                </a:path>
                <a:path w="2010409" h="1428114">
                  <a:moveTo>
                    <a:pt x="1161846" y="1167015"/>
                  </a:moveTo>
                  <a:lnTo>
                    <a:pt x="1149502" y="1161059"/>
                  </a:lnTo>
                  <a:lnTo>
                    <a:pt x="1125740" y="1210500"/>
                  </a:lnTo>
                  <a:lnTo>
                    <a:pt x="1138072" y="1216456"/>
                  </a:lnTo>
                  <a:lnTo>
                    <a:pt x="1161846" y="1167015"/>
                  </a:lnTo>
                  <a:close/>
                </a:path>
                <a:path w="2010409" h="1428114">
                  <a:moveTo>
                    <a:pt x="1169847" y="323430"/>
                  </a:moveTo>
                  <a:lnTo>
                    <a:pt x="1135214" y="280898"/>
                  </a:lnTo>
                  <a:lnTo>
                    <a:pt x="1124597" y="289598"/>
                  </a:lnTo>
                  <a:lnTo>
                    <a:pt x="1159217" y="332117"/>
                  </a:lnTo>
                  <a:lnTo>
                    <a:pt x="1169847" y="323430"/>
                  </a:lnTo>
                  <a:close/>
                </a:path>
                <a:path w="2010409" h="1428114">
                  <a:moveTo>
                    <a:pt x="1171790" y="1373835"/>
                  </a:moveTo>
                  <a:lnTo>
                    <a:pt x="1117282" y="1367612"/>
                  </a:lnTo>
                  <a:lnTo>
                    <a:pt x="1115682" y="1381239"/>
                  </a:lnTo>
                  <a:lnTo>
                    <a:pt x="1170190" y="1387475"/>
                  </a:lnTo>
                  <a:lnTo>
                    <a:pt x="1171790" y="1373835"/>
                  </a:lnTo>
                  <a:close/>
                </a:path>
                <a:path w="2010409" h="1428114">
                  <a:moveTo>
                    <a:pt x="1192822" y="1102766"/>
                  </a:moveTo>
                  <a:lnTo>
                    <a:pt x="1180477" y="1096797"/>
                  </a:lnTo>
                  <a:lnTo>
                    <a:pt x="1156703" y="1146238"/>
                  </a:lnTo>
                  <a:lnTo>
                    <a:pt x="1169047" y="1152194"/>
                  </a:lnTo>
                  <a:lnTo>
                    <a:pt x="1192822" y="1102766"/>
                  </a:lnTo>
                  <a:close/>
                </a:path>
                <a:path w="2010409" h="1428114">
                  <a:moveTo>
                    <a:pt x="1214424" y="858431"/>
                  </a:moveTo>
                  <a:lnTo>
                    <a:pt x="1168933" y="827684"/>
                  </a:lnTo>
                  <a:lnTo>
                    <a:pt x="1161275" y="839038"/>
                  </a:lnTo>
                  <a:lnTo>
                    <a:pt x="1206766" y="869797"/>
                  </a:lnTo>
                  <a:lnTo>
                    <a:pt x="1214424" y="858431"/>
                  </a:lnTo>
                  <a:close/>
                </a:path>
                <a:path w="2010409" h="1428114">
                  <a:moveTo>
                    <a:pt x="1214882" y="378790"/>
                  </a:moveTo>
                  <a:lnTo>
                    <a:pt x="1180249" y="336232"/>
                  </a:lnTo>
                  <a:lnTo>
                    <a:pt x="1169619" y="344932"/>
                  </a:lnTo>
                  <a:lnTo>
                    <a:pt x="1204252" y="387438"/>
                  </a:lnTo>
                  <a:lnTo>
                    <a:pt x="1214882" y="378790"/>
                  </a:lnTo>
                  <a:close/>
                </a:path>
                <a:path w="2010409" h="1428114">
                  <a:moveTo>
                    <a:pt x="1223797" y="1038504"/>
                  </a:moveTo>
                  <a:lnTo>
                    <a:pt x="1211453" y="1032535"/>
                  </a:lnTo>
                  <a:lnTo>
                    <a:pt x="1187678" y="1081976"/>
                  </a:lnTo>
                  <a:lnTo>
                    <a:pt x="1200023" y="1087932"/>
                  </a:lnTo>
                  <a:lnTo>
                    <a:pt x="1223797" y="1038504"/>
                  </a:lnTo>
                  <a:close/>
                </a:path>
                <a:path w="2010409" h="1428114">
                  <a:moveTo>
                    <a:pt x="1228940" y="505231"/>
                  </a:moveTo>
                  <a:lnTo>
                    <a:pt x="1228026" y="491553"/>
                  </a:lnTo>
                  <a:lnTo>
                    <a:pt x="1173276" y="495096"/>
                  </a:lnTo>
                  <a:lnTo>
                    <a:pt x="1174191" y="508787"/>
                  </a:lnTo>
                  <a:lnTo>
                    <a:pt x="1228940" y="505231"/>
                  </a:lnTo>
                  <a:close/>
                </a:path>
                <a:path w="2010409" h="1428114">
                  <a:moveTo>
                    <a:pt x="1242542" y="1381937"/>
                  </a:moveTo>
                  <a:lnTo>
                    <a:pt x="1188135" y="1375714"/>
                  </a:lnTo>
                  <a:lnTo>
                    <a:pt x="1186535" y="1389341"/>
                  </a:lnTo>
                  <a:lnTo>
                    <a:pt x="1241056" y="1395577"/>
                  </a:lnTo>
                  <a:lnTo>
                    <a:pt x="1242542" y="1381937"/>
                  </a:lnTo>
                  <a:close/>
                </a:path>
                <a:path w="2010409" h="1428114">
                  <a:moveTo>
                    <a:pt x="1254772" y="974242"/>
                  </a:moveTo>
                  <a:lnTo>
                    <a:pt x="1242428" y="968273"/>
                  </a:lnTo>
                  <a:lnTo>
                    <a:pt x="1218653" y="1017714"/>
                  </a:lnTo>
                  <a:lnTo>
                    <a:pt x="1230998" y="1023670"/>
                  </a:lnTo>
                  <a:lnTo>
                    <a:pt x="1254772" y="974242"/>
                  </a:lnTo>
                  <a:close/>
                </a:path>
                <a:path w="2010409" h="1428114">
                  <a:moveTo>
                    <a:pt x="1259916" y="434111"/>
                  </a:moveTo>
                  <a:lnTo>
                    <a:pt x="1225283" y="391553"/>
                  </a:lnTo>
                  <a:lnTo>
                    <a:pt x="1214653" y="400215"/>
                  </a:lnTo>
                  <a:lnTo>
                    <a:pt x="1249286" y="442772"/>
                  </a:lnTo>
                  <a:lnTo>
                    <a:pt x="1259916" y="434111"/>
                  </a:lnTo>
                  <a:close/>
                </a:path>
                <a:path w="2010409" h="1428114">
                  <a:moveTo>
                    <a:pt x="1275676" y="930960"/>
                  </a:moveTo>
                  <a:lnTo>
                    <a:pt x="1263230" y="925004"/>
                  </a:lnTo>
                  <a:lnTo>
                    <a:pt x="1249629" y="953452"/>
                  </a:lnTo>
                  <a:lnTo>
                    <a:pt x="1261973" y="959408"/>
                  </a:lnTo>
                  <a:lnTo>
                    <a:pt x="1275676" y="930960"/>
                  </a:lnTo>
                  <a:close/>
                </a:path>
                <a:path w="2010409" h="1428114">
                  <a:moveTo>
                    <a:pt x="1313395" y="1390053"/>
                  </a:moveTo>
                  <a:lnTo>
                    <a:pt x="1259001" y="1383817"/>
                  </a:lnTo>
                  <a:lnTo>
                    <a:pt x="1257401" y="1397444"/>
                  </a:lnTo>
                  <a:lnTo>
                    <a:pt x="1311910" y="1403680"/>
                  </a:lnTo>
                  <a:lnTo>
                    <a:pt x="1313395" y="1390053"/>
                  </a:lnTo>
                  <a:close/>
                </a:path>
                <a:path w="2010409" h="1428114">
                  <a:moveTo>
                    <a:pt x="1369174" y="922655"/>
                  </a:moveTo>
                  <a:lnTo>
                    <a:pt x="1317167" y="905332"/>
                  </a:lnTo>
                  <a:lnTo>
                    <a:pt x="1312824" y="918337"/>
                  </a:lnTo>
                  <a:lnTo>
                    <a:pt x="1364830" y="935685"/>
                  </a:lnTo>
                  <a:lnTo>
                    <a:pt x="1369174" y="922655"/>
                  </a:lnTo>
                  <a:close/>
                </a:path>
                <a:path w="2010409" h="1428114">
                  <a:moveTo>
                    <a:pt x="1373746" y="527304"/>
                  </a:moveTo>
                  <a:lnTo>
                    <a:pt x="1324597" y="502729"/>
                  </a:lnTo>
                  <a:lnTo>
                    <a:pt x="1318539" y="514997"/>
                  </a:lnTo>
                  <a:lnTo>
                    <a:pt x="1367574" y="539572"/>
                  </a:lnTo>
                  <a:lnTo>
                    <a:pt x="1373746" y="527304"/>
                  </a:lnTo>
                  <a:close/>
                </a:path>
                <a:path w="2010409" h="1428114">
                  <a:moveTo>
                    <a:pt x="1379347" y="812342"/>
                  </a:moveTo>
                  <a:lnTo>
                    <a:pt x="1369974" y="802246"/>
                  </a:lnTo>
                  <a:lnTo>
                    <a:pt x="1329626" y="839368"/>
                  </a:lnTo>
                  <a:lnTo>
                    <a:pt x="1338884" y="849464"/>
                  </a:lnTo>
                  <a:lnTo>
                    <a:pt x="1379347" y="812342"/>
                  </a:lnTo>
                  <a:close/>
                </a:path>
                <a:path w="2010409" h="1428114">
                  <a:moveTo>
                    <a:pt x="1384261" y="1398155"/>
                  </a:moveTo>
                  <a:lnTo>
                    <a:pt x="1329855" y="1391920"/>
                  </a:lnTo>
                  <a:lnTo>
                    <a:pt x="1328254" y="1405559"/>
                  </a:lnTo>
                  <a:lnTo>
                    <a:pt x="1382776" y="1411795"/>
                  </a:lnTo>
                  <a:lnTo>
                    <a:pt x="1384261" y="1398155"/>
                  </a:lnTo>
                  <a:close/>
                </a:path>
                <a:path w="2010409" h="1428114">
                  <a:moveTo>
                    <a:pt x="1405521" y="874179"/>
                  </a:moveTo>
                  <a:lnTo>
                    <a:pt x="1401292" y="861136"/>
                  </a:lnTo>
                  <a:lnTo>
                    <a:pt x="1349171" y="878052"/>
                  </a:lnTo>
                  <a:lnTo>
                    <a:pt x="1353400" y="891095"/>
                  </a:lnTo>
                  <a:lnTo>
                    <a:pt x="1405521" y="874179"/>
                  </a:lnTo>
                  <a:close/>
                </a:path>
                <a:path w="2010409" h="1428114">
                  <a:moveTo>
                    <a:pt x="1421053" y="487527"/>
                  </a:moveTo>
                  <a:lnTo>
                    <a:pt x="1419567" y="473887"/>
                  </a:lnTo>
                  <a:lnTo>
                    <a:pt x="1365059" y="479793"/>
                  </a:lnTo>
                  <a:lnTo>
                    <a:pt x="1366545" y="493433"/>
                  </a:lnTo>
                  <a:lnTo>
                    <a:pt x="1421053" y="487527"/>
                  </a:lnTo>
                  <a:close/>
                </a:path>
                <a:path w="2010409" h="1428114">
                  <a:moveTo>
                    <a:pt x="1431798" y="764095"/>
                  </a:moveTo>
                  <a:lnTo>
                    <a:pt x="1422539" y="753986"/>
                  </a:lnTo>
                  <a:lnTo>
                    <a:pt x="1382090" y="791108"/>
                  </a:lnTo>
                  <a:lnTo>
                    <a:pt x="1391462" y="801217"/>
                  </a:lnTo>
                  <a:lnTo>
                    <a:pt x="1431798" y="764095"/>
                  </a:lnTo>
                  <a:close/>
                </a:path>
                <a:path w="2010409" h="1428114">
                  <a:moveTo>
                    <a:pt x="1436827" y="945210"/>
                  </a:moveTo>
                  <a:lnTo>
                    <a:pt x="1384833" y="927862"/>
                  </a:lnTo>
                  <a:lnTo>
                    <a:pt x="1380490" y="940879"/>
                  </a:lnTo>
                  <a:lnTo>
                    <a:pt x="1432483" y="958215"/>
                  </a:lnTo>
                  <a:lnTo>
                    <a:pt x="1436827" y="945210"/>
                  </a:lnTo>
                  <a:close/>
                </a:path>
                <a:path w="2010409" h="1428114">
                  <a:moveTo>
                    <a:pt x="1437513" y="559244"/>
                  </a:moveTo>
                  <a:lnTo>
                    <a:pt x="1388376" y="534670"/>
                  </a:lnTo>
                  <a:lnTo>
                    <a:pt x="1382318" y="546938"/>
                  </a:lnTo>
                  <a:lnTo>
                    <a:pt x="1431340" y="571512"/>
                  </a:lnTo>
                  <a:lnTo>
                    <a:pt x="1437513" y="559244"/>
                  </a:lnTo>
                  <a:close/>
                </a:path>
                <a:path w="2010409" h="1428114">
                  <a:moveTo>
                    <a:pt x="1455115" y="1406271"/>
                  </a:moveTo>
                  <a:lnTo>
                    <a:pt x="1400606" y="1400035"/>
                  </a:lnTo>
                  <a:lnTo>
                    <a:pt x="1399120" y="1413662"/>
                  </a:lnTo>
                  <a:lnTo>
                    <a:pt x="1453629" y="1419898"/>
                  </a:lnTo>
                  <a:lnTo>
                    <a:pt x="1455115" y="1406271"/>
                  </a:lnTo>
                  <a:close/>
                </a:path>
                <a:path w="2010409" h="1428114">
                  <a:moveTo>
                    <a:pt x="1473403" y="852182"/>
                  </a:moveTo>
                  <a:lnTo>
                    <a:pt x="1469174" y="839139"/>
                  </a:lnTo>
                  <a:lnTo>
                    <a:pt x="1416939" y="856056"/>
                  </a:lnTo>
                  <a:lnTo>
                    <a:pt x="1421168" y="869099"/>
                  </a:lnTo>
                  <a:lnTo>
                    <a:pt x="1473403" y="852182"/>
                  </a:lnTo>
                  <a:close/>
                </a:path>
                <a:path w="2010409" h="1428114">
                  <a:moveTo>
                    <a:pt x="1484376" y="715822"/>
                  </a:moveTo>
                  <a:lnTo>
                    <a:pt x="1475003" y="705713"/>
                  </a:lnTo>
                  <a:lnTo>
                    <a:pt x="1434655" y="742848"/>
                  </a:lnTo>
                  <a:lnTo>
                    <a:pt x="1443913" y="752944"/>
                  </a:lnTo>
                  <a:lnTo>
                    <a:pt x="1484376" y="715822"/>
                  </a:lnTo>
                  <a:close/>
                </a:path>
                <a:path w="2010409" h="1428114">
                  <a:moveTo>
                    <a:pt x="1491919" y="479856"/>
                  </a:moveTo>
                  <a:lnTo>
                    <a:pt x="1490548" y="466217"/>
                  </a:lnTo>
                  <a:lnTo>
                    <a:pt x="1435912" y="472109"/>
                  </a:lnTo>
                  <a:lnTo>
                    <a:pt x="1437398" y="485749"/>
                  </a:lnTo>
                  <a:lnTo>
                    <a:pt x="1491919" y="479856"/>
                  </a:lnTo>
                  <a:close/>
                </a:path>
                <a:path w="2010409" h="1428114">
                  <a:moveTo>
                    <a:pt x="1501178" y="591185"/>
                  </a:moveTo>
                  <a:lnTo>
                    <a:pt x="1452143" y="566610"/>
                  </a:lnTo>
                  <a:lnTo>
                    <a:pt x="1446085" y="578878"/>
                  </a:lnTo>
                  <a:lnTo>
                    <a:pt x="1495120" y="603453"/>
                  </a:lnTo>
                  <a:lnTo>
                    <a:pt x="1501178" y="591185"/>
                  </a:lnTo>
                  <a:close/>
                </a:path>
                <a:path w="2010409" h="1428114">
                  <a:moveTo>
                    <a:pt x="1504492" y="967752"/>
                  </a:moveTo>
                  <a:lnTo>
                    <a:pt x="1452486" y="950404"/>
                  </a:lnTo>
                  <a:lnTo>
                    <a:pt x="1448142" y="963422"/>
                  </a:lnTo>
                  <a:lnTo>
                    <a:pt x="1500149" y="980757"/>
                  </a:lnTo>
                  <a:lnTo>
                    <a:pt x="1504492" y="967752"/>
                  </a:lnTo>
                  <a:close/>
                </a:path>
                <a:path w="2010409" h="1428114">
                  <a:moveTo>
                    <a:pt x="1517751" y="1394193"/>
                  </a:moveTo>
                  <a:lnTo>
                    <a:pt x="1286865" y="914565"/>
                  </a:lnTo>
                  <a:lnTo>
                    <a:pt x="1285938" y="912647"/>
                  </a:lnTo>
                  <a:lnTo>
                    <a:pt x="1286002" y="911288"/>
                  </a:lnTo>
                  <a:lnTo>
                    <a:pt x="1286078" y="909459"/>
                  </a:lnTo>
                  <a:lnTo>
                    <a:pt x="1297165" y="913142"/>
                  </a:lnTo>
                  <a:lnTo>
                    <a:pt x="1298054" y="910501"/>
                  </a:lnTo>
                  <a:lnTo>
                    <a:pt x="1298587" y="908875"/>
                  </a:lnTo>
                  <a:lnTo>
                    <a:pt x="1293507" y="910501"/>
                  </a:lnTo>
                  <a:lnTo>
                    <a:pt x="1298524" y="908875"/>
                  </a:lnTo>
                  <a:lnTo>
                    <a:pt x="1299591" y="905865"/>
                  </a:lnTo>
                  <a:lnTo>
                    <a:pt x="1298587" y="908875"/>
                  </a:lnTo>
                  <a:lnTo>
                    <a:pt x="1333754" y="897458"/>
                  </a:lnTo>
                  <a:lnTo>
                    <a:pt x="1337741" y="896175"/>
                  </a:lnTo>
                  <a:lnTo>
                    <a:pt x="1333512" y="883132"/>
                  </a:lnTo>
                  <a:lnTo>
                    <a:pt x="1286573" y="898334"/>
                  </a:lnTo>
                  <a:lnTo>
                    <a:pt x="1286611" y="897572"/>
                  </a:lnTo>
                  <a:lnTo>
                    <a:pt x="1326769" y="860615"/>
                  </a:lnTo>
                  <a:lnTo>
                    <a:pt x="1317510" y="850506"/>
                  </a:lnTo>
                  <a:lnTo>
                    <a:pt x="1287475" y="878065"/>
                  </a:lnTo>
                  <a:lnTo>
                    <a:pt x="1304277" y="500176"/>
                  </a:lnTo>
                  <a:lnTo>
                    <a:pt x="1350200" y="495211"/>
                  </a:lnTo>
                  <a:lnTo>
                    <a:pt x="1348714" y="481571"/>
                  </a:lnTo>
                  <a:lnTo>
                    <a:pt x="1302588" y="486549"/>
                  </a:lnTo>
                  <a:lnTo>
                    <a:pt x="1300073" y="483463"/>
                  </a:lnTo>
                  <a:lnTo>
                    <a:pt x="1300073" y="498005"/>
                  </a:lnTo>
                  <a:lnTo>
                    <a:pt x="1299870" y="498005"/>
                  </a:lnTo>
                  <a:lnTo>
                    <a:pt x="1299705" y="495211"/>
                  </a:lnTo>
                  <a:lnTo>
                    <a:pt x="1299629" y="493776"/>
                  </a:lnTo>
                  <a:lnTo>
                    <a:pt x="1300073" y="498005"/>
                  </a:lnTo>
                  <a:lnTo>
                    <a:pt x="1300073" y="483463"/>
                  </a:lnTo>
                  <a:lnTo>
                    <a:pt x="1270317" y="446887"/>
                  </a:lnTo>
                  <a:lnTo>
                    <a:pt x="1259687" y="455549"/>
                  </a:lnTo>
                  <a:lnTo>
                    <a:pt x="1285925" y="487794"/>
                  </a:lnTo>
                  <a:lnTo>
                    <a:pt x="1244485" y="490486"/>
                  </a:lnTo>
                  <a:lnTo>
                    <a:pt x="1245069" y="500621"/>
                  </a:lnTo>
                  <a:lnTo>
                    <a:pt x="1245196" y="502729"/>
                  </a:lnTo>
                  <a:lnTo>
                    <a:pt x="1245285" y="504177"/>
                  </a:lnTo>
                  <a:lnTo>
                    <a:pt x="1290599" y="501243"/>
                  </a:lnTo>
                  <a:lnTo>
                    <a:pt x="1281049" y="715606"/>
                  </a:lnTo>
                  <a:lnTo>
                    <a:pt x="1281049" y="909154"/>
                  </a:lnTo>
                  <a:lnTo>
                    <a:pt x="1280947" y="908215"/>
                  </a:lnTo>
                  <a:lnTo>
                    <a:pt x="1281023" y="908900"/>
                  </a:lnTo>
                  <a:lnTo>
                    <a:pt x="1281049" y="909154"/>
                  </a:lnTo>
                  <a:lnTo>
                    <a:pt x="1281049" y="715606"/>
                  </a:lnTo>
                  <a:lnTo>
                    <a:pt x="1278420" y="774611"/>
                  </a:lnTo>
                  <a:lnTo>
                    <a:pt x="1278420" y="909434"/>
                  </a:lnTo>
                  <a:lnTo>
                    <a:pt x="1278140" y="906805"/>
                  </a:lnTo>
                  <a:lnTo>
                    <a:pt x="1278369" y="908900"/>
                  </a:lnTo>
                  <a:lnTo>
                    <a:pt x="1278420" y="909434"/>
                  </a:lnTo>
                  <a:lnTo>
                    <a:pt x="1278420" y="774611"/>
                  </a:lnTo>
                  <a:lnTo>
                    <a:pt x="1273048" y="895184"/>
                  </a:lnTo>
                  <a:lnTo>
                    <a:pt x="1268018" y="894740"/>
                  </a:lnTo>
                  <a:lnTo>
                    <a:pt x="1228026" y="867664"/>
                  </a:lnTo>
                  <a:lnTo>
                    <a:pt x="1220368" y="879017"/>
                  </a:lnTo>
                  <a:lnTo>
                    <a:pt x="1239850" y="892225"/>
                  </a:lnTo>
                  <a:lnTo>
                    <a:pt x="725728" y="846277"/>
                  </a:lnTo>
                  <a:lnTo>
                    <a:pt x="725601" y="793407"/>
                  </a:lnTo>
                  <a:lnTo>
                    <a:pt x="711885" y="793407"/>
                  </a:lnTo>
                  <a:lnTo>
                    <a:pt x="712012" y="845058"/>
                  </a:lnTo>
                  <a:lnTo>
                    <a:pt x="489000" y="825119"/>
                  </a:lnTo>
                  <a:lnTo>
                    <a:pt x="487794" y="838784"/>
                  </a:lnTo>
                  <a:lnTo>
                    <a:pt x="1243939" y="906348"/>
                  </a:lnTo>
                  <a:lnTo>
                    <a:pt x="727748" y="1066863"/>
                  </a:lnTo>
                  <a:lnTo>
                    <a:pt x="731380" y="1078598"/>
                  </a:lnTo>
                  <a:lnTo>
                    <a:pt x="724852" y="1073073"/>
                  </a:lnTo>
                  <a:lnTo>
                    <a:pt x="716013" y="1083551"/>
                  </a:lnTo>
                  <a:lnTo>
                    <a:pt x="757936" y="1118933"/>
                  </a:lnTo>
                  <a:lnTo>
                    <a:pt x="766787" y="1108456"/>
                  </a:lnTo>
                  <a:lnTo>
                    <a:pt x="732675" y="1079690"/>
                  </a:lnTo>
                  <a:lnTo>
                    <a:pt x="1269949" y="912609"/>
                  </a:lnTo>
                  <a:lnTo>
                    <a:pt x="1270088" y="912698"/>
                  </a:lnTo>
                  <a:lnTo>
                    <a:pt x="1270304" y="912495"/>
                  </a:lnTo>
                  <a:lnTo>
                    <a:pt x="1272311" y="911872"/>
                  </a:lnTo>
                  <a:lnTo>
                    <a:pt x="1272184" y="914565"/>
                  </a:lnTo>
                  <a:lnTo>
                    <a:pt x="1272146" y="915682"/>
                  </a:lnTo>
                  <a:lnTo>
                    <a:pt x="1505292" y="1400149"/>
                  </a:lnTo>
                  <a:lnTo>
                    <a:pt x="1517751" y="1394193"/>
                  </a:lnTo>
                  <a:close/>
                </a:path>
                <a:path w="2010409" h="1428114">
                  <a:moveTo>
                    <a:pt x="1525981" y="1414373"/>
                  </a:moveTo>
                  <a:lnTo>
                    <a:pt x="1471460" y="1408137"/>
                  </a:lnTo>
                  <a:lnTo>
                    <a:pt x="1469974" y="1421765"/>
                  </a:lnTo>
                  <a:lnTo>
                    <a:pt x="1524495" y="1428000"/>
                  </a:lnTo>
                  <a:lnTo>
                    <a:pt x="1525981" y="1414373"/>
                  </a:lnTo>
                  <a:close/>
                </a:path>
                <a:path w="2010409" h="1428114">
                  <a:moveTo>
                    <a:pt x="1536839" y="667550"/>
                  </a:moveTo>
                  <a:lnTo>
                    <a:pt x="1527581" y="657453"/>
                  </a:lnTo>
                  <a:lnTo>
                    <a:pt x="1487119" y="694575"/>
                  </a:lnTo>
                  <a:lnTo>
                    <a:pt x="1496491" y="704684"/>
                  </a:lnTo>
                  <a:lnTo>
                    <a:pt x="1536839" y="667550"/>
                  </a:lnTo>
                  <a:close/>
                </a:path>
                <a:path w="2010409" h="1428114">
                  <a:moveTo>
                    <a:pt x="1541183" y="830186"/>
                  </a:moveTo>
                  <a:lnTo>
                    <a:pt x="1536954" y="817130"/>
                  </a:lnTo>
                  <a:lnTo>
                    <a:pt x="1484833" y="834059"/>
                  </a:lnTo>
                  <a:lnTo>
                    <a:pt x="1489062" y="847102"/>
                  </a:lnTo>
                  <a:lnTo>
                    <a:pt x="1541183" y="830186"/>
                  </a:lnTo>
                  <a:close/>
                </a:path>
                <a:path w="2010409" h="1428114">
                  <a:moveTo>
                    <a:pt x="1562887" y="472173"/>
                  </a:moveTo>
                  <a:lnTo>
                    <a:pt x="1561401" y="458533"/>
                  </a:lnTo>
                  <a:lnTo>
                    <a:pt x="1506893" y="464439"/>
                  </a:lnTo>
                  <a:lnTo>
                    <a:pt x="1508379" y="478078"/>
                  </a:lnTo>
                  <a:lnTo>
                    <a:pt x="1562887" y="472173"/>
                  </a:lnTo>
                  <a:close/>
                </a:path>
                <a:path w="2010409" h="1428114">
                  <a:moveTo>
                    <a:pt x="1564894" y="623125"/>
                  </a:moveTo>
                  <a:lnTo>
                    <a:pt x="1515922" y="598563"/>
                  </a:lnTo>
                  <a:lnTo>
                    <a:pt x="1509864" y="610831"/>
                  </a:lnTo>
                  <a:lnTo>
                    <a:pt x="1554149" y="633018"/>
                  </a:lnTo>
                  <a:lnTo>
                    <a:pt x="1564894" y="623125"/>
                  </a:lnTo>
                  <a:close/>
                </a:path>
                <a:path w="2010409" h="1428114">
                  <a:moveTo>
                    <a:pt x="1572145" y="990282"/>
                  </a:moveTo>
                  <a:lnTo>
                    <a:pt x="1520151" y="972947"/>
                  </a:lnTo>
                  <a:lnTo>
                    <a:pt x="1515808" y="985964"/>
                  </a:lnTo>
                  <a:lnTo>
                    <a:pt x="1567802" y="1003312"/>
                  </a:lnTo>
                  <a:lnTo>
                    <a:pt x="1572145" y="990282"/>
                  </a:lnTo>
                  <a:close/>
                </a:path>
                <a:path w="2010409" h="1428114">
                  <a:moveTo>
                    <a:pt x="1589405" y="619302"/>
                  </a:moveTo>
                  <a:lnTo>
                    <a:pt x="1580032" y="609193"/>
                  </a:lnTo>
                  <a:lnTo>
                    <a:pt x="1569046" y="619302"/>
                  </a:lnTo>
                  <a:lnTo>
                    <a:pt x="1564944" y="623125"/>
                  </a:lnTo>
                  <a:lnTo>
                    <a:pt x="1554149" y="633018"/>
                  </a:lnTo>
                  <a:lnTo>
                    <a:pt x="1539697" y="646315"/>
                  </a:lnTo>
                  <a:lnTo>
                    <a:pt x="1548942" y="656424"/>
                  </a:lnTo>
                  <a:lnTo>
                    <a:pt x="1571866" y="635393"/>
                  </a:lnTo>
                  <a:lnTo>
                    <a:pt x="1589405" y="619302"/>
                  </a:lnTo>
                  <a:close/>
                </a:path>
                <a:path w="2010409" h="1428114">
                  <a:moveTo>
                    <a:pt x="1609064" y="808189"/>
                  </a:moveTo>
                  <a:lnTo>
                    <a:pt x="1604835" y="795134"/>
                  </a:lnTo>
                  <a:lnTo>
                    <a:pt x="1552600" y="812050"/>
                  </a:lnTo>
                  <a:lnTo>
                    <a:pt x="1556829" y="825106"/>
                  </a:lnTo>
                  <a:lnTo>
                    <a:pt x="1609064" y="808189"/>
                  </a:lnTo>
                  <a:close/>
                </a:path>
                <a:path w="2010409" h="1428114">
                  <a:moveTo>
                    <a:pt x="1628724" y="655066"/>
                  </a:moveTo>
                  <a:lnTo>
                    <a:pt x="1579689" y="630504"/>
                  </a:lnTo>
                  <a:lnTo>
                    <a:pt x="1573517" y="642772"/>
                  </a:lnTo>
                  <a:lnTo>
                    <a:pt x="1622666" y="667334"/>
                  </a:lnTo>
                  <a:lnTo>
                    <a:pt x="1628724" y="655066"/>
                  </a:lnTo>
                  <a:close/>
                </a:path>
                <a:path w="2010409" h="1428114">
                  <a:moveTo>
                    <a:pt x="1633753" y="464502"/>
                  </a:moveTo>
                  <a:lnTo>
                    <a:pt x="1632267" y="450862"/>
                  </a:lnTo>
                  <a:lnTo>
                    <a:pt x="1577746" y="456755"/>
                  </a:lnTo>
                  <a:lnTo>
                    <a:pt x="1579232" y="470395"/>
                  </a:lnTo>
                  <a:lnTo>
                    <a:pt x="1633753" y="464502"/>
                  </a:lnTo>
                  <a:close/>
                </a:path>
                <a:path w="2010409" h="1428114">
                  <a:moveTo>
                    <a:pt x="1639811" y="1012825"/>
                  </a:moveTo>
                  <a:lnTo>
                    <a:pt x="1587804" y="995489"/>
                  </a:lnTo>
                  <a:lnTo>
                    <a:pt x="1583461" y="1008507"/>
                  </a:lnTo>
                  <a:lnTo>
                    <a:pt x="1635582" y="1025842"/>
                  </a:lnTo>
                  <a:lnTo>
                    <a:pt x="1639811" y="1012825"/>
                  </a:lnTo>
                  <a:close/>
                </a:path>
                <a:path w="2010409" h="1428114">
                  <a:moveTo>
                    <a:pt x="1641868" y="571030"/>
                  </a:moveTo>
                  <a:lnTo>
                    <a:pt x="1632610" y="560933"/>
                  </a:lnTo>
                  <a:lnTo>
                    <a:pt x="1592262" y="598055"/>
                  </a:lnTo>
                  <a:lnTo>
                    <a:pt x="1601520" y="608164"/>
                  </a:lnTo>
                  <a:lnTo>
                    <a:pt x="1641868" y="571030"/>
                  </a:lnTo>
                  <a:close/>
                </a:path>
                <a:path w="2010409" h="1428114">
                  <a:moveTo>
                    <a:pt x="1676958" y="786193"/>
                  </a:moveTo>
                  <a:lnTo>
                    <a:pt x="1672729" y="773137"/>
                  </a:lnTo>
                  <a:lnTo>
                    <a:pt x="1620494" y="790054"/>
                  </a:lnTo>
                  <a:lnTo>
                    <a:pt x="1624723" y="803109"/>
                  </a:lnTo>
                  <a:lnTo>
                    <a:pt x="1676958" y="786193"/>
                  </a:lnTo>
                  <a:close/>
                </a:path>
                <a:path w="2010409" h="1428114">
                  <a:moveTo>
                    <a:pt x="1692490" y="687006"/>
                  </a:moveTo>
                  <a:lnTo>
                    <a:pt x="1643468" y="662444"/>
                  </a:lnTo>
                  <a:lnTo>
                    <a:pt x="1637296" y="674712"/>
                  </a:lnTo>
                  <a:lnTo>
                    <a:pt x="1686433" y="699274"/>
                  </a:lnTo>
                  <a:lnTo>
                    <a:pt x="1692490" y="687006"/>
                  </a:lnTo>
                  <a:close/>
                </a:path>
                <a:path w="2010409" h="1428114">
                  <a:moveTo>
                    <a:pt x="1694434" y="522770"/>
                  </a:moveTo>
                  <a:lnTo>
                    <a:pt x="1685175" y="512660"/>
                  </a:lnTo>
                  <a:lnTo>
                    <a:pt x="1644726" y="549783"/>
                  </a:lnTo>
                  <a:lnTo>
                    <a:pt x="1653984" y="559892"/>
                  </a:lnTo>
                  <a:lnTo>
                    <a:pt x="1694434" y="522770"/>
                  </a:lnTo>
                  <a:close/>
                </a:path>
                <a:path w="2010409" h="1428114">
                  <a:moveTo>
                    <a:pt x="1704721" y="456831"/>
                  </a:moveTo>
                  <a:lnTo>
                    <a:pt x="1703235" y="443191"/>
                  </a:lnTo>
                  <a:lnTo>
                    <a:pt x="1648612" y="449084"/>
                  </a:lnTo>
                  <a:lnTo>
                    <a:pt x="1650098" y="462724"/>
                  </a:lnTo>
                  <a:lnTo>
                    <a:pt x="1704721" y="456831"/>
                  </a:lnTo>
                  <a:close/>
                </a:path>
                <a:path w="2010409" h="1428114">
                  <a:moveTo>
                    <a:pt x="1707464" y="1035367"/>
                  </a:moveTo>
                  <a:lnTo>
                    <a:pt x="1655470" y="1018032"/>
                  </a:lnTo>
                  <a:lnTo>
                    <a:pt x="1651127" y="1031036"/>
                  </a:lnTo>
                  <a:lnTo>
                    <a:pt x="1703235" y="1048385"/>
                  </a:lnTo>
                  <a:lnTo>
                    <a:pt x="1707464" y="1035367"/>
                  </a:lnTo>
                  <a:close/>
                </a:path>
                <a:path w="2010409" h="1428114">
                  <a:moveTo>
                    <a:pt x="1744726" y="764197"/>
                  </a:moveTo>
                  <a:lnTo>
                    <a:pt x="1740496" y="751141"/>
                  </a:lnTo>
                  <a:lnTo>
                    <a:pt x="1688376" y="768057"/>
                  </a:lnTo>
                  <a:lnTo>
                    <a:pt x="1692605" y="781113"/>
                  </a:lnTo>
                  <a:lnTo>
                    <a:pt x="1744726" y="764197"/>
                  </a:lnTo>
                  <a:close/>
                </a:path>
                <a:path w="2010409" h="1428114">
                  <a:moveTo>
                    <a:pt x="1746897" y="474497"/>
                  </a:moveTo>
                  <a:lnTo>
                    <a:pt x="1737639" y="464400"/>
                  </a:lnTo>
                  <a:lnTo>
                    <a:pt x="1697291" y="501535"/>
                  </a:lnTo>
                  <a:lnTo>
                    <a:pt x="1706549" y="511619"/>
                  </a:lnTo>
                  <a:lnTo>
                    <a:pt x="1746897" y="474497"/>
                  </a:lnTo>
                  <a:close/>
                </a:path>
                <a:path w="2010409" h="1428114">
                  <a:moveTo>
                    <a:pt x="1756270" y="718959"/>
                  </a:moveTo>
                  <a:lnTo>
                    <a:pt x="1707235" y="694385"/>
                  </a:lnTo>
                  <a:lnTo>
                    <a:pt x="1701063" y="706653"/>
                  </a:lnTo>
                  <a:lnTo>
                    <a:pt x="1750212" y="731227"/>
                  </a:lnTo>
                  <a:lnTo>
                    <a:pt x="1756270" y="718959"/>
                  </a:lnTo>
                  <a:close/>
                </a:path>
                <a:path w="2010409" h="1428114">
                  <a:moveTo>
                    <a:pt x="1775129" y="1057910"/>
                  </a:moveTo>
                  <a:lnTo>
                    <a:pt x="1723123" y="1040561"/>
                  </a:lnTo>
                  <a:lnTo>
                    <a:pt x="1718779" y="1053592"/>
                  </a:lnTo>
                  <a:lnTo>
                    <a:pt x="1770900" y="1070914"/>
                  </a:lnTo>
                  <a:lnTo>
                    <a:pt x="1775129" y="1057910"/>
                  </a:lnTo>
                  <a:close/>
                </a:path>
                <a:path w="2010409" h="1428114">
                  <a:moveTo>
                    <a:pt x="1775587" y="449148"/>
                  </a:moveTo>
                  <a:lnTo>
                    <a:pt x="1774101" y="435508"/>
                  </a:lnTo>
                  <a:lnTo>
                    <a:pt x="1719580" y="441413"/>
                  </a:lnTo>
                  <a:lnTo>
                    <a:pt x="1721065" y="455053"/>
                  </a:lnTo>
                  <a:lnTo>
                    <a:pt x="1775587" y="449148"/>
                  </a:lnTo>
                  <a:close/>
                </a:path>
                <a:path w="2010409" h="1428114">
                  <a:moveTo>
                    <a:pt x="1806562" y="744143"/>
                  </a:moveTo>
                  <a:lnTo>
                    <a:pt x="1790827" y="736257"/>
                  </a:lnTo>
                  <a:lnTo>
                    <a:pt x="1771015" y="726313"/>
                  </a:lnTo>
                  <a:lnTo>
                    <a:pt x="1764842" y="738581"/>
                  </a:lnTo>
                  <a:lnTo>
                    <a:pt x="1770507" y="741413"/>
                  </a:lnTo>
                  <a:lnTo>
                    <a:pt x="1756156" y="746061"/>
                  </a:lnTo>
                  <a:lnTo>
                    <a:pt x="1760385" y="759117"/>
                  </a:lnTo>
                  <a:lnTo>
                    <a:pt x="1791855" y="748906"/>
                  </a:lnTo>
                  <a:lnTo>
                    <a:pt x="1806562" y="744143"/>
                  </a:lnTo>
                  <a:close/>
                </a:path>
                <a:path w="2010409" h="1428114">
                  <a:moveTo>
                    <a:pt x="1842897" y="1080439"/>
                  </a:moveTo>
                  <a:lnTo>
                    <a:pt x="1790788" y="1063104"/>
                  </a:lnTo>
                  <a:lnTo>
                    <a:pt x="1786445" y="1076121"/>
                  </a:lnTo>
                  <a:lnTo>
                    <a:pt x="1838553" y="1093470"/>
                  </a:lnTo>
                  <a:lnTo>
                    <a:pt x="1842897" y="1080439"/>
                  </a:lnTo>
                  <a:close/>
                </a:path>
                <a:path w="2010409" h="1428114">
                  <a:moveTo>
                    <a:pt x="1910562" y="1102982"/>
                  </a:moveTo>
                  <a:lnTo>
                    <a:pt x="1858441" y="1085646"/>
                  </a:lnTo>
                  <a:lnTo>
                    <a:pt x="1854098" y="1098664"/>
                  </a:lnTo>
                  <a:lnTo>
                    <a:pt x="1906219" y="1115999"/>
                  </a:lnTo>
                  <a:lnTo>
                    <a:pt x="1910562" y="1102982"/>
                  </a:lnTo>
                  <a:close/>
                </a:path>
                <a:path w="2010409" h="1428114">
                  <a:moveTo>
                    <a:pt x="1978215" y="1125524"/>
                  </a:moveTo>
                  <a:lnTo>
                    <a:pt x="1926107" y="1108189"/>
                  </a:lnTo>
                  <a:lnTo>
                    <a:pt x="1921764" y="1121194"/>
                  </a:lnTo>
                  <a:lnTo>
                    <a:pt x="1973872" y="1138542"/>
                  </a:lnTo>
                  <a:lnTo>
                    <a:pt x="1978215" y="1125524"/>
                  </a:lnTo>
                  <a:close/>
                </a:path>
                <a:path w="2010409" h="1428114">
                  <a:moveTo>
                    <a:pt x="2010105" y="1136180"/>
                  </a:moveTo>
                  <a:lnTo>
                    <a:pt x="1993760" y="1130719"/>
                  </a:lnTo>
                  <a:lnTo>
                    <a:pt x="1989416" y="1143749"/>
                  </a:lnTo>
                  <a:lnTo>
                    <a:pt x="2005876" y="1149197"/>
                  </a:lnTo>
                  <a:lnTo>
                    <a:pt x="2010105" y="1136180"/>
                  </a:lnTo>
                  <a:close/>
                </a:path>
              </a:pathLst>
            </a:custGeom>
            <a:solidFill>
              <a:srgbClr val="696F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44517" y="4842422"/>
              <a:ext cx="128918" cy="12895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23710" y="4445939"/>
              <a:ext cx="128918" cy="12895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23710" y="4146863"/>
              <a:ext cx="128918" cy="12895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32722" y="4201739"/>
              <a:ext cx="128918" cy="12895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89441" y="3714711"/>
              <a:ext cx="128918" cy="12895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51627" y="3847786"/>
              <a:ext cx="128861" cy="1289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147160" y="4242897"/>
              <a:ext cx="128918" cy="12895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31486" y="4104333"/>
              <a:ext cx="128918" cy="12895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875609" y="4532370"/>
              <a:ext cx="128918" cy="12895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580742" y="4942571"/>
              <a:ext cx="128918" cy="12895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158132" y="4779314"/>
              <a:ext cx="128918" cy="12895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499629" y="5071531"/>
              <a:ext cx="128861" cy="12895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14893" y="4613313"/>
              <a:ext cx="128918" cy="12895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61759" y="5125035"/>
              <a:ext cx="128918" cy="12895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438109" y="4403410"/>
              <a:ext cx="128918" cy="128959"/>
            </a:xfrm>
            <a:prstGeom prst="rect">
              <a:avLst/>
            </a:prstGeom>
          </p:spPr>
        </p:pic>
      </p:grpSp>
      <p:sp>
        <p:nvSpPr>
          <p:cNvPr id="46" name="object 46"/>
          <p:cNvSpPr/>
          <p:nvPr/>
        </p:nvSpPr>
        <p:spPr>
          <a:xfrm>
            <a:off x="9428480" y="3420998"/>
            <a:ext cx="2479675" cy="0"/>
          </a:xfrm>
          <a:custGeom>
            <a:avLst/>
            <a:gdLst/>
            <a:ahLst/>
            <a:cxnLst/>
            <a:rect l="l" t="t" r="r" b="b"/>
            <a:pathLst>
              <a:path w="2479675">
                <a:moveTo>
                  <a:pt x="0" y="0"/>
                </a:moveTo>
                <a:lnTo>
                  <a:pt x="2479421" y="0"/>
                </a:lnTo>
              </a:path>
            </a:pathLst>
          </a:custGeom>
          <a:ln w="12700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object 4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400291" y="3755351"/>
            <a:ext cx="327190" cy="327190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6795769" y="4223845"/>
            <a:ext cx="34290" cy="93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10"/>
              </a:lnSpc>
            </a:pPr>
            <a:r>
              <a:rPr sz="700" spc="-50" dirty="0">
                <a:solidFill>
                  <a:srgbClr val="8D8D8D"/>
                </a:solidFill>
                <a:latin typeface="Cambria Math"/>
                <a:cs typeface="Cambria Math"/>
              </a:rPr>
              <a:t>⃗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72859" y="427583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8D8D8D"/>
                </a:solidFill>
                <a:latin typeface="Calibri"/>
                <a:cs typeface="Calibri"/>
              </a:rPr>
              <a:t>circuit(</a:t>
            </a:r>
            <a:r>
              <a:rPr sz="1000" spc="-10" dirty="0">
                <a:solidFill>
                  <a:srgbClr val="8D8D8D"/>
                </a:solidFill>
                <a:latin typeface="Cambria Math"/>
                <a:cs typeface="Cambria Math"/>
              </a:rPr>
              <a:t>𝜃</a:t>
            </a:r>
            <a:r>
              <a:rPr sz="1000" spc="-10" dirty="0">
                <a:solidFill>
                  <a:srgbClr val="8D8D8D"/>
                </a:solidFill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925436" y="3986276"/>
            <a:ext cx="892175" cy="76200"/>
          </a:xfrm>
          <a:custGeom>
            <a:avLst/>
            <a:gdLst/>
            <a:ahLst/>
            <a:cxnLst/>
            <a:rect l="l" t="t" r="r" b="b"/>
            <a:pathLst>
              <a:path w="892175" h="76200">
                <a:moveTo>
                  <a:pt x="815848" y="0"/>
                </a:moveTo>
                <a:lnTo>
                  <a:pt x="815848" y="76200"/>
                </a:lnTo>
                <a:lnTo>
                  <a:pt x="866648" y="50800"/>
                </a:lnTo>
                <a:lnTo>
                  <a:pt x="828548" y="50800"/>
                </a:lnTo>
                <a:lnTo>
                  <a:pt x="828548" y="25400"/>
                </a:lnTo>
                <a:lnTo>
                  <a:pt x="866648" y="25400"/>
                </a:lnTo>
                <a:lnTo>
                  <a:pt x="815848" y="0"/>
                </a:lnTo>
                <a:close/>
              </a:path>
              <a:path w="892175" h="76200">
                <a:moveTo>
                  <a:pt x="815848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815848" y="50800"/>
                </a:lnTo>
                <a:lnTo>
                  <a:pt x="815848" y="25400"/>
                </a:lnTo>
                <a:close/>
              </a:path>
              <a:path w="892175" h="76200">
                <a:moveTo>
                  <a:pt x="866648" y="25400"/>
                </a:moveTo>
                <a:lnTo>
                  <a:pt x="828548" y="25400"/>
                </a:lnTo>
                <a:lnTo>
                  <a:pt x="828548" y="50800"/>
                </a:lnTo>
                <a:lnTo>
                  <a:pt x="866648" y="50800"/>
                </a:lnTo>
                <a:lnTo>
                  <a:pt x="892048" y="38100"/>
                </a:lnTo>
                <a:lnTo>
                  <a:pt x="866648" y="25400"/>
                </a:lnTo>
                <a:close/>
              </a:path>
            </a:pathLst>
          </a:custGeom>
          <a:solidFill>
            <a:srgbClr val="A46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011159" y="3752850"/>
            <a:ext cx="787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urier New"/>
                <a:cs typeface="Courier New"/>
              </a:rPr>
              <a:t>000101...,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110110...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027669" y="4288916"/>
            <a:ext cx="6007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8D8D8D"/>
                </a:solidFill>
                <a:latin typeface="Calibri"/>
                <a:cs typeface="Calibri"/>
              </a:rPr>
              <a:t>bit-</a:t>
            </a:r>
            <a:r>
              <a:rPr sz="1000" spc="-10" dirty="0">
                <a:solidFill>
                  <a:srgbClr val="8D8D8D"/>
                </a:solidFill>
                <a:latin typeface="Calibri"/>
                <a:cs typeface="Calibri"/>
              </a:rPr>
              <a:t>strings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012051" y="3708272"/>
            <a:ext cx="6864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A46DFF"/>
                </a:solidFill>
                <a:latin typeface="Calibri"/>
                <a:cs typeface="Calibri"/>
              </a:rPr>
              <a:t>Sampler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380860" y="3420998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>
                <a:moveTo>
                  <a:pt x="0" y="0"/>
                </a:moveTo>
                <a:lnTo>
                  <a:pt x="2476245" y="0"/>
                </a:lnTo>
              </a:path>
            </a:pathLst>
          </a:custGeom>
          <a:ln w="12700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6784593" y="4203189"/>
            <a:ext cx="71120" cy="99060"/>
            <a:chOff x="6784593" y="4203189"/>
            <a:chExt cx="71120" cy="99060"/>
          </a:xfrm>
        </p:grpSpPr>
        <p:pic>
          <p:nvPicPr>
            <p:cNvPr id="56" name="object 5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84593" y="4248181"/>
              <a:ext cx="70938" cy="5381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784593" y="4203189"/>
              <a:ext cx="52069" cy="45085"/>
            </a:xfrm>
            <a:custGeom>
              <a:avLst/>
              <a:gdLst/>
              <a:ahLst/>
              <a:cxnLst/>
              <a:rect l="l" t="t" r="r" b="b"/>
              <a:pathLst>
                <a:path w="52070" h="45085">
                  <a:moveTo>
                    <a:pt x="51892" y="0"/>
                  </a:moveTo>
                  <a:lnTo>
                    <a:pt x="0" y="0"/>
                  </a:lnTo>
                  <a:lnTo>
                    <a:pt x="0" y="45087"/>
                  </a:lnTo>
                  <a:lnTo>
                    <a:pt x="51892" y="45087"/>
                  </a:lnTo>
                  <a:lnTo>
                    <a:pt x="51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816979" y="5554471"/>
            <a:ext cx="5969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50" dirty="0">
                <a:solidFill>
                  <a:srgbClr val="8D8D8D"/>
                </a:solidFill>
                <a:latin typeface="Cambria Math"/>
                <a:cs typeface="Cambria Math"/>
              </a:rPr>
              <a:t>⃗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407022" y="5639815"/>
            <a:ext cx="6642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" dirty="0">
                <a:solidFill>
                  <a:srgbClr val="8D8D8D"/>
                </a:solidFill>
                <a:latin typeface="Calibri"/>
                <a:cs typeface="Calibri"/>
              </a:rPr>
              <a:t>circuit(</a:t>
            </a:r>
            <a:r>
              <a:rPr sz="1000" spc="10" dirty="0">
                <a:solidFill>
                  <a:srgbClr val="8D8D8D"/>
                </a:solidFill>
                <a:latin typeface="Cambria Math"/>
                <a:cs typeface="Cambria Math"/>
              </a:rPr>
              <a:t>𝜃)</a:t>
            </a:r>
            <a:r>
              <a:rPr sz="1000" spc="150" dirty="0">
                <a:solidFill>
                  <a:srgbClr val="8D8D8D"/>
                </a:solidFill>
                <a:latin typeface="Cambria Math"/>
                <a:cs typeface="Cambria Math"/>
              </a:rPr>
              <a:t> </a:t>
            </a:r>
            <a:r>
              <a:rPr sz="1000" spc="-50" dirty="0">
                <a:solidFill>
                  <a:srgbClr val="8D8D8D"/>
                </a:solidFill>
                <a:latin typeface="Cambria Math"/>
                <a:cs typeface="Cambria Math"/>
              </a:rPr>
              <a:t>+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407022" y="5815076"/>
            <a:ext cx="7607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0" dirty="0">
                <a:solidFill>
                  <a:srgbClr val="8D8D8D"/>
                </a:solidFill>
                <a:latin typeface="Calibri"/>
                <a:cs typeface="Calibri"/>
              </a:rPr>
              <a:t>observable</a:t>
            </a:r>
            <a:r>
              <a:rPr sz="1000" spc="170" dirty="0">
                <a:solidFill>
                  <a:srgbClr val="8D8D8D"/>
                </a:solidFill>
                <a:latin typeface="Calibri"/>
                <a:cs typeface="Calibri"/>
              </a:rPr>
              <a:t> </a:t>
            </a:r>
            <a:r>
              <a:rPr sz="1000" spc="-50" dirty="0">
                <a:solidFill>
                  <a:srgbClr val="8D8D8D"/>
                </a:solidFill>
                <a:latin typeface="Cambria Math"/>
                <a:cs typeface="Cambria Math"/>
              </a:rPr>
              <a:t>𝑂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076567" y="5659323"/>
            <a:ext cx="17005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002665" algn="l"/>
              </a:tabLst>
            </a:pPr>
            <a:r>
              <a:rPr sz="1050" baseline="-23809" dirty="0">
                <a:solidFill>
                  <a:srgbClr val="8D8D8D"/>
                </a:solidFill>
                <a:latin typeface="Cambria Math"/>
                <a:cs typeface="Cambria Math"/>
              </a:rPr>
              <a:t>̂	</a:t>
            </a:r>
            <a:r>
              <a:rPr sz="1000" spc="-10" dirty="0">
                <a:solidFill>
                  <a:srgbClr val="8D8D8D"/>
                </a:solidFill>
                <a:latin typeface="Calibri"/>
                <a:cs typeface="Calibri"/>
              </a:rPr>
              <a:t>expectation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066913" y="5811723"/>
            <a:ext cx="327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8D8D8D"/>
                </a:solidFill>
                <a:latin typeface="Calibri"/>
                <a:cs typeface="Calibri"/>
              </a:rPr>
              <a:t>value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939026" y="5355463"/>
            <a:ext cx="892175" cy="76200"/>
          </a:xfrm>
          <a:custGeom>
            <a:avLst/>
            <a:gdLst/>
            <a:ahLst/>
            <a:cxnLst/>
            <a:rect l="l" t="t" r="r" b="b"/>
            <a:pathLst>
              <a:path w="892175" h="76200">
                <a:moveTo>
                  <a:pt x="815848" y="0"/>
                </a:moveTo>
                <a:lnTo>
                  <a:pt x="815848" y="76200"/>
                </a:lnTo>
                <a:lnTo>
                  <a:pt x="866648" y="50800"/>
                </a:lnTo>
                <a:lnTo>
                  <a:pt x="828548" y="50800"/>
                </a:lnTo>
                <a:lnTo>
                  <a:pt x="828548" y="25400"/>
                </a:lnTo>
                <a:lnTo>
                  <a:pt x="866648" y="25400"/>
                </a:lnTo>
                <a:lnTo>
                  <a:pt x="815848" y="0"/>
                </a:lnTo>
                <a:close/>
              </a:path>
              <a:path w="892175" h="76200">
                <a:moveTo>
                  <a:pt x="815848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815848" y="50800"/>
                </a:lnTo>
                <a:lnTo>
                  <a:pt x="815848" y="25400"/>
                </a:lnTo>
                <a:close/>
              </a:path>
              <a:path w="892175" h="76200">
                <a:moveTo>
                  <a:pt x="866648" y="25400"/>
                </a:moveTo>
                <a:lnTo>
                  <a:pt x="828548" y="25400"/>
                </a:lnTo>
                <a:lnTo>
                  <a:pt x="828548" y="50800"/>
                </a:lnTo>
                <a:lnTo>
                  <a:pt x="866648" y="50800"/>
                </a:lnTo>
                <a:lnTo>
                  <a:pt x="892048" y="38100"/>
                </a:lnTo>
                <a:lnTo>
                  <a:pt x="866648" y="25400"/>
                </a:lnTo>
                <a:close/>
              </a:path>
            </a:pathLst>
          </a:custGeom>
          <a:solidFill>
            <a:srgbClr val="A46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992493" y="5077714"/>
            <a:ext cx="7861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A46DFF"/>
                </a:solidFill>
                <a:latin typeface="Calibri"/>
                <a:cs typeface="Calibri"/>
              </a:rPr>
              <a:t>Estimator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5" name="object 6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393434" y="5122506"/>
            <a:ext cx="327190" cy="327190"/>
          </a:xfrm>
          <a:prstGeom prst="rect">
            <a:avLst/>
          </a:prstGeom>
        </p:spPr>
      </p:pic>
      <p:sp>
        <p:nvSpPr>
          <p:cNvPr id="66" name="object 66"/>
          <p:cNvSpPr/>
          <p:nvPr/>
        </p:nvSpPr>
        <p:spPr>
          <a:xfrm>
            <a:off x="6380860" y="4851653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>
                <a:moveTo>
                  <a:pt x="0" y="0"/>
                </a:moveTo>
                <a:lnTo>
                  <a:pt x="2476245" y="0"/>
                </a:lnTo>
              </a:path>
            </a:pathLst>
          </a:custGeom>
          <a:ln w="12700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8041005" y="5090286"/>
            <a:ext cx="3873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mbria Math"/>
                <a:cs typeface="Cambria Math"/>
              </a:rPr>
              <a:t>⟨𝑂⟩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68" name="object 6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820027" y="5616631"/>
            <a:ext cx="70938" cy="53816"/>
          </a:xfrm>
          <a:prstGeom prst="rect">
            <a:avLst/>
          </a:prstGeom>
        </p:spPr>
      </p:pic>
      <p:sp>
        <p:nvSpPr>
          <p:cNvPr id="69" name="object 69"/>
          <p:cNvSpPr/>
          <p:nvPr/>
        </p:nvSpPr>
        <p:spPr>
          <a:xfrm>
            <a:off x="6820027" y="5571551"/>
            <a:ext cx="52069" cy="45085"/>
          </a:xfrm>
          <a:custGeom>
            <a:avLst/>
            <a:gdLst/>
            <a:ahLst/>
            <a:cxnLst/>
            <a:rect l="l" t="t" r="r" b="b"/>
            <a:pathLst>
              <a:path w="52070" h="45085">
                <a:moveTo>
                  <a:pt x="51892" y="0"/>
                </a:moveTo>
                <a:lnTo>
                  <a:pt x="0" y="0"/>
                </a:lnTo>
                <a:lnTo>
                  <a:pt x="0" y="45087"/>
                </a:lnTo>
                <a:lnTo>
                  <a:pt x="51892" y="45087"/>
                </a:lnTo>
                <a:lnTo>
                  <a:pt x="518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0" name="object 7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078726" y="5797538"/>
            <a:ext cx="68804" cy="5590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Hands-</a:t>
            </a:r>
            <a:r>
              <a:rPr dirty="0"/>
              <a:t>on:</a:t>
            </a:r>
            <a:r>
              <a:rPr spc="-20" dirty="0"/>
              <a:t> </a:t>
            </a:r>
            <a:r>
              <a:rPr dirty="0"/>
              <a:t>Quantum</a:t>
            </a:r>
            <a:r>
              <a:rPr spc="-15" dirty="0"/>
              <a:t> </a:t>
            </a:r>
            <a:r>
              <a:rPr dirty="0"/>
              <a:t>Optimization</a:t>
            </a:r>
            <a:r>
              <a:rPr spc="-15" dirty="0"/>
              <a:t> </a:t>
            </a:r>
            <a:r>
              <a:rPr dirty="0"/>
              <a:t>with</a:t>
            </a:r>
            <a:r>
              <a:rPr spc="-5" dirty="0"/>
              <a:t> </a:t>
            </a:r>
            <a:r>
              <a:rPr dirty="0"/>
              <a:t>Qiskit</a:t>
            </a:r>
            <a:r>
              <a:rPr spc="-5" dirty="0"/>
              <a:t> </a:t>
            </a:r>
            <a:r>
              <a:rPr spc="-10" dirty="0"/>
              <a:t>Patterns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092" y="1030351"/>
            <a:ext cx="6593840" cy="4192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marR="803275" indent="-227329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Find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minimum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eigenvalue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simple 	</a:t>
            </a:r>
            <a:r>
              <a:rPr sz="2400" dirty="0">
                <a:latin typeface="Arial"/>
                <a:cs typeface="Arial"/>
              </a:rPr>
              <a:t>Hamiltonian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VQE</a:t>
            </a:r>
            <a:endParaRPr sz="24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04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Learn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how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VQE</a:t>
            </a:r>
            <a:r>
              <a:rPr sz="2000" spc="-10" dirty="0">
                <a:latin typeface="Arial"/>
                <a:cs typeface="Arial"/>
              </a:rPr>
              <a:t> works</a:t>
            </a: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90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Solve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Maxcut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problem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QAOA</a:t>
            </a:r>
            <a:endParaRPr sz="2400">
              <a:latin typeface="Arial"/>
              <a:cs typeface="Arial"/>
            </a:endParaRPr>
          </a:p>
          <a:p>
            <a:pPr marL="698500" marR="261620" lvl="1" indent="-228600">
              <a:lnSpc>
                <a:spcPct val="100000"/>
              </a:lnSpc>
              <a:spcBef>
                <a:spcPts val="210"/>
              </a:spcBef>
              <a:buChar char="•"/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Learn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how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Qiskit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patterns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work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optimization application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69"/>
              </a:spcBef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buChar char="•"/>
              <a:tabLst>
                <a:tab pos="240029" algn="l"/>
              </a:tabLst>
            </a:pPr>
            <a:r>
              <a:rPr sz="2400" spc="-10" dirty="0">
                <a:latin typeface="Arial"/>
                <a:cs typeface="Arial"/>
              </a:rPr>
              <a:t>Prerequisites</a:t>
            </a:r>
            <a:endParaRPr sz="24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15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Download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notebook</a:t>
            </a:r>
            <a:endParaRPr sz="2000">
              <a:latin typeface="Arial"/>
              <a:cs typeface="Arial"/>
            </a:endParaRPr>
          </a:p>
          <a:p>
            <a:pPr marL="698500" marR="5080" lvl="1" indent="-228600">
              <a:lnSpc>
                <a:spcPct val="100000"/>
              </a:lnSpc>
              <a:spcBef>
                <a:spcPts val="200"/>
              </a:spcBef>
              <a:buChar char="•"/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Setup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environment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following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instruction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notebook</a:t>
            </a:r>
            <a:endParaRPr sz="2000">
              <a:latin typeface="Arial"/>
              <a:cs typeface="Arial"/>
            </a:endParaRPr>
          </a:p>
          <a:p>
            <a:pPr marL="1155065" lvl="2" indent="-228600">
              <a:lnSpc>
                <a:spcPct val="100000"/>
              </a:lnSpc>
              <a:spcBef>
                <a:spcPts val="195"/>
              </a:spcBef>
              <a:buChar char="•"/>
              <a:tabLst>
                <a:tab pos="1155065" algn="l"/>
              </a:tabLst>
            </a:pPr>
            <a:r>
              <a:rPr sz="2000" spc="-45" dirty="0">
                <a:latin typeface="Arial"/>
                <a:cs typeface="Arial"/>
              </a:rPr>
              <a:t>You </a:t>
            </a:r>
            <a:r>
              <a:rPr sz="2000" dirty="0">
                <a:latin typeface="Arial"/>
                <a:cs typeface="Arial"/>
              </a:rPr>
              <a:t>need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install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qiskit-optimization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8516" y="1340294"/>
            <a:ext cx="4087368" cy="442048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092" y="963294"/>
            <a:ext cx="7063740" cy="51797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ts val="2520"/>
              </a:lnSpc>
              <a:spcBef>
                <a:spcPts val="95"/>
              </a:spcBef>
              <a:buChar char="•"/>
              <a:tabLst>
                <a:tab pos="240665" algn="l"/>
              </a:tabLst>
            </a:pPr>
            <a:r>
              <a:rPr sz="2200" dirty="0">
                <a:latin typeface="Arial"/>
                <a:cs typeface="Arial"/>
              </a:rPr>
              <a:t>IBM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Quantum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Learning</a:t>
            </a:r>
            <a:endParaRPr sz="2200" dirty="0">
              <a:latin typeface="Arial"/>
              <a:cs typeface="Arial"/>
            </a:endParaRPr>
          </a:p>
          <a:p>
            <a:pPr marL="697865" lvl="1" indent="-227965">
              <a:lnSpc>
                <a:spcPts val="2030"/>
              </a:lnSpc>
              <a:buChar char="•"/>
              <a:tabLst>
                <a:tab pos="697865" algn="l"/>
              </a:tabLst>
            </a:pPr>
            <a:r>
              <a:rPr sz="1900" dirty="0">
                <a:latin typeface="Arial"/>
                <a:cs typeface="Arial"/>
              </a:rPr>
              <a:t>Quantum</a:t>
            </a:r>
            <a:r>
              <a:rPr sz="1900" spc="-8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approximate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optimization</a:t>
            </a:r>
            <a:r>
              <a:rPr sz="1900" spc="-7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algorithm</a:t>
            </a:r>
            <a:endParaRPr sz="1900" dirty="0">
              <a:latin typeface="Arial"/>
              <a:cs typeface="Arial"/>
            </a:endParaRPr>
          </a:p>
          <a:p>
            <a:pPr marL="1155065" marR="444500" lvl="2" indent="-228600">
              <a:lnSpc>
                <a:spcPct val="80000"/>
              </a:lnSpc>
              <a:spcBef>
                <a:spcPts val="325"/>
              </a:spcBef>
              <a:buClr>
                <a:srgbClr val="000000"/>
              </a:buClr>
              <a:buChar char="•"/>
              <a:tabLst>
                <a:tab pos="1155065" algn="l"/>
              </a:tabLst>
            </a:pPr>
            <a:r>
              <a:rPr lang="en-US" sz="1900" u="sng" spc="-1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Arial"/>
                <a:cs typeface="Arial"/>
              </a:rPr>
              <a:t>https://quantum.cloud.ibm.com/docs/en/tutorials/quantum-approximate-optimization-algorithm</a:t>
            </a:r>
            <a:endParaRPr lang="en-US" sz="1900" dirty="0">
              <a:latin typeface="Arial"/>
              <a:cs typeface="Arial"/>
            </a:endParaRPr>
          </a:p>
          <a:p>
            <a:pPr marL="697865" lvl="1" indent="-227965">
              <a:lnSpc>
                <a:spcPts val="1900"/>
              </a:lnSpc>
              <a:buChar char="•"/>
              <a:tabLst>
                <a:tab pos="697865" algn="l"/>
              </a:tabLst>
            </a:pPr>
            <a:r>
              <a:rPr lang="en-US" sz="1900" spc="-25" dirty="0">
                <a:latin typeface="Arial"/>
                <a:cs typeface="Arial"/>
              </a:rPr>
              <a:t>Variational</a:t>
            </a:r>
            <a:r>
              <a:rPr lang="en-US" sz="1900" spc="-50" dirty="0">
                <a:latin typeface="Arial"/>
                <a:cs typeface="Arial"/>
              </a:rPr>
              <a:t> </a:t>
            </a:r>
            <a:r>
              <a:rPr lang="en-US" sz="1900" spc="-10" dirty="0">
                <a:latin typeface="Arial"/>
                <a:cs typeface="Arial"/>
              </a:rPr>
              <a:t>Algorithms</a:t>
            </a:r>
            <a:endParaRPr lang="en-US" sz="1900" dirty="0">
              <a:latin typeface="Arial"/>
              <a:cs typeface="Arial"/>
            </a:endParaRPr>
          </a:p>
          <a:p>
            <a:pPr marL="1155065" lvl="2" indent="-228600">
              <a:lnSpc>
                <a:spcPts val="1925"/>
              </a:lnSpc>
              <a:buClr>
                <a:srgbClr val="000000"/>
              </a:buClr>
              <a:buChar char="•"/>
              <a:tabLst>
                <a:tab pos="1155065" algn="l"/>
              </a:tabLst>
            </a:pPr>
            <a:r>
              <a:rPr lang="en-US" sz="1900" dirty="0">
                <a:latin typeface="Arial"/>
                <a:cs typeface="Arial"/>
                <a:hlinkClick r:id="rId2"/>
              </a:rPr>
              <a:t>https://quantum.cloud.ibm.com/learning/en/courses/variational-algorithm-design/variational-algorithms</a:t>
            </a:r>
            <a:endParaRPr sz="1900" dirty="0">
              <a:latin typeface="Arial"/>
              <a:cs typeface="Arial"/>
            </a:endParaRPr>
          </a:p>
          <a:p>
            <a:pPr marL="697865" lvl="1" indent="-227965">
              <a:lnSpc>
                <a:spcPts val="2020"/>
              </a:lnSpc>
              <a:buChar char="•"/>
              <a:tabLst>
                <a:tab pos="697865" algn="l"/>
              </a:tabLst>
            </a:pPr>
            <a:r>
              <a:rPr sz="1900" spc="-10" dirty="0">
                <a:latin typeface="Arial"/>
                <a:cs typeface="Arial"/>
              </a:rPr>
              <a:t>Variational</a:t>
            </a:r>
            <a:r>
              <a:rPr sz="1900" spc="-7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quantum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eigensolver</a:t>
            </a:r>
            <a:endParaRPr sz="1900" dirty="0">
              <a:latin typeface="Arial"/>
              <a:cs typeface="Arial"/>
            </a:endParaRPr>
          </a:p>
          <a:p>
            <a:pPr marL="1155065" marR="281940" lvl="2" indent="-228600">
              <a:lnSpc>
                <a:spcPct val="80000"/>
              </a:lnSpc>
              <a:spcBef>
                <a:spcPts val="330"/>
              </a:spcBef>
              <a:buClr>
                <a:srgbClr val="000000"/>
              </a:buClr>
              <a:buChar char="•"/>
              <a:tabLst>
                <a:tab pos="1155065" algn="l"/>
              </a:tabLst>
            </a:pPr>
            <a:r>
              <a:rPr lang="en-US" sz="1900" u="sng" spc="-1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Arial"/>
                <a:cs typeface="Arial"/>
                <a:hlinkClick r:id="rId3"/>
              </a:rPr>
              <a:t>https://quantum.cloud.ibm.com/learning/en/courses/quantum-diagonalization-algorithms/vqe</a:t>
            </a:r>
          </a:p>
          <a:p>
            <a:pPr marL="240665" indent="-227965">
              <a:lnSpc>
                <a:spcPts val="2180"/>
              </a:lnSpc>
              <a:buChar char="•"/>
              <a:tabLst>
                <a:tab pos="240665" algn="l"/>
              </a:tabLst>
            </a:pPr>
            <a:r>
              <a:rPr sz="2200" dirty="0">
                <a:latin typeface="Arial"/>
                <a:cs typeface="Arial"/>
              </a:rPr>
              <a:t>Qiskit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Optimization</a:t>
            </a:r>
            <a:endParaRPr sz="2200" dirty="0">
              <a:latin typeface="Arial"/>
              <a:cs typeface="Arial"/>
            </a:endParaRPr>
          </a:p>
          <a:p>
            <a:pPr marL="697865" lvl="1" indent="-227965">
              <a:lnSpc>
                <a:spcPts val="2030"/>
              </a:lnSpc>
              <a:buChar char="•"/>
              <a:tabLst>
                <a:tab pos="697865" algn="l"/>
              </a:tabLst>
            </a:pPr>
            <a:r>
              <a:rPr sz="1900" spc="-10" dirty="0">
                <a:latin typeface="Arial"/>
                <a:cs typeface="Arial"/>
              </a:rPr>
              <a:t>Documentation</a:t>
            </a:r>
            <a:endParaRPr sz="1900" dirty="0">
              <a:latin typeface="Arial"/>
              <a:cs typeface="Arial"/>
            </a:endParaRPr>
          </a:p>
          <a:p>
            <a:pPr marL="1155065" lvl="2" indent="-228600">
              <a:lnSpc>
                <a:spcPts val="2030"/>
              </a:lnSpc>
              <a:buClr>
                <a:srgbClr val="000000"/>
              </a:buClr>
              <a:buChar char="•"/>
              <a:tabLst>
                <a:tab pos="1155065" algn="l"/>
              </a:tabLst>
            </a:pPr>
            <a:r>
              <a:rPr sz="1900" u="sng" spc="-1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Arial"/>
                <a:cs typeface="Arial"/>
                <a:hlinkClick r:id="rId4"/>
              </a:rPr>
              <a:t>https://qiskit-</a:t>
            </a:r>
            <a:r>
              <a:rPr sz="1900" u="sng" spc="-2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Arial"/>
                <a:cs typeface="Arial"/>
                <a:hlinkClick r:id="rId4"/>
              </a:rPr>
              <a:t>community.github.io/qiskit-</a:t>
            </a:r>
            <a:r>
              <a:rPr sz="1900" u="sng" spc="-1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Arial"/>
                <a:cs typeface="Arial"/>
                <a:hlinkClick r:id="rId4"/>
              </a:rPr>
              <a:t>optimization/#</a:t>
            </a:r>
            <a:endParaRPr sz="1900" dirty="0">
              <a:latin typeface="Arial"/>
              <a:cs typeface="Arial"/>
            </a:endParaRPr>
          </a:p>
          <a:p>
            <a:pPr marL="697865" lvl="1" indent="-227965">
              <a:lnSpc>
                <a:spcPts val="2020"/>
              </a:lnSpc>
              <a:buChar char="•"/>
              <a:tabLst>
                <a:tab pos="697865" algn="l"/>
              </a:tabLst>
            </a:pPr>
            <a:r>
              <a:rPr sz="1900" spc="-10" dirty="0">
                <a:latin typeface="Arial"/>
                <a:cs typeface="Arial"/>
              </a:rPr>
              <a:t>Tutorials</a:t>
            </a:r>
            <a:endParaRPr sz="1900" dirty="0">
              <a:latin typeface="Arial"/>
              <a:cs typeface="Arial"/>
            </a:endParaRPr>
          </a:p>
          <a:p>
            <a:pPr marL="1155065" marR="1717675" lvl="2" indent="-228600">
              <a:lnSpc>
                <a:spcPts val="1820"/>
              </a:lnSpc>
              <a:spcBef>
                <a:spcPts val="310"/>
              </a:spcBef>
              <a:buClr>
                <a:srgbClr val="000000"/>
              </a:buClr>
              <a:buChar char="•"/>
              <a:tabLst>
                <a:tab pos="1155065" algn="l"/>
              </a:tabLst>
            </a:pPr>
            <a:r>
              <a:rPr sz="1900" u="sng" spc="-1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Arial"/>
                <a:cs typeface="Arial"/>
                <a:hlinkClick r:id="rId5"/>
              </a:rPr>
              <a:t>https://qiskit-community.github.io/qiskit-</a:t>
            </a:r>
            <a:r>
              <a:rPr sz="1900" u="none" spc="-10" dirty="0">
                <a:solidFill>
                  <a:srgbClr val="9353C3"/>
                </a:solidFill>
                <a:latin typeface="Arial"/>
                <a:cs typeface="Arial"/>
              </a:rPr>
              <a:t> </a:t>
            </a:r>
            <a:r>
              <a:rPr sz="1900" u="sng" spc="-1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Arial"/>
                <a:cs typeface="Arial"/>
                <a:hlinkClick r:id="rId5"/>
              </a:rPr>
              <a:t>optimization/tutorials/index.html</a:t>
            </a:r>
            <a:endParaRPr sz="1900" dirty="0">
              <a:latin typeface="Arial"/>
              <a:cs typeface="Arial"/>
            </a:endParaRPr>
          </a:p>
          <a:p>
            <a:pPr marL="697865" lvl="1" indent="-227965">
              <a:lnSpc>
                <a:spcPts val="1920"/>
              </a:lnSpc>
              <a:buChar char="•"/>
              <a:tabLst>
                <a:tab pos="697865" algn="l"/>
              </a:tabLst>
            </a:pPr>
            <a:r>
              <a:rPr sz="1900" spc="-10" dirty="0">
                <a:latin typeface="Arial"/>
                <a:cs typeface="Arial"/>
              </a:rPr>
              <a:t>GitHub</a:t>
            </a:r>
            <a:endParaRPr sz="1900" dirty="0">
              <a:latin typeface="Arial"/>
              <a:cs typeface="Arial"/>
            </a:endParaRPr>
          </a:p>
          <a:p>
            <a:pPr marL="1155065" lvl="2" indent="-228600">
              <a:lnSpc>
                <a:spcPts val="2025"/>
              </a:lnSpc>
              <a:buClr>
                <a:srgbClr val="000000"/>
              </a:buClr>
              <a:buChar char="•"/>
              <a:tabLst>
                <a:tab pos="1155065" algn="l"/>
              </a:tabLst>
            </a:pPr>
            <a:r>
              <a:rPr sz="1900" u="sng" spc="-1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Arial"/>
                <a:cs typeface="Arial"/>
                <a:hlinkClick r:id="rId6"/>
              </a:rPr>
              <a:t>https://github.com/qiskit-community/qiskit-optimization</a:t>
            </a:r>
            <a:endParaRPr sz="1900" dirty="0">
              <a:latin typeface="Arial"/>
              <a:cs typeface="Arial"/>
            </a:endParaRPr>
          </a:p>
          <a:p>
            <a:pPr marL="697865" lvl="1" indent="-227965">
              <a:lnSpc>
                <a:spcPts val="2025"/>
              </a:lnSpc>
              <a:buChar char="•"/>
              <a:tabLst>
                <a:tab pos="697865" algn="l"/>
              </a:tabLst>
            </a:pPr>
            <a:r>
              <a:rPr sz="1900" dirty="0">
                <a:latin typeface="Arial"/>
                <a:cs typeface="Arial"/>
              </a:rPr>
              <a:t>Best</a:t>
            </a:r>
            <a:r>
              <a:rPr sz="1900" spc="-4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practices</a:t>
            </a:r>
            <a:endParaRPr sz="1900" dirty="0">
              <a:latin typeface="Arial"/>
              <a:cs typeface="Arial"/>
            </a:endParaRPr>
          </a:p>
          <a:p>
            <a:pPr marL="1155065" lvl="2" indent="-228600">
              <a:lnSpc>
                <a:spcPts val="2155"/>
              </a:lnSpc>
              <a:buClr>
                <a:srgbClr val="000000"/>
              </a:buClr>
              <a:buChar char="•"/>
              <a:tabLst>
                <a:tab pos="1155065" algn="l"/>
              </a:tabLst>
            </a:pPr>
            <a:r>
              <a:rPr sz="1900" u="sng" spc="-1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Arial"/>
                <a:cs typeface="Arial"/>
                <a:hlinkClick r:id="rId7"/>
              </a:rPr>
              <a:t>https://github.com/qiskit-community/qopt-best-practices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63710" y="1542034"/>
            <a:ext cx="2385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IBM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Quantum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Learning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36764" y="1884045"/>
            <a:ext cx="4435094" cy="248894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092" y="1030351"/>
            <a:ext cx="11254740" cy="4792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marR="506730" indent="-227329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Due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noise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current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quantum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computers,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it’s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hard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run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deep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quantum 	circuits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15"/>
              </a:spcBef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Hybrid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quantum-</a:t>
            </a:r>
            <a:r>
              <a:rPr sz="2400" dirty="0">
                <a:latin typeface="Arial"/>
                <a:cs typeface="Arial"/>
              </a:rPr>
              <a:t>classical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appraoch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useful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deal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noise</a:t>
            </a:r>
            <a:endParaRPr sz="24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10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Converts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original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problems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Hamiltonians</a:t>
            </a:r>
            <a:endParaRPr sz="20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04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Finds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minimum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eigenvalue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eigenvector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Hamiltonian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69"/>
              </a:spcBef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Introduced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overview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optimization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how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convert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optimization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problems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into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Hamiltonians</a:t>
            </a:r>
            <a:endParaRPr sz="24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04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Quadratic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→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QUBO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→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Hamiltonian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75"/>
              </a:spcBef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Introduced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how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VQE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computes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minimum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eigenvalue</a:t>
            </a:r>
            <a:endParaRPr sz="24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10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QAOA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optimization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problems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44283" y="27432"/>
            <a:ext cx="5347970" cy="4742815"/>
            <a:chOff x="6844283" y="27432"/>
            <a:chExt cx="5347970" cy="47428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4283" y="27432"/>
              <a:ext cx="5347716" cy="47423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0859" y="62611"/>
              <a:ext cx="5268976" cy="46263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876033" y="57785"/>
              <a:ext cx="5278755" cy="4636135"/>
            </a:xfrm>
            <a:custGeom>
              <a:avLst/>
              <a:gdLst/>
              <a:ahLst/>
              <a:cxnLst/>
              <a:rect l="l" t="t" r="r" b="b"/>
              <a:pathLst>
                <a:path w="5278755" h="4636135">
                  <a:moveTo>
                    <a:pt x="0" y="4635881"/>
                  </a:moveTo>
                  <a:lnTo>
                    <a:pt x="5278501" y="4635881"/>
                  </a:lnTo>
                  <a:lnTo>
                    <a:pt x="5278501" y="0"/>
                  </a:lnTo>
                  <a:lnTo>
                    <a:pt x="0" y="0"/>
                  </a:lnTo>
                  <a:lnTo>
                    <a:pt x="0" y="463588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Noisy</a:t>
            </a:r>
            <a:r>
              <a:rPr spc="-10" dirty="0"/>
              <a:t> </a:t>
            </a:r>
            <a:r>
              <a:rPr dirty="0"/>
              <a:t>quantum</a:t>
            </a:r>
            <a:r>
              <a:rPr spc="-20" dirty="0"/>
              <a:t> </a:t>
            </a:r>
            <a:r>
              <a:rPr spc="-10" dirty="0"/>
              <a:t>devices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4992" y="1030351"/>
            <a:ext cx="6430010" cy="413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130" marR="1014730" indent="-227329">
              <a:lnSpc>
                <a:spcPct val="100000"/>
              </a:lnSpc>
              <a:spcBef>
                <a:spcPts val="100"/>
              </a:spcBef>
              <a:buChar char="•"/>
              <a:tabLst>
                <a:tab pos="279400" algn="l"/>
              </a:tabLst>
            </a:pPr>
            <a:r>
              <a:rPr sz="2400" spc="-20" dirty="0">
                <a:latin typeface="Arial"/>
                <a:cs typeface="Arial"/>
              </a:rPr>
              <a:t>Various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limitations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current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noisy 	</a:t>
            </a:r>
            <a:r>
              <a:rPr sz="2400" dirty="0">
                <a:latin typeface="Arial"/>
                <a:cs typeface="Arial"/>
              </a:rPr>
              <a:t>quantum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devices</a:t>
            </a:r>
            <a:endParaRPr sz="2400">
              <a:latin typeface="Arial"/>
              <a:cs typeface="Arial"/>
            </a:endParaRPr>
          </a:p>
          <a:p>
            <a:pPr marL="735965" lvl="1" indent="-227965">
              <a:lnSpc>
                <a:spcPct val="100000"/>
              </a:lnSpc>
              <a:spcBef>
                <a:spcPts val="204"/>
              </a:spcBef>
              <a:buChar char="•"/>
              <a:tabLst>
                <a:tab pos="735965" algn="l"/>
              </a:tabLst>
            </a:pPr>
            <a:r>
              <a:rPr sz="2000" dirty="0">
                <a:latin typeface="Arial"/>
                <a:cs typeface="Arial"/>
              </a:rPr>
              <a:t>Gate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Readout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errors</a:t>
            </a:r>
            <a:endParaRPr sz="2000">
              <a:latin typeface="Arial"/>
              <a:cs typeface="Arial"/>
            </a:endParaRPr>
          </a:p>
          <a:p>
            <a:pPr marL="735965" lvl="1" indent="-227965">
              <a:lnSpc>
                <a:spcPct val="100000"/>
              </a:lnSpc>
              <a:spcBef>
                <a:spcPts val="195"/>
              </a:spcBef>
              <a:buChar char="•"/>
              <a:tabLst>
                <a:tab pos="735965" algn="l"/>
              </a:tabLst>
            </a:pPr>
            <a:r>
              <a:rPr sz="2000" dirty="0">
                <a:latin typeface="Arial"/>
                <a:cs typeface="Arial"/>
              </a:rPr>
              <a:t>Limited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connectivity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qubits</a:t>
            </a:r>
            <a:endParaRPr sz="2000">
              <a:latin typeface="Arial"/>
              <a:cs typeface="Arial"/>
            </a:endParaRPr>
          </a:p>
          <a:p>
            <a:pPr marL="1193165" marR="374015" lvl="2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1193165" algn="l"/>
              </a:tabLst>
            </a:pPr>
            <a:r>
              <a:rPr sz="2000" dirty="0">
                <a:latin typeface="Arial"/>
                <a:cs typeface="Arial"/>
              </a:rPr>
              <a:t>Additional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two-</a:t>
            </a:r>
            <a:r>
              <a:rPr sz="2000" dirty="0">
                <a:latin typeface="Arial"/>
                <a:cs typeface="Arial"/>
              </a:rPr>
              <a:t>qubit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gates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necessary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apply</a:t>
            </a:r>
            <a:r>
              <a:rPr sz="2000" spc="-10" dirty="0">
                <a:latin typeface="Arial"/>
                <a:cs typeface="Arial"/>
              </a:rPr>
              <a:t> two-</a:t>
            </a:r>
            <a:r>
              <a:rPr sz="2000" dirty="0">
                <a:latin typeface="Arial"/>
                <a:cs typeface="Arial"/>
              </a:rPr>
              <a:t>qubit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gates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two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distant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qubits</a:t>
            </a:r>
            <a:endParaRPr sz="20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90"/>
              </a:spcBef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278130" marR="43180" indent="-227329">
              <a:lnSpc>
                <a:spcPct val="100000"/>
              </a:lnSpc>
              <a:buChar char="•"/>
              <a:tabLst>
                <a:tab pos="279400" algn="l"/>
              </a:tabLst>
            </a:pPr>
            <a:r>
              <a:rPr sz="2400" dirty="0">
                <a:latin typeface="Arial"/>
                <a:cs typeface="Arial"/>
              </a:rPr>
              <a:t>Hard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run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deep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quantum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circuits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obtain 	</a:t>
            </a:r>
            <a:r>
              <a:rPr sz="2400" dirty="0">
                <a:latin typeface="Arial"/>
                <a:cs typeface="Arial"/>
              </a:rPr>
              <a:t>accurate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due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noise</a:t>
            </a:r>
            <a:endParaRPr sz="2400">
              <a:latin typeface="Arial"/>
              <a:cs typeface="Arial"/>
            </a:endParaRPr>
          </a:p>
          <a:p>
            <a:pPr marL="735965" lvl="1" indent="-227965">
              <a:lnSpc>
                <a:spcPct val="100000"/>
              </a:lnSpc>
              <a:spcBef>
                <a:spcPts val="215"/>
              </a:spcBef>
              <a:buChar char="•"/>
              <a:tabLst>
                <a:tab pos="735965" algn="l"/>
              </a:tabLst>
            </a:pPr>
            <a:r>
              <a:rPr sz="2000" dirty="0">
                <a:latin typeface="Arial"/>
                <a:cs typeface="Arial"/>
              </a:rPr>
              <a:t>What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gates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whose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error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p?</a:t>
            </a:r>
            <a:endParaRPr sz="2000">
              <a:latin typeface="Arial"/>
              <a:cs typeface="Arial"/>
            </a:endParaRPr>
          </a:p>
          <a:p>
            <a:pPr marL="735965" lvl="1" indent="-227965">
              <a:lnSpc>
                <a:spcPct val="100000"/>
              </a:lnSpc>
              <a:spcBef>
                <a:spcPts val="200"/>
              </a:spcBef>
              <a:buChar char="•"/>
              <a:tabLst>
                <a:tab pos="735965" algn="l"/>
              </a:tabLst>
            </a:pPr>
            <a:r>
              <a:rPr sz="2000" dirty="0">
                <a:latin typeface="Arial"/>
                <a:cs typeface="Arial"/>
              </a:rPr>
              <a:t>Fidelity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result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(1-</a:t>
            </a:r>
            <a:r>
              <a:rPr sz="2000" spc="-25" dirty="0">
                <a:latin typeface="Arial"/>
                <a:cs typeface="Arial"/>
              </a:rPr>
              <a:t>p)</a:t>
            </a:r>
            <a:r>
              <a:rPr sz="1950" spc="-37" baseline="25641" dirty="0">
                <a:latin typeface="Arial"/>
                <a:cs typeface="Arial"/>
              </a:rPr>
              <a:t>k</a:t>
            </a:r>
            <a:endParaRPr sz="1950" baseline="25641">
              <a:latin typeface="Arial"/>
              <a:cs typeface="Arial"/>
            </a:endParaRPr>
          </a:p>
          <a:p>
            <a:pPr marL="735965" lvl="1" indent="-227965">
              <a:lnSpc>
                <a:spcPct val="100000"/>
              </a:lnSpc>
              <a:spcBef>
                <a:spcPts val="195"/>
              </a:spcBef>
              <a:buChar char="•"/>
              <a:tabLst>
                <a:tab pos="735965" algn="l"/>
              </a:tabLst>
            </a:pPr>
            <a:r>
              <a:rPr sz="2000" dirty="0">
                <a:latin typeface="Arial"/>
                <a:cs typeface="Arial"/>
              </a:rPr>
              <a:t>E.g.,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0.01,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k=100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→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 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0.366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476863" y="361315"/>
            <a:ext cx="628650" cy="4541520"/>
            <a:chOff x="11476863" y="361315"/>
            <a:chExt cx="628650" cy="4541520"/>
          </a:xfrm>
        </p:grpSpPr>
        <p:sp>
          <p:nvSpPr>
            <p:cNvPr id="9" name="object 9"/>
            <p:cNvSpPr/>
            <p:nvPr/>
          </p:nvSpPr>
          <p:spPr>
            <a:xfrm>
              <a:off x="11476863" y="661924"/>
              <a:ext cx="474980" cy="4240530"/>
            </a:xfrm>
            <a:custGeom>
              <a:avLst/>
              <a:gdLst/>
              <a:ahLst/>
              <a:cxnLst/>
              <a:rect l="l" t="t" r="r" b="b"/>
              <a:pathLst>
                <a:path w="474979" h="4240530">
                  <a:moveTo>
                    <a:pt x="0" y="4160774"/>
                  </a:moveTo>
                  <a:lnTo>
                    <a:pt x="29971" y="4240530"/>
                  </a:lnTo>
                  <a:lnTo>
                    <a:pt x="69986" y="4177792"/>
                  </a:lnTo>
                  <a:lnTo>
                    <a:pt x="39750" y="4177792"/>
                  </a:lnTo>
                  <a:lnTo>
                    <a:pt x="33400" y="4177029"/>
                  </a:lnTo>
                  <a:lnTo>
                    <a:pt x="34648" y="4165040"/>
                  </a:lnTo>
                  <a:lnTo>
                    <a:pt x="34717" y="4164379"/>
                  </a:lnTo>
                  <a:lnTo>
                    <a:pt x="0" y="4160774"/>
                  </a:lnTo>
                  <a:close/>
                </a:path>
                <a:path w="474979" h="4240530">
                  <a:moveTo>
                    <a:pt x="34717" y="4164379"/>
                  </a:moveTo>
                  <a:lnTo>
                    <a:pt x="33400" y="4177029"/>
                  </a:lnTo>
                  <a:lnTo>
                    <a:pt x="39750" y="4177792"/>
                  </a:lnTo>
                  <a:lnTo>
                    <a:pt x="41078" y="4165040"/>
                  </a:lnTo>
                  <a:lnTo>
                    <a:pt x="34717" y="4164379"/>
                  </a:lnTo>
                  <a:close/>
                </a:path>
                <a:path w="474979" h="4240530">
                  <a:moveTo>
                    <a:pt x="41078" y="4165040"/>
                  </a:moveTo>
                  <a:lnTo>
                    <a:pt x="39830" y="4177029"/>
                  </a:lnTo>
                  <a:lnTo>
                    <a:pt x="39750" y="4177792"/>
                  </a:lnTo>
                  <a:lnTo>
                    <a:pt x="69986" y="4177792"/>
                  </a:lnTo>
                  <a:lnTo>
                    <a:pt x="75818" y="4168648"/>
                  </a:lnTo>
                  <a:lnTo>
                    <a:pt x="41078" y="4165040"/>
                  </a:lnTo>
                  <a:close/>
                </a:path>
                <a:path w="474979" h="4240530">
                  <a:moveTo>
                    <a:pt x="468121" y="0"/>
                  </a:moveTo>
                  <a:lnTo>
                    <a:pt x="34717" y="4164379"/>
                  </a:lnTo>
                  <a:lnTo>
                    <a:pt x="41078" y="4165040"/>
                  </a:lnTo>
                  <a:lnTo>
                    <a:pt x="474471" y="762"/>
                  </a:lnTo>
                  <a:lnTo>
                    <a:pt x="468121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804015" y="37401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90">
                  <a:moveTo>
                    <a:pt x="0" y="144145"/>
                  </a:moveTo>
                  <a:lnTo>
                    <a:pt x="7346" y="98576"/>
                  </a:lnTo>
                  <a:lnTo>
                    <a:pt x="27805" y="59006"/>
                  </a:lnTo>
                  <a:lnTo>
                    <a:pt x="59006" y="27805"/>
                  </a:lnTo>
                  <a:lnTo>
                    <a:pt x="98576" y="7346"/>
                  </a:lnTo>
                  <a:lnTo>
                    <a:pt x="144144" y="0"/>
                  </a:lnTo>
                  <a:lnTo>
                    <a:pt x="189713" y="7346"/>
                  </a:lnTo>
                  <a:lnTo>
                    <a:pt x="229283" y="27805"/>
                  </a:lnTo>
                  <a:lnTo>
                    <a:pt x="260484" y="59006"/>
                  </a:lnTo>
                  <a:lnTo>
                    <a:pt x="280943" y="98576"/>
                  </a:lnTo>
                  <a:lnTo>
                    <a:pt x="288289" y="144145"/>
                  </a:lnTo>
                  <a:lnTo>
                    <a:pt x="280943" y="189713"/>
                  </a:lnTo>
                  <a:lnTo>
                    <a:pt x="260484" y="229283"/>
                  </a:lnTo>
                  <a:lnTo>
                    <a:pt x="229283" y="260484"/>
                  </a:lnTo>
                  <a:lnTo>
                    <a:pt x="189713" y="280943"/>
                  </a:lnTo>
                  <a:lnTo>
                    <a:pt x="144144" y="288289"/>
                  </a:lnTo>
                  <a:lnTo>
                    <a:pt x="98576" y="280943"/>
                  </a:lnTo>
                  <a:lnTo>
                    <a:pt x="59006" y="260484"/>
                  </a:lnTo>
                  <a:lnTo>
                    <a:pt x="27805" y="229283"/>
                  </a:lnTo>
                  <a:lnTo>
                    <a:pt x="7346" y="189713"/>
                  </a:lnTo>
                  <a:lnTo>
                    <a:pt x="0" y="144145"/>
                  </a:lnTo>
                  <a:close/>
                </a:path>
              </a:pathLst>
            </a:custGeom>
            <a:ln w="2540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009510" y="6502095"/>
            <a:ext cx="4345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http</a:t>
            </a:r>
            <a:r>
              <a:rPr sz="900" spc="5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s</a:t>
            </a:r>
            <a:r>
              <a:rPr sz="90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:/</a:t>
            </a:r>
            <a:r>
              <a:rPr sz="900" spc="-5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/</a:t>
            </a:r>
            <a:r>
              <a:rPr sz="90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quan</a:t>
            </a:r>
            <a:r>
              <a:rPr sz="900" spc="-1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t</a:t>
            </a:r>
            <a:r>
              <a:rPr sz="90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u</a:t>
            </a:r>
            <a:r>
              <a:rPr sz="900" spc="5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m</a:t>
            </a:r>
            <a:r>
              <a:rPr sz="900" spc="-1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ib</a:t>
            </a:r>
            <a:r>
              <a:rPr sz="900" spc="-15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m</a:t>
            </a:r>
            <a:r>
              <a:rPr sz="90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.</a:t>
            </a:r>
            <a:r>
              <a:rPr sz="900" spc="5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c</a:t>
            </a:r>
            <a:r>
              <a:rPr sz="900" spc="-1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o</a:t>
            </a:r>
            <a:r>
              <a:rPr sz="900" spc="5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m</a:t>
            </a:r>
            <a:r>
              <a:rPr sz="90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/</a:t>
            </a:r>
            <a:r>
              <a:rPr sz="900" spc="-5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s</a:t>
            </a:r>
            <a:r>
              <a:rPr sz="90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er</a:t>
            </a:r>
            <a:r>
              <a:rPr sz="900" spc="-15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v</a:t>
            </a:r>
            <a:r>
              <a:rPr sz="90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i</a:t>
            </a:r>
            <a:r>
              <a:rPr sz="900" spc="5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c</a:t>
            </a:r>
            <a:r>
              <a:rPr sz="900" spc="-1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e</a:t>
            </a:r>
            <a:r>
              <a:rPr sz="900" spc="5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s</a:t>
            </a:r>
            <a:r>
              <a:rPr sz="900" spc="-5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/r</a:t>
            </a:r>
            <a:r>
              <a:rPr sz="900" spc="-1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e</a:t>
            </a:r>
            <a:r>
              <a:rPr sz="900" spc="5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s</a:t>
            </a:r>
            <a:r>
              <a:rPr sz="900" spc="-1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o</a:t>
            </a:r>
            <a:r>
              <a:rPr sz="90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ur</a:t>
            </a:r>
            <a:r>
              <a:rPr sz="900" spc="5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c</a:t>
            </a:r>
            <a:r>
              <a:rPr sz="900" spc="-1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e</a:t>
            </a:r>
            <a:r>
              <a:rPr sz="900" spc="5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s</a:t>
            </a:r>
            <a:r>
              <a:rPr sz="900" spc="-1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?</a:t>
            </a:r>
            <a:r>
              <a:rPr sz="900" spc="5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s</a:t>
            </a:r>
            <a:r>
              <a:rPr sz="900" spc="-1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y</a:t>
            </a:r>
            <a:r>
              <a:rPr sz="900" spc="5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s</a:t>
            </a:r>
            <a:r>
              <a:rPr sz="900" spc="-5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t</a:t>
            </a:r>
            <a:r>
              <a:rPr sz="900" spc="-1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e</a:t>
            </a:r>
            <a:r>
              <a:rPr sz="900" spc="5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m</a:t>
            </a:r>
            <a:r>
              <a:rPr sz="900" spc="-5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=</a:t>
            </a:r>
            <a:r>
              <a:rPr sz="900" spc="-1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i</a:t>
            </a:r>
            <a:r>
              <a:rPr sz="90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b</a:t>
            </a:r>
            <a:r>
              <a:rPr sz="900" spc="-15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m</a:t>
            </a:r>
            <a:r>
              <a:rPr sz="90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_</a:t>
            </a:r>
            <a:r>
              <a:rPr sz="900" spc="5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s</a:t>
            </a:r>
            <a:r>
              <a:rPr sz="900" spc="-1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h</a:t>
            </a:r>
            <a:r>
              <a:rPr sz="90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e</a:t>
            </a:r>
            <a:r>
              <a:rPr sz="900" spc="-5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r</a:t>
            </a:r>
            <a:r>
              <a:rPr sz="90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b</a:t>
            </a:r>
            <a:r>
              <a:rPr sz="900" spc="-5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r</a:t>
            </a:r>
            <a:r>
              <a:rPr sz="900" spc="-1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o</a:t>
            </a:r>
            <a:r>
              <a:rPr sz="90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o</a:t>
            </a:r>
            <a:r>
              <a:rPr sz="900" spc="-1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k</a:t>
            </a:r>
            <a:r>
              <a:rPr sz="90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e</a:t>
            </a:r>
            <a:r>
              <a:rPr sz="900" spc="-5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&amp;t</a:t>
            </a:r>
            <a:r>
              <a:rPr sz="90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a</a:t>
            </a:r>
            <a:r>
              <a:rPr sz="900" spc="-1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b</a:t>
            </a:r>
            <a:r>
              <a:rPr sz="90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=</a:t>
            </a:r>
            <a:r>
              <a:rPr sz="900" spc="5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s</a:t>
            </a:r>
            <a:r>
              <a:rPr sz="900" spc="-1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y</a:t>
            </a:r>
            <a:r>
              <a:rPr sz="900" spc="5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s</a:t>
            </a:r>
            <a:r>
              <a:rPr sz="900" spc="-1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t</a:t>
            </a:r>
            <a:r>
              <a:rPr sz="90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e</a:t>
            </a:r>
            <a:r>
              <a:rPr sz="900" spc="-655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m</a:t>
            </a:r>
            <a:r>
              <a:rPr sz="1800" spc="-30" baseline="-27777" dirty="0">
                <a:solidFill>
                  <a:srgbClr val="888888"/>
                </a:solidFill>
                <a:latin typeface="Arial"/>
                <a:cs typeface="Arial"/>
                <a:hlinkClick r:id="rId4"/>
              </a:rPr>
              <a:t>3</a:t>
            </a:r>
            <a:r>
              <a:rPr sz="900" dirty="0">
                <a:solidFill>
                  <a:srgbClr val="9353C3"/>
                </a:solidFill>
                <a:latin typeface="Arial"/>
                <a:cs typeface="Arial"/>
                <a:hlinkClick r:id="rId4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46721" y="6678193"/>
            <a:ext cx="4272280" cy="6350"/>
          </a:xfrm>
          <a:custGeom>
            <a:avLst/>
            <a:gdLst/>
            <a:ahLst/>
            <a:cxnLst/>
            <a:rect l="l" t="t" r="r" b="b"/>
            <a:pathLst>
              <a:path w="4272280" h="6350">
                <a:moveTo>
                  <a:pt x="4271772" y="0"/>
                </a:moveTo>
                <a:lnTo>
                  <a:pt x="0" y="0"/>
                </a:lnTo>
                <a:lnTo>
                  <a:pt x="0" y="6096"/>
                </a:lnTo>
                <a:lnTo>
                  <a:pt x="4271772" y="6096"/>
                </a:lnTo>
                <a:lnTo>
                  <a:pt x="4271772" y="0"/>
                </a:lnTo>
                <a:close/>
              </a:path>
            </a:pathLst>
          </a:custGeom>
          <a:solidFill>
            <a:srgbClr val="935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73569" y="4912817"/>
            <a:ext cx="4978400" cy="1651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Hybrid</a:t>
            </a:r>
            <a:r>
              <a:rPr spc="-30" dirty="0"/>
              <a:t> </a:t>
            </a:r>
            <a:r>
              <a:rPr dirty="0"/>
              <a:t>Classical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Quantum</a:t>
            </a:r>
            <a:r>
              <a:rPr spc="-225" dirty="0"/>
              <a:t> </a:t>
            </a:r>
            <a:r>
              <a:rPr dirty="0"/>
              <a:t>Algorithm</a:t>
            </a:r>
            <a:r>
              <a:rPr spc="-30" dirty="0"/>
              <a:t> </a:t>
            </a:r>
            <a:r>
              <a:rPr spc="-10" dirty="0"/>
              <a:t>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092" y="1005967"/>
            <a:ext cx="11418570" cy="158940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290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[CPU]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Prepare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shallow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parametrized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quantum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circuits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95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[QPU]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Execute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quantum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circuits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200"/>
              </a:spcBef>
              <a:buChar char="•"/>
              <a:tabLst>
                <a:tab pos="240029" algn="l"/>
              </a:tabLst>
            </a:pPr>
            <a:r>
              <a:rPr sz="2400" spc="-10" dirty="0">
                <a:latin typeface="Arial"/>
                <a:cs typeface="Arial"/>
              </a:rPr>
              <a:t>[CPU]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Aggregate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executions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obtain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energy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function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204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[CPU]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Adjust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parameters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energy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0229" y="2697717"/>
            <a:ext cx="6801643" cy="39675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12732" y="5118861"/>
            <a:ext cx="26238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Source: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Peruzzo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al.,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“A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Variational </a:t>
            </a:r>
            <a:r>
              <a:rPr sz="1200" dirty="0">
                <a:latin typeface="Arial"/>
                <a:cs typeface="Arial"/>
              </a:rPr>
              <a:t>Eigenvalue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Solver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Photonic </a:t>
            </a:r>
            <a:r>
              <a:rPr sz="1200" dirty="0">
                <a:latin typeface="Arial"/>
                <a:cs typeface="Arial"/>
              </a:rPr>
              <a:t>Quantum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Processor.”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Nature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Comm.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(2):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1–10,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2014.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Quantum</a:t>
            </a:r>
            <a:r>
              <a:rPr spc="-20" dirty="0"/>
              <a:t> </a:t>
            </a:r>
            <a:r>
              <a:rPr dirty="0"/>
              <a:t>Computer</a:t>
            </a:r>
            <a:r>
              <a:rPr spc="-2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092" y="993775"/>
            <a:ext cx="10810240" cy="52254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029" marR="606425" indent="-227329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-50" dirty="0">
                <a:latin typeface="Arial"/>
                <a:cs typeface="Arial"/>
              </a:rPr>
              <a:t>You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may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have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heard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news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some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optimization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problems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solved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by 	</a:t>
            </a:r>
            <a:r>
              <a:rPr sz="2400" dirty="0">
                <a:latin typeface="Arial"/>
                <a:cs typeface="Arial"/>
              </a:rPr>
              <a:t>quantum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computer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more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efficiently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than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classical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computer</a:t>
            </a:r>
            <a:endParaRPr sz="2400">
              <a:latin typeface="Arial"/>
              <a:cs typeface="Arial"/>
            </a:endParaRPr>
          </a:p>
          <a:p>
            <a:pPr marL="697865" lvl="1" indent="-227965">
              <a:lnSpc>
                <a:spcPts val="2310"/>
              </a:lnSpc>
              <a:buChar char="•"/>
              <a:tabLst>
                <a:tab pos="697865" algn="l"/>
              </a:tabLst>
            </a:pPr>
            <a:r>
              <a:rPr sz="2000" spc="-10" dirty="0">
                <a:latin typeface="Arial"/>
                <a:cs typeface="Arial"/>
              </a:rPr>
              <a:t>Traveling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salesman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problem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(TSP)</a:t>
            </a:r>
            <a:endParaRPr sz="2000">
              <a:latin typeface="Arial"/>
              <a:cs typeface="Arial"/>
            </a:endParaRPr>
          </a:p>
          <a:p>
            <a:pPr marL="697865" lvl="1" indent="-227965">
              <a:lnSpc>
                <a:spcPts val="2375"/>
              </a:lnSpc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Maximum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problem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(Maxcut)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25"/>
              </a:spcBef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240029" marR="398145" indent="-227329">
              <a:lnSpc>
                <a:spcPts val="259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Some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news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also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explain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superposition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deal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combinatorial 	optimization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problem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efficiently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because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compute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f(x)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all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possible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x 	</a:t>
            </a:r>
            <a:r>
              <a:rPr sz="2400" spc="-10" dirty="0">
                <a:latin typeface="Arial"/>
                <a:cs typeface="Arial"/>
              </a:rPr>
              <a:t>simultaneously</a:t>
            </a:r>
            <a:endParaRPr sz="2400">
              <a:latin typeface="Arial"/>
              <a:cs typeface="Arial"/>
            </a:endParaRPr>
          </a:p>
          <a:p>
            <a:pPr marL="697865" lvl="1" indent="-227965">
              <a:lnSpc>
                <a:spcPts val="2335"/>
              </a:lnSpc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Is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true?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95"/>
              </a:spcBef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ts val="2840"/>
              </a:lnSpc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It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true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computer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superposition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f(x)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all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possible</a:t>
            </a:r>
            <a:r>
              <a:rPr sz="2400" spc="-25" dirty="0">
                <a:latin typeface="Arial"/>
                <a:cs typeface="Arial"/>
              </a:rPr>
              <a:t> x.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ts val="2820"/>
              </a:lnSpc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But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cannot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get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minimum/maximum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easily…</a:t>
            </a:r>
            <a:endParaRPr sz="2400">
              <a:latin typeface="Arial"/>
              <a:cs typeface="Arial"/>
            </a:endParaRPr>
          </a:p>
          <a:p>
            <a:pPr marL="697865" lvl="1" indent="-227965">
              <a:lnSpc>
                <a:spcPts val="2365"/>
              </a:lnSpc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Just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applying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measurement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f(x)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results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f(x)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random</a:t>
            </a:r>
            <a:r>
              <a:rPr sz="2000" spc="-50" dirty="0">
                <a:latin typeface="Arial"/>
                <a:cs typeface="Arial"/>
              </a:rPr>
              <a:t> x</a:t>
            </a:r>
            <a:endParaRPr sz="2000">
              <a:latin typeface="Arial"/>
              <a:cs typeface="Arial"/>
            </a:endParaRPr>
          </a:p>
          <a:p>
            <a:pPr marL="1155065" lvl="2" indent="-228600">
              <a:lnSpc>
                <a:spcPts val="2360"/>
              </a:lnSpc>
              <a:buChar char="•"/>
              <a:tabLst>
                <a:tab pos="1155065" algn="l"/>
              </a:tabLst>
            </a:pPr>
            <a:r>
              <a:rPr sz="2000" dirty="0">
                <a:latin typeface="Arial"/>
                <a:cs typeface="Arial"/>
              </a:rPr>
              <a:t>No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guarantee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optimality</a:t>
            </a:r>
            <a:endParaRPr sz="2000">
              <a:latin typeface="Arial"/>
              <a:cs typeface="Arial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250"/>
              </a:spcBef>
              <a:buChar char="•"/>
              <a:tabLst>
                <a:tab pos="698500" algn="l"/>
              </a:tabLst>
            </a:pPr>
            <a:r>
              <a:rPr sz="2000" spc="-45" dirty="0">
                <a:latin typeface="Arial"/>
                <a:cs typeface="Arial"/>
              </a:rPr>
              <a:t>You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know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some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quantum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algorithms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such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Grover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search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notice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20" dirty="0">
                <a:latin typeface="Arial"/>
                <a:cs typeface="Arial"/>
              </a:rPr>
              <a:t> need </a:t>
            </a:r>
            <a:r>
              <a:rPr sz="2000" dirty="0">
                <a:latin typeface="Arial"/>
                <a:cs typeface="Arial"/>
              </a:rPr>
              <a:t>some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techniques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obtain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relevant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solutions.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Traveling</a:t>
            </a:r>
            <a:r>
              <a:rPr spc="-95" dirty="0"/>
              <a:t> </a:t>
            </a:r>
            <a:r>
              <a:rPr dirty="0"/>
              <a:t>Salesman</a:t>
            </a:r>
            <a:r>
              <a:rPr spc="-95" dirty="0"/>
              <a:t> </a:t>
            </a:r>
            <a:r>
              <a:rPr dirty="0"/>
              <a:t>Problem</a:t>
            </a:r>
            <a:r>
              <a:rPr spc="-85" dirty="0"/>
              <a:t> </a:t>
            </a:r>
            <a:r>
              <a:rPr spc="-25" dirty="0"/>
              <a:t>1/2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392" y="1030351"/>
            <a:ext cx="6717665" cy="5132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marR="17780" indent="-227329">
              <a:lnSpc>
                <a:spcPct val="100000"/>
              </a:lnSpc>
              <a:spcBef>
                <a:spcPts val="100"/>
              </a:spcBef>
              <a:buChar char="•"/>
              <a:tabLst>
                <a:tab pos="254000" algn="l"/>
              </a:tabLst>
            </a:pPr>
            <a:r>
              <a:rPr sz="2400" dirty="0">
                <a:latin typeface="Arial"/>
                <a:cs typeface="Arial"/>
              </a:rPr>
              <a:t>Definition: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Given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cities,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asked 	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find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shortest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route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visits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each</a:t>
            </a:r>
            <a:r>
              <a:rPr sz="2400" spc="-20" dirty="0">
                <a:latin typeface="Arial"/>
                <a:cs typeface="Arial"/>
              </a:rPr>
              <a:t> city 	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returns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start.</a:t>
            </a:r>
            <a:endParaRPr sz="2400">
              <a:latin typeface="Arial"/>
              <a:cs typeface="Arial"/>
            </a:endParaRPr>
          </a:p>
          <a:p>
            <a:pPr marL="710565" lvl="1" indent="-227965">
              <a:lnSpc>
                <a:spcPct val="100000"/>
              </a:lnSpc>
              <a:spcBef>
                <a:spcPts val="204"/>
              </a:spcBef>
              <a:buChar char="•"/>
              <a:tabLst>
                <a:tab pos="710565" algn="l"/>
              </a:tabLst>
            </a:pPr>
            <a:r>
              <a:rPr sz="2000" dirty="0">
                <a:latin typeface="Arial"/>
                <a:cs typeface="Arial"/>
              </a:rPr>
              <a:t>TSP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known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NP-</a:t>
            </a:r>
            <a:r>
              <a:rPr sz="2000" spc="-20" dirty="0">
                <a:latin typeface="Arial"/>
                <a:cs typeface="Arial"/>
              </a:rPr>
              <a:t>hard</a:t>
            </a:r>
            <a:endParaRPr sz="2000">
              <a:latin typeface="Arial"/>
              <a:cs typeface="Arial"/>
            </a:endParaRPr>
          </a:p>
          <a:p>
            <a:pPr marL="711200" marR="60325" lvl="1" indent="-228600">
              <a:lnSpc>
                <a:spcPct val="100000"/>
              </a:lnSpc>
              <a:spcBef>
                <a:spcPts val="195"/>
              </a:spcBef>
              <a:buChar char="•"/>
              <a:tabLst>
                <a:tab pos="711200" algn="l"/>
              </a:tabLst>
            </a:pPr>
            <a:r>
              <a:rPr sz="2000" dirty="0">
                <a:latin typeface="Arial"/>
                <a:cs typeface="Arial"/>
              </a:rPr>
              <a:t>Naïve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approach: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Check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permutations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cities. </a:t>
            </a:r>
            <a:r>
              <a:rPr sz="2000" dirty="0">
                <a:latin typeface="Arial"/>
                <a:cs typeface="Arial"/>
              </a:rPr>
              <a:t>O(n!)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711200" marR="654685" lvl="1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711200" algn="l"/>
              </a:tabLst>
            </a:pPr>
            <a:r>
              <a:rPr sz="2000" dirty="0">
                <a:latin typeface="Arial"/>
                <a:cs typeface="Arial"/>
              </a:rPr>
              <a:t>Claim: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several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tens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cities,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takes </a:t>
            </a:r>
            <a:r>
              <a:rPr sz="2000" dirty="0">
                <a:latin typeface="Arial"/>
                <a:cs typeface="Arial"/>
              </a:rPr>
              <a:t>millions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years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solve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conventional </a:t>
            </a:r>
            <a:r>
              <a:rPr sz="2000" dirty="0">
                <a:latin typeface="Arial"/>
                <a:cs typeface="Arial"/>
              </a:rPr>
              <a:t>computers.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10" dirty="0">
                <a:latin typeface="Arial"/>
                <a:cs typeface="Arial"/>
              </a:rPr>
              <a:t> true?</a:t>
            </a:r>
            <a:endParaRPr sz="2000">
              <a:latin typeface="Arial"/>
              <a:cs typeface="Arial"/>
            </a:endParaRPr>
          </a:p>
          <a:p>
            <a:pPr marL="1167765" lvl="2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1167765" algn="l"/>
              </a:tabLst>
            </a:pPr>
            <a:r>
              <a:rPr sz="2000" dirty="0">
                <a:latin typeface="Arial"/>
                <a:cs typeface="Arial"/>
              </a:rPr>
              <a:t>E.g.,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50!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≒</a:t>
            </a:r>
            <a:r>
              <a:rPr sz="2000" spc="95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3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10</a:t>
            </a:r>
            <a:r>
              <a:rPr sz="1950" spc="-30" baseline="25641" dirty="0">
                <a:latin typeface="Arial"/>
                <a:cs typeface="Arial"/>
              </a:rPr>
              <a:t>64</a:t>
            </a:r>
            <a:endParaRPr sz="1950" baseline="25641">
              <a:latin typeface="Arial"/>
              <a:cs typeface="Arial"/>
            </a:endParaRPr>
          </a:p>
          <a:p>
            <a:pPr marL="252729" indent="-227329">
              <a:lnSpc>
                <a:spcPct val="100000"/>
              </a:lnSpc>
              <a:spcBef>
                <a:spcPts val="190"/>
              </a:spcBef>
              <a:buChar char="•"/>
              <a:tabLst>
                <a:tab pos="252729" algn="l"/>
              </a:tabLst>
            </a:pPr>
            <a:r>
              <a:rPr sz="2400" spc="-10" dirty="0">
                <a:latin typeface="Arial"/>
                <a:cs typeface="Arial"/>
              </a:rPr>
              <a:t>History</a:t>
            </a:r>
            <a:endParaRPr sz="2400">
              <a:latin typeface="Arial"/>
              <a:cs typeface="Arial"/>
            </a:endParaRPr>
          </a:p>
          <a:p>
            <a:pPr marL="710565" lvl="1" indent="-227965">
              <a:lnSpc>
                <a:spcPct val="100000"/>
              </a:lnSpc>
              <a:spcBef>
                <a:spcPts val="204"/>
              </a:spcBef>
              <a:buChar char="•"/>
              <a:tabLst>
                <a:tab pos="710565" algn="l"/>
              </a:tabLst>
            </a:pPr>
            <a:r>
              <a:rPr sz="2000" dirty="0">
                <a:latin typeface="Arial"/>
                <a:cs typeface="Arial"/>
              </a:rPr>
              <a:t>An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instance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49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cities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solved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1954(!)</a:t>
            </a:r>
            <a:endParaRPr sz="2000">
              <a:latin typeface="Arial"/>
              <a:cs typeface="Arial"/>
            </a:endParaRPr>
          </a:p>
          <a:p>
            <a:pPr marL="710565" lvl="1" indent="-227965">
              <a:lnSpc>
                <a:spcPct val="100000"/>
              </a:lnSpc>
              <a:spcBef>
                <a:spcPts val="204"/>
              </a:spcBef>
              <a:buChar char="•"/>
              <a:tabLst>
                <a:tab pos="710565" algn="l"/>
              </a:tabLst>
            </a:pPr>
            <a:r>
              <a:rPr sz="2000" dirty="0">
                <a:latin typeface="Arial"/>
                <a:cs typeface="Arial"/>
              </a:rPr>
              <a:t>An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instance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85900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cities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solved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2006</a:t>
            </a:r>
            <a:endParaRPr sz="2000">
              <a:latin typeface="Arial"/>
              <a:cs typeface="Arial"/>
            </a:endParaRPr>
          </a:p>
          <a:p>
            <a:pPr marL="252729" indent="-227329">
              <a:lnSpc>
                <a:spcPct val="100000"/>
              </a:lnSpc>
              <a:spcBef>
                <a:spcPts val="190"/>
              </a:spcBef>
              <a:buChar char="•"/>
              <a:tabLst>
                <a:tab pos="252729" algn="l"/>
              </a:tabLst>
            </a:pPr>
            <a:r>
              <a:rPr sz="2400" spc="-10" dirty="0">
                <a:latin typeface="Arial"/>
                <a:cs typeface="Arial"/>
              </a:rPr>
              <a:t>Reference</a:t>
            </a:r>
            <a:endParaRPr sz="2400">
              <a:latin typeface="Arial"/>
              <a:cs typeface="Arial"/>
            </a:endParaRPr>
          </a:p>
          <a:p>
            <a:pPr marL="710565" lvl="1" indent="-227965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Char char="•"/>
              <a:tabLst>
                <a:tab pos="710565" algn="l"/>
              </a:tabLst>
            </a:pPr>
            <a:r>
              <a:rPr sz="2000" u="sng" spc="-1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Arial"/>
                <a:cs typeface="Arial"/>
                <a:hlinkClick r:id="rId2"/>
              </a:rPr>
              <a:t>http://www.math.uwaterloo.ca/tsp/index.html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65450" y="495934"/>
            <a:ext cx="3886856" cy="227338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94143" y="3123590"/>
            <a:ext cx="4392676" cy="31757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682610" y="6297269"/>
            <a:ext cx="3990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Milestones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solutions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TSP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instances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8035543" y="2733294"/>
            <a:ext cx="3208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Source: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u="sng" spc="-1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Arial"/>
                <a:cs typeface="Arial"/>
                <a:hlinkClick r:id="rId5"/>
              </a:rPr>
              <a:t>https://physics.aps.org/articles/v10/s32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Traveling</a:t>
            </a:r>
            <a:r>
              <a:rPr spc="-95" dirty="0"/>
              <a:t> </a:t>
            </a:r>
            <a:r>
              <a:rPr dirty="0"/>
              <a:t>Salesman</a:t>
            </a:r>
            <a:r>
              <a:rPr spc="-95" dirty="0"/>
              <a:t> </a:t>
            </a:r>
            <a:r>
              <a:rPr dirty="0"/>
              <a:t>Problem</a:t>
            </a:r>
            <a:r>
              <a:rPr spc="-85" dirty="0"/>
              <a:t> </a:t>
            </a:r>
            <a:r>
              <a:rPr spc="-25" dirty="0"/>
              <a:t>2/2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092" y="1005967"/>
            <a:ext cx="10405110" cy="18910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290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Concorde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state-of-</a:t>
            </a:r>
            <a:r>
              <a:rPr sz="2400" spc="-20" dirty="0">
                <a:latin typeface="Arial"/>
                <a:cs typeface="Arial"/>
              </a:rPr>
              <a:t>the-</a:t>
            </a:r>
            <a:r>
              <a:rPr sz="2400" dirty="0">
                <a:latin typeface="Arial"/>
                <a:cs typeface="Arial"/>
              </a:rPr>
              <a:t>art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TSP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solver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95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solved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random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instance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50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cities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exactly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within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0.1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second</a:t>
            </a:r>
            <a:endParaRPr sz="24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04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Macbook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(13-inch,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Early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2015,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i5</a:t>
            </a:r>
            <a:r>
              <a:rPr sz="2000" spc="-10" dirty="0">
                <a:latin typeface="Arial"/>
                <a:cs typeface="Arial"/>
              </a:rPr>
              <a:t> 2.7GHz)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60"/>
              </a:spcBef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buChar char="•"/>
              <a:tabLst>
                <a:tab pos="240029" algn="l"/>
                <a:tab pos="3816350" algn="l"/>
                <a:tab pos="7866380" algn="l"/>
              </a:tabLst>
            </a:pPr>
            <a:r>
              <a:rPr sz="2400" dirty="0">
                <a:latin typeface="Arial"/>
                <a:cs typeface="Arial"/>
              </a:rPr>
              <a:t>50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cities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0.06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sec</a:t>
            </a:r>
            <a:r>
              <a:rPr sz="2400" dirty="0">
                <a:latin typeface="Arial"/>
                <a:cs typeface="Arial"/>
              </a:rPr>
              <a:t>	100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cities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0.10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sec</a:t>
            </a:r>
            <a:r>
              <a:rPr sz="2400" dirty="0">
                <a:latin typeface="Arial"/>
                <a:cs typeface="Arial"/>
              </a:rPr>
              <a:t>	200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cities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0.59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sec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092" y="5271922"/>
            <a:ext cx="9113520" cy="1174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How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about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quantum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computers?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Reference: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u="sng" spc="-1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Arial"/>
                <a:cs typeface="Arial"/>
                <a:hlinkClick r:id="rId2"/>
              </a:rPr>
              <a:t>http://www.math.uwaterloo.ca/tsp/concorde/index.html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561" y="2901695"/>
            <a:ext cx="3713861" cy="19367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75100" y="2901695"/>
            <a:ext cx="3907790" cy="19367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42453" y="2901657"/>
            <a:ext cx="4167504" cy="311099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092" y="168986"/>
            <a:ext cx="66554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Brief</a:t>
            </a:r>
            <a:r>
              <a:rPr spc="-25" dirty="0"/>
              <a:t> </a:t>
            </a:r>
            <a:r>
              <a:rPr dirty="0"/>
              <a:t>Introduction</a:t>
            </a:r>
            <a:r>
              <a:rPr spc="-4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092" y="999323"/>
            <a:ext cx="7181850" cy="207391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45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Optimization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problem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consists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three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components</a:t>
            </a:r>
            <a:endParaRPr sz="24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04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Decision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variables</a:t>
            </a:r>
            <a:endParaRPr sz="2000">
              <a:latin typeface="Arial"/>
              <a:cs typeface="Arial"/>
            </a:endParaRPr>
          </a:p>
          <a:p>
            <a:pPr marL="1155065" lvl="2" indent="-228600">
              <a:lnSpc>
                <a:spcPct val="100000"/>
              </a:lnSpc>
              <a:spcBef>
                <a:spcPts val="195"/>
              </a:spcBef>
              <a:buChar char="•"/>
              <a:tabLst>
                <a:tab pos="1155065" algn="l"/>
              </a:tabLst>
            </a:pPr>
            <a:r>
              <a:rPr sz="2000" dirty="0">
                <a:latin typeface="Arial"/>
                <a:cs typeface="Arial"/>
              </a:rPr>
              <a:t>Discrete: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binary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-10" dirty="0">
                <a:latin typeface="Arial"/>
                <a:cs typeface="Arial"/>
              </a:rPr>
              <a:t> integer</a:t>
            </a:r>
            <a:endParaRPr sz="2000">
              <a:latin typeface="Arial"/>
              <a:cs typeface="Arial"/>
            </a:endParaRPr>
          </a:p>
          <a:p>
            <a:pPr marL="1155065" lvl="2" indent="-228600">
              <a:lnSpc>
                <a:spcPct val="100000"/>
              </a:lnSpc>
              <a:spcBef>
                <a:spcPts val="200"/>
              </a:spcBef>
              <a:buChar char="•"/>
              <a:tabLst>
                <a:tab pos="1155065" algn="l"/>
              </a:tabLst>
            </a:pPr>
            <a:r>
              <a:rPr sz="2000" spc="-10" dirty="0">
                <a:latin typeface="Arial"/>
                <a:cs typeface="Arial"/>
              </a:rPr>
              <a:t>Continuous</a:t>
            </a:r>
            <a:endParaRPr sz="20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09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Objective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function: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minimized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maximized</a:t>
            </a:r>
            <a:endParaRPr sz="20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190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Constraints: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None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Equality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Inequality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092" y="3041737"/>
            <a:ext cx="9165590" cy="35172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45"/>
              </a:spcBef>
              <a:buChar char="•"/>
              <a:tabLst>
                <a:tab pos="240029" algn="l"/>
              </a:tabLst>
            </a:pPr>
            <a:r>
              <a:rPr sz="2400" spc="-50" dirty="0">
                <a:latin typeface="Arial"/>
                <a:cs typeface="Arial"/>
              </a:rPr>
              <a:t>Task: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You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asked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find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best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solution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among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all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candidates</a:t>
            </a:r>
            <a:endParaRPr sz="24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04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candidate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satisfied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constraints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called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feasible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solution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75"/>
              </a:spcBef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buChar char="•"/>
              <a:tabLst>
                <a:tab pos="240029" algn="l"/>
              </a:tabLst>
            </a:pPr>
            <a:r>
              <a:rPr sz="2400" spc="-20" dirty="0">
                <a:latin typeface="Arial"/>
                <a:cs typeface="Arial"/>
              </a:rPr>
              <a:t>Various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types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optimization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problems</a:t>
            </a:r>
            <a:endParaRPr sz="24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10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Linear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programming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(LP)</a:t>
            </a:r>
            <a:endParaRPr sz="20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190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Mixed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integer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linear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programming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(MILP)</a:t>
            </a:r>
            <a:endParaRPr sz="20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04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Quadratic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programming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(QP)</a:t>
            </a:r>
            <a:endParaRPr sz="20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04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Quadratic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unconstrained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binary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optimization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(QUBO)</a:t>
            </a:r>
            <a:endParaRPr sz="20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195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Semidefinite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programming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(SDP)</a:t>
            </a:r>
            <a:endParaRPr sz="20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00"/>
              </a:spcBef>
              <a:buChar char="•"/>
              <a:tabLst>
                <a:tab pos="697865" algn="l"/>
              </a:tabLst>
            </a:pPr>
            <a:r>
              <a:rPr sz="2000" spc="-20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10903" y="585469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4" h="282575">
                <a:moveTo>
                  <a:pt x="280162" y="0"/>
                </a:moveTo>
                <a:lnTo>
                  <a:pt x="276098" y="11429"/>
                </a:lnTo>
                <a:lnTo>
                  <a:pt x="292461" y="18522"/>
                </a:lnTo>
                <a:lnTo>
                  <a:pt x="306514" y="28352"/>
                </a:lnTo>
                <a:lnTo>
                  <a:pt x="335047" y="73852"/>
                </a:lnTo>
                <a:lnTo>
                  <a:pt x="343338" y="115341"/>
                </a:lnTo>
                <a:lnTo>
                  <a:pt x="344424" y="139700"/>
                </a:lnTo>
                <a:lnTo>
                  <a:pt x="343376" y="164633"/>
                </a:lnTo>
                <a:lnTo>
                  <a:pt x="334994" y="207547"/>
                </a:lnTo>
                <a:lnTo>
                  <a:pt x="306514" y="253841"/>
                </a:lnTo>
                <a:lnTo>
                  <a:pt x="276605" y="270890"/>
                </a:lnTo>
                <a:lnTo>
                  <a:pt x="280162" y="282320"/>
                </a:lnTo>
                <a:lnTo>
                  <a:pt x="318658" y="264239"/>
                </a:lnTo>
                <a:lnTo>
                  <a:pt x="346964" y="232917"/>
                </a:lnTo>
                <a:lnTo>
                  <a:pt x="364394" y="191119"/>
                </a:lnTo>
                <a:lnTo>
                  <a:pt x="370204" y="141224"/>
                </a:lnTo>
                <a:lnTo>
                  <a:pt x="368766" y="115623"/>
                </a:lnTo>
                <a:lnTo>
                  <a:pt x="357078" y="69482"/>
                </a:lnTo>
                <a:lnTo>
                  <a:pt x="333954" y="32146"/>
                </a:lnTo>
                <a:lnTo>
                  <a:pt x="300616" y="7381"/>
                </a:lnTo>
                <a:lnTo>
                  <a:pt x="280162" y="0"/>
                </a:lnTo>
                <a:close/>
              </a:path>
              <a:path w="370204" h="282575">
                <a:moveTo>
                  <a:pt x="90043" y="0"/>
                </a:moveTo>
                <a:lnTo>
                  <a:pt x="51657" y="18097"/>
                </a:lnTo>
                <a:lnTo>
                  <a:pt x="23368" y="49529"/>
                </a:lnTo>
                <a:lnTo>
                  <a:pt x="5873" y="91424"/>
                </a:lnTo>
                <a:lnTo>
                  <a:pt x="86" y="139700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43" y="250227"/>
                </a:lnTo>
                <a:lnTo>
                  <a:pt x="69568" y="274941"/>
                </a:lnTo>
                <a:lnTo>
                  <a:pt x="90043" y="282320"/>
                </a:lnTo>
                <a:lnTo>
                  <a:pt x="93725" y="270890"/>
                </a:lnTo>
                <a:lnTo>
                  <a:pt x="77602" y="263771"/>
                </a:lnTo>
                <a:lnTo>
                  <a:pt x="63706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14534" y="951230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4" h="282575">
                <a:moveTo>
                  <a:pt x="280162" y="0"/>
                </a:moveTo>
                <a:lnTo>
                  <a:pt x="276098" y="11430"/>
                </a:lnTo>
                <a:lnTo>
                  <a:pt x="292461" y="18522"/>
                </a:lnTo>
                <a:lnTo>
                  <a:pt x="306514" y="28352"/>
                </a:lnTo>
                <a:lnTo>
                  <a:pt x="335047" y="73852"/>
                </a:lnTo>
                <a:lnTo>
                  <a:pt x="343338" y="115341"/>
                </a:lnTo>
                <a:lnTo>
                  <a:pt x="344424" y="139700"/>
                </a:lnTo>
                <a:lnTo>
                  <a:pt x="343376" y="164633"/>
                </a:lnTo>
                <a:lnTo>
                  <a:pt x="334994" y="207547"/>
                </a:lnTo>
                <a:lnTo>
                  <a:pt x="306514" y="253841"/>
                </a:lnTo>
                <a:lnTo>
                  <a:pt x="276606" y="270891"/>
                </a:lnTo>
                <a:lnTo>
                  <a:pt x="280162" y="282321"/>
                </a:lnTo>
                <a:lnTo>
                  <a:pt x="318658" y="264239"/>
                </a:lnTo>
                <a:lnTo>
                  <a:pt x="346964" y="232918"/>
                </a:lnTo>
                <a:lnTo>
                  <a:pt x="364394" y="191119"/>
                </a:lnTo>
                <a:lnTo>
                  <a:pt x="370205" y="141224"/>
                </a:lnTo>
                <a:lnTo>
                  <a:pt x="368766" y="115623"/>
                </a:lnTo>
                <a:lnTo>
                  <a:pt x="357078" y="69482"/>
                </a:lnTo>
                <a:lnTo>
                  <a:pt x="333954" y="32146"/>
                </a:lnTo>
                <a:lnTo>
                  <a:pt x="300616" y="7381"/>
                </a:lnTo>
                <a:lnTo>
                  <a:pt x="280162" y="0"/>
                </a:lnTo>
                <a:close/>
              </a:path>
              <a:path w="370204" h="282575">
                <a:moveTo>
                  <a:pt x="90043" y="0"/>
                </a:moveTo>
                <a:lnTo>
                  <a:pt x="51657" y="18097"/>
                </a:lnTo>
                <a:lnTo>
                  <a:pt x="23368" y="49530"/>
                </a:lnTo>
                <a:lnTo>
                  <a:pt x="5873" y="91424"/>
                </a:lnTo>
                <a:lnTo>
                  <a:pt x="86" y="139700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725" y="270891"/>
                </a:lnTo>
                <a:lnTo>
                  <a:pt x="77602" y="263771"/>
                </a:lnTo>
                <a:lnTo>
                  <a:pt x="63706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90151" y="1316989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4" h="282575">
                <a:moveTo>
                  <a:pt x="280162" y="0"/>
                </a:moveTo>
                <a:lnTo>
                  <a:pt x="276098" y="11430"/>
                </a:lnTo>
                <a:lnTo>
                  <a:pt x="292461" y="18522"/>
                </a:lnTo>
                <a:lnTo>
                  <a:pt x="306514" y="28352"/>
                </a:lnTo>
                <a:lnTo>
                  <a:pt x="335047" y="73852"/>
                </a:lnTo>
                <a:lnTo>
                  <a:pt x="343338" y="115341"/>
                </a:lnTo>
                <a:lnTo>
                  <a:pt x="344424" y="139700"/>
                </a:lnTo>
                <a:lnTo>
                  <a:pt x="343376" y="164633"/>
                </a:lnTo>
                <a:lnTo>
                  <a:pt x="334994" y="207547"/>
                </a:lnTo>
                <a:lnTo>
                  <a:pt x="306514" y="253841"/>
                </a:lnTo>
                <a:lnTo>
                  <a:pt x="276605" y="270890"/>
                </a:lnTo>
                <a:lnTo>
                  <a:pt x="280162" y="282321"/>
                </a:lnTo>
                <a:lnTo>
                  <a:pt x="318658" y="264239"/>
                </a:lnTo>
                <a:lnTo>
                  <a:pt x="346964" y="232918"/>
                </a:lnTo>
                <a:lnTo>
                  <a:pt x="364394" y="191119"/>
                </a:lnTo>
                <a:lnTo>
                  <a:pt x="370204" y="141224"/>
                </a:lnTo>
                <a:lnTo>
                  <a:pt x="368766" y="115623"/>
                </a:lnTo>
                <a:lnTo>
                  <a:pt x="357078" y="69482"/>
                </a:lnTo>
                <a:lnTo>
                  <a:pt x="333954" y="32146"/>
                </a:lnTo>
                <a:lnTo>
                  <a:pt x="300616" y="7381"/>
                </a:lnTo>
                <a:lnTo>
                  <a:pt x="280162" y="0"/>
                </a:lnTo>
                <a:close/>
              </a:path>
              <a:path w="370204" h="282575">
                <a:moveTo>
                  <a:pt x="90043" y="0"/>
                </a:moveTo>
                <a:lnTo>
                  <a:pt x="51657" y="18097"/>
                </a:lnTo>
                <a:lnTo>
                  <a:pt x="23368" y="49530"/>
                </a:lnTo>
                <a:lnTo>
                  <a:pt x="5873" y="91424"/>
                </a:lnTo>
                <a:lnTo>
                  <a:pt x="86" y="139700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43" y="250227"/>
                </a:lnTo>
                <a:lnTo>
                  <a:pt x="69568" y="274941"/>
                </a:lnTo>
                <a:lnTo>
                  <a:pt x="90043" y="282321"/>
                </a:lnTo>
                <a:lnTo>
                  <a:pt x="93725" y="270890"/>
                </a:lnTo>
                <a:lnTo>
                  <a:pt x="77602" y="263771"/>
                </a:lnTo>
                <a:lnTo>
                  <a:pt x="63706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88855" y="1682750"/>
            <a:ext cx="1316990" cy="282575"/>
          </a:xfrm>
          <a:custGeom>
            <a:avLst/>
            <a:gdLst/>
            <a:ahLst/>
            <a:cxnLst/>
            <a:rect l="l" t="t" r="r" b="b"/>
            <a:pathLst>
              <a:path w="1316990" h="282575">
                <a:moveTo>
                  <a:pt x="1226566" y="0"/>
                </a:moveTo>
                <a:lnTo>
                  <a:pt x="1222502" y="11429"/>
                </a:lnTo>
                <a:lnTo>
                  <a:pt x="1238865" y="18522"/>
                </a:lnTo>
                <a:lnTo>
                  <a:pt x="1252918" y="28352"/>
                </a:lnTo>
                <a:lnTo>
                  <a:pt x="1281451" y="73852"/>
                </a:lnTo>
                <a:lnTo>
                  <a:pt x="1289742" y="115341"/>
                </a:lnTo>
                <a:lnTo>
                  <a:pt x="1289782" y="115623"/>
                </a:lnTo>
                <a:lnTo>
                  <a:pt x="1289780" y="164633"/>
                </a:lnTo>
                <a:lnTo>
                  <a:pt x="1281398" y="207547"/>
                </a:lnTo>
                <a:lnTo>
                  <a:pt x="1252918" y="253841"/>
                </a:lnTo>
                <a:lnTo>
                  <a:pt x="1223010" y="270890"/>
                </a:lnTo>
                <a:lnTo>
                  <a:pt x="1226566" y="282321"/>
                </a:lnTo>
                <a:lnTo>
                  <a:pt x="1265062" y="264239"/>
                </a:lnTo>
                <a:lnTo>
                  <a:pt x="1293368" y="232917"/>
                </a:lnTo>
                <a:lnTo>
                  <a:pt x="1310798" y="191119"/>
                </a:lnTo>
                <a:lnTo>
                  <a:pt x="1316609" y="141224"/>
                </a:lnTo>
                <a:lnTo>
                  <a:pt x="1315170" y="115623"/>
                </a:lnTo>
                <a:lnTo>
                  <a:pt x="1303482" y="69482"/>
                </a:lnTo>
                <a:lnTo>
                  <a:pt x="1280358" y="32146"/>
                </a:lnTo>
                <a:lnTo>
                  <a:pt x="1247020" y="7381"/>
                </a:lnTo>
                <a:lnTo>
                  <a:pt x="1226566" y="0"/>
                </a:lnTo>
                <a:close/>
              </a:path>
              <a:path w="1316990" h="282575">
                <a:moveTo>
                  <a:pt x="90043" y="0"/>
                </a:moveTo>
                <a:lnTo>
                  <a:pt x="51657" y="18097"/>
                </a:lnTo>
                <a:lnTo>
                  <a:pt x="23368" y="49529"/>
                </a:lnTo>
                <a:lnTo>
                  <a:pt x="5873" y="91424"/>
                </a:lnTo>
                <a:lnTo>
                  <a:pt x="86" y="139700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43" y="250227"/>
                </a:lnTo>
                <a:lnTo>
                  <a:pt x="69568" y="274941"/>
                </a:lnTo>
                <a:lnTo>
                  <a:pt x="90043" y="282321"/>
                </a:lnTo>
                <a:lnTo>
                  <a:pt x="93725" y="270890"/>
                </a:lnTo>
                <a:lnTo>
                  <a:pt x="77602" y="263771"/>
                </a:lnTo>
                <a:lnTo>
                  <a:pt x="63706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27518" y="515493"/>
            <a:ext cx="4309745" cy="2216150"/>
          </a:xfrm>
          <a:prstGeom prst="rect">
            <a:avLst/>
          </a:prstGeom>
          <a:ln w="12700">
            <a:solidFill>
              <a:srgbClr val="4966A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635" marR="1485900">
              <a:lnSpc>
                <a:spcPts val="2880"/>
              </a:lnSpc>
              <a:spcBef>
                <a:spcPts val="35"/>
              </a:spcBef>
              <a:tabLst>
                <a:tab pos="1482090" algn="l"/>
                <a:tab pos="1783714" algn="l"/>
                <a:tab pos="1887855" algn="l"/>
                <a:tab pos="2268855" algn="l"/>
              </a:tabLst>
            </a:pPr>
            <a:r>
              <a:rPr sz="2400" spc="-10" dirty="0">
                <a:latin typeface="Cambria Math"/>
                <a:cs typeface="Cambria Math"/>
              </a:rPr>
              <a:t>Minimize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𝑓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𝑥 </a:t>
            </a:r>
            <a:r>
              <a:rPr sz="2400" dirty="0">
                <a:latin typeface="Cambria Math"/>
                <a:cs typeface="Cambria Math"/>
              </a:rPr>
              <a:t>Subject</a:t>
            </a:r>
            <a:r>
              <a:rPr sz="2400" spc="-6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to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48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𝑔</a:t>
            </a:r>
            <a:r>
              <a:rPr sz="2625" spc="-15" baseline="-15873" dirty="0">
                <a:latin typeface="Cambria Math"/>
                <a:cs typeface="Cambria Math"/>
              </a:rPr>
              <a:t>𝑖</a:t>
            </a:r>
            <a:r>
              <a:rPr sz="2625" baseline="-15873" dirty="0">
                <a:latin typeface="Cambria Math"/>
                <a:cs typeface="Cambria Math"/>
              </a:rPr>
              <a:t>		</a:t>
            </a:r>
            <a:r>
              <a:rPr sz="2400" spc="-50" dirty="0">
                <a:latin typeface="Cambria Math"/>
                <a:cs typeface="Cambria Math"/>
              </a:rPr>
              <a:t>𝑥</a:t>
            </a:r>
            <a:r>
              <a:rPr sz="2400" dirty="0">
                <a:latin typeface="Cambria Math"/>
                <a:cs typeface="Cambria Math"/>
              </a:rPr>
              <a:t>	=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𝑏</a:t>
            </a:r>
            <a:r>
              <a:rPr sz="2625" spc="-37" baseline="-15873" dirty="0">
                <a:latin typeface="Cambria Math"/>
                <a:cs typeface="Cambria Math"/>
              </a:rPr>
              <a:t>𝑖</a:t>
            </a:r>
            <a:endParaRPr sz="2625" baseline="-15873">
              <a:latin typeface="Cambria Math"/>
              <a:cs typeface="Cambria Math"/>
            </a:endParaRPr>
          </a:p>
          <a:p>
            <a:pPr marL="1470025">
              <a:lnSpc>
                <a:spcPts val="2785"/>
              </a:lnSpc>
              <a:tabLst>
                <a:tab pos="1863089" algn="l"/>
                <a:tab pos="2244090" algn="l"/>
              </a:tabLst>
            </a:pPr>
            <a:r>
              <a:rPr sz="2400" spc="-25" dirty="0">
                <a:latin typeface="Cambria Math"/>
                <a:cs typeface="Cambria Math"/>
              </a:rPr>
              <a:t>ℎ</a:t>
            </a:r>
            <a:r>
              <a:rPr sz="2625" spc="-37" baseline="-15873" dirty="0">
                <a:latin typeface="Cambria Math"/>
                <a:cs typeface="Cambria Math"/>
              </a:rPr>
              <a:t>𝑖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𝑥</a:t>
            </a:r>
            <a:r>
              <a:rPr sz="2400" dirty="0">
                <a:latin typeface="Cambria Math"/>
                <a:cs typeface="Cambria Math"/>
              </a:rPr>
              <a:t>	≤</a:t>
            </a:r>
            <a:r>
              <a:rPr sz="2400" spc="12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𝑐</a:t>
            </a:r>
            <a:r>
              <a:rPr sz="2625" spc="-37" baseline="-15873" dirty="0">
                <a:latin typeface="Cambria Math"/>
                <a:cs typeface="Cambria Math"/>
              </a:rPr>
              <a:t>𝑖</a:t>
            </a:r>
            <a:endParaRPr sz="2625" baseline="-15873">
              <a:latin typeface="Cambria Math"/>
              <a:cs typeface="Cambria Math"/>
            </a:endParaRPr>
          </a:p>
          <a:p>
            <a:pPr marL="1470025">
              <a:lnSpc>
                <a:spcPct val="100000"/>
              </a:lnSpc>
              <a:spcBef>
                <a:spcPts val="5"/>
              </a:spcBef>
              <a:tabLst>
                <a:tab pos="2162175" algn="l"/>
              </a:tabLst>
            </a:pP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185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=</a:t>
            </a:r>
            <a:r>
              <a:rPr sz="2400" dirty="0">
                <a:latin typeface="Cambria Math"/>
                <a:cs typeface="Cambria Math"/>
              </a:rPr>
              <a:t>	𝑥</a:t>
            </a:r>
            <a:r>
              <a:rPr sz="2625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spc="25" dirty="0">
                <a:latin typeface="Cambria Math"/>
                <a:cs typeface="Cambria Math"/>
              </a:rPr>
              <a:t>𝑥</a:t>
            </a:r>
            <a:r>
              <a:rPr sz="2625" spc="37" baseline="-15873" dirty="0">
                <a:latin typeface="Cambria Math"/>
                <a:cs typeface="Cambria Math"/>
              </a:rPr>
              <a:t>𝑛</a:t>
            </a:r>
            <a:endParaRPr sz="2625" baseline="-15873">
              <a:latin typeface="Cambria Math"/>
              <a:cs typeface="Cambria Math"/>
            </a:endParaRPr>
          </a:p>
          <a:p>
            <a:pPr marL="1470025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𝑙</a:t>
            </a:r>
            <a:r>
              <a:rPr sz="2625" baseline="-15873" dirty="0">
                <a:latin typeface="Cambria Math"/>
                <a:cs typeface="Cambria Math"/>
              </a:rPr>
              <a:t>𝑖</a:t>
            </a:r>
            <a:r>
              <a:rPr sz="2625" spc="652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≤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𝑥</a:t>
            </a:r>
            <a:r>
              <a:rPr sz="2625" baseline="-15873" dirty="0">
                <a:latin typeface="Cambria Math"/>
                <a:cs typeface="Cambria Math"/>
              </a:rPr>
              <a:t>𝑖</a:t>
            </a:r>
            <a:r>
              <a:rPr sz="2625" spc="690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≤</a:t>
            </a:r>
            <a:r>
              <a:rPr sz="2400" spc="14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𝑢</a:t>
            </a:r>
            <a:r>
              <a:rPr sz="2625" spc="-37" baseline="-15873" dirty="0">
                <a:latin typeface="Cambria Math"/>
                <a:cs typeface="Cambria Math"/>
              </a:rPr>
              <a:t>𝑖</a:t>
            </a:r>
            <a:endParaRPr sz="2625" baseline="-15873">
              <a:latin typeface="Cambria Math"/>
              <a:cs typeface="Cambria Math"/>
            </a:endParaRPr>
          </a:p>
          <a:p>
            <a:pPr marL="635">
              <a:lnSpc>
                <a:spcPct val="100000"/>
              </a:lnSpc>
            </a:pPr>
            <a:r>
              <a:rPr sz="2400" spc="60" dirty="0">
                <a:latin typeface="Cambria Math"/>
                <a:cs typeface="Cambria Math"/>
              </a:rPr>
              <a:t>𝑥</a:t>
            </a:r>
            <a:r>
              <a:rPr sz="2625" spc="89" baseline="-15873" dirty="0">
                <a:latin typeface="Cambria Math"/>
                <a:cs typeface="Cambria Math"/>
              </a:rPr>
              <a:t>𝑖</a:t>
            </a:r>
            <a:r>
              <a:rPr sz="2400" spc="60" dirty="0">
                <a:latin typeface="Cambria Math"/>
                <a:cs typeface="Cambria Math"/>
              </a:rPr>
              <a:t>:</a:t>
            </a:r>
            <a:r>
              <a:rPr sz="2400" spc="37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binary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/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integer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/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continuous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Algorithms</a:t>
            </a:r>
            <a:r>
              <a:rPr spc="-4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Optimization</a:t>
            </a:r>
            <a:r>
              <a:rPr spc="-35" dirty="0"/>
              <a:t> </a:t>
            </a:r>
            <a:r>
              <a:rPr spc="-10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092" y="1030351"/>
            <a:ext cx="10992485" cy="556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What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does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“solve”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mean?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15"/>
              </a:spcBef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Exact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algorithm</a:t>
            </a:r>
            <a:endParaRPr sz="24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09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Guarantee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optimality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solution</a:t>
            </a:r>
            <a:endParaRPr sz="20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04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E.g.,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Exhaustive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search,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Dynamic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programming,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Branch-</a:t>
            </a:r>
            <a:r>
              <a:rPr sz="2000" spc="-10" dirty="0">
                <a:latin typeface="Arial"/>
                <a:cs typeface="Arial"/>
              </a:rPr>
              <a:t>and-bound</a:t>
            </a: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85"/>
              </a:spcBef>
              <a:buChar char="•"/>
              <a:tabLst>
                <a:tab pos="240029" algn="l"/>
              </a:tabLst>
            </a:pPr>
            <a:r>
              <a:rPr sz="2400" spc="-10" dirty="0">
                <a:latin typeface="Arial"/>
                <a:cs typeface="Arial"/>
              </a:rPr>
              <a:t>Approximation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algorithm</a:t>
            </a:r>
            <a:endParaRPr sz="24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10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Solution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always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optimal,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there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guarantee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distance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optimal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solution</a:t>
            </a:r>
            <a:endParaRPr sz="20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04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E.g.,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Christofides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algorithm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(1.5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approximation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algorithm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TSP,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solution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1.5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times</a:t>
            </a:r>
            <a:endParaRPr sz="20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longer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optimal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solution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most)</a:t>
            </a: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90"/>
              </a:spcBef>
              <a:buChar char="•"/>
              <a:tabLst>
                <a:tab pos="240029" algn="l"/>
              </a:tabLst>
            </a:pPr>
            <a:r>
              <a:rPr sz="2400" spc="-10" dirty="0">
                <a:latin typeface="Arial"/>
                <a:cs typeface="Arial"/>
              </a:rPr>
              <a:t>Heuristics</a:t>
            </a:r>
            <a:endParaRPr sz="24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09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No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theoretical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guarantee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quality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solutions,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works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well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practically</a:t>
            </a:r>
            <a:endParaRPr sz="20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200"/>
              </a:spcBef>
              <a:buChar char="•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E.g.,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Greedy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search,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Local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search</a:t>
            </a:r>
            <a:endParaRPr sz="20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195"/>
              </a:spcBef>
              <a:buChar char="•"/>
              <a:tabLst>
                <a:tab pos="697865" algn="l"/>
              </a:tabLst>
            </a:pPr>
            <a:r>
              <a:rPr sz="2000" spc="-10" dirty="0">
                <a:latin typeface="Arial"/>
                <a:cs typeface="Arial"/>
              </a:rPr>
              <a:t>Meta-heuristics</a:t>
            </a:r>
            <a:endParaRPr sz="2000">
              <a:latin typeface="Arial"/>
              <a:cs typeface="Arial"/>
            </a:endParaRPr>
          </a:p>
          <a:p>
            <a:pPr marL="1155065" lvl="2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1155065" algn="l"/>
              </a:tabLst>
            </a:pPr>
            <a:r>
              <a:rPr sz="2000" dirty="0">
                <a:latin typeface="Arial"/>
                <a:cs typeface="Arial"/>
              </a:rPr>
              <a:t>Higher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level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design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heuristics</a:t>
            </a:r>
            <a:endParaRPr sz="2000">
              <a:latin typeface="Arial"/>
              <a:cs typeface="Arial"/>
            </a:endParaRPr>
          </a:p>
          <a:p>
            <a:pPr marL="1155065" lvl="2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1155065" algn="l"/>
              </a:tabLst>
            </a:pPr>
            <a:r>
              <a:rPr sz="2000" dirty="0">
                <a:latin typeface="Arial"/>
                <a:cs typeface="Arial"/>
              </a:rPr>
              <a:t>Often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inspired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nature</a:t>
            </a:r>
            <a:endParaRPr sz="2000">
              <a:latin typeface="Arial"/>
              <a:cs typeface="Arial"/>
            </a:endParaRPr>
          </a:p>
          <a:p>
            <a:pPr marL="1155065" lvl="2" indent="-228600">
              <a:lnSpc>
                <a:spcPct val="100000"/>
              </a:lnSpc>
              <a:spcBef>
                <a:spcPts val="190"/>
              </a:spcBef>
              <a:buChar char="•"/>
              <a:tabLst>
                <a:tab pos="1155065" algn="l"/>
              </a:tabLst>
            </a:pPr>
            <a:r>
              <a:rPr sz="2000" dirty="0">
                <a:latin typeface="Arial"/>
                <a:cs typeface="Arial"/>
              </a:rPr>
              <a:t>E.g.,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Genetic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algorithm,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Simulated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annealing,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colony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optimization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4154</Words>
  <Application>Microsoft Office PowerPoint</Application>
  <PresentationFormat>Widescreen</PresentationFormat>
  <Paragraphs>538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Consolas</vt:lpstr>
      <vt:lpstr>Courier New</vt:lpstr>
      <vt:lpstr>Times New Roman</vt:lpstr>
      <vt:lpstr>Office Theme</vt:lpstr>
      <vt:lpstr>4. Quantum Algorithms: Variational Quantum Algorithms</vt:lpstr>
      <vt:lpstr>Outline</vt:lpstr>
      <vt:lpstr>Noisy quantum devices</vt:lpstr>
      <vt:lpstr>Hybrid Classical and Quantum Algorithm Workflow</vt:lpstr>
      <vt:lpstr>Quantum Computer and Optimization</vt:lpstr>
      <vt:lpstr>Traveling Salesman Problem 1/2</vt:lpstr>
      <vt:lpstr>Traveling Salesman Problem 2/2</vt:lpstr>
      <vt:lpstr>Brief Introduction of Optimization</vt:lpstr>
      <vt:lpstr>Algorithms to Optimization Problems</vt:lpstr>
      <vt:lpstr>Can Quantum Computers Solve Optimization Problems Efficiently?</vt:lpstr>
      <vt:lpstr>Convert Optimization Problem to Hamiltonian</vt:lpstr>
      <vt:lpstr>Quadratic Program to QUBO</vt:lpstr>
      <vt:lpstr>QUBO to Hamiltonian</vt:lpstr>
      <vt:lpstr>Example: Maxcut Problem 1/2</vt:lpstr>
      <vt:lpstr>Example: Maxcut Problem 2/2</vt:lpstr>
      <vt:lpstr>Hamiltonian and Variational Principle</vt:lpstr>
      <vt:lpstr>Variational Quantum Eigensolver</vt:lpstr>
      <vt:lpstr>Compute Expectation Values from Probabilities</vt:lpstr>
      <vt:lpstr>Optimize Parameters</vt:lpstr>
      <vt:lpstr>Quantum Approximate Optimization Algorithm (QAOA)</vt:lpstr>
      <vt:lpstr>Quantum Circuits of QAOA</vt:lpstr>
      <vt:lpstr>Example: Maxcut</vt:lpstr>
      <vt:lpstr>Qiskit Patterns</vt:lpstr>
      <vt:lpstr>Hands-on: Quantum Optimization with Qiskit Patterns</vt:lpstr>
      <vt:lpstr>Resources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86pt, 2 line title,  sentence case</dc:title>
  <dc:creator>KIFUMI NUMATA</dc:creator>
  <cp:lastModifiedBy>David Liu</cp:lastModifiedBy>
  <cp:revision>12</cp:revision>
  <dcterms:created xsi:type="dcterms:W3CDTF">2025-08-13T00:23:54Z</dcterms:created>
  <dcterms:modified xsi:type="dcterms:W3CDTF">2025-08-13T09:21:00Z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2025-08-13T00:00:00Z</vt:filetime>
  </property>
  <property fmtid="{D5CDD505-2E9C-101B-9397-08002B2CF9AE}" pid="5" name="Producer">
    <vt:lpwstr>Microsoft® PowerPoint® for Microsoft 365</vt:lpwstr>
  </property>
</Properties>
</file>