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36" y="173227"/>
            <a:ext cx="8817203" cy="1084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421" y="1523491"/>
            <a:ext cx="6706870" cy="409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1158" y="6445541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Relationship Id="rId9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quantum.ibm.com/course/fundamentals-of-quantum-algorithms/phase-estimation-and-facto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314" y="1931401"/>
            <a:ext cx="53848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3110" marR="5080" indent="-741045">
              <a:lnSpc>
                <a:spcPct val="110000"/>
              </a:lnSpc>
              <a:spcBef>
                <a:spcPts val="95"/>
              </a:spcBef>
            </a:pPr>
            <a:r>
              <a:rPr lang="en-US" sz="4000" spc="195" dirty="0">
                <a:latin typeface="Calibri"/>
                <a:cs typeface="Calibri"/>
              </a:rPr>
              <a:t>3</a:t>
            </a:r>
            <a:r>
              <a:rPr sz="4000" b="0" spc="195" dirty="0">
                <a:latin typeface="Calibri"/>
                <a:cs typeface="Calibri"/>
              </a:rPr>
              <a:t>.</a:t>
            </a:r>
            <a:r>
              <a:rPr sz="4000" b="0" spc="45" dirty="0">
                <a:latin typeface="Calibri"/>
                <a:cs typeface="Calibri"/>
              </a:rPr>
              <a:t> </a:t>
            </a:r>
            <a:r>
              <a:rPr sz="4000" b="0" spc="130" dirty="0">
                <a:latin typeface="Calibri"/>
                <a:cs typeface="Calibri"/>
              </a:rPr>
              <a:t>Quantum</a:t>
            </a:r>
            <a:r>
              <a:rPr sz="4000" b="0" spc="65" dirty="0">
                <a:latin typeface="Calibri"/>
                <a:cs typeface="Calibri"/>
              </a:rPr>
              <a:t> </a:t>
            </a:r>
            <a:r>
              <a:rPr sz="4000" b="0" spc="125" dirty="0">
                <a:latin typeface="Calibri"/>
                <a:cs typeface="Calibri"/>
              </a:rPr>
              <a:t>Algorithms: </a:t>
            </a:r>
            <a:r>
              <a:rPr sz="4000" b="0" spc="225" dirty="0">
                <a:latin typeface="Calibri"/>
                <a:cs typeface="Calibri"/>
              </a:rPr>
              <a:t>Phase</a:t>
            </a:r>
            <a:r>
              <a:rPr sz="4000" b="0" spc="85" dirty="0">
                <a:latin typeface="Calibri"/>
                <a:cs typeface="Calibri"/>
              </a:rPr>
              <a:t> </a:t>
            </a:r>
            <a:r>
              <a:rPr sz="4000" b="0" spc="110" dirty="0">
                <a:latin typeface="Calibri"/>
                <a:cs typeface="Calibri"/>
              </a:rPr>
              <a:t>estimation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6367" y="645241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4191000"/>
            <a:ext cx="335915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lang="en-US" spc="100" dirty="0">
                <a:latin typeface="Calibri"/>
                <a:cs typeface="Calibri"/>
              </a:rPr>
              <a:t>IBM Quantum Learning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679488"/>
            <a:ext cx="2416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latin typeface="Calibri"/>
                <a:cs typeface="Calibri"/>
              </a:rPr>
              <a:t>©</a:t>
            </a:r>
            <a:r>
              <a:rPr sz="800" spc="18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2024</a:t>
            </a:r>
            <a:r>
              <a:rPr sz="800" spc="1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International</a:t>
            </a:r>
            <a:r>
              <a:rPr sz="800" spc="1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Business</a:t>
            </a:r>
            <a:r>
              <a:rPr sz="800" spc="1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Machines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Corporation</a:t>
            </a:r>
            <a:endParaRPr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35"/>
            <a:ext cx="12188823" cy="6837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9"/>
            <a:ext cx="12188823" cy="68577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258" y="6458241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3" y="0"/>
            <a:ext cx="12188952" cy="68470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"/>
            <a:ext cx="12188823" cy="68540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3"/>
            <a:ext cx="12188823" cy="6844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04"/>
            <a:ext cx="12188823" cy="6827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65" dirty="0">
                <a:solidFill>
                  <a:srgbClr val="6829C4"/>
                </a:solidFill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77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/>
              <a:t>Phase</a:t>
            </a:r>
            <a:r>
              <a:rPr spc="-140" dirty="0"/>
              <a:t> </a:t>
            </a:r>
            <a:r>
              <a:rPr spc="-110" dirty="0"/>
              <a:t>estimation</a:t>
            </a:r>
            <a:r>
              <a:rPr spc="-155" dirty="0"/>
              <a:t> </a:t>
            </a:r>
            <a:r>
              <a:rPr spc="-10" dirty="0"/>
              <a:t>problem</a:t>
            </a:r>
          </a:p>
          <a:p>
            <a:pPr marL="697230" lvl="1" indent="-227329">
              <a:lnSpc>
                <a:spcPts val="3204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35" dirty="0">
                <a:latin typeface="Tahoma"/>
                <a:cs typeface="Tahoma"/>
              </a:rPr>
              <a:t>Warm-</a:t>
            </a:r>
            <a:r>
              <a:rPr sz="2800" b="1" spc="-100" dirty="0">
                <a:latin typeface="Tahoma"/>
                <a:cs typeface="Tahoma"/>
              </a:rPr>
              <a:t>up: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using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kickback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9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10" dirty="0">
                <a:latin typeface="Tahoma"/>
                <a:cs typeface="Tahoma"/>
              </a:rPr>
              <a:t>Iterating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unitary</a:t>
            </a:r>
            <a:r>
              <a:rPr sz="2800" b="1" spc="-15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operation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85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5" dirty="0">
                <a:latin typeface="Tahoma"/>
                <a:cs typeface="Tahoma"/>
              </a:rPr>
              <a:t>Two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control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qubits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27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0" dirty="0">
                <a:latin typeface="Tahoma"/>
                <a:cs typeface="Tahoma"/>
              </a:rPr>
              <a:t>Two-</a:t>
            </a:r>
            <a:r>
              <a:rPr sz="2800" b="1" spc="-90" dirty="0">
                <a:latin typeface="Tahoma"/>
                <a:cs typeface="Tahoma"/>
              </a:rPr>
              <a:t>qubit</a:t>
            </a:r>
            <a:r>
              <a:rPr sz="2800" b="1" spc="-10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estimation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150" dirty="0">
                <a:solidFill>
                  <a:srgbClr val="6829C4"/>
                </a:solidFill>
              </a:rPr>
              <a:t>Quantum</a:t>
            </a:r>
            <a:r>
              <a:rPr spc="-160" dirty="0">
                <a:solidFill>
                  <a:srgbClr val="6829C4"/>
                </a:solidFill>
              </a:rPr>
              <a:t> </a:t>
            </a:r>
            <a:r>
              <a:rPr spc="-105" dirty="0">
                <a:solidFill>
                  <a:srgbClr val="6829C4"/>
                </a:solidFill>
              </a:rPr>
              <a:t>Fourier</a:t>
            </a:r>
            <a:r>
              <a:rPr spc="-185" dirty="0">
                <a:solidFill>
                  <a:srgbClr val="6829C4"/>
                </a:solidFill>
              </a:rPr>
              <a:t> </a:t>
            </a:r>
            <a:r>
              <a:rPr spc="-10" dirty="0">
                <a:solidFill>
                  <a:srgbClr val="6829C4"/>
                </a:solidFill>
              </a:rPr>
              <a:t>transform</a:t>
            </a:r>
          </a:p>
          <a:p>
            <a:pPr>
              <a:lnSpc>
                <a:spcPct val="100000"/>
              </a:lnSpc>
              <a:spcBef>
                <a:spcPts val="445"/>
              </a:spcBef>
              <a:buFont typeface="Arial"/>
              <a:buChar char="•"/>
            </a:pPr>
            <a:endParaRPr spc="-10" dirty="0">
              <a:solidFill>
                <a:srgbClr val="6829C4"/>
              </a:solidFill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/>
              <a:t>Phase</a:t>
            </a:r>
            <a:r>
              <a:rPr spc="-140" dirty="0"/>
              <a:t> </a:t>
            </a:r>
            <a:r>
              <a:rPr spc="-110" dirty="0"/>
              <a:t>estimation</a:t>
            </a:r>
            <a:r>
              <a:rPr spc="-155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08" y="1240027"/>
            <a:ext cx="68992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65" dirty="0">
                <a:latin typeface="Calibri"/>
                <a:cs typeface="Calibri"/>
              </a:rPr>
              <a:t>The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50" dirty="0">
                <a:latin typeface="Calibri"/>
                <a:cs typeface="Calibri"/>
              </a:rPr>
              <a:t>quantum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Fourier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transform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transform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45" dirty="0">
                <a:latin typeface="Calibri"/>
                <a:cs typeface="Calibri"/>
              </a:rPr>
              <a:t>between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the computational </a:t>
            </a:r>
            <a:r>
              <a:rPr sz="1250" spc="75" dirty="0">
                <a:latin typeface="Calibri"/>
                <a:cs typeface="Calibri"/>
              </a:rPr>
              <a:t>basis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55" dirty="0">
                <a:latin typeface="Calibri"/>
                <a:cs typeface="Calibri"/>
              </a:rPr>
              <a:t>and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the Fourier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0" dirty="0">
                <a:latin typeface="Calibri"/>
                <a:cs typeface="Calibri"/>
              </a:rPr>
              <a:t>basis.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12188823" cy="11364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556" y="1900246"/>
            <a:ext cx="6709979" cy="840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472" y="4864461"/>
            <a:ext cx="6934919" cy="18359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9432" y="2998688"/>
            <a:ext cx="7011127" cy="1796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"/>
            <a:ext cx="12188952" cy="14737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9" y="1713483"/>
            <a:ext cx="12179173" cy="34311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919"/>
            <a:ext cx="12188952" cy="68470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4421" y="1523491"/>
            <a:ext cx="6706870" cy="3878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77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0" spc="-85" dirty="0"/>
              <a:t>Phase</a:t>
            </a:r>
            <a:r>
              <a:rPr sz="2800" b="0" spc="-140" dirty="0"/>
              <a:t> </a:t>
            </a:r>
            <a:r>
              <a:rPr sz="2800" b="0" spc="-110" dirty="0"/>
              <a:t>estimation</a:t>
            </a:r>
            <a:r>
              <a:rPr sz="2800" b="0" spc="-155" dirty="0"/>
              <a:t> </a:t>
            </a:r>
            <a:r>
              <a:rPr sz="2800" b="0" spc="-10" dirty="0"/>
              <a:t>problem</a:t>
            </a:r>
          </a:p>
          <a:p>
            <a:pPr marL="697230" lvl="1" indent="-227329">
              <a:lnSpc>
                <a:spcPts val="3204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35" dirty="0">
                <a:latin typeface="Tahoma"/>
                <a:cs typeface="Tahoma"/>
              </a:rPr>
              <a:t>Warm-</a:t>
            </a:r>
            <a:r>
              <a:rPr sz="2400" spc="-100" dirty="0">
                <a:latin typeface="Tahoma"/>
                <a:cs typeface="Tahoma"/>
              </a:rPr>
              <a:t>up: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using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the </a:t>
            </a:r>
            <a:r>
              <a:rPr sz="2400" spc="-95" dirty="0">
                <a:latin typeface="Tahoma"/>
                <a:cs typeface="Tahoma"/>
              </a:rPr>
              <a:t>phase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kickback</a:t>
            </a:r>
            <a:endParaRPr sz="2400" dirty="0">
              <a:latin typeface="Tahoma"/>
              <a:cs typeface="Tahoma"/>
            </a:endParaRPr>
          </a:p>
          <a:p>
            <a:pPr marL="697230" lvl="1" indent="-227329">
              <a:lnSpc>
                <a:spcPts val="319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10" dirty="0">
                <a:latin typeface="Tahoma"/>
                <a:cs typeface="Tahoma"/>
              </a:rPr>
              <a:t>Iterating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unitary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operation</a:t>
            </a:r>
            <a:endParaRPr sz="2400" dirty="0">
              <a:latin typeface="Tahoma"/>
              <a:cs typeface="Tahoma"/>
            </a:endParaRPr>
          </a:p>
          <a:p>
            <a:pPr marL="697230" lvl="1" indent="-227329">
              <a:lnSpc>
                <a:spcPts val="318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45" dirty="0">
                <a:latin typeface="Tahoma"/>
                <a:cs typeface="Tahoma"/>
              </a:rPr>
              <a:t>Two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control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qubits</a:t>
            </a:r>
            <a:endParaRPr sz="2400" dirty="0">
              <a:latin typeface="Tahoma"/>
              <a:cs typeface="Tahoma"/>
            </a:endParaRPr>
          </a:p>
          <a:p>
            <a:pPr marL="697230" lvl="1" indent="-227329">
              <a:lnSpc>
                <a:spcPts val="3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40" dirty="0">
                <a:latin typeface="Tahoma"/>
                <a:cs typeface="Tahoma"/>
              </a:rPr>
              <a:t>Two-</a:t>
            </a:r>
            <a:r>
              <a:rPr sz="2400" spc="-90" dirty="0">
                <a:latin typeface="Tahoma"/>
                <a:cs typeface="Tahoma"/>
              </a:rPr>
              <a:t>qubit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phase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estimation</a:t>
            </a:r>
            <a:endParaRPr sz="24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b="0" spc="-150" dirty="0"/>
              <a:t>Quantum</a:t>
            </a:r>
            <a:r>
              <a:rPr sz="2800" b="0" spc="-160" dirty="0"/>
              <a:t> </a:t>
            </a:r>
            <a:r>
              <a:rPr sz="2800" b="0" spc="-105" dirty="0"/>
              <a:t>Fourier</a:t>
            </a:r>
            <a:r>
              <a:rPr sz="2800" b="0" spc="-185" dirty="0"/>
              <a:t> </a:t>
            </a:r>
            <a:r>
              <a:rPr sz="2800" b="0" spc="-10" dirty="0"/>
              <a:t>transform</a:t>
            </a:r>
            <a:endParaRPr lang="en-US" sz="2800" b="0" spc="-1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endParaRPr lang="en-US" sz="2800" b="0" spc="-10" dirty="0"/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lang="en-US" sz="2800" b="0" spc="-150" dirty="0"/>
              <a:t>Phase estimation procedure</a:t>
            </a:r>
            <a:endParaRPr sz="2800" b="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CAA7C-5F9C-4B33-A68A-F8CA76892845}"/>
              </a:ext>
            </a:extLst>
          </p:cNvPr>
          <p:cNvSpPr txBox="1"/>
          <p:nvPr/>
        </p:nvSpPr>
        <p:spPr>
          <a:xfrm>
            <a:off x="381000" y="457200"/>
            <a:ext cx="48006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5"/>
              </a:spcBef>
              <a:tabLst>
                <a:tab pos="240665" algn="l"/>
              </a:tabLst>
            </a:pPr>
            <a:r>
              <a:rPr lang="en-US" sz="3200" spc="-85" dirty="0">
                <a:solidFill>
                  <a:schemeClr val="tx1"/>
                </a:solidFill>
                <a:latin typeface="Tahoma"/>
                <a:ea typeface="+mn-ea"/>
                <a:cs typeface="Tahoma"/>
              </a:rP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12"/>
            <a:ext cx="12188823" cy="6849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3140" y="1688998"/>
            <a:ext cx="10916920" cy="4718050"/>
            <a:chOff x="843140" y="1688998"/>
            <a:chExt cx="10916920" cy="471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198" y="1688998"/>
              <a:ext cx="10852569" cy="47180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140" y="1867509"/>
              <a:ext cx="676910" cy="332740"/>
            </a:xfrm>
            <a:custGeom>
              <a:avLst/>
              <a:gdLst/>
              <a:ahLst/>
              <a:cxnLst/>
              <a:rect l="l" t="t" r="r" b="b"/>
              <a:pathLst>
                <a:path w="676910" h="332739">
                  <a:moveTo>
                    <a:pt x="676897" y="0"/>
                  </a:moveTo>
                  <a:lnTo>
                    <a:pt x="0" y="0"/>
                  </a:lnTo>
                  <a:lnTo>
                    <a:pt x="0" y="332511"/>
                  </a:lnTo>
                  <a:lnTo>
                    <a:pt x="676897" y="332511"/>
                  </a:lnTo>
                  <a:lnTo>
                    <a:pt x="676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140" y="1867509"/>
            <a:ext cx="676910" cy="3327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2300"/>
              </a:lnSpc>
            </a:pPr>
            <a:r>
              <a:rPr sz="2000" spc="-20" dirty="0">
                <a:latin typeface="Cambria Math"/>
                <a:cs typeface="Cambria Math"/>
              </a:rPr>
              <a:t>QFT</a:t>
            </a:r>
            <a:r>
              <a:rPr sz="2175" spc="-30" baseline="-15325" dirty="0">
                <a:latin typeface="Cambria Math"/>
                <a:cs typeface="Cambria Math"/>
              </a:rPr>
              <a:t>N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48462" y="2543835"/>
            <a:ext cx="4863465" cy="1114425"/>
            <a:chOff x="6748462" y="2543835"/>
            <a:chExt cx="4863465" cy="11144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7924" y="2553296"/>
              <a:ext cx="4844160" cy="10947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3225" y="2548597"/>
              <a:ext cx="4853940" cy="1104900"/>
            </a:xfrm>
            <a:custGeom>
              <a:avLst/>
              <a:gdLst/>
              <a:ahLst/>
              <a:cxnLst/>
              <a:rect l="l" t="t" r="r" b="b"/>
              <a:pathLst>
                <a:path w="4853940" h="1104900">
                  <a:moveTo>
                    <a:pt x="0" y="1104303"/>
                  </a:moveTo>
                  <a:lnTo>
                    <a:pt x="4853686" y="1104303"/>
                  </a:lnTo>
                  <a:lnTo>
                    <a:pt x="4853686" y="0"/>
                  </a:lnTo>
                  <a:lnTo>
                    <a:pt x="0" y="0"/>
                  </a:lnTo>
                  <a:lnTo>
                    <a:pt x="0" y="1104303"/>
                  </a:lnTo>
                  <a:close/>
                </a:path>
              </a:pathLst>
            </a:custGeom>
            <a:ln w="9525">
              <a:solidFill>
                <a:srgbClr val="682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3140" y="1689147"/>
            <a:ext cx="10927080" cy="4723765"/>
            <a:chOff x="843140" y="1689147"/>
            <a:chExt cx="10927080" cy="4723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07" y="1689147"/>
              <a:ext cx="10862176" cy="47231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140" y="1867509"/>
              <a:ext cx="676910" cy="332740"/>
            </a:xfrm>
            <a:custGeom>
              <a:avLst/>
              <a:gdLst/>
              <a:ahLst/>
              <a:cxnLst/>
              <a:rect l="l" t="t" r="r" b="b"/>
              <a:pathLst>
                <a:path w="676910" h="332739">
                  <a:moveTo>
                    <a:pt x="676897" y="0"/>
                  </a:moveTo>
                  <a:lnTo>
                    <a:pt x="0" y="0"/>
                  </a:lnTo>
                  <a:lnTo>
                    <a:pt x="0" y="332511"/>
                  </a:lnTo>
                  <a:lnTo>
                    <a:pt x="676897" y="332511"/>
                  </a:lnTo>
                  <a:lnTo>
                    <a:pt x="676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140" y="1867509"/>
            <a:ext cx="676910" cy="3327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2300"/>
              </a:lnSpc>
            </a:pPr>
            <a:r>
              <a:rPr sz="2000" spc="-20" dirty="0">
                <a:latin typeface="Cambria Math"/>
                <a:cs typeface="Cambria Math"/>
              </a:rPr>
              <a:t>QFT</a:t>
            </a:r>
            <a:r>
              <a:rPr sz="2175" spc="-30" baseline="-15325" dirty="0">
                <a:latin typeface="Cambria Math"/>
                <a:cs typeface="Cambria Math"/>
              </a:rPr>
              <a:t>N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72084" y="4427016"/>
            <a:ext cx="3644900" cy="694055"/>
            <a:chOff x="6772084" y="4427016"/>
            <a:chExt cx="3644900" cy="6940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672" y="4436478"/>
              <a:ext cx="3625469" cy="6745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76846" y="4431779"/>
              <a:ext cx="3635375" cy="684530"/>
            </a:xfrm>
            <a:custGeom>
              <a:avLst/>
              <a:gdLst/>
              <a:ahLst/>
              <a:cxnLst/>
              <a:rect l="l" t="t" r="r" b="b"/>
              <a:pathLst>
                <a:path w="3635375" h="684529">
                  <a:moveTo>
                    <a:pt x="0" y="684034"/>
                  </a:moveTo>
                  <a:lnTo>
                    <a:pt x="3634994" y="684034"/>
                  </a:lnTo>
                  <a:lnTo>
                    <a:pt x="3634994" y="0"/>
                  </a:lnTo>
                  <a:lnTo>
                    <a:pt x="0" y="0"/>
                  </a:lnTo>
                  <a:lnTo>
                    <a:pt x="0" y="684034"/>
                  </a:lnTo>
                  <a:close/>
                </a:path>
              </a:pathLst>
            </a:custGeom>
            <a:ln w="9525">
              <a:solidFill>
                <a:srgbClr val="682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3455" y="4616196"/>
            <a:ext cx="1821814" cy="652145"/>
          </a:xfrm>
          <a:custGeom>
            <a:avLst/>
            <a:gdLst/>
            <a:ahLst/>
            <a:cxnLst/>
            <a:rect l="l" t="t" r="r" b="b"/>
            <a:pathLst>
              <a:path w="1821814" h="652145">
                <a:moveTo>
                  <a:pt x="909066" y="0"/>
                </a:moveTo>
                <a:lnTo>
                  <a:pt x="909066" y="652144"/>
                </a:lnTo>
              </a:path>
              <a:path w="1821814" h="652145">
                <a:moveTo>
                  <a:pt x="0" y="652144"/>
                </a:moveTo>
                <a:lnTo>
                  <a:pt x="1821433" y="6521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738" y="2650744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4">
                <a:moveTo>
                  <a:pt x="0" y="0"/>
                </a:moveTo>
                <a:lnTo>
                  <a:pt x="64693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5295" y="2650744"/>
            <a:ext cx="619760" cy="0"/>
          </a:xfrm>
          <a:custGeom>
            <a:avLst/>
            <a:gdLst/>
            <a:ahLst/>
            <a:cxnLst/>
            <a:rect l="l" t="t" r="r" b="b"/>
            <a:pathLst>
              <a:path w="619760">
                <a:moveTo>
                  <a:pt x="0" y="0"/>
                </a:moveTo>
                <a:lnTo>
                  <a:pt x="6195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3455" y="4330827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4">
                <a:moveTo>
                  <a:pt x="0" y="0"/>
                </a:moveTo>
                <a:lnTo>
                  <a:pt x="6390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139" y="4330827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0" y="0"/>
                </a:moveTo>
                <a:lnTo>
                  <a:pt x="56790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0676" y="2358351"/>
            <a:ext cx="584835" cy="5848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85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2520" y="4031576"/>
            <a:ext cx="584835" cy="5848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90"/>
              </a:spcBef>
            </a:pPr>
            <a:r>
              <a:rPr sz="3200" spc="-25" dirty="0">
                <a:latin typeface="Cambria Math"/>
                <a:cs typeface="Cambria Math"/>
              </a:rPr>
              <a:t>𝑅</a:t>
            </a:r>
            <a:r>
              <a:rPr sz="3525" spc="-37" baseline="-15366" dirty="0">
                <a:latin typeface="Cambria Math"/>
                <a:cs typeface="Cambria Math"/>
              </a:rPr>
              <a:t>𝑘</a:t>
            </a:r>
            <a:endParaRPr sz="3525" baseline="-15366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3982" y="5036388"/>
            <a:ext cx="1547495" cy="453390"/>
            <a:chOff x="1233982" y="5036388"/>
            <a:chExt cx="1547495" cy="4533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569" y="5123053"/>
              <a:ext cx="252475" cy="2526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82" y="5036388"/>
              <a:ext cx="561797" cy="4530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6568" y="2405252"/>
            <a:ext cx="742238" cy="5010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9666" y="2212952"/>
            <a:ext cx="2185223" cy="9365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8405" y="4120127"/>
            <a:ext cx="1554794" cy="4008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7396" y="4161908"/>
            <a:ext cx="362168" cy="331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7169" y="5105804"/>
            <a:ext cx="435347" cy="3122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42820" y="4156436"/>
            <a:ext cx="3470635" cy="12370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169790" y="4539742"/>
            <a:ext cx="224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k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digits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fraction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2632" y="1835150"/>
            <a:ext cx="5119370" cy="1448435"/>
            <a:chOff x="1762632" y="1835150"/>
            <a:chExt cx="5119370" cy="1448435"/>
          </a:xfrm>
        </p:grpSpPr>
        <p:sp>
          <p:nvSpPr>
            <p:cNvPr id="4" name="object 4"/>
            <p:cNvSpPr/>
            <p:nvPr/>
          </p:nvSpPr>
          <p:spPr>
            <a:xfrm>
              <a:off x="5314442" y="2110231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5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094" y="3049269"/>
              <a:ext cx="222630" cy="23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5332" y="1847850"/>
              <a:ext cx="5093970" cy="691515"/>
            </a:xfrm>
            <a:custGeom>
              <a:avLst/>
              <a:gdLst/>
              <a:ahLst/>
              <a:cxnLst/>
              <a:rect l="l" t="t" r="r" b="b"/>
              <a:pathLst>
                <a:path w="509397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5093970" h="691514">
                  <a:moveTo>
                    <a:pt x="999248" y="7238"/>
                  </a:moveTo>
                  <a:lnTo>
                    <a:pt x="1316101" y="7238"/>
                  </a:lnTo>
                </a:path>
                <a:path w="5093970" h="691514">
                  <a:moveTo>
                    <a:pt x="3930878" y="0"/>
                  </a:moveTo>
                  <a:lnTo>
                    <a:pt x="4127373" y="0"/>
                  </a:lnTo>
                </a:path>
                <a:path w="5093970" h="691514">
                  <a:moveTo>
                    <a:pt x="4689995" y="0"/>
                  </a:moveTo>
                  <a:lnTo>
                    <a:pt x="5072253" y="0"/>
                  </a:lnTo>
                </a:path>
                <a:path w="5093970" h="691514">
                  <a:moveTo>
                    <a:pt x="0" y="670305"/>
                  </a:moveTo>
                  <a:lnTo>
                    <a:pt x="5093589" y="6703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6310" y="185508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9601" y="18550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03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9376" y="184785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2885" y="1578108"/>
            <a:ext cx="511809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067" y="2441701"/>
            <a:ext cx="222631" cy="2341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24586" y="2697607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748" y="1627377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433" y="1578108"/>
            <a:ext cx="528320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2646" y="1571383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5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1550860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79540" y="1585086"/>
            <a:ext cx="46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5708" y="2015489"/>
            <a:ext cx="5119370" cy="1943100"/>
            <a:chOff x="1735708" y="2015489"/>
            <a:chExt cx="5119370" cy="1943100"/>
          </a:xfrm>
        </p:grpSpPr>
        <p:sp>
          <p:nvSpPr>
            <p:cNvPr id="19" name="object 19"/>
            <p:cNvSpPr/>
            <p:nvPr/>
          </p:nvSpPr>
          <p:spPr>
            <a:xfrm>
              <a:off x="1748408" y="2028189"/>
              <a:ext cx="5093970" cy="1810385"/>
            </a:xfrm>
            <a:custGeom>
              <a:avLst/>
              <a:gdLst/>
              <a:ahLst/>
              <a:cxnLst/>
              <a:rect l="l" t="t" r="r" b="b"/>
              <a:pathLst>
                <a:path w="5093970" h="1810385">
                  <a:moveTo>
                    <a:pt x="0" y="1145413"/>
                  </a:moveTo>
                  <a:lnTo>
                    <a:pt x="5093589" y="1145413"/>
                  </a:lnTo>
                </a:path>
                <a:path w="5093970" h="1810385">
                  <a:moveTo>
                    <a:pt x="51054" y="1798320"/>
                  </a:moveTo>
                  <a:lnTo>
                    <a:pt x="5093589" y="1798320"/>
                  </a:lnTo>
                </a:path>
                <a:path w="5093970" h="1810385">
                  <a:moveTo>
                    <a:pt x="4426204" y="0"/>
                  </a:moveTo>
                  <a:lnTo>
                    <a:pt x="4420743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805" y="3724401"/>
              <a:ext cx="222631" cy="2340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78052" y="1631061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2987" y="2251329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1539" y="3033141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2552" y="3575430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501" y="1456633"/>
            <a:ext cx="2229142" cy="7568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11340" y="2223007"/>
            <a:ext cx="974725" cy="177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440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4459" y="26695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4826" y="1414017"/>
            <a:ext cx="2997200" cy="4519295"/>
            <a:chOff x="2044826" y="1414017"/>
            <a:chExt cx="2997200" cy="451929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4826" y="5081866"/>
              <a:ext cx="2997200" cy="8509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935731" y="1414017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h="3644900">
                  <a:moveTo>
                    <a:pt x="0" y="0"/>
                  </a:moveTo>
                  <a:lnTo>
                    <a:pt x="0" y="3644900"/>
                  </a:lnTo>
                </a:path>
              </a:pathLst>
            </a:custGeom>
            <a:ln w="3175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2632" y="1835150"/>
            <a:ext cx="5119370" cy="1448435"/>
            <a:chOff x="1762632" y="1835150"/>
            <a:chExt cx="5119370" cy="1448435"/>
          </a:xfrm>
        </p:grpSpPr>
        <p:sp>
          <p:nvSpPr>
            <p:cNvPr id="4" name="object 4"/>
            <p:cNvSpPr/>
            <p:nvPr/>
          </p:nvSpPr>
          <p:spPr>
            <a:xfrm>
              <a:off x="5314442" y="2110231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5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094" y="3049269"/>
              <a:ext cx="222630" cy="23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5332" y="1847850"/>
              <a:ext cx="5093970" cy="691515"/>
            </a:xfrm>
            <a:custGeom>
              <a:avLst/>
              <a:gdLst/>
              <a:ahLst/>
              <a:cxnLst/>
              <a:rect l="l" t="t" r="r" b="b"/>
              <a:pathLst>
                <a:path w="509397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5093970" h="691514">
                  <a:moveTo>
                    <a:pt x="1844268" y="7238"/>
                  </a:moveTo>
                  <a:lnTo>
                    <a:pt x="2170303" y="7238"/>
                  </a:lnTo>
                </a:path>
                <a:path w="5093970" h="691514">
                  <a:moveTo>
                    <a:pt x="3930878" y="0"/>
                  </a:moveTo>
                  <a:lnTo>
                    <a:pt x="4127373" y="0"/>
                  </a:lnTo>
                </a:path>
                <a:path w="5093970" h="691514">
                  <a:moveTo>
                    <a:pt x="4689995" y="0"/>
                  </a:moveTo>
                  <a:lnTo>
                    <a:pt x="5072253" y="0"/>
                  </a:lnTo>
                </a:path>
                <a:path w="5093970" h="691514">
                  <a:moveTo>
                    <a:pt x="0" y="670305"/>
                  </a:moveTo>
                  <a:lnTo>
                    <a:pt x="5093589" y="6703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066" y="2441701"/>
              <a:ext cx="222631" cy="23418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26310" y="185508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4581" y="1855089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5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9376" y="184785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62885" y="1578108"/>
            <a:ext cx="511809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4586" y="2697607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748" y="1627377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433" y="1578108"/>
            <a:ext cx="528320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2646" y="1571383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5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1550860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79540" y="1585086"/>
            <a:ext cx="46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5708" y="2015489"/>
            <a:ext cx="5119370" cy="1943100"/>
            <a:chOff x="1735708" y="2015489"/>
            <a:chExt cx="5119370" cy="1943100"/>
          </a:xfrm>
        </p:grpSpPr>
        <p:sp>
          <p:nvSpPr>
            <p:cNvPr id="19" name="object 19"/>
            <p:cNvSpPr/>
            <p:nvPr/>
          </p:nvSpPr>
          <p:spPr>
            <a:xfrm>
              <a:off x="1748408" y="2028189"/>
              <a:ext cx="5093970" cy="1810385"/>
            </a:xfrm>
            <a:custGeom>
              <a:avLst/>
              <a:gdLst/>
              <a:ahLst/>
              <a:cxnLst/>
              <a:rect l="l" t="t" r="r" b="b"/>
              <a:pathLst>
                <a:path w="5093970" h="1810385">
                  <a:moveTo>
                    <a:pt x="0" y="1145413"/>
                  </a:moveTo>
                  <a:lnTo>
                    <a:pt x="5093589" y="1145413"/>
                  </a:lnTo>
                </a:path>
                <a:path w="5093970" h="1810385">
                  <a:moveTo>
                    <a:pt x="51054" y="1798320"/>
                  </a:moveTo>
                  <a:lnTo>
                    <a:pt x="5093589" y="1798320"/>
                  </a:lnTo>
                </a:path>
                <a:path w="5093970" h="1810385">
                  <a:moveTo>
                    <a:pt x="4426204" y="0"/>
                  </a:moveTo>
                  <a:lnTo>
                    <a:pt x="4420743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805" y="3724401"/>
              <a:ext cx="222631" cy="2340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78052" y="1631061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2987" y="2251329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1539" y="3033141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2552" y="3575430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501" y="1456633"/>
            <a:ext cx="2229142" cy="7568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11340" y="2223007"/>
            <a:ext cx="974725" cy="177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440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4459" y="26695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93110" y="1414017"/>
            <a:ext cx="3200400" cy="4610100"/>
            <a:chOff x="2793110" y="1414017"/>
            <a:chExt cx="3200400" cy="4610100"/>
          </a:xfrm>
        </p:grpSpPr>
        <p:sp>
          <p:nvSpPr>
            <p:cNvPr id="29" name="object 29"/>
            <p:cNvSpPr/>
            <p:nvPr/>
          </p:nvSpPr>
          <p:spPr>
            <a:xfrm>
              <a:off x="3750436" y="1414017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h="3644900">
                  <a:moveTo>
                    <a:pt x="0" y="0"/>
                  </a:moveTo>
                  <a:lnTo>
                    <a:pt x="0" y="3644900"/>
                  </a:lnTo>
                </a:path>
              </a:pathLst>
            </a:custGeom>
            <a:ln w="3175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3110" y="5058892"/>
              <a:ext cx="3200400" cy="965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2632" y="1835150"/>
            <a:ext cx="5119370" cy="1448435"/>
            <a:chOff x="1762632" y="1835150"/>
            <a:chExt cx="5119370" cy="1448435"/>
          </a:xfrm>
        </p:grpSpPr>
        <p:sp>
          <p:nvSpPr>
            <p:cNvPr id="4" name="object 4"/>
            <p:cNvSpPr/>
            <p:nvPr/>
          </p:nvSpPr>
          <p:spPr>
            <a:xfrm>
              <a:off x="5314442" y="2110231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5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094" y="3049269"/>
              <a:ext cx="222630" cy="23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5332" y="1847850"/>
              <a:ext cx="5093970" cy="691515"/>
            </a:xfrm>
            <a:custGeom>
              <a:avLst/>
              <a:gdLst/>
              <a:ahLst/>
              <a:cxnLst/>
              <a:rect l="l" t="t" r="r" b="b"/>
              <a:pathLst>
                <a:path w="509397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5093970" h="691514">
                  <a:moveTo>
                    <a:pt x="3930878" y="0"/>
                  </a:moveTo>
                  <a:lnTo>
                    <a:pt x="4127373" y="0"/>
                  </a:lnTo>
                </a:path>
                <a:path w="5093970" h="691514">
                  <a:moveTo>
                    <a:pt x="4689995" y="0"/>
                  </a:moveTo>
                  <a:lnTo>
                    <a:pt x="5072253" y="0"/>
                  </a:lnTo>
                </a:path>
                <a:path w="5093970" h="691514">
                  <a:moveTo>
                    <a:pt x="0" y="670305"/>
                  </a:moveTo>
                  <a:lnTo>
                    <a:pt x="5093589" y="6703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066" y="2441701"/>
              <a:ext cx="222631" cy="23418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26310" y="185508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4581" y="1855089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5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9601" y="18550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03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9376" y="184785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62885" y="1578108"/>
            <a:ext cx="511809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4586" y="2697607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748" y="1627377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1433" y="1578108"/>
            <a:ext cx="528320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2646" y="1571383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5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2705" y="1550860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79540" y="1585086"/>
            <a:ext cx="46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35708" y="2015489"/>
            <a:ext cx="5119370" cy="1943100"/>
            <a:chOff x="1735708" y="2015489"/>
            <a:chExt cx="5119370" cy="1943100"/>
          </a:xfrm>
        </p:grpSpPr>
        <p:sp>
          <p:nvSpPr>
            <p:cNvPr id="20" name="object 20"/>
            <p:cNvSpPr/>
            <p:nvPr/>
          </p:nvSpPr>
          <p:spPr>
            <a:xfrm>
              <a:off x="1748408" y="2028189"/>
              <a:ext cx="5093970" cy="1810385"/>
            </a:xfrm>
            <a:custGeom>
              <a:avLst/>
              <a:gdLst/>
              <a:ahLst/>
              <a:cxnLst/>
              <a:rect l="l" t="t" r="r" b="b"/>
              <a:pathLst>
                <a:path w="5093970" h="1810385">
                  <a:moveTo>
                    <a:pt x="0" y="1145413"/>
                  </a:moveTo>
                  <a:lnTo>
                    <a:pt x="5093589" y="1145413"/>
                  </a:lnTo>
                </a:path>
                <a:path w="5093970" h="1810385">
                  <a:moveTo>
                    <a:pt x="51054" y="1798320"/>
                  </a:moveTo>
                  <a:lnTo>
                    <a:pt x="5093589" y="1798320"/>
                  </a:lnTo>
                </a:path>
                <a:path w="5093970" h="1810385">
                  <a:moveTo>
                    <a:pt x="4426204" y="0"/>
                  </a:moveTo>
                  <a:lnTo>
                    <a:pt x="4420743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805" y="3724401"/>
              <a:ext cx="222631" cy="2340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78052" y="1631061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2987" y="2251329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1539" y="3033141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2552" y="3575430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501" y="1456633"/>
            <a:ext cx="2229142" cy="75681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911340" y="2223007"/>
            <a:ext cx="974725" cy="177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440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4459" y="26695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4193" y="1414017"/>
            <a:ext cx="0" cy="3644900"/>
          </a:xfrm>
          <a:custGeom>
            <a:avLst/>
            <a:gdLst/>
            <a:ahLst/>
            <a:cxnLst/>
            <a:rect l="l" t="t" r="r" b="b"/>
            <a:pathLst>
              <a:path h="3644900">
                <a:moveTo>
                  <a:pt x="0" y="0"/>
                </a:moveTo>
                <a:lnTo>
                  <a:pt x="0" y="3644900"/>
                </a:lnTo>
              </a:path>
            </a:pathLst>
          </a:custGeom>
          <a:ln w="317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4401" y="5211292"/>
            <a:ext cx="2540000" cy="9271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100314" y="5425541"/>
            <a:ext cx="989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|𝑗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𝑗</a:t>
            </a:r>
            <a:r>
              <a:rPr sz="2175" spc="-52" baseline="-15325" dirty="0">
                <a:latin typeface="Cambria Math"/>
                <a:cs typeface="Cambria Math"/>
              </a:rPr>
              <a:t>𝑛</a:t>
            </a:r>
            <a:r>
              <a:rPr sz="3000" spc="-52" baseline="2777" dirty="0">
                <a:latin typeface="Cambria Math"/>
                <a:cs typeface="Cambria Math"/>
              </a:rPr>
              <a:t>ۧ</a:t>
            </a:r>
            <a:endParaRPr sz="3000" baseline="277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413" y="2963291"/>
            <a:ext cx="8257540" cy="1448435"/>
            <a:chOff x="1026413" y="2963291"/>
            <a:chExt cx="8257540" cy="1448435"/>
          </a:xfrm>
        </p:grpSpPr>
        <p:sp>
          <p:nvSpPr>
            <p:cNvPr id="3" name="object 3"/>
            <p:cNvSpPr/>
            <p:nvPr/>
          </p:nvSpPr>
          <p:spPr>
            <a:xfrm>
              <a:off x="4578223" y="3238373"/>
              <a:ext cx="2614295" cy="1073785"/>
            </a:xfrm>
            <a:custGeom>
              <a:avLst/>
              <a:gdLst/>
              <a:ahLst/>
              <a:cxnLst/>
              <a:rect l="l" t="t" r="r" b="b"/>
              <a:pathLst>
                <a:path w="2614295" h="1073785">
                  <a:moveTo>
                    <a:pt x="2614168" y="595883"/>
                  </a:moveTo>
                  <a:lnTo>
                    <a:pt x="2614168" y="1073658"/>
                  </a:lnTo>
                </a:path>
                <a:path w="2614295" h="1073785">
                  <a:moveTo>
                    <a:pt x="0" y="0"/>
                  </a:moveTo>
                  <a:lnTo>
                    <a:pt x="0" y="1073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875" y="4177411"/>
              <a:ext cx="222631" cy="234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9113" y="2975991"/>
              <a:ext cx="8232140" cy="691515"/>
            </a:xfrm>
            <a:custGeom>
              <a:avLst/>
              <a:gdLst/>
              <a:ahLst/>
              <a:cxnLst/>
              <a:rect l="l" t="t" r="r" b="b"/>
              <a:pathLst>
                <a:path w="823214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8232140" h="691514">
                  <a:moveTo>
                    <a:pt x="3930751" y="0"/>
                  </a:moveTo>
                  <a:lnTo>
                    <a:pt x="4127246" y="0"/>
                  </a:lnTo>
                </a:path>
                <a:path w="8232140" h="691514">
                  <a:moveTo>
                    <a:pt x="4689868" y="0"/>
                  </a:moveTo>
                  <a:lnTo>
                    <a:pt x="8231886" y="0"/>
                  </a:lnTo>
                </a:path>
                <a:path w="8232140" h="691514">
                  <a:moveTo>
                    <a:pt x="0" y="670433"/>
                  </a:moveTo>
                  <a:lnTo>
                    <a:pt x="5118481" y="670433"/>
                  </a:lnTo>
                </a:path>
                <a:path w="8232140" h="691514">
                  <a:moveTo>
                    <a:pt x="5630176" y="670433"/>
                  </a:moveTo>
                  <a:lnTo>
                    <a:pt x="5933440" y="6704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847" y="3569843"/>
              <a:ext cx="222631" cy="2341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053" y="2983229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661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8362" y="2983229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3255" y="298322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3157" y="2975991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14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721" y="3646423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10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6666" y="2699175"/>
            <a:ext cx="511809" cy="5378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9953" y="37918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1403" y="2755773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5088" y="2699175"/>
            <a:ext cx="528320" cy="5378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84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6301" y="2699175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4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6359" y="2679001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8595" y="2713481"/>
            <a:ext cx="25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𝑅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8051" y="2882646"/>
            <a:ext cx="1936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90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9464" y="3143630"/>
            <a:ext cx="8284845" cy="1943100"/>
            <a:chOff x="999464" y="3143630"/>
            <a:chExt cx="8284845" cy="1943100"/>
          </a:xfrm>
        </p:grpSpPr>
        <p:sp>
          <p:nvSpPr>
            <p:cNvPr id="22" name="object 22"/>
            <p:cNvSpPr/>
            <p:nvPr/>
          </p:nvSpPr>
          <p:spPr>
            <a:xfrm>
              <a:off x="1012164" y="3156330"/>
              <a:ext cx="8259445" cy="1810385"/>
            </a:xfrm>
            <a:custGeom>
              <a:avLst/>
              <a:gdLst/>
              <a:ahLst/>
              <a:cxnLst/>
              <a:rect l="l" t="t" r="r" b="b"/>
              <a:pathLst>
                <a:path w="8259445" h="1810385">
                  <a:moveTo>
                    <a:pt x="0" y="1145413"/>
                  </a:moveTo>
                  <a:lnTo>
                    <a:pt x="6510426" y="1145413"/>
                  </a:lnTo>
                </a:path>
                <a:path w="8259445" h="1810385">
                  <a:moveTo>
                    <a:pt x="7932166" y="1145413"/>
                  </a:moveTo>
                  <a:lnTo>
                    <a:pt x="8258835" y="1145413"/>
                  </a:lnTo>
                </a:path>
                <a:path w="8259445" h="1810385">
                  <a:moveTo>
                    <a:pt x="51041" y="1798320"/>
                  </a:moveTo>
                  <a:lnTo>
                    <a:pt x="8258835" y="1798320"/>
                  </a:lnTo>
                </a:path>
                <a:path w="8259445" h="1810385">
                  <a:moveTo>
                    <a:pt x="4426229" y="0"/>
                  </a:moveTo>
                  <a:lnTo>
                    <a:pt x="4420768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3585" y="4852542"/>
              <a:ext cx="222630" cy="23418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1655" y="2759455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590" y="3379723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43" y="4161535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155" y="4703826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8178" y="3797934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7595" y="3327184"/>
            <a:ext cx="511809" cy="540385"/>
          </a:xfrm>
          <a:custGeom>
            <a:avLst/>
            <a:gdLst/>
            <a:ahLst/>
            <a:cxnLst/>
            <a:rect l="l" t="t" r="r" b="b"/>
            <a:pathLst>
              <a:path w="511809" h="540385">
                <a:moveTo>
                  <a:pt x="511695" y="0"/>
                </a:moveTo>
                <a:lnTo>
                  <a:pt x="0" y="0"/>
                </a:lnTo>
                <a:lnTo>
                  <a:pt x="0" y="539838"/>
                </a:lnTo>
                <a:lnTo>
                  <a:pt x="511695" y="539838"/>
                </a:lnTo>
                <a:lnTo>
                  <a:pt x="5116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57595" y="3331368"/>
            <a:ext cx="511809" cy="519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3820"/>
              </a:lnSpc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84314" y="4184650"/>
            <a:ext cx="1481455" cy="838200"/>
            <a:chOff x="7084314" y="4184650"/>
            <a:chExt cx="1481455" cy="83820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4314" y="4184650"/>
              <a:ext cx="222630" cy="2341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552688" y="4529963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800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72554" y="3331368"/>
            <a:ext cx="528320" cy="519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50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02093" y="4038422"/>
            <a:ext cx="28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60766" y="3990124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r>
              <a:rPr sz="3000" u="heavy" spc="472" baseline="31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4200" u="none" spc="-30" baseline="11904" dirty="0">
                <a:latin typeface="Cambria Math"/>
                <a:cs typeface="Cambria Math"/>
              </a:rPr>
              <a:t>𝑅</a:t>
            </a:r>
            <a:r>
              <a:rPr sz="2050" u="none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1181" y="4837557"/>
            <a:ext cx="222631" cy="23418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251695" y="3621151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1829" y="1587245"/>
            <a:ext cx="5076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The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implementation</a:t>
            </a:r>
            <a:r>
              <a:rPr sz="2000" b="1" spc="-100" dirty="0">
                <a:latin typeface="Tahoma"/>
                <a:cs typeface="Tahoma"/>
              </a:rPr>
              <a:t> </a:t>
            </a:r>
            <a:r>
              <a:rPr sz="2000" b="1" spc="-30" dirty="0">
                <a:latin typeface="Tahoma"/>
                <a:cs typeface="Tahoma"/>
              </a:rPr>
              <a:t>is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recursive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in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30" dirty="0">
                <a:latin typeface="Tahoma"/>
                <a:cs typeface="Tahoma"/>
              </a:rPr>
              <a:t>nature.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02165" y="2983610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12832" y="3646423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5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12832" y="4295266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5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12832" y="4954651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5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0370184" y="4941061"/>
            <a:ext cx="1542415" cy="246379"/>
            <a:chOff x="10370184" y="4941061"/>
            <a:chExt cx="1542415" cy="246379"/>
          </a:xfrm>
        </p:grpSpPr>
        <p:sp>
          <p:nvSpPr>
            <p:cNvPr id="45" name="object 45"/>
            <p:cNvSpPr/>
            <p:nvPr/>
          </p:nvSpPr>
          <p:spPr>
            <a:xfrm>
              <a:off x="10370184" y="4941061"/>
              <a:ext cx="1542415" cy="13970"/>
            </a:xfrm>
            <a:custGeom>
              <a:avLst/>
              <a:gdLst/>
              <a:ahLst/>
              <a:cxnLst/>
              <a:rect l="l" t="t" r="r" b="b"/>
              <a:pathLst>
                <a:path w="1542415" h="13970">
                  <a:moveTo>
                    <a:pt x="154228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42288" y="13715"/>
                  </a:lnTo>
                  <a:lnTo>
                    <a:pt x="1542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1313" y="4992115"/>
              <a:ext cx="241934" cy="19507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333355" y="4636770"/>
            <a:ext cx="161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15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139043" y="4958334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265029" y="2969260"/>
            <a:ext cx="1924050" cy="246379"/>
            <a:chOff x="10265029" y="2969260"/>
            <a:chExt cx="1924050" cy="246379"/>
          </a:xfrm>
        </p:grpSpPr>
        <p:sp>
          <p:nvSpPr>
            <p:cNvPr id="50" name="object 50"/>
            <p:cNvSpPr/>
            <p:nvPr/>
          </p:nvSpPr>
          <p:spPr>
            <a:xfrm>
              <a:off x="10265029" y="2969260"/>
              <a:ext cx="1924050" cy="13970"/>
            </a:xfrm>
            <a:custGeom>
              <a:avLst/>
              <a:gdLst/>
              <a:ahLst/>
              <a:cxnLst/>
              <a:rect l="l" t="t" r="r" b="b"/>
              <a:pathLst>
                <a:path w="1924050" h="13969">
                  <a:moveTo>
                    <a:pt x="192392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3923" y="13715"/>
                  </a:lnTo>
                  <a:lnTo>
                    <a:pt x="1923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5929" y="3020314"/>
              <a:ext cx="241807" cy="19507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228198" y="2664028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0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2</a:t>
            </a:r>
            <a:r>
              <a:rPr sz="1725" spc="97" baseline="28985" dirty="0">
                <a:latin typeface="Cambria Math"/>
                <a:cs typeface="Cambria Math"/>
              </a:rPr>
              <a:t>…𝑗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15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33531" y="2986277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60052" y="3618738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829" y="1607057"/>
            <a:ext cx="4328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last,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Swap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operations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executed.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51" y="3695191"/>
            <a:ext cx="309880" cy="2800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2374" y="3726941"/>
            <a:ext cx="309880" cy="2800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1376" y="5143372"/>
            <a:ext cx="1542415" cy="246379"/>
            <a:chOff x="1261376" y="5143372"/>
            <a:chExt cx="1542415" cy="246379"/>
          </a:xfrm>
        </p:grpSpPr>
        <p:sp>
          <p:nvSpPr>
            <p:cNvPr id="7" name="object 7"/>
            <p:cNvSpPr/>
            <p:nvPr/>
          </p:nvSpPr>
          <p:spPr>
            <a:xfrm>
              <a:off x="1261376" y="5143372"/>
              <a:ext cx="1542415" cy="13970"/>
            </a:xfrm>
            <a:custGeom>
              <a:avLst/>
              <a:gdLst/>
              <a:ahLst/>
              <a:cxnLst/>
              <a:rect l="l" t="t" r="r" b="b"/>
              <a:pathLst>
                <a:path w="1542414" h="13970">
                  <a:moveTo>
                    <a:pt x="154227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42275" y="13715"/>
                  </a:lnTo>
                  <a:lnTo>
                    <a:pt x="1542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493" y="5194426"/>
              <a:ext cx="241934" cy="1950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29205" y="5160645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7148" y="2534666"/>
            <a:ext cx="1940560" cy="246379"/>
            <a:chOff x="1007148" y="2534666"/>
            <a:chExt cx="1940560" cy="246379"/>
          </a:xfrm>
        </p:grpSpPr>
        <p:sp>
          <p:nvSpPr>
            <p:cNvPr id="11" name="object 11"/>
            <p:cNvSpPr/>
            <p:nvPr/>
          </p:nvSpPr>
          <p:spPr>
            <a:xfrm>
              <a:off x="1007148" y="2534666"/>
              <a:ext cx="1940560" cy="13970"/>
            </a:xfrm>
            <a:custGeom>
              <a:avLst/>
              <a:gdLst/>
              <a:ahLst/>
              <a:cxnLst/>
              <a:rect l="l" t="t" r="r" b="b"/>
              <a:pathLst>
                <a:path w="1940560" h="13969">
                  <a:moveTo>
                    <a:pt x="1940052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40052" y="13715"/>
                  </a:lnTo>
                  <a:lnTo>
                    <a:pt x="1940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10" y="2585720"/>
              <a:ext cx="241807" cy="1950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69263" y="2229738"/>
            <a:ext cx="2016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5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6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1</a:t>
            </a:r>
            <a:r>
              <a:rPr sz="1725" spc="89" baseline="28985" dirty="0">
                <a:latin typeface="Cambria Math"/>
                <a:cs typeface="Cambria Math"/>
              </a:rPr>
              <a:t>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4419" y="2551556"/>
            <a:ext cx="1873885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3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2177" y="2436812"/>
            <a:ext cx="247776" cy="2477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9891" y="5019611"/>
            <a:ext cx="247776" cy="2476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8328" y="3094037"/>
            <a:ext cx="247776" cy="2476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6042" y="4374832"/>
            <a:ext cx="247777" cy="247650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275583" y="2549017"/>
          <a:ext cx="2245994" cy="259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 vert="vert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80277" y="2511425"/>
            <a:ext cx="1542415" cy="13970"/>
          </a:xfrm>
          <a:custGeom>
            <a:avLst/>
            <a:gdLst/>
            <a:ahLst/>
            <a:cxnLst/>
            <a:rect l="l" t="t" r="r" b="b"/>
            <a:pathLst>
              <a:path w="1542415" h="13969">
                <a:moveTo>
                  <a:pt x="1542288" y="0"/>
                </a:moveTo>
                <a:lnTo>
                  <a:pt x="0" y="0"/>
                </a:lnTo>
                <a:lnTo>
                  <a:pt x="0" y="13715"/>
                </a:lnTo>
                <a:lnTo>
                  <a:pt x="1542288" y="13715"/>
                </a:lnTo>
                <a:lnTo>
                  <a:pt x="1542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2939" y="2206498"/>
            <a:ext cx="161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15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50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1532" y="2562479"/>
            <a:ext cx="241808" cy="19507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099047" y="2428846"/>
            <a:ext cx="1939289" cy="711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87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509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38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𝑛−1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22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83808" y="5143372"/>
            <a:ext cx="1940560" cy="246379"/>
            <a:chOff x="6083808" y="5143372"/>
            <a:chExt cx="1940560" cy="246379"/>
          </a:xfrm>
        </p:grpSpPr>
        <p:sp>
          <p:nvSpPr>
            <p:cNvPr id="25" name="object 25"/>
            <p:cNvSpPr/>
            <p:nvPr/>
          </p:nvSpPr>
          <p:spPr>
            <a:xfrm>
              <a:off x="6083808" y="5143372"/>
              <a:ext cx="1940560" cy="13970"/>
            </a:xfrm>
            <a:custGeom>
              <a:avLst/>
              <a:gdLst/>
              <a:ahLst/>
              <a:cxnLst/>
              <a:rect l="l" t="t" r="r" b="b"/>
              <a:pathLst>
                <a:path w="1940559" h="13970">
                  <a:moveTo>
                    <a:pt x="194005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40051" y="13715"/>
                  </a:lnTo>
                  <a:lnTo>
                    <a:pt x="1940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4581" y="5194426"/>
              <a:ext cx="241935" cy="19507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51929" y="5160645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85789" y="4500117"/>
            <a:ext cx="1797050" cy="13970"/>
          </a:xfrm>
          <a:custGeom>
            <a:avLst/>
            <a:gdLst/>
            <a:ahLst/>
            <a:cxnLst/>
            <a:rect l="l" t="t" r="r" b="b"/>
            <a:pathLst>
              <a:path w="1797050" h="13970">
                <a:moveTo>
                  <a:pt x="1796795" y="0"/>
                </a:moveTo>
                <a:lnTo>
                  <a:pt x="0" y="0"/>
                </a:lnTo>
                <a:lnTo>
                  <a:pt x="0" y="13716"/>
                </a:lnTo>
                <a:lnTo>
                  <a:pt x="1796795" y="13716"/>
                </a:lnTo>
                <a:lnTo>
                  <a:pt x="1796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48451" y="4195698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0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5060" y="4551171"/>
            <a:ext cx="241808" cy="1950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46342" y="4438675"/>
            <a:ext cx="2017395" cy="6692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92405" algn="ctr">
              <a:lnSpc>
                <a:spcPct val="100000"/>
              </a:lnSpc>
              <a:spcBef>
                <a:spcPts val="71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53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39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1</a:t>
            </a:r>
            <a:r>
              <a:rPr sz="1725" spc="89" baseline="28985" dirty="0">
                <a:latin typeface="Cambria Math"/>
                <a:cs typeface="Cambria Math"/>
              </a:rPr>
              <a:t>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75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36513" y="3175889"/>
            <a:ext cx="1861185" cy="246379"/>
            <a:chOff x="6136513" y="3175889"/>
            <a:chExt cx="1861185" cy="246379"/>
          </a:xfrm>
        </p:grpSpPr>
        <p:sp>
          <p:nvSpPr>
            <p:cNvPr id="33" name="object 33"/>
            <p:cNvSpPr/>
            <p:nvPr/>
          </p:nvSpPr>
          <p:spPr>
            <a:xfrm>
              <a:off x="6136513" y="3175889"/>
              <a:ext cx="1861185" cy="13970"/>
            </a:xfrm>
            <a:custGeom>
              <a:avLst/>
              <a:gdLst/>
              <a:ahLst/>
              <a:cxnLst/>
              <a:rect l="l" t="t" r="r" b="b"/>
              <a:pathLst>
                <a:path w="1861184" h="13969">
                  <a:moveTo>
                    <a:pt x="186080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60804" y="13715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7662" y="3226943"/>
              <a:ext cx="241935" cy="19507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065009" y="3192906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12304" y="3262503"/>
            <a:ext cx="1797050" cy="246379"/>
            <a:chOff x="1112304" y="3262503"/>
            <a:chExt cx="1797050" cy="246379"/>
          </a:xfrm>
        </p:grpSpPr>
        <p:sp>
          <p:nvSpPr>
            <p:cNvPr id="37" name="object 37"/>
            <p:cNvSpPr/>
            <p:nvPr/>
          </p:nvSpPr>
          <p:spPr>
            <a:xfrm>
              <a:off x="1112304" y="3262503"/>
              <a:ext cx="1797050" cy="13970"/>
            </a:xfrm>
            <a:custGeom>
              <a:avLst/>
              <a:gdLst/>
              <a:ahLst/>
              <a:cxnLst/>
              <a:rect l="l" t="t" r="r" b="b"/>
              <a:pathLst>
                <a:path w="1797050" h="13970">
                  <a:moveTo>
                    <a:pt x="179679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96795" y="13715"/>
                  </a:lnTo>
                  <a:lnTo>
                    <a:pt x="1796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1537" y="3313557"/>
              <a:ext cx="241807" cy="19507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008123" y="3279394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0033" y="4498594"/>
            <a:ext cx="1861185" cy="13970"/>
          </a:xfrm>
          <a:custGeom>
            <a:avLst/>
            <a:gdLst/>
            <a:ahLst/>
            <a:cxnLst/>
            <a:rect l="l" t="t" r="r" b="b"/>
            <a:pathLst>
              <a:path w="1861185" h="13970">
                <a:moveTo>
                  <a:pt x="1860804" y="0"/>
                </a:moveTo>
                <a:lnTo>
                  <a:pt x="0" y="0"/>
                </a:lnTo>
                <a:lnTo>
                  <a:pt x="0" y="13715"/>
                </a:lnTo>
                <a:lnTo>
                  <a:pt x="1860804" y="13715"/>
                </a:lnTo>
                <a:lnTo>
                  <a:pt x="1860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42111" y="4194175"/>
            <a:ext cx="1939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𝑛−1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3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91157" y="4549647"/>
            <a:ext cx="241935" cy="195071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223467" y="4435627"/>
            <a:ext cx="1619250" cy="672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72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50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380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6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2430" y="6036665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05610" y="6271615"/>
            <a:ext cx="1542415" cy="246379"/>
            <a:chOff x="1705610" y="6271615"/>
            <a:chExt cx="1542415" cy="246379"/>
          </a:xfrm>
        </p:grpSpPr>
        <p:sp>
          <p:nvSpPr>
            <p:cNvPr id="46" name="object 46"/>
            <p:cNvSpPr/>
            <p:nvPr/>
          </p:nvSpPr>
          <p:spPr>
            <a:xfrm>
              <a:off x="1705610" y="6271615"/>
              <a:ext cx="1542415" cy="13970"/>
            </a:xfrm>
            <a:custGeom>
              <a:avLst/>
              <a:gdLst/>
              <a:ahLst/>
              <a:cxnLst/>
              <a:rect l="l" t="t" r="r" b="b"/>
              <a:pathLst>
                <a:path w="1542414" h="13970">
                  <a:moveTo>
                    <a:pt x="154228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542288" y="13716"/>
                  </a:lnTo>
                  <a:lnTo>
                    <a:pt x="1542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56739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667510" y="5967476"/>
            <a:ext cx="161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73579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63415" y="6271615"/>
            <a:ext cx="1861185" cy="246379"/>
            <a:chOff x="3963415" y="6271615"/>
            <a:chExt cx="1861185" cy="246379"/>
          </a:xfrm>
        </p:grpSpPr>
        <p:sp>
          <p:nvSpPr>
            <p:cNvPr id="51" name="object 51"/>
            <p:cNvSpPr/>
            <p:nvPr/>
          </p:nvSpPr>
          <p:spPr>
            <a:xfrm>
              <a:off x="3963415" y="6271615"/>
              <a:ext cx="1861185" cy="13970"/>
            </a:xfrm>
            <a:custGeom>
              <a:avLst/>
              <a:gdLst/>
              <a:ahLst/>
              <a:cxnLst/>
              <a:rect l="l" t="t" r="r" b="b"/>
              <a:pathLst>
                <a:path w="1861185" h="13970">
                  <a:moveTo>
                    <a:pt x="186080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60804" y="13716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4564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3925823" y="5967476"/>
            <a:ext cx="1939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𝑛−1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3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91532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33310" y="6271615"/>
            <a:ext cx="1797050" cy="246379"/>
            <a:chOff x="6933310" y="6271615"/>
            <a:chExt cx="1797050" cy="246379"/>
          </a:xfrm>
        </p:grpSpPr>
        <p:sp>
          <p:nvSpPr>
            <p:cNvPr id="56" name="object 56"/>
            <p:cNvSpPr/>
            <p:nvPr/>
          </p:nvSpPr>
          <p:spPr>
            <a:xfrm>
              <a:off x="6933310" y="6271615"/>
              <a:ext cx="1797050" cy="13970"/>
            </a:xfrm>
            <a:custGeom>
              <a:avLst/>
              <a:gdLst/>
              <a:ahLst/>
              <a:cxnLst/>
              <a:rect l="l" t="t" r="r" b="b"/>
              <a:pathLst>
                <a:path w="1797050" h="13970">
                  <a:moveTo>
                    <a:pt x="179679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796796" y="13716"/>
                  </a:lnTo>
                  <a:lnTo>
                    <a:pt x="1796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2455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896100" y="5967476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3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9804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285605" y="6271615"/>
            <a:ext cx="1940560" cy="246379"/>
            <a:chOff x="9285605" y="6271615"/>
            <a:chExt cx="1940560" cy="246379"/>
          </a:xfrm>
        </p:grpSpPr>
        <p:sp>
          <p:nvSpPr>
            <p:cNvPr id="61" name="object 61"/>
            <p:cNvSpPr/>
            <p:nvPr/>
          </p:nvSpPr>
          <p:spPr>
            <a:xfrm>
              <a:off x="9285605" y="6271615"/>
              <a:ext cx="1940560" cy="13970"/>
            </a:xfrm>
            <a:custGeom>
              <a:avLst/>
              <a:gdLst/>
              <a:ahLst/>
              <a:cxnLst/>
              <a:rect l="l" t="t" r="r" b="b"/>
              <a:pathLst>
                <a:path w="1940559" h="13970">
                  <a:moveTo>
                    <a:pt x="1940052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40052" y="13716"/>
                  </a:lnTo>
                  <a:lnTo>
                    <a:pt x="1940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36378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248520" y="5967476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2</a:t>
            </a:r>
            <a:r>
              <a:rPr sz="1725" spc="97" baseline="28985" dirty="0">
                <a:latin typeface="Cambria Math"/>
                <a:cs typeface="Cambria Math"/>
              </a:rPr>
              <a:t>…𝑗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254233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91865" y="6092444"/>
            <a:ext cx="247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99397" y="6093967"/>
            <a:ext cx="24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mbria Math"/>
                <a:cs typeface="Cambria Math"/>
              </a:rPr>
              <a:t>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27216" y="6092444"/>
            <a:ext cx="926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sz="2000" spc="-50" dirty="0">
                <a:latin typeface="Cambria Math"/>
                <a:cs typeface="Cambria Math"/>
              </a:rPr>
              <a:t>⨂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3000" spc="-75" baseline="1388" dirty="0">
                <a:latin typeface="Cambria Math"/>
                <a:cs typeface="Cambria Math"/>
              </a:rPr>
              <a:t>⨂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1110" y="6056477"/>
            <a:ext cx="29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↦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65" dirty="0">
                <a:solidFill>
                  <a:srgbClr val="6829C4"/>
                </a:solidFill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77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/>
              <a:t>Phase</a:t>
            </a:r>
            <a:r>
              <a:rPr spc="-140" dirty="0"/>
              <a:t> </a:t>
            </a:r>
            <a:r>
              <a:rPr spc="-110" dirty="0"/>
              <a:t>estimation</a:t>
            </a:r>
            <a:r>
              <a:rPr spc="-155" dirty="0"/>
              <a:t> </a:t>
            </a:r>
            <a:r>
              <a:rPr spc="-10" dirty="0"/>
              <a:t>problem</a:t>
            </a:r>
          </a:p>
          <a:p>
            <a:pPr marL="697230" lvl="1" indent="-227329">
              <a:lnSpc>
                <a:spcPts val="3204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35" dirty="0">
                <a:latin typeface="Tahoma"/>
                <a:cs typeface="Tahoma"/>
              </a:rPr>
              <a:t>Warm-</a:t>
            </a:r>
            <a:r>
              <a:rPr sz="2800" b="1" spc="-100" dirty="0">
                <a:latin typeface="Tahoma"/>
                <a:cs typeface="Tahoma"/>
              </a:rPr>
              <a:t>up: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using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kickback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9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10" dirty="0">
                <a:latin typeface="Tahoma"/>
                <a:cs typeface="Tahoma"/>
              </a:rPr>
              <a:t>Iterating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unitary</a:t>
            </a:r>
            <a:r>
              <a:rPr sz="2800" b="1" spc="-15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operation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85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5" dirty="0">
                <a:latin typeface="Tahoma"/>
                <a:cs typeface="Tahoma"/>
              </a:rPr>
              <a:t>Two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control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qubits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27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0" dirty="0">
                <a:latin typeface="Tahoma"/>
                <a:cs typeface="Tahoma"/>
              </a:rPr>
              <a:t>Two-</a:t>
            </a:r>
            <a:r>
              <a:rPr sz="2800" b="1" spc="-90" dirty="0">
                <a:latin typeface="Tahoma"/>
                <a:cs typeface="Tahoma"/>
              </a:rPr>
              <a:t>qubit</a:t>
            </a:r>
            <a:r>
              <a:rPr sz="2800" b="1" spc="-10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estimation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150" dirty="0"/>
              <a:t>Quantum</a:t>
            </a:r>
            <a:r>
              <a:rPr spc="-160" dirty="0"/>
              <a:t> </a:t>
            </a:r>
            <a:r>
              <a:rPr spc="-105" dirty="0"/>
              <a:t>Fourier</a:t>
            </a:r>
            <a:r>
              <a:rPr spc="-185" dirty="0"/>
              <a:t> </a:t>
            </a:r>
            <a:r>
              <a:rPr spc="-10" dirty="0"/>
              <a:t>transform</a:t>
            </a:r>
          </a:p>
          <a:p>
            <a:pPr>
              <a:lnSpc>
                <a:spcPct val="100000"/>
              </a:lnSpc>
              <a:spcBef>
                <a:spcPts val="445"/>
              </a:spcBef>
              <a:buFont typeface="Arial"/>
              <a:buChar char="•"/>
            </a:pP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>
                <a:solidFill>
                  <a:srgbClr val="6829C4"/>
                </a:solidFill>
              </a:rPr>
              <a:t>Phase</a:t>
            </a:r>
            <a:r>
              <a:rPr spc="-140" dirty="0">
                <a:solidFill>
                  <a:srgbClr val="6829C4"/>
                </a:solidFill>
              </a:rPr>
              <a:t> </a:t>
            </a:r>
            <a:r>
              <a:rPr spc="-110" dirty="0">
                <a:solidFill>
                  <a:srgbClr val="6829C4"/>
                </a:solidFill>
              </a:rPr>
              <a:t>estimation</a:t>
            </a:r>
            <a:r>
              <a:rPr spc="-155" dirty="0">
                <a:solidFill>
                  <a:srgbClr val="6829C4"/>
                </a:solidFill>
              </a:rPr>
              <a:t> </a:t>
            </a:r>
            <a:r>
              <a:rPr spc="-10" dirty="0">
                <a:solidFill>
                  <a:srgbClr val="6829C4"/>
                </a:solidFill>
              </a:rPr>
              <a:t>procedure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0" y="-38"/>
            <a:ext cx="10954130" cy="11383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994" y="1290921"/>
            <a:ext cx="7474112" cy="28973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0"/>
            <a:ext cx="12189460" cy="4981575"/>
            <a:chOff x="0" y="2540"/>
            <a:chExt cx="12189460" cy="498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40"/>
              <a:ext cx="12188952" cy="4440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73192" y="1338706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h="3644900">
                  <a:moveTo>
                    <a:pt x="0" y="0"/>
                  </a:moveTo>
                  <a:lnTo>
                    <a:pt x="0" y="364490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410197" y="5455030"/>
            <a:ext cx="417830" cy="13970"/>
          </a:xfrm>
          <a:custGeom>
            <a:avLst/>
            <a:gdLst/>
            <a:ahLst/>
            <a:cxnLst/>
            <a:rect l="l" t="t" r="r" b="b"/>
            <a:pathLst>
              <a:path w="417829" h="13970">
                <a:moveTo>
                  <a:pt x="417575" y="0"/>
                </a:moveTo>
                <a:lnTo>
                  <a:pt x="0" y="0"/>
                </a:lnTo>
                <a:lnTo>
                  <a:pt x="0" y="13716"/>
                </a:lnTo>
                <a:lnTo>
                  <a:pt x="417575" y="13716"/>
                </a:lnTo>
                <a:lnTo>
                  <a:pt x="417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6"/>
            <a:ext cx="12188952" cy="68554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04"/>
            <a:ext cx="12188952" cy="6844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829" y="469214"/>
            <a:ext cx="28962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85" dirty="0">
                <a:solidFill>
                  <a:srgbClr val="6829C4"/>
                </a:solidFill>
                <a:latin typeface="Tahoma"/>
                <a:cs typeface="Tahoma"/>
              </a:rPr>
              <a:t>Summary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1463" y="1726692"/>
            <a:ext cx="478790" cy="237490"/>
          </a:xfrm>
          <a:custGeom>
            <a:avLst/>
            <a:gdLst/>
            <a:ahLst/>
            <a:cxnLst/>
            <a:rect l="l" t="t" r="r" b="b"/>
            <a:pathLst>
              <a:path w="478789" h="237489">
                <a:moveTo>
                  <a:pt x="403479" y="508"/>
                </a:moveTo>
                <a:lnTo>
                  <a:pt x="400050" y="10033"/>
                </a:lnTo>
                <a:lnTo>
                  <a:pt x="413744" y="16009"/>
                </a:lnTo>
                <a:lnTo>
                  <a:pt x="425497" y="24225"/>
                </a:lnTo>
                <a:lnTo>
                  <a:pt x="449304" y="62160"/>
                </a:lnTo>
                <a:lnTo>
                  <a:pt x="457073" y="117221"/>
                </a:lnTo>
                <a:lnTo>
                  <a:pt x="456211" y="137985"/>
                </a:lnTo>
                <a:lnTo>
                  <a:pt x="443103" y="188849"/>
                </a:lnTo>
                <a:lnTo>
                  <a:pt x="413885" y="220763"/>
                </a:lnTo>
                <a:lnTo>
                  <a:pt x="400431" y="226695"/>
                </a:lnTo>
                <a:lnTo>
                  <a:pt x="403479" y="236220"/>
                </a:lnTo>
                <a:lnTo>
                  <a:pt x="448466" y="209502"/>
                </a:lnTo>
                <a:lnTo>
                  <a:pt x="473805" y="160115"/>
                </a:lnTo>
                <a:lnTo>
                  <a:pt x="478663" y="118491"/>
                </a:lnTo>
                <a:lnTo>
                  <a:pt x="477461" y="97073"/>
                </a:lnTo>
                <a:lnTo>
                  <a:pt x="467733" y="58501"/>
                </a:lnTo>
                <a:lnTo>
                  <a:pt x="435498" y="15621"/>
                </a:lnTo>
                <a:lnTo>
                  <a:pt x="420530" y="6671"/>
                </a:lnTo>
                <a:lnTo>
                  <a:pt x="403479" y="508"/>
                </a:lnTo>
                <a:close/>
              </a:path>
              <a:path w="478789" h="237489">
                <a:moveTo>
                  <a:pt x="55499" y="0"/>
                </a:moveTo>
                <a:lnTo>
                  <a:pt x="0" y="0"/>
                </a:lnTo>
                <a:lnTo>
                  <a:pt x="0" y="236982"/>
                </a:lnTo>
                <a:lnTo>
                  <a:pt x="55499" y="236982"/>
                </a:lnTo>
                <a:lnTo>
                  <a:pt x="55499" y="227457"/>
                </a:lnTo>
                <a:lnTo>
                  <a:pt x="20700" y="227457"/>
                </a:lnTo>
                <a:lnTo>
                  <a:pt x="20700" y="9525"/>
                </a:lnTo>
                <a:lnTo>
                  <a:pt x="55499" y="9525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656" y="1345819"/>
            <a:ext cx="75819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1837055" algn="l"/>
                <a:tab pos="2338070" algn="l"/>
              </a:tabLst>
            </a:pPr>
            <a:r>
              <a:rPr sz="2000" spc="1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Phase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estimation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problem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105" dirty="0">
                <a:latin typeface="Calibri"/>
                <a:cs typeface="Calibri"/>
              </a:rPr>
              <a:t>can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approximation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75" dirty="0">
                <a:latin typeface="Calibri"/>
                <a:cs typeface="Calibri"/>
              </a:rPr>
              <a:t>number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∈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0,1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60" dirty="0">
                <a:latin typeface="Calibri"/>
                <a:cs typeface="Calibri"/>
              </a:rPr>
              <a:t>satisfying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530" y="2135632"/>
            <a:ext cx="6000749" cy="7048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4656" y="3024377"/>
            <a:ext cx="82727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14" dirty="0">
                <a:latin typeface="Calibri"/>
                <a:cs typeface="Calibri"/>
              </a:rPr>
              <a:t>QFT</a:t>
            </a:r>
            <a:r>
              <a:rPr sz="2000" spc="60" dirty="0">
                <a:latin typeface="Calibri"/>
                <a:cs typeface="Calibri"/>
              </a:rPr>
              <a:t> transform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between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computational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basis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Fourier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basis.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14" dirty="0">
                <a:latin typeface="Calibri"/>
                <a:cs typeface="Calibri"/>
              </a:rPr>
              <a:t>QFT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can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be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implemented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quantum</a:t>
            </a:r>
            <a:r>
              <a:rPr sz="2000" spc="40" dirty="0">
                <a:latin typeface="Calibri"/>
                <a:cs typeface="Calibri"/>
              </a:rPr>
              <a:t> circuit.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Phase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estimation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problem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is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solved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using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QFT.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443" y="4715763"/>
            <a:ext cx="4045915" cy="20657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532587"/>
            <a:ext cx="2306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Calibri"/>
                <a:cs typeface="Calibri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421" y="1585975"/>
            <a:ext cx="112261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John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Watrous,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https://learning.quantum.ibm.com/course/fundamentals-of-</a:t>
            </a:r>
            <a:r>
              <a:rPr sz="2800" u="none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quantum-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algorithms/phase-estimation-and-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factoring</a:t>
            </a:r>
            <a:r>
              <a:rPr sz="2800" u="none" spc="28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none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10"/>
            <a:ext cx="12188823" cy="6791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59" y="33401"/>
            <a:ext cx="11883864" cy="4233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726" y="4470349"/>
            <a:ext cx="70313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Phase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problem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applied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energy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calculations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quantum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many-</a:t>
            </a:r>
            <a:r>
              <a:rPr sz="1600" dirty="0">
                <a:latin typeface="Arial"/>
                <a:cs typeface="Arial"/>
              </a:rPr>
              <a:t>body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systems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Shor's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e.g.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Shor’s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algorithm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Acceleration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quasi-</a:t>
            </a:r>
            <a:r>
              <a:rPr sz="1600" dirty="0">
                <a:latin typeface="Arial"/>
                <a:cs typeface="Arial"/>
              </a:rPr>
              <a:t>exponential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polynomial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265"/>
            <a:ext cx="12188823" cy="68334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79"/>
            <a:ext cx="12188823" cy="6841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887"/>
            <a:ext cx="12188823" cy="68202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607"/>
            <a:ext cx="12188823" cy="67847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647</Words>
  <Application>Microsoft Office PowerPoint</Application>
  <PresentationFormat>Widescreen</PresentationFormat>
  <Paragraphs>179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3. Quantum Algorithms: Phase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Overview</vt:lpstr>
      <vt:lpstr>PowerPoint Presentation</vt:lpstr>
      <vt:lpstr>PowerPoint Presentation</vt:lpstr>
      <vt:lpstr>PowerPoint Presentation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David Liu</cp:lastModifiedBy>
  <cp:revision>5</cp:revision>
  <dcterms:created xsi:type="dcterms:W3CDTF">2025-08-12T00:21:17Z</dcterms:created>
  <dcterms:modified xsi:type="dcterms:W3CDTF">2025-08-12T10:22:15Z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2025-08-12T00:00:00Z</vt:filetime>
  </property>
  <property fmtid="{D5CDD505-2E9C-101B-9397-08002B2CF9AE}" pid="5" name="Producer">
    <vt:lpwstr>Microsoft® PowerPoint® for Microsoft 365</vt:lpwstr>
  </property>
</Properties>
</file>