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CDC"/>
    <a:srgbClr val="0397E1"/>
    <a:srgbClr val="0977DB"/>
    <a:srgbClr val="15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196" y="-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F95B1-73D2-4D11-80D6-8C875F08AEF2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FE745-C745-4665-B5D2-011C253B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289-94D8-48EA-AD08-CAFA3DDABED3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181397"/>
            <a:ext cx="2314575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585F8A-876E-49C0-BC34-8E96AF9421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8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364-4367-4F9F-9853-CBDFC4069566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A1B7-5E9D-49BE-8E5E-4AD28B768E9A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72E-1C80-47AF-AF70-66A556CE715C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119-444C-4DBC-B945-D73998C3F115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6F4C-1575-4236-90F6-ADE582524E5F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908E-EDAF-4624-8DC9-D463E7DFE7D9}" type="datetime1">
              <a:rPr lang="en-US" smtClean="0"/>
              <a:t>14-Sep-21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9B26-F478-4C4D-A97F-DEF77EA06990}" type="datetime1">
              <a:rPr lang="en-US" smtClean="0"/>
              <a:t>14-Sep-21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4B7-C2B4-4F65-A8E7-9E930B55B9CB}" type="datetime1">
              <a:rPr lang="en-US" smtClean="0"/>
              <a:t>14-Sep-21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9783-EA5B-4179-ABA6-1F6349E8246E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D65B-A98E-4AA9-99A7-BA13132B24DB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F31D-C3EE-4F45-BDD6-71E3C3F65BAE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465361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8EE427B-A294-4EFA-A290-FB032A6310C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583140"/>
            <a:ext cx="3107217" cy="7899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1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endParaRPr lang="en-IN" sz="1100" b="1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Wire Mesh Metal Filter cartridge has a rigid pore structure enabling removal of particles at higher differential pressures with consistent efficiency.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Apart from the wide chemical compatibility, the filters are suitable for either gas or liquid having a high dirt holding capacity. 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Wire Mesh Metal Filter cartridge is available in SS304/SS316 and SS316L. </a:t>
            </a:r>
            <a:endParaRPr lang="en-US" alt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1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endParaRPr lang="en-US" sz="1100" dirty="0">
              <a:effectLst/>
              <a:highlight>
                <a:srgbClr val="FFFF00"/>
              </a:highlight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Due to wide range to media selection, a variety of liquids from acids to alkalis; from seawater to process water; and in gases from air to fuel gas to hot exhaust gases.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Standard dimensions of 2.5” outer diameter and 1” internal diameter ensures fitment in most standard housings with varied length availability. (other dimensions are available on request)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Available in 10 / 20 / 30 / 40 / 60 inches length. (Other lengths available on request.)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Solid internal core ensures optimal strength and withstanding of differential pressure. 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1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DIFFERENCIAL PRESSURE DATA</a:t>
            </a:r>
            <a:endParaRPr lang="en-IN" sz="11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Normal Flow from Outside to Inside for liquids compatible with the filter media, the maximum differential pressure is 1.5 bard      (22 psid) @ 75⁰C.</a:t>
            </a:r>
            <a:endParaRPr lang="en-IN" alt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1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lang="en-IN" sz="11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Corrosive Fluids 	Steam</a:t>
            </a:r>
            <a:endParaRPr lang="en-IN" alt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alt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Amine, Glycol	Thermic Fluids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alt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 Temperature applications in liquids and gases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1D4FF7F-E1C0-4086-ACD1-E94AB255AF0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8" y="3854663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DEE0C-8E77-447B-A909-75C00AF0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59870"/>
            <a:ext cx="1543050" cy="18876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1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EBD3FC5-E1AA-41CB-9306-B89D7BFB624C}"/>
              </a:ext>
            </a:extLst>
          </p:cNvPr>
          <p:cNvSpPr txBox="1">
            <a:spLocks/>
          </p:cNvSpPr>
          <p:nvPr/>
        </p:nvSpPr>
        <p:spPr>
          <a:xfrm>
            <a:off x="1363980" y="358140"/>
            <a:ext cx="5227320" cy="9080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METAL MESH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DF2B9-19A9-4740-AED5-73E831C2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26586"/>
            <a:ext cx="956499" cy="971158"/>
          </a:xfrm>
          <a:prstGeom prst="rect">
            <a:avLst/>
          </a:prstGeom>
        </p:spPr>
      </p:pic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F752815C-0177-4607-AA2D-03EC5B1B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KGT-CAT-003-R3-21/22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22F759-C274-4AEB-A3D7-C4E14889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62" y="1668053"/>
            <a:ext cx="2812303" cy="1837128"/>
          </a:xfrm>
          <a:prstGeom prst="rect">
            <a:avLst/>
          </a:prstGeom>
        </p:spPr>
      </p:pic>
      <p:pic>
        <p:nvPicPr>
          <p:cNvPr id="14" name="Picture 4" descr="http://www.universal-filtration.com/wp-content/uploads/2014/09/CF-7.jpg">
            <a:extLst>
              <a:ext uri="{FF2B5EF4-FFF2-40B4-BE49-F238E27FC236}">
                <a16:creationId xmlns:a16="http://schemas.microsoft.com/office/drawing/2014/main" id="{4C167068-B6C0-485A-ADD9-EF9BB0930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65" y="3812798"/>
            <a:ext cx="2812340" cy="199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923440F0-5062-4ECE-8CB6-EE1B291ED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8" y="6036199"/>
            <a:ext cx="2812339" cy="161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www.printingscreenmesh.com/photo/pl15385064-304_ss_pleated_wire_mesh_filter_cartridge_element_with_single_multi_layer.jpg">
            <a:extLst>
              <a:ext uri="{FF2B5EF4-FFF2-40B4-BE49-F238E27FC236}">
                <a16:creationId xmlns:a16="http://schemas.microsoft.com/office/drawing/2014/main" id="{864EE907-044F-4DAF-9346-17EAE0BBC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7" y="7809582"/>
            <a:ext cx="2812340" cy="182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2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1695450" y="1500782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BC44BD-EC5E-4D9C-B882-97255CFD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28" y="8879241"/>
            <a:ext cx="3596343" cy="292584"/>
          </a:xfrm>
          <a:prstGeom prst="rect">
            <a:avLst/>
          </a:prstGeom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id="{C30D7012-659D-4921-9712-4EC39F2EAF9E}"/>
              </a:ext>
            </a:extLst>
          </p:cNvPr>
          <p:cNvSpPr txBox="1">
            <a:spLocks noChangeArrowheads="1"/>
          </p:cNvSpPr>
          <p:nvPr/>
        </p:nvSpPr>
        <p:spPr>
          <a:xfrm>
            <a:off x="272041" y="9168142"/>
            <a:ext cx="6252581" cy="460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    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6, Anurag, Rajaji Path, </a:t>
            </a:r>
            <a:r>
              <a:rPr lang="en-IN" sz="9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Ramnagar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, Dombivli, Mumbai, 421201, Maharashtra, India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  +91 251 2420878          +91 9166 593 315          solutions@klengas.com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ECC02-D854-499B-905C-FA939E4C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KGT-CAT-003-R3-21/22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36C890-7C1D-4CFC-820E-7DACF6DA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81131"/>
            <a:ext cx="1543050" cy="20921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2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49565457-CF6D-4DF0-B31F-D200CAAC4084}"/>
              </a:ext>
            </a:extLst>
          </p:cNvPr>
          <p:cNvSpPr txBox="1">
            <a:spLocks/>
          </p:cNvSpPr>
          <p:nvPr/>
        </p:nvSpPr>
        <p:spPr>
          <a:xfrm>
            <a:off x="1366260" y="345508"/>
            <a:ext cx="5225040" cy="888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METAL MESH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B28432B-4762-4A62-8873-30B143118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18960"/>
            <a:ext cx="966020" cy="971158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A588FD23-130E-460A-BAFF-E04DB770397F}"/>
              </a:ext>
            </a:extLst>
          </p:cNvPr>
          <p:cNvSpPr/>
          <p:nvPr/>
        </p:nvSpPr>
        <p:spPr>
          <a:xfrm>
            <a:off x="1205897" y="2319120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urostile-Roman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F3C72F-93B0-4C93-8E83-262F34FCD86C}"/>
              </a:ext>
            </a:extLst>
          </p:cNvPr>
          <p:cNvSpPr/>
          <p:nvPr/>
        </p:nvSpPr>
        <p:spPr>
          <a:xfrm>
            <a:off x="1168868" y="4783661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01FE0EEA-14A8-42A5-845B-B5FB4ACC1CFB}"/>
              </a:ext>
            </a:extLst>
          </p:cNvPr>
          <p:cNvSpPr/>
          <p:nvPr/>
        </p:nvSpPr>
        <p:spPr>
          <a:xfrm>
            <a:off x="3716468" y="6876787"/>
            <a:ext cx="161920" cy="14562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Eurostile-Roman" pitchFamily="2" charset="0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AC383E61-0132-438D-88E8-A3F93C090306}"/>
              </a:ext>
            </a:extLst>
          </p:cNvPr>
          <p:cNvSpPr/>
          <p:nvPr/>
        </p:nvSpPr>
        <p:spPr>
          <a:xfrm>
            <a:off x="1164449" y="6897333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2713A82F-1E06-495D-BF02-B04721B40EF7}"/>
              </a:ext>
            </a:extLst>
          </p:cNvPr>
          <p:cNvSpPr txBox="1">
            <a:spLocks noChangeArrowheads="1"/>
          </p:cNvSpPr>
          <p:nvPr/>
        </p:nvSpPr>
        <p:spPr>
          <a:xfrm>
            <a:off x="956931" y="2290294"/>
            <a:ext cx="5800625" cy="2381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	  Description 	Short Code		  Description	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10		    1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20		    2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30		    3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50		    5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100		  10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200		  20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300		  30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400		  40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500		  50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700		  70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1000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100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 		 2000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200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(Other Removal Ratings are available as per requirements)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19624AA-0117-4C00-8543-E887C958802A}"/>
              </a:ext>
            </a:extLst>
          </p:cNvPr>
          <p:cNvSpPr txBox="1">
            <a:spLocks noChangeArrowheads="1"/>
          </p:cNvSpPr>
          <p:nvPr/>
        </p:nvSpPr>
        <p:spPr>
          <a:xfrm>
            <a:off x="1809088" y="1526370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400" b="1" dirty="0">
                <a:solidFill>
                  <a:schemeClr val="accent1"/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PART NUMBERING GUIDE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29E8E8-1D39-4A9B-BFC2-66271F802F5F}"/>
              </a:ext>
            </a:extLst>
          </p:cNvPr>
          <p:cNvSpPr txBox="1"/>
          <p:nvPr/>
        </p:nvSpPr>
        <p:spPr>
          <a:xfrm>
            <a:off x="1393323" y="1890054"/>
            <a:ext cx="4006039" cy="240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Filter Element Part Number : KGT -       -         - M -       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860BE2-8CC2-45F1-A9B5-402417CFBDAF}"/>
              </a:ext>
            </a:extLst>
          </p:cNvPr>
          <p:cNvSpPr/>
          <p:nvPr/>
        </p:nvSpPr>
        <p:spPr>
          <a:xfrm>
            <a:off x="3755360" y="1913149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7A71AB-178A-430B-958F-B6773CF1A43E}"/>
              </a:ext>
            </a:extLst>
          </p:cNvPr>
          <p:cNvSpPr/>
          <p:nvPr/>
        </p:nvSpPr>
        <p:spPr>
          <a:xfrm>
            <a:off x="4113822" y="1921043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8F68A30-0D3A-4708-A961-F4F62B66A841}"/>
              </a:ext>
            </a:extLst>
          </p:cNvPr>
          <p:cNvSpPr/>
          <p:nvPr/>
        </p:nvSpPr>
        <p:spPr>
          <a:xfrm>
            <a:off x="4741783" y="1917009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78FAEE6E-B8E2-49CB-867B-D6DD370DEAB5}"/>
              </a:ext>
            </a:extLst>
          </p:cNvPr>
          <p:cNvSpPr/>
          <p:nvPr/>
        </p:nvSpPr>
        <p:spPr>
          <a:xfrm>
            <a:off x="5126964" y="1916410"/>
            <a:ext cx="161920" cy="156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urostile-Roman" pitchFamily="2" charset="0"/>
              </a:rPr>
              <a:t>  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67D5948B-3725-45EF-8833-35D6B8C211FF}"/>
              </a:ext>
            </a:extLst>
          </p:cNvPr>
          <p:cNvSpPr txBox="1">
            <a:spLocks noChangeArrowheads="1"/>
          </p:cNvSpPr>
          <p:nvPr/>
        </p:nvSpPr>
        <p:spPr>
          <a:xfrm>
            <a:off x="927509" y="4956740"/>
            <a:ext cx="3011037" cy="1582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	  Description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Length (inches)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10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10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20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20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30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30	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40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40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60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60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81AC4886-900B-47D3-9610-FC919B23C17C}"/>
              </a:ext>
            </a:extLst>
          </p:cNvPr>
          <p:cNvSpPr txBox="1">
            <a:spLocks noChangeArrowheads="1"/>
          </p:cNvSpPr>
          <p:nvPr/>
        </p:nvSpPr>
        <p:spPr>
          <a:xfrm>
            <a:off x="903771" y="6824126"/>
            <a:ext cx="2642191" cy="1515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Filter Media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         Material Of Construction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SS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SS304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SST		     SS316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91790F49-5A0B-4D4A-A7CE-1DF7E00992FB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9" y="6819337"/>
            <a:ext cx="3011037" cy="1515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Filter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   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Fitment Style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7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Size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226 double O-rings, flat top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0	            Double Open end with Gaskets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3	            SOE with NPT Threads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A835CC-72F7-49CD-9055-480ABB442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320" y="4690691"/>
            <a:ext cx="2448311" cy="17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3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553</Words>
  <Application>Microsoft Office PowerPoint</Application>
  <PresentationFormat>A4 Paper (210x297 mm)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Eurostile-Roman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Kulkarni</dc:creator>
  <cp:lastModifiedBy>Manish Vijay Kulkarni</cp:lastModifiedBy>
  <cp:revision>67</cp:revision>
  <cp:lastPrinted>2021-09-14T03:38:47Z</cp:lastPrinted>
  <dcterms:created xsi:type="dcterms:W3CDTF">2018-09-27T06:53:07Z</dcterms:created>
  <dcterms:modified xsi:type="dcterms:W3CDTF">2021-09-14T03:38:51Z</dcterms:modified>
</cp:coreProperties>
</file>