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CDC"/>
    <a:srgbClr val="0397E1"/>
    <a:srgbClr val="0977DB"/>
    <a:srgbClr val="15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408" y="-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95B1-73D2-4D11-80D6-8C875F08AEF2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E745-C745-4665-B5D2-011C253B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289-94D8-48EA-AD08-CAFA3DDABED3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7"/>
            <a:ext cx="2314575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585F8A-876E-49C0-BC34-8E96AF9421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364-4367-4F9F-9853-CBDFC4069566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A1B7-5E9D-49BE-8E5E-4AD28B768E9A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72E-1C80-47AF-AF70-66A556CE715C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119-444C-4DBC-B945-D73998C3F115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6F4C-1575-4236-90F6-ADE582524E5F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908E-EDAF-4624-8DC9-D463E7DFE7D9}" type="datetime1">
              <a:rPr lang="en-US" smtClean="0"/>
              <a:t>14-Sep-21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B26-F478-4C4D-A97F-DEF77EA06990}" type="datetime1">
              <a:rPr lang="en-US" smtClean="0"/>
              <a:t>14-Sep-21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4B7-C2B4-4F65-A8E7-9E930B55B9CB}" type="datetime1">
              <a:rPr lang="en-US" smtClean="0"/>
              <a:t>14-Sep-21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9783-EA5B-4179-ABA6-1F6349E8246E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D65B-A98E-4AA9-99A7-BA13132B24DB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F31D-C3EE-4F45-BDD6-71E3C3F65BAE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465361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8EE427B-A294-4EFA-A290-FB032A6310C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583140"/>
            <a:ext cx="3107217" cy="789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endParaRPr lang="en-IN" sz="1200" b="1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Powdered Sintered Stainless Steel Filter cartridge has a constant pore structure achieved with controlled sintering of SS metal powder imparting it mechanical strength and wide range of chemical compatibility with consistent efficiency.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Apart from the wide chemical compatibility, the filters are suitable for either gas or liquid having a high </a:t>
            </a:r>
            <a:r>
              <a:rPr lang="en-US" sz="10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dP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holding capacity. 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Powdered Sintered Stainless Steel Metal Filter cartridge is available in SS304/SS316 and SS316L. </a:t>
            </a:r>
            <a:endParaRPr lang="en-US" alt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endParaRPr lang="en-US" sz="900" dirty="0">
              <a:effectLst/>
              <a:highlight>
                <a:srgbClr val="FFFF00"/>
              </a:highlight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Due to wide range to media selection, a variety of liquids from acids to alkalis; from seawater to process water; and in gases from air to fuel gas to hot exhaust gases.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Standard dimensions of 2.5” outer diameter and 1” internal diameter ensures fitment in most standard housings with varied length availability. (other dimensions are available on request)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Available in 10 / 20 / 30 / 40 / 60 inches length. (Other lengths available on request.)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 depth ranging between 2-3.5 mm </a:t>
            </a:r>
            <a:r>
              <a:rPr lang="en-IN" altLang="en-US" sz="10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os</a:t>
            </a: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sintered stainless steel ensures optimal strength to withstand differential pressure. 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IN" alt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DIFFERENCIAL PRESSURE DATA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Normal Flow from Outside to Inside for liquids compatible with the filter media, the maximum differential pressure is 1.5 bard      (22 psid) @ 75⁰C.</a:t>
            </a:r>
          </a:p>
          <a:p>
            <a:pPr algn="just">
              <a:lnSpc>
                <a:spcPct val="100000"/>
              </a:lnSpc>
              <a:defRPr/>
            </a:pPr>
            <a:endParaRPr lang="en-IN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Corrosive Fluids 	Steam</a:t>
            </a:r>
            <a:endParaRPr lang="en-IN" alt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Amine, Glycol	Thermic Fluids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 Temperature applications in liquids and gases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1D4FF7F-E1C0-4086-ACD1-E94AB255AF0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8" y="3854663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DEE0C-8E77-447B-A909-75C00AF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59870"/>
            <a:ext cx="1543050" cy="18876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1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EBD3FC5-E1AA-41CB-9306-B89D7BFB624C}"/>
              </a:ext>
            </a:extLst>
          </p:cNvPr>
          <p:cNvSpPr txBox="1">
            <a:spLocks/>
          </p:cNvSpPr>
          <p:nvPr/>
        </p:nvSpPr>
        <p:spPr>
          <a:xfrm>
            <a:off x="1363980" y="358140"/>
            <a:ext cx="5227320" cy="9080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SINTERED POWDER METAL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DF2B9-19A9-4740-AED5-73E831C2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6586"/>
            <a:ext cx="956499" cy="971158"/>
          </a:xfrm>
          <a:prstGeom prst="rect">
            <a:avLst/>
          </a:prstGeom>
        </p:spPr>
      </p:pic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F752815C-0177-4607-AA2D-03EC5B1B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KGT-CAT-004-R3-21/22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9E13D2-9783-4EF7-990E-2D3D5AFEF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34" y="2015119"/>
            <a:ext cx="2952750" cy="1718467"/>
          </a:xfrm>
          <a:prstGeom prst="rect">
            <a:avLst/>
          </a:prstGeom>
        </p:spPr>
      </p:pic>
      <p:pic>
        <p:nvPicPr>
          <p:cNvPr id="14" name="Picture 2" descr="Image result for powdered sintered stainless steel filter">
            <a:extLst>
              <a:ext uri="{FF2B5EF4-FFF2-40B4-BE49-F238E27FC236}">
                <a16:creationId xmlns:a16="http://schemas.microsoft.com/office/drawing/2014/main" id="{D3DA0476-9A4D-405F-943C-5CA5906FD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" y="6358583"/>
            <a:ext cx="2981297" cy="21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powdered sintered stainless steel filter">
            <a:extLst>
              <a:ext uri="{FF2B5EF4-FFF2-40B4-BE49-F238E27FC236}">
                <a16:creationId xmlns:a16="http://schemas.microsoft.com/office/drawing/2014/main" id="{7C138F84-5B4D-4E49-B81A-090586505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3" y="4004344"/>
            <a:ext cx="2952750" cy="206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1695450" y="1500782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BC44BD-EC5E-4D9C-B882-97255CFD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28" y="8879241"/>
            <a:ext cx="3596343" cy="292584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id="{C30D7012-659D-4921-9712-4EC39F2EAF9E}"/>
              </a:ext>
            </a:extLst>
          </p:cNvPr>
          <p:cNvSpPr txBox="1">
            <a:spLocks noChangeArrowheads="1"/>
          </p:cNvSpPr>
          <p:nvPr/>
        </p:nvSpPr>
        <p:spPr>
          <a:xfrm>
            <a:off x="272041" y="9168142"/>
            <a:ext cx="6252581" cy="460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    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6, Anurag, Rajaji Path, </a:t>
            </a:r>
            <a:r>
              <a:rPr lang="en-IN" sz="9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Ramnagar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, Dombivli, Mumbai, 421201, Maharashtra, India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  +91 251 2420878          +91 9166 593 315          solutions@klengas.com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ECC02-D854-499B-905C-FA939E4C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KGT-CAT-004-R3-21/22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36C890-7C1D-4CFC-820E-7DACF6DA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81131"/>
            <a:ext cx="1543050" cy="20921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2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49565457-CF6D-4DF0-B31F-D200CAAC4084}"/>
              </a:ext>
            </a:extLst>
          </p:cNvPr>
          <p:cNvSpPr txBox="1">
            <a:spLocks/>
          </p:cNvSpPr>
          <p:nvPr/>
        </p:nvSpPr>
        <p:spPr>
          <a:xfrm>
            <a:off x="1366260" y="345508"/>
            <a:ext cx="5225040" cy="888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SINTERED POWDER METAL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B28432B-4762-4A62-8873-30B143118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18960"/>
            <a:ext cx="966020" cy="971158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3C5F4E90-5499-46F6-92DE-E0F9B2DB0EBB}"/>
              </a:ext>
            </a:extLst>
          </p:cNvPr>
          <p:cNvSpPr/>
          <p:nvPr/>
        </p:nvSpPr>
        <p:spPr>
          <a:xfrm>
            <a:off x="3568807" y="1809042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84E926-AC18-4DBD-9B16-2E80286FE996}"/>
              </a:ext>
            </a:extLst>
          </p:cNvPr>
          <p:cNvSpPr/>
          <p:nvPr/>
        </p:nvSpPr>
        <p:spPr>
          <a:xfrm>
            <a:off x="3852845" y="1816936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274D9808-E998-4352-A67A-00A64F095249}"/>
              </a:ext>
            </a:extLst>
          </p:cNvPr>
          <p:cNvSpPr/>
          <p:nvPr/>
        </p:nvSpPr>
        <p:spPr>
          <a:xfrm>
            <a:off x="4931714" y="1814982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88FD23-130E-460A-BAFF-E04DB770397F}"/>
              </a:ext>
            </a:extLst>
          </p:cNvPr>
          <p:cNvSpPr/>
          <p:nvPr/>
        </p:nvSpPr>
        <p:spPr>
          <a:xfrm>
            <a:off x="1103198" y="2097095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urostile-Roman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F3C72F-93B0-4C93-8E83-262F34FCD86C}"/>
              </a:ext>
            </a:extLst>
          </p:cNvPr>
          <p:cNvSpPr/>
          <p:nvPr/>
        </p:nvSpPr>
        <p:spPr>
          <a:xfrm>
            <a:off x="1097761" y="4260151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01FE0EEA-14A8-42A5-845B-B5FB4ACC1CFB}"/>
              </a:ext>
            </a:extLst>
          </p:cNvPr>
          <p:cNvSpPr/>
          <p:nvPr/>
        </p:nvSpPr>
        <p:spPr>
          <a:xfrm>
            <a:off x="3787065" y="6186637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AC383E61-0132-438D-88E8-A3F93C090306}"/>
              </a:ext>
            </a:extLst>
          </p:cNvPr>
          <p:cNvSpPr/>
          <p:nvPr/>
        </p:nvSpPr>
        <p:spPr>
          <a:xfrm>
            <a:off x="1081270" y="6191609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79155B4-D47D-48F9-9DA9-CB694666939F}"/>
              </a:ext>
            </a:extLst>
          </p:cNvPr>
          <p:cNvSpPr txBox="1">
            <a:spLocks noChangeArrowheads="1"/>
          </p:cNvSpPr>
          <p:nvPr/>
        </p:nvSpPr>
        <p:spPr>
          <a:xfrm>
            <a:off x="1836318" y="1477130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400" b="1" dirty="0">
                <a:solidFill>
                  <a:schemeClr val="accent1"/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PART NUMBERING GUIDE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512557C-20D8-453A-AB28-12A7CF1E4B9D}"/>
              </a:ext>
            </a:extLst>
          </p:cNvPr>
          <p:cNvSpPr txBox="1">
            <a:spLocks noChangeArrowheads="1"/>
          </p:cNvSpPr>
          <p:nvPr/>
        </p:nvSpPr>
        <p:spPr>
          <a:xfrm>
            <a:off x="1189111" y="1771049"/>
            <a:ext cx="4680957" cy="292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Filter Element Part Number : KGT -       -       - PSS  -      -      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A6E65B1-7A35-4005-B81B-60A626218A2E}"/>
              </a:ext>
            </a:extLst>
          </p:cNvPr>
          <p:cNvSpPr txBox="1">
            <a:spLocks noChangeArrowheads="1"/>
          </p:cNvSpPr>
          <p:nvPr/>
        </p:nvSpPr>
        <p:spPr>
          <a:xfrm>
            <a:off x="873546" y="2050512"/>
            <a:ext cx="5735775" cy="238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  Description	                Short Code		  Description				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10		    1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20		    2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30		    3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50		    5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100		  10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200		  20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300		  30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400		  40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500		  50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		 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700		  70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1000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100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 		 2000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200 </a:t>
            </a:r>
            <a:r>
              <a:rPr lang="el-GR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μ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(Other Removal Ratings are available as per requirements. Efficiency of the filter will be 99.9%)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CB4DA8CE-F348-4C5B-AE9B-EEDBEE294D37}"/>
              </a:ext>
            </a:extLst>
          </p:cNvPr>
          <p:cNvSpPr txBox="1">
            <a:spLocks noChangeArrowheads="1"/>
          </p:cNvSpPr>
          <p:nvPr/>
        </p:nvSpPr>
        <p:spPr>
          <a:xfrm>
            <a:off x="873541" y="4242008"/>
            <a:ext cx="2944509" cy="1730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	  Description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Length (inches)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10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10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20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20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30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30	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40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40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60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60		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8" name="Picture 2" descr="Related image">
            <a:extLst>
              <a:ext uri="{FF2B5EF4-FFF2-40B4-BE49-F238E27FC236}">
                <a16:creationId xmlns:a16="http://schemas.microsoft.com/office/drawing/2014/main" id="{7D5230B8-FD2F-44B1-BCBD-2460A62E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4232163"/>
            <a:ext cx="2909307" cy="184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3">
            <a:extLst>
              <a:ext uri="{FF2B5EF4-FFF2-40B4-BE49-F238E27FC236}">
                <a16:creationId xmlns:a16="http://schemas.microsoft.com/office/drawing/2014/main" id="{16F3CA7D-28F7-470F-AD72-F31B51A7E0F7}"/>
              </a:ext>
            </a:extLst>
          </p:cNvPr>
          <p:cNvSpPr txBox="1">
            <a:spLocks noChangeArrowheads="1"/>
          </p:cNvSpPr>
          <p:nvPr/>
        </p:nvSpPr>
        <p:spPr>
          <a:xfrm>
            <a:off x="3486286" y="6222191"/>
            <a:ext cx="3558651" cy="1515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Filter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Fitment Style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7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Size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226 double O-rings, flat top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0	      Double Open end with Gaskets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3	          SOE with NPT Threads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EE0AA491-7947-4A98-9BB1-5189E3EAA96B}"/>
              </a:ext>
            </a:extLst>
          </p:cNvPr>
          <p:cNvSpPr txBox="1">
            <a:spLocks noChangeArrowheads="1"/>
          </p:cNvSpPr>
          <p:nvPr/>
        </p:nvSpPr>
        <p:spPr>
          <a:xfrm>
            <a:off x="829104" y="6222283"/>
            <a:ext cx="2657182" cy="1835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Seal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Material Of Construction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N	                   Nitrile</a:t>
            </a: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E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EPDM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S	                  Silicone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V	                  Viton</a:t>
            </a:r>
            <a:r>
              <a:rPr lang="en-IN" sz="1000" baseline="30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A   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8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(Viton</a:t>
            </a:r>
            <a:r>
              <a:rPr lang="en-IN" sz="800" baseline="30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IN" sz="8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is a registered trademark of Chemours Company.)</a:t>
            </a:r>
            <a:endParaRPr lang="en-US" sz="8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0000"/>
              </a:lnSpc>
              <a:defRPr/>
            </a:pPr>
            <a:endParaRPr 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BBB4EB1E-8497-45ED-824E-D201FC507972}"/>
              </a:ext>
            </a:extLst>
          </p:cNvPr>
          <p:cNvSpPr/>
          <p:nvPr/>
        </p:nvSpPr>
        <p:spPr>
          <a:xfrm>
            <a:off x="4638477" y="1812612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4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599</Words>
  <Application>Microsoft Office PowerPoint</Application>
  <PresentationFormat>A4 Paper (210x297 mm)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Eurostile-Roman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Kulkarni</dc:creator>
  <cp:lastModifiedBy>Manish Vijay Kulkarni</cp:lastModifiedBy>
  <cp:revision>69</cp:revision>
  <cp:lastPrinted>2021-09-14T08:50:11Z</cp:lastPrinted>
  <dcterms:created xsi:type="dcterms:W3CDTF">2018-09-27T06:53:07Z</dcterms:created>
  <dcterms:modified xsi:type="dcterms:W3CDTF">2021-09-14T08:50:15Z</dcterms:modified>
</cp:coreProperties>
</file>