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0" r:id="rId2"/>
    <p:sldId id="257" r:id="rId3"/>
    <p:sldId id="261" r:id="rId4"/>
    <p:sldId id="259" r:id="rId5"/>
    <p:sldId id="262" r:id="rId6"/>
    <p:sldId id="264" r:id="rId7"/>
    <p:sldId id="265" r:id="rId8"/>
    <p:sldId id="266" r:id="rId9"/>
    <p:sldId id="267" r:id="rId10"/>
    <p:sldId id="268" r:id="rId11"/>
    <p:sldId id="269" r:id="rId12"/>
    <p:sldId id="270" r:id="rId13"/>
    <p:sldId id="271" r:id="rId14"/>
    <p:sldId id="273" r:id="rId15"/>
    <p:sldId id="274" r:id="rId16"/>
    <p:sldId id="275" r:id="rId17"/>
    <p:sldId id="276" r:id="rId18"/>
    <p:sldId id="277" r:id="rId19"/>
    <p:sldId id="278" r:id="rId20"/>
    <p:sldId id="27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11/27/2022</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11/27/2022</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11/27/2022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11/27/2022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11/27/2022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11/27/2022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11/27/2022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11/27/2022</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0783D-A477-17A6-C706-D0B3A483DBB1}"/>
              </a:ext>
            </a:extLst>
          </p:cNvPr>
          <p:cNvSpPr>
            <a:spLocks noGrp="1"/>
          </p:cNvSpPr>
          <p:nvPr>
            <p:ph type="ctrTitle"/>
          </p:nvPr>
        </p:nvSpPr>
        <p:spPr>
          <a:xfrm>
            <a:off x="1915128" y="1376218"/>
            <a:ext cx="8361229" cy="1477818"/>
          </a:xfrm>
        </p:spPr>
        <p:txBody>
          <a:bodyPr/>
          <a:lstStyle/>
          <a:p>
            <a:r>
              <a:rPr lang="en-US" sz="3200" dirty="0">
                <a:latin typeface="Times New Roman" panose="02020603050405020304" pitchFamily="18" charset="0"/>
                <a:cs typeface="Times New Roman" panose="02020603050405020304" pitchFamily="18" charset="0"/>
              </a:rPr>
              <a:t>P</a:t>
            </a:r>
            <a:r>
              <a:rPr lang="en-US" sz="3200" cap="none" dirty="0">
                <a:latin typeface="Times New Roman" panose="02020603050405020304" pitchFamily="18" charset="0"/>
                <a:cs typeface="Times New Roman" panose="02020603050405020304" pitchFamily="18" charset="0"/>
              </a:rPr>
              <a:t>ython</a:t>
            </a:r>
            <a:r>
              <a:rPr lang="en-US" sz="3200" dirty="0">
                <a:latin typeface="Times New Roman" panose="02020603050405020304" pitchFamily="18" charset="0"/>
                <a:cs typeface="Times New Roman" panose="02020603050405020304" pitchFamily="18" charset="0"/>
              </a:rPr>
              <a:t> </a:t>
            </a:r>
            <a:r>
              <a:rPr lang="en-US" sz="3200" cap="none" dirty="0">
                <a:latin typeface="Times New Roman" panose="02020603050405020304" pitchFamily="18" charset="0"/>
                <a:cs typeface="Times New Roman" panose="02020603050405020304" pitchFamily="18" charset="0"/>
              </a:rPr>
              <a:t>for</a:t>
            </a:r>
            <a:r>
              <a:rPr lang="en-US" sz="3200" dirty="0">
                <a:latin typeface="Times New Roman" panose="02020603050405020304" pitchFamily="18" charset="0"/>
                <a:cs typeface="Times New Roman" panose="02020603050405020304" pitchFamily="18" charset="0"/>
              </a:rPr>
              <a:t> d</a:t>
            </a:r>
            <a:r>
              <a:rPr lang="en-US" sz="3200" cap="none" dirty="0">
                <a:latin typeface="Times New Roman" panose="02020603050405020304" pitchFamily="18" charset="0"/>
                <a:cs typeface="Times New Roman" panose="02020603050405020304" pitchFamily="18" charset="0"/>
              </a:rPr>
              <a:t>ata</a:t>
            </a:r>
            <a:r>
              <a:rPr lang="en-US" sz="3200" dirty="0">
                <a:latin typeface="Times New Roman" panose="02020603050405020304" pitchFamily="18" charset="0"/>
                <a:cs typeface="Times New Roman" panose="02020603050405020304" pitchFamily="18" charset="0"/>
              </a:rPr>
              <a:t> s</a:t>
            </a:r>
            <a:r>
              <a:rPr lang="en-US" sz="3200" cap="none" dirty="0">
                <a:latin typeface="Times New Roman" panose="02020603050405020304" pitchFamily="18" charset="0"/>
                <a:cs typeface="Times New Roman" panose="02020603050405020304" pitchFamily="18" charset="0"/>
              </a:rPr>
              <a:t>cience</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(3150713)</a:t>
            </a:r>
            <a:endParaRPr lang="en-IN" sz="3200" dirty="0">
              <a:latin typeface="Times New Roman" panose="02020603050405020304" pitchFamily="18" charset="0"/>
              <a:cs typeface="Times New Roman" panose="02020603050405020304" pitchFamily="18" charset="0"/>
            </a:endParaRPr>
          </a:p>
        </p:txBody>
      </p:sp>
      <p:pic>
        <p:nvPicPr>
          <p:cNvPr id="1026" name="Picture 2" descr="Python logo and symbol, meaning, history, PNG">
            <a:extLst>
              <a:ext uri="{FF2B5EF4-FFF2-40B4-BE49-F238E27FC236}">
                <a16:creationId xmlns:a16="http://schemas.microsoft.com/office/drawing/2014/main" id="{5DE663DB-8A87-12C1-0CF6-7BCAA26A4EE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161" b="5584"/>
          <a:stretch/>
        </p:blipFill>
        <p:spPr bwMode="auto">
          <a:xfrm>
            <a:off x="3800763" y="2992582"/>
            <a:ext cx="4318002" cy="2239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89485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9AD884A-B41B-4A3C-2FEB-F96E1186E487}"/>
              </a:ext>
            </a:extLst>
          </p:cNvPr>
          <p:cNvGraphicFramePr>
            <a:graphicFrameLocks noGrp="1"/>
          </p:cNvGraphicFramePr>
          <p:nvPr>
            <p:extLst>
              <p:ext uri="{D42A27DB-BD31-4B8C-83A1-F6EECF244321}">
                <p14:modId xmlns:p14="http://schemas.microsoft.com/office/powerpoint/2010/main" val="88302159"/>
              </p:ext>
            </p:extLst>
          </p:nvPr>
        </p:nvGraphicFramePr>
        <p:xfrm>
          <a:off x="990600" y="338667"/>
          <a:ext cx="10862733" cy="6197601"/>
        </p:xfrm>
        <a:graphic>
          <a:graphicData uri="http://schemas.openxmlformats.org/drawingml/2006/table">
            <a:tbl>
              <a:tblPr/>
              <a:tblGrid>
                <a:gridCol w="678921">
                  <a:extLst>
                    <a:ext uri="{9D8B030D-6E8A-4147-A177-3AD203B41FA5}">
                      <a16:colId xmlns:a16="http://schemas.microsoft.com/office/drawing/2014/main" val="594659043"/>
                    </a:ext>
                  </a:extLst>
                </a:gridCol>
                <a:gridCol w="678921">
                  <a:extLst>
                    <a:ext uri="{9D8B030D-6E8A-4147-A177-3AD203B41FA5}">
                      <a16:colId xmlns:a16="http://schemas.microsoft.com/office/drawing/2014/main" val="2615527577"/>
                    </a:ext>
                  </a:extLst>
                </a:gridCol>
                <a:gridCol w="678921">
                  <a:extLst>
                    <a:ext uri="{9D8B030D-6E8A-4147-A177-3AD203B41FA5}">
                      <a16:colId xmlns:a16="http://schemas.microsoft.com/office/drawing/2014/main" val="2055537826"/>
                    </a:ext>
                  </a:extLst>
                </a:gridCol>
                <a:gridCol w="678921">
                  <a:extLst>
                    <a:ext uri="{9D8B030D-6E8A-4147-A177-3AD203B41FA5}">
                      <a16:colId xmlns:a16="http://schemas.microsoft.com/office/drawing/2014/main" val="1660225639"/>
                    </a:ext>
                  </a:extLst>
                </a:gridCol>
                <a:gridCol w="678921">
                  <a:extLst>
                    <a:ext uri="{9D8B030D-6E8A-4147-A177-3AD203B41FA5}">
                      <a16:colId xmlns:a16="http://schemas.microsoft.com/office/drawing/2014/main" val="2401682961"/>
                    </a:ext>
                  </a:extLst>
                </a:gridCol>
                <a:gridCol w="678921">
                  <a:extLst>
                    <a:ext uri="{9D8B030D-6E8A-4147-A177-3AD203B41FA5}">
                      <a16:colId xmlns:a16="http://schemas.microsoft.com/office/drawing/2014/main" val="407527958"/>
                    </a:ext>
                  </a:extLst>
                </a:gridCol>
                <a:gridCol w="678921">
                  <a:extLst>
                    <a:ext uri="{9D8B030D-6E8A-4147-A177-3AD203B41FA5}">
                      <a16:colId xmlns:a16="http://schemas.microsoft.com/office/drawing/2014/main" val="2236627823"/>
                    </a:ext>
                  </a:extLst>
                </a:gridCol>
                <a:gridCol w="678921">
                  <a:extLst>
                    <a:ext uri="{9D8B030D-6E8A-4147-A177-3AD203B41FA5}">
                      <a16:colId xmlns:a16="http://schemas.microsoft.com/office/drawing/2014/main" val="3815740899"/>
                    </a:ext>
                  </a:extLst>
                </a:gridCol>
                <a:gridCol w="678921">
                  <a:extLst>
                    <a:ext uri="{9D8B030D-6E8A-4147-A177-3AD203B41FA5}">
                      <a16:colId xmlns:a16="http://schemas.microsoft.com/office/drawing/2014/main" val="2978367010"/>
                    </a:ext>
                  </a:extLst>
                </a:gridCol>
                <a:gridCol w="678921">
                  <a:extLst>
                    <a:ext uri="{9D8B030D-6E8A-4147-A177-3AD203B41FA5}">
                      <a16:colId xmlns:a16="http://schemas.microsoft.com/office/drawing/2014/main" val="3541826748"/>
                    </a:ext>
                  </a:extLst>
                </a:gridCol>
                <a:gridCol w="678921">
                  <a:extLst>
                    <a:ext uri="{9D8B030D-6E8A-4147-A177-3AD203B41FA5}">
                      <a16:colId xmlns:a16="http://schemas.microsoft.com/office/drawing/2014/main" val="4139672276"/>
                    </a:ext>
                  </a:extLst>
                </a:gridCol>
                <a:gridCol w="678921">
                  <a:extLst>
                    <a:ext uri="{9D8B030D-6E8A-4147-A177-3AD203B41FA5}">
                      <a16:colId xmlns:a16="http://schemas.microsoft.com/office/drawing/2014/main" val="725403469"/>
                    </a:ext>
                  </a:extLst>
                </a:gridCol>
                <a:gridCol w="678921">
                  <a:extLst>
                    <a:ext uri="{9D8B030D-6E8A-4147-A177-3AD203B41FA5}">
                      <a16:colId xmlns:a16="http://schemas.microsoft.com/office/drawing/2014/main" val="3247112182"/>
                    </a:ext>
                  </a:extLst>
                </a:gridCol>
                <a:gridCol w="678921">
                  <a:extLst>
                    <a:ext uri="{9D8B030D-6E8A-4147-A177-3AD203B41FA5}">
                      <a16:colId xmlns:a16="http://schemas.microsoft.com/office/drawing/2014/main" val="747387644"/>
                    </a:ext>
                  </a:extLst>
                </a:gridCol>
                <a:gridCol w="452613">
                  <a:extLst>
                    <a:ext uri="{9D8B030D-6E8A-4147-A177-3AD203B41FA5}">
                      <a16:colId xmlns:a16="http://schemas.microsoft.com/office/drawing/2014/main" val="4104481911"/>
                    </a:ext>
                  </a:extLst>
                </a:gridCol>
                <a:gridCol w="452613">
                  <a:extLst>
                    <a:ext uri="{9D8B030D-6E8A-4147-A177-3AD203B41FA5}">
                      <a16:colId xmlns:a16="http://schemas.microsoft.com/office/drawing/2014/main" val="576221215"/>
                    </a:ext>
                  </a:extLst>
                </a:gridCol>
                <a:gridCol w="452613">
                  <a:extLst>
                    <a:ext uri="{9D8B030D-6E8A-4147-A177-3AD203B41FA5}">
                      <a16:colId xmlns:a16="http://schemas.microsoft.com/office/drawing/2014/main" val="4093998500"/>
                    </a:ext>
                  </a:extLst>
                </a:gridCol>
              </a:tblGrid>
              <a:tr h="390984">
                <a:tc>
                  <a:txBody>
                    <a:bodyPr/>
                    <a:lstStyle/>
                    <a:p>
                      <a:pPr algn="l" fontAlgn="b"/>
                      <a:r>
                        <a:rPr lang="en-IN" sz="700" b="0" i="0" u="none" strike="noStrike">
                          <a:solidFill>
                            <a:srgbClr val="000000"/>
                          </a:solidFill>
                          <a:effectLst/>
                          <a:latin typeface="Calibri" panose="020F0502020204030204" pitchFamily="34" charset="0"/>
                        </a:rPr>
                        <a:t>Libya</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2827</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64</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577</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2186</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158</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4</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24</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2.26</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20.41</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11.09</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1980</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847</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42.78</a:t>
                      </a:r>
                    </a:p>
                  </a:txBody>
                  <a:tcPr marL="4200" marR="4200" marT="4200" marB="0" anchor="b">
                    <a:lnL>
                      <a:noFill/>
                    </a:lnL>
                    <a:lnR>
                      <a:noFill/>
                    </a:lnR>
                    <a:lnT>
                      <a:noFill/>
                    </a:lnT>
                    <a:lnB>
                      <a:noFill/>
                    </a:lnB>
                  </a:tcPr>
                </a:tc>
                <a:tc gridSpan="3">
                  <a:txBody>
                    <a:bodyPr/>
                    <a:lstStyle/>
                    <a:p>
                      <a:pPr algn="l" fontAlgn="b"/>
                      <a:r>
                        <a:rPr lang="en-IN" sz="700" b="0" i="0" u="none" strike="noStrike">
                          <a:solidFill>
                            <a:srgbClr val="000000"/>
                          </a:solidFill>
                          <a:effectLst/>
                          <a:latin typeface="Calibri" panose="020F0502020204030204" pitchFamily="34" charset="0"/>
                        </a:rPr>
                        <a:t>Eastern Mediterranean</a:t>
                      </a:r>
                    </a:p>
                  </a:txBody>
                  <a:tcPr marL="4200" marR="4200" marT="4200" marB="0" anchor="b">
                    <a:lnL>
                      <a:noFill/>
                    </a:lnL>
                    <a:lnR>
                      <a:noFill/>
                    </a:lnR>
                    <a:lnT>
                      <a:noFill/>
                    </a:lnT>
                    <a:lnB>
                      <a:noFill/>
                    </a:lnB>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761772418"/>
                  </a:ext>
                </a:extLst>
              </a:tr>
              <a:tr h="390984">
                <a:tc>
                  <a:txBody>
                    <a:bodyPr/>
                    <a:lstStyle/>
                    <a:p>
                      <a:pPr algn="l" fontAlgn="b"/>
                      <a:r>
                        <a:rPr lang="en-IN" sz="700" b="0" i="0" u="none" strike="noStrike">
                          <a:solidFill>
                            <a:srgbClr val="000000"/>
                          </a:solidFill>
                          <a:effectLst/>
                          <a:latin typeface="Calibri" panose="020F0502020204030204" pitchFamily="34" charset="0"/>
                        </a:rPr>
                        <a:t>Liechtenstein</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86</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81</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4</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0</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0</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0</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1.16</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94.19</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1.23</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86</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0</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0</a:t>
                      </a:r>
                    </a:p>
                  </a:txBody>
                  <a:tcPr marL="4200" marR="4200" marT="4200" marB="0" anchor="b">
                    <a:lnL>
                      <a:noFill/>
                    </a:lnL>
                    <a:lnR>
                      <a:noFill/>
                    </a:lnR>
                    <a:lnT>
                      <a:noFill/>
                    </a:lnT>
                    <a:lnB>
                      <a:noFill/>
                    </a:lnB>
                  </a:tcPr>
                </a:tc>
                <a:tc>
                  <a:txBody>
                    <a:bodyPr/>
                    <a:lstStyle/>
                    <a:p>
                      <a:pPr algn="l" fontAlgn="b"/>
                      <a:r>
                        <a:rPr lang="en-IN" sz="700" b="0" i="0" u="none" strike="noStrike">
                          <a:solidFill>
                            <a:srgbClr val="000000"/>
                          </a:solidFill>
                          <a:effectLst/>
                          <a:latin typeface="Calibri" panose="020F0502020204030204" pitchFamily="34" charset="0"/>
                        </a:rPr>
                        <a:t>Europe</a:t>
                      </a:r>
                    </a:p>
                  </a:txBody>
                  <a:tcPr marL="4200" marR="4200" marT="4200" marB="0" anchor="b">
                    <a:lnL>
                      <a:noFill/>
                    </a:lnL>
                    <a:lnR>
                      <a:noFill/>
                    </a:lnR>
                    <a:lnT>
                      <a:noFill/>
                    </a:lnT>
                    <a:lnB>
                      <a:noFill/>
                    </a:lnB>
                  </a:tcPr>
                </a:tc>
                <a:tc>
                  <a:txBody>
                    <a:bodyPr/>
                    <a:lstStyle/>
                    <a:p>
                      <a:pPr algn="l" fontAlgn="b"/>
                      <a:endParaRPr lang="en-IN" sz="700" b="0" i="0" u="none" strike="noStrike">
                        <a:solidFill>
                          <a:srgbClr val="000000"/>
                        </a:solidFill>
                        <a:effectLst/>
                        <a:latin typeface="Calibri" panose="020F0502020204030204" pitchFamily="34" charset="0"/>
                      </a:endParaRPr>
                    </a:p>
                  </a:txBody>
                  <a:tcPr marL="4200" marR="4200" marT="4200" marB="0" anchor="b">
                    <a:lnL>
                      <a:noFill/>
                    </a:lnL>
                    <a:lnR>
                      <a:noFill/>
                    </a:lnR>
                    <a:lnT>
                      <a:noFill/>
                    </a:lnT>
                    <a:lnB>
                      <a:noFill/>
                    </a:lnB>
                  </a:tcPr>
                </a:tc>
                <a:tc>
                  <a:txBody>
                    <a:bodyPr/>
                    <a:lstStyle/>
                    <a:p>
                      <a:pPr algn="l" fontAlgn="b"/>
                      <a:endParaRPr lang="en-IN" sz="700" b="0" i="0" u="none" strike="noStrike">
                        <a:solidFill>
                          <a:srgbClr val="000000"/>
                        </a:solidFill>
                        <a:effectLst/>
                        <a:latin typeface="Calibri" panose="020F0502020204030204" pitchFamily="34" charset="0"/>
                      </a:endParaRPr>
                    </a:p>
                  </a:txBody>
                  <a:tcPr marL="4200" marR="4200" marT="4200" marB="0" anchor="b">
                    <a:lnL>
                      <a:noFill/>
                    </a:lnL>
                    <a:lnR>
                      <a:noFill/>
                    </a:lnR>
                    <a:lnT>
                      <a:noFill/>
                    </a:lnT>
                    <a:lnB>
                      <a:noFill/>
                    </a:lnB>
                  </a:tcPr>
                </a:tc>
                <a:extLst>
                  <a:ext uri="{0D108BD9-81ED-4DB2-BD59-A6C34878D82A}">
                    <a16:rowId xmlns:a16="http://schemas.microsoft.com/office/drawing/2014/main" val="1492466385"/>
                  </a:ext>
                </a:extLst>
              </a:tr>
              <a:tr h="210753">
                <a:tc>
                  <a:txBody>
                    <a:bodyPr/>
                    <a:lstStyle/>
                    <a:p>
                      <a:pPr algn="l" fontAlgn="b"/>
                      <a:r>
                        <a:rPr lang="en-IN" sz="700" b="0" i="0" u="none" strike="noStrike">
                          <a:solidFill>
                            <a:srgbClr val="000000"/>
                          </a:solidFill>
                          <a:effectLst/>
                          <a:latin typeface="Calibri" panose="020F0502020204030204" pitchFamily="34" charset="0"/>
                        </a:rPr>
                        <a:t>Lithuania</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2019</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80</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1620</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319</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11</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0</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4</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3.96</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80.24</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4.94</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1947</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72</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3.7</a:t>
                      </a:r>
                    </a:p>
                  </a:txBody>
                  <a:tcPr marL="4200" marR="4200" marT="4200" marB="0" anchor="b">
                    <a:lnL>
                      <a:noFill/>
                    </a:lnL>
                    <a:lnR>
                      <a:noFill/>
                    </a:lnR>
                    <a:lnT>
                      <a:noFill/>
                    </a:lnT>
                    <a:lnB>
                      <a:noFill/>
                    </a:lnB>
                  </a:tcPr>
                </a:tc>
                <a:tc>
                  <a:txBody>
                    <a:bodyPr/>
                    <a:lstStyle/>
                    <a:p>
                      <a:pPr algn="l" fontAlgn="b"/>
                      <a:r>
                        <a:rPr lang="en-IN" sz="700" b="0" i="0" u="none" strike="noStrike">
                          <a:solidFill>
                            <a:srgbClr val="000000"/>
                          </a:solidFill>
                          <a:effectLst/>
                          <a:latin typeface="Calibri" panose="020F0502020204030204" pitchFamily="34" charset="0"/>
                        </a:rPr>
                        <a:t>Europe</a:t>
                      </a:r>
                    </a:p>
                  </a:txBody>
                  <a:tcPr marL="4200" marR="4200" marT="4200" marB="0" anchor="b">
                    <a:lnL>
                      <a:noFill/>
                    </a:lnL>
                    <a:lnR>
                      <a:noFill/>
                    </a:lnR>
                    <a:lnT>
                      <a:noFill/>
                    </a:lnT>
                    <a:lnB>
                      <a:noFill/>
                    </a:lnB>
                  </a:tcPr>
                </a:tc>
                <a:tc>
                  <a:txBody>
                    <a:bodyPr/>
                    <a:lstStyle/>
                    <a:p>
                      <a:pPr algn="l" fontAlgn="b"/>
                      <a:endParaRPr lang="en-IN" sz="700" b="0" i="0" u="none" strike="noStrike">
                        <a:solidFill>
                          <a:srgbClr val="000000"/>
                        </a:solidFill>
                        <a:effectLst/>
                        <a:latin typeface="Calibri" panose="020F0502020204030204" pitchFamily="34" charset="0"/>
                      </a:endParaRPr>
                    </a:p>
                  </a:txBody>
                  <a:tcPr marL="4200" marR="4200" marT="4200" marB="0" anchor="b">
                    <a:lnL>
                      <a:noFill/>
                    </a:lnL>
                    <a:lnR>
                      <a:noFill/>
                    </a:lnR>
                    <a:lnT>
                      <a:noFill/>
                    </a:lnT>
                    <a:lnB>
                      <a:noFill/>
                    </a:lnB>
                  </a:tcPr>
                </a:tc>
                <a:tc>
                  <a:txBody>
                    <a:bodyPr/>
                    <a:lstStyle/>
                    <a:p>
                      <a:pPr algn="l" fontAlgn="b"/>
                      <a:endParaRPr lang="en-IN" sz="700" b="0" i="0" u="none" strike="noStrike">
                        <a:solidFill>
                          <a:srgbClr val="000000"/>
                        </a:solidFill>
                        <a:effectLst/>
                        <a:latin typeface="Calibri" panose="020F0502020204030204" pitchFamily="34" charset="0"/>
                      </a:endParaRPr>
                    </a:p>
                  </a:txBody>
                  <a:tcPr marL="4200" marR="4200" marT="4200" marB="0" anchor="b">
                    <a:lnL>
                      <a:noFill/>
                    </a:lnL>
                    <a:lnR>
                      <a:noFill/>
                    </a:lnR>
                    <a:lnT>
                      <a:noFill/>
                    </a:lnT>
                    <a:lnB>
                      <a:noFill/>
                    </a:lnB>
                  </a:tcPr>
                </a:tc>
                <a:extLst>
                  <a:ext uri="{0D108BD9-81ED-4DB2-BD59-A6C34878D82A}">
                    <a16:rowId xmlns:a16="http://schemas.microsoft.com/office/drawing/2014/main" val="3811717677"/>
                  </a:ext>
                </a:extLst>
              </a:tr>
              <a:tr h="390984">
                <a:tc>
                  <a:txBody>
                    <a:bodyPr/>
                    <a:lstStyle/>
                    <a:p>
                      <a:pPr algn="l" fontAlgn="b"/>
                      <a:r>
                        <a:rPr lang="en-IN" sz="700" b="0" i="0" u="none" strike="noStrike">
                          <a:solidFill>
                            <a:srgbClr val="000000"/>
                          </a:solidFill>
                          <a:effectLst/>
                          <a:latin typeface="Calibri" panose="020F0502020204030204" pitchFamily="34" charset="0"/>
                        </a:rPr>
                        <a:t>Luxembourg</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6321</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112</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4825</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1384</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49</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0</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178</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1.77</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76.33</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2.32</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5639</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682</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12.09</a:t>
                      </a:r>
                    </a:p>
                  </a:txBody>
                  <a:tcPr marL="4200" marR="4200" marT="4200" marB="0" anchor="b">
                    <a:lnL>
                      <a:noFill/>
                    </a:lnL>
                    <a:lnR>
                      <a:noFill/>
                    </a:lnR>
                    <a:lnT>
                      <a:noFill/>
                    </a:lnT>
                    <a:lnB>
                      <a:noFill/>
                    </a:lnB>
                  </a:tcPr>
                </a:tc>
                <a:tc>
                  <a:txBody>
                    <a:bodyPr/>
                    <a:lstStyle/>
                    <a:p>
                      <a:pPr algn="l" fontAlgn="b"/>
                      <a:r>
                        <a:rPr lang="en-IN" sz="700" b="0" i="0" u="none" strike="noStrike">
                          <a:solidFill>
                            <a:srgbClr val="000000"/>
                          </a:solidFill>
                          <a:effectLst/>
                          <a:latin typeface="Calibri" panose="020F0502020204030204" pitchFamily="34" charset="0"/>
                        </a:rPr>
                        <a:t>Europe</a:t>
                      </a:r>
                    </a:p>
                  </a:txBody>
                  <a:tcPr marL="4200" marR="4200" marT="4200" marB="0" anchor="b">
                    <a:lnL>
                      <a:noFill/>
                    </a:lnL>
                    <a:lnR>
                      <a:noFill/>
                    </a:lnR>
                    <a:lnT>
                      <a:noFill/>
                    </a:lnT>
                    <a:lnB>
                      <a:noFill/>
                    </a:lnB>
                  </a:tcPr>
                </a:tc>
                <a:tc>
                  <a:txBody>
                    <a:bodyPr/>
                    <a:lstStyle/>
                    <a:p>
                      <a:pPr algn="l" fontAlgn="b"/>
                      <a:endParaRPr lang="en-IN" sz="700" b="0" i="0" u="none" strike="noStrike">
                        <a:solidFill>
                          <a:srgbClr val="000000"/>
                        </a:solidFill>
                        <a:effectLst/>
                        <a:latin typeface="Calibri" panose="020F0502020204030204" pitchFamily="34" charset="0"/>
                      </a:endParaRPr>
                    </a:p>
                  </a:txBody>
                  <a:tcPr marL="4200" marR="4200" marT="4200" marB="0" anchor="b">
                    <a:lnL>
                      <a:noFill/>
                    </a:lnL>
                    <a:lnR>
                      <a:noFill/>
                    </a:lnR>
                    <a:lnT>
                      <a:noFill/>
                    </a:lnT>
                    <a:lnB>
                      <a:noFill/>
                    </a:lnB>
                  </a:tcPr>
                </a:tc>
                <a:tc>
                  <a:txBody>
                    <a:bodyPr/>
                    <a:lstStyle/>
                    <a:p>
                      <a:pPr algn="l" fontAlgn="b"/>
                      <a:endParaRPr lang="en-IN" sz="700" b="0" i="0" u="none" strike="noStrike">
                        <a:solidFill>
                          <a:srgbClr val="000000"/>
                        </a:solidFill>
                        <a:effectLst/>
                        <a:latin typeface="Calibri" panose="020F0502020204030204" pitchFamily="34" charset="0"/>
                      </a:endParaRPr>
                    </a:p>
                  </a:txBody>
                  <a:tcPr marL="4200" marR="4200" marT="4200" marB="0" anchor="b">
                    <a:lnL>
                      <a:noFill/>
                    </a:lnL>
                    <a:lnR>
                      <a:noFill/>
                    </a:lnR>
                    <a:lnT>
                      <a:noFill/>
                    </a:lnT>
                    <a:lnB>
                      <a:noFill/>
                    </a:lnB>
                  </a:tcPr>
                </a:tc>
                <a:extLst>
                  <a:ext uri="{0D108BD9-81ED-4DB2-BD59-A6C34878D82A}">
                    <a16:rowId xmlns:a16="http://schemas.microsoft.com/office/drawing/2014/main" val="1818362273"/>
                  </a:ext>
                </a:extLst>
              </a:tr>
              <a:tr h="390984">
                <a:tc>
                  <a:txBody>
                    <a:bodyPr/>
                    <a:lstStyle/>
                    <a:p>
                      <a:pPr algn="l" fontAlgn="b"/>
                      <a:r>
                        <a:rPr lang="en-IN" sz="700" b="0" i="0" u="none" strike="noStrike">
                          <a:solidFill>
                            <a:srgbClr val="000000"/>
                          </a:solidFill>
                          <a:effectLst/>
                          <a:latin typeface="Calibri" panose="020F0502020204030204" pitchFamily="34" charset="0"/>
                        </a:rPr>
                        <a:t>Madagascar</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9690</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91</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6260</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3339</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395</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6</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681</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0.94</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64.6</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1.45</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7153</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2537</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35.47</a:t>
                      </a:r>
                    </a:p>
                  </a:txBody>
                  <a:tcPr marL="4200" marR="4200" marT="4200" marB="0" anchor="b">
                    <a:lnL>
                      <a:noFill/>
                    </a:lnL>
                    <a:lnR>
                      <a:noFill/>
                    </a:lnR>
                    <a:lnT>
                      <a:noFill/>
                    </a:lnT>
                    <a:lnB>
                      <a:noFill/>
                    </a:lnB>
                  </a:tcPr>
                </a:tc>
                <a:tc>
                  <a:txBody>
                    <a:bodyPr/>
                    <a:lstStyle/>
                    <a:p>
                      <a:pPr algn="l" fontAlgn="b"/>
                      <a:r>
                        <a:rPr lang="en-IN" sz="700" b="0" i="0" u="none" strike="noStrike">
                          <a:solidFill>
                            <a:srgbClr val="000000"/>
                          </a:solidFill>
                          <a:effectLst/>
                          <a:latin typeface="Calibri" panose="020F0502020204030204" pitchFamily="34" charset="0"/>
                        </a:rPr>
                        <a:t>Africa</a:t>
                      </a:r>
                    </a:p>
                  </a:txBody>
                  <a:tcPr marL="4200" marR="4200" marT="4200" marB="0" anchor="b">
                    <a:lnL>
                      <a:noFill/>
                    </a:lnL>
                    <a:lnR>
                      <a:noFill/>
                    </a:lnR>
                    <a:lnT>
                      <a:noFill/>
                    </a:lnT>
                    <a:lnB>
                      <a:noFill/>
                    </a:lnB>
                  </a:tcPr>
                </a:tc>
                <a:tc>
                  <a:txBody>
                    <a:bodyPr/>
                    <a:lstStyle/>
                    <a:p>
                      <a:pPr algn="l" fontAlgn="b"/>
                      <a:endParaRPr lang="en-IN" sz="700" b="0" i="0" u="none" strike="noStrike">
                        <a:solidFill>
                          <a:srgbClr val="000000"/>
                        </a:solidFill>
                        <a:effectLst/>
                        <a:latin typeface="Calibri" panose="020F0502020204030204" pitchFamily="34" charset="0"/>
                      </a:endParaRPr>
                    </a:p>
                  </a:txBody>
                  <a:tcPr marL="4200" marR="4200" marT="4200" marB="0" anchor="b">
                    <a:lnL>
                      <a:noFill/>
                    </a:lnL>
                    <a:lnR>
                      <a:noFill/>
                    </a:lnR>
                    <a:lnT>
                      <a:noFill/>
                    </a:lnT>
                    <a:lnB>
                      <a:noFill/>
                    </a:lnB>
                  </a:tcPr>
                </a:tc>
                <a:tc>
                  <a:txBody>
                    <a:bodyPr/>
                    <a:lstStyle/>
                    <a:p>
                      <a:pPr algn="l" fontAlgn="b"/>
                      <a:endParaRPr lang="en-IN" sz="700" b="0" i="0" u="none" strike="noStrike">
                        <a:solidFill>
                          <a:srgbClr val="000000"/>
                        </a:solidFill>
                        <a:effectLst/>
                        <a:latin typeface="Calibri" panose="020F0502020204030204" pitchFamily="34" charset="0"/>
                      </a:endParaRPr>
                    </a:p>
                  </a:txBody>
                  <a:tcPr marL="4200" marR="4200" marT="4200" marB="0" anchor="b">
                    <a:lnL>
                      <a:noFill/>
                    </a:lnL>
                    <a:lnR>
                      <a:noFill/>
                    </a:lnR>
                    <a:lnT>
                      <a:noFill/>
                    </a:lnT>
                    <a:lnB>
                      <a:noFill/>
                    </a:lnB>
                  </a:tcPr>
                </a:tc>
                <a:extLst>
                  <a:ext uri="{0D108BD9-81ED-4DB2-BD59-A6C34878D82A}">
                    <a16:rowId xmlns:a16="http://schemas.microsoft.com/office/drawing/2014/main" val="1341557709"/>
                  </a:ext>
                </a:extLst>
              </a:tr>
              <a:tr h="210753">
                <a:tc>
                  <a:txBody>
                    <a:bodyPr/>
                    <a:lstStyle/>
                    <a:p>
                      <a:pPr algn="l" fontAlgn="b"/>
                      <a:r>
                        <a:rPr lang="en-IN" sz="700" b="0" i="0" u="none" strike="noStrike">
                          <a:solidFill>
                            <a:srgbClr val="000000"/>
                          </a:solidFill>
                          <a:effectLst/>
                          <a:latin typeface="Calibri" panose="020F0502020204030204" pitchFamily="34" charset="0"/>
                        </a:rPr>
                        <a:t>Malawi</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3664</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99</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1645</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1920</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24</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0</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6</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2.7</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44.9</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6.02</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2992</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672</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22.46</a:t>
                      </a:r>
                    </a:p>
                  </a:txBody>
                  <a:tcPr marL="4200" marR="4200" marT="4200" marB="0" anchor="b">
                    <a:lnL>
                      <a:noFill/>
                    </a:lnL>
                    <a:lnR>
                      <a:noFill/>
                    </a:lnR>
                    <a:lnT>
                      <a:noFill/>
                    </a:lnT>
                    <a:lnB>
                      <a:noFill/>
                    </a:lnB>
                  </a:tcPr>
                </a:tc>
                <a:tc>
                  <a:txBody>
                    <a:bodyPr/>
                    <a:lstStyle/>
                    <a:p>
                      <a:pPr algn="l" fontAlgn="b"/>
                      <a:r>
                        <a:rPr lang="en-IN" sz="700" b="0" i="0" u="none" strike="noStrike">
                          <a:solidFill>
                            <a:srgbClr val="000000"/>
                          </a:solidFill>
                          <a:effectLst/>
                          <a:latin typeface="Calibri" panose="020F0502020204030204" pitchFamily="34" charset="0"/>
                        </a:rPr>
                        <a:t>Africa</a:t>
                      </a:r>
                    </a:p>
                  </a:txBody>
                  <a:tcPr marL="4200" marR="4200" marT="4200" marB="0" anchor="b">
                    <a:lnL>
                      <a:noFill/>
                    </a:lnL>
                    <a:lnR>
                      <a:noFill/>
                    </a:lnR>
                    <a:lnT>
                      <a:noFill/>
                    </a:lnT>
                    <a:lnB>
                      <a:noFill/>
                    </a:lnB>
                  </a:tcPr>
                </a:tc>
                <a:tc>
                  <a:txBody>
                    <a:bodyPr/>
                    <a:lstStyle/>
                    <a:p>
                      <a:pPr algn="l" fontAlgn="b"/>
                      <a:endParaRPr lang="en-IN" sz="700" b="0" i="0" u="none" strike="noStrike">
                        <a:solidFill>
                          <a:srgbClr val="000000"/>
                        </a:solidFill>
                        <a:effectLst/>
                        <a:latin typeface="Calibri" panose="020F0502020204030204" pitchFamily="34" charset="0"/>
                      </a:endParaRPr>
                    </a:p>
                  </a:txBody>
                  <a:tcPr marL="4200" marR="4200" marT="4200" marB="0" anchor="b">
                    <a:lnL>
                      <a:noFill/>
                    </a:lnL>
                    <a:lnR>
                      <a:noFill/>
                    </a:lnR>
                    <a:lnT>
                      <a:noFill/>
                    </a:lnT>
                    <a:lnB>
                      <a:noFill/>
                    </a:lnB>
                  </a:tcPr>
                </a:tc>
                <a:tc>
                  <a:txBody>
                    <a:bodyPr/>
                    <a:lstStyle/>
                    <a:p>
                      <a:pPr algn="l" fontAlgn="b"/>
                      <a:endParaRPr lang="en-IN" sz="700" b="0" i="0" u="none" strike="noStrike">
                        <a:solidFill>
                          <a:srgbClr val="000000"/>
                        </a:solidFill>
                        <a:effectLst/>
                        <a:latin typeface="Calibri" panose="020F0502020204030204" pitchFamily="34" charset="0"/>
                      </a:endParaRPr>
                    </a:p>
                  </a:txBody>
                  <a:tcPr marL="4200" marR="4200" marT="4200" marB="0" anchor="b">
                    <a:lnL>
                      <a:noFill/>
                    </a:lnL>
                    <a:lnR>
                      <a:noFill/>
                    </a:lnR>
                    <a:lnT>
                      <a:noFill/>
                    </a:lnT>
                    <a:lnB>
                      <a:noFill/>
                    </a:lnB>
                  </a:tcPr>
                </a:tc>
                <a:extLst>
                  <a:ext uri="{0D108BD9-81ED-4DB2-BD59-A6C34878D82A}">
                    <a16:rowId xmlns:a16="http://schemas.microsoft.com/office/drawing/2014/main" val="381315591"/>
                  </a:ext>
                </a:extLst>
              </a:tr>
              <a:tr h="390984">
                <a:tc>
                  <a:txBody>
                    <a:bodyPr/>
                    <a:lstStyle/>
                    <a:p>
                      <a:pPr algn="l" fontAlgn="b"/>
                      <a:r>
                        <a:rPr lang="en-IN" sz="700" b="0" i="0" u="none" strike="noStrike">
                          <a:solidFill>
                            <a:srgbClr val="000000"/>
                          </a:solidFill>
                          <a:effectLst/>
                          <a:latin typeface="Calibri" panose="020F0502020204030204" pitchFamily="34" charset="0"/>
                        </a:rPr>
                        <a:t>Malaysia</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8904</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124</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8601</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179</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7</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0</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1.39</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96.6</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1.44</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8800</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104</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1.18</a:t>
                      </a:r>
                    </a:p>
                  </a:txBody>
                  <a:tcPr marL="4200" marR="4200" marT="4200" marB="0" anchor="b">
                    <a:lnL>
                      <a:noFill/>
                    </a:lnL>
                    <a:lnR>
                      <a:noFill/>
                    </a:lnR>
                    <a:lnT>
                      <a:noFill/>
                    </a:lnT>
                    <a:lnB>
                      <a:noFill/>
                    </a:lnB>
                  </a:tcPr>
                </a:tc>
                <a:tc gridSpan="2">
                  <a:txBody>
                    <a:bodyPr/>
                    <a:lstStyle/>
                    <a:p>
                      <a:pPr algn="l" fontAlgn="b"/>
                      <a:r>
                        <a:rPr lang="en-IN" sz="700" b="0" i="0" u="none" strike="noStrike">
                          <a:solidFill>
                            <a:srgbClr val="000000"/>
                          </a:solidFill>
                          <a:effectLst/>
                          <a:latin typeface="Calibri" panose="020F0502020204030204" pitchFamily="34" charset="0"/>
                        </a:rPr>
                        <a:t>Western Pacific</a:t>
                      </a:r>
                    </a:p>
                  </a:txBody>
                  <a:tcPr marL="4200" marR="4200" marT="4200" marB="0" anchor="b">
                    <a:lnL>
                      <a:noFill/>
                    </a:lnL>
                    <a:lnR>
                      <a:noFill/>
                    </a:lnR>
                    <a:lnT>
                      <a:noFill/>
                    </a:lnT>
                    <a:lnB>
                      <a:noFill/>
                    </a:lnB>
                  </a:tcPr>
                </a:tc>
                <a:tc hMerge="1">
                  <a:txBody>
                    <a:bodyPr/>
                    <a:lstStyle/>
                    <a:p>
                      <a:endParaRPr lang="en-IN"/>
                    </a:p>
                  </a:txBody>
                  <a:tcPr/>
                </a:tc>
                <a:tc>
                  <a:txBody>
                    <a:bodyPr/>
                    <a:lstStyle/>
                    <a:p>
                      <a:pPr algn="l" fontAlgn="b"/>
                      <a:endParaRPr lang="en-IN" sz="700" b="0" i="0" u="none" strike="noStrike">
                        <a:solidFill>
                          <a:srgbClr val="000000"/>
                        </a:solidFill>
                        <a:effectLst/>
                        <a:latin typeface="Calibri" panose="020F0502020204030204" pitchFamily="34" charset="0"/>
                      </a:endParaRPr>
                    </a:p>
                  </a:txBody>
                  <a:tcPr marL="4200" marR="4200" marT="4200" marB="0" anchor="b">
                    <a:lnL>
                      <a:noFill/>
                    </a:lnL>
                    <a:lnR>
                      <a:noFill/>
                    </a:lnR>
                    <a:lnT>
                      <a:noFill/>
                    </a:lnT>
                    <a:lnB>
                      <a:noFill/>
                    </a:lnB>
                  </a:tcPr>
                </a:tc>
                <a:extLst>
                  <a:ext uri="{0D108BD9-81ED-4DB2-BD59-A6C34878D82A}">
                    <a16:rowId xmlns:a16="http://schemas.microsoft.com/office/drawing/2014/main" val="1942872529"/>
                  </a:ext>
                </a:extLst>
              </a:tr>
              <a:tr h="390984">
                <a:tc>
                  <a:txBody>
                    <a:bodyPr/>
                    <a:lstStyle/>
                    <a:p>
                      <a:pPr algn="l" fontAlgn="b"/>
                      <a:r>
                        <a:rPr lang="en-IN" sz="700" b="0" i="0" u="none" strike="noStrike">
                          <a:solidFill>
                            <a:srgbClr val="000000"/>
                          </a:solidFill>
                          <a:effectLst/>
                          <a:latin typeface="Calibri" panose="020F0502020204030204" pitchFamily="34" charset="0"/>
                        </a:rPr>
                        <a:t>Maldives</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3369</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15</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2547</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807</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67</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0</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19</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0.45</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75.6</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0.59</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2999</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370</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12.34</a:t>
                      </a:r>
                    </a:p>
                  </a:txBody>
                  <a:tcPr marL="4200" marR="4200" marT="4200" marB="0" anchor="b">
                    <a:lnL>
                      <a:noFill/>
                    </a:lnL>
                    <a:lnR>
                      <a:noFill/>
                    </a:lnR>
                    <a:lnT>
                      <a:noFill/>
                    </a:lnT>
                    <a:lnB>
                      <a:noFill/>
                    </a:lnB>
                  </a:tcPr>
                </a:tc>
                <a:tc gridSpan="2">
                  <a:txBody>
                    <a:bodyPr/>
                    <a:lstStyle/>
                    <a:p>
                      <a:pPr algn="l" fontAlgn="b"/>
                      <a:r>
                        <a:rPr lang="en-IN" sz="700" b="0" i="0" u="none" strike="noStrike">
                          <a:solidFill>
                            <a:srgbClr val="000000"/>
                          </a:solidFill>
                          <a:effectLst/>
                          <a:latin typeface="Calibri" panose="020F0502020204030204" pitchFamily="34" charset="0"/>
                        </a:rPr>
                        <a:t>South-East Asia</a:t>
                      </a:r>
                    </a:p>
                  </a:txBody>
                  <a:tcPr marL="4200" marR="4200" marT="4200" marB="0" anchor="b">
                    <a:lnL>
                      <a:noFill/>
                    </a:lnL>
                    <a:lnR>
                      <a:noFill/>
                    </a:lnR>
                    <a:lnT>
                      <a:noFill/>
                    </a:lnT>
                    <a:lnB>
                      <a:noFill/>
                    </a:lnB>
                  </a:tcPr>
                </a:tc>
                <a:tc hMerge="1">
                  <a:txBody>
                    <a:bodyPr/>
                    <a:lstStyle/>
                    <a:p>
                      <a:endParaRPr lang="en-IN"/>
                    </a:p>
                  </a:txBody>
                  <a:tcPr/>
                </a:tc>
                <a:tc>
                  <a:txBody>
                    <a:bodyPr/>
                    <a:lstStyle/>
                    <a:p>
                      <a:pPr algn="l" fontAlgn="b"/>
                      <a:endParaRPr lang="en-IN" sz="700" b="0" i="0" u="none" strike="noStrike">
                        <a:solidFill>
                          <a:srgbClr val="000000"/>
                        </a:solidFill>
                        <a:effectLst/>
                        <a:latin typeface="Calibri" panose="020F0502020204030204" pitchFamily="34" charset="0"/>
                      </a:endParaRPr>
                    </a:p>
                  </a:txBody>
                  <a:tcPr marL="4200" marR="4200" marT="4200" marB="0" anchor="b">
                    <a:lnL>
                      <a:noFill/>
                    </a:lnL>
                    <a:lnR>
                      <a:noFill/>
                    </a:lnR>
                    <a:lnT>
                      <a:noFill/>
                    </a:lnT>
                    <a:lnB>
                      <a:noFill/>
                    </a:lnB>
                  </a:tcPr>
                </a:tc>
                <a:extLst>
                  <a:ext uri="{0D108BD9-81ED-4DB2-BD59-A6C34878D82A}">
                    <a16:rowId xmlns:a16="http://schemas.microsoft.com/office/drawing/2014/main" val="1049687121"/>
                  </a:ext>
                </a:extLst>
              </a:tr>
              <a:tr h="210753">
                <a:tc>
                  <a:txBody>
                    <a:bodyPr/>
                    <a:lstStyle/>
                    <a:p>
                      <a:pPr algn="l" fontAlgn="b"/>
                      <a:r>
                        <a:rPr lang="en-IN" sz="700" b="0" i="0" u="none" strike="noStrike">
                          <a:solidFill>
                            <a:srgbClr val="000000"/>
                          </a:solidFill>
                          <a:effectLst/>
                          <a:latin typeface="Calibri" panose="020F0502020204030204" pitchFamily="34" charset="0"/>
                        </a:rPr>
                        <a:t>Mali</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2513</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124</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1913</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476</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3</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2</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4.93</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76.12</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6.48</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2475</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38</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1.54</a:t>
                      </a:r>
                    </a:p>
                  </a:txBody>
                  <a:tcPr marL="4200" marR="4200" marT="4200" marB="0" anchor="b">
                    <a:lnL>
                      <a:noFill/>
                    </a:lnL>
                    <a:lnR>
                      <a:noFill/>
                    </a:lnR>
                    <a:lnT>
                      <a:noFill/>
                    </a:lnT>
                    <a:lnB>
                      <a:noFill/>
                    </a:lnB>
                  </a:tcPr>
                </a:tc>
                <a:tc>
                  <a:txBody>
                    <a:bodyPr/>
                    <a:lstStyle/>
                    <a:p>
                      <a:pPr algn="l" fontAlgn="b"/>
                      <a:r>
                        <a:rPr lang="en-IN" sz="700" b="0" i="0" u="none" strike="noStrike">
                          <a:solidFill>
                            <a:srgbClr val="000000"/>
                          </a:solidFill>
                          <a:effectLst/>
                          <a:latin typeface="Calibri" panose="020F0502020204030204" pitchFamily="34" charset="0"/>
                        </a:rPr>
                        <a:t>Africa</a:t>
                      </a:r>
                    </a:p>
                  </a:txBody>
                  <a:tcPr marL="4200" marR="4200" marT="4200" marB="0" anchor="b">
                    <a:lnL>
                      <a:noFill/>
                    </a:lnL>
                    <a:lnR>
                      <a:noFill/>
                    </a:lnR>
                    <a:lnT>
                      <a:noFill/>
                    </a:lnT>
                    <a:lnB>
                      <a:noFill/>
                    </a:lnB>
                  </a:tcPr>
                </a:tc>
                <a:tc>
                  <a:txBody>
                    <a:bodyPr/>
                    <a:lstStyle/>
                    <a:p>
                      <a:pPr algn="l" fontAlgn="b"/>
                      <a:endParaRPr lang="en-IN" sz="700" b="0" i="0" u="none" strike="noStrike">
                        <a:solidFill>
                          <a:srgbClr val="000000"/>
                        </a:solidFill>
                        <a:effectLst/>
                        <a:latin typeface="Calibri" panose="020F0502020204030204" pitchFamily="34" charset="0"/>
                      </a:endParaRPr>
                    </a:p>
                  </a:txBody>
                  <a:tcPr marL="4200" marR="4200" marT="4200" marB="0" anchor="b">
                    <a:lnL>
                      <a:noFill/>
                    </a:lnL>
                    <a:lnR>
                      <a:noFill/>
                    </a:lnR>
                    <a:lnT>
                      <a:noFill/>
                    </a:lnT>
                    <a:lnB>
                      <a:noFill/>
                    </a:lnB>
                  </a:tcPr>
                </a:tc>
                <a:tc>
                  <a:txBody>
                    <a:bodyPr/>
                    <a:lstStyle/>
                    <a:p>
                      <a:pPr algn="l" fontAlgn="b"/>
                      <a:endParaRPr lang="en-IN" sz="700" b="0" i="0" u="none" strike="noStrike">
                        <a:solidFill>
                          <a:srgbClr val="000000"/>
                        </a:solidFill>
                        <a:effectLst/>
                        <a:latin typeface="Calibri" panose="020F0502020204030204" pitchFamily="34" charset="0"/>
                      </a:endParaRPr>
                    </a:p>
                  </a:txBody>
                  <a:tcPr marL="4200" marR="4200" marT="4200" marB="0" anchor="b">
                    <a:lnL>
                      <a:noFill/>
                    </a:lnL>
                    <a:lnR>
                      <a:noFill/>
                    </a:lnR>
                    <a:lnT>
                      <a:noFill/>
                    </a:lnT>
                    <a:lnB>
                      <a:noFill/>
                    </a:lnB>
                  </a:tcPr>
                </a:tc>
                <a:extLst>
                  <a:ext uri="{0D108BD9-81ED-4DB2-BD59-A6C34878D82A}">
                    <a16:rowId xmlns:a16="http://schemas.microsoft.com/office/drawing/2014/main" val="2239605841"/>
                  </a:ext>
                </a:extLst>
              </a:tr>
              <a:tr h="210753">
                <a:tc>
                  <a:txBody>
                    <a:bodyPr/>
                    <a:lstStyle/>
                    <a:p>
                      <a:pPr algn="l" fontAlgn="b"/>
                      <a:r>
                        <a:rPr lang="en-IN" sz="700" b="0" i="0" u="none" strike="noStrike">
                          <a:solidFill>
                            <a:srgbClr val="000000"/>
                          </a:solidFill>
                          <a:effectLst/>
                          <a:latin typeface="Calibri" panose="020F0502020204030204" pitchFamily="34" charset="0"/>
                        </a:rPr>
                        <a:t>Malta</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701</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9</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665</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27</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0</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0</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1.28</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94.86</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1.35</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677</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24</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3.55</a:t>
                      </a:r>
                    </a:p>
                  </a:txBody>
                  <a:tcPr marL="4200" marR="4200" marT="4200" marB="0" anchor="b">
                    <a:lnL>
                      <a:noFill/>
                    </a:lnL>
                    <a:lnR>
                      <a:noFill/>
                    </a:lnR>
                    <a:lnT>
                      <a:noFill/>
                    </a:lnT>
                    <a:lnB>
                      <a:noFill/>
                    </a:lnB>
                  </a:tcPr>
                </a:tc>
                <a:tc>
                  <a:txBody>
                    <a:bodyPr/>
                    <a:lstStyle/>
                    <a:p>
                      <a:pPr algn="l" fontAlgn="b"/>
                      <a:r>
                        <a:rPr lang="en-IN" sz="700" b="0" i="0" u="none" strike="noStrike">
                          <a:solidFill>
                            <a:srgbClr val="000000"/>
                          </a:solidFill>
                          <a:effectLst/>
                          <a:latin typeface="Calibri" panose="020F0502020204030204" pitchFamily="34" charset="0"/>
                        </a:rPr>
                        <a:t>Europe</a:t>
                      </a:r>
                    </a:p>
                  </a:txBody>
                  <a:tcPr marL="4200" marR="4200" marT="4200" marB="0" anchor="b">
                    <a:lnL>
                      <a:noFill/>
                    </a:lnL>
                    <a:lnR>
                      <a:noFill/>
                    </a:lnR>
                    <a:lnT>
                      <a:noFill/>
                    </a:lnT>
                    <a:lnB>
                      <a:noFill/>
                    </a:lnB>
                  </a:tcPr>
                </a:tc>
                <a:tc>
                  <a:txBody>
                    <a:bodyPr/>
                    <a:lstStyle/>
                    <a:p>
                      <a:pPr algn="l" fontAlgn="b"/>
                      <a:endParaRPr lang="en-IN" sz="700" b="0" i="0" u="none" strike="noStrike">
                        <a:solidFill>
                          <a:srgbClr val="000000"/>
                        </a:solidFill>
                        <a:effectLst/>
                        <a:latin typeface="Calibri" panose="020F0502020204030204" pitchFamily="34" charset="0"/>
                      </a:endParaRPr>
                    </a:p>
                  </a:txBody>
                  <a:tcPr marL="4200" marR="4200" marT="4200" marB="0" anchor="b">
                    <a:lnL>
                      <a:noFill/>
                    </a:lnL>
                    <a:lnR>
                      <a:noFill/>
                    </a:lnR>
                    <a:lnT>
                      <a:noFill/>
                    </a:lnT>
                    <a:lnB>
                      <a:noFill/>
                    </a:lnB>
                  </a:tcPr>
                </a:tc>
                <a:tc>
                  <a:txBody>
                    <a:bodyPr/>
                    <a:lstStyle/>
                    <a:p>
                      <a:pPr algn="l" fontAlgn="b"/>
                      <a:endParaRPr lang="en-IN" sz="700" b="0" i="0" u="none" strike="noStrike">
                        <a:solidFill>
                          <a:srgbClr val="000000"/>
                        </a:solidFill>
                        <a:effectLst/>
                        <a:latin typeface="Calibri" panose="020F0502020204030204" pitchFamily="34" charset="0"/>
                      </a:endParaRPr>
                    </a:p>
                  </a:txBody>
                  <a:tcPr marL="4200" marR="4200" marT="4200" marB="0" anchor="b">
                    <a:lnL>
                      <a:noFill/>
                    </a:lnL>
                    <a:lnR>
                      <a:noFill/>
                    </a:lnR>
                    <a:lnT>
                      <a:noFill/>
                    </a:lnT>
                    <a:lnB>
                      <a:noFill/>
                    </a:lnB>
                  </a:tcPr>
                </a:tc>
                <a:extLst>
                  <a:ext uri="{0D108BD9-81ED-4DB2-BD59-A6C34878D82A}">
                    <a16:rowId xmlns:a16="http://schemas.microsoft.com/office/drawing/2014/main" val="3177681271"/>
                  </a:ext>
                </a:extLst>
              </a:tr>
              <a:tr h="210753">
                <a:tc>
                  <a:txBody>
                    <a:bodyPr/>
                    <a:lstStyle/>
                    <a:p>
                      <a:pPr algn="l" fontAlgn="b"/>
                      <a:r>
                        <a:rPr lang="en-IN" sz="700" b="0" i="0" u="none" strike="noStrike">
                          <a:solidFill>
                            <a:srgbClr val="000000"/>
                          </a:solidFill>
                          <a:effectLst/>
                          <a:latin typeface="Calibri" panose="020F0502020204030204" pitchFamily="34" charset="0"/>
                        </a:rPr>
                        <a:t>Mauritania</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6208</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156</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4653</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1399</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37</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0</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223</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2.51</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74.95</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3.35</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5923</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285</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4.81</a:t>
                      </a:r>
                    </a:p>
                  </a:txBody>
                  <a:tcPr marL="4200" marR="4200" marT="4200" marB="0" anchor="b">
                    <a:lnL>
                      <a:noFill/>
                    </a:lnL>
                    <a:lnR>
                      <a:noFill/>
                    </a:lnR>
                    <a:lnT>
                      <a:noFill/>
                    </a:lnT>
                    <a:lnB>
                      <a:noFill/>
                    </a:lnB>
                  </a:tcPr>
                </a:tc>
                <a:tc>
                  <a:txBody>
                    <a:bodyPr/>
                    <a:lstStyle/>
                    <a:p>
                      <a:pPr algn="l" fontAlgn="b"/>
                      <a:r>
                        <a:rPr lang="en-IN" sz="700" b="0" i="0" u="none" strike="noStrike">
                          <a:solidFill>
                            <a:srgbClr val="000000"/>
                          </a:solidFill>
                          <a:effectLst/>
                          <a:latin typeface="Calibri" panose="020F0502020204030204" pitchFamily="34" charset="0"/>
                        </a:rPr>
                        <a:t>Africa</a:t>
                      </a:r>
                    </a:p>
                  </a:txBody>
                  <a:tcPr marL="4200" marR="4200" marT="4200" marB="0" anchor="b">
                    <a:lnL>
                      <a:noFill/>
                    </a:lnL>
                    <a:lnR>
                      <a:noFill/>
                    </a:lnR>
                    <a:lnT>
                      <a:noFill/>
                    </a:lnT>
                    <a:lnB>
                      <a:noFill/>
                    </a:lnB>
                  </a:tcPr>
                </a:tc>
                <a:tc>
                  <a:txBody>
                    <a:bodyPr/>
                    <a:lstStyle/>
                    <a:p>
                      <a:pPr algn="l" fontAlgn="b"/>
                      <a:endParaRPr lang="en-IN" sz="700" b="0" i="0" u="none" strike="noStrike">
                        <a:solidFill>
                          <a:srgbClr val="000000"/>
                        </a:solidFill>
                        <a:effectLst/>
                        <a:latin typeface="Calibri" panose="020F0502020204030204" pitchFamily="34" charset="0"/>
                      </a:endParaRPr>
                    </a:p>
                  </a:txBody>
                  <a:tcPr marL="4200" marR="4200" marT="4200" marB="0" anchor="b">
                    <a:lnL>
                      <a:noFill/>
                    </a:lnL>
                    <a:lnR>
                      <a:noFill/>
                    </a:lnR>
                    <a:lnT>
                      <a:noFill/>
                    </a:lnT>
                    <a:lnB>
                      <a:noFill/>
                    </a:lnB>
                  </a:tcPr>
                </a:tc>
                <a:tc>
                  <a:txBody>
                    <a:bodyPr/>
                    <a:lstStyle/>
                    <a:p>
                      <a:pPr algn="l" fontAlgn="b"/>
                      <a:endParaRPr lang="en-IN" sz="700" b="0" i="0" u="none" strike="noStrike">
                        <a:solidFill>
                          <a:srgbClr val="000000"/>
                        </a:solidFill>
                        <a:effectLst/>
                        <a:latin typeface="Calibri" panose="020F0502020204030204" pitchFamily="34" charset="0"/>
                      </a:endParaRPr>
                    </a:p>
                  </a:txBody>
                  <a:tcPr marL="4200" marR="4200" marT="4200" marB="0" anchor="b">
                    <a:lnL>
                      <a:noFill/>
                    </a:lnL>
                    <a:lnR>
                      <a:noFill/>
                    </a:lnR>
                    <a:lnT>
                      <a:noFill/>
                    </a:lnT>
                    <a:lnB>
                      <a:noFill/>
                    </a:lnB>
                  </a:tcPr>
                </a:tc>
                <a:extLst>
                  <a:ext uri="{0D108BD9-81ED-4DB2-BD59-A6C34878D82A}">
                    <a16:rowId xmlns:a16="http://schemas.microsoft.com/office/drawing/2014/main" val="3573264481"/>
                  </a:ext>
                </a:extLst>
              </a:tr>
              <a:tr h="210753">
                <a:tc>
                  <a:txBody>
                    <a:bodyPr/>
                    <a:lstStyle/>
                    <a:p>
                      <a:pPr algn="l" fontAlgn="b"/>
                      <a:r>
                        <a:rPr lang="en-IN" sz="700" b="0" i="0" u="none" strike="noStrike">
                          <a:solidFill>
                            <a:srgbClr val="000000"/>
                          </a:solidFill>
                          <a:effectLst/>
                          <a:latin typeface="Calibri" panose="020F0502020204030204" pitchFamily="34" charset="0"/>
                        </a:rPr>
                        <a:t>Mauritius</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344</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10</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332</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2</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0</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0</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0</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2.91</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96.51</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3.01</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343</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0.29</a:t>
                      </a:r>
                    </a:p>
                  </a:txBody>
                  <a:tcPr marL="4200" marR="4200" marT="4200" marB="0" anchor="b">
                    <a:lnL>
                      <a:noFill/>
                    </a:lnL>
                    <a:lnR>
                      <a:noFill/>
                    </a:lnR>
                    <a:lnT>
                      <a:noFill/>
                    </a:lnT>
                    <a:lnB>
                      <a:noFill/>
                    </a:lnB>
                  </a:tcPr>
                </a:tc>
                <a:tc>
                  <a:txBody>
                    <a:bodyPr/>
                    <a:lstStyle/>
                    <a:p>
                      <a:pPr algn="l" fontAlgn="b"/>
                      <a:r>
                        <a:rPr lang="en-IN" sz="700" b="0" i="0" u="none" strike="noStrike">
                          <a:solidFill>
                            <a:srgbClr val="000000"/>
                          </a:solidFill>
                          <a:effectLst/>
                          <a:latin typeface="Calibri" panose="020F0502020204030204" pitchFamily="34" charset="0"/>
                        </a:rPr>
                        <a:t>Africa</a:t>
                      </a:r>
                    </a:p>
                  </a:txBody>
                  <a:tcPr marL="4200" marR="4200" marT="4200" marB="0" anchor="b">
                    <a:lnL>
                      <a:noFill/>
                    </a:lnL>
                    <a:lnR>
                      <a:noFill/>
                    </a:lnR>
                    <a:lnT>
                      <a:noFill/>
                    </a:lnT>
                    <a:lnB>
                      <a:noFill/>
                    </a:lnB>
                  </a:tcPr>
                </a:tc>
                <a:tc>
                  <a:txBody>
                    <a:bodyPr/>
                    <a:lstStyle/>
                    <a:p>
                      <a:pPr algn="l" fontAlgn="b"/>
                      <a:endParaRPr lang="en-IN" sz="700" b="0" i="0" u="none" strike="noStrike">
                        <a:solidFill>
                          <a:srgbClr val="000000"/>
                        </a:solidFill>
                        <a:effectLst/>
                        <a:latin typeface="Calibri" panose="020F0502020204030204" pitchFamily="34" charset="0"/>
                      </a:endParaRPr>
                    </a:p>
                  </a:txBody>
                  <a:tcPr marL="4200" marR="4200" marT="4200" marB="0" anchor="b">
                    <a:lnL>
                      <a:noFill/>
                    </a:lnL>
                    <a:lnR>
                      <a:noFill/>
                    </a:lnR>
                    <a:lnT>
                      <a:noFill/>
                    </a:lnT>
                    <a:lnB>
                      <a:noFill/>
                    </a:lnB>
                  </a:tcPr>
                </a:tc>
                <a:tc>
                  <a:txBody>
                    <a:bodyPr/>
                    <a:lstStyle/>
                    <a:p>
                      <a:pPr algn="l" fontAlgn="b"/>
                      <a:endParaRPr lang="en-IN" sz="700" b="0" i="0" u="none" strike="noStrike">
                        <a:solidFill>
                          <a:srgbClr val="000000"/>
                        </a:solidFill>
                        <a:effectLst/>
                        <a:latin typeface="Calibri" panose="020F0502020204030204" pitchFamily="34" charset="0"/>
                      </a:endParaRPr>
                    </a:p>
                  </a:txBody>
                  <a:tcPr marL="4200" marR="4200" marT="4200" marB="0" anchor="b">
                    <a:lnL>
                      <a:noFill/>
                    </a:lnL>
                    <a:lnR>
                      <a:noFill/>
                    </a:lnR>
                    <a:lnT>
                      <a:noFill/>
                    </a:lnT>
                    <a:lnB>
                      <a:noFill/>
                    </a:lnB>
                  </a:tcPr>
                </a:tc>
                <a:extLst>
                  <a:ext uri="{0D108BD9-81ED-4DB2-BD59-A6C34878D82A}">
                    <a16:rowId xmlns:a16="http://schemas.microsoft.com/office/drawing/2014/main" val="61491975"/>
                  </a:ext>
                </a:extLst>
              </a:tr>
              <a:tr h="390984">
                <a:tc>
                  <a:txBody>
                    <a:bodyPr/>
                    <a:lstStyle/>
                    <a:p>
                      <a:pPr algn="l" fontAlgn="b"/>
                      <a:r>
                        <a:rPr lang="en-IN" sz="700" b="0" i="0" u="none" strike="noStrike">
                          <a:solidFill>
                            <a:srgbClr val="000000"/>
                          </a:solidFill>
                          <a:effectLst/>
                          <a:latin typeface="Calibri" panose="020F0502020204030204" pitchFamily="34" charset="0"/>
                        </a:rPr>
                        <a:t>Mexico</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395489</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44022</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303810</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47657</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4973</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342</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8588</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11.13</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76.82</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14.49</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349396</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46093</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13.19</a:t>
                      </a:r>
                    </a:p>
                  </a:txBody>
                  <a:tcPr marL="4200" marR="4200" marT="4200" marB="0" anchor="b">
                    <a:lnL>
                      <a:noFill/>
                    </a:lnL>
                    <a:lnR>
                      <a:noFill/>
                    </a:lnR>
                    <a:lnT>
                      <a:noFill/>
                    </a:lnT>
                    <a:lnB>
                      <a:noFill/>
                    </a:lnB>
                  </a:tcPr>
                </a:tc>
                <a:tc>
                  <a:txBody>
                    <a:bodyPr/>
                    <a:lstStyle/>
                    <a:p>
                      <a:pPr algn="l" fontAlgn="b"/>
                      <a:r>
                        <a:rPr lang="en-IN" sz="700" b="0" i="0" u="none" strike="noStrike">
                          <a:solidFill>
                            <a:srgbClr val="000000"/>
                          </a:solidFill>
                          <a:effectLst/>
                          <a:latin typeface="Calibri" panose="020F0502020204030204" pitchFamily="34" charset="0"/>
                        </a:rPr>
                        <a:t>Americas</a:t>
                      </a:r>
                    </a:p>
                  </a:txBody>
                  <a:tcPr marL="4200" marR="4200" marT="4200" marB="0" anchor="b">
                    <a:lnL>
                      <a:noFill/>
                    </a:lnL>
                    <a:lnR>
                      <a:noFill/>
                    </a:lnR>
                    <a:lnT>
                      <a:noFill/>
                    </a:lnT>
                    <a:lnB>
                      <a:noFill/>
                    </a:lnB>
                  </a:tcPr>
                </a:tc>
                <a:tc>
                  <a:txBody>
                    <a:bodyPr/>
                    <a:lstStyle/>
                    <a:p>
                      <a:pPr algn="l" fontAlgn="b"/>
                      <a:endParaRPr lang="en-IN" sz="700" b="0" i="0" u="none" strike="noStrike">
                        <a:solidFill>
                          <a:srgbClr val="000000"/>
                        </a:solidFill>
                        <a:effectLst/>
                        <a:latin typeface="Calibri" panose="020F0502020204030204" pitchFamily="34" charset="0"/>
                      </a:endParaRPr>
                    </a:p>
                  </a:txBody>
                  <a:tcPr marL="4200" marR="4200" marT="4200" marB="0" anchor="b">
                    <a:lnL>
                      <a:noFill/>
                    </a:lnL>
                    <a:lnR>
                      <a:noFill/>
                    </a:lnR>
                    <a:lnT>
                      <a:noFill/>
                    </a:lnT>
                    <a:lnB>
                      <a:noFill/>
                    </a:lnB>
                  </a:tcPr>
                </a:tc>
                <a:tc>
                  <a:txBody>
                    <a:bodyPr/>
                    <a:lstStyle/>
                    <a:p>
                      <a:pPr algn="l" fontAlgn="b"/>
                      <a:endParaRPr lang="en-IN" sz="700" b="0" i="0" u="none" strike="noStrike">
                        <a:solidFill>
                          <a:srgbClr val="000000"/>
                        </a:solidFill>
                        <a:effectLst/>
                        <a:latin typeface="Calibri" panose="020F0502020204030204" pitchFamily="34" charset="0"/>
                      </a:endParaRPr>
                    </a:p>
                  </a:txBody>
                  <a:tcPr marL="4200" marR="4200" marT="4200" marB="0" anchor="b">
                    <a:lnL>
                      <a:noFill/>
                    </a:lnL>
                    <a:lnR>
                      <a:noFill/>
                    </a:lnR>
                    <a:lnT>
                      <a:noFill/>
                    </a:lnT>
                    <a:lnB>
                      <a:noFill/>
                    </a:lnB>
                  </a:tcPr>
                </a:tc>
                <a:extLst>
                  <a:ext uri="{0D108BD9-81ED-4DB2-BD59-A6C34878D82A}">
                    <a16:rowId xmlns:a16="http://schemas.microsoft.com/office/drawing/2014/main" val="139586694"/>
                  </a:ext>
                </a:extLst>
              </a:tr>
              <a:tr h="210753">
                <a:tc>
                  <a:txBody>
                    <a:bodyPr/>
                    <a:lstStyle/>
                    <a:p>
                      <a:pPr algn="l" fontAlgn="b"/>
                      <a:r>
                        <a:rPr lang="en-IN" sz="700" b="0" i="0" u="none" strike="noStrike">
                          <a:solidFill>
                            <a:srgbClr val="000000"/>
                          </a:solidFill>
                          <a:effectLst/>
                          <a:latin typeface="Calibri" panose="020F0502020204030204" pitchFamily="34" charset="0"/>
                        </a:rPr>
                        <a:t>Moldova</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23154</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748</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16154</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6252</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120</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13</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245</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3.23</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69.77</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4.63</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21115</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2039</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9.66</a:t>
                      </a:r>
                    </a:p>
                  </a:txBody>
                  <a:tcPr marL="4200" marR="4200" marT="4200" marB="0" anchor="b">
                    <a:lnL>
                      <a:noFill/>
                    </a:lnL>
                    <a:lnR>
                      <a:noFill/>
                    </a:lnR>
                    <a:lnT>
                      <a:noFill/>
                    </a:lnT>
                    <a:lnB>
                      <a:noFill/>
                    </a:lnB>
                  </a:tcPr>
                </a:tc>
                <a:tc>
                  <a:txBody>
                    <a:bodyPr/>
                    <a:lstStyle/>
                    <a:p>
                      <a:pPr algn="l" fontAlgn="b"/>
                      <a:r>
                        <a:rPr lang="en-IN" sz="700" b="0" i="0" u="none" strike="noStrike">
                          <a:solidFill>
                            <a:srgbClr val="000000"/>
                          </a:solidFill>
                          <a:effectLst/>
                          <a:latin typeface="Calibri" panose="020F0502020204030204" pitchFamily="34" charset="0"/>
                        </a:rPr>
                        <a:t>Europe</a:t>
                      </a:r>
                    </a:p>
                  </a:txBody>
                  <a:tcPr marL="4200" marR="4200" marT="4200" marB="0" anchor="b">
                    <a:lnL>
                      <a:noFill/>
                    </a:lnL>
                    <a:lnR>
                      <a:noFill/>
                    </a:lnR>
                    <a:lnT>
                      <a:noFill/>
                    </a:lnT>
                    <a:lnB>
                      <a:noFill/>
                    </a:lnB>
                  </a:tcPr>
                </a:tc>
                <a:tc>
                  <a:txBody>
                    <a:bodyPr/>
                    <a:lstStyle/>
                    <a:p>
                      <a:pPr algn="l" fontAlgn="b"/>
                      <a:endParaRPr lang="en-IN" sz="700" b="0" i="0" u="none" strike="noStrike">
                        <a:solidFill>
                          <a:srgbClr val="000000"/>
                        </a:solidFill>
                        <a:effectLst/>
                        <a:latin typeface="Calibri" panose="020F0502020204030204" pitchFamily="34" charset="0"/>
                      </a:endParaRPr>
                    </a:p>
                  </a:txBody>
                  <a:tcPr marL="4200" marR="4200" marT="4200" marB="0" anchor="b">
                    <a:lnL>
                      <a:noFill/>
                    </a:lnL>
                    <a:lnR>
                      <a:noFill/>
                    </a:lnR>
                    <a:lnT>
                      <a:noFill/>
                    </a:lnT>
                    <a:lnB>
                      <a:noFill/>
                    </a:lnB>
                  </a:tcPr>
                </a:tc>
                <a:tc>
                  <a:txBody>
                    <a:bodyPr/>
                    <a:lstStyle/>
                    <a:p>
                      <a:pPr algn="l" fontAlgn="b"/>
                      <a:endParaRPr lang="en-IN" sz="700" b="0" i="0" u="none" strike="noStrike">
                        <a:solidFill>
                          <a:srgbClr val="000000"/>
                        </a:solidFill>
                        <a:effectLst/>
                        <a:latin typeface="Calibri" panose="020F0502020204030204" pitchFamily="34" charset="0"/>
                      </a:endParaRPr>
                    </a:p>
                  </a:txBody>
                  <a:tcPr marL="4200" marR="4200" marT="4200" marB="0" anchor="b">
                    <a:lnL>
                      <a:noFill/>
                    </a:lnL>
                    <a:lnR>
                      <a:noFill/>
                    </a:lnR>
                    <a:lnT>
                      <a:noFill/>
                    </a:lnT>
                    <a:lnB>
                      <a:noFill/>
                    </a:lnB>
                  </a:tcPr>
                </a:tc>
                <a:extLst>
                  <a:ext uri="{0D108BD9-81ED-4DB2-BD59-A6C34878D82A}">
                    <a16:rowId xmlns:a16="http://schemas.microsoft.com/office/drawing/2014/main" val="1897992078"/>
                  </a:ext>
                </a:extLst>
              </a:tr>
              <a:tr h="210753">
                <a:tc>
                  <a:txBody>
                    <a:bodyPr/>
                    <a:lstStyle/>
                    <a:p>
                      <a:pPr algn="l" fontAlgn="b"/>
                      <a:r>
                        <a:rPr lang="en-IN" sz="700" b="0" i="0" u="none" strike="noStrike">
                          <a:solidFill>
                            <a:srgbClr val="000000"/>
                          </a:solidFill>
                          <a:effectLst/>
                          <a:latin typeface="Calibri" panose="020F0502020204030204" pitchFamily="34" charset="0"/>
                        </a:rPr>
                        <a:t>Monaco</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116</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4</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104</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8</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0</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0</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0</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3.45</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89.66</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3.85</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109</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7</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6.42</a:t>
                      </a:r>
                    </a:p>
                  </a:txBody>
                  <a:tcPr marL="4200" marR="4200" marT="4200" marB="0" anchor="b">
                    <a:lnL>
                      <a:noFill/>
                    </a:lnL>
                    <a:lnR>
                      <a:noFill/>
                    </a:lnR>
                    <a:lnT>
                      <a:noFill/>
                    </a:lnT>
                    <a:lnB>
                      <a:noFill/>
                    </a:lnB>
                  </a:tcPr>
                </a:tc>
                <a:tc>
                  <a:txBody>
                    <a:bodyPr/>
                    <a:lstStyle/>
                    <a:p>
                      <a:pPr algn="l" fontAlgn="b"/>
                      <a:r>
                        <a:rPr lang="en-IN" sz="700" b="0" i="0" u="none" strike="noStrike">
                          <a:solidFill>
                            <a:srgbClr val="000000"/>
                          </a:solidFill>
                          <a:effectLst/>
                          <a:latin typeface="Calibri" panose="020F0502020204030204" pitchFamily="34" charset="0"/>
                        </a:rPr>
                        <a:t>Europe</a:t>
                      </a:r>
                    </a:p>
                  </a:txBody>
                  <a:tcPr marL="4200" marR="4200" marT="4200" marB="0" anchor="b">
                    <a:lnL>
                      <a:noFill/>
                    </a:lnL>
                    <a:lnR>
                      <a:noFill/>
                    </a:lnR>
                    <a:lnT>
                      <a:noFill/>
                    </a:lnT>
                    <a:lnB>
                      <a:noFill/>
                    </a:lnB>
                  </a:tcPr>
                </a:tc>
                <a:tc>
                  <a:txBody>
                    <a:bodyPr/>
                    <a:lstStyle/>
                    <a:p>
                      <a:pPr algn="l" fontAlgn="b"/>
                      <a:endParaRPr lang="en-IN" sz="700" b="0" i="0" u="none" strike="noStrike">
                        <a:solidFill>
                          <a:srgbClr val="000000"/>
                        </a:solidFill>
                        <a:effectLst/>
                        <a:latin typeface="Calibri" panose="020F0502020204030204" pitchFamily="34" charset="0"/>
                      </a:endParaRPr>
                    </a:p>
                  </a:txBody>
                  <a:tcPr marL="4200" marR="4200" marT="4200" marB="0" anchor="b">
                    <a:lnL>
                      <a:noFill/>
                    </a:lnL>
                    <a:lnR>
                      <a:noFill/>
                    </a:lnR>
                    <a:lnT>
                      <a:noFill/>
                    </a:lnT>
                    <a:lnB>
                      <a:noFill/>
                    </a:lnB>
                  </a:tcPr>
                </a:tc>
                <a:tc>
                  <a:txBody>
                    <a:bodyPr/>
                    <a:lstStyle/>
                    <a:p>
                      <a:pPr algn="l" fontAlgn="b"/>
                      <a:endParaRPr lang="en-IN" sz="700" b="0" i="0" u="none" strike="noStrike">
                        <a:solidFill>
                          <a:srgbClr val="000000"/>
                        </a:solidFill>
                        <a:effectLst/>
                        <a:latin typeface="Calibri" panose="020F0502020204030204" pitchFamily="34" charset="0"/>
                      </a:endParaRPr>
                    </a:p>
                  </a:txBody>
                  <a:tcPr marL="4200" marR="4200" marT="4200" marB="0" anchor="b">
                    <a:lnL>
                      <a:noFill/>
                    </a:lnL>
                    <a:lnR>
                      <a:noFill/>
                    </a:lnR>
                    <a:lnT>
                      <a:noFill/>
                    </a:lnT>
                    <a:lnB>
                      <a:noFill/>
                    </a:lnB>
                  </a:tcPr>
                </a:tc>
                <a:extLst>
                  <a:ext uri="{0D108BD9-81ED-4DB2-BD59-A6C34878D82A}">
                    <a16:rowId xmlns:a16="http://schemas.microsoft.com/office/drawing/2014/main" val="3166139199"/>
                  </a:ext>
                </a:extLst>
              </a:tr>
              <a:tr h="390984">
                <a:tc>
                  <a:txBody>
                    <a:bodyPr/>
                    <a:lstStyle/>
                    <a:p>
                      <a:pPr algn="l" fontAlgn="b"/>
                      <a:r>
                        <a:rPr lang="en-IN" sz="700" b="0" i="0" u="none" strike="noStrike">
                          <a:solidFill>
                            <a:srgbClr val="000000"/>
                          </a:solidFill>
                          <a:effectLst/>
                          <a:latin typeface="Calibri" panose="020F0502020204030204" pitchFamily="34" charset="0"/>
                        </a:rPr>
                        <a:t>Mongolia</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289</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0</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222</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67</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0</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4</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0</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76.82</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0</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287</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2</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0.7</a:t>
                      </a:r>
                    </a:p>
                  </a:txBody>
                  <a:tcPr marL="4200" marR="4200" marT="4200" marB="0" anchor="b">
                    <a:lnL>
                      <a:noFill/>
                    </a:lnL>
                    <a:lnR>
                      <a:noFill/>
                    </a:lnR>
                    <a:lnT>
                      <a:noFill/>
                    </a:lnT>
                    <a:lnB>
                      <a:noFill/>
                    </a:lnB>
                  </a:tcPr>
                </a:tc>
                <a:tc gridSpan="2">
                  <a:txBody>
                    <a:bodyPr/>
                    <a:lstStyle/>
                    <a:p>
                      <a:pPr algn="l" fontAlgn="b"/>
                      <a:r>
                        <a:rPr lang="en-IN" sz="700" b="0" i="0" u="none" strike="noStrike">
                          <a:solidFill>
                            <a:srgbClr val="000000"/>
                          </a:solidFill>
                          <a:effectLst/>
                          <a:latin typeface="Calibri" panose="020F0502020204030204" pitchFamily="34" charset="0"/>
                        </a:rPr>
                        <a:t>Western Pacific</a:t>
                      </a:r>
                    </a:p>
                  </a:txBody>
                  <a:tcPr marL="4200" marR="4200" marT="4200" marB="0" anchor="b">
                    <a:lnL>
                      <a:noFill/>
                    </a:lnL>
                    <a:lnR>
                      <a:noFill/>
                    </a:lnR>
                    <a:lnT>
                      <a:noFill/>
                    </a:lnT>
                    <a:lnB>
                      <a:noFill/>
                    </a:lnB>
                  </a:tcPr>
                </a:tc>
                <a:tc hMerge="1">
                  <a:txBody>
                    <a:bodyPr/>
                    <a:lstStyle/>
                    <a:p>
                      <a:endParaRPr lang="en-IN"/>
                    </a:p>
                  </a:txBody>
                  <a:tcPr/>
                </a:tc>
                <a:tc>
                  <a:txBody>
                    <a:bodyPr/>
                    <a:lstStyle/>
                    <a:p>
                      <a:pPr algn="l" fontAlgn="b"/>
                      <a:endParaRPr lang="en-IN" sz="700" b="0" i="0" u="none" strike="noStrike">
                        <a:solidFill>
                          <a:srgbClr val="000000"/>
                        </a:solidFill>
                        <a:effectLst/>
                        <a:latin typeface="Calibri" panose="020F0502020204030204" pitchFamily="34" charset="0"/>
                      </a:endParaRPr>
                    </a:p>
                  </a:txBody>
                  <a:tcPr marL="4200" marR="4200" marT="4200" marB="0" anchor="b">
                    <a:lnL>
                      <a:noFill/>
                    </a:lnL>
                    <a:lnR>
                      <a:noFill/>
                    </a:lnR>
                    <a:lnT>
                      <a:noFill/>
                    </a:lnT>
                    <a:lnB>
                      <a:noFill/>
                    </a:lnB>
                  </a:tcPr>
                </a:tc>
                <a:extLst>
                  <a:ext uri="{0D108BD9-81ED-4DB2-BD59-A6C34878D82A}">
                    <a16:rowId xmlns:a16="http://schemas.microsoft.com/office/drawing/2014/main" val="554451900"/>
                  </a:ext>
                </a:extLst>
              </a:tr>
              <a:tr h="390984">
                <a:tc>
                  <a:txBody>
                    <a:bodyPr/>
                    <a:lstStyle/>
                    <a:p>
                      <a:pPr algn="l" fontAlgn="b"/>
                      <a:r>
                        <a:rPr lang="en-IN" sz="700" b="0" i="0" u="none" strike="noStrike">
                          <a:solidFill>
                            <a:srgbClr val="000000"/>
                          </a:solidFill>
                          <a:effectLst/>
                          <a:latin typeface="Calibri" panose="020F0502020204030204" pitchFamily="34" charset="0"/>
                        </a:rPr>
                        <a:t>Montenegro</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2893</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45</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809</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2039</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94</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2</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70</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1.56</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27.96</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5.56</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2188</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705</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32.22</a:t>
                      </a:r>
                    </a:p>
                  </a:txBody>
                  <a:tcPr marL="4200" marR="4200" marT="4200" marB="0" anchor="b">
                    <a:lnL>
                      <a:noFill/>
                    </a:lnL>
                    <a:lnR>
                      <a:noFill/>
                    </a:lnR>
                    <a:lnT>
                      <a:noFill/>
                    </a:lnT>
                    <a:lnB>
                      <a:noFill/>
                    </a:lnB>
                  </a:tcPr>
                </a:tc>
                <a:tc>
                  <a:txBody>
                    <a:bodyPr/>
                    <a:lstStyle/>
                    <a:p>
                      <a:pPr algn="l" fontAlgn="b"/>
                      <a:r>
                        <a:rPr lang="en-IN" sz="700" b="0" i="0" u="none" strike="noStrike">
                          <a:solidFill>
                            <a:srgbClr val="000000"/>
                          </a:solidFill>
                          <a:effectLst/>
                          <a:latin typeface="Calibri" panose="020F0502020204030204" pitchFamily="34" charset="0"/>
                        </a:rPr>
                        <a:t>Europe</a:t>
                      </a:r>
                    </a:p>
                  </a:txBody>
                  <a:tcPr marL="4200" marR="4200" marT="4200" marB="0" anchor="b">
                    <a:lnL>
                      <a:noFill/>
                    </a:lnL>
                    <a:lnR>
                      <a:noFill/>
                    </a:lnR>
                    <a:lnT>
                      <a:noFill/>
                    </a:lnT>
                    <a:lnB>
                      <a:noFill/>
                    </a:lnB>
                  </a:tcPr>
                </a:tc>
                <a:tc>
                  <a:txBody>
                    <a:bodyPr/>
                    <a:lstStyle/>
                    <a:p>
                      <a:pPr algn="l" fontAlgn="b"/>
                      <a:endParaRPr lang="en-IN" sz="700" b="0" i="0" u="none" strike="noStrike">
                        <a:solidFill>
                          <a:srgbClr val="000000"/>
                        </a:solidFill>
                        <a:effectLst/>
                        <a:latin typeface="Calibri" panose="020F0502020204030204" pitchFamily="34" charset="0"/>
                      </a:endParaRPr>
                    </a:p>
                  </a:txBody>
                  <a:tcPr marL="4200" marR="4200" marT="4200" marB="0" anchor="b">
                    <a:lnL>
                      <a:noFill/>
                    </a:lnL>
                    <a:lnR>
                      <a:noFill/>
                    </a:lnR>
                    <a:lnT>
                      <a:noFill/>
                    </a:lnT>
                    <a:lnB>
                      <a:noFill/>
                    </a:lnB>
                  </a:tcPr>
                </a:tc>
                <a:tc>
                  <a:txBody>
                    <a:bodyPr/>
                    <a:lstStyle/>
                    <a:p>
                      <a:pPr algn="l" fontAlgn="b"/>
                      <a:endParaRPr lang="en-IN" sz="700" b="0" i="0" u="none" strike="noStrike">
                        <a:solidFill>
                          <a:srgbClr val="000000"/>
                        </a:solidFill>
                        <a:effectLst/>
                        <a:latin typeface="Calibri" panose="020F0502020204030204" pitchFamily="34" charset="0"/>
                      </a:endParaRPr>
                    </a:p>
                  </a:txBody>
                  <a:tcPr marL="4200" marR="4200" marT="4200" marB="0" anchor="b">
                    <a:lnL>
                      <a:noFill/>
                    </a:lnL>
                    <a:lnR>
                      <a:noFill/>
                    </a:lnR>
                    <a:lnT>
                      <a:noFill/>
                    </a:lnT>
                    <a:lnB>
                      <a:noFill/>
                    </a:lnB>
                  </a:tcPr>
                </a:tc>
                <a:extLst>
                  <a:ext uri="{0D108BD9-81ED-4DB2-BD59-A6C34878D82A}">
                    <a16:rowId xmlns:a16="http://schemas.microsoft.com/office/drawing/2014/main" val="469905715"/>
                  </a:ext>
                </a:extLst>
              </a:tr>
              <a:tr h="390984">
                <a:tc>
                  <a:txBody>
                    <a:bodyPr/>
                    <a:lstStyle/>
                    <a:p>
                      <a:pPr algn="l" fontAlgn="b"/>
                      <a:r>
                        <a:rPr lang="en-IN" sz="700" b="0" i="0" u="none" strike="noStrike">
                          <a:solidFill>
                            <a:srgbClr val="000000"/>
                          </a:solidFill>
                          <a:effectLst/>
                          <a:latin typeface="Calibri" panose="020F0502020204030204" pitchFamily="34" charset="0"/>
                        </a:rPr>
                        <a:t>Morocco</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20887</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316</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16553</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4018</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609</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3</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115</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1.51</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79.25</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1.91</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17562</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3325</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18.93</a:t>
                      </a:r>
                    </a:p>
                  </a:txBody>
                  <a:tcPr marL="4200" marR="4200" marT="4200" marB="0" anchor="b">
                    <a:lnL>
                      <a:noFill/>
                    </a:lnL>
                    <a:lnR>
                      <a:noFill/>
                    </a:lnR>
                    <a:lnT>
                      <a:noFill/>
                    </a:lnT>
                    <a:lnB>
                      <a:noFill/>
                    </a:lnB>
                  </a:tcPr>
                </a:tc>
                <a:tc gridSpan="3">
                  <a:txBody>
                    <a:bodyPr/>
                    <a:lstStyle/>
                    <a:p>
                      <a:pPr algn="l" fontAlgn="b"/>
                      <a:r>
                        <a:rPr lang="en-IN" sz="700" b="0" i="0" u="none" strike="noStrike">
                          <a:solidFill>
                            <a:srgbClr val="000000"/>
                          </a:solidFill>
                          <a:effectLst/>
                          <a:latin typeface="Calibri" panose="020F0502020204030204" pitchFamily="34" charset="0"/>
                        </a:rPr>
                        <a:t>Eastern Mediterranean</a:t>
                      </a:r>
                    </a:p>
                  </a:txBody>
                  <a:tcPr marL="4200" marR="4200" marT="4200" marB="0" anchor="b">
                    <a:lnL>
                      <a:noFill/>
                    </a:lnL>
                    <a:lnR>
                      <a:noFill/>
                    </a:lnR>
                    <a:lnT>
                      <a:noFill/>
                    </a:lnT>
                    <a:lnB>
                      <a:noFill/>
                    </a:lnB>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68176982"/>
                  </a:ext>
                </a:extLst>
              </a:tr>
              <a:tr h="390984">
                <a:tc>
                  <a:txBody>
                    <a:bodyPr/>
                    <a:lstStyle/>
                    <a:p>
                      <a:pPr algn="l" fontAlgn="b"/>
                      <a:r>
                        <a:rPr lang="en-IN" sz="700" b="0" i="0" u="none" strike="noStrike">
                          <a:solidFill>
                            <a:srgbClr val="000000"/>
                          </a:solidFill>
                          <a:effectLst/>
                          <a:latin typeface="Calibri" panose="020F0502020204030204" pitchFamily="34" charset="0"/>
                        </a:rPr>
                        <a:t>Mozambique</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1701</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11</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0</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1690</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32</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0</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0</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0.65</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0</a:t>
                      </a:r>
                    </a:p>
                  </a:txBody>
                  <a:tcPr marL="4200" marR="4200" marT="4200" marB="0" anchor="b">
                    <a:lnL>
                      <a:noFill/>
                    </a:lnL>
                    <a:lnR>
                      <a:noFill/>
                    </a:lnR>
                    <a:lnT>
                      <a:noFill/>
                    </a:lnT>
                    <a:lnB>
                      <a:noFill/>
                    </a:lnB>
                  </a:tcPr>
                </a:tc>
                <a:tc>
                  <a:txBody>
                    <a:bodyPr/>
                    <a:lstStyle/>
                    <a:p>
                      <a:pPr algn="l" fontAlgn="b"/>
                      <a:r>
                        <a:rPr lang="en-IN" sz="700" b="0" i="0" u="none" strike="noStrike">
                          <a:solidFill>
                            <a:srgbClr val="000000"/>
                          </a:solidFill>
                          <a:effectLst/>
                          <a:latin typeface="Calibri" panose="020F0502020204030204" pitchFamily="34" charset="0"/>
                        </a:rPr>
                        <a:t>inf</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1507</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194</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12.87</a:t>
                      </a:r>
                    </a:p>
                  </a:txBody>
                  <a:tcPr marL="4200" marR="4200" marT="4200" marB="0" anchor="b">
                    <a:lnL>
                      <a:noFill/>
                    </a:lnL>
                    <a:lnR>
                      <a:noFill/>
                    </a:lnR>
                    <a:lnT>
                      <a:noFill/>
                    </a:lnT>
                    <a:lnB>
                      <a:noFill/>
                    </a:lnB>
                  </a:tcPr>
                </a:tc>
                <a:tc>
                  <a:txBody>
                    <a:bodyPr/>
                    <a:lstStyle/>
                    <a:p>
                      <a:pPr algn="l" fontAlgn="b"/>
                      <a:r>
                        <a:rPr lang="en-IN" sz="700" b="0" i="0" u="none" strike="noStrike">
                          <a:solidFill>
                            <a:srgbClr val="000000"/>
                          </a:solidFill>
                          <a:effectLst/>
                          <a:latin typeface="Calibri" panose="020F0502020204030204" pitchFamily="34" charset="0"/>
                        </a:rPr>
                        <a:t>Africa</a:t>
                      </a:r>
                    </a:p>
                  </a:txBody>
                  <a:tcPr marL="4200" marR="4200" marT="4200" marB="0" anchor="b">
                    <a:lnL>
                      <a:noFill/>
                    </a:lnL>
                    <a:lnR>
                      <a:noFill/>
                    </a:lnR>
                    <a:lnT>
                      <a:noFill/>
                    </a:lnT>
                    <a:lnB>
                      <a:noFill/>
                    </a:lnB>
                  </a:tcPr>
                </a:tc>
                <a:tc>
                  <a:txBody>
                    <a:bodyPr/>
                    <a:lstStyle/>
                    <a:p>
                      <a:pPr algn="l" fontAlgn="b"/>
                      <a:endParaRPr lang="en-IN" sz="700" b="0" i="0" u="none" strike="noStrike">
                        <a:solidFill>
                          <a:srgbClr val="000000"/>
                        </a:solidFill>
                        <a:effectLst/>
                        <a:latin typeface="Calibri" panose="020F0502020204030204" pitchFamily="34" charset="0"/>
                      </a:endParaRPr>
                    </a:p>
                  </a:txBody>
                  <a:tcPr marL="4200" marR="4200" marT="4200" marB="0" anchor="b">
                    <a:lnL>
                      <a:noFill/>
                    </a:lnL>
                    <a:lnR>
                      <a:noFill/>
                    </a:lnR>
                    <a:lnT>
                      <a:noFill/>
                    </a:lnT>
                    <a:lnB>
                      <a:noFill/>
                    </a:lnB>
                  </a:tcPr>
                </a:tc>
                <a:tc>
                  <a:txBody>
                    <a:bodyPr/>
                    <a:lstStyle/>
                    <a:p>
                      <a:pPr algn="l" fontAlgn="b"/>
                      <a:endParaRPr lang="en-IN" sz="700" b="0" i="0" u="none" strike="noStrike" dirty="0">
                        <a:solidFill>
                          <a:srgbClr val="000000"/>
                        </a:solidFill>
                        <a:effectLst/>
                        <a:latin typeface="Calibri" panose="020F0502020204030204" pitchFamily="34" charset="0"/>
                      </a:endParaRPr>
                    </a:p>
                  </a:txBody>
                  <a:tcPr marL="4200" marR="4200" marT="4200" marB="0" anchor="b">
                    <a:lnL>
                      <a:noFill/>
                    </a:lnL>
                    <a:lnR>
                      <a:noFill/>
                    </a:lnR>
                    <a:lnT>
                      <a:noFill/>
                    </a:lnT>
                    <a:lnB>
                      <a:noFill/>
                    </a:lnB>
                  </a:tcPr>
                </a:tc>
                <a:extLst>
                  <a:ext uri="{0D108BD9-81ED-4DB2-BD59-A6C34878D82A}">
                    <a16:rowId xmlns:a16="http://schemas.microsoft.com/office/drawing/2014/main" val="3866758343"/>
                  </a:ext>
                </a:extLst>
              </a:tr>
              <a:tr h="210753">
                <a:tc>
                  <a:txBody>
                    <a:bodyPr/>
                    <a:lstStyle/>
                    <a:p>
                      <a:pPr algn="l" fontAlgn="b"/>
                      <a:r>
                        <a:rPr lang="en-IN" sz="700" b="0" i="0" u="none" strike="noStrike">
                          <a:solidFill>
                            <a:srgbClr val="000000"/>
                          </a:solidFill>
                          <a:effectLst/>
                          <a:latin typeface="Calibri" panose="020F0502020204030204" pitchFamily="34" charset="0"/>
                        </a:rPr>
                        <a:t>Namibia</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1843</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8</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101</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1734</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68</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0</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26</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0.43</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5.48</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7.92</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1344</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499</a:t>
                      </a:r>
                    </a:p>
                  </a:txBody>
                  <a:tcPr marL="4200" marR="4200" marT="4200"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37.13</a:t>
                      </a:r>
                    </a:p>
                  </a:txBody>
                  <a:tcPr marL="4200" marR="4200" marT="4200" marB="0" anchor="b">
                    <a:lnL>
                      <a:noFill/>
                    </a:lnL>
                    <a:lnR>
                      <a:noFill/>
                    </a:lnR>
                    <a:lnT>
                      <a:noFill/>
                    </a:lnT>
                    <a:lnB>
                      <a:noFill/>
                    </a:lnB>
                  </a:tcPr>
                </a:tc>
                <a:tc>
                  <a:txBody>
                    <a:bodyPr/>
                    <a:lstStyle/>
                    <a:p>
                      <a:pPr algn="l" fontAlgn="b"/>
                      <a:r>
                        <a:rPr lang="en-IN" sz="700" b="0" i="0" u="none" strike="noStrike">
                          <a:solidFill>
                            <a:srgbClr val="000000"/>
                          </a:solidFill>
                          <a:effectLst/>
                          <a:latin typeface="Calibri" panose="020F0502020204030204" pitchFamily="34" charset="0"/>
                        </a:rPr>
                        <a:t>Africa</a:t>
                      </a:r>
                    </a:p>
                  </a:txBody>
                  <a:tcPr marL="4200" marR="4200" marT="4200" marB="0" anchor="b">
                    <a:lnL>
                      <a:noFill/>
                    </a:lnL>
                    <a:lnR>
                      <a:noFill/>
                    </a:lnR>
                    <a:lnT>
                      <a:noFill/>
                    </a:lnT>
                    <a:lnB>
                      <a:noFill/>
                    </a:lnB>
                  </a:tcPr>
                </a:tc>
                <a:tc>
                  <a:txBody>
                    <a:bodyPr/>
                    <a:lstStyle/>
                    <a:p>
                      <a:pPr algn="l" fontAlgn="b"/>
                      <a:endParaRPr lang="en-IN" sz="700" b="0" i="0" u="none" strike="noStrike">
                        <a:solidFill>
                          <a:srgbClr val="000000"/>
                        </a:solidFill>
                        <a:effectLst/>
                        <a:latin typeface="Calibri" panose="020F0502020204030204" pitchFamily="34" charset="0"/>
                      </a:endParaRPr>
                    </a:p>
                  </a:txBody>
                  <a:tcPr marL="4200" marR="4200" marT="4200" marB="0" anchor="b">
                    <a:lnL>
                      <a:noFill/>
                    </a:lnL>
                    <a:lnR>
                      <a:noFill/>
                    </a:lnR>
                    <a:lnT>
                      <a:noFill/>
                    </a:lnT>
                    <a:lnB>
                      <a:noFill/>
                    </a:lnB>
                  </a:tcPr>
                </a:tc>
                <a:tc>
                  <a:txBody>
                    <a:bodyPr/>
                    <a:lstStyle/>
                    <a:p>
                      <a:pPr algn="l" fontAlgn="b"/>
                      <a:endParaRPr lang="en-IN" sz="700" b="0" i="0" u="none" strike="noStrike" dirty="0">
                        <a:solidFill>
                          <a:srgbClr val="000000"/>
                        </a:solidFill>
                        <a:effectLst/>
                        <a:latin typeface="Calibri" panose="020F0502020204030204" pitchFamily="34" charset="0"/>
                      </a:endParaRPr>
                    </a:p>
                  </a:txBody>
                  <a:tcPr marL="4200" marR="4200" marT="4200" marB="0" anchor="b">
                    <a:lnL>
                      <a:noFill/>
                    </a:lnL>
                    <a:lnR>
                      <a:noFill/>
                    </a:lnR>
                    <a:lnT>
                      <a:noFill/>
                    </a:lnT>
                    <a:lnB>
                      <a:noFill/>
                    </a:lnB>
                  </a:tcPr>
                </a:tc>
                <a:extLst>
                  <a:ext uri="{0D108BD9-81ED-4DB2-BD59-A6C34878D82A}">
                    <a16:rowId xmlns:a16="http://schemas.microsoft.com/office/drawing/2014/main" val="1355086830"/>
                  </a:ext>
                </a:extLst>
              </a:tr>
            </a:tbl>
          </a:graphicData>
        </a:graphic>
      </p:graphicFrame>
    </p:spTree>
    <p:extLst>
      <p:ext uri="{BB962C8B-B14F-4D97-AF65-F5344CB8AC3E}">
        <p14:creationId xmlns:p14="http://schemas.microsoft.com/office/powerpoint/2010/main" val="2961286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6DD9A3B-3B67-FC45-0AA1-FD60D20DD9DC}"/>
              </a:ext>
            </a:extLst>
          </p:cNvPr>
          <p:cNvGraphicFramePr>
            <a:graphicFrameLocks noGrp="1"/>
          </p:cNvGraphicFramePr>
          <p:nvPr>
            <p:extLst>
              <p:ext uri="{D42A27DB-BD31-4B8C-83A1-F6EECF244321}">
                <p14:modId xmlns:p14="http://schemas.microsoft.com/office/powerpoint/2010/main" val="928662847"/>
              </p:ext>
            </p:extLst>
          </p:nvPr>
        </p:nvGraphicFramePr>
        <p:xfrm>
          <a:off x="1117600" y="406399"/>
          <a:ext cx="10684925" cy="6290738"/>
        </p:xfrm>
        <a:graphic>
          <a:graphicData uri="http://schemas.openxmlformats.org/drawingml/2006/table">
            <a:tbl>
              <a:tblPr/>
              <a:tblGrid>
                <a:gridCol w="654179">
                  <a:extLst>
                    <a:ext uri="{9D8B030D-6E8A-4147-A177-3AD203B41FA5}">
                      <a16:colId xmlns:a16="http://schemas.microsoft.com/office/drawing/2014/main" val="749940732"/>
                    </a:ext>
                  </a:extLst>
                </a:gridCol>
                <a:gridCol w="654179">
                  <a:extLst>
                    <a:ext uri="{9D8B030D-6E8A-4147-A177-3AD203B41FA5}">
                      <a16:colId xmlns:a16="http://schemas.microsoft.com/office/drawing/2014/main" val="1230049519"/>
                    </a:ext>
                  </a:extLst>
                </a:gridCol>
                <a:gridCol w="654179">
                  <a:extLst>
                    <a:ext uri="{9D8B030D-6E8A-4147-A177-3AD203B41FA5}">
                      <a16:colId xmlns:a16="http://schemas.microsoft.com/office/drawing/2014/main" val="3231293193"/>
                    </a:ext>
                  </a:extLst>
                </a:gridCol>
                <a:gridCol w="654179">
                  <a:extLst>
                    <a:ext uri="{9D8B030D-6E8A-4147-A177-3AD203B41FA5}">
                      <a16:colId xmlns:a16="http://schemas.microsoft.com/office/drawing/2014/main" val="2543594636"/>
                    </a:ext>
                  </a:extLst>
                </a:gridCol>
                <a:gridCol w="654179">
                  <a:extLst>
                    <a:ext uri="{9D8B030D-6E8A-4147-A177-3AD203B41FA5}">
                      <a16:colId xmlns:a16="http://schemas.microsoft.com/office/drawing/2014/main" val="2349349612"/>
                    </a:ext>
                  </a:extLst>
                </a:gridCol>
                <a:gridCol w="654179">
                  <a:extLst>
                    <a:ext uri="{9D8B030D-6E8A-4147-A177-3AD203B41FA5}">
                      <a16:colId xmlns:a16="http://schemas.microsoft.com/office/drawing/2014/main" val="640189325"/>
                    </a:ext>
                  </a:extLst>
                </a:gridCol>
                <a:gridCol w="654179">
                  <a:extLst>
                    <a:ext uri="{9D8B030D-6E8A-4147-A177-3AD203B41FA5}">
                      <a16:colId xmlns:a16="http://schemas.microsoft.com/office/drawing/2014/main" val="2987352764"/>
                    </a:ext>
                  </a:extLst>
                </a:gridCol>
                <a:gridCol w="654179">
                  <a:extLst>
                    <a:ext uri="{9D8B030D-6E8A-4147-A177-3AD203B41FA5}">
                      <a16:colId xmlns:a16="http://schemas.microsoft.com/office/drawing/2014/main" val="3969059714"/>
                    </a:ext>
                  </a:extLst>
                </a:gridCol>
                <a:gridCol w="654179">
                  <a:extLst>
                    <a:ext uri="{9D8B030D-6E8A-4147-A177-3AD203B41FA5}">
                      <a16:colId xmlns:a16="http://schemas.microsoft.com/office/drawing/2014/main" val="1361819460"/>
                    </a:ext>
                  </a:extLst>
                </a:gridCol>
                <a:gridCol w="654179">
                  <a:extLst>
                    <a:ext uri="{9D8B030D-6E8A-4147-A177-3AD203B41FA5}">
                      <a16:colId xmlns:a16="http://schemas.microsoft.com/office/drawing/2014/main" val="1349331695"/>
                    </a:ext>
                  </a:extLst>
                </a:gridCol>
                <a:gridCol w="654179">
                  <a:extLst>
                    <a:ext uri="{9D8B030D-6E8A-4147-A177-3AD203B41FA5}">
                      <a16:colId xmlns:a16="http://schemas.microsoft.com/office/drawing/2014/main" val="4107041114"/>
                    </a:ext>
                  </a:extLst>
                </a:gridCol>
                <a:gridCol w="654179">
                  <a:extLst>
                    <a:ext uri="{9D8B030D-6E8A-4147-A177-3AD203B41FA5}">
                      <a16:colId xmlns:a16="http://schemas.microsoft.com/office/drawing/2014/main" val="3781323047"/>
                    </a:ext>
                  </a:extLst>
                </a:gridCol>
                <a:gridCol w="654179">
                  <a:extLst>
                    <a:ext uri="{9D8B030D-6E8A-4147-A177-3AD203B41FA5}">
                      <a16:colId xmlns:a16="http://schemas.microsoft.com/office/drawing/2014/main" val="14500200"/>
                    </a:ext>
                  </a:extLst>
                </a:gridCol>
                <a:gridCol w="654179">
                  <a:extLst>
                    <a:ext uri="{9D8B030D-6E8A-4147-A177-3AD203B41FA5}">
                      <a16:colId xmlns:a16="http://schemas.microsoft.com/office/drawing/2014/main" val="2760826683"/>
                    </a:ext>
                  </a:extLst>
                </a:gridCol>
                <a:gridCol w="436120">
                  <a:extLst>
                    <a:ext uri="{9D8B030D-6E8A-4147-A177-3AD203B41FA5}">
                      <a16:colId xmlns:a16="http://schemas.microsoft.com/office/drawing/2014/main" val="2278028214"/>
                    </a:ext>
                  </a:extLst>
                </a:gridCol>
                <a:gridCol w="436120">
                  <a:extLst>
                    <a:ext uri="{9D8B030D-6E8A-4147-A177-3AD203B41FA5}">
                      <a16:colId xmlns:a16="http://schemas.microsoft.com/office/drawing/2014/main" val="167748933"/>
                    </a:ext>
                  </a:extLst>
                </a:gridCol>
                <a:gridCol w="654179">
                  <a:extLst>
                    <a:ext uri="{9D8B030D-6E8A-4147-A177-3AD203B41FA5}">
                      <a16:colId xmlns:a16="http://schemas.microsoft.com/office/drawing/2014/main" val="694176431"/>
                    </a:ext>
                  </a:extLst>
                </a:gridCol>
              </a:tblGrid>
              <a:tr h="384244">
                <a:tc>
                  <a:txBody>
                    <a:bodyPr/>
                    <a:lstStyle/>
                    <a:p>
                      <a:pPr algn="l" fontAlgn="b"/>
                      <a:r>
                        <a:rPr lang="en-IN" sz="700" b="0" i="0" u="none" strike="noStrike">
                          <a:solidFill>
                            <a:srgbClr val="000000"/>
                          </a:solidFill>
                          <a:effectLst/>
                          <a:latin typeface="Calibri" panose="020F0502020204030204" pitchFamily="34" charset="0"/>
                        </a:rPr>
                        <a:t>Nepal</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18752</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48</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13754</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4950</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139</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3</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626</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0.26</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73.35</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0.35</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17844</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908</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5.09</a:t>
                      </a:r>
                    </a:p>
                  </a:txBody>
                  <a:tcPr marL="4066" marR="4066" marT="4066" marB="0" anchor="b">
                    <a:lnL>
                      <a:noFill/>
                    </a:lnL>
                    <a:lnR>
                      <a:noFill/>
                    </a:lnR>
                    <a:lnT>
                      <a:noFill/>
                    </a:lnT>
                    <a:lnB>
                      <a:noFill/>
                    </a:lnB>
                  </a:tcPr>
                </a:tc>
                <a:tc gridSpan="2">
                  <a:txBody>
                    <a:bodyPr/>
                    <a:lstStyle/>
                    <a:p>
                      <a:pPr algn="l" fontAlgn="b"/>
                      <a:r>
                        <a:rPr lang="en-IN" sz="700" b="0" i="0" u="none" strike="noStrike">
                          <a:solidFill>
                            <a:srgbClr val="000000"/>
                          </a:solidFill>
                          <a:effectLst/>
                          <a:latin typeface="Calibri" panose="020F0502020204030204" pitchFamily="34" charset="0"/>
                        </a:rPr>
                        <a:t>South-East Asia</a:t>
                      </a:r>
                    </a:p>
                  </a:txBody>
                  <a:tcPr marL="4066" marR="4066" marT="4066" marB="0" anchor="b">
                    <a:lnL>
                      <a:noFill/>
                    </a:lnL>
                    <a:lnR>
                      <a:noFill/>
                    </a:lnR>
                    <a:lnT>
                      <a:noFill/>
                    </a:lnT>
                    <a:lnB>
                      <a:noFill/>
                    </a:lnB>
                  </a:tcPr>
                </a:tc>
                <a:tc hMerge="1">
                  <a:txBody>
                    <a:bodyPr/>
                    <a:lstStyle/>
                    <a:p>
                      <a:endParaRPr lang="en-IN"/>
                    </a:p>
                  </a:txBody>
                  <a:tcPr/>
                </a:tc>
                <a:tc>
                  <a:txBody>
                    <a:bodyPr/>
                    <a:lstStyle/>
                    <a:p>
                      <a:pPr algn="l" fontAlgn="b"/>
                      <a:endParaRPr lang="en-IN" sz="700" b="0" i="0" u="none" strike="noStrike">
                        <a:solidFill>
                          <a:srgbClr val="000000"/>
                        </a:solidFill>
                        <a:effectLst/>
                        <a:latin typeface="Calibri" panose="020F0502020204030204" pitchFamily="34" charset="0"/>
                      </a:endParaRPr>
                    </a:p>
                  </a:txBody>
                  <a:tcPr marL="4066" marR="4066" marT="4066" marB="0" anchor="b">
                    <a:lnL>
                      <a:noFill/>
                    </a:lnL>
                    <a:lnR>
                      <a:noFill/>
                    </a:lnR>
                    <a:lnT>
                      <a:noFill/>
                    </a:lnT>
                    <a:lnB>
                      <a:noFill/>
                    </a:lnB>
                  </a:tcPr>
                </a:tc>
                <a:extLst>
                  <a:ext uri="{0D108BD9-81ED-4DB2-BD59-A6C34878D82A}">
                    <a16:rowId xmlns:a16="http://schemas.microsoft.com/office/drawing/2014/main" val="4133517068"/>
                  </a:ext>
                </a:extLst>
              </a:tr>
              <a:tr h="384244">
                <a:tc>
                  <a:txBody>
                    <a:bodyPr/>
                    <a:lstStyle/>
                    <a:p>
                      <a:pPr algn="l" fontAlgn="b"/>
                      <a:r>
                        <a:rPr lang="en-IN" sz="700" b="0" i="0" u="none" strike="noStrike">
                          <a:solidFill>
                            <a:srgbClr val="000000"/>
                          </a:solidFill>
                          <a:effectLst/>
                          <a:latin typeface="Calibri" panose="020F0502020204030204" pitchFamily="34" charset="0"/>
                        </a:rPr>
                        <a:t>Netherlands</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53413</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6160</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189</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47064</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419</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0</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11.53</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0.35</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3259.26</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52132</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1281</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2.46</a:t>
                      </a:r>
                    </a:p>
                  </a:txBody>
                  <a:tcPr marL="4066" marR="4066" marT="4066" marB="0" anchor="b">
                    <a:lnL>
                      <a:noFill/>
                    </a:lnL>
                    <a:lnR>
                      <a:noFill/>
                    </a:lnR>
                    <a:lnT>
                      <a:noFill/>
                    </a:lnT>
                    <a:lnB>
                      <a:noFill/>
                    </a:lnB>
                  </a:tcPr>
                </a:tc>
                <a:tc>
                  <a:txBody>
                    <a:bodyPr/>
                    <a:lstStyle/>
                    <a:p>
                      <a:pPr algn="l" fontAlgn="b"/>
                      <a:r>
                        <a:rPr lang="en-IN" sz="700" b="0" i="0" u="none" strike="noStrike">
                          <a:solidFill>
                            <a:srgbClr val="000000"/>
                          </a:solidFill>
                          <a:effectLst/>
                          <a:latin typeface="Calibri" panose="020F0502020204030204" pitchFamily="34" charset="0"/>
                        </a:rPr>
                        <a:t>Europe</a:t>
                      </a:r>
                    </a:p>
                  </a:txBody>
                  <a:tcPr marL="4066" marR="4066" marT="4066" marB="0" anchor="b">
                    <a:lnL>
                      <a:noFill/>
                    </a:lnL>
                    <a:lnR>
                      <a:noFill/>
                    </a:lnR>
                    <a:lnT>
                      <a:noFill/>
                    </a:lnT>
                    <a:lnB>
                      <a:noFill/>
                    </a:lnB>
                  </a:tcPr>
                </a:tc>
                <a:tc>
                  <a:txBody>
                    <a:bodyPr/>
                    <a:lstStyle/>
                    <a:p>
                      <a:pPr algn="l" fontAlgn="b"/>
                      <a:endParaRPr lang="en-IN" sz="700" b="0" i="0" u="none" strike="noStrike">
                        <a:solidFill>
                          <a:srgbClr val="000000"/>
                        </a:solidFill>
                        <a:effectLst/>
                        <a:latin typeface="Calibri" panose="020F0502020204030204" pitchFamily="34" charset="0"/>
                      </a:endParaRPr>
                    </a:p>
                  </a:txBody>
                  <a:tcPr marL="4066" marR="4066" marT="4066" marB="0" anchor="b">
                    <a:lnL>
                      <a:noFill/>
                    </a:lnL>
                    <a:lnR>
                      <a:noFill/>
                    </a:lnR>
                    <a:lnT>
                      <a:noFill/>
                    </a:lnT>
                    <a:lnB>
                      <a:noFill/>
                    </a:lnB>
                  </a:tcPr>
                </a:tc>
                <a:tc>
                  <a:txBody>
                    <a:bodyPr/>
                    <a:lstStyle/>
                    <a:p>
                      <a:pPr algn="l" fontAlgn="b"/>
                      <a:endParaRPr lang="en-IN" sz="700" b="0" i="0" u="none" strike="noStrike">
                        <a:solidFill>
                          <a:srgbClr val="000000"/>
                        </a:solidFill>
                        <a:effectLst/>
                        <a:latin typeface="Calibri" panose="020F0502020204030204" pitchFamily="34" charset="0"/>
                      </a:endParaRPr>
                    </a:p>
                  </a:txBody>
                  <a:tcPr marL="4066" marR="4066" marT="4066" marB="0" anchor="b">
                    <a:lnL>
                      <a:noFill/>
                    </a:lnL>
                    <a:lnR>
                      <a:noFill/>
                    </a:lnR>
                    <a:lnT>
                      <a:noFill/>
                    </a:lnT>
                    <a:lnB>
                      <a:noFill/>
                    </a:lnB>
                  </a:tcPr>
                </a:tc>
                <a:extLst>
                  <a:ext uri="{0D108BD9-81ED-4DB2-BD59-A6C34878D82A}">
                    <a16:rowId xmlns:a16="http://schemas.microsoft.com/office/drawing/2014/main" val="559736013"/>
                  </a:ext>
                </a:extLst>
              </a:tr>
              <a:tr h="384244">
                <a:tc>
                  <a:txBody>
                    <a:bodyPr/>
                    <a:lstStyle/>
                    <a:p>
                      <a:pPr algn="l" fontAlgn="b"/>
                      <a:r>
                        <a:rPr lang="en-IN" sz="700" b="0" i="0" u="none" strike="noStrike">
                          <a:solidFill>
                            <a:srgbClr val="000000"/>
                          </a:solidFill>
                          <a:effectLst/>
                          <a:latin typeface="Calibri" panose="020F0502020204030204" pitchFamily="34" charset="0"/>
                        </a:rPr>
                        <a:t>New Zealand</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1557</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22</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1514</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21</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0</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1.41</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97.24</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1.45</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1555</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2</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0.13</a:t>
                      </a:r>
                    </a:p>
                  </a:txBody>
                  <a:tcPr marL="4066" marR="4066" marT="4066" marB="0" anchor="b">
                    <a:lnL>
                      <a:noFill/>
                    </a:lnL>
                    <a:lnR>
                      <a:noFill/>
                    </a:lnR>
                    <a:lnT>
                      <a:noFill/>
                    </a:lnT>
                    <a:lnB>
                      <a:noFill/>
                    </a:lnB>
                  </a:tcPr>
                </a:tc>
                <a:tc gridSpan="2">
                  <a:txBody>
                    <a:bodyPr/>
                    <a:lstStyle/>
                    <a:p>
                      <a:pPr algn="l" fontAlgn="b"/>
                      <a:r>
                        <a:rPr lang="en-IN" sz="700" b="0" i="0" u="none" strike="noStrike">
                          <a:solidFill>
                            <a:srgbClr val="000000"/>
                          </a:solidFill>
                          <a:effectLst/>
                          <a:latin typeface="Calibri" panose="020F0502020204030204" pitchFamily="34" charset="0"/>
                        </a:rPr>
                        <a:t>Western Pacific</a:t>
                      </a:r>
                    </a:p>
                  </a:txBody>
                  <a:tcPr marL="4066" marR="4066" marT="4066" marB="0" anchor="b">
                    <a:lnL>
                      <a:noFill/>
                    </a:lnL>
                    <a:lnR>
                      <a:noFill/>
                    </a:lnR>
                    <a:lnT>
                      <a:noFill/>
                    </a:lnT>
                    <a:lnB>
                      <a:noFill/>
                    </a:lnB>
                  </a:tcPr>
                </a:tc>
                <a:tc hMerge="1">
                  <a:txBody>
                    <a:bodyPr/>
                    <a:lstStyle/>
                    <a:p>
                      <a:endParaRPr lang="en-IN"/>
                    </a:p>
                  </a:txBody>
                  <a:tcPr/>
                </a:tc>
                <a:tc>
                  <a:txBody>
                    <a:bodyPr/>
                    <a:lstStyle/>
                    <a:p>
                      <a:pPr algn="l" fontAlgn="b"/>
                      <a:endParaRPr lang="en-IN" sz="700" b="0" i="0" u="none" strike="noStrike">
                        <a:solidFill>
                          <a:srgbClr val="000000"/>
                        </a:solidFill>
                        <a:effectLst/>
                        <a:latin typeface="Calibri" panose="020F0502020204030204" pitchFamily="34" charset="0"/>
                      </a:endParaRPr>
                    </a:p>
                  </a:txBody>
                  <a:tcPr marL="4066" marR="4066" marT="4066" marB="0" anchor="b">
                    <a:lnL>
                      <a:noFill/>
                    </a:lnL>
                    <a:lnR>
                      <a:noFill/>
                    </a:lnR>
                    <a:lnT>
                      <a:noFill/>
                    </a:lnT>
                    <a:lnB>
                      <a:noFill/>
                    </a:lnB>
                  </a:tcPr>
                </a:tc>
                <a:extLst>
                  <a:ext uri="{0D108BD9-81ED-4DB2-BD59-A6C34878D82A}">
                    <a16:rowId xmlns:a16="http://schemas.microsoft.com/office/drawing/2014/main" val="1059690671"/>
                  </a:ext>
                </a:extLst>
              </a:tr>
              <a:tr h="384244">
                <a:tc>
                  <a:txBody>
                    <a:bodyPr/>
                    <a:lstStyle/>
                    <a:p>
                      <a:pPr algn="l" fontAlgn="b"/>
                      <a:r>
                        <a:rPr lang="en-IN" sz="700" b="0" i="0" u="none" strike="noStrike">
                          <a:solidFill>
                            <a:srgbClr val="000000"/>
                          </a:solidFill>
                          <a:effectLst/>
                          <a:latin typeface="Calibri" panose="020F0502020204030204" pitchFamily="34" charset="0"/>
                        </a:rPr>
                        <a:t>Nicaragua</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3439</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108</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2492</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839</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0</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0</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0</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3.14</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72.46</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4.33</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3147</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292</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9.28</a:t>
                      </a:r>
                    </a:p>
                  </a:txBody>
                  <a:tcPr marL="4066" marR="4066" marT="4066" marB="0" anchor="b">
                    <a:lnL>
                      <a:noFill/>
                    </a:lnL>
                    <a:lnR>
                      <a:noFill/>
                    </a:lnR>
                    <a:lnT>
                      <a:noFill/>
                    </a:lnT>
                    <a:lnB>
                      <a:noFill/>
                    </a:lnB>
                  </a:tcPr>
                </a:tc>
                <a:tc>
                  <a:txBody>
                    <a:bodyPr/>
                    <a:lstStyle/>
                    <a:p>
                      <a:pPr algn="l" fontAlgn="b"/>
                      <a:r>
                        <a:rPr lang="en-IN" sz="700" b="0" i="0" u="none" strike="noStrike">
                          <a:solidFill>
                            <a:srgbClr val="000000"/>
                          </a:solidFill>
                          <a:effectLst/>
                          <a:latin typeface="Calibri" panose="020F0502020204030204" pitchFamily="34" charset="0"/>
                        </a:rPr>
                        <a:t>Americas</a:t>
                      </a:r>
                    </a:p>
                  </a:txBody>
                  <a:tcPr marL="4066" marR="4066" marT="4066" marB="0" anchor="b">
                    <a:lnL>
                      <a:noFill/>
                    </a:lnL>
                    <a:lnR>
                      <a:noFill/>
                    </a:lnR>
                    <a:lnT>
                      <a:noFill/>
                    </a:lnT>
                    <a:lnB>
                      <a:noFill/>
                    </a:lnB>
                  </a:tcPr>
                </a:tc>
                <a:tc>
                  <a:txBody>
                    <a:bodyPr/>
                    <a:lstStyle/>
                    <a:p>
                      <a:pPr algn="l" fontAlgn="b"/>
                      <a:endParaRPr lang="en-IN" sz="700" b="0" i="0" u="none" strike="noStrike">
                        <a:solidFill>
                          <a:srgbClr val="000000"/>
                        </a:solidFill>
                        <a:effectLst/>
                        <a:latin typeface="Calibri" panose="020F0502020204030204" pitchFamily="34" charset="0"/>
                      </a:endParaRPr>
                    </a:p>
                  </a:txBody>
                  <a:tcPr marL="4066" marR="4066" marT="4066" marB="0" anchor="b">
                    <a:lnL>
                      <a:noFill/>
                    </a:lnL>
                    <a:lnR>
                      <a:noFill/>
                    </a:lnR>
                    <a:lnT>
                      <a:noFill/>
                    </a:lnT>
                    <a:lnB>
                      <a:noFill/>
                    </a:lnB>
                  </a:tcPr>
                </a:tc>
                <a:tc>
                  <a:txBody>
                    <a:bodyPr/>
                    <a:lstStyle/>
                    <a:p>
                      <a:pPr algn="l" fontAlgn="b"/>
                      <a:endParaRPr lang="en-IN" sz="700" b="0" i="0" u="none" strike="noStrike">
                        <a:solidFill>
                          <a:srgbClr val="000000"/>
                        </a:solidFill>
                        <a:effectLst/>
                        <a:latin typeface="Calibri" panose="020F0502020204030204" pitchFamily="34" charset="0"/>
                      </a:endParaRPr>
                    </a:p>
                  </a:txBody>
                  <a:tcPr marL="4066" marR="4066" marT="4066" marB="0" anchor="b">
                    <a:lnL>
                      <a:noFill/>
                    </a:lnL>
                    <a:lnR>
                      <a:noFill/>
                    </a:lnR>
                    <a:lnT>
                      <a:noFill/>
                    </a:lnT>
                    <a:lnB>
                      <a:noFill/>
                    </a:lnB>
                  </a:tcPr>
                </a:tc>
                <a:extLst>
                  <a:ext uri="{0D108BD9-81ED-4DB2-BD59-A6C34878D82A}">
                    <a16:rowId xmlns:a16="http://schemas.microsoft.com/office/drawing/2014/main" val="2912342278"/>
                  </a:ext>
                </a:extLst>
              </a:tr>
              <a:tr h="207120">
                <a:tc>
                  <a:txBody>
                    <a:bodyPr/>
                    <a:lstStyle/>
                    <a:p>
                      <a:pPr algn="l" fontAlgn="b"/>
                      <a:r>
                        <a:rPr lang="en-IN" sz="700" b="0" i="0" u="none" strike="noStrike">
                          <a:solidFill>
                            <a:srgbClr val="000000"/>
                          </a:solidFill>
                          <a:effectLst/>
                          <a:latin typeface="Calibri" panose="020F0502020204030204" pitchFamily="34" charset="0"/>
                        </a:rPr>
                        <a:t>Niger</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1132</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69</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1027</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36</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0</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0</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0</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6.1</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90.72</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6.72</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1105</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27</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2.44</a:t>
                      </a:r>
                    </a:p>
                  </a:txBody>
                  <a:tcPr marL="4066" marR="4066" marT="4066" marB="0" anchor="b">
                    <a:lnL>
                      <a:noFill/>
                    </a:lnL>
                    <a:lnR>
                      <a:noFill/>
                    </a:lnR>
                    <a:lnT>
                      <a:noFill/>
                    </a:lnT>
                    <a:lnB>
                      <a:noFill/>
                    </a:lnB>
                  </a:tcPr>
                </a:tc>
                <a:tc>
                  <a:txBody>
                    <a:bodyPr/>
                    <a:lstStyle/>
                    <a:p>
                      <a:pPr algn="l" fontAlgn="b"/>
                      <a:r>
                        <a:rPr lang="en-IN" sz="700" b="0" i="0" u="none" strike="noStrike">
                          <a:solidFill>
                            <a:srgbClr val="000000"/>
                          </a:solidFill>
                          <a:effectLst/>
                          <a:latin typeface="Calibri" panose="020F0502020204030204" pitchFamily="34" charset="0"/>
                        </a:rPr>
                        <a:t>Africa</a:t>
                      </a:r>
                    </a:p>
                  </a:txBody>
                  <a:tcPr marL="4066" marR="4066" marT="4066" marB="0" anchor="b">
                    <a:lnL>
                      <a:noFill/>
                    </a:lnL>
                    <a:lnR>
                      <a:noFill/>
                    </a:lnR>
                    <a:lnT>
                      <a:noFill/>
                    </a:lnT>
                    <a:lnB>
                      <a:noFill/>
                    </a:lnB>
                  </a:tcPr>
                </a:tc>
                <a:tc>
                  <a:txBody>
                    <a:bodyPr/>
                    <a:lstStyle/>
                    <a:p>
                      <a:pPr algn="l" fontAlgn="b"/>
                      <a:endParaRPr lang="en-IN" sz="700" b="0" i="0" u="none" strike="noStrike">
                        <a:solidFill>
                          <a:srgbClr val="000000"/>
                        </a:solidFill>
                        <a:effectLst/>
                        <a:latin typeface="Calibri" panose="020F0502020204030204" pitchFamily="34" charset="0"/>
                      </a:endParaRPr>
                    </a:p>
                  </a:txBody>
                  <a:tcPr marL="4066" marR="4066" marT="4066" marB="0" anchor="b">
                    <a:lnL>
                      <a:noFill/>
                    </a:lnL>
                    <a:lnR>
                      <a:noFill/>
                    </a:lnR>
                    <a:lnT>
                      <a:noFill/>
                    </a:lnT>
                    <a:lnB>
                      <a:noFill/>
                    </a:lnB>
                  </a:tcPr>
                </a:tc>
                <a:tc>
                  <a:txBody>
                    <a:bodyPr/>
                    <a:lstStyle/>
                    <a:p>
                      <a:pPr algn="l" fontAlgn="b"/>
                      <a:endParaRPr lang="en-IN" sz="700" b="0" i="0" u="none" strike="noStrike">
                        <a:solidFill>
                          <a:srgbClr val="000000"/>
                        </a:solidFill>
                        <a:effectLst/>
                        <a:latin typeface="Calibri" panose="020F0502020204030204" pitchFamily="34" charset="0"/>
                      </a:endParaRPr>
                    </a:p>
                  </a:txBody>
                  <a:tcPr marL="4066" marR="4066" marT="4066" marB="0" anchor="b">
                    <a:lnL>
                      <a:noFill/>
                    </a:lnL>
                    <a:lnR>
                      <a:noFill/>
                    </a:lnR>
                    <a:lnT>
                      <a:noFill/>
                    </a:lnT>
                    <a:lnB>
                      <a:noFill/>
                    </a:lnB>
                  </a:tcPr>
                </a:tc>
                <a:extLst>
                  <a:ext uri="{0D108BD9-81ED-4DB2-BD59-A6C34878D82A}">
                    <a16:rowId xmlns:a16="http://schemas.microsoft.com/office/drawing/2014/main" val="537095920"/>
                  </a:ext>
                </a:extLst>
              </a:tr>
              <a:tr h="207120">
                <a:tc>
                  <a:txBody>
                    <a:bodyPr/>
                    <a:lstStyle/>
                    <a:p>
                      <a:pPr algn="l" fontAlgn="b"/>
                      <a:r>
                        <a:rPr lang="en-IN" sz="700" b="0" i="0" u="none" strike="noStrike">
                          <a:solidFill>
                            <a:srgbClr val="000000"/>
                          </a:solidFill>
                          <a:effectLst/>
                          <a:latin typeface="Calibri" panose="020F0502020204030204" pitchFamily="34" charset="0"/>
                        </a:rPr>
                        <a:t>Nigeria</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41180</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860</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18203</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22117</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648</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2</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829</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2.09</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44.2</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4.72</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37225</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3955</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10.62</a:t>
                      </a:r>
                    </a:p>
                  </a:txBody>
                  <a:tcPr marL="4066" marR="4066" marT="4066" marB="0" anchor="b">
                    <a:lnL>
                      <a:noFill/>
                    </a:lnL>
                    <a:lnR>
                      <a:noFill/>
                    </a:lnR>
                    <a:lnT>
                      <a:noFill/>
                    </a:lnT>
                    <a:lnB>
                      <a:noFill/>
                    </a:lnB>
                  </a:tcPr>
                </a:tc>
                <a:tc>
                  <a:txBody>
                    <a:bodyPr/>
                    <a:lstStyle/>
                    <a:p>
                      <a:pPr algn="l" fontAlgn="b"/>
                      <a:r>
                        <a:rPr lang="en-IN" sz="700" b="0" i="0" u="none" strike="noStrike">
                          <a:solidFill>
                            <a:srgbClr val="000000"/>
                          </a:solidFill>
                          <a:effectLst/>
                          <a:latin typeface="Calibri" panose="020F0502020204030204" pitchFamily="34" charset="0"/>
                        </a:rPr>
                        <a:t>Africa</a:t>
                      </a:r>
                    </a:p>
                  </a:txBody>
                  <a:tcPr marL="4066" marR="4066" marT="4066" marB="0" anchor="b">
                    <a:lnL>
                      <a:noFill/>
                    </a:lnL>
                    <a:lnR>
                      <a:noFill/>
                    </a:lnR>
                    <a:lnT>
                      <a:noFill/>
                    </a:lnT>
                    <a:lnB>
                      <a:noFill/>
                    </a:lnB>
                  </a:tcPr>
                </a:tc>
                <a:tc>
                  <a:txBody>
                    <a:bodyPr/>
                    <a:lstStyle/>
                    <a:p>
                      <a:pPr algn="l" fontAlgn="b"/>
                      <a:endParaRPr lang="en-IN" sz="700" b="0" i="0" u="none" strike="noStrike">
                        <a:solidFill>
                          <a:srgbClr val="000000"/>
                        </a:solidFill>
                        <a:effectLst/>
                        <a:latin typeface="Calibri" panose="020F0502020204030204" pitchFamily="34" charset="0"/>
                      </a:endParaRPr>
                    </a:p>
                  </a:txBody>
                  <a:tcPr marL="4066" marR="4066" marT="4066" marB="0" anchor="b">
                    <a:lnL>
                      <a:noFill/>
                    </a:lnL>
                    <a:lnR>
                      <a:noFill/>
                    </a:lnR>
                    <a:lnT>
                      <a:noFill/>
                    </a:lnT>
                    <a:lnB>
                      <a:noFill/>
                    </a:lnB>
                  </a:tcPr>
                </a:tc>
                <a:tc>
                  <a:txBody>
                    <a:bodyPr/>
                    <a:lstStyle/>
                    <a:p>
                      <a:pPr algn="l" fontAlgn="b"/>
                      <a:endParaRPr lang="en-IN" sz="700" b="0" i="0" u="none" strike="noStrike">
                        <a:solidFill>
                          <a:srgbClr val="000000"/>
                        </a:solidFill>
                        <a:effectLst/>
                        <a:latin typeface="Calibri" panose="020F0502020204030204" pitchFamily="34" charset="0"/>
                      </a:endParaRPr>
                    </a:p>
                  </a:txBody>
                  <a:tcPr marL="4066" marR="4066" marT="4066" marB="0" anchor="b">
                    <a:lnL>
                      <a:noFill/>
                    </a:lnL>
                    <a:lnR>
                      <a:noFill/>
                    </a:lnR>
                    <a:lnT>
                      <a:noFill/>
                    </a:lnT>
                    <a:lnB>
                      <a:noFill/>
                    </a:lnB>
                  </a:tcPr>
                </a:tc>
                <a:extLst>
                  <a:ext uri="{0D108BD9-81ED-4DB2-BD59-A6C34878D82A}">
                    <a16:rowId xmlns:a16="http://schemas.microsoft.com/office/drawing/2014/main" val="2770983194"/>
                  </a:ext>
                </a:extLst>
              </a:tr>
              <a:tr h="572793">
                <a:tc>
                  <a:txBody>
                    <a:bodyPr/>
                    <a:lstStyle/>
                    <a:p>
                      <a:pPr algn="l" fontAlgn="b"/>
                      <a:r>
                        <a:rPr lang="en-IN" sz="700" b="0" i="0" u="none" strike="noStrike">
                          <a:solidFill>
                            <a:srgbClr val="000000"/>
                          </a:solidFill>
                          <a:effectLst/>
                          <a:latin typeface="Calibri" panose="020F0502020204030204" pitchFamily="34" charset="0"/>
                        </a:rPr>
                        <a:t>North Macedonia</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10213</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466</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5564</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4183</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127</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6</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137</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4.56</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54.48</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8.38</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9249</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964</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10.42</a:t>
                      </a:r>
                    </a:p>
                  </a:txBody>
                  <a:tcPr marL="4066" marR="4066" marT="4066" marB="0" anchor="b">
                    <a:lnL>
                      <a:noFill/>
                    </a:lnL>
                    <a:lnR>
                      <a:noFill/>
                    </a:lnR>
                    <a:lnT>
                      <a:noFill/>
                    </a:lnT>
                    <a:lnB>
                      <a:noFill/>
                    </a:lnB>
                  </a:tcPr>
                </a:tc>
                <a:tc>
                  <a:txBody>
                    <a:bodyPr/>
                    <a:lstStyle/>
                    <a:p>
                      <a:pPr algn="l" fontAlgn="b"/>
                      <a:r>
                        <a:rPr lang="en-IN" sz="700" b="0" i="0" u="none" strike="noStrike">
                          <a:solidFill>
                            <a:srgbClr val="000000"/>
                          </a:solidFill>
                          <a:effectLst/>
                          <a:latin typeface="Calibri" panose="020F0502020204030204" pitchFamily="34" charset="0"/>
                        </a:rPr>
                        <a:t>Europe</a:t>
                      </a:r>
                    </a:p>
                  </a:txBody>
                  <a:tcPr marL="4066" marR="4066" marT="4066" marB="0" anchor="b">
                    <a:lnL>
                      <a:noFill/>
                    </a:lnL>
                    <a:lnR>
                      <a:noFill/>
                    </a:lnR>
                    <a:lnT>
                      <a:noFill/>
                    </a:lnT>
                    <a:lnB>
                      <a:noFill/>
                    </a:lnB>
                  </a:tcPr>
                </a:tc>
                <a:tc>
                  <a:txBody>
                    <a:bodyPr/>
                    <a:lstStyle/>
                    <a:p>
                      <a:pPr algn="l" fontAlgn="b"/>
                      <a:endParaRPr lang="en-IN" sz="700" b="0" i="0" u="none" strike="noStrike">
                        <a:solidFill>
                          <a:srgbClr val="000000"/>
                        </a:solidFill>
                        <a:effectLst/>
                        <a:latin typeface="Calibri" panose="020F0502020204030204" pitchFamily="34" charset="0"/>
                      </a:endParaRPr>
                    </a:p>
                  </a:txBody>
                  <a:tcPr marL="4066" marR="4066" marT="4066" marB="0" anchor="b">
                    <a:lnL>
                      <a:noFill/>
                    </a:lnL>
                    <a:lnR>
                      <a:noFill/>
                    </a:lnR>
                    <a:lnT>
                      <a:noFill/>
                    </a:lnT>
                    <a:lnB>
                      <a:noFill/>
                    </a:lnB>
                  </a:tcPr>
                </a:tc>
                <a:tc>
                  <a:txBody>
                    <a:bodyPr/>
                    <a:lstStyle/>
                    <a:p>
                      <a:pPr algn="l" fontAlgn="b"/>
                      <a:endParaRPr lang="en-IN" sz="700" b="0" i="0" u="none" strike="noStrike">
                        <a:solidFill>
                          <a:srgbClr val="000000"/>
                        </a:solidFill>
                        <a:effectLst/>
                        <a:latin typeface="Calibri" panose="020F0502020204030204" pitchFamily="34" charset="0"/>
                      </a:endParaRPr>
                    </a:p>
                  </a:txBody>
                  <a:tcPr marL="4066" marR="4066" marT="4066" marB="0" anchor="b">
                    <a:lnL>
                      <a:noFill/>
                    </a:lnL>
                    <a:lnR>
                      <a:noFill/>
                    </a:lnR>
                    <a:lnT>
                      <a:noFill/>
                    </a:lnT>
                    <a:lnB>
                      <a:noFill/>
                    </a:lnB>
                  </a:tcPr>
                </a:tc>
                <a:extLst>
                  <a:ext uri="{0D108BD9-81ED-4DB2-BD59-A6C34878D82A}">
                    <a16:rowId xmlns:a16="http://schemas.microsoft.com/office/drawing/2014/main" val="558445099"/>
                  </a:ext>
                </a:extLst>
              </a:tr>
              <a:tr h="207120">
                <a:tc>
                  <a:txBody>
                    <a:bodyPr/>
                    <a:lstStyle/>
                    <a:p>
                      <a:pPr algn="l" fontAlgn="b"/>
                      <a:r>
                        <a:rPr lang="en-IN" sz="700" b="0" i="0" u="none" strike="noStrike">
                          <a:solidFill>
                            <a:srgbClr val="000000"/>
                          </a:solidFill>
                          <a:effectLst/>
                          <a:latin typeface="Calibri" panose="020F0502020204030204" pitchFamily="34" charset="0"/>
                        </a:rPr>
                        <a:t>Norway</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9132</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255</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8752</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125</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15</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0</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0</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2.79</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95.84</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2.91</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9034</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98</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1.08</a:t>
                      </a:r>
                    </a:p>
                  </a:txBody>
                  <a:tcPr marL="4066" marR="4066" marT="4066" marB="0" anchor="b">
                    <a:lnL>
                      <a:noFill/>
                    </a:lnL>
                    <a:lnR>
                      <a:noFill/>
                    </a:lnR>
                    <a:lnT>
                      <a:noFill/>
                    </a:lnT>
                    <a:lnB>
                      <a:noFill/>
                    </a:lnB>
                  </a:tcPr>
                </a:tc>
                <a:tc>
                  <a:txBody>
                    <a:bodyPr/>
                    <a:lstStyle/>
                    <a:p>
                      <a:pPr algn="l" fontAlgn="b"/>
                      <a:r>
                        <a:rPr lang="en-IN" sz="700" b="0" i="0" u="none" strike="noStrike">
                          <a:solidFill>
                            <a:srgbClr val="000000"/>
                          </a:solidFill>
                          <a:effectLst/>
                          <a:latin typeface="Calibri" panose="020F0502020204030204" pitchFamily="34" charset="0"/>
                        </a:rPr>
                        <a:t>Europe</a:t>
                      </a:r>
                    </a:p>
                  </a:txBody>
                  <a:tcPr marL="4066" marR="4066" marT="4066" marB="0" anchor="b">
                    <a:lnL>
                      <a:noFill/>
                    </a:lnL>
                    <a:lnR>
                      <a:noFill/>
                    </a:lnR>
                    <a:lnT>
                      <a:noFill/>
                    </a:lnT>
                    <a:lnB>
                      <a:noFill/>
                    </a:lnB>
                  </a:tcPr>
                </a:tc>
                <a:tc>
                  <a:txBody>
                    <a:bodyPr/>
                    <a:lstStyle/>
                    <a:p>
                      <a:pPr algn="l" fontAlgn="b"/>
                      <a:endParaRPr lang="en-IN" sz="700" b="0" i="0" u="none" strike="noStrike">
                        <a:solidFill>
                          <a:srgbClr val="000000"/>
                        </a:solidFill>
                        <a:effectLst/>
                        <a:latin typeface="Calibri" panose="020F0502020204030204" pitchFamily="34" charset="0"/>
                      </a:endParaRPr>
                    </a:p>
                  </a:txBody>
                  <a:tcPr marL="4066" marR="4066" marT="4066" marB="0" anchor="b">
                    <a:lnL>
                      <a:noFill/>
                    </a:lnL>
                    <a:lnR>
                      <a:noFill/>
                    </a:lnR>
                    <a:lnT>
                      <a:noFill/>
                    </a:lnT>
                    <a:lnB>
                      <a:noFill/>
                    </a:lnB>
                  </a:tcPr>
                </a:tc>
                <a:tc>
                  <a:txBody>
                    <a:bodyPr/>
                    <a:lstStyle/>
                    <a:p>
                      <a:pPr algn="l" fontAlgn="b"/>
                      <a:endParaRPr lang="en-IN" sz="700" b="0" i="0" u="none" strike="noStrike">
                        <a:solidFill>
                          <a:srgbClr val="000000"/>
                        </a:solidFill>
                        <a:effectLst/>
                        <a:latin typeface="Calibri" panose="020F0502020204030204" pitchFamily="34" charset="0"/>
                      </a:endParaRPr>
                    </a:p>
                  </a:txBody>
                  <a:tcPr marL="4066" marR="4066" marT="4066" marB="0" anchor="b">
                    <a:lnL>
                      <a:noFill/>
                    </a:lnL>
                    <a:lnR>
                      <a:noFill/>
                    </a:lnR>
                    <a:lnT>
                      <a:noFill/>
                    </a:lnT>
                    <a:lnB>
                      <a:noFill/>
                    </a:lnB>
                  </a:tcPr>
                </a:tc>
                <a:extLst>
                  <a:ext uri="{0D108BD9-81ED-4DB2-BD59-A6C34878D82A}">
                    <a16:rowId xmlns:a16="http://schemas.microsoft.com/office/drawing/2014/main" val="2209923812"/>
                  </a:ext>
                </a:extLst>
              </a:tr>
              <a:tr h="207120">
                <a:tc>
                  <a:txBody>
                    <a:bodyPr/>
                    <a:lstStyle/>
                    <a:p>
                      <a:pPr algn="l" fontAlgn="b"/>
                      <a:r>
                        <a:rPr lang="en-IN" sz="700" b="0" i="0" u="none" strike="noStrike">
                          <a:solidFill>
                            <a:srgbClr val="000000"/>
                          </a:solidFill>
                          <a:effectLst/>
                          <a:latin typeface="Calibri" panose="020F0502020204030204" pitchFamily="34" charset="0"/>
                        </a:rPr>
                        <a:t>Oman</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77058</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393</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57028</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19637</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1053</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9</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1729</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0.51</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74.01</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0.69</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68400</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8658</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12.66</a:t>
                      </a:r>
                    </a:p>
                  </a:txBody>
                  <a:tcPr marL="4066" marR="4066" marT="4066" marB="0" anchor="b">
                    <a:lnL>
                      <a:noFill/>
                    </a:lnL>
                    <a:lnR>
                      <a:noFill/>
                    </a:lnR>
                    <a:lnT>
                      <a:noFill/>
                    </a:lnT>
                    <a:lnB>
                      <a:noFill/>
                    </a:lnB>
                  </a:tcPr>
                </a:tc>
                <a:tc gridSpan="3">
                  <a:txBody>
                    <a:bodyPr/>
                    <a:lstStyle/>
                    <a:p>
                      <a:pPr algn="l" fontAlgn="b"/>
                      <a:r>
                        <a:rPr lang="en-IN" sz="700" b="0" i="0" u="none" strike="noStrike">
                          <a:solidFill>
                            <a:srgbClr val="000000"/>
                          </a:solidFill>
                          <a:effectLst/>
                          <a:latin typeface="Calibri" panose="020F0502020204030204" pitchFamily="34" charset="0"/>
                        </a:rPr>
                        <a:t>Eastern Mediterranean</a:t>
                      </a:r>
                    </a:p>
                  </a:txBody>
                  <a:tcPr marL="4066" marR="4066" marT="4066" marB="0" anchor="b">
                    <a:lnL>
                      <a:noFill/>
                    </a:lnL>
                    <a:lnR>
                      <a:noFill/>
                    </a:lnR>
                    <a:lnT>
                      <a:noFill/>
                    </a:lnT>
                    <a:lnB>
                      <a:noFill/>
                    </a:lnB>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822080302"/>
                  </a:ext>
                </a:extLst>
              </a:tr>
              <a:tr h="207120">
                <a:tc>
                  <a:txBody>
                    <a:bodyPr/>
                    <a:lstStyle/>
                    <a:p>
                      <a:pPr algn="l" fontAlgn="b"/>
                      <a:r>
                        <a:rPr lang="en-IN" sz="700" b="0" i="0" u="none" strike="noStrike">
                          <a:solidFill>
                            <a:srgbClr val="000000"/>
                          </a:solidFill>
                          <a:effectLst/>
                          <a:latin typeface="Calibri" panose="020F0502020204030204" pitchFamily="34" charset="0"/>
                        </a:rPr>
                        <a:t>Pakistan</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274289</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5842</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241026</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27421</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1176</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20</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3592</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2.13</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87.87</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2.42</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266096</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8193</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3.08</a:t>
                      </a:r>
                    </a:p>
                  </a:txBody>
                  <a:tcPr marL="4066" marR="4066" marT="4066" marB="0" anchor="b">
                    <a:lnL>
                      <a:noFill/>
                    </a:lnL>
                    <a:lnR>
                      <a:noFill/>
                    </a:lnR>
                    <a:lnT>
                      <a:noFill/>
                    </a:lnT>
                    <a:lnB>
                      <a:noFill/>
                    </a:lnB>
                  </a:tcPr>
                </a:tc>
                <a:tc gridSpan="3">
                  <a:txBody>
                    <a:bodyPr/>
                    <a:lstStyle/>
                    <a:p>
                      <a:pPr algn="l" fontAlgn="b"/>
                      <a:r>
                        <a:rPr lang="en-IN" sz="700" b="0" i="0" u="none" strike="noStrike">
                          <a:solidFill>
                            <a:srgbClr val="000000"/>
                          </a:solidFill>
                          <a:effectLst/>
                          <a:latin typeface="Calibri" panose="020F0502020204030204" pitchFamily="34" charset="0"/>
                        </a:rPr>
                        <a:t>Eastern Mediterranean</a:t>
                      </a:r>
                    </a:p>
                  </a:txBody>
                  <a:tcPr marL="4066" marR="4066" marT="4066" marB="0" anchor="b">
                    <a:lnL>
                      <a:noFill/>
                    </a:lnL>
                    <a:lnR>
                      <a:noFill/>
                    </a:lnR>
                    <a:lnT>
                      <a:noFill/>
                    </a:lnT>
                    <a:lnB>
                      <a:noFill/>
                    </a:lnB>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8199868"/>
                  </a:ext>
                </a:extLst>
              </a:tr>
              <a:tr h="384244">
                <a:tc>
                  <a:txBody>
                    <a:bodyPr/>
                    <a:lstStyle/>
                    <a:p>
                      <a:pPr algn="l" fontAlgn="b"/>
                      <a:r>
                        <a:rPr lang="en-IN" sz="700" b="0" i="0" u="none" strike="noStrike">
                          <a:solidFill>
                            <a:srgbClr val="000000"/>
                          </a:solidFill>
                          <a:effectLst/>
                          <a:latin typeface="Calibri" panose="020F0502020204030204" pitchFamily="34" charset="0"/>
                        </a:rPr>
                        <a:t>Panama</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61442</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1322</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35086</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25034</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1146</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28</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955</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2.15</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57.1</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3.77</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54426</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7016</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12.89</a:t>
                      </a:r>
                    </a:p>
                  </a:txBody>
                  <a:tcPr marL="4066" marR="4066" marT="4066" marB="0" anchor="b">
                    <a:lnL>
                      <a:noFill/>
                    </a:lnL>
                    <a:lnR>
                      <a:noFill/>
                    </a:lnR>
                    <a:lnT>
                      <a:noFill/>
                    </a:lnT>
                    <a:lnB>
                      <a:noFill/>
                    </a:lnB>
                  </a:tcPr>
                </a:tc>
                <a:tc>
                  <a:txBody>
                    <a:bodyPr/>
                    <a:lstStyle/>
                    <a:p>
                      <a:pPr algn="l" fontAlgn="b"/>
                      <a:r>
                        <a:rPr lang="en-IN" sz="700" b="0" i="0" u="none" strike="noStrike">
                          <a:solidFill>
                            <a:srgbClr val="000000"/>
                          </a:solidFill>
                          <a:effectLst/>
                          <a:latin typeface="Calibri" panose="020F0502020204030204" pitchFamily="34" charset="0"/>
                        </a:rPr>
                        <a:t>Americas</a:t>
                      </a:r>
                    </a:p>
                  </a:txBody>
                  <a:tcPr marL="4066" marR="4066" marT="4066" marB="0" anchor="b">
                    <a:lnL>
                      <a:noFill/>
                    </a:lnL>
                    <a:lnR>
                      <a:noFill/>
                    </a:lnR>
                    <a:lnT>
                      <a:noFill/>
                    </a:lnT>
                    <a:lnB>
                      <a:noFill/>
                    </a:lnB>
                  </a:tcPr>
                </a:tc>
                <a:tc>
                  <a:txBody>
                    <a:bodyPr/>
                    <a:lstStyle/>
                    <a:p>
                      <a:pPr algn="l" fontAlgn="b"/>
                      <a:endParaRPr lang="en-IN" sz="700" b="0" i="0" u="none" strike="noStrike">
                        <a:solidFill>
                          <a:srgbClr val="000000"/>
                        </a:solidFill>
                        <a:effectLst/>
                        <a:latin typeface="Calibri" panose="020F0502020204030204" pitchFamily="34" charset="0"/>
                      </a:endParaRPr>
                    </a:p>
                  </a:txBody>
                  <a:tcPr marL="4066" marR="4066" marT="4066" marB="0" anchor="b">
                    <a:lnL>
                      <a:noFill/>
                    </a:lnL>
                    <a:lnR>
                      <a:noFill/>
                    </a:lnR>
                    <a:lnT>
                      <a:noFill/>
                    </a:lnT>
                    <a:lnB>
                      <a:noFill/>
                    </a:lnB>
                  </a:tcPr>
                </a:tc>
                <a:tc>
                  <a:txBody>
                    <a:bodyPr/>
                    <a:lstStyle/>
                    <a:p>
                      <a:pPr algn="l" fontAlgn="b"/>
                      <a:endParaRPr lang="en-IN" sz="700" b="0" i="0" u="none" strike="noStrike">
                        <a:solidFill>
                          <a:srgbClr val="000000"/>
                        </a:solidFill>
                        <a:effectLst/>
                        <a:latin typeface="Calibri" panose="020F0502020204030204" pitchFamily="34" charset="0"/>
                      </a:endParaRPr>
                    </a:p>
                  </a:txBody>
                  <a:tcPr marL="4066" marR="4066" marT="4066" marB="0" anchor="b">
                    <a:lnL>
                      <a:noFill/>
                    </a:lnL>
                    <a:lnR>
                      <a:noFill/>
                    </a:lnR>
                    <a:lnT>
                      <a:noFill/>
                    </a:lnT>
                    <a:lnB>
                      <a:noFill/>
                    </a:lnB>
                  </a:tcPr>
                </a:tc>
                <a:extLst>
                  <a:ext uri="{0D108BD9-81ED-4DB2-BD59-A6C34878D82A}">
                    <a16:rowId xmlns:a16="http://schemas.microsoft.com/office/drawing/2014/main" val="2795711011"/>
                  </a:ext>
                </a:extLst>
              </a:tr>
              <a:tr h="572793">
                <a:tc>
                  <a:txBody>
                    <a:bodyPr/>
                    <a:lstStyle/>
                    <a:p>
                      <a:pPr algn="l" fontAlgn="b"/>
                      <a:r>
                        <a:rPr lang="en-IN" sz="700" b="0" i="0" u="none" strike="noStrike">
                          <a:solidFill>
                            <a:srgbClr val="000000"/>
                          </a:solidFill>
                          <a:effectLst/>
                          <a:latin typeface="Calibri" panose="020F0502020204030204" pitchFamily="34" charset="0"/>
                        </a:rPr>
                        <a:t>Papua New Guinea</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62</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0</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11</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51</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0</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0</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0</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0</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17.74</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0</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19</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43</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226.32</a:t>
                      </a:r>
                    </a:p>
                  </a:txBody>
                  <a:tcPr marL="4066" marR="4066" marT="4066" marB="0" anchor="b">
                    <a:lnL>
                      <a:noFill/>
                    </a:lnL>
                    <a:lnR>
                      <a:noFill/>
                    </a:lnR>
                    <a:lnT>
                      <a:noFill/>
                    </a:lnT>
                    <a:lnB>
                      <a:noFill/>
                    </a:lnB>
                  </a:tcPr>
                </a:tc>
                <a:tc gridSpan="2">
                  <a:txBody>
                    <a:bodyPr/>
                    <a:lstStyle/>
                    <a:p>
                      <a:pPr algn="l" fontAlgn="b"/>
                      <a:r>
                        <a:rPr lang="en-IN" sz="700" b="0" i="0" u="none" strike="noStrike">
                          <a:solidFill>
                            <a:srgbClr val="000000"/>
                          </a:solidFill>
                          <a:effectLst/>
                          <a:latin typeface="Calibri" panose="020F0502020204030204" pitchFamily="34" charset="0"/>
                        </a:rPr>
                        <a:t>Western Pacific</a:t>
                      </a:r>
                    </a:p>
                  </a:txBody>
                  <a:tcPr marL="4066" marR="4066" marT="4066" marB="0" anchor="b">
                    <a:lnL>
                      <a:noFill/>
                    </a:lnL>
                    <a:lnR>
                      <a:noFill/>
                    </a:lnR>
                    <a:lnT>
                      <a:noFill/>
                    </a:lnT>
                    <a:lnB>
                      <a:noFill/>
                    </a:lnB>
                  </a:tcPr>
                </a:tc>
                <a:tc hMerge="1">
                  <a:txBody>
                    <a:bodyPr/>
                    <a:lstStyle/>
                    <a:p>
                      <a:endParaRPr lang="en-IN"/>
                    </a:p>
                  </a:txBody>
                  <a:tcPr/>
                </a:tc>
                <a:tc>
                  <a:txBody>
                    <a:bodyPr/>
                    <a:lstStyle/>
                    <a:p>
                      <a:pPr algn="l" fontAlgn="b"/>
                      <a:endParaRPr lang="en-IN" sz="700" b="0" i="0" u="none" strike="noStrike">
                        <a:solidFill>
                          <a:srgbClr val="000000"/>
                        </a:solidFill>
                        <a:effectLst/>
                        <a:latin typeface="Calibri" panose="020F0502020204030204" pitchFamily="34" charset="0"/>
                      </a:endParaRPr>
                    </a:p>
                  </a:txBody>
                  <a:tcPr marL="4066" marR="4066" marT="4066" marB="0" anchor="b">
                    <a:lnL>
                      <a:noFill/>
                    </a:lnL>
                    <a:lnR>
                      <a:noFill/>
                    </a:lnR>
                    <a:lnT>
                      <a:noFill/>
                    </a:lnT>
                    <a:lnB>
                      <a:noFill/>
                    </a:lnB>
                  </a:tcPr>
                </a:tc>
                <a:extLst>
                  <a:ext uri="{0D108BD9-81ED-4DB2-BD59-A6C34878D82A}">
                    <a16:rowId xmlns:a16="http://schemas.microsoft.com/office/drawing/2014/main" val="625498617"/>
                  </a:ext>
                </a:extLst>
              </a:tr>
              <a:tr h="384244">
                <a:tc>
                  <a:txBody>
                    <a:bodyPr/>
                    <a:lstStyle/>
                    <a:p>
                      <a:pPr algn="l" fontAlgn="b"/>
                      <a:r>
                        <a:rPr lang="en-IN" sz="700" b="0" i="0" u="none" strike="noStrike">
                          <a:solidFill>
                            <a:srgbClr val="000000"/>
                          </a:solidFill>
                          <a:effectLst/>
                          <a:latin typeface="Calibri" panose="020F0502020204030204" pitchFamily="34" charset="0"/>
                        </a:rPr>
                        <a:t>Paraguay</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4548</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43</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2905</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1600</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104</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2</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111</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0.95</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63.87</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1.48</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3748</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800</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21.34</a:t>
                      </a:r>
                    </a:p>
                  </a:txBody>
                  <a:tcPr marL="4066" marR="4066" marT="4066" marB="0" anchor="b">
                    <a:lnL>
                      <a:noFill/>
                    </a:lnL>
                    <a:lnR>
                      <a:noFill/>
                    </a:lnR>
                    <a:lnT>
                      <a:noFill/>
                    </a:lnT>
                    <a:lnB>
                      <a:noFill/>
                    </a:lnB>
                  </a:tcPr>
                </a:tc>
                <a:tc>
                  <a:txBody>
                    <a:bodyPr/>
                    <a:lstStyle/>
                    <a:p>
                      <a:pPr algn="l" fontAlgn="b"/>
                      <a:r>
                        <a:rPr lang="en-IN" sz="700" b="0" i="0" u="none" strike="noStrike">
                          <a:solidFill>
                            <a:srgbClr val="000000"/>
                          </a:solidFill>
                          <a:effectLst/>
                          <a:latin typeface="Calibri" panose="020F0502020204030204" pitchFamily="34" charset="0"/>
                        </a:rPr>
                        <a:t>Americas</a:t>
                      </a:r>
                    </a:p>
                  </a:txBody>
                  <a:tcPr marL="4066" marR="4066" marT="4066" marB="0" anchor="b">
                    <a:lnL>
                      <a:noFill/>
                    </a:lnL>
                    <a:lnR>
                      <a:noFill/>
                    </a:lnR>
                    <a:lnT>
                      <a:noFill/>
                    </a:lnT>
                    <a:lnB>
                      <a:noFill/>
                    </a:lnB>
                  </a:tcPr>
                </a:tc>
                <a:tc>
                  <a:txBody>
                    <a:bodyPr/>
                    <a:lstStyle/>
                    <a:p>
                      <a:pPr algn="l" fontAlgn="b"/>
                      <a:endParaRPr lang="en-IN" sz="700" b="0" i="0" u="none" strike="noStrike">
                        <a:solidFill>
                          <a:srgbClr val="000000"/>
                        </a:solidFill>
                        <a:effectLst/>
                        <a:latin typeface="Calibri" panose="020F0502020204030204" pitchFamily="34" charset="0"/>
                      </a:endParaRPr>
                    </a:p>
                  </a:txBody>
                  <a:tcPr marL="4066" marR="4066" marT="4066" marB="0" anchor="b">
                    <a:lnL>
                      <a:noFill/>
                    </a:lnL>
                    <a:lnR>
                      <a:noFill/>
                    </a:lnR>
                    <a:lnT>
                      <a:noFill/>
                    </a:lnT>
                    <a:lnB>
                      <a:noFill/>
                    </a:lnB>
                  </a:tcPr>
                </a:tc>
                <a:tc>
                  <a:txBody>
                    <a:bodyPr/>
                    <a:lstStyle/>
                    <a:p>
                      <a:pPr algn="l" fontAlgn="b"/>
                      <a:endParaRPr lang="en-IN" sz="700" b="0" i="0" u="none" strike="noStrike">
                        <a:solidFill>
                          <a:srgbClr val="000000"/>
                        </a:solidFill>
                        <a:effectLst/>
                        <a:latin typeface="Calibri" panose="020F0502020204030204" pitchFamily="34" charset="0"/>
                      </a:endParaRPr>
                    </a:p>
                  </a:txBody>
                  <a:tcPr marL="4066" marR="4066" marT="4066" marB="0" anchor="b">
                    <a:lnL>
                      <a:noFill/>
                    </a:lnL>
                    <a:lnR>
                      <a:noFill/>
                    </a:lnR>
                    <a:lnT>
                      <a:noFill/>
                    </a:lnT>
                    <a:lnB>
                      <a:noFill/>
                    </a:lnB>
                  </a:tcPr>
                </a:tc>
                <a:extLst>
                  <a:ext uri="{0D108BD9-81ED-4DB2-BD59-A6C34878D82A}">
                    <a16:rowId xmlns:a16="http://schemas.microsoft.com/office/drawing/2014/main" val="35483286"/>
                  </a:ext>
                </a:extLst>
              </a:tr>
              <a:tr h="384244">
                <a:tc>
                  <a:txBody>
                    <a:bodyPr/>
                    <a:lstStyle/>
                    <a:p>
                      <a:pPr algn="l" fontAlgn="b"/>
                      <a:r>
                        <a:rPr lang="en-IN" sz="700" b="0" i="0" u="none" strike="noStrike">
                          <a:solidFill>
                            <a:srgbClr val="000000"/>
                          </a:solidFill>
                          <a:effectLst/>
                          <a:latin typeface="Calibri" panose="020F0502020204030204" pitchFamily="34" charset="0"/>
                        </a:rPr>
                        <a:t>Peru</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389717</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18418</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272547</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98752</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13756</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575</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4697</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4.73</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69.93</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6.76</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357681</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32036</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8.96</a:t>
                      </a:r>
                    </a:p>
                  </a:txBody>
                  <a:tcPr marL="4066" marR="4066" marT="4066" marB="0" anchor="b">
                    <a:lnL>
                      <a:noFill/>
                    </a:lnL>
                    <a:lnR>
                      <a:noFill/>
                    </a:lnR>
                    <a:lnT>
                      <a:noFill/>
                    </a:lnT>
                    <a:lnB>
                      <a:noFill/>
                    </a:lnB>
                  </a:tcPr>
                </a:tc>
                <a:tc>
                  <a:txBody>
                    <a:bodyPr/>
                    <a:lstStyle/>
                    <a:p>
                      <a:pPr algn="l" fontAlgn="b"/>
                      <a:r>
                        <a:rPr lang="en-IN" sz="700" b="0" i="0" u="none" strike="noStrike">
                          <a:solidFill>
                            <a:srgbClr val="000000"/>
                          </a:solidFill>
                          <a:effectLst/>
                          <a:latin typeface="Calibri" panose="020F0502020204030204" pitchFamily="34" charset="0"/>
                        </a:rPr>
                        <a:t>Americas</a:t>
                      </a:r>
                    </a:p>
                  </a:txBody>
                  <a:tcPr marL="4066" marR="4066" marT="4066" marB="0" anchor="b">
                    <a:lnL>
                      <a:noFill/>
                    </a:lnL>
                    <a:lnR>
                      <a:noFill/>
                    </a:lnR>
                    <a:lnT>
                      <a:noFill/>
                    </a:lnT>
                    <a:lnB>
                      <a:noFill/>
                    </a:lnB>
                  </a:tcPr>
                </a:tc>
                <a:tc>
                  <a:txBody>
                    <a:bodyPr/>
                    <a:lstStyle/>
                    <a:p>
                      <a:pPr algn="l" fontAlgn="b"/>
                      <a:endParaRPr lang="en-IN" sz="700" b="0" i="0" u="none" strike="noStrike">
                        <a:solidFill>
                          <a:srgbClr val="000000"/>
                        </a:solidFill>
                        <a:effectLst/>
                        <a:latin typeface="Calibri" panose="020F0502020204030204" pitchFamily="34" charset="0"/>
                      </a:endParaRPr>
                    </a:p>
                  </a:txBody>
                  <a:tcPr marL="4066" marR="4066" marT="4066" marB="0" anchor="b">
                    <a:lnL>
                      <a:noFill/>
                    </a:lnL>
                    <a:lnR>
                      <a:noFill/>
                    </a:lnR>
                    <a:lnT>
                      <a:noFill/>
                    </a:lnT>
                    <a:lnB>
                      <a:noFill/>
                    </a:lnB>
                  </a:tcPr>
                </a:tc>
                <a:tc>
                  <a:txBody>
                    <a:bodyPr/>
                    <a:lstStyle/>
                    <a:p>
                      <a:pPr algn="l" fontAlgn="b"/>
                      <a:endParaRPr lang="en-IN" sz="700" b="0" i="0" u="none" strike="noStrike">
                        <a:solidFill>
                          <a:srgbClr val="000000"/>
                        </a:solidFill>
                        <a:effectLst/>
                        <a:latin typeface="Calibri" panose="020F0502020204030204" pitchFamily="34" charset="0"/>
                      </a:endParaRPr>
                    </a:p>
                  </a:txBody>
                  <a:tcPr marL="4066" marR="4066" marT="4066" marB="0" anchor="b">
                    <a:lnL>
                      <a:noFill/>
                    </a:lnL>
                    <a:lnR>
                      <a:noFill/>
                    </a:lnR>
                    <a:lnT>
                      <a:noFill/>
                    </a:lnT>
                    <a:lnB>
                      <a:noFill/>
                    </a:lnB>
                  </a:tcPr>
                </a:tc>
                <a:extLst>
                  <a:ext uri="{0D108BD9-81ED-4DB2-BD59-A6C34878D82A}">
                    <a16:rowId xmlns:a16="http://schemas.microsoft.com/office/drawing/2014/main" val="732766851"/>
                  </a:ext>
                </a:extLst>
              </a:tr>
              <a:tr h="384244">
                <a:tc>
                  <a:txBody>
                    <a:bodyPr/>
                    <a:lstStyle/>
                    <a:p>
                      <a:pPr algn="l" fontAlgn="b"/>
                      <a:r>
                        <a:rPr lang="en-IN" sz="700" b="0" i="0" u="none" strike="noStrike">
                          <a:solidFill>
                            <a:srgbClr val="000000"/>
                          </a:solidFill>
                          <a:effectLst/>
                          <a:latin typeface="Calibri" panose="020F0502020204030204" pitchFamily="34" charset="0"/>
                        </a:rPr>
                        <a:t>Philippines</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82040</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1945</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26446</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53649</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1592</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13</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336</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2.37</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32.24</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7.35</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68898</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13142</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19.07</a:t>
                      </a:r>
                    </a:p>
                  </a:txBody>
                  <a:tcPr marL="4066" marR="4066" marT="4066" marB="0" anchor="b">
                    <a:lnL>
                      <a:noFill/>
                    </a:lnL>
                    <a:lnR>
                      <a:noFill/>
                    </a:lnR>
                    <a:lnT>
                      <a:noFill/>
                    </a:lnT>
                    <a:lnB>
                      <a:noFill/>
                    </a:lnB>
                  </a:tcPr>
                </a:tc>
                <a:tc gridSpan="2">
                  <a:txBody>
                    <a:bodyPr/>
                    <a:lstStyle/>
                    <a:p>
                      <a:pPr algn="l" fontAlgn="b"/>
                      <a:r>
                        <a:rPr lang="en-IN" sz="700" b="0" i="0" u="none" strike="noStrike">
                          <a:solidFill>
                            <a:srgbClr val="000000"/>
                          </a:solidFill>
                          <a:effectLst/>
                          <a:latin typeface="Calibri" panose="020F0502020204030204" pitchFamily="34" charset="0"/>
                        </a:rPr>
                        <a:t>Western Pacific</a:t>
                      </a:r>
                    </a:p>
                  </a:txBody>
                  <a:tcPr marL="4066" marR="4066" marT="4066" marB="0" anchor="b">
                    <a:lnL>
                      <a:noFill/>
                    </a:lnL>
                    <a:lnR>
                      <a:noFill/>
                    </a:lnR>
                    <a:lnT>
                      <a:noFill/>
                    </a:lnT>
                    <a:lnB>
                      <a:noFill/>
                    </a:lnB>
                  </a:tcPr>
                </a:tc>
                <a:tc hMerge="1">
                  <a:txBody>
                    <a:bodyPr/>
                    <a:lstStyle/>
                    <a:p>
                      <a:endParaRPr lang="en-IN"/>
                    </a:p>
                  </a:txBody>
                  <a:tcPr/>
                </a:tc>
                <a:tc>
                  <a:txBody>
                    <a:bodyPr/>
                    <a:lstStyle/>
                    <a:p>
                      <a:pPr algn="l" fontAlgn="b"/>
                      <a:endParaRPr lang="en-IN" sz="700" b="0" i="0" u="none" strike="noStrike">
                        <a:solidFill>
                          <a:srgbClr val="000000"/>
                        </a:solidFill>
                        <a:effectLst/>
                        <a:latin typeface="Calibri" panose="020F0502020204030204" pitchFamily="34" charset="0"/>
                      </a:endParaRPr>
                    </a:p>
                  </a:txBody>
                  <a:tcPr marL="4066" marR="4066" marT="4066" marB="0" anchor="b">
                    <a:lnL>
                      <a:noFill/>
                    </a:lnL>
                    <a:lnR>
                      <a:noFill/>
                    </a:lnR>
                    <a:lnT>
                      <a:noFill/>
                    </a:lnT>
                    <a:lnB>
                      <a:noFill/>
                    </a:lnB>
                  </a:tcPr>
                </a:tc>
                <a:extLst>
                  <a:ext uri="{0D108BD9-81ED-4DB2-BD59-A6C34878D82A}">
                    <a16:rowId xmlns:a16="http://schemas.microsoft.com/office/drawing/2014/main" val="2019602789"/>
                  </a:ext>
                </a:extLst>
              </a:tr>
              <a:tr h="207120">
                <a:tc>
                  <a:txBody>
                    <a:bodyPr/>
                    <a:lstStyle/>
                    <a:p>
                      <a:pPr algn="l" fontAlgn="b"/>
                      <a:r>
                        <a:rPr lang="en-IN" sz="700" b="0" i="0" u="none" strike="noStrike">
                          <a:solidFill>
                            <a:srgbClr val="000000"/>
                          </a:solidFill>
                          <a:effectLst/>
                          <a:latin typeface="Calibri" panose="020F0502020204030204" pitchFamily="34" charset="0"/>
                        </a:rPr>
                        <a:t>Poland</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43402</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1676</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32856</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8870</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337</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5</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103</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3.86</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75.7</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5.1</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40383</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3019</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7.48</a:t>
                      </a:r>
                    </a:p>
                  </a:txBody>
                  <a:tcPr marL="4066" marR="4066" marT="4066" marB="0" anchor="b">
                    <a:lnL>
                      <a:noFill/>
                    </a:lnL>
                    <a:lnR>
                      <a:noFill/>
                    </a:lnR>
                    <a:lnT>
                      <a:noFill/>
                    </a:lnT>
                    <a:lnB>
                      <a:noFill/>
                    </a:lnB>
                  </a:tcPr>
                </a:tc>
                <a:tc>
                  <a:txBody>
                    <a:bodyPr/>
                    <a:lstStyle/>
                    <a:p>
                      <a:pPr algn="l" fontAlgn="b"/>
                      <a:r>
                        <a:rPr lang="en-IN" sz="700" b="0" i="0" u="none" strike="noStrike">
                          <a:solidFill>
                            <a:srgbClr val="000000"/>
                          </a:solidFill>
                          <a:effectLst/>
                          <a:latin typeface="Calibri" panose="020F0502020204030204" pitchFamily="34" charset="0"/>
                        </a:rPr>
                        <a:t>Europe</a:t>
                      </a:r>
                    </a:p>
                  </a:txBody>
                  <a:tcPr marL="4066" marR="4066" marT="4066" marB="0" anchor="b">
                    <a:lnL>
                      <a:noFill/>
                    </a:lnL>
                    <a:lnR>
                      <a:noFill/>
                    </a:lnR>
                    <a:lnT>
                      <a:noFill/>
                    </a:lnT>
                    <a:lnB>
                      <a:noFill/>
                    </a:lnB>
                  </a:tcPr>
                </a:tc>
                <a:tc>
                  <a:txBody>
                    <a:bodyPr/>
                    <a:lstStyle/>
                    <a:p>
                      <a:pPr algn="l" fontAlgn="b"/>
                      <a:endParaRPr lang="en-IN" sz="700" b="0" i="0" u="none" strike="noStrike">
                        <a:solidFill>
                          <a:srgbClr val="000000"/>
                        </a:solidFill>
                        <a:effectLst/>
                        <a:latin typeface="Calibri" panose="020F0502020204030204" pitchFamily="34" charset="0"/>
                      </a:endParaRPr>
                    </a:p>
                  </a:txBody>
                  <a:tcPr marL="4066" marR="4066" marT="4066" marB="0" anchor="b">
                    <a:lnL>
                      <a:noFill/>
                    </a:lnL>
                    <a:lnR>
                      <a:noFill/>
                    </a:lnR>
                    <a:lnT>
                      <a:noFill/>
                    </a:lnT>
                    <a:lnB>
                      <a:noFill/>
                    </a:lnB>
                  </a:tcPr>
                </a:tc>
                <a:tc>
                  <a:txBody>
                    <a:bodyPr/>
                    <a:lstStyle/>
                    <a:p>
                      <a:pPr algn="l" fontAlgn="b"/>
                      <a:endParaRPr lang="en-IN" sz="700" b="0" i="0" u="none" strike="noStrike">
                        <a:solidFill>
                          <a:srgbClr val="000000"/>
                        </a:solidFill>
                        <a:effectLst/>
                        <a:latin typeface="Calibri" panose="020F0502020204030204" pitchFamily="34" charset="0"/>
                      </a:endParaRPr>
                    </a:p>
                  </a:txBody>
                  <a:tcPr marL="4066" marR="4066" marT="4066" marB="0" anchor="b">
                    <a:lnL>
                      <a:noFill/>
                    </a:lnL>
                    <a:lnR>
                      <a:noFill/>
                    </a:lnR>
                    <a:lnT>
                      <a:noFill/>
                    </a:lnT>
                    <a:lnB>
                      <a:noFill/>
                    </a:lnB>
                  </a:tcPr>
                </a:tc>
                <a:extLst>
                  <a:ext uri="{0D108BD9-81ED-4DB2-BD59-A6C34878D82A}">
                    <a16:rowId xmlns:a16="http://schemas.microsoft.com/office/drawing/2014/main" val="3788840093"/>
                  </a:ext>
                </a:extLst>
              </a:tr>
              <a:tr h="207120">
                <a:tc>
                  <a:txBody>
                    <a:bodyPr/>
                    <a:lstStyle/>
                    <a:p>
                      <a:pPr algn="l" fontAlgn="b"/>
                      <a:r>
                        <a:rPr lang="en-IN" sz="700" b="0" i="0" u="none" strike="noStrike">
                          <a:solidFill>
                            <a:srgbClr val="000000"/>
                          </a:solidFill>
                          <a:effectLst/>
                          <a:latin typeface="Calibri" panose="020F0502020204030204" pitchFamily="34" charset="0"/>
                        </a:rPr>
                        <a:t>Portugal</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50299</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1719</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35375</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13205</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135</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2</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158</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3.42</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70.33</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4.86</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48771</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1528</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3.13</a:t>
                      </a:r>
                    </a:p>
                  </a:txBody>
                  <a:tcPr marL="4066" marR="4066" marT="4066" marB="0" anchor="b">
                    <a:lnL>
                      <a:noFill/>
                    </a:lnL>
                    <a:lnR>
                      <a:noFill/>
                    </a:lnR>
                    <a:lnT>
                      <a:noFill/>
                    </a:lnT>
                    <a:lnB>
                      <a:noFill/>
                    </a:lnB>
                  </a:tcPr>
                </a:tc>
                <a:tc>
                  <a:txBody>
                    <a:bodyPr/>
                    <a:lstStyle/>
                    <a:p>
                      <a:pPr algn="l" fontAlgn="b"/>
                      <a:r>
                        <a:rPr lang="en-IN" sz="700" b="0" i="0" u="none" strike="noStrike">
                          <a:solidFill>
                            <a:srgbClr val="000000"/>
                          </a:solidFill>
                          <a:effectLst/>
                          <a:latin typeface="Calibri" panose="020F0502020204030204" pitchFamily="34" charset="0"/>
                        </a:rPr>
                        <a:t>Europe</a:t>
                      </a:r>
                    </a:p>
                  </a:txBody>
                  <a:tcPr marL="4066" marR="4066" marT="4066" marB="0" anchor="b">
                    <a:lnL>
                      <a:noFill/>
                    </a:lnL>
                    <a:lnR>
                      <a:noFill/>
                    </a:lnR>
                    <a:lnT>
                      <a:noFill/>
                    </a:lnT>
                    <a:lnB>
                      <a:noFill/>
                    </a:lnB>
                  </a:tcPr>
                </a:tc>
                <a:tc>
                  <a:txBody>
                    <a:bodyPr/>
                    <a:lstStyle/>
                    <a:p>
                      <a:pPr algn="l" fontAlgn="b"/>
                      <a:endParaRPr lang="en-IN" sz="700" b="0" i="0" u="none" strike="noStrike">
                        <a:solidFill>
                          <a:srgbClr val="000000"/>
                        </a:solidFill>
                        <a:effectLst/>
                        <a:latin typeface="Calibri" panose="020F0502020204030204" pitchFamily="34" charset="0"/>
                      </a:endParaRPr>
                    </a:p>
                  </a:txBody>
                  <a:tcPr marL="4066" marR="4066" marT="4066" marB="0" anchor="b">
                    <a:lnL>
                      <a:noFill/>
                    </a:lnL>
                    <a:lnR>
                      <a:noFill/>
                    </a:lnR>
                    <a:lnT>
                      <a:noFill/>
                    </a:lnT>
                    <a:lnB>
                      <a:noFill/>
                    </a:lnB>
                  </a:tcPr>
                </a:tc>
                <a:tc>
                  <a:txBody>
                    <a:bodyPr/>
                    <a:lstStyle/>
                    <a:p>
                      <a:pPr algn="l" fontAlgn="b"/>
                      <a:endParaRPr lang="en-IN" sz="700" b="0" i="0" u="none" strike="noStrike">
                        <a:solidFill>
                          <a:srgbClr val="000000"/>
                        </a:solidFill>
                        <a:effectLst/>
                        <a:latin typeface="Calibri" panose="020F0502020204030204" pitchFamily="34" charset="0"/>
                      </a:endParaRPr>
                    </a:p>
                  </a:txBody>
                  <a:tcPr marL="4066" marR="4066" marT="4066" marB="0" anchor="b">
                    <a:lnL>
                      <a:noFill/>
                    </a:lnL>
                    <a:lnR>
                      <a:noFill/>
                    </a:lnR>
                    <a:lnT>
                      <a:noFill/>
                    </a:lnT>
                    <a:lnB>
                      <a:noFill/>
                    </a:lnB>
                  </a:tcPr>
                </a:tc>
                <a:extLst>
                  <a:ext uri="{0D108BD9-81ED-4DB2-BD59-A6C34878D82A}">
                    <a16:rowId xmlns:a16="http://schemas.microsoft.com/office/drawing/2014/main" val="1868755799"/>
                  </a:ext>
                </a:extLst>
              </a:tr>
              <a:tr h="207120">
                <a:tc>
                  <a:txBody>
                    <a:bodyPr/>
                    <a:lstStyle/>
                    <a:p>
                      <a:pPr algn="l" fontAlgn="b"/>
                      <a:r>
                        <a:rPr lang="en-IN" sz="700" b="0" i="0" u="none" strike="noStrike">
                          <a:solidFill>
                            <a:srgbClr val="000000"/>
                          </a:solidFill>
                          <a:effectLst/>
                          <a:latin typeface="Calibri" panose="020F0502020204030204" pitchFamily="34" charset="0"/>
                        </a:rPr>
                        <a:t>Qatar</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109597</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165</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106328</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3104</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292</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0</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304</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0.15</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97.02</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0.16</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107037</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2560</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2.39</a:t>
                      </a:r>
                    </a:p>
                  </a:txBody>
                  <a:tcPr marL="4066" marR="4066" marT="4066" marB="0" anchor="b">
                    <a:lnL>
                      <a:noFill/>
                    </a:lnL>
                    <a:lnR>
                      <a:noFill/>
                    </a:lnR>
                    <a:lnT>
                      <a:noFill/>
                    </a:lnT>
                    <a:lnB>
                      <a:noFill/>
                    </a:lnB>
                  </a:tcPr>
                </a:tc>
                <a:tc gridSpan="3">
                  <a:txBody>
                    <a:bodyPr/>
                    <a:lstStyle/>
                    <a:p>
                      <a:pPr algn="l" fontAlgn="b"/>
                      <a:r>
                        <a:rPr lang="en-IN" sz="700" b="0" i="0" u="none" strike="noStrike">
                          <a:solidFill>
                            <a:srgbClr val="000000"/>
                          </a:solidFill>
                          <a:effectLst/>
                          <a:latin typeface="Calibri" panose="020F0502020204030204" pitchFamily="34" charset="0"/>
                        </a:rPr>
                        <a:t>Eastern Mediterranean</a:t>
                      </a:r>
                    </a:p>
                  </a:txBody>
                  <a:tcPr marL="4066" marR="4066" marT="4066" marB="0" anchor="b">
                    <a:lnL>
                      <a:noFill/>
                    </a:lnL>
                    <a:lnR>
                      <a:noFill/>
                    </a:lnR>
                    <a:lnT>
                      <a:noFill/>
                    </a:lnT>
                    <a:lnB>
                      <a:noFill/>
                    </a:lnB>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105731637"/>
                  </a:ext>
                </a:extLst>
              </a:tr>
              <a:tr h="207120">
                <a:tc>
                  <a:txBody>
                    <a:bodyPr/>
                    <a:lstStyle/>
                    <a:p>
                      <a:pPr algn="l" fontAlgn="b"/>
                      <a:r>
                        <a:rPr lang="en-IN" sz="700" b="0" i="0" u="none" strike="noStrike">
                          <a:solidFill>
                            <a:srgbClr val="000000"/>
                          </a:solidFill>
                          <a:effectLst/>
                          <a:latin typeface="Calibri" panose="020F0502020204030204" pitchFamily="34" charset="0"/>
                        </a:rPr>
                        <a:t>Romania</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45902</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2206</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25794</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17902</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1104</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19</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151</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4.81</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56.19</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8.55</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38139</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7763</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20.35</a:t>
                      </a:r>
                    </a:p>
                  </a:txBody>
                  <a:tcPr marL="4066" marR="4066" marT="4066" marB="0" anchor="b">
                    <a:lnL>
                      <a:noFill/>
                    </a:lnL>
                    <a:lnR>
                      <a:noFill/>
                    </a:lnR>
                    <a:lnT>
                      <a:noFill/>
                    </a:lnT>
                    <a:lnB>
                      <a:noFill/>
                    </a:lnB>
                  </a:tcPr>
                </a:tc>
                <a:tc>
                  <a:txBody>
                    <a:bodyPr/>
                    <a:lstStyle/>
                    <a:p>
                      <a:pPr algn="l" fontAlgn="b"/>
                      <a:r>
                        <a:rPr lang="en-IN" sz="700" b="0" i="0" u="none" strike="noStrike">
                          <a:solidFill>
                            <a:srgbClr val="000000"/>
                          </a:solidFill>
                          <a:effectLst/>
                          <a:latin typeface="Calibri" panose="020F0502020204030204" pitchFamily="34" charset="0"/>
                        </a:rPr>
                        <a:t>Europe</a:t>
                      </a:r>
                    </a:p>
                  </a:txBody>
                  <a:tcPr marL="4066" marR="4066" marT="4066" marB="0" anchor="b">
                    <a:lnL>
                      <a:noFill/>
                    </a:lnL>
                    <a:lnR>
                      <a:noFill/>
                    </a:lnR>
                    <a:lnT>
                      <a:noFill/>
                    </a:lnT>
                    <a:lnB>
                      <a:noFill/>
                    </a:lnB>
                  </a:tcPr>
                </a:tc>
                <a:tc>
                  <a:txBody>
                    <a:bodyPr/>
                    <a:lstStyle/>
                    <a:p>
                      <a:pPr algn="l" fontAlgn="b"/>
                      <a:endParaRPr lang="en-IN" sz="700" b="0" i="0" u="none" strike="noStrike">
                        <a:solidFill>
                          <a:srgbClr val="000000"/>
                        </a:solidFill>
                        <a:effectLst/>
                        <a:latin typeface="Calibri" panose="020F0502020204030204" pitchFamily="34" charset="0"/>
                      </a:endParaRPr>
                    </a:p>
                  </a:txBody>
                  <a:tcPr marL="4066" marR="4066" marT="4066" marB="0" anchor="b">
                    <a:lnL>
                      <a:noFill/>
                    </a:lnL>
                    <a:lnR>
                      <a:noFill/>
                    </a:lnR>
                    <a:lnT>
                      <a:noFill/>
                    </a:lnT>
                    <a:lnB>
                      <a:noFill/>
                    </a:lnB>
                  </a:tcPr>
                </a:tc>
                <a:tc>
                  <a:txBody>
                    <a:bodyPr/>
                    <a:lstStyle/>
                    <a:p>
                      <a:pPr algn="l" fontAlgn="b"/>
                      <a:endParaRPr lang="en-IN" sz="700" b="0" i="0" u="none" strike="noStrike">
                        <a:solidFill>
                          <a:srgbClr val="000000"/>
                        </a:solidFill>
                        <a:effectLst/>
                        <a:latin typeface="Calibri" panose="020F0502020204030204" pitchFamily="34" charset="0"/>
                      </a:endParaRPr>
                    </a:p>
                  </a:txBody>
                  <a:tcPr marL="4066" marR="4066" marT="4066" marB="0" anchor="b">
                    <a:lnL>
                      <a:noFill/>
                    </a:lnL>
                    <a:lnR>
                      <a:noFill/>
                    </a:lnR>
                    <a:lnT>
                      <a:noFill/>
                    </a:lnT>
                    <a:lnB>
                      <a:noFill/>
                    </a:lnB>
                  </a:tcPr>
                </a:tc>
                <a:extLst>
                  <a:ext uri="{0D108BD9-81ED-4DB2-BD59-A6C34878D82A}">
                    <a16:rowId xmlns:a16="http://schemas.microsoft.com/office/drawing/2014/main" val="4139925484"/>
                  </a:ext>
                </a:extLst>
              </a:tr>
              <a:tr h="207120">
                <a:tc>
                  <a:txBody>
                    <a:bodyPr/>
                    <a:lstStyle/>
                    <a:p>
                      <a:pPr algn="l" fontAlgn="b"/>
                      <a:r>
                        <a:rPr lang="en-IN" sz="700" b="0" i="0" u="none" strike="noStrike">
                          <a:solidFill>
                            <a:srgbClr val="000000"/>
                          </a:solidFill>
                          <a:effectLst/>
                          <a:latin typeface="Calibri" panose="020F0502020204030204" pitchFamily="34" charset="0"/>
                        </a:rPr>
                        <a:t>Russia</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816680</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13334</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602249</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201097</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5607</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85</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3077</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1.63</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73.74</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2.21</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776212</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40468</a:t>
                      </a:r>
                    </a:p>
                  </a:txBody>
                  <a:tcPr marL="4066" marR="4066" marT="4066"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5.21</a:t>
                      </a:r>
                    </a:p>
                  </a:txBody>
                  <a:tcPr marL="4066" marR="4066" marT="4066" marB="0" anchor="b">
                    <a:lnL>
                      <a:noFill/>
                    </a:lnL>
                    <a:lnR>
                      <a:noFill/>
                    </a:lnR>
                    <a:lnT>
                      <a:noFill/>
                    </a:lnT>
                    <a:lnB>
                      <a:noFill/>
                    </a:lnB>
                  </a:tcPr>
                </a:tc>
                <a:tc>
                  <a:txBody>
                    <a:bodyPr/>
                    <a:lstStyle/>
                    <a:p>
                      <a:pPr algn="l" fontAlgn="b"/>
                      <a:r>
                        <a:rPr lang="en-IN" sz="700" b="0" i="0" u="none" strike="noStrike">
                          <a:solidFill>
                            <a:srgbClr val="000000"/>
                          </a:solidFill>
                          <a:effectLst/>
                          <a:latin typeface="Calibri" panose="020F0502020204030204" pitchFamily="34" charset="0"/>
                        </a:rPr>
                        <a:t>Europe</a:t>
                      </a:r>
                    </a:p>
                  </a:txBody>
                  <a:tcPr marL="4066" marR="4066" marT="4066" marB="0" anchor="b">
                    <a:lnL>
                      <a:noFill/>
                    </a:lnL>
                    <a:lnR>
                      <a:noFill/>
                    </a:lnR>
                    <a:lnT>
                      <a:noFill/>
                    </a:lnT>
                    <a:lnB>
                      <a:noFill/>
                    </a:lnB>
                  </a:tcPr>
                </a:tc>
                <a:tc>
                  <a:txBody>
                    <a:bodyPr/>
                    <a:lstStyle/>
                    <a:p>
                      <a:pPr algn="l" fontAlgn="b"/>
                      <a:endParaRPr lang="en-IN" sz="700" b="0" i="0" u="none" strike="noStrike">
                        <a:solidFill>
                          <a:srgbClr val="000000"/>
                        </a:solidFill>
                        <a:effectLst/>
                        <a:latin typeface="Calibri" panose="020F0502020204030204" pitchFamily="34" charset="0"/>
                      </a:endParaRPr>
                    </a:p>
                  </a:txBody>
                  <a:tcPr marL="4066" marR="4066" marT="4066" marB="0" anchor="b">
                    <a:lnL>
                      <a:noFill/>
                    </a:lnL>
                    <a:lnR>
                      <a:noFill/>
                    </a:lnR>
                    <a:lnT>
                      <a:noFill/>
                    </a:lnT>
                    <a:lnB>
                      <a:noFill/>
                    </a:lnB>
                  </a:tcPr>
                </a:tc>
                <a:tc>
                  <a:txBody>
                    <a:bodyPr/>
                    <a:lstStyle/>
                    <a:p>
                      <a:pPr algn="l" fontAlgn="b"/>
                      <a:endParaRPr lang="en-IN" sz="700" b="0" i="0" u="none" strike="noStrike" dirty="0">
                        <a:solidFill>
                          <a:srgbClr val="000000"/>
                        </a:solidFill>
                        <a:effectLst/>
                        <a:latin typeface="Calibri" panose="020F0502020204030204" pitchFamily="34" charset="0"/>
                      </a:endParaRPr>
                    </a:p>
                  </a:txBody>
                  <a:tcPr marL="4066" marR="4066" marT="4066" marB="0" anchor="b">
                    <a:lnL>
                      <a:noFill/>
                    </a:lnL>
                    <a:lnR>
                      <a:noFill/>
                    </a:lnR>
                    <a:lnT>
                      <a:noFill/>
                    </a:lnT>
                    <a:lnB>
                      <a:noFill/>
                    </a:lnB>
                  </a:tcPr>
                </a:tc>
                <a:extLst>
                  <a:ext uri="{0D108BD9-81ED-4DB2-BD59-A6C34878D82A}">
                    <a16:rowId xmlns:a16="http://schemas.microsoft.com/office/drawing/2014/main" val="963254838"/>
                  </a:ext>
                </a:extLst>
              </a:tr>
            </a:tbl>
          </a:graphicData>
        </a:graphic>
      </p:graphicFrame>
    </p:spTree>
    <p:extLst>
      <p:ext uri="{BB962C8B-B14F-4D97-AF65-F5344CB8AC3E}">
        <p14:creationId xmlns:p14="http://schemas.microsoft.com/office/powerpoint/2010/main" val="1270269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8F709D3-BEE6-B216-E438-9301527CF364}"/>
              </a:ext>
            </a:extLst>
          </p:cNvPr>
          <p:cNvGraphicFramePr>
            <a:graphicFrameLocks noGrp="1"/>
          </p:cNvGraphicFramePr>
          <p:nvPr>
            <p:extLst>
              <p:ext uri="{D42A27DB-BD31-4B8C-83A1-F6EECF244321}">
                <p14:modId xmlns:p14="http://schemas.microsoft.com/office/powerpoint/2010/main" val="57785557"/>
              </p:ext>
            </p:extLst>
          </p:nvPr>
        </p:nvGraphicFramePr>
        <p:xfrm>
          <a:off x="1100668" y="186267"/>
          <a:ext cx="10600265" cy="6409264"/>
        </p:xfrm>
        <a:graphic>
          <a:graphicData uri="http://schemas.openxmlformats.org/drawingml/2006/table">
            <a:tbl>
              <a:tblPr/>
              <a:tblGrid>
                <a:gridCol w="623545">
                  <a:extLst>
                    <a:ext uri="{9D8B030D-6E8A-4147-A177-3AD203B41FA5}">
                      <a16:colId xmlns:a16="http://schemas.microsoft.com/office/drawing/2014/main" val="3337702547"/>
                    </a:ext>
                  </a:extLst>
                </a:gridCol>
                <a:gridCol w="623545">
                  <a:extLst>
                    <a:ext uri="{9D8B030D-6E8A-4147-A177-3AD203B41FA5}">
                      <a16:colId xmlns:a16="http://schemas.microsoft.com/office/drawing/2014/main" val="1053386963"/>
                    </a:ext>
                  </a:extLst>
                </a:gridCol>
                <a:gridCol w="623545">
                  <a:extLst>
                    <a:ext uri="{9D8B030D-6E8A-4147-A177-3AD203B41FA5}">
                      <a16:colId xmlns:a16="http://schemas.microsoft.com/office/drawing/2014/main" val="4261185435"/>
                    </a:ext>
                  </a:extLst>
                </a:gridCol>
                <a:gridCol w="623545">
                  <a:extLst>
                    <a:ext uri="{9D8B030D-6E8A-4147-A177-3AD203B41FA5}">
                      <a16:colId xmlns:a16="http://schemas.microsoft.com/office/drawing/2014/main" val="1685609660"/>
                    </a:ext>
                  </a:extLst>
                </a:gridCol>
                <a:gridCol w="623545">
                  <a:extLst>
                    <a:ext uri="{9D8B030D-6E8A-4147-A177-3AD203B41FA5}">
                      <a16:colId xmlns:a16="http://schemas.microsoft.com/office/drawing/2014/main" val="3778752414"/>
                    </a:ext>
                  </a:extLst>
                </a:gridCol>
                <a:gridCol w="623545">
                  <a:extLst>
                    <a:ext uri="{9D8B030D-6E8A-4147-A177-3AD203B41FA5}">
                      <a16:colId xmlns:a16="http://schemas.microsoft.com/office/drawing/2014/main" val="1133149504"/>
                    </a:ext>
                  </a:extLst>
                </a:gridCol>
                <a:gridCol w="623545">
                  <a:extLst>
                    <a:ext uri="{9D8B030D-6E8A-4147-A177-3AD203B41FA5}">
                      <a16:colId xmlns:a16="http://schemas.microsoft.com/office/drawing/2014/main" val="465001530"/>
                    </a:ext>
                  </a:extLst>
                </a:gridCol>
                <a:gridCol w="623545">
                  <a:extLst>
                    <a:ext uri="{9D8B030D-6E8A-4147-A177-3AD203B41FA5}">
                      <a16:colId xmlns:a16="http://schemas.microsoft.com/office/drawing/2014/main" val="1226865012"/>
                    </a:ext>
                  </a:extLst>
                </a:gridCol>
                <a:gridCol w="623545">
                  <a:extLst>
                    <a:ext uri="{9D8B030D-6E8A-4147-A177-3AD203B41FA5}">
                      <a16:colId xmlns:a16="http://schemas.microsoft.com/office/drawing/2014/main" val="2420317981"/>
                    </a:ext>
                  </a:extLst>
                </a:gridCol>
                <a:gridCol w="623545">
                  <a:extLst>
                    <a:ext uri="{9D8B030D-6E8A-4147-A177-3AD203B41FA5}">
                      <a16:colId xmlns:a16="http://schemas.microsoft.com/office/drawing/2014/main" val="2188118302"/>
                    </a:ext>
                  </a:extLst>
                </a:gridCol>
                <a:gridCol w="623545">
                  <a:extLst>
                    <a:ext uri="{9D8B030D-6E8A-4147-A177-3AD203B41FA5}">
                      <a16:colId xmlns:a16="http://schemas.microsoft.com/office/drawing/2014/main" val="2333183999"/>
                    </a:ext>
                  </a:extLst>
                </a:gridCol>
                <a:gridCol w="623545">
                  <a:extLst>
                    <a:ext uri="{9D8B030D-6E8A-4147-A177-3AD203B41FA5}">
                      <a16:colId xmlns:a16="http://schemas.microsoft.com/office/drawing/2014/main" val="3019533346"/>
                    </a:ext>
                  </a:extLst>
                </a:gridCol>
                <a:gridCol w="623545">
                  <a:extLst>
                    <a:ext uri="{9D8B030D-6E8A-4147-A177-3AD203B41FA5}">
                      <a16:colId xmlns:a16="http://schemas.microsoft.com/office/drawing/2014/main" val="3833305985"/>
                    </a:ext>
                  </a:extLst>
                </a:gridCol>
                <a:gridCol w="623545">
                  <a:extLst>
                    <a:ext uri="{9D8B030D-6E8A-4147-A177-3AD203B41FA5}">
                      <a16:colId xmlns:a16="http://schemas.microsoft.com/office/drawing/2014/main" val="2834692473"/>
                    </a:ext>
                  </a:extLst>
                </a:gridCol>
                <a:gridCol w="623545">
                  <a:extLst>
                    <a:ext uri="{9D8B030D-6E8A-4147-A177-3AD203B41FA5}">
                      <a16:colId xmlns:a16="http://schemas.microsoft.com/office/drawing/2014/main" val="1104318898"/>
                    </a:ext>
                  </a:extLst>
                </a:gridCol>
                <a:gridCol w="623545">
                  <a:extLst>
                    <a:ext uri="{9D8B030D-6E8A-4147-A177-3AD203B41FA5}">
                      <a16:colId xmlns:a16="http://schemas.microsoft.com/office/drawing/2014/main" val="3698618716"/>
                    </a:ext>
                  </a:extLst>
                </a:gridCol>
                <a:gridCol w="623545">
                  <a:extLst>
                    <a:ext uri="{9D8B030D-6E8A-4147-A177-3AD203B41FA5}">
                      <a16:colId xmlns:a16="http://schemas.microsoft.com/office/drawing/2014/main" val="1822451743"/>
                    </a:ext>
                  </a:extLst>
                </a:gridCol>
              </a:tblGrid>
              <a:tr h="151222">
                <a:tc>
                  <a:txBody>
                    <a:bodyPr/>
                    <a:lstStyle/>
                    <a:p>
                      <a:pPr algn="l" fontAlgn="b"/>
                      <a:r>
                        <a:rPr lang="en-IN" sz="600" b="0" i="0" u="none" strike="noStrike">
                          <a:solidFill>
                            <a:srgbClr val="000000"/>
                          </a:solidFill>
                          <a:effectLst/>
                          <a:latin typeface="Calibri" panose="020F0502020204030204" pitchFamily="34" charset="0"/>
                        </a:rPr>
                        <a:t>Rwanda</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1879</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5</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975</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899</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58</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57</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0.27</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51.89</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0.51</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1629</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250</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15.35</a:t>
                      </a:r>
                    </a:p>
                  </a:txBody>
                  <a:tcPr marL="3246" marR="3246" marT="3246"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Africa</a:t>
                      </a:r>
                    </a:p>
                  </a:txBody>
                  <a:tcPr marL="3246" marR="3246" marT="3246"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3246" marR="3246" marT="3246"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3246" marR="3246" marT="3246" marB="0" anchor="b">
                    <a:lnL>
                      <a:noFill/>
                    </a:lnL>
                    <a:lnR>
                      <a:noFill/>
                    </a:lnR>
                    <a:lnT>
                      <a:noFill/>
                    </a:lnT>
                    <a:lnB>
                      <a:noFill/>
                    </a:lnB>
                  </a:tcPr>
                </a:tc>
                <a:extLst>
                  <a:ext uri="{0D108BD9-81ED-4DB2-BD59-A6C34878D82A}">
                    <a16:rowId xmlns:a16="http://schemas.microsoft.com/office/drawing/2014/main" val="1146222535"/>
                  </a:ext>
                </a:extLst>
              </a:tr>
              <a:tr h="443301">
                <a:tc>
                  <a:txBody>
                    <a:bodyPr/>
                    <a:lstStyle/>
                    <a:p>
                      <a:pPr algn="l" fontAlgn="b"/>
                      <a:r>
                        <a:rPr lang="en-IN" sz="600" b="0" i="0" u="none" strike="noStrike">
                          <a:solidFill>
                            <a:srgbClr val="000000"/>
                          </a:solidFill>
                          <a:effectLst/>
                          <a:latin typeface="Calibri" panose="020F0502020204030204" pitchFamily="34" charset="0"/>
                        </a:rPr>
                        <a:t>Saint Kitts and Nevis</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17</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15</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88.24</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17</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a:t>
                      </a:r>
                    </a:p>
                  </a:txBody>
                  <a:tcPr marL="3246" marR="3246" marT="3246"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Americas</a:t>
                      </a:r>
                    </a:p>
                  </a:txBody>
                  <a:tcPr marL="3246" marR="3246" marT="3246"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3246" marR="3246" marT="3246"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3246" marR="3246" marT="3246" marB="0" anchor="b">
                    <a:lnL>
                      <a:noFill/>
                    </a:lnL>
                    <a:lnR>
                      <a:noFill/>
                    </a:lnR>
                    <a:lnT>
                      <a:noFill/>
                    </a:lnT>
                    <a:lnB>
                      <a:noFill/>
                    </a:lnB>
                  </a:tcPr>
                </a:tc>
                <a:extLst>
                  <a:ext uri="{0D108BD9-81ED-4DB2-BD59-A6C34878D82A}">
                    <a16:rowId xmlns:a16="http://schemas.microsoft.com/office/drawing/2014/main" val="4027393351"/>
                  </a:ext>
                </a:extLst>
              </a:tr>
              <a:tr h="297262">
                <a:tc>
                  <a:txBody>
                    <a:bodyPr/>
                    <a:lstStyle/>
                    <a:p>
                      <a:pPr algn="l" fontAlgn="b"/>
                      <a:r>
                        <a:rPr lang="en-IN" sz="600" b="0" i="0" u="none" strike="noStrike">
                          <a:solidFill>
                            <a:srgbClr val="000000"/>
                          </a:solidFill>
                          <a:effectLst/>
                          <a:latin typeface="Calibri" panose="020F0502020204030204" pitchFamily="34" charset="0"/>
                        </a:rPr>
                        <a:t>Saint Lucia</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24</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22</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91.67</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23</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4.35</a:t>
                      </a:r>
                    </a:p>
                  </a:txBody>
                  <a:tcPr marL="3246" marR="3246" marT="3246"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Americas</a:t>
                      </a:r>
                    </a:p>
                  </a:txBody>
                  <a:tcPr marL="3246" marR="3246" marT="3246"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3246" marR="3246" marT="3246"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3246" marR="3246" marT="3246" marB="0" anchor="b">
                    <a:lnL>
                      <a:noFill/>
                    </a:lnL>
                    <a:lnR>
                      <a:noFill/>
                    </a:lnR>
                    <a:lnT>
                      <a:noFill/>
                    </a:lnT>
                    <a:lnB>
                      <a:noFill/>
                    </a:lnB>
                  </a:tcPr>
                </a:tc>
                <a:extLst>
                  <a:ext uri="{0D108BD9-81ED-4DB2-BD59-A6C34878D82A}">
                    <a16:rowId xmlns:a16="http://schemas.microsoft.com/office/drawing/2014/main" val="1081112441"/>
                  </a:ext>
                </a:extLst>
              </a:tr>
              <a:tr h="735378">
                <a:tc>
                  <a:txBody>
                    <a:bodyPr/>
                    <a:lstStyle/>
                    <a:p>
                      <a:pPr algn="l" fontAlgn="b"/>
                      <a:r>
                        <a:rPr lang="en-US" sz="600" b="0" i="0" u="none" strike="noStrike">
                          <a:solidFill>
                            <a:srgbClr val="000000"/>
                          </a:solidFill>
                          <a:effectLst/>
                          <a:latin typeface="Calibri" panose="020F0502020204030204" pitchFamily="34" charset="0"/>
                        </a:rPr>
                        <a:t>Saint Vincent and the Grenadines</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52</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39</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13</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75</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50</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4</a:t>
                      </a:r>
                    </a:p>
                  </a:txBody>
                  <a:tcPr marL="3246" marR="3246" marT="3246"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Americas</a:t>
                      </a:r>
                    </a:p>
                  </a:txBody>
                  <a:tcPr marL="3246" marR="3246" marT="3246"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3246" marR="3246" marT="3246"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3246" marR="3246" marT="3246" marB="0" anchor="b">
                    <a:lnL>
                      <a:noFill/>
                    </a:lnL>
                    <a:lnR>
                      <a:noFill/>
                    </a:lnR>
                    <a:lnT>
                      <a:noFill/>
                    </a:lnT>
                    <a:lnB>
                      <a:noFill/>
                    </a:lnB>
                  </a:tcPr>
                </a:tc>
                <a:extLst>
                  <a:ext uri="{0D108BD9-81ED-4DB2-BD59-A6C34878D82A}">
                    <a16:rowId xmlns:a16="http://schemas.microsoft.com/office/drawing/2014/main" val="2394866289"/>
                  </a:ext>
                </a:extLst>
              </a:tr>
              <a:tr h="297262">
                <a:tc>
                  <a:txBody>
                    <a:bodyPr/>
                    <a:lstStyle/>
                    <a:p>
                      <a:pPr algn="l" fontAlgn="b"/>
                      <a:r>
                        <a:rPr lang="en-IN" sz="600" b="0" i="0" u="none" strike="noStrike">
                          <a:solidFill>
                            <a:srgbClr val="000000"/>
                          </a:solidFill>
                          <a:effectLst/>
                          <a:latin typeface="Calibri" panose="020F0502020204030204" pitchFamily="34" charset="0"/>
                        </a:rPr>
                        <a:t>San Marino</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699</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42</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657</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6.01</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93.99</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6.39</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699</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a:t>
                      </a:r>
                    </a:p>
                  </a:txBody>
                  <a:tcPr marL="3246" marR="3246" marT="3246"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Europe</a:t>
                      </a:r>
                    </a:p>
                  </a:txBody>
                  <a:tcPr marL="3246" marR="3246" marT="3246"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3246" marR="3246" marT="3246"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3246" marR="3246" marT="3246" marB="0" anchor="b">
                    <a:lnL>
                      <a:noFill/>
                    </a:lnL>
                    <a:lnR>
                      <a:noFill/>
                    </a:lnR>
                    <a:lnT>
                      <a:noFill/>
                    </a:lnT>
                    <a:lnB>
                      <a:noFill/>
                    </a:lnB>
                  </a:tcPr>
                </a:tc>
                <a:extLst>
                  <a:ext uri="{0D108BD9-81ED-4DB2-BD59-A6C34878D82A}">
                    <a16:rowId xmlns:a16="http://schemas.microsoft.com/office/drawing/2014/main" val="728128981"/>
                  </a:ext>
                </a:extLst>
              </a:tr>
              <a:tr h="443301">
                <a:tc>
                  <a:txBody>
                    <a:bodyPr/>
                    <a:lstStyle/>
                    <a:p>
                      <a:pPr algn="l" fontAlgn="b"/>
                      <a:r>
                        <a:rPr lang="en-IN" sz="600" b="0" i="0" u="none" strike="noStrike">
                          <a:solidFill>
                            <a:srgbClr val="000000"/>
                          </a:solidFill>
                          <a:effectLst/>
                          <a:latin typeface="Calibri" panose="020F0502020204030204" pitchFamily="34" charset="0"/>
                        </a:rPr>
                        <a:t>Sao Tome and Principe</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865</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14</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734</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117</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38</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1.62</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84.86</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1.91</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746</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119</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15.95</a:t>
                      </a:r>
                    </a:p>
                  </a:txBody>
                  <a:tcPr marL="3246" marR="3246" marT="3246"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Africa</a:t>
                      </a:r>
                    </a:p>
                  </a:txBody>
                  <a:tcPr marL="3246" marR="3246" marT="3246"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3246" marR="3246" marT="3246"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3246" marR="3246" marT="3246" marB="0" anchor="b">
                    <a:lnL>
                      <a:noFill/>
                    </a:lnL>
                    <a:lnR>
                      <a:noFill/>
                    </a:lnR>
                    <a:lnT>
                      <a:noFill/>
                    </a:lnT>
                    <a:lnB>
                      <a:noFill/>
                    </a:lnB>
                  </a:tcPr>
                </a:tc>
                <a:extLst>
                  <a:ext uri="{0D108BD9-81ED-4DB2-BD59-A6C34878D82A}">
                    <a16:rowId xmlns:a16="http://schemas.microsoft.com/office/drawing/2014/main" val="2207530930"/>
                  </a:ext>
                </a:extLst>
              </a:tr>
              <a:tr h="297262">
                <a:tc>
                  <a:txBody>
                    <a:bodyPr/>
                    <a:lstStyle/>
                    <a:p>
                      <a:pPr algn="l" fontAlgn="b"/>
                      <a:r>
                        <a:rPr lang="en-IN" sz="600" b="0" i="0" u="none" strike="noStrike">
                          <a:solidFill>
                            <a:srgbClr val="000000"/>
                          </a:solidFill>
                          <a:effectLst/>
                          <a:latin typeface="Calibri" panose="020F0502020204030204" pitchFamily="34" charset="0"/>
                        </a:rPr>
                        <a:t>Saudi Arabia</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268934</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2760</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222936</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43238</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1993</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27</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2613</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1.03</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82.9</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1.24</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253349</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15585</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6.15</a:t>
                      </a:r>
                    </a:p>
                  </a:txBody>
                  <a:tcPr marL="3246" marR="3246" marT="3246" marB="0" anchor="b">
                    <a:lnL>
                      <a:noFill/>
                    </a:lnL>
                    <a:lnR>
                      <a:noFill/>
                    </a:lnR>
                    <a:lnT>
                      <a:noFill/>
                    </a:lnT>
                    <a:lnB>
                      <a:noFill/>
                    </a:lnB>
                  </a:tcPr>
                </a:tc>
                <a:tc gridSpan="3">
                  <a:txBody>
                    <a:bodyPr/>
                    <a:lstStyle/>
                    <a:p>
                      <a:pPr algn="l" fontAlgn="b"/>
                      <a:r>
                        <a:rPr lang="en-IN" sz="600" b="0" i="0" u="none" strike="noStrike">
                          <a:solidFill>
                            <a:srgbClr val="000000"/>
                          </a:solidFill>
                          <a:effectLst/>
                          <a:latin typeface="Calibri" panose="020F0502020204030204" pitchFamily="34" charset="0"/>
                        </a:rPr>
                        <a:t>Eastern Mediterranean</a:t>
                      </a:r>
                    </a:p>
                  </a:txBody>
                  <a:tcPr marL="3246" marR="3246" marT="3246" marB="0" anchor="b">
                    <a:lnL>
                      <a:noFill/>
                    </a:lnL>
                    <a:lnR>
                      <a:noFill/>
                    </a:lnR>
                    <a:lnT>
                      <a:noFill/>
                    </a:lnT>
                    <a:lnB>
                      <a:noFill/>
                    </a:lnB>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477854315"/>
                  </a:ext>
                </a:extLst>
              </a:tr>
              <a:tr h="151222">
                <a:tc>
                  <a:txBody>
                    <a:bodyPr/>
                    <a:lstStyle/>
                    <a:p>
                      <a:pPr algn="l" fontAlgn="b"/>
                      <a:r>
                        <a:rPr lang="en-IN" sz="600" b="0" i="0" u="none" strike="noStrike">
                          <a:solidFill>
                            <a:srgbClr val="000000"/>
                          </a:solidFill>
                          <a:effectLst/>
                          <a:latin typeface="Calibri" panose="020F0502020204030204" pitchFamily="34" charset="0"/>
                        </a:rPr>
                        <a:t>Senegal</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9764</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194</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6477</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3093</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83</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3</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68</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1.99</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66.34</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3</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8948</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816</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9.12</a:t>
                      </a:r>
                    </a:p>
                  </a:txBody>
                  <a:tcPr marL="3246" marR="3246" marT="3246"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Africa</a:t>
                      </a:r>
                    </a:p>
                  </a:txBody>
                  <a:tcPr marL="3246" marR="3246" marT="3246"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3246" marR="3246" marT="3246"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3246" marR="3246" marT="3246" marB="0" anchor="b">
                    <a:lnL>
                      <a:noFill/>
                    </a:lnL>
                    <a:lnR>
                      <a:noFill/>
                    </a:lnR>
                    <a:lnT>
                      <a:noFill/>
                    </a:lnT>
                    <a:lnB>
                      <a:noFill/>
                    </a:lnB>
                  </a:tcPr>
                </a:tc>
                <a:extLst>
                  <a:ext uri="{0D108BD9-81ED-4DB2-BD59-A6C34878D82A}">
                    <a16:rowId xmlns:a16="http://schemas.microsoft.com/office/drawing/2014/main" val="605047510"/>
                  </a:ext>
                </a:extLst>
              </a:tr>
              <a:tr h="151222">
                <a:tc>
                  <a:txBody>
                    <a:bodyPr/>
                    <a:lstStyle/>
                    <a:p>
                      <a:pPr algn="l" fontAlgn="b"/>
                      <a:r>
                        <a:rPr lang="en-IN" sz="600" b="0" i="0" u="none" strike="noStrike">
                          <a:solidFill>
                            <a:srgbClr val="000000"/>
                          </a:solidFill>
                          <a:effectLst/>
                          <a:latin typeface="Calibri" panose="020F0502020204030204" pitchFamily="34" charset="0"/>
                        </a:rPr>
                        <a:t>Serbia</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24141</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543</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23598</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411</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9</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2.25</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a:t>
                      </a:r>
                    </a:p>
                  </a:txBody>
                  <a:tcPr marL="3246" marR="3246" marT="3246"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inf</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21253</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2888</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13.59</a:t>
                      </a:r>
                    </a:p>
                  </a:txBody>
                  <a:tcPr marL="3246" marR="3246" marT="3246"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Europe</a:t>
                      </a:r>
                    </a:p>
                  </a:txBody>
                  <a:tcPr marL="3246" marR="3246" marT="3246"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3246" marR="3246" marT="3246"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3246" marR="3246" marT="3246" marB="0" anchor="b">
                    <a:lnL>
                      <a:noFill/>
                    </a:lnL>
                    <a:lnR>
                      <a:noFill/>
                    </a:lnR>
                    <a:lnT>
                      <a:noFill/>
                    </a:lnT>
                    <a:lnB>
                      <a:noFill/>
                    </a:lnB>
                  </a:tcPr>
                </a:tc>
                <a:extLst>
                  <a:ext uri="{0D108BD9-81ED-4DB2-BD59-A6C34878D82A}">
                    <a16:rowId xmlns:a16="http://schemas.microsoft.com/office/drawing/2014/main" val="225149910"/>
                  </a:ext>
                </a:extLst>
              </a:tr>
              <a:tr h="297262">
                <a:tc>
                  <a:txBody>
                    <a:bodyPr/>
                    <a:lstStyle/>
                    <a:p>
                      <a:pPr algn="l" fontAlgn="b"/>
                      <a:r>
                        <a:rPr lang="en-IN" sz="600" b="0" i="0" u="none" strike="noStrike">
                          <a:solidFill>
                            <a:srgbClr val="000000"/>
                          </a:solidFill>
                          <a:effectLst/>
                          <a:latin typeface="Calibri" panose="020F0502020204030204" pitchFamily="34" charset="0"/>
                        </a:rPr>
                        <a:t>Seychelles</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114</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39</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75</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34.21</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108</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6</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5.56</a:t>
                      </a:r>
                    </a:p>
                  </a:txBody>
                  <a:tcPr marL="3246" marR="3246" marT="3246"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Africa</a:t>
                      </a:r>
                    </a:p>
                  </a:txBody>
                  <a:tcPr marL="3246" marR="3246" marT="3246"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3246" marR="3246" marT="3246"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3246" marR="3246" marT="3246" marB="0" anchor="b">
                    <a:lnL>
                      <a:noFill/>
                    </a:lnL>
                    <a:lnR>
                      <a:noFill/>
                    </a:lnR>
                    <a:lnT>
                      <a:noFill/>
                    </a:lnT>
                    <a:lnB>
                      <a:noFill/>
                    </a:lnB>
                  </a:tcPr>
                </a:tc>
                <a:extLst>
                  <a:ext uri="{0D108BD9-81ED-4DB2-BD59-A6C34878D82A}">
                    <a16:rowId xmlns:a16="http://schemas.microsoft.com/office/drawing/2014/main" val="865204371"/>
                  </a:ext>
                </a:extLst>
              </a:tr>
              <a:tr h="297262">
                <a:tc>
                  <a:txBody>
                    <a:bodyPr/>
                    <a:lstStyle/>
                    <a:p>
                      <a:pPr algn="l" fontAlgn="b"/>
                      <a:r>
                        <a:rPr lang="en-IN" sz="600" b="0" i="0" u="none" strike="noStrike">
                          <a:solidFill>
                            <a:srgbClr val="000000"/>
                          </a:solidFill>
                          <a:effectLst/>
                          <a:latin typeface="Calibri" panose="020F0502020204030204" pitchFamily="34" charset="0"/>
                        </a:rPr>
                        <a:t>Sierra Leone</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1783</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66</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1317</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400</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4</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3.7</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73.86</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5.01</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1711</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72</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4.21</a:t>
                      </a:r>
                    </a:p>
                  </a:txBody>
                  <a:tcPr marL="3246" marR="3246" marT="3246"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Africa</a:t>
                      </a:r>
                    </a:p>
                  </a:txBody>
                  <a:tcPr marL="3246" marR="3246" marT="3246"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3246" marR="3246" marT="3246"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3246" marR="3246" marT="3246" marB="0" anchor="b">
                    <a:lnL>
                      <a:noFill/>
                    </a:lnL>
                    <a:lnR>
                      <a:noFill/>
                    </a:lnR>
                    <a:lnT>
                      <a:noFill/>
                    </a:lnT>
                    <a:lnB>
                      <a:noFill/>
                    </a:lnB>
                  </a:tcPr>
                </a:tc>
                <a:extLst>
                  <a:ext uri="{0D108BD9-81ED-4DB2-BD59-A6C34878D82A}">
                    <a16:rowId xmlns:a16="http://schemas.microsoft.com/office/drawing/2014/main" val="3540412958"/>
                  </a:ext>
                </a:extLst>
              </a:tr>
              <a:tr h="297262">
                <a:tc>
                  <a:txBody>
                    <a:bodyPr/>
                    <a:lstStyle/>
                    <a:p>
                      <a:pPr algn="l" fontAlgn="b"/>
                      <a:r>
                        <a:rPr lang="en-IN" sz="600" b="0" i="0" u="none" strike="noStrike">
                          <a:solidFill>
                            <a:srgbClr val="000000"/>
                          </a:solidFill>
                          <a:effectLst/>
                          <a:latin typeface="Calibri" panose="020F0502020204030204" pitchFamily="34" charset="0"/>
                        </a:rPr>
                        <a:t>Singapore</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50838</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27</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45692</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5119</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469</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171</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0.05</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89.88</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0.06</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48035</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2803</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5.84</a:t>
                      </a:r>
                    </a:p>
                  </a:txBody>
                  <a:tcPr marL="3246" marR="3246" marT="3246" marB="0" anchor="b">
                    <a:lnL>
                      <a:noFill/>
                    </a:lnL>
                    <a:lnR>
                      <a:noFill/>
                    </a:lnR>
                    <a:lnT>
                      <a:noFill/>
                    </a:lnT>
                    <a:lnB>
                      <a:noFill/>
                    </a:lnB>
                  </a:tcPr>
                </a:tc>
                <a:tc gridSpan="2">
                  <a:txBody>
                    <a:bodyPr/>
                    <a:lstStyle/>
                    <a:p>
                      <a:pPr algn="l" fontAlgn="b"/>
                      <a:r>
                        <a:rPr lang="en-IN" sz="600" b="0" i="0" u="none" strike="noStrike">
                          <a:solidFill>
                            <a:srgbClr val="000000"/>
                          </a:solidFill>
                          <a:effectLst/>
                          <a:latin typeface="Calibri" panose="020F0502020204030204" pitchFamily="34" charset="0"/>
                        </a:rPr>
                        <a:t>Western Pacific</a:t>
                      </a:r>
                    </a:p>
                  </a:txBody>
                  <a:tcPr marL="3246" marR="3246" marT="3246" marB="0" anchor="b">
                    <a:lnL>
                      <a:noFill/>
                    </a:lnL>
                    <a:lnR>
                      <a:noFill/>
                    </a:lnR>
                    <a:lnT>
                      <a:noFill/>
                    </a:lnT>
                    <a:lnB>
                      <a:noFill/>
                    </a:lnB>
                  </a:tcPr>
                </a:tc>
                <a:tc hMerge="1">
                  <a:txBody>
                    <a:bodyPr/>
                    <a:lstStyle/>
                    <a:p>
                      <a:endParaRPr lang="en-IN"/>
                    </a:p>
                  </a:txBody>
                  <a:tcPr/>
                </a:tc>
                <a:tc>
                  <a:txBody>
                    <a:bodyPr/>
                    <a:lstStyle/>
                    <a:p>
                      <a:pPr algn="l" fontAlgn="b"/>
                      <a:endParaRPr lang="en-IN" sz="600" b="0" i="0" u="none" strike="noStrike">
                        <a:solidFill>
                          <a:srgbClr val="000000"/>
                        </a:solidFill>
                        <a:effectLst/>
                        <a:latin typeface="Calibri" panose="020F0502020204030204" pitchFamily="34" charset="0"/>
                      </a:endParaRPr>
                    </a:p>
                  </a:txBody>
                  <a:tcPr marL="3246" marR="3246" marT="3246" marB="0" anchor="b">
                    <a:lnL>
                      <a:noFill/>
                    </a:lnL>
                    <a:lnR>
                      <a:noFill/>
                    </a:lnR>
                    <a:lnT>
                      <a:noFill/>
                    </a:lnT>
                    <a:lnB>
                      <a:noFill/>
                    </a:lnB>
                  </a:tcPr>
                </a:tc>
                <a:extLst>
                  <a:ext uri="{0D108BD9-81ED-4DB2-BD59-A6C34878D82A}">
                    <a16:rowId xmlns:a16="http://schemas.microsoft.com/office/drawing/2014/main" val="3365322067"/>
                  </a:ext>
                </a:extLst>
              </a:tr>
              <a:tr h="151222">
                <a:tc>
                  <a:txBody>
                    <a:bodyPr/>
                    <a:lstStyle/>
                    <a:p>
                      <a:pPr algn="l" fontAlgn="b"/>
                      <a:r>
                        <a:rPr lang="en-IN" sz="600" b="0" i="0" u="none" strike="noStrike">
                          <a:solidFill>
                            <a:srgbClr val="000000"/>
                          </a:solidFill>
                          <a:effectLst/>
                          <a:latin typeface="Calibri" panose="020F0502020204030204" pitchFamily="34" charset="0"/>
                        </a:rPr>
                        <a:t>Slovakia</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2181</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28</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1616</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537</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39</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1.28</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74.09</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1.73</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1980</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201</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10.15</a:t>
                      </a:r>
                    </a:p>
                  </a:txBody>
                  <a:tcPr marL="3246" marR="3246" marT="3246"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Europe</a:t>
                      </a:r>
                    </a:p>
                  </a:txBody>
                  <a:tcPr marL="3246" marR="3246" marT="3246"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3246" marR="3246" marT="3246"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3246" marR="3246" marT="3246" marB="0" anchor="b">
                    <a:lnL>
                      <a:noFill/>
                    </a:lnL>
                    <a:lnR>
                      <a:noFill/>
                    </a:lnR>
                    <a:lnT>
                      <a:noFill/>
                    </a:lnT>
                    <a:lnB>
                      <a:noFill/>
                    </a:lnB>
                  </a:tcPr>
                </a:tc>
                <a:extLst>
                  <a:ext uri="{0D108BD9-81ED-4DB2-BD59-A6C34878D82A}">
                    <a16:rowId xmlns:a16="http://schemas.microsoft.com/office/drawing/2014/main" val="1855732116"/>
                  </a:ext>
                </a:extLst>
              </a:tr>
              <a:tr h="151222">
                <a:tc>
                  <a:txBody>
                    <a:bodyPr/>
                    <a:lstStyle/>
                    <a:p>
                      <a:pPr algn="l" fontAlgn="b"/>
                      <a:r>
                        <a:rPr lang="en-IN" sz="600" b="0" i="0" u="none" strike="noStrike">
                          <a:solidFill>
                            <a:srgbClr val="000000"/>
                          </a:solidFill>
                          <a:effectLst/>
                          <a:latin typeface="Calibri" panose="020F0502020204030204" pitchFamily="34" charset="0"/>
                        </a:rPr>
                        <a:t>Slovenia</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2087</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116</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1733</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238</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5</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55</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5.56</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83.04</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6.69</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1953</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134</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6.86</a:t>
                      </a:r>
                    </a:p>
                  </a:txBody>
                  <a:tcPr marL="3246" marR="3246" marT="3246"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Europe</a:t>
                      </a:r>
                    </a:p>
                  </a:txBody>
                  <a:tcPr marL="3246" marR="3246" marT="3246"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3246" marR="3246" marT="3246"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3246" marR="3246" marT="3246" marB="0" anchor="b">
                    <a:lnL>
                      <a:noFill/>
                    </a:lnL>
                    <a:lnR>
                      <a:noFill/>
                    </a:lnR>
                    <a:lnT>
                      <a:noFill/>
                    </a:lnT>
                    <a:lnB>
                      <a:noFill/>
                    </a:lnB>
                  </a:tcPr>
                </a:tc>
                <a:extLst>
                  <a:ext uri="{0D108BD9-81ED-4DB2-BD59-A6C34878D82A}">
                    <a16:rowId xmlns:a16="http://schemas.microsoft.com/office/drawing/2014/main" val="283917555"/>
                  </a:ext>
                </a:extLst>
              </a:tr>
              <a:tr h="151222">
                <a:tc>
                  <a:txBody>
                    <a:bodyPr/>
                    <a:lstStyle/>
                    <a:p>
                      <a:pPr algn="l" fontAlgn="b"/>
                      <a:r>
                        <a:rPr lang="en-IN" sz="600" b="0" i="0" u="none" strike="noStrike">
                          <a:solidFill>
                            <a:srgbClr val="000000"/>
                          </a:solidFill>
                          <a:effectLst/>
                          <a:latin typeface="Calibri" panose="020F0502020204030204" pitchFamily="34" charset="0"/>
                        </a:rPr>
                        <a:t>Somalia</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3196</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93</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1543</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1560</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18</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22</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2.91</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48.28</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6.03</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3130</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66</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2.11</a:t>
                      </a:r>
                    </a:p>
                  </a:txBody>
                  <a:tcPr marL="3246" marR="3246" marT="3246" marB="0" anchor="b">
                    <a:lnL>
                      <a:noFill/>
                    </a:lnL>
                    <a:lnR>
                      <a:noFill/>
                    </a:lnR>
                    <a:lnT>
                      <a:noFill/>
                    </a:lnT>
                    <a:lnB>
                      <a:noFill/>
                    </a:lnB>
                  </a:tcPr>
                </a:tc>
                <a:tc gridSpan="3">
                  <a:txBody>
                    <a:bodyPr/>
                    <a:lstStyle/>
                    <a:p>
                      <a:pPr algn="l" fontAlgn="b"/>
                      <a:r>
                        <a:rPr lang="en-IN" sz="600" b="0" i="0" u="none" strike="noStrike">
                          <a:solidFill>
                            <a:srgbClr val="000000"/>
                          </a:solidFill>
                          <a:effectLst/>
                          <a:latin typeface="Calibri" panose="020F0502020204030204" pitchFamily="34" charset="0"/>
                        </a:rPr>
                        <a:t>Eastern Mediterranean</a:t>
                      </a:r>
                    </a:p>
                  </a:txBody>
                  <a:tcPr marL="3246" marR="3246" marT="3246" marB="0" anchor="b">
                    <a:lnL>
                      <a:noFill/>
                    </a:lnL>
                    <a:lnR>
                      <a:noFill/>
                    </a:lnR>
                    <a:lnT>
                      <a:noFill/>
                    </a:lnT>
                    <a:lnB>
                      <a:noFill/>
                    </a:lnB>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09491967"/>
                  </a:ext>
                </a:extLst>
              </a:tr>
              <a:tr h="297262">
                <a:tc>
                  <a:txBody>
                    <a:bodyPr/>
                    <a:lstStyle/>
                    <a:p>
                      <a:pPr algn="l" fontAlgn="b"/>
                      <a:r>
                        <a:rPr lang="en-IN" sz="600" b="0" i="0" u="none" strike="noStrike">
                          <a:solidFill>
                            <a:srgbClr val="000000"/>
                          </a:solidFill>
                          <a:effectLst/>
                          <a:latin typeface="Calibri" panose="020F0502020204030204" pitchFamily="34" charset="0"/>
                        </a:rPr>
                        <a:t>South Africa</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452529</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7067</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274925</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170537</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7096</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298</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9848</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1.56</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60.75</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2.57</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373628</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78901</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21.12</a:t>
                      </a:r>
                    </a:p>
                  </a:txBody>
                  <a:tcPr marL="3246" marR="3246" marT="3246"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Africa</a:t>
                      </a:r>
                    </a:p>
                  </a:txBody>
                  <a:tcPr marL="3246" marR="3246" marT="3246"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3246" marR="3246" marT="3246"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3246" marR="3246" marT="3246" marB="0" anchor="b">
                    <a:lnL>
                      <a:noFill/>
                    </a:lnL>
                    <a:lnR>
                      <a:noFill/>
                    </a:lnR>
                    <a:lnT>
                      <a:noFill/>
                    </a:lnT>
                    <a:lnB>
                      <a:noFill/>
                    </a:lnB>
                  </a:tcPr>
                </a:tc>
                <a:extLst>
                  <a:ext uri="{0D108BD9-81ED-4DB2-BD59-A6C34878D82A}">
                    <a16:rowId xmlns:a16="http://schemas.microsoft.com/office/drawing/2014/main" val="1005061308"/>
                  </a:ext>
                </a:extLst>
              </a:tr>
              <a:tr h="297262">
                <a:tc>
                  <a:txBody>
                    <a:bodyPr/>
                    <a:lstStyle/>
                    <a:p>
                      <a:pPr algn="l" fontAlgn="b"/>
                      <a:r>
                        <a:rPr lang="en-IN" sz="600" b="0" i="0" u="none" strike="noStrike">
                          <a:solidFill>
                            <a:srgbClr val="000000"/>
                          </a:solidFill>
                          <a:effectLst/>
                          <a:latin typeface="Calibri" panose="020F0502020204030204" pitchFamily="34" charset="0"/>
                        </a:rPr>
                        <a:t>South Korea</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14203</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300</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13007</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896</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28</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102</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2.11</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91.58</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2.31</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13816</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387</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2.8</a:t>
                      </a:r>
                    </a:p>
                  </a:txBody>
                  <a:tcPr marL="3246" marR="3246" marT="3246" marB="0" anchor="b">
                    <a:lnL>
                      <a:noFill/>
                    </a:lnL>
                    <a:lnR>
                      <a:noFill/>
                    </a:lnR>
                    <a:lnT>
                      <a:noFill/>
                    </a:lnT>
                    <a:lnB>
                      <a:noFill/>
                    </a:lnB>
                  </a:tcPr>
                </a:tc>
                <a:tc gridSpan="2">
                  <a:txBody>
                    <a:bodyPr/>
                    <a:lstStyle/>
                    <a:p>
                      <a:pPr algn="l" fontAlgn="b"/>
                      <a:r>
                        <a:rPr lang="en-IN" sz="600" b="0" i="0" u="none" strike="noStrike">
                          <a:solidFill>
                            <a:srgbClr val="000000"/>
                          </a:solidFill>
                          <a:effectLst/>
                          <a:latin typeface="Calibri" panose="020F0502020204030204" pitchFamily="34" charset="0"/>
                        </a:rPr>
                        <a:t>Western Pacific</a:t>
                      </a:r>
                    </a:p>
                  </a:txBody>
                  <a:tcPr marL="3246" marR="3246" marT="3246" marB="0" anchor="b">
                    <a:lnL>
                      <a:noFill/>
                    </a:lnL>
                    <a:lnR>
                      <a:noFill/>
                    </a:lnR>
                    <a:lnT>
                      <a:noFill/>
                    </a:lnT>
                    <a:lnB>
                      <a:noFill/>
                    </a:lnB>
                  </a:tcPr>
                </a:tc>
                <a:tc hMerge="1">
                  <a:txBody>
                    <a:bodyPr/>
                    <a:lstStyle/>
                    <a:p>
                      <a:endParaRPr lang="en-IN"/>
                    </a:p>
                  </a:txBody>
                  <a:tcPr/>
                </a:tc>
                <a:tc>
                  <a:txBody>
                    <a:bodyPr/>
                    <a:lstStyle/>
                    <a:p>
                      <a:pPr algn="l" fontAlgn="b"/>
                      <a:endParaRPr lang="en-IN" sz="600" b="0" i="0" u="none" strike="noStrike">
                        <a:solidFill>
                          <a:srgbClr val="000000"/>
                        </a:solidFill>
                        <a:effectLst/>
                        <a:latin typeface="Calibri" panose="020F0502020204030204" pitchFamily="34" charset="0"/>
                      </a:endParaRPr>
                    </a:p>
                  </a:txBody>
                  <a:tcPr marL="3246" marR="3246" marT="3246" marB="0" anchor="b">
                    <a:lnL>
                      <a:noFill/>
                    </a:lnL>
                    <a:lnR>
                      <a:noFill/>
                    </a:lnR>
                    <a:lnT>
                      <a:noFill/>
                    </a:lnT>
                    <a:lnB>
                      <a:noFill/>
                    </a:lnB>
                  </a:tcPr>
                </a:tc>
                <a:extLst>
                  <a:ext uri="{0D108BD9-81ED-4DB2-BD59-A6C34878D82A}">
                    <a16:rowId xmlns:a16="http://schemas.microsoft.com/office/drawing/2014/main" val="2371376122"/>
                  </a:ext>
                </a:extLst>
              </a:tr>
              <a:tr h="297262">
                <a:tc>
                  <a:txBody>
                    <a:bodyPr/>
                    <a:lstStyle/>
                    <a:p>
                      <a:pPr algn="l" fontAlgn="b"/>
                      <a:r>
                        <a:rPr lang="en-IN" sz="600" b="0" i="0" u="none" strike="noStrike">
                          <a:solidFill>
                            <a:srgbClr val="000000"/>
                          </a:solidFill>
                          <a:effectLst/>
                          <a:latin typeface="Calibri" panose="020F0502020204030204" pitchFamily="34" charset="0"/>
                        </a:rPr>
                        <a:t>South Sudan</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2305</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46</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1175</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1084</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43</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50.98</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3.91</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2211</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94</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4.25</a:t>
                      </a:r>
                    </a:p>
                  </a:txBody>
                  <a:tcPr marL="3246" marR="3246" marT="3246"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Africa</a:t>
                      </a:r>
                    </a:p>
                  </a:txBody>
                  <a:tcPr marL="3246" marR="3246" marT="3246"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3246" marR="3246" marT="3246"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3246" marR="3246" marT="3246" marB="0" anchor="b">
                    <a:lnL>
                      <a:noFill/>
                    </a:lnL>
                    <a:lnR>
                      <a:noFill/>
                    </a:lnR>
                    <a:lnT>
                      <a:noFill/>
                    </a:lnT>
                    <a:lnB>
                      <a:noFill/>
                    </a:lnB>
                  </a:tcPr>
                </a:tc>
                <a:extLst>
                  <a:ext uri="{0D108BD9-81ED-4DB2-BD59-A6C34878D82A}">
                    <a16:rowId xmlns:a16="http://schemas.microsoft.com/office/drawing/2014/main" val="443089726"/>
                  </a:ext>
                </a:extLst>
              </a:tr>
              <a:tr h="151222">
                <a:tc>
                  <a:txBody>
                    <a:bodyPr/>
                    <a:lstStyle/>
                    <a:p>
                      <a:pPr algn="l" fontAlgn="b"/>
                      <a:r>
                        <a:rPr lang="en-IN" sz="600" b="0" i="0" u="none" strike="noStrike">
                          <a:solidFill>
                            <a:srgbClr val="000000"/>
                          </a:solidFill>
                          <a:effectLst/>
                          <a:latin typeface="Calibri" panose="020F0502020204030204" pitchFamily="34" charset="0"/>
                        </a:rPr>
                        <a:t>Spain</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272421</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28432</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150376</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93613</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10.44</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55.2</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18.91</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264836</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7585</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2.86</a:t>
                      </a:r>
                    </a:p>
                  </a:txBody>
                  <a:tcPr marL="3246" marR="3246" marT="3246"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Europe</a:t>
                      </a:r>
                    </a:p>
                  </a:txBody>
                  <a:tcPr marL="3246" marR="3246" marT="3246"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3246" marR="3246" marT="3246"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3246" marR="3246" marT="3246" marB="0" anchor="b">
                    <a:lnL>
                      <a:noFill/>
                    </a:lnL>
                    <a:lnR>
                      <a:noFill/>
                    </a:lnR>
                    <a:lnT>
                      <a:noFill/>
                    </a:lnT>
                    <a:lnB>
                      <a:noFill/>
                    </a:lnB>
                  </a:tcPr>
                </a:tc>
                <a:extLst>
                  <a:ext uri="{0D108BD9-81ED-4DB2-BD59-A6C34878D82A}">
                    <a16:rowId xmlns:a16="http://schemas.microsoft.com/office/drawing/2014/main" val="1050673764"/>
                  </a:ext>
                </a:extLst>
              </a:tr>
              <a:tr h="151222">
                <a:tc>
                  <a:txBody>
                    <a:bodyPr/>
                    <a:lstStyle/>
                    <a:p>
                      <a:pPr algn="l" fontAlgn="b"/>
                      <a:r>
                        <a:rPr lang="en-IN" sz="600" b="0" i="0" u="none" strike="noStrike">
                          <a:solidFill>
                            <a:srgbClr val="000000"/>
                          </a:solidFill>
                          <a:effectLst/>
                          <a:latin typeface="Calibri" panose="020F0502020204030204" pitchFamily="34" charset="0"/>
                        </a:rPr>
                        <a:t>Sri Lanka</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2805</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11</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2121</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673</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23</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15</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0.39</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75.61</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0.52</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2730</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75</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2.75</a:t>
                      </a:r>
                    </a:p>
                  </a:txBody>
                  <a:tcPr marL="3246" marR="3246" marT="3246" marB="0" anchor="b">
                    <a:lnL>
                      <a:noFill/>
                    </a:lnL>
                    <a:lnR>
                      <a:noFill/>
                    </a:lnR>
                    <a:lnT>
                      <a:noFill/>
                    </a:lnT>
                    <a:lnB>
                      <a:noFill/>
                    </a:lnB>
                  </a:tcPr>
                </a:tc>
                <a:tc gridSpan="2">
                  <a:txBody>
                    <a:bodyPr/>
                    <a:lstStyle/>
                    <a:p>
                      <a:pPr algn="l" fontAlgn="b"/>
                      <a:r>
                        <a:rPr lang="en-IN" sz="600" b="0" i="0" u="none" strike="noStrike">
                          <a:solidFill>
                            <a:srgbClr val="000000"/>
                          </a:solidFill>
                          <a:effectLst/>
                          <a:latin typeface="Calibri" panose="020F0502020204030204" pitchFamily="34" charset="0"/>
                        </a:rPr>
                        <a:t>South-East Asia</a:t>
                      </a:r>
                    </a:p>
                  </a:txBody>
                  <a:tcPr marL="3246" marR="3246" marT="3246" marB="0" anchor="b">
                    <a:lnL>
                      <a:noFill/>
                    </a:lnL>
                    <a:lnR>
                      <a:noFill/>
                    </a:lnR>
                    <a:lnT>
                      <a:noFill/>
                    </a:lnT>
                    <a:lnB>
                      <a:noFill/>
                    </a:lnB>
                  </a:tcPr>
                </a:tc>
                <a:tc hMerge="1">
                  <a:txBody>
                    <a:bodyPr/>
                    <a:lstStyle/>
                    <a:p>
                      <a:endParaRPr lang="en-IN"/>
                    </a:p>
                  </a:txBody>
                  <a:tcPr/>
                </a:tc>
                <a:tc>
                  <a:txBody>
                    <a:bodyPr/>
                    <a:lstStyle/>
                    <a:p>
                      <a:pPr algn="l" fontAlgn="b"/>
                      <a:endParaRPr lang="en-IN" sz="600" b="0" i="0" u="none" strike="noStrike">
                        <a:solidFill>
                          <a:srgbClr val="000000"/>
                        </a:solidFill>
                        <a:effectLst/>
                        <a:latin typeface="Calibri" panose="020F0502020204030204" pitchFamily="34" charset="0"/>
                      </a:endParaRPr>
                    </a:p>
                  </a:txBody>
                  <a:tcPr marL="3246" marR="3246" marT="3246" marB="0" anchor="b">
                    <a:lnL>
                      <a:noFill/>
                    </a:lnL>
                    <a:lnR>
                      <a:noFill/>
                    </a:lnR>
                    <a:lnT>
                      <a:noFill/>
                    </a:lnT>
                    <a:lnB>
                      <a:noFill/>
                    </a:lnB>
                  </a:tcPr>
                </a:tc>
                <a:extLst>
                  <a:ext uri="{0D108BD9-81ED-4DB2-BD59-A6C34878D82A}">
                    <a16:rowId xmlns:a16="http://schemas.microsoft.com/office/drawing/2014/main" val="2790803112"/>
                  </a:ext>
                </a:extLst>
              </a:tr>
              <a:tr h="151222">
                <a:tc>
                  <a:txBody>
                    <a:bodyPr/>
                    <a:lstStyle/>
                    <a:p>
                      <a:pPr algn="l" fontAlgn="b"/>
                      <a:r>
                        <a:rPr lang="en-IN" sz="600" b="0" i="0" u="none" strike="noStrike">
                          <a:solidFill>
                            <a:srgbClr val="000000"/>
                          </a:solidFill>
                          <a:effectLst/>
                          <a:latin typeface="Calibri" panose="020F0502020204030204" pitchFamily="34" charset="0"/>
                        </a:rPr>
                        <a:t>Sudan</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11424</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720</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5939</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4765</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39</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3</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49</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6.3</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51.99</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12.12</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10992</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432</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3.93</a:t>
                      </a:r>
                    </a:p>
                  </a:txBody>
                  <a:tcPr marL="3246" marR="3246" marT="3246" marB="0" anchor="b">
                    <a:lnL>
                      <a:noFill/>
                    </a:lnL>
                    <a:lnR>
                      <a:noFill/>
                    </a:lnR>
                    <a:lnT>
                      <a:noFill/>
                    </a:lnT>
                    <a:lnB>
                      <a:noFill/>
                    </a:lnB>
                  </a:tcPr>
                </a:tc>
                <a:tc gridSpan="3">
                  <a:txBody>
                    <a:bodyPr/>
                    <a:lstStyle/>
                    <a:p>
                      <a:pPr algn="l" fontAlgn="b"/>
                      <a:r>
                        <a:rPr lang="en-IN" sz="600" b="0" i="0" u="none" strike="noStrike">
                          <a:solidFill>
                            <a:srgbClr val="000000"/>
                          </a:solidFill>
                          <a:effectLst/>
                          <a:latin typeface="Calibri" panose="020F0502020204030204" pitchFamily="34" charset="0"/>
                        </a:rPr>
                        <a:t>Eastern Mediterranean</a:t>
                      </a:r>
                    </a:p>
                  </a:txBody>
                  <a:tcPr marL="3246" marR="3246" marT="3246" marB="0" anchor="b">
                    <a:lnL>
                      <a:noFill/>
                    </a:lnL>
                    <a:lnR>
                      <a:noFill/>
                    </a:lnR>
                    <a:lnT>
                      <a:noFill/>
                    </a:lnT>
                    <a:lnB>
                      <a:noFill/>
                    </a:lnB>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481667222"/>
                  </a:ext>
                </a:extLst>
              </a:tr>
              <a:tr h="151222">
                <a:tc>
                  <a:txBody>
                    <a:bodyPr/>
                    <a:lstStyle/>
                    <a:p>
                      <a:pPr algn="l" fontAlgn="b"/>
                      <a:r>
                        <a:rPr lang="en-IN" sz="600" b="0" i="0" u="none" strike="noStrike">
                          <a:solidFill>
                            <a:srgbClr val="000000"/>
                          </a:solidFill>
                          <a:effectLst/>
                          <a:latin typeface="Calibri" panose="020F0502020204030204" pitchFamily="34" charset="0"/>
                        </a:rPr>
                        <a:t>Suriname</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1483</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24</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925</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534</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44</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35</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1.62</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62.37</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2.59</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1079</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404</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37.44</a:t>
                      </a:r>
                    </a:p>
                  </a:txBody>
                  <a:tcPr marL="3246" marR="3246" marT="3246"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Americas</a:t>
                      </a:r>
                    </a:p>
                  </a:txBody>
                  <a:tcPr marL="3246" marR="3246" marT="3246"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3246" marR="3246" marT="3246"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3246" marR="3246" marT="3246" marB="0" anchor="b">
                    <a:lnL>
                      <a:noFill/>
                    </a:lnL>
                    <a:lnR>
                      <a:noFill/>
                    </a:lnR>
                    <a:lnT>
                      <a:noFill/>
                    </a:lnT>
                    <a:lnB>
                      <a:noFill/>
                    </a:lnB>
                  </a:tcPr>
                </a:tc>
                <a:extLst>
                  <a:ext uri="{0D108BD9-81ED-4DB2-BD59-A6C34878D82A}">
                    <a16:rowId xmlns:a16="http://schemas.microsoft.com/office/drawing/2014/main" val="99445980"/>
                  </a:ext>
                </a:extLst>
              </a:tr>
              <a:tr h="151222">
                <a:tc>
                  <a:txBody>
                    <a:bodyPr/>
                    <a:lstStyle/>
                    <a:p>
                      <a:pPr algn="l" fontAlgn="b"/>
                      <a:r>
                        <a:rPr lang="en-IN" sz="600" b="0" i="0" u="none" strike="noStrike">
                          <a:solidFill>
                            <a:srgbClr val="000000"/>
                          </a:solidFill>
                          <a:effectLst/>
                          <a:latin typeface="Calibri" panose="020F0502020204030204" pitchFamily="34" charset="0"/>
                        </a:rPr>
                        <a:t>Sweden</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79395</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5700</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73695</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398</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3</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7.18</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a:t>
                      </a:r>
                    </a:p>
                  </a:txBody>
                  <a:tcPr marL="3246" marR="3246" marT="3246"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inf</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78048</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1347</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1.73</a:t>
                      </a:r>
                    </a:p>
                  </a:txBody>
                  <a:tcPr marL="3246" marR="3246" marT="3246"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Europe</a:t>
                      </a:r>
                    </a:p>
                  </a:txBody>
                  <a:tcPr marL="3246" marR="3246" marT="3246"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3246" marR="3246" marT="3246"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3246" marR="3246" marT="3246" marB="0" anchor="b">
                    <a:lnL>
                      <a:noFill/>
                    </a:lnL>
                    <a:lnR>
                      <a:noFill/>
                    </a:lnR>
                    <a:lnT>
                      <a:noFill/>
                    </a:lnT>
                    <a:lnB>
                      <a:noFill/>
                    </a:lnB>
                  </a:tcPr>
                </a:tc>
                <a:extLst>
                  <a:ext uri="{0D108BD9-81ED-4DB2-BD59-A6C34878D82A}">
                    <a16:rowId xmlns:a16="http://schemas.microsoft.com/office/drawing/2014/main" val="3941322246"/>
                  </a:ext>
                </a:extLst>
              </a:tr>
              <a:tr h="297262">
                <a:tc>
                  <a:txBody>
                    <a:bodyPr/>
                    <a:lstStyle/>
                    <a:p>
                      <a:pPr algn="l" fontAlgn="b"/>
                      <a:r>
                        <a:rPr lang="en-IN" sz="600" b="0" i="0" u="none" strike="noStrike">
                          <a:solidFill>
                            <a:srgbClr val="000000"/>
                          </a:solidFill>
                          <a:effectLst/>
                          <a:latin typeface="Calibri" panose="020F0502020204030204" pitchFamily="34" charset="0"/>
                        </a:rPr>
                        <a:t>Switzerland</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34477</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1978</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30900</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1599</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65</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200</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5.74</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89.62</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6.4</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33634</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843</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2.51</a:t>
                      </a:r>
                    </a:p>
                  </a:txBody>
                  <a:tcPr marL="3246" marR="3246" marT="3246"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Europe</a:t>
                      </a:r>
                    </a:p>
                  </a:txBody>
                  <a:tcPr marL="3246" marR="3246" marT="3246"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3246" marR="3246" marT="3246"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3246" marR="3246" marT="3246" marB="0" anchor="b">
                    <a:lnL>
                      <a:noFill/>
                    </a:lnL>
                    <a:lnR>
                      <a:noFill/>
                    </a:lnR>
                    <a:lnT>
                      <a:noFill/>
                    </a:lnT>
                    <a:lnB>
                      <a:noFill/>
                    </a:lnB>
                  </a:tcPr>
                </a:tc>
                <a:extLst>
                  <a:ext uri="{0D108BD9-81ED-4DB2-BD59-A6C34878D82A}">
                    <a16:rowId xmlns:a16="http://schemas.microsoft.com/office/drawing/2014/main" val="4735977"/>
                  </a:ext>
                </a:extLst>
              </a:tr>
              <a:tr h="151222">
                <a:tc>
                  <a:txBody>
                    <a:bodyPr/>
                    <a:lstStyle/>
                    <a:p>
                      <a:pPr algn="l" fontAlgn="b"/>
                      <a:r>
                        <a:rPr lang="en-IN" sz="600" b="0" i="0" u="none" strike="noStrike">
                          <a:solidFill>
                            <a:srgbClr val="000000"/>
                          </a:solidFill>
                          <a:effectLst/>
                          <a:latin typeface="Calibri" panose="020F0502020204030204" pitchFamily="34" charset="0"/>
                        </a:rPr>
                        <a:t>Syria</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674</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40</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634</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24</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5.93</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a:t>
                      </a:r>
                    </a:p>
                  </a:txBody>
                  <a:tcPr marL="3246" marR="3246" marT="3246"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inf</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522</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152</a:t>
                      </a:r>
                    </a:p>
                  </a:txBody>
                  <a:tcPr marL="3246" marR="3246" marT="324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29.12</a:t>
                      </a:r>
                    </a:p>
                  </a:txBody>
                  <a:tcPr marL="3246" marR="3246" marT="3246" marB="0" anchor="b">
                    <a:lnL>
                      <a:noFill/>
                    </a:lnL>
                    <a:lnR>
                      <a:noFill/>
                    </a:lnR>
                    <a:lnT>
                      <a:noFill/>
                    </a:lnT>
                    <a:lnB>
                      <a:noFill/>
                    </a:lnB>
                  </a:tcPr>
                </a:tc>
                <a:tc gridSpan="3">
                  <a:txBody>
                    <a:bodyPr/>
                    <a:lstStyle/>
                    <a:p>
                      <a:pPr algn="l" fontAlgn="b"/>
                      <a:r>
                        <a:rPr lang="en-IN" sz="600" b="0" i="0" u="none" strike="noStrike" dirty="0">
                          <a:solidFill>
                            <a:srgbClr val="000000"/>
                          </a:solidFill>
                          <a:effectLst/>
                          <a:latin typeface="Calibri" panose="020F0502020204030204" pitchFamily="34" charset="0"/>
                        </a:rPr>
                        <a:t>Eastern Mediterranean</a:t>
                      </a:r>
                    </a:p>
                  </a:txBody>
                  <a:tcPr marL="3246" marR="3246" marT="3246" marB="0" anchor="b">
                    <a:lnL>
                      <a:noFill/>
                    </a:lnL>
                    <a:lnR>
                      <a:noFill/>
                    </a:lnR>
                    <a:lnT>
                      <a:noFill/>
                    </a:lnT>
                    <a:lnB>
                      <a:noFill/>
                    </a:lnB>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779279243"/>
                  </a:ext>
                </a:extLst>
              </a:tr>
            </a:tbl>
          </a:graphicData>
        </a:graphic>
      </p:graphicFrame>
    </p:spTree>
    <p:extLst>
      <p:ext uri="{BB962C8B-B14F-4D97-AF65-F5344CB8AC3E}">
        <p14:creationId xmlns:p14="http://schemas.microsoft.com/office/powerpoint/2010/main" val="1469930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A0406EC-8297-CFDE-7987-6F8957DD9341}"/>
              </a:ext>
            </a:extLst>
          </p:cNvPr>
          <p:cNvGraphicFramePr>
            <a:graphicFrameLocks noGrp="1"/>
          </p:cNvGraphicFramePr>
          <p:nvPr>
            <p:extLst>
              <p:ext uri="{D42A27DB-BD31-4B8C-83A1-F6EECF244321}">
                <p14:modId xmlns:p14="http://schemas.microsoft.com/office/powerpoint/2010/main" val="471704488"/>
              </p:ext>
            </p:extLst>
          </p:nvPr>
        </p:nvGraphicFramePr>
        <p:xfrm>
          <a:off x="1134533" y="304800"/>
          <a:ext cx="10684938" cy="6273800"/>
        </p:xfrm>
        <a:graphic>
          <a:graphicData uri="http://schemas.openxmlformats.org/drawingml/2006/table">
            <a:tbl>
              <a:tblPr/>
              <a:tblGrid>
                <a:gridCol w="654180">
                  <a:extLst>
                    <a:ext uri="{9D8B030D-6E8A-4147-A177-3AD203B41FA5}">
                      <a16:colId xmlns:a16="http://schemas.microsoft.com/office/drawing/2014/main" val="1964950540"/>
                    </a:ext>
                  </a:extLst>
                </a:gridCol>
                <a:gridCol w="654180">
                  <a:extLst>
                    <a:ext uri="{9D8B030D-6E8A-4147-A177-3AD203B41FA5}">
                      <a16:colId xmlns:a16="http://schemas.microsoft.com/office/drawing/2014/main" val="1198768723"/>
                    </a:ext>
                  </a:extLst>
                </a:gridCol>
                <a:gridCol w="654180">
                  <a:extLst>
                    <a:ext uri="{9D8B030D-6E8A-4147-A177-3AD203B41FA5}">
                      <a16:colId xmlns:a16="http://schemas.microsoft.com/office/drawing/2014/main" val="1443974449"/>
                    </a:ext>
                  </a:extLst>
                </a:gridCol>
                <a:gridCol w="654180">
                  <a:extLst>
                    <a:ext uri="{9D8B030D-6E8A-4147-A177-3AD203B41FA5}">
                      <a16:colId xmlns:a16="http://schemas.microsoft.com/office/drawing/2014/main" val="1219222127"/>
                    </a:ext>
                  </a:extLst>
                </a:gridCol>
                <a:gridCol w="654180">
                  <a:extLst>
                    <a:ext uri="{9D8B030D-6E8A-4147-A177-3AD203B41FA5}">
                      <a16:colId xmlns:a16="http://schemas.microsoft.com/office/drawing/2014/main" val="385427516"/>
                    </a:ext>
                  </a:extLst>
                </a:gridCol>
                <a:gridCol w="654180">
                  <a:extLst>
                    <a:ext uri="{9D8B030D-6E8A-4147-A177-3AD203B41FA5}">
                      <a16:colId xmlns:a16="http://schemas.microsoft.com/office/drawing/2014/main" val="1921551920"/>
                    </a:ext>
                  </a:extLst>
                </a:gridCol>
                <a:gridCol w="654180">
                  <a:extLst>
                    <a:ext uri="{9D8B030D-6E8A-4147-A177-3AD203B41FA5}">
                      <a16:colId xmlns:a16="http://schemas.microsoft.com/office/drawing/2014/main" val="150967"/>
                    </a:ext>
                  </a:extLst>
                </a:gridCol>
                <a:gridCol w="654180">
                  <a:extLst>
                    <a:ext uri="{9D8B030D-6E8A-4147-A177-3AD203B41FA5}">
                      <a16:colId xmlns:a16="http://schemas.microsoft.com/office/drawing/2014/main" val="751918315"/>
                    </a:ext>
                  </a:extLst>
                </a:gridCol>
                <a:gridCol w="654180">
                  <a:extLst>
                    <a:ext uri="{9D8B030D-6E8A-4147-A177-3AD203B41FA5}">
                      <a16:colId xmlns:a16="http://schemas.microsoft.com/office/drawing/2014/main" val="4047065306"/>
                    </a:ext>
                  </a:extLst>
                </a:gridCol>
                <a:gridCol w="654180">
                  <a:extLst>
                    <a:ext uri="{9D8B030D-6E8A-4147-A177-3AD203B41FA5}">
                      <a16:colId xmlns:a16="http://schemas.microsoft.com/office/drawing/2014/main" val="2045756913"/>
                    </a:ext>
                  </a:extLst>
                </a:gridCol>
                <a:gridCol w="654180">
                  <a:extLst>
                    <a:ext uri="{9D8B030D-6E8A-4147-A177-3AD203B41FA5}">
                      <a16:colId xmlns:a16="http://schemas.microsoft.com/office/drawing/2014/main" val="1634065847"/>
                    </a:ext>
                  </a:extLst>
                </a:gridCol>
                <a:gridCol w="654180">
                  <a:extLst>
                    <a:ext uri="{9D8B030D-6E8A-4147-A177-3AD203B41FA5}">
                      <a16:colId xmlns:a16="http://schemas.microsoft.com/office/drawing/2014/main" val="2967009594"/>
                    </a:ext>
                  </a:extLst>
                </a:gridCol>
                <a:gridCol w="654180">
                  <a:extLst>
                    <a:ext uri="{9D8B030D-6E8A-4147-A177-3AD203B41FA5}">
                      <a16:colId xmlns:a16="http://schemas.microsoft.com/office/drawing/2014/main" val="2460606809"/>
                    </a:ext>
                  </a:extLst>
                </a:gridCol>
                <a:gridCol w="654180">
                  <a:extLst>
                    <a:ext uri="{9D8B030D-6E8A-4147-A177-3AD203B41FA5}">
                      <a16:colId xmlns:a16="http://schemas.microsoft.com/office/drawing/2014/main" val="1480484958"/>
                    </a:ext>
                  </a:extLst>
                </a:gridCol>
                <a:gridCol w="436119">
                  <a:extLst>
                    <a:ext uri="{9D8B030D-6E8A-4147-A177-3AD203B41FA5}">
                      <a16:colId xmlns:a16="http://schemas.microsoft.com/office/drawing/2014/main" val="2002321242"/>
                    </a:ext>
                  </a:extLst>
                </a:gridCol>
                <a:gridCol w="436119">
                  <a:extLst>
                    <a:ext uri="{9D8B030D-6E8A-4147-A177-3AD203B41FA5}">
                      <a16:colId xmlns:a16="http://schemas.microsoft.com/office/drawing/2014/main" val="869971553"/>
                    </a:ext>
                  </a:extLst>
                </a:gridCol>
                <a:gridCol w="654180">
                  <a:extLst>
                    <a:ext uri="{9D8B030D-6E8A-4147-A177-3AD203B41FA5}">
                      <a16:colId xmlns:a16="http://schemas.microsoft.com/office/drawing/2014/main" val="2705316811"/>
                    </a:ext>
                  </a:extLst>
                </a:gridCol>
              </a:tblGrid>
              <a:tr h="324558">
                <a:tc>
                  <a:txBody>
                    <a:bodyPr/>
                    <a:lstStyle/>
                    <a:p>
                      <a:pPr algn="l" fontAlgn="b"/>
                      <a:r>
                        <a:rPr lang="en-IN" sz="600" b="0" i="0" u="none" strike="noStrike">
                          <a:solidFill>
                            <a:srgbClr val="000000"/>
                          </a:solidFill>
                          <a:effectLst/>
                          <a:latin typeface="Calibri" panose="020F0502020204030204" pitchFamily="34" charset="0"/>
                        </a:rPr>
                        <a:t>Taiwan*</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462</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7</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440</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15</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4</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1.52</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95.24</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1.59</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451</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11</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2.44</a:t>
                      </a:r>
                    </a:p>
                  </a:txBody>
                  <a:tcPr marL="3436" marR="3436" marT="3436" marB="0" anchor="b">
                    <a:lnL>
                      <a:noFill/>
                    </a:lnL>
                    <a:lnR>
                      <a:noFill/>
                    </a:lnR>
                    <a:lnT>
                      <a:noFill/>
                    </a:lnT>
                    <a:lnB>
                      <a:noFill/>
                    </a:lnB>
                  </a:tcPr>
                </a:tc>
                <a:tc gridSpan="2">
                  <a:txBody>
                    <a:bodyPr/>
                    <a:lstStyle/>
                    <a:p>
                      <a:pPr algn="l" fontAlgn="b"/>
                      <a:r>
                        <a:rPr lang="en-IN" sz="600" b="0" i="0" u="none" strike="noStrike">
                          <a:solidFill>
                            <a:srgbClr val="000000"/>
                          </a:solidFill>
                          <a:effectLst/>
                          <a:latin typeface="Calibri" panose="020F0502020204030204" pitchFamily="34" charset="0"/>
                        </a:rPr>
                        <a:t>Western Pacific</a:t>
                      </a:r>
                    </a:p>
                  </a:txBody>
                  <a:tcPr marL="3436" marR="3436" marT="3436" marB="0" anchor="b">
                    <a:lnL>
                      <a:noFill/>
                    </a:lnL>
                    <a:lnR>
                      <a:noFill/>
                    </a:lnR>
                    <a:lnT>
                      <a:noFill/>
                    </a:lnT>
                    <a:lnB>
                      <a:noFill/>
                    </a:lnB>
                  </a:tcPr>
                </a:tc>
                <a:tc hMerge="1">
                  <a:txBody>
                    <a:bodyPr/>
                    <a:lstStyle/>
                    <a:p>
                      <a:endParaRPr lang="en-IN"/>
                    </a:p>
                  </a:txBody>
                  <a:tcPr/>
                </a:tc>
                <a:tc>
                  <a:txBody>
                    <a:bodyPr/>
                    <a:lstStyle/>
                    <a:p>
                      <a:pPr algn="l" fontAlgn="b"/>
                      <a:endParaRPr lang="en-IN" sz="600" b="0" i="0" u="none" strike="noStrike">
                        <a:solidFill>
                          <a:srgbClr val="000000"/>
                        </a:solidFill>
                        <a:effectLst/>
                        <a:latin typeface="Calibri" panose="020F0502020204030204" pitchFamily="34" charset="0"/>
                      </a:endParaRPr>
                    </a:p>
                  </a:txBody>
                  <a:tcPr marL="3436" marR="3436" marT="3436" marB="0" anchor="b">
                    <a:lnL>
                      <a:noFill/>
                    </a:lnL>
                    <a:lnR>
                      <a:noFill/>
                    </a:lnR>
                    <a:lnT>
                      <a:noFill/>
                    </a:lnT>
                    <a:lnB>
                      <a:noFill/>
                    </a:lnB>
                  </a:tcPr>
                </a:tc>
                <a:extLst>
                  <a:ext uri="{0D108BD9-81ED-4DB2-BD59-A6C34878D82A}">
                    <a16:rowId xmlns:a16="http://schemas.microsoft.com/office/drawing/2014/main" val="2358531322"/>
                  </a:ext>
                </a:extLst>
              </a:tr>
              <a:tr h="173597">
                <a:tc>
                  <a:txBody>
                    <a:bodyPr/>
                    <a:lstStyle/>
                    <a:p>
                      <a:pPr algn="l" fontAlgn="b"/>
                      <a:r>
                        <a:rPr lang="en-IN" sz="600" b="0" i="0" u="none" strike="noStrike">
                          <a:solidFill>
                            <a:srgbClr val="000000"/>
                          </a:solidFill>
                          <a:effectLst/>
                          <a:latin typeface="Calibri" panose="020F0502020204030204" pitchFamily="34" charset="0"/>
                        </a:rPr>
                        <a:t>Tajikistan</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7235</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60</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6028</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1147</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43</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58</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0.83</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83.32</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6921</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314</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4.54</a:t>
                      </a:r>
                    </a:p>
                  </a:txBody>
                  <a:tcPr marL="3436" marR="3436" marT="3436"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Europe</a:t>
                      </a:r>
                    </a:p>
                  </a:txBody>
                  <a:tcPr marL="3436" marR="3436" marT="3436"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3436" marR="3436" marT="3436"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3436" marR="3436" marT="3436" marB="0" anchor="b">
                    <a:lnL>
                      <a:noFill/>
                    </a:lnL>
                    <a:lnR>
                      <a:noFill/>
                    </a:lnR>
                    <a:lnT>
                      <a:noFill/>
                    </a:lnT>
                    <a:lnB>
                      <a:noFill/>
                    </a:lnB>
                  </a:tcPr>
                </a:tc>
                <a:extLst>
                  <a:ext uri="{0D108BD9-81ED-4DB2-BD59-A6C34878D82A}">
                    <a16:rowId xmlns:a16="http://schemas.microsoft.com/office/drawing/2014/main" val="2743018959"/>
                  </a:ext>
                </a:extLst>
              </a:tr>
              <a:tr h="173597">
                <a:tc>
                  <a:txBody>
                    <a:bodyPr/>
                    <a:lstStyle/>
                    <a:p>
                      <a:pPr algn="l" fontAlgn="b"/>
                      <a:r>
                        <a:rPr lang="en-IN" sz="600" b="0" i="0" u="none" strike="noStrike">
                          <a:solidFill>
                            <a:srgbClr val="000000"/>
                          </a:solidFill>
                          <a:effectLst/>
                          <a:latin typeface="Calibri" panose="020F0502020204030204" pitchFamily="34" charset="0"/>
                        </a:rPr>
                        <a:t>Tanzania</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509</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21</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183</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305</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4.13</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35.95</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11.48</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509</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a:t>
                      </a:r>
                    </a:p>
                  </a:txBody>
                  <a:tcPr marL="3436" marR="3436" marT="3436"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Africa</a:t>
                      </a:r>
                    </a:p>
                  </a:txBody>
                  <a:tcPr marL="3436" marR="3436" marT="3436"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3436" marR="3436" marT="3436"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3436" marR="3436" marT="3436" marB="0" anchor="b">
                    <a:lnL>
                      <a:noFill/>
                    </a:lnL>
                    <a:lnR>
                      <a:noFill/>
                    </a:lnR>
                    <a:lnT>
                      <a:noFill/>
                    </a:lnT>
                    <a:lnB>
                      <a:noFill/>
                    </a:lnB>
                  </a:tcPr>
                </a:tc>
                <a:extLst>
                  <a:ext uri="{0D108BD9-81ED-4DB2-BD59-A6C34878D82A}">
                    <a16:rowId xmlns:a16="http://schemas.microsoft.com/office/drawing/2014/main" val="2452839549"/>
                  </a:ext>
                </a:extLst>
              </a:tr>
              <a:tr h="324558">
                <a:tc>
                  <a:txBody>
                    <a:bodyPr/>
                    <a:lstStyle/>
                    <a:p>
                      <a:pPr algn="l" fontAlgn="b"/>
                      <a:r>
                        <a:rPr lang="en-IN" sz="600" b="0" i="0" u="none" strike="noStrike">
                          <a:solidFill>
                            <a:srgbClr val="000000"/>
                          </a:solidFill>
                          <a:effectLst/>
                          <a:latin typeface="Calibri" panose="020F0502020204030204" pitchFamily="34" charset="0"/>
                        </a:rPr>
                        <a:t>Thailand</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3297</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58</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3111</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128</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6</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1.76</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94.36</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1.86</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3250</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47</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1.45</a:t>
                      </a:r>
                    </a:p>
                  </a:txBody>
                  <a:tcPr marL="3436" marR="3436" marT="3436" marB="0" anchor="b">
                    <a:lnL>
                      <a:noFill/>
                    </a:lnL>
                    <a:lnR>
                      <a:noFill/>
                    </a:lnR>
                    <a:lnT>
                      <a:noFill/>
                    </a:lnT>
                    <a:lnB>
                      <a:noFill/>
                    </a:lnB>
                  </a:tcPr>
                </a:tc>
                <a:tc gridSpan="2">
                  <a:txBody>
                    <a:bodyPr/>
                    <a:lstStyle/>
                    <a:p>
                      <a:pPr algn="l" fontAlgn="b"/>
                      <a:r>
                        <a:rPr lang="en-IN" sz="600" b="0" i="0" u="none" strike="noStrike">
                          <a:solidFill>
                            <a:srgbClr val="000000"/>
                          </a:solidFill>
                          <a:effectLst/>
                          <a:latin typeface="Calibri" panose="020F0502020204030204" pitchFamily="34" charset="0"/>
                        </a:rPr>
                        <a:t>South-East Asia</a:t>
                      </a:r>
                    </a:p>
                  </a:txBody>
                  <a:tcPr marL="3436" marR="3436" marT="3436" marB="0" anchor="b">
                    <a:lnL>
                      <a:noFill/>
                    </a:lnL>
                    <a:lnR>
                      <a:noFill/>
                    </a:lnR>
                    <a:lnT>
                      <a:noFill/>
                    </a:lnT>
                    <a:lnB>
                      <a:noFill/>
                    </a:lnB>
                  </a:tcPr>
                </a:tc>
                <a:tc hMerge="1">
                  <a:txBody>
                    <a:bodyPr/>
                    <a:lstStyle/>
                    <a:p>
                      <a:endParaRPr lang="en-IN"/>
                    </a:p>
                  </a:txBody>
                  <a:tcPr/>
                </a:tc>
                <a:tc>
                  <a:txBody>
                    <a:bodyPr/>
                    <a:lstStyle/>
                    <a:p>
                      <a:pPr algn="l" fontAlgn="b"/>
                      <a:endParaRPr lang="en-IN" sz="600" b="0" i="0" u="none" strike="noStrike">
                        <a:solidFill>
                          <a:srgbClr val="000000"/>
                        </a:solidFill>
                        <a:effectLst/>
                        <a:latin typeface="Calibri" panose="020F0502020204030204" pitchFamily="34" charset="0"/>
                      </a:endParaRPr>
                    </a:p>
                  </a:txBody>
                  <a:tcPr marL="3436" marR="3436" marT="3436" marB="0" anchor="b">
                    <a:lnL>
                      <a:noFill/>
                    </a:lnL>
                    <a:lnR>
                      <a:noFill/>
                    </a:lnR>
                    <a:lnT>
                      <a:noFill/>
                    </a:lnT>
                    <a:lnB>
                      <a:noFill/>
                    </a:lnB>
                  </a:tcPr>
                </a:tc>
                <a:extLst>
                  <a:ext uri="{0D108BD9-81ED-4DB2-BD59-A6C34878D82A}">
                    <a16:rowId xmlns:a16="http://schemas.microsoft.com/office/drawing/2014/main" val="3160121555"/>
                  </a:ext>
                </a:extLst>
              </a:tr>
              <a:tr h="324558">
                <a:tc>
                  <a:txBody>
                    <a:bodyPr/>
                    <a:lstStyle/>
                    <a:p>
                      <a:pPr algn="l" fontAlgn="b"/>
                      <a:r>
                        <a:rPr lang="en-IN" sz="600" b="0" i="0" u="none" strike="noStrike">
                          <a:solidFill>
                            <a:srgbClr val="000000"/>
                          </a:solidFill>
                          <a:effectLst/>
                          <a:latin typeface="Calibri" panose="020F0502020204030204" pitchFamily="34" charset="0"/>
                        </a:rPr>
                        <a:t>Timor-Leste</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24</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24</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24</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a:t>
                      </a:r>
                    </a:p>
                  </a:txBody>
                  <a:tcPr marL="3436" marR="3436" marT="3436" marB="0" anchor="b">
                    <a:lnL>
                      <a:noFill/>
                    </a:lnL>
                    <a:lnR>
                      <a:noFill/>
                    </a:lnR>
                    <a:lnT>
                      <a:noFill/>
                    </a:lnT>
                    <a:lnB>
                      <a:noFill/>
                    </a:lnB>
                  </a:tcPr>
                </a:tc>
                <a:tc gridSpan="2">
                  <a:txBody>
                    <a:bodyPr/>
                    <a:lstStyle/>
                    <a:p>
                      <a:pPr algn="l" fontAlgn="b"/>
                      <a:r>
                        <a:rPr lang="en-IN" sz="600" b="0" i="0" u="none" strike="noStrike">
                          <a:solidFill>
                            <a:srgbClr val="000000"/>
                          </a:solidFill>
                          <a:effectLst/>
                          <a:latin typeface="Calibri" panose="020F0502020204030204" pitchFamily="34" charset="0"/>
                        </a:rPr>
                        <a:t>South-East Asia</a:t>
                      </a:r>
                    </a:p>
                  </a:txBody>
                  <a:tcPr marL="3436" marR="3436" marT="3436" marB="0" anchor="b">
                    <a:lnL>
                      <a:noFill/>
                    </a:lnL>
                    <a:lnR>
                      <a:noFill/>
                    </a:lnR>
                    <a:lnT>
                      <a:noFill/>
                    </a:lnT>
                    <a:lnB>
                      <a:noFill/>
                    </a:lnB>
                  </a:tcPr>
                </a:tc>
                <a:tc hMerge="1">
                  <a:txBody>
                    <a:bodyPr/>
                    <a:lstStyle/>
                    <a:p>
                      <a:endParaRPr lang="en-IN"/>
                    </a:p>
                  </a:txBody>
                  <a:tcPr/>
                </a:tc>
                <a:tc>
                  <a:txBody>
                    <a:bodyPr/>
                    <a:lstStyle/>
                    <a:p>
                      <a:pPr algn="l" fontAlgn="b"/>
                      <a:endParaRPr lang="en-IN" sz="600" b="0" i="0" u="none" strike="noStrike">
                        <a:solidFill>
                          <a:srgbClr val="000000"/>
                        </a:solidFill>
                        <a:effectLst/>
                        <a:latin typeface="Calibri" panose="020F0502020204030204" pitchFamily="34" charset="0"/>
                      </a:endParaRPr>
                    </a:p>
                  </a:txBody>
                  <a:tcPr marL="3436" marR="3436" marT="3436" marB="0" anchor="b">
                    <a:lnL>
                      <a:noFill/>
                    </a:lnL>
                    <a:lnR>
                      <a:noFill/>
                    </a:lnR>
                    <a:lnT>
                      <a:noFill/>
                    </a:lnT>
                    <a:lnB>
                      <a:noFill/>
                    </a:lnB>
                  </a:tcPr>
                </a:tc>
                <a:extLst>
                  <a:ext uri="{0D108BD9-81ED-4DB2-BD59-A6C34878D82A}">
                    <a16:rowId xmlns:a16="http://schemas.microsoft.com/office/drawing/2014/main" val="3285159427"/>
                  </a:ext>
                </a:extLst>
              </a:tr>
              <a:tr h="173597">
                <a:tc>
                  <a:txBody>
                    <a:bodyPr/>
                    <a:lstStyle/>
                    <a:p>
                      <a:pPr algn="l" fontAlgn="b"/>
                      <a:r>
                        <a:rPr lang="en-IN" sz="600" b="0" i="0" u="none" strike="noStrike">
                          <a:solidFill>
                            <a:srgbClr val="000000"/>
                          </a:solidFill>
                          <a:effectLst/>
                          <a:latin typeface="Calibri" panose="020F0502020204030204" pitchFamily="34" charset="0"/>
                        </a:rPr>
                        <a:t>Togo</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874</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18</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607</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249</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6</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8</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2.06</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69.45</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2.97</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783</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91</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11.62</a:t>
                      </a:r>
                    </a:p>
                  </a:txBody>
                  <a:tcPr marL="3436" marR="3436" marT="3436"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Africa</a:t>
                      </a:r>
                    </a:p>
                  </a:txBody>
                  <a:tcPr marL="3436" marR="3436" marT="3436"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3436" marR="3436" marT="3436"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3436" marR="3436" marT="3436" marB="0" anchor="b">
                    <a:lnL>
                      <a:noFill/>
                    </a:lnL>
                    <a:lnR>
                      <a:noFill/>
                    </a:lnR>
                    <a:lnT>
                      <a:noFill/>
                    </a:lnT>
                    <a:lnB>
                      <a:noFill/>
                    </a:lnB>
                  </a:tcPr>
                </a:tc>
                <a:extLst>
                  <a:ext uri="{0D108BD9-81ED-4DB2-BD59-A6C34878D82A}">
                    <a16:rowId xmlns:a16="http://schemas.microsoft.com/office/drawing/2014/main" val="4011384038"/>
                  </a:ext>
                </a:extLst>
              </a:tr>
              <a:tr h="483846">
                <a:tc>
                  <a:txBody>
                    <a:bodyPr/>
                    <a:lstStyle/>
                    <a:p>
                      <a:pPr algn="l" fontAlgn="b"/>
                      <a:r>
                        <a:rPr lang="en-IN" sz="600" b="0" i="0" u="none" strike="noStrike">
                          <a:solidFill>
                            <a:srgbClr val="000000"/>
                          </a:solidFill>
                          <a:effectLst/>
                          <a:latin typeface="Calibri" panose="020F0502020204030204" pitchFamily="34" charset="0"/>
                        </a:rPr>
                        <a:t>Trinidad and Tobago</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148</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8</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128</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12</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5.41</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86.49</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6.25</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137</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11</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8.03</a:t>
                      </a:r>
                    </a:p>
                  </a:txBody>
                  <a:tcPr marL="3436" marR="3436" marT="3436"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Americas</a:t>
                      </a:r>
                    </a:p>
                  </a:txBody>
                  <a:tcPr marL="3436" marR="3436" marT="3436"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3436" marR="3436" marT="3436"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3436" marR="3436" marT="3436" marB="0" anchor="b">
                    <a:lnL>
                      <a:noFill/>
                    </a:lnL>
                    <a:lnR>
                      <a:noFill/>
                    </a:lnR>
                    <a:lnT>
                      <a:noFill/>
                    </a:lnT>
                    <a:lnB>
                      <a:noFill/>
                    </a:lnB>
                  </a:tcPr>
                </a:tc>
                <a:extLst>
                  <a:ext uri="{0D108BD9-81ED-4DB2-BD59-A6C34878D82A}">
                    <a16:rowId xmlns:a16="http://schemas.microsoft.com/office/drawing/2014/main" val="2146550703"/>
                  </a:ext>
                </a:extLst>
              </a:tr>
              <a:tr h="173597">
                <a:tc>
                  <a:txBody>
                    <a:bodyPr/>
                    <a:lstStyle/>
                    <a:p>
                      <a:pPr algn="l" fontAlgn="b"/>
                      <a:r>
                        <a:rPr lang="en-IN" sz="600" b="0" i="0" u="none" strike="noStrike">
                          <a:solidFill>
                            <a:srgbClr val="000000"/>
                          </a:solidFill>
                          <a:effectLst/>
                          <a:latin typeface="Calibri" panose="020F0502020204030204" pitchFamily="34" charset="0"/>
                        </a:rPr>
                        <a:t>Tunisia</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1455</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50</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1157</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248</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3</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15</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3.44</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79.52</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4.32</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1381</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74</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5.36</a:t>
                      </a:r>
                    </a:p>
                  </a:txBody>
                  <a:tcPr marL="3436" marR="3436" marT="3436" marB="0" anchor="b">
                    <a:lnL>
                      <a:noFill/>
                    </a:lnL>
                    <a:lnR>
                      <a:noFill/>
                    </a:lnR>
                    <a:lnT>
                      <a:noFill/>
                    </a:lnT>
                    <a:lnB>
                      <a:noFill/>
                    </a:lnB>
                  </a:tcPr>
                </a:tc>
                <a:tc gridSpan="3">
                  <a:txBody>
                    <a:bodyPr/>
                    <a:lstStyle/>
                    <a:p>
                      <a:pPr algn="l" fontAlgn="b"/>
                      <a:r>
                        <a:rPr lang="en-IN" sz="600" b="0" i="0" u="none" strike="noStrike">
                          <a:solidFill>
                            <a:srgbClr val="000000"/>
                          </a:solidFill>
                          <a:effectLst/>
                          <a:latin typeface="Calibri" panose="020F0502020204030204" pitchFamily="34" charset="0"/>
                        </a:rPr>
                        <a:t>Eastern Mediterranean</a:t>
                      </a:r>
                    </a:p>
                  </a:txBody>
                  <a:tcPr marL="3436" marR="3436" marT="3436" marB="0" anchor="b">
                    <a:lnL>
                      <a:noFill/>
                    </a:lnL>
                    <a:lnR>
                      <a:noFill/>
                    </a:lnR>
                    <a:lnT>
                      <a:noFill/>
                    </a:lnT>
                    <a:lnB>
                      <a:noFill/>
                    </a:lnB>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787548403"/>
                  </a:ext>
                </a:extLst>
              </a:tr>
              <a:tr h="173597">
                <a:tc>
                  <a:txBody>
                    <a:bodyPr/>
                    <a:lstStyle/>
                    <a:p>
                      <a:pPr algn="l" fontAlgn="b"/>
                      <a:r>
                        <a:rPr lang="en-IN" sz="600" b="0" i="0" u="none" strike="noStrike">
                          <a:solidFill>
                            <a:srgbClr val="000000"/>
                          </a:solidFill>
                          <a:effectLst/>
                          <a:latin typeface="Calibri" panose="020F0502020204030204" pitchFamily="34" charset="0"/>
                        </a:rPr>
                        <a:t>Turkey</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227019</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5630</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210469</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10920</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919</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17</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982</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2.48</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92.71</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2.67</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220572</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6447</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2.92</a:t>
                      </a:r>
                    </a:p>
                  </a:txBody>
                  <a:tcPr marL="3436" marR="3436" marT="3436"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Europe</a:t>
                      </a:r>
                    </a:p>
                  </a:txBody>
                  <a:tcPr marL="3436" marR="3436" marT="3436"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3436" marR="3436" marT="3436"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3436" marR="3436" marT="3436" marB="0" anchor="b">
                    <a:lnL>
                      <a:noFill/>
                    </a:lnL>
                    <a:lnR>
                      <a:noFill/>
                    </a:lnR>
                    <a:lnT>
                      <a:noFill/>
                    </a:lnT>
                    <a:lnB>
                      <a:noFill/>
                    </a:lnB>
                  </a:tcPr>
                </a:tc>
                <a:extLst>
                  <a:ext uri="{0D108BD9-81ED-4DB2-BD59-A6C34878D82A}">
                    <a16:rowId xmlns:a16="http://schemas.microsoft.com/office/drawing/2014/main" val="3404400439"/>
                  </a:ext>
                </a:extLst>
              </a:tr>
              <a:tr h="324558">
                <a:tc>
                  <a:txBody>
                    <a:bodyPr/>
                    <a:lstStyle/>
                    <a:p>
                      <a:pPr algn="l" fontAlgn="b"/>
                      <a:r>
                        <a:rPr lang="en-IN" sz="600" b="0" i="0" u="none" strike="noStrike">
                          <a:solidFill>
                            <a:srgbClr val="000000"/>
                          </a:solidFill>
                          <a:effectLst/>
                          <a:latin typeface="Calibri" panose="020F0502020204030204" pitchFamily="34" charset="0"/>
                        </a:rPr>
                        <a:t>US</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4290259</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148011</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1325804</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2816444</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56336</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1076</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27941</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3.45</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30.9</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11.16</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3834677</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455582</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11.88</a:t>
                      </a:r>
                    </a:p>
                  </a:txBody>
                  <a:tcPr marL="3436" marR="3436" marT="3436"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Americas</a:t>
                      </a:r>
                    </a:p>
                  </a:txBody>
                  <a:tcPr marL="3436" marR="3436" marT="3436"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3436" marR="3436" marT="3436"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3436" marR="3436" marT="3436" marB="0" anchor="b">
                    <a:lnL>
                      <a:noFill/>
                    </a:lnL>
                    <a:lnR>
                      <a:noFill/>
                    </a:lnR>
                    <a:lnT>
                      <a:noFill/>
                    </a:lnT>
                    <a:lnB>
                      <a:noFill/>
                    </a:lnB>
                  </a:tcPr>
                </a:tc>
                <a:extLst>
                  <a:ext uri="{0D108BD9-81ED-4DB2-BD59-A6C34878D82A}">
                    <a16:rowId xmlns:a16="http://schemas.microsoft.com/office/drawing/2014/main" val="3190934079"/>
                  </a:ext>
                </a:extLst>
              </a:tr>
              <a:tr h="173597">
                <a:tc>
                  <a:txBody>
                    <a:bodyPr/>
                    <a:lstStyle/>
                    <a:p>
                      <a:pPr algn="l" fontAlgn="b"/>
                      <a:r>
                        <a:rPr lang="en-IN" sz="600" b="0" i="0" u="none" strike="noStrike">
                          <a:solidFill>
                            <a:srgbClr val="000000"/>
                          </a:solidFill>
                          <a:effectLst/>
                          <a:latin typeface="Calibri" panose="020F0502020204030204" pitchFamily="34" charset="0"/>
                        </a:rPr>
                        <a:t>Uganda</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1128</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986</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140</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13</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4</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0.18</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87.41</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0.2</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1069</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59</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5.52</a:t>
                      </a:r>
                    </a:p>
                  </a:txBody>
                  <a:tcPr marL="3436" marR="3436" marT="3436"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Africa</a:t>
                      </a:r>
                    </a:p>
                  </a:txBody>
                  <a:tcPr marL="3436" marR="3436" marT="3436"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3436" marR="3436" marT="3436"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3436" marR="3436" marT="3436" marB="0" anchor="b">
                    <a:lnL>
                      <a:noFill/>
                    </a:lnL>
                    <a:lnR>
                      <a:noFill/>
                    </a:lnR>
                    <a:lnT>
                      <a:noFill/>
                    </a:lnT>
                    <a:lnB>
                      <a:noFill/>
                    </a:lnB>
                  </a:tcPr>
                </a:tc>
                <a:extLst>
                  <a:ext uri="{0D108BD9-81ED-4DB2-BD59-A6C34878D82A}">
                    <a16:rowId xmlns:a16="http://schemas.microsoft.com/office/drawing/2014/main" val="2886461741"/>
                  </a:ext>
                </a:extLst>
              </a:tr>
              <a:tr h="173597">
                <a:tc>
                  <a:txBody>
                    <a:bodyPr/>
                    <a:lstStyle/>
                    <a:p>
                      <a:pPr algn="l" fontAlgn="b"/>
                      <a:r>
                        <a:rPr lang="en-IN" sz="600" b="0" i="0" u="none" strike="noStrike">
                          <a:solidFill>
                            <a:srgbClr val="000000"/>
                          </a:solidFill>
                          <a:effectLst/>
                          <a:latin typeface="Calibri" panose="020F0502020204030204" pitchFamily="34" charset="0"/>
                        </a:rPr>
                        <a:t>Ukraine</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67096</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1636</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37202</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28258</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835</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11</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317</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2.44</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55.45</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4.4</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60767</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6329</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10.42</a:t>
                      </a:r>
                    </a:p>
                  </a:txBody>
                  <a:tcPr marL="3436" marR="3436" marT="3436"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Europe</a:t>
                      </a:r>
                    </a:p>
                  </a:txBody>
                  <a:tcPr marL="3436" marR="3436" marT="3436"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3436" marR="3436" marT="3436"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3436" marR="3436" marT="3436" marB="0" anchor="b">
                    <a:lnL>
                      <a:noFill/>
                    </a:lnL>
                    <a:lnR>
                      <a:noFill/>
                    </a:lnR>
                    <a:lnT>
                      <a:noFill/>
                    </a:lnT>
                    <a:lnB>
                      <a:noFill/>
                    </a:lnB>
                  </a:tcPr>
                </a:tc>
                <a:extLst>
                  <a:ext uri="{0D108BD9-81ED-4DB2-BD59-A6C34878D82A}">
                    <a16:rowId xmlns:a16="http://schemas.microsoft.com/office/drawing/2014/main" val="2031274566"/>
                  </a:ext>
                </a:extLst>
              </a:tr>
              <a:tr h="483846">
                <a:tc>
                  <a:txBody>
                    <a:bodyPr/>
                    <a:lstStyle/>
                    <a:p>
                      <a:pPr algn="l" fontAlgn="b"/>
                      <a:r>
                        <a:rPr lang="en-IN" sz="600" b="0" i="0" u="none" strike="noStrike">
                          <a:solidFill>
                            <a:srgbClr val="000000"/>
                          </a:solidFill>
                          <a:effectLst/>
                          <a:latin typeface="Calibri" panose="020F0502020204030204" pitchFamily="34" charset="0"/>
                        </a:rPr>
                        <a:t>United Arab Emirates</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59177</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345</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52510</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6322</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264</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328</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0.58</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88.73</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0.66</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57193</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1984</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3.47</a:t>
                      </a:r>
                    </a:p>
                  </a:txBody>
                  <a:tcPr marL="3436" marR="3436" marT="3436" marB="0" anchor="b">
                    <a:lnL>
                      <a:noFill/>
                    </a:lnL>
                    <a:lnR>
                      <a:noFill/>
                    </a:lnR>
                    <a:lnT>
                      <a:noFill/>
                    </a:lnT>
                    <a:lnB>
                      <a:noFill/>
                    </a:lnB>
                  </a:tcPr>
                </a:tc>
                <a:tc gridSpan="3">
                  <a:txBody>
                    <a:bodyPr/>
                    <a:lstStyle/>
                    <a:p>
                      <a:pPr algn="l" fontAlgn="b"/>
                      <a:r>
                        <a:rPr lang="en-IN" sz="600" b="0" i="0" u="none" strike="noStrike">
                          <a:solidFill>
                            <a:srgbClr val="000000"/>
                          </a:solidFill>
                          <a:effectLst/>
                          <a:latin typeface="Calibri" panose="020F0502020204030204" pitchFamily="34" charset="0"/>
                        </a:rPr>
                        <a:t>Eastern Mediterranean</a:t>
                      </a:r>
                    </a:p>
                  </a:txBody>
                  <a:tcPr marL="3436" marR="3436" marT="3436" marB="0" anchor="b">
                    <a:lnL>
                      <a:noFill/>
                    </a:lnL>
                    <a:lnR>
                      <a:noFill/>
                    </a:lnR>
                    <a:lnT>
                      <a:noFill/>
                    </a:lnT>
                    <a:lnB>
                      <a:noFill/>
                    </a:lnB>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641960268"/>
                  </a:ext>
                </a:extLst>
              </a:tr>
              <a:tr h="324558">
                <a:tc>
                  <a:txBody>
                    <a:bodyPr/>
                    <a:lstStyle/>
                    <a:p>
                      <a:pPr algn="l" fontAlgn="b"/>
                      <a:r>
                        <a:rPr lang="en-IN" sz="600" b="0" i="0" u="none" strike="noStrike">
                          <a:solidFill>
                            <a:srgbClr val="000000"/>
                          </a:solidFill>
                          <a:effectLst/>
                          <a:latin typeface="Calibri" panose="020F0502020204030204" pitchFamily="34" charset="0"/>
                        </a:rPr>
                        <a:t>United Kingdom</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301708</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45844</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1437</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254427</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688</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7</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3</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15.19</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0.48</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3190.26</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296944</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4764</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1.6</a:t>
                      </a:r>
                    </a:p>
                  </a:txBody>
                  <a:tcPr marL="3436" marR="3436" marT="3436"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Europe</a:t>
                      </a:r>
                    </a:p>
                  </a:txBody>
                  <a:tcPr marL="3436" marR="3436" marT="3436"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3436" marR="3436" marT="3436"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3436" marR="3436" marT="3436" marB="0" anchor="b">
                    <a:lnL>
                      <a:noFill/>
                    </a:lnL>
                    <a:lnR>
                      <a:noFill/>
                    </a:lnR>
                    <a:lnT>
                      <a:noFill/>
                    </a:lnT>
                    <a:lnB>
                      <a:noFill/>
                    </a:lnB>
                  </a:tcPr>
                </a:tc>
                <a:extLst>
                  <a:ext uri="{0D108BD9-81ED-4DB2-BD59-A6C34878D82A}">
                    <a16:rowId xmlns:a16="http://schemas.microsoft.com/office/drawing/2014/main" val="423824"/>
                  </a:ext>
                </a:extLst>
              </a:tr>
              <a:tr h="324558">
                <a:tc>
                  <a:txBody>
                    <a:bodyPr/>
                    <a:lstStyle/>
                    <a:p>
                      <a:pPr algn="l" fontAlgn="b"/>
                      <a:r>
                        <a:rPr lang="en-IN" sz="600" b="0" i="0" u="none" strike="noStrike">
                          <a:solidFill>
                            <a:srgbClr val="000000"/>
                          </a:solidFill>
                          <a:effectLst/>
                          <a:latin typeface="Calibri" panose="020F0502020204030204" pitchFamily="34" charset="0"/>
                        </a:rPr>
                        <a:t>Uruguay</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1202</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35</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951</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216</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10</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3</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2.91</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79.12</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3.68</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1064</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138</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12.97</a:t>
                      </a:r>
                    </a:p>
                  </a:txBody>
                  <a:tcPr marL="3436" marR="3436" marT="3436"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Americas</a:t>
                      </a:r>
                    </a:p>
                  </a:txBody>
                  <a:tcPr marL="3436" marR="3436" marT="3436"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3436" marR="3436" marT="3436"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3436" marR="3436" marT="3436" marB="0" anchor="b">
                    <a:lnL>
                      <a:noFill/>
                    </a:lnL>
                    <a:lnR>
                      <a:noFill/>
                    </a:lnR>
                    <a:lnT>
                      <a:noFill/>
                    </a:lnT>
                    <a:lnB>
                      <a:noFill/>
                    </a:lnB>
                  </a:tcPr>
                </a:tc>
                <a:extLst>
                  <a:ext uri="{0D108BD9-81ED-4DB2-BD59-A6C34878D82A}">
                    <a16:rowId xmlns:a16="http://schemas.microsoft.com/office/drawing/2014/main" val="2450262839"/>
                  </a:ext>
                </a:extLst>
              </a:tr>
              <a:tr h="324558">
                <a:tc>
                  <a:txBody>
                    <a:bodyPr/>
                    <a:lstStyle/>
                    <a:p>
                      <a:pPr algn="l" fontAlgn="b"/>
                      <a:r>
                        <a:rPr lang="en-IN" sz="600" b="0" i="0" u="none" strike="noStrike">
                          <a:solidFill>
                            <a:srgbClr val="000000"/>
                          </a:solidFill>
                          <a:effectLst/>
                          <a:latin typeface="Calibri" panose="020F0502020204030204" pitchFamily="34" charset="0"/>
                        </a:rPr>
                        <a:t>Uzbekistan</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21209</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121</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11674</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9414</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678</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5</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569</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0.57</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55.04</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1.04</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17149</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4060</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23.67</a:t>
                      </a:r>
                    </a:p>
                  </a:txBody>
                  <a:tcPr marL="3436" marR="3436" marT="3436"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Europe</a:t>
                      </a:r>
                    </a:p>
                  </a:txBody>
                  <a:tcPr marL="3436" marR="3436" marT="3436"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3436" marR="3436" marT="3436"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3436" marR="3436" marT="3436" marB="0" anchor="b">
                    <a:lnL>
                      <a:noFill/>
                    </a:lnL>
                    <a:lnR>
                      <a:noFill/>
                    </a:lnR>
                    <a:lnT>
                      <a:noFill/>
                    </a:lnT>
                    <a:lnB>
                      <a:noFill/>
                    </a:lnB>
                  </a:tcPr>
                </a:tc>
                <a:extLst>
                  <a:ext uri="{0D108BD9-81ED-4DB2-BD59-A6C34878D82A}">
                    <a16:rowId xmlns:a16="http://schemas.microsoft.com/office/drawing/2014/main" val="3943128379"/>
                  </a:ext>
                </a:extLst>
              </a:tr>
              <a:tr h="324558">
                <a:tc>
                  <a:txBody>
                    <a:bodyPr/>
                    <a:lstStyle/>
                    <a:p>
                      <a:pPr algn="l" fontAlgn="b"/>
                      <a:r>
                        <a:rPr lang="en-IN" sz="600" b="0" i="0" u="none" strike="noStrike">
                          <a:solidFill>
                            <a:srgbClr val="000000"/>
                          </a:solidFill>
                          <a:effectLst/>
                          <a:latin typeface="Calibri" panose="020F0502020204030204" pitchFamily="34" charset="0"/>
                        </a:rPr>
                        <a:t>Venezuela</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15988</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146</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9959</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5883</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525</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4</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213</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0.91</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62.29</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1.47</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12334</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3654</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29.63</a:t>
                      </a:r>
                    </a:p>
                  </a:txBody>
                  <a:tcPr marL="3436" marR="3436" marT="3436"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Americas</a:t>
                      </a:r>
                    </a:p>
                  </a:txBody>
                  <a:tcPr marL="3436" marR="3436" marT="3436"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3436" marR="3436" marT="3436"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3436" marR="3436" marT="3436" marB="0" anchor="b">
                    <a:lnL>
                      <a:noFill/>
                    </a:lnL>
                    <a:lnR>
                      <a:noFill/>
                    </a:lnR>
                    <a:lnT>
                      <a:noFill/>
                    </a:lnT>
                    <a:lnB>
                      <a:noFill/>
                    </a:lnB>
                  </a:tcPr>
                </a:tc>
                <a:extLst>
                  <a:ext uri="{0D108BD9-81ED-4DB2-BD59-A6C34878D82A}">
                    <a16:rowId xmlns:a16="http://schemas.microsoft.com/office/drawing/2014/main" val="1626948177"/>
                  </a:ext>
                </a:extLst>
              </a:tr>
              <a:tr h="324558">
                <a:tc>
                  <a:txBody>
                    <a:bodyPr/>
                    <a:lstStyle/>
                    <a:p>
                      <a:pPr algn="l" fontAlgn="b"/>
                      <a:r>
                        <a:rPr lang="en-IN" sz="600" b="0" i="0" u="none" strike="noStrike">
                          <a:solidFill>
                            <a:srgbClr val="000000"/>
                          </a:solidFill>
                          <a:effectLst/>
                          <a:latin typeface="Calibri" panose="020F0502020204030204" pitchFamily="34" charset="0"/>
                        </a:rPr>
                        <a:t>Vietnam</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431</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365</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66</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11</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84.69</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384</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47</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12.24</a:t>
                      </a:r>
                    </a:p>
                  </a:txBody>
                  <a:tcPr marL="3436" marR="3436" marT="3436" marB="0" anchor="b">
                    <a:lnL>
                      <a:noFill/>
                    </a:lnL>
                    <a:lnR>
                      <a:noFill/>
                    </a:lnR>
                    <a:lnT>
                      <a:noFill/>
                    </a:lnT>
                    <a:lnB>
                      <a:noFill/>
                    </a:lnB>
                  </a:tcPr>
                </a:tc>
                <a:tc gridSpan="2">
                  <a:txBody>
                    <a:bodyPr/>
                    <a:lstStyle/>
                    <a:p>
                      <a:pPr algn="l" fontAlgn="b"/>
                      <a:r>
                        <a:rPr lang="en-IN" sz="600" b="0" i="0" u="none" strike="noStrike">
                          <a:solidFill>
                            <a:srgbClr val="000000"/>
                          </a:solidFill>
                          <a:effectLst/>
                          <a:latin typeface="Calibri" panose="020F0502020204030204" pitchFamily="34" charset="0"/>
                        </a:rPr>
                        <a:t>Western Pacific</a:t>
                      </a:r>
                    </a:p>
                  </a:txBody>
                  <a:tcPr marL="3436" marR="3436" marT="3436" marB="0" anchor="b">
                    <a:lnL>
                      <a:noFill/>
                    </a:lnL>
                    <a:lnR>
                      <a:noFill/>
                    </a:lnR>
                    <a:lnT>
                      <a:noFill/>
                    </a:lnT>
                    <a:lnB>
                      <a:noFill/>
                    </a:lnB>
                  </a:tcPr>
                </a:tc>
                <a:tc hMerge="1">
                  <a:txBody>
                    <a:bodyPr/>
                    <a:lstStyle/>
                    <a:p>
                      <a:endParaRPr lang="en-IN"/>
                    </a:p>
                  </a:txBody>
                  <a:tcPr/>
                </a:tc>
                <a:tc>
                  <a:txBody>
                    <a:bodyPr/>
                    <a:lstStyle/>
                    <a:p>
                      <a:pPr algn="l" fontAlgn="b"/>
                      <a:endParaRPr lang="en-IN" sz="600" b="0" i="0" u="none" strike="noStrike">
                        <a:solidFill>
                          <a:srgbClr val="000000"/>
                        </a:solidFill>
                        <a:effectLst/>
                        <a:latin typeface="Calibri" panose="020F0502020204030204" pitchFamily="34" charset="0"/>
                      </a:endParaRPr>
                    </a:p>
                  </a:txBody>
                  <a:tcPr marL="3436" marR="3436" marT="3436" marB="0" anchor="b">
                    <a:lnL>
                      <a:noFill/>
                    </a:lnL>
                    <a:lnR>
                      <a:noFill/>
                    </a:lnR>
                    <a:lnT>
                      <a:noFill/>
                    </a:lnT>
                    <a:lnB>
                      <a:noFill/>
                    </a:lnB>
                  </a:tcPr>
                </a:tc>
                <a:extLst>
                  <a:ext uri="{0D108BD9-81ED-4DB2-BD59-A6C34878D82A}">
                    <a16:rowId xmlns:a16="http://schemas.microsoft.com/office/drawing/2014/main" val="3346203513"/>
                  </a:ext>
                </a:extLst>
              </a:tr>
              <a:tr h="324558">
                <a:tc>
                  <a:txBody>
                    <a:bodyPr/>
                    <a:lstStyle/>
                    <a:p>
                      <a:pPr algn="l" fontAlgn="b"/>
                      <a:r>
                        <a:rPr lang="en-IN" sz="600" b="0" i="0" u="none" strike="noStrike">
                          <a:solidFill>
                            <a:srgbClr val="000000"/>
                          </a:solidFill>
                          <a:effectLst/>
                          <a:latin typeface="Calibri" panose="020F0502020204030204" pitchFamily="34" charset="0"/>
                        </a:rPr>
                        <a:t>West Bank and Gaza</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10621</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78</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3752</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6791</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152</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0.73</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35.33</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2.08</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8916</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1705</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19.12</a:t>
                      </a:r>
                    </a:p>
                  </a:txBody>
                  <a:tcPr marL="3436" marR="3436" marT="3436" marB="0" anchor="b">
                    <a:lnL>
                      <a:noFill/>
                    </a:lnL>
                    <a:lnR>
                      <a:noFill/>
                    </a:lnR>
                    <a:lnT>
                      <a:noFill/>
                    </a:lnT>
                    <a:lnB>
                      <a:noFill/>
                    </a:lnB>
                  </a:tcPr>
                </a:tc>
                <a:tc gridSpan="3">
                  <a:txBody>
                    <a:bodyPr/>
                    <a:lstStyle/>
                    <a:p>
                      <a:pPr algn="l" fontAlgn="b"/>
                      <a:r>
                        <a:rPr lang="en-IN" sz="600" b="0" i="0" u="none" strike="noStrike">
                          <a:solidFill>
                            <a:srgbClr val="000000"/>
                          </a:solidFill>
                          <a:effectLst/>
                          <a:latin typeface="Calibri" panose="020F0502020204030204" pitchFamily="34" charset="0"/>
                        </a:rPr>
                        <a:t>Eastern Mediterranean</a:t>
                      </a:r>
                    </a:p>
                  </a:txBody>
                  <a:tcPr marL="3436" marR="3436" marT="3436" marB="0" anchor="b">
                    <a:lnL>
                      <a:noFill/>
                    </a:lnL>
                    <a:lnR>
                      <a:noFill/>
                    </a:lnR>
                    <a:lnT>
                      <a:noFill/>
                    </a:lnT>
                    <a:lnB>
                      <a:noFill/>
                    </a:lnB>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500991059"/>
                  </a:ext>
                </a:extLst>
              </a:tr>
              <a:tr h="324558">
                <a:tc>
                  <a:txBody>
                    <a:bodyPr/>
                    <a:lstStyle/>
                    <a:p>
                      <a:pPr algn="l" fontAlgn="b"/>
                      <a:r>
                        <a:rPr lang="en-IN" sz="600" b="0" i="0" u="none" strike="noStrike">
                          <a:solidFill>
                            <a:srgbClr val="000000"/>
                          </a:solidFill>
                          <a:effectLst/>
                          <a:latin typeface="Calibri" panose="020F0502020204030204" pitchFamily="34" charset="0"/>
                        </a:rPr>
                        <a:t>Western Sahara</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10</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8</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10</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80</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12.5</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10</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a:t>
                      </a:r>
                    </a:p>
                  </a:txBody>
                  <a:tcPr marL="3436" marR="3436" marT="3436"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Africa</a:t>
                      </a:r>
                    </a:p>
                  </a:txBody>
                  <a:tcPr marL="3436" marR="3436" marT="3436"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3436" marR="3436" marT="3436"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3436" marR="3436" marT="3436" marB="0" anchor="b">
                    <a:lnL>
                      <a:noFill/>
                    </a:lnL>
                    <a:lnR>
                      <a:noFill/>
                    </a:lnR>
                    <a:lnT>
                      <a:noFill/>
                    </a:lnT>
                    <a:lnB>
                      <a:noFill/>
                    </a:lnB>
                  </a:tcPr>
                </a:tc>
                <a:extLst>
                  <a:ext uri="{0D108BD9-81ED-4DB2-BD59-A6C34878D82A}">
                    <a16:rowId xmlns:a16="http://schemas.microsoft.com/office/drawing/2014/main" val="1716957752"/>
                  </a:ext>
                </a:extLst>
              </a:tr>
              <a:tr h="173597">
                <a:tc>
                  <a:txBody>
                    <a:bodyPr/>
                    <a:lstStyle/>
                    <a:p>
                      <a:pPr algn="l" fontAlgn="b"/>
                      <a:r>
                        <a:rPr lang="en-IN" sz="600" b="0" i="0" u="none" strike="noStrike">
                          <a:solidFill>
                            <a:srgbClr val="000000"/>
                          </a:solidFill>
                          <a:effectLst/>
                          <a:latin typeface="Calibri" panose="020F0502020204030204" pitchFamily="34" charset="0"/>
                        </a:rPr>
                        <a:t>Yemen</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1691</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483</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833</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375</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10</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4</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36</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28.56</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49.26</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57.98</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1619</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72</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4.45</a:t>
                      </a:r>
                    </a:p>
                  </a:txBody>
                  <a:tcPr marL="3436" marR="3436" marT="3436" marB="0" anchor="b">
                    <a:lnL>
                      <a:noFill/>
                    </a:lnL>
                    <a:lnR>
                      <a:noFill/>
                    </a:lnR>
                    <a:lnT>
                      <a:noFill/>
                    </a:lnT>
                    <a:lnB>
                      <a:noFill/>
                    </a:lnB>
                  </a:tcPr>
                </a:tc>
                <a:tc gridSpan="3">
                  <a:txBody>
                    <a:bodyPr/>
                    <a:lstStyle/>
                    <a:p>
                      <a:pPr algn="l" fontAlgn="b"/>
                      <a:r>
                        <a:rPr lang="en-IN" sz="600" b="0" i="0" u="none" strike="noStrike">
                          <a:solidFill>
                            <a:srgbClr val="000000"/>
                          </a:solidFill>
                          <a:effectLst/>
                          <a:latin typeface="Calibri" panose="020F0502020204030204" pitchFamily="34" charset="0"/>
                        </a:rPr>
                        <a:t>Eastern Mediterranean</a:t>
                      </a:r>
                    </a:p>
                  </a:txBody>
                  <a:tcPr marL="3436" marR="3436" marT="3436" marB="0" anchor="b">
                    <a:lnL>
                      <a:noFill/>
                    </a:lnL>
                    <a:lnR>
                      <a:noFill/>
                    </a:lnR>
                    <a:lnT>
                      <a:noFill/>
                    </a:lnT>
                    <a:lnB>
                      <a:noFill/>
                    </a:lnB>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897121203"/>
                  </a:ext>
                </a:extLst>
              </a:tr>
              <a:tr h="173597">
                <a:tc>
                  <a:txBody>
                    <a:bodyPr/>
                    <a:lstStyle/>
                    <a:p>
                      <a:pPr algn="l" fontAlgn="b"/>
                      <a:r>
                        <a:rPr lang="en-IN" sz="600" b="0" i="0" u="none" strike="noStrike">
                          <a:solidFill>
                            <a:srgbClr val="000000"/>
                          </a:solidFill>
                          <a:effectLst/>
                          <a:latin typeface="Calibri" panose="020F0502020204030204" pitchFamily="34" charset="0"/>
                        </a:rPr>
                        <a:t>Zambia</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4552</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140</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2815</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1597</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71</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465</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3.08</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61.84</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4.97</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3326</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1226</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36.86</a:t>
                      </a:r>
                    </a:p>
                  </a:txBody>
                  <a:tcPr marL="3436" marR="3436" marT="3436"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Africa</a:t>
                      </a:r>
                    </a:p>
                  </a:txBody>
                  <a:tcPr marL="3436" marR="3436" marT="3436"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3436" marR="3436" marT="3436"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3436" marR="3436" marT="3436" marB="0" anchor="b">
                    <a:lnL>
                      <a:noFill/>
                    </a:lnL>
                    <a:lnR>
                      <a:noFill/>
                    </a:lnR>
                    <a:lnT>
                      <a:noFill/>
                    </a:lnT>
                    <a:lnB>
                      <a:noFill/>
                    </a:lnB>
                  </a:tcPr>
                </a:tc>
                <a:extLst>
                  <a:ext uri="{0D108BD9-81ED-4DB2-BD59-A6C34878D82A}">
                    <a16:rowId xmlns:a16="http://schemas.microsoft.com/office/drawing/2014/main" val="1156359767"/>
                  </a:ext>
                </a:extLst>
              </a:tr>
              <a:tr h="173597">
                <a:tc>
                  <a:txBody>
                    <a:bodyPr/>
                    <a:lstStyle/>
                    <a:p>
                      <a:pPr algn="l" fontAlgn="b"/>
                      <a:r>
                        <a:rPr lang="en-IN" sz="600" b="0" i="0" u="none" strike="noStrike">
                          <a:solidFill>
                            <a:srgbClr val="000000"/>
                          </a:solidFill>
                          <a:effectLst/>
                          <a:latin typeface="Calibri" panose="020F0502020204030204" pitchFamily="34" charset="0"/>
                        </a:rPr>
                        <a:t>Zimbabwe</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2704</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36</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542</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2126</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192</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24</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1.33</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20.04</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6.64</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1713</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991</a:t>
                      </a:r>
                    </a:p>
                  </a:txBody>
                  <a:tcPr marL="3436" marR="3436" marT="3436"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57.85</a:t>
                      </a:r>
                    </a:p>
                  </a:txBody>
                  <a:tcPr marL="3436" marR="3436" marT="3436"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Africa</a:t>
                      </a:r>
                    </a:p>
                  </a:txBody>
                  <a:tcPr marL="3436" marR="3436" marT="3436"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3436" marR="3436" marT="3436" marB="0" anchor="b">
                    <a:lnL>
                      <a:noFill/>
                    </a:lnL>
                    <a:lnR>
                      <a:noFill/>
                    </a:lnR>
                    <a:lnT>
                      <a:noFill/>
                    </a:lnT>
                    <a:lnB>
                      <a:noFill/>
                    </a:lnB>
                  </a:tcPr>
                </a:tc>
                <a:tc>
                  <a:txBody>
                    <a:bodyPr/>
                    <a:lstStyle/>
                    <a:p>
                      <a:pPr algn="l" fontAlgn="b"/>
                      <a:endParaRPr lang="en-IN" sz="600" b="0" i="0" u="none" strike="noStrike" dirty="0">
                        <a:solidFill>
                          <a:srgbClr val="000000"/>
                        </a:solidFill>
                        <a:effectLst/>
                        <a:latin typeface="Calibri" panose="020F0502020204030204" pitchFamily="34" charset="0"/>
                      </a:endParaRPr>
                    </a:p>
                  </a:txBody>
                  <a:tcPr marL="3436" marR="3436" marT="3436" marB="0" anchor="b">
                    <a:lnL>
                      <a:noFill/>
                    </a:lnL>
                    <a:lnR>
                      <a:noFill/>
                    </a:lnR>
                    <a:lnT>
                      <a:noFill/>
                    </a:lnT>
                    <a:lnB>
                      <a:noFill/>
                    </a:lnB>
                  </a:tcPr>
                </a:tc>
                <a:extLst>
                  <a:ext uri="{0D108BD9-81ED-4DB2-BD59-A6C34878D82A}">
                    <a16:rowId xmlns:a16="http://schemas.microsoft.com/office/drawing/2014/main" val="1816908185"/>
                  </a:ext>
                </a:extLst>
              </a:tr>
            </a:tbl>
          </a:graphicData>
        </a:graphic>
      </p:graphicFrame>
    </p:spTree>
    <p:extLst>
      <p:ext uri="{BB962C8B-B14F-4D97-AF65-F5344CB8AC3E}">
        <p14:creationId xmlns:p14="http://schemas.microsoft.com/office/powerpoint/2010/main" val="3320862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5752D-5742-8682-DF4F-E915036EAE2F}"/>
              </a:ext>
            </a:extLst>
          </p:cNvPr>
          <p:cNvSpPr>
            <a:spLocks noGrp="1"/>
          </p:cNvSpPr>
          <p:nvPr>
            <p:ph type="title"/>
          </p:nvPr>
        </p:nvSpPr>
        <p:spPr>
          <a:xfrm>
            <a:off x="1371600" y="685799"/>
            <a:ext cx="9601200" cy="6392333"/>
          </a:xfrm>
        </p:spPr>
        <p:txBody>
          <a:bodyPr>
            <a:normAutofit/>
          </a:bodyPr>
          <a:lstStyle/>
          <a:p>
            <a:r>
              <a:rPr lang="en-US" sz="1800" b="1" dirty="0">
                <a:solidFill>
                  <a:schemeClr val="tx1"/>
                </a:solidFill>
                <a:effectLst/>
                <a:latin typeface="Times New Roman" panose="02020603050405020304" pitchFamily="18" charset="0"/>
                <a:cs typeface="Times New Roman" panose="02020603050405020304" pitchFamily="18" charset="0"/>
              </a:rPr>
              <a:t>Relating the Variables with scatterplots</a:t>
            </a:r>
            <a:br>
              <a:rPr lang="en-US" sz="800" b="1" i="1" dirty="0">
                <a:solidFill>
                  <a:schemeClr val="tx1"/>
                </a:solidFill>
                <a:effectLst/>
                <a:latin typeface="Roboto" panose="02000000000000000000" pitchFamily="2" charset="0"/>
              </a:rPr>
            </a:br>
            <a:br>
              <a:rPr lang="en-US" sz="800" b="1" i="1" dirty="0">
                <a:solidFill>
                  <a:schemeClr val="tx1"/>
                </a:solidFill>
                <a:effectLst/>
                <a:latin typeface="Roboto" panose="02000000000000000000" pitchFamily="2" charset="0"/>
              </a:rPr>
            </a:br>
            <a:endParaRPr lang="en-IN" sz="1400"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4F8703D-7C9A-B921-A4F9-745F0E112447}"/>
              </a:ext>
            </a:extLst>
          </p:cNvPr>
          <p:cNvPicPr>
            <a:picLocks noChangeAspect="1"/>
          </p:cNvPicPr>
          <p:nvPr/>
        </p:nvPicPr>
        <p:blipFill rotWithShape="1">
          <a:blip r:embed="rId2"/>
          <a:srcRect l="902" t="15185" r="12001" b="10376"/>
          <a:stretch/>
        </p:blipFill>
        <p:spPr>
          <a:xfrm>
            <a:off x="2349623" y="1511299"/>
            <a:ext cx="7492753" cy="3678767"/>
          </a:xfrm>
          <a:prstGeom prst="rect">
            <a:avLst/>
          </a:prstGeom>
        </p:spPr>
      </p:pic>
    </p:spTree>
    <p:extLst>
      <p:ext uri="{BB962C8B-B14F-4D97-AF65-F5344CB8AC3E}">
        <p14:creationId xmlns:p14="http://schemas.microsoft.com/office/powerpoint/2010/main" val="2895931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757DD35-F54E-F4F3-86FC-FEA3B96312D1}"/>
              </a:ext>
            </a:extLst>
          </p:cNvPr>
          <p:cNvPicPr>
            <a:picLocks noChangeAspect="1"/>
          </p:cNvPicPr>
          <p:nvPr/>
        </p:nvPicPr>
        <p:blipFill rotWithShape="1">
          <a:blip r:embed="rId2"/>
          <a:srcRect t="14321" r="1180"/>
          <a:stretch/>
        </p:blipFill>
        <p:spPr>
          <a:xfrm>
            <a:off x="2309277" y="118533"/>
            <a:ext cx="7067295" cy="3191934"/>
          </a:xfrm>
          <a:prstGeom prst="rect">
            <a:avLst/>
          </a:prstGeom>
        </p:spPr>
      </p:pic>
      <p:pic>
        <p:nvPicPr>
          <p:cNvPr id="4" name="Picture 3">
            <a:extLst>
              <a:ext uri="{FF2B5EF4-FFF2-40B4-BE49-F238E27FC236}">
                <a16:creationId xmlns:a16="http://schemas.microsoft.com/office/drawing/2014/main" id="{345E4553-0584-2AE9-88D0-6EF06DE9EF77}"/>
              </a:ext>
            </a:extLst>
          </p:cNvPr>
          <p:cNvPicPr>
            <a:picLocks noChangeAspect="1"/>
          </p:cNvPicPr>
          <p:nvPr/>
        </p:nvPicPr>
        <p:blipFill rotWithShape="1">
          <a:blip r:embed="rId3"/>
          <a:srcRect t="13704" r="764"/>
          <a:stretch/>
        </p:blipFill>
        <p:spPr>
          <a:xfrm>
            <a:off x="2309276" y="3547534"/>
            <a:ext cx="7067295" cy="3056468"/>
          </a:xfrm>
          <a:prstGeom prst="rect">
            <a:avLst/>
          </a:prstGeom>
        </p:spPr>
      </p:pic>
    </p:spTree>
    <p:extLst>
      <p:ext uri="{BB962C8B-B14F-4D97-AF65-F5344CB8AC3E}">
        <p14:creationId xmlns:p14="http://schemas.microsoft.com/office/powerpoint/2010/main" val="33711752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3753001-81A8-F648-61C0-9F9670E90B41}"/>
              </a:ext>
            </a:extLst>
          </p:cNvPr>
          <p:cNvPicPr>
            <a:picLocks noChangeAspect="1"/>
          </p:cNvPicPr>
          <p:nvPr/>
        </p:nvPicPr>
        <p:blipFill rotWithShape="1">
          <a:blip r:embed="rId2"/>
          <a:srcRect t="13827" r="1598"/>
          <a:stretch/>
        </p:blipFill>
        <p:spPr>
          <a:xfrm>
            <a:off x="2612901" y="143404"/>
            <a:ext cx="6966197" cy="3006197"/>
          </a:xfrm>
          <a:prstGeom prst="rect">
            <a:avLst/>
          </a:prstGeom>
        </p:spPr>
      </p:pic>
      <p:pic>
        <p:nvPicPr>
          <p:cNvPr id="7" name="Picture 6">
            <a:extLst>
              <a:ext uri="{FF2B5EF4-FFF2-40B4-BE49-F238E27FC236}">
                <a16:creationId xmlns:a16="http://schemas.microsoft.com/office/drawing/2014/main" id="{C8B5D983-757A-06A2-4E28-8CAE4A9941B2}"/>
              </a:ext>
            </a:extLst>
          </p:cNvPr>
          <p:cNvPicPr>
            <a:picLocks noChangeAspect="1"/>
          </p:cNvPicPr>
          <p:nvPr/>
        </p:nvPicPr>
        <p:blipFill>
          <a:blip r:embed="rId3"/>
          <a:stretch>
            <a:fillRect/>
          </a:stretch>
        </p:blipFill>
        <p:spPr>
          <a:xfrm>
            <a:off x="2475565" y="3429000"/>
            <a:ext cx="7103533" cy="3150130"/>
          </a:xfrm>
          <a:prstGeom prst="rect">
            <a:avLst/>
          </a:prstGeom>
        </p:spPr>
      </p:pic>
    </p:spTree>
    <p:extLst>
      <p:ext uri="{BB962C8B-B14F-4D97-AF65-F5344CB8AC3E}">
        <p14:creationId xmlns:p14="http://schemas.microsoft.com/office/powerpoint/2010/main" val="25260630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8A55450-1764-4369-41DE-BC5AD1CB3501}"/>
              </a:ext>
            </a:extLst>
          </p:cNvPr>
          <p:cNvPicPr>
            <a:picLocks noChangeAspect="1"/>
          </p:cNvPicPr>
          <p:nvPr/>
        </p:nvPicPr>
        <p:blipFill>
          <a:blip r:embed="rId2"/>
          <a:stretch>
            <a:fillRect/>
          </a:stretch>
        </p:blipFill>
        <p:spPr>
          <a:xfrm>
            <a:off x="2666267" y="220132"/>
            <a:ext cx="6859466" cy="3293535"/>
          </a:xfrm>
          <a:prstGeom prst="rect">
            <a:avLst/>
          </a:prstGeom>
        </p:spPr>
      </p:pic>
      <p:pic>
        <p:nvPicPr>
          <p:cNvPr id="5" name="Picture 4">
            <a:extLst>
              <a:ext uri="{FF2B5EF4-FFF2-40B4-BE49-F238E27FC236}">
                <a16:creationId xmlns:a16="http://schemas.microsoft.com/office/drawing/2014/main" id="{B7E64916-F0B1-4408-1F40-C62C7892B109}"/>
              </a:ext>
            </a:extLst>
          </p:cNvPr>
          <p:cNvPicPr>
            <a:picLocks noChangeAspect="1"/>
          </p:cNvPicPr>
          <p:nvPr/>
        </p:nvPicPr>
        <p:blipFill>
          <a:blip r:embed="rId3"/>
          <a:stretch>
            <a:fillRect/>
          </a:stretch>
        </p:blipFill>
        <p:spPr>
          <a:xfrm>
            <a:off x="2666267" y="3767667"/>
            <a:ext cx="6859466" cy="2777068"/>
          </a:xfrm>
          <a:prstGeom prst="rect">
            <a:avLst/>
          </a:prstGeom>
        </p:spPr>
      </p:pic>
    </p:spTree>
    <p:extLst>
      <p:ext uri="{BB962C8B-B14F-4D97-AF65-F5344CB8AC3E}">
        <p14:creationId xmlns:p14="http://schemas.microsoft.com/office/powerpoint/2010/main" val="1969963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A47711-9D95-973C-AAB2-D4CE48F1CA47}"/>
              </a:ext>
            </a:extLst>
          </p:cNvPr>
          <p:cNvPicPr>
            <a:picLocks noChangeAspect="1"/>
          </p:cNvPicPr>
          <p:nvPr/>
        </p:nvPicPr>
        <p:blipFill>
          <a:blip r:embed="rId2"/>
          <a:stretch>
            <a:fillRect/>
          </a:stretch>
        </p:blipFill>
        <p:spPr>
          <a:xfrm>
            <a:off x="2624666" y="148517"/>
            <a:ext cx="7021977" cy="3102683"/>
          </a:xfrm>
          <a:prstGeom prst="rect">
            <a:avLst/>
          </a:prstGeom>
        </p:spPr>
      </p:pic>
      <p:pic>
        <p:nvPicPr>
          <p:cNvPr id="5" name="Picture 4">
            <a:extLst>
              <a:ext uri="{FF2B5EF4-FFF2-40B4-BE49-F238E27FC236}">
                <a16:creationId xmlns:a16="http://schemas.microsoft.com/office/drawing/2014/main" id="{E1EB0491-EC6E-0AED-7302-83C80FA76E0B}"/>
              </a:ext>
            </a:extLst>
          </p:cNvPr>
          <p:cNvPicPr>
            <a:picLocks noChangeAspect="1"/>
          </p:cNvPicPr>
          <p:nvPr/>
        </p:nvPicPr>
        <p:blipFill>
          <a:blip r:embed="rId3"/>
          <a:stretch>
            <a:fillRect/>
          </a:stretch>
        </p:blipFill>
        <p:spPr>
          <a:xfrm>
            <a:off x="2624666" y="3682650"/>
            <a:ext cx="7021977" cy="3026833"/>
          </a:xfrm>
          <a:prstGeom prst="rect">
            <a:avLst/>
          </a:prstGeom>
        </p:spPr>
      </p:pic>
    </p:spTree>
    <p:extLst>
      <p:ext uri="{BB962C8B-B14F-4D97-AF65-F5344CB8AC3E}">
        <p14:creationId xmlns:p14="http://schemas.microsoft.com/office/powerpoint/2010/main" val="7805769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9D0161-E972-2A54-996A-8C181F2F54BC}"/>
              </a:ext>
            </a:extLst>
          </p:cNvPr>
          <p:cNvPicPr>
            <a:picLocks noChangeAspect="1"/>
          </p:cNvPicPr>
          <p:nvPr/>
        </p:nvPicPr>
        <p:blipFill>
          <a:blip r:embed="rId2"/>
          <a:stretch>
            <a:fillRect/>
          </a:stretch>
        </p:blipFill>
        <p:spPr>
          <a:xfrm>
            <a:off x="2717800" y="709611"/>
            <a:ext cx="7188199" cy="3041121"/>
          </a:xfrm>
          <a:prstGeom prst="rect">
            <a:avLst/>
          </a:prstGeom>
        </p:spPr>
      </p:pic>
    </p:spTree>
    <p:extLst>
      <p:ext uri="{BB962C8B-B14F-4D97-AF65-F5344CB8AC3E}">
        <p14:creationId xmlns:p14="http://schemas.microsoft.com/office/powerpoint/2010/main" val="1075779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35080-CBB6-F4DE-14AE-83E10F028965}"/>
              </a:ext>
            </a:extLst>
          </p:cNvPr>
          <p:cNvSpPr>
            <a:spLocks noGrp="1"/>
          </p:cNvSpPr>
          <p:nvPr>
            <p:ph type="title"/>
          </p:nvPr>
        </p:nvSpPr>
        <p:spPr>
          <a:xfrm>
            <a:off x="1371600" y="685799"/>
            <a:ext cx="9601200" cy="4532745"/>
          </a:xfrm>
        </p:spPr>
        <p:txBody>
          <a:bodyPr>
            <a:normAutofit/>
          </a:bodyPr>
          <a:lstStyle/>
          <a:p>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r>
              <a:rPr lang="en-IN" sz="1800" b="1" dirty="0">
                <a:latin typeface="Times New Roman" panose="02020603050405020304" pitchFamily="18" charset="0"/>
                <a:cs typeface="Times New Roman" panose="02020603050405020304" pitchFamily="18" charset="0"/>
              </a:rPr>
              <a:t>Branch:</a:t>
            </a:r>
            <a:r>
              <a:rPr lang="en-US" sz="1800" b="1" dirty="0">
                <a:latin typeface="Times New Roman" panose="02020603050405020304" pitchFamily="18" charset="0"/>
                <a:cs typeface="Times New Roman" panose="02020603050405020304" pitchFamily="18" charset="0"/>
              </a:rPr>
              <a:t> Computer Science Engineering</a:t>
            </a:r>
            <a:br>
              <a:rPr lang="en-US"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 </a:t>
            </a:r>
            <a:br>
              <a:rPr lang="en-US" sz="1800" b="1" dirty="0">
                <a:latin typeface="Times New Roman" panose="02020603050405020304" pitchFamily="18" charset="0"/>
                <a:cs typeface="Times New Roman" panose="02020603050405020304" pitchFamily="18" charset="0"/>
              </a:rPr>
            </a:br>
            <a:r>
              <a:rPr lang="en-US" sz="1800" b="1" dirty="0" err="1">
                <a:latin typeface="Times New Roman" panose="02020603050405020304" pitchFamily="18" charset="0"/>
                <a:cs typeface="Times New Roman" panose="02020603050405020304" pitchFamily="18" charset="0"/>
              </a:rPr>
              <a:t>Divison</a:t>
            </a:r>
            <a:r>
              <a:rPr lang="en-US" sz="1800" b="1" dirty="0">
                <a:latin typeface="Times New Roman" panose="02020603050405020304" pitchFamily="18" charset="0"/>
                <a:cs typeface="Times New Roman" panose="02020603050405020304" pitchFamily="18" charset="0"/>
              </a:rPr>
              <a:t>: CSE-2 </a:t>
            </a:r>
            <a:br>
              <a:rPr lang="en-IN" sz="1800" b="1" dirty="0">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r>
              <a:rPr lang="en-IN" sz="1800" b="1" dirty="0">
                <a:latin typeface="Times New Roman" panose="02020603050405020304" pitchFamily="18" charset="0"/>
                <a:cs typeface="Times New Roman" panose="02020603050405020304" pitchFamily="18" charset="0"/>
              </a:rPr>
              <a:t>Name: Parmar </a:t>
            </a:r>
            <a:r>
              <a:rPr lang="en-IN" sz="1800" b="1" dirty="0" err="1">
                <a:latin typeface="Times New Roman" panose="02020603050405020304" pitchFamily="18" charset="0"/>
                <a:cs typeface="Times New Roman" panose="02020603050405020304" pitchFamily="18" charset="0"/>
              </a:rPr>
              <a:t>Jignasha</a:t>
            </a:r>
            <a:br>
              <a:rPr lang="en-IN" sz="1800" b="1" dirty="0">
                <a:latin typeface="Times New Roman" panose="02020603050405020304" pitchFamily="18" charset="0"/>
                <a:cs typeface="Times New Roman" panose="02020603050405020304" pitchFamily="18" charset="0"/>
              </a:rPr>
            </a:br>
            <a:br>
              <a:rPr lang="en-IN" sz="1800" b="1" dirty="0">
                <a:latin typeface="Times New Roman" panose="02020603050405020304" pitchFamily="18" charset="0"/>
                <a:cs typeface="Times New Roman" panose="02020603050405020304" pitchFamily="18" charset="0"/>
              </a:rPr>
            </a:br>
            <a:r>
              <a:rPr lang="en-IN" sz="1800" b="1" dirty="0" err="1">
                <a:latin typeface="Times New Roman" panose="02020603050405020304" pitchFamily="18" charset="0"/>
                <a:cs typeface="Times New Roman" panose="02020603050405020304" pitchFamily="18" charset="0"/>
              </a:rPr>
              <a:t>Enrollment</a:t>
            </a:r>
            <a:r>
              <a:rPr lang="en-IN" sz="1800" b="1" dirty="0">
                <a:latin typeface="Times New Roman" panose="02020603050405020304" pitchFamily="18" charset="0"/>
                <a:cs typeface="Times New Roman" panose="02020603050405020304" pitchFamily="18" charset="0"/>
              </a:rPr>
              <a:t> no: 210050131531</a:t>
            </a:r>
            <a:br>
              <a:rPr lang="en-IN" sz="1800" b="1" dirty="0">
                <a:latin typeface="Times New Roman" panose="02020603050405020304" pitchFamily="18" charset="0"/>
                <a:cs typeface="Times New Roman" panose="02020603050405020304" pitchFamily="18" charset="0"/>
              </a:rPr>
            </a:br>
            <a:br>
              <a:rPr lang="en-IN" sz="1800" b="1" dirty="0">
                <a:latin typeface="Times New Roman" panose="02020603050405020304" pitchFamily="18" charset="0"/>
                <a:cs typeface="Times New Roman" panose="02020603050405020304" pitchFamily="18" charset="0"/>
              </a:rPr>
            </a:br>
            <a:r>
              <a:rPr lang="en-IN" sz="1800" b="1" dirty="0">
                <a:latin typeface="Times New Roman" panose="02020603050405020304" pitchFamily="18" charset="0"/>
                <a:cs typeface="Times New Roman" panose="02020603050405020304" pitchFamily="18" charset="0"/>
              </a:rPr>
              <a:t>Name: Parmar </a:t>
            </a:r>
            <a:r>
              <a:rPr lang="en-IN" sz="1800" b="1" dirty="0" err="1">
                <a:latin typeface="Times New Roman" panose="02020603050405020304" pitchFamily="18" charset="0"/>
                <a:cs typeface="Times New Roman" panose="02020603050405020304" pitchFamily="18" charset="0"/>
              </a:rPr>
              <a:t>Drashti</a:t>
            </a:r>
            <a:br>
              <a:rPr lang="en-IN" sz="1800" b="1" dirty="0">
                <a:latin typeface="Times New Roman" panose="02020603050405020304" pitchFamily="18" charset="0"/>
                <a:cs typeface="Times New Roman" panose="02020603050405020304" pitchFamily="18" charset="0"/>
              </a:rPr>
            </a:br>
            <a:br>
              <a:rPr lang="en-IN" sz="1800" b="1" dirty="0">
                <a:latin typeface="Times New Roman" panose="02020603050405020304" pitchFamily="18" charset="0"/>
                <a:cs typeface="Times New Roman" panose="02020603050405020304" pitchFamily="18" charset="0"/>
              </a:rPr>
            </a:br>
            <a:r>
              <a:rPr lang="en-IN" sz="1800" b="1" dirty="0" err="1">
                <a:latin typeface="Times New Roman" panose="02020603050405020304" pitchFamily="18" charset="0"/>
                <a:cs typeface="Times New Roman" panose="02020603050405020304" pitchFamily="18" charset="0"/>
              </a:rPr>
              <a:t>Enrollment</a:t>
            </a:r>
            <a:r>
              <a:rPr lang="en-IN" sz="1800" b="1" dirty="0">
                <a:latin typeface="Times New Roman" panose="02020603050405020304" pitchFamily="18" charset="0"/>
                <a:cs typeface="Times New Roman" panose="02020603050405020304" pitchFamily="18" charset="0"/>
              </a:rPr>
              <a:t> no: 210050131507</a:t>
            </a:r>
            <a:br>
              <a:rPr lang="en-IN" sz="1800" b="1" dirty="0">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br>
              <a:rPr lang="en-IN" sz="800" dirty="0"/>
            </a:br>
            <a:br>
              <a:rPr lang="en-IN" sz="1400" b="1" dirty="0">
                <a:latin typeface="Times New Roman" panose="02020603050405020304" pitchFamily="18" charset="0"/>
                <a:cs typeface="Times New Roman" panose="02020603050405020304" pitchFamily="18" charset="0"/>
              </a:rPr>
            </a:br>
            <a:endParaRPr lang="en-IN"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1924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AB7DD-7E79-BA10-E296-C8DB57ED1DD4}"/>
              </a:ext>
            </a:extLst>
          </p:cNvPr>
          <p:cNvSpPr>
            <a:spLocks noGrp="1"/>
          </p:cNvSpPr>
          <p:nvPr>
            <p:ph type="title"/>
          </p:nvPr>
        </p:nvSpPr>
        <p:spPr>
          <a:xfrm>
            <a:off x="1371600" y="685799"/>
            <a:ext cx="9601200" cy="6290733"/>
          </a:xfrm>
        </p:spPr>
        <p:txBody>
          <a:bodyPr>
            <a:normAutofit/>
          </a:bodyPr>
          <a:lstStyle/>
          <a:p>
            <a:r>
              <a:rPr lang="en-US" sz="2000" b="1" dirty="0">
                <a:latin typeface="Times New Roman" panose="02020603050405020304" pitchFamily="18" charset="0"/>
                <a:cs typeface="Times New Roman" panose="02020603050405020304" pitchFamily="18" charset="0"/>
              </a:rPr>
              <a:t>Conclusion:-</a:t>
            </a:r>
            <a:br>
              <a:rPr lang="en-US" sz="1400" dirty="0">
                <a:latin typeface="Times New Roman" panose="02020603050405020304" pitchFamily="18" charset="0"/>
                <a:cs typeface="Times New Roman" panose="02020603050405020304" pitchFamily="18" charset="0"/>
              </a:rPr>
            </a:br>
            <a:br>
              <a:rPr lang="en-US" sz="1400" dirty="0">
                <a:latin typeface="Times New Roman" panose="02020603050405020304" pitchFamily="18" charset="0"/>
                <a:cs typeface="Times New Roman" panose="02020603050405020304" pitchFamily="18" charset="0"/>
              </a:rPr>
            </a:br>
            <a:br>
              <a:rPr lang="en-US" sz="14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COVID-19 outbreak which took place in China was recorded and visualized through different online platforms. Data analysis was done through several methods. Exploratory Data Analysis was used to analyze data and visualize the dataset provided by different sources regarding the emergence of the disease. Visual Exploratory Data Analysis (EDA) was used as a method to analyze the rate at which COVID-19 was spreading throughout the globe. In this method, the data was analyzed through a map that helps an individual to understand the epidemiological nature of COVID-19. Susceptible-Exposed-Infectious-Recovered (SEIR) model was used to predict the time and the rate taken for the spreading up of disease throughout the globe. In this modeling method, real-time data was collected and visualized to forecast the rate of increasing cases for COVID-19 and was also used to forecast the analysis of infection. The results from the SEIR model were further used to analyze data for sentiment analysis among the community regarding the outbreak of COVID-19. The COVID-19 outbreak spreads not only through the country’s policy but also through the social responsibility of each individual. The different online platform, updates the viewers with the situation of the disease including the number of confirmed cases, number of recoveries and number of deaths taking place throughout the world. Data analysis for COVID-19 is done to make aware humans against the infection caused by Corona.</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0828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0181F-C029-5C62-943A-849E4961B141}"/>
              </a:ext>
            </a:extLst>
          </p:cNvPr>
          <p:cNvSpPr>
            <a:spLocks noGrp="1"/>
          </p:cNvSpPr>
          <p:nvPr>
            <p:ph type="title"/>
          </p:nvPr>
        </p:nvSpPr>
        <p:spPr>
          <a:xfrm>
            <a:off x="1371600" y="685800"/>
            <a:ext cx="9601200" cy="4643582"/>
          </a:xfrm>
        </p:spPr>
        <p:txBody>
          <a:bodyPr>
            <a:normAutofit/>
          </a:bodyPr>
          <a:lstStyle/>
          <a:p>
            <a:pPr algn="ctr"/>
            <a:br>
              <a:rPr lang="en-US" sz="2800" b="1" dirty="0">
                <a:latin typeface="Times New Roman" panose="02020603050405020304" pitchFamily="18" charset="0"/>
                <a:cs typeface="Times New Roman" panose="02020603050405020304" pitchFamily="18" charset="0"/>
              </a:rPr>
            </a:br>
            <a:br>
              <a:rPr lang="en-US" sz="2800" b="1" dirty="0">
                <a:latin typeface="Times New Roman" panose="02020603050405020304" pitchFamily="18" charset="0"/>
                <a:cs typeface="Times New Roman" panose="02020603050405020304" pitchFamily="18" charset="0"/>
              </a:rPr>
            </a:br>
            <a:br>
              <a:rPr lang="en-US" sz="2800" b="1" dirty="0">
                <a:latin typeface="Times New Roman" panose="02020603050405020304" pitchFamily="18" charset="0"/>
                <a:cs typeface="Times New Roman" panose="02020603050405020304" pitchFamily="18" charset="0"/>
              </a:rPr>
            </a:br>
            <a:br>
              <a:rPr lang="en-US" sz="2800" b="1" dirty="0">
                <a:latin typeface="Times New Roman" panose="02020603050405020304" pitchFamily="18" charset="0"/>
                <a:cs typeface="Times New Roman" panose="02020603050405020304" pitchFamily="18" charset="0"/>
              </a:rPr>
            </a:br>
            <a:br>
              <a:rPr lang="en-US" sz="28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COVID-19  DATA ANALYSIS</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9575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53919-A61C-B2D7-F5DC-38265856BE04}"/>
              </a:ext>
            </a:extLst>
          </p:cNvPr>
          <p:cNvSpPr>
            <a:spLocks noGrp="1"/>
          </p:cNvSpPr>
          <p:nvPr>
            <p:ph type="title"/>
          </p:nvPr>
        </p:nvSpPr>
        <p:spPr>
          <a:xfrm>
            <a:off x="1371600" y="489527"/>
            <a:ext cx="9601200" cy="6003637"/>
          </a:xfrm>
        </p:spPr>
        <p:txBody>
          <a:bodyPr>
            <a:noAutofit/>
          </a:bodyPr>
          <a:lstStyle/>
          <a:p>
            <a:pPr algn="just"/>
            <a:r>
              <a:rPr lang="en-IN" sz="2000" b="1" dirty="0">
                <a:latin typeface="Times New Roman" panose="02020603050405020304" pitchFamily="18" charset="0"/>
                <a:cs typeface="Times New Roman" panose="02020603050405020304" pitchFamily="18" charset="0"/>
              </a:rPr>
              <a:t>Abstract:-</a:t>
            </a:r>
            <a:br>
              <a:rPr lang="en-IN" sz="2000" dirty="0">
                <a:latin typeface="Times New Roman" panose="02020603050405020304" pitchFamily="18" charset="0"/>
                <a:cs typeface="Times New Roman" panose="02020603050405020304" pitchFamily="18" charset="0"/>
              </a:rPr>
            </a:br>
            <a:br>
              <a:rPr lang="en-IN" sz="2000" dirty="0">
                <a:latin typeface="Times New Roman" panose="02020603050405020304" pitchFamily="18" charset="0"/>
                <a:cs typeface="Times New Roman" panose="02020603050405020304" pitchFamily="18" charset="0"/>
              </a:rPr>
            </a:b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Corona Virus Disease- 19 (COVID-19) was first time reported in Wuhan, China. This disease has covered more than 200 countries till May 2020. World Health </a:t>
            </a:r>
            <a:r>
              <a:rPr lang="en-US" sz="1800" dirty="0" err="1">
                <a:latin typeface="Times New Roman" panose="02020603050405020304" pitchFamily="18" charset="0"/>
                <a:cs typeface="Times New Roman" panose="02020603050405020304" pitchFamily="18" charset="0"/>
              </a:rPr>
              <a:t>Organisation</a:t>
            </a:r>
            <a:r>
              <a:rPr lang="en-US" sz="1800" dirty="0">
                <a:latin typeface="Times New Roman" panose="02020603050405020304" pitchFamily="18" charset="0"/>
                <a:cs typeface="Times New Roman" panose="02020603050405020304" pitchFamily="18" charset="0"/>
              </a:rPr>
              <a:t> (WHO) has declared COVID-19 as Public Health Emergency of International Concern (PHEIC) on 30 January 2020. COVID- 19 causes severe acute respiratory syndrome coronavirus 2 (SARS-CoV-2) which was progressive earlier in China but now in maximum countries. Therefore, the different online platform are used which provides the latest update of confirmed corona cases throughout the globe for the analysis of data. The aim of data analysis for CIVID-19 is to aware of the community against the infectious disease and forecast the COVID-19 confirmed cases, deaths, and recoveries through the data analysis methods. Different models are also used to study the behavior of the disease. The models help to forecast the patterns of public sentiments on health information with both the political and economical influence of the spread of the virus. Data analysis methods which are used are Exploratory Data Analysis (EDA) in which the number of confirmed cases, death, and recovered data are recorded, model like Susceptible-Exposed-Infectious-Recovered (SEIR) model is used to predict the time and the rate taken for the spreading up of disease throughout the globe. A statistical model can also be used to compare the data among different countries to make humans aware of the infection.</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2570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C5860-DAC9-91F1-04F0-1CF6E7421E30}"/>
              </a:ext>
            </a:extLst>
          </p:cNvPr>
          <p:cNvSpPr>
            <a:spLocks noGrp="1"/>
          </p:cNvSpPr>
          <p:nvPr>
            <p:ph type="title"/>
          </p:nvPr>
        </p:nvSpPr>
        <p:spPr/>
        <p:txBody>
          <a:bodyPr>
            <a:normAutofit/>
          </a:bodyPr>
          <a:lstStyle/>
          <a:p>
            <a:r>
              <a:rPr lang="en-US" sz="2000" b="1" dirty="0">
                <a:latin typeface="Times New Roman" panose="02020603050405020304" pitchFamily="18" charset="0"/>
                <a:cs typeface="Times New Roman" panose="02020603050405020304" pitchFamily="18" charset="0"/>
              </a:rPr>
              <a:t>Data set:-</a:t>
            </a:r>
            <a:br>
              <a:rPr lang="en-US" sz="20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endParaRPr lang="en-IN" sz="2000" b="1"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9DFD356B-26C0-3952-728B-48134B78BB78}"/>
              </a:ext>
            </a:extLst>
          </p:cNvPr>
          <p:cNvGraphicFramePr>
            <a:graphicFrameLocks noGrp="1"/>
          </p:cNvGraphicFramePr>
          <p:nvPr>
            <p:extLst>
              <p:ext uri="{D42A27DB-BD31-4B8C-83A1-F6EECF244321}">
                <p14:modId xmlns:p14="http://schemas.microsoft.com/office/powerpoint/2010/main" val="2393735998"/>
              </p:ext>
            </p:extLst>
          </p:nvPr>
        </p:nvGraphicFramePr>
        <p:xfrm>
          <a:off x="1540933" y="1109133"/>
          <a:ext cx="10261595" cy="5223933"/>
        </p:xfrm>
        <a:graphic>
          <a:graphicData uri="http://schemas.openxmlformats.org/drawingml/2006/table">
            <a:tbl>
              <a:tblPr/>
              <a:tblGrid>
                <a:gridCol w="628261">
                  <a:extLst>
                    <a:ext uri="{9D8B030D-6E8A-4147-A177-3AD203B41FA5}">
                      <a16:colId xmlns:a16="http://schemas.microsoft.com/office/drawing/2014/main" val="1862994111"/>
                    </a:ext>
                  </a:extLst>
                </a:gridCol>
                <a:gridCol w="628261">
                  <a:extLst>
                    <a:ext uri="{9D8B030D-6E8A-4147-A177-3AD203B41FA5}">
                      <a16:colId xmlns:a16="http://schemas.microsoft.com/office/drawing/2014/main" val="1685442759"/>
                    </a:ext>
                  </a:extLst>
                </a:gridCol>
                <a:gridCol w="628261">
                  <a:extLst>
                    <a:ext uri="{9D8B030D-6E8A-4147-A177-3AD203B41FA5}">
                      <a16:colId xmlns:a16="http://schemas.microsoft.com/office/drawing/2014/main" val="2174318524"/>
                    </a:ext>
                  </a:extLst>
                </a:gridCol>
                <a:gridCol w="628261">
                  <a:extLst>
                    <a:ext uri="{9D8B030D-6E8A-4147-A177-3AD203B41FA5}">
                      <a16:colId xmlns:a16="http://schemas.microsoft.com/office/drawing/2014/main" val="2820215782"/>
                    </a:ext>
                  </a:extLst>
                </a:gridCol>
                <a:gridCol w="628261">
                  <a:extLst>
                    <a:ext uri="{9D8B030D-6E8A-4147-A177-3AD203B41FA5}">
                      <a16:colId xmlns:a16="http://schemas.microsoft.com/office/drawing/2014/main" val="3967383425"/>
                    </a:ext>
                  </a:extLst>
                </a:gridCol>
                <a:gridCol w="628261">
                  <a:extLst>
                    <a:ext uri="{9D8B030D-6E8A-4147-A177-3AD203B41FA5}">
                      <a16:colId xmlns:a16="http://schemas.microsoft.com/office/drawing/2014/main" val="2967907128"/>
                    </a:ext>
                  </a:extLst>
                </a:gridCol>
                <a:gridCol w="628261">
                  <a:extLst>
                    <a:ext uri="{9D8B030D-6E8A-4147-A177-3AD203B41FA5}">
                      <a16:colId xmlns:a16="http://schemas.microsoft.com/office/drawing/2014/main" val="4228968106"/>
                    </a:ext>
                  </a:extLst>
                </a:gridCol>
                <a:gridCol w="628261">
                  <a:extLst>
                    <a:ext uri="{9D8B030D-6E8A-4147-A177-3AD203B41FA5}">
                      <a16:colId xmlns:a16="http://schemas.microsoft.com/office/drawing/2014/main" val="933842967"/>
                    </a:ext>
                  </a:extLst>
                </a:gridCol>
                <a:gridCol w="628261">
                  <a:extLst>
                    <a:ext uri="{9D8B030D-6E8A-4147-A177-3AD203B41FA5}">
                      <a16:colId xmlns:a16="http://schemas.microsoft.com/office/drawing/2014/main" val="895789910"/>
                    </a:ext>
                  </a:extLst>
                </a:gridCol>
                <a:gridCol w="628261">
                  <a:extLst>
                    <a:ext uri="{9D8B030D-6E8A-4147-A177-3AD203B41FA5}">
                      <a16:colId xmlns:a16="http://schemas.microsoft.com/office/drawing/2014/main" val="1627322838"/>
                    </a:ext>
                  </a:extLst>
                </a:gridCol>
                <a:gridCol w="628261">
                  <a:extLst>
                    <a:ext uri="{9D8B030D-6E8A-4147-A177-3AD203B41FA5}">
                      <a16:colId xmlns:a16="http://schemas.microsoft.com/office/drawing/2014/main" val="2385934395"/>
                    </a:ext>
                  </a:extLst>
                </a:gridCol>
                <a:gridCol w="628261">
                  <a:extLst>
                    <a:ext uri="{9D8B030D-6E8A-4147-A177-3AD203B41FA5}">
                      <a16:colId xmlns:a16="http://schemas.microsoft.com/office/drawing/2014/main" val="1583702871"/>
                    </a:ext>
                  </a:extLst>
                </a:gridCol>
                <a:gridCol w="628261">
                  <a:extLst>
                    <a:ext uri="{9D8B030D-6E8A-4147-A177-3AD203B41FA5}">
                      <a16:colId xmlns:a16="http://schemas.microsoft.com/office/drawing/2014/main" val="1160597316"/>
                    </a:ext>
                  </a:extLst>
                </a:gridCol>
                <a:gridCol w="628261">
                  <a:extLst>
                    <a:ext uri="{9D8B030D-6E8A-4147-A177-3AD203B41FA5}">
                      <a16:colId xmlns:a16="http://schemas.microsoft.com/office/drawing/2014/main" val="3303702011"/>
                    </a:ext>
                  </a:extLst>
                </a:gridCol>
                <a:gridCol w="418840">
                  <a:extLst>
                    <a:ext uri="{9D8B030D-6E8A-4147-A177-3AD203B41FA5}">
                      <a16:colId xmlns:a16="http://schemas.microsoft.com/office/drawing/2014/main" val="2419696618"/>
                    </a:ext>
                  </a:extLst>
                </a:gridCol>
                <a:gridCol w="418840">
                  <a:extLst>
                    <a:ext uri="{9D8B030D-6E8A-4147-A177-3AD203B41FA5}">
                      <a16:colId xmlns:a16="http://schemas.microsoft.com/office/drawing/2014/main" val="603726587"/>
                    </a:ext>
                  </a:extLst>
                </a:gridCol>
                <a:gridCol w="628261">
                  <a:extLst>
                    <a:ext uri="{9D8B030D-6E8A-4147-A177-3AD203B41FA5}">
                      <a16:colId xmlns:a16="http://schemas.microsoft.com/office/drawing/2014/main" val="3794987573"/>
                    </a:ext>
                  </a:extLst>
                </a:gridCol>
              </a:tblGrid>
              <a:tr h="897513">
                <a:tc>
                  <a:txBody>
                    <a:bodyPr/>
                    <a:lstStyle/>
                    <a:p>
                      <a:pPr algn="l" fontAlgn="b"/>
                      <a:r>
                        <a:rPr lang="en-IN" sz="1000" b="0" i="0" u="none" strike="noStrike">
                          <a:solidFill>
                            <a:srgbClr val="000000"/>
                          </a:solidFill>
                          <a:effectLst/>
                          <a:latin typeface="Calibri" panose="020F0502020204030204" pitchFamily="34" charset="0"/>
                        </a:rPr>
                        <a:t>Country/Region</a:t>
                      </a:r>
                    </a:p>
                  </a:txBody>
                  <a:tcPr marL="5883" marR="5883" marT="5883"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Confirmed</a:t>
                      </a:r>
                    </a:p>
                  </a:txBody>
                  <a:tcPr marL="5883" marR="5883" marT="5883"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Deaths</a:t>
                      </a:r>
                    </a:p>
                  </a:txBody>
                  <a:tcPr marL="5883" marR="5883" marT="5883"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Recovered</a:t>
                      </a:r>
                    </a:p>
                  </a:txBody>
                  <a:tcPr marL="5883" marR="5883" marT="5883"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Active</a:t>
                      </a:r>
                    </a:p>
                  </a:txBody>
                  <a:tcPr marL="5883" marR="5883" marT="5883"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New cases</a:t>
                      </a:r>
                    </a:p>
                  </a:txBody>
                  <a:tcPr marL="5883" marR="5883" marT="5883"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New deaths</a:t>
                      </a:r>
                    </a:p>
                  </a:txBody>
                  <a:tcPr marL="5883" marR="5883" marT="5883"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New recovered</a:t>
                      </a:r>
                    </a:p>
                  </a:txBody>
                  <a:tcPr marL="5883" marR="5883" marT="5883"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Deaths / 100 Cases</a:t>
                      </a:r>
                    </a:p>
                  </a:txBody>
                  <a:tcPr marL="5883" marR="5883" marT="5883"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Recovered / 100 Cases</a:t>
                      </a:r>
                    </a:p>
                  </a:txBody>
                  <a:tcPr marL="5883" marR="5883" marT="5883"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Deaths / 100 Recovered</a:t>
                      </a:r>
                    </a:p>
                  </a:txBody>
                  <a:tcPr marL="5883" marR="5883" marT="5883"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Confirmed last week</a:t>
                      </a:r>
                    </a:p>
                  </a:txBody>
                  <a:tcPr marL="5883" marR="5883" marT="5883"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1 week change</a:t>
                      </a:r>
                    </a:p>
                  </a:txBody>
                  <a:tcPr marL="5883" marR="5883" marT="5883"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1 week % increase</a:t>
                      </a:r>
                    </a:p>
                  </a:txBody>
                  <a:tcPr marL="5883" marR="5883" marT="5883" marB="0" anchor="b">
                    <a:lnL>
                      <a:noFill/>
                    </a:lnL>
                    <a:lnR>
                      <a:noFill/>
                    </a:lnR>
                    <a:lnT>
                      <a:noFill/>
                    </a:lnT>
                    <a:lnB>
                      <a:noFill/>
                    </a:lnB>
                  </a:tcPr>
                </a:tc>
                <a:tc gridSpan="2">
                  <a:txBody>
                    <a:bodyPr/>
                    <a:lstStyle/>
                    <a:p>
                      <a:pPr algn="l" fontAlgn="b"/>
                      <a:r>
                        <a:rPr lang="en-IN" sz="1000" b="0" i="0" u="none" strike="noStrike">
                          <a:solidFill>
                            <a:srgbClr val="000000"/>
                          </a:solidFill>
                          <a:effectLst/>
                          <a:latin typeface="Calibri" panose="020F0502020204030204" pitchFamily="34" charset="0"/>
                        </a:rPr>
                        <a:t>WHO Region</a:t>
                      </a:r>
                    </a:p>
                  </a:txBody>
                  <a:tcPr marL="5883" marR="5883" marT="5883" marB="0" anchor="b">
                    <a:lnL>
                      <a:noFill/>
                    </a:lnL>
                    <a:lnR>
                      <a:noFill/>
                    </a:lnR>
                    <a:lnT>
                      <a:noFill/>
                    </a:lnT>
                    <a:lnB>
                      <a:noFill/>
                    </a:lnB>
                  </a:tcPr>
                </a:tc>
                <a:tc hMerge="1">
                  <a:txBody>
                    <a:bodyPr/>
                    <a:lstStyle/>
                    <a:p>
                      <a:endParaRPr lang="en-IN"/>
                    </a:p>
                  </a:txBody>
                  <a:tcPr/>
                </a:tc>
                <a:tc>
                  <a:txBody>
                    <a:bodyPr/>
                    <a:lstStyle/>
                    <a:p>
                      <a:pPr algn="l" fontAlgn="b"/>
                      <a:endParaRPr lang="en-IN" sz="1000" b="0" i="0" u="none" strike="noStrike">
                        <a:solidFill>
                          <a:srgbClr val="000000"/>
                        </a:solidFill>
                        <a:effectLst/>
                        <a:latin typeface="Calibri" panose="020F0502020204030204" pitchFamily="34" charset="0"/>
                      </a:endParaRPr>
                    </a:p>
                  </a:txBody>
                  <a:tcPr marL="5883" marR="5883" marT="5883" marB="0" anchor="b">
                    <a:lnL>
                      <a:noFill/>
                    </a:lnL>
                    <a:lnR>
                      <a:noFill/>
                    </a:lnR>
                    <a:lnT>
                      <a:noFill/>
                    </a:lnT>
                    <a:lnB>
                      <a:noFill/>
                    </a:lnB>
                  </a:tcPr>
                </a:tc>
                <a:extLst>
                  <a:ext uri="{0D108BD9-81ED-4DB2-BD59-A6C34878D82A}">
                    <a16:rowId xmlns:a16="http://schemas.microsoft.com/office/drawing/2014/main" val="190388491"/>
                  </a:ext>
                </a:extLst>
              </a:tr>
              <a:tr h="602074">
                <a:tc>
                  <a:txBody>
                    <a:bodyPr/>
                    <a:lstStyle/>
                    <a:p>
                      <a:pPr algn="l" fontAlgn="b"/>
                      <a:r>
                        <a:rPr lang="en-IN" sz="1000" b="0" i="0" u="none" strike="noStrike">
                          <a:solidFill>
                            <a:srgbClr val="000000"/>
                          </a:solidFill>
                          <a:effectLst/>
                          <a:latin typeface="Calibri" panose="020F0502020204030204" pitchFamily="34" charset="0"/>
                        </a:rPr>
                        <a:t>Afghanistan</a:t>
                      </a:r>
                    </a:p>
                  </a:txBody>
                  <a:tcPr marL="5883" marR="5883" marT="588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36263</a:t>
                      </a:r>
                    </a:p>
                  </a:txBody>
                  <a:tcPr marL="5883" marR="5883" marT="588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1269</a:t>
                      </a:r>
                    </a:p>
                  </a:txBody>
                  <a:tcPr marL="5883" marR="5883" marT="588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25198</a:t>
                      </a:r>
                    </a:p>
                  </a:txBody>
                  <a:tcPr marL="5883" marR="5883" marT="588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9796</a:t>
                      </a:r>
                    </a:p>
                  </a:txBody>
                  <a:tcPr marL="5883" marR="5883" marT="588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106</a:t>
                      </a:r>
                    </a:p>
                  </a:txBody>
                  <a:tcPr marL="5883" marR="5883" marT="588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10</a:t>
                      </a:r>
                    </a:p>
                  </a:txBody>
                  <a:tcPr marL="5883" marR="5883" marT="588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18</a:t>
                      </a:r>
                    </a:p>
                  </a:txBody>
                  <a:tcPr marL="5883" marR="5883" marT="588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3.5</a:t>
                      </a:r>
                    </a:p>
                  </a:txBody>
                  <a:tcPr marL="5883" marR="5883" marT="588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69.49</a:t>
                      </a:r>
                    </a:p>
                  </a:txBody>
                  <a:tcPr marL="5883" marR="5883" marT="588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5.04</a:t>
                      </a:r>
                    </a:p>
                  </a:txBody>
                  <a:tcPr marL="5883" marR="5883" marT="588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35526</a:t>
                      </a:r>
                    </a:p>
                  </a:txBody>
                  <a:tcPr marL="5883" marR="5883" marT="588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737</a:t>
                      </a:r>
                    </a:p>
                  </a:txBody>
                  <a:tcPr marL="5883" marR="5883" marT="588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2.07</a:t>
                      </a:r>
                    </a:p>
                  </a:txBody>
                  <a:tcPr marL="5883" marR="5883" marT="5883" marB="0" anchor="b">
                    <a:lnL>
                      <a:noFill/>
                    </a:lnL>
                    <a:lnR>
                      <a:noFill/>
                    </a:lnR>
                    <a:lnT>
                      <a:noFill/>
                    </a:lnT>
                    <a:lnB>
                      <a:noFill/>
                    </a:lnB>
                  </a:tcPr>
                </a:tc>
                <a:tc gridSpan="3">
                  <a:txBody>
                    <a:bodyPr/>
                    <a:lstStyle/>
                    <a:p>
                      <a:pPr algn="l" fontAlgn="b"/>
                      <a:r>
                        <a:rPr lang="en-IN" sz="1000" b="0" i="0" u="none" strike="noStrike">
                          <a:solidFill>
                            <a:srgbClr val="000000"/>
                          </a:solidFill>
                          <a:effectLst/>
                          <a:latin typeface="Calibri" panose="020F0502020204030204" pitchFamily="34" charset="0"/>
                        </a:rPr>
                        <a:t>Eastern Mediterranean</a:t>
                      </a:r>
                    </a:p>
                  </a:txBody>
                  <a:tcPr marL="5883" marR="5883" marT="5883" marB="0" anchor="b">
                    <a:lnL>
                      <a:noFill/>
                    </a:lnL>
                    <a:lnR>
                      <a:noFill/>
                    </a:lnR>
                    <a:lnT>
                      <a:noFill/>
                    </a:lnT>
                    <a:lnB>
                      <a:noFill/>
                    </a:lnB>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442275177"/>
                  </a:ext>
                </a:extLst>
              </a:tr>
              <a:tr h="324537">
                <a:tc>
                  <a:txBody>
                    <a:bodyPr/>
                    <a:lstStyle/>
                    <a:p>
                      <a:pPr algn="l" fontAlgn="b"/>
                      <a:r>
                        <a:rPr lang="en-IN" sz="1000" b="0" i="0" u="none" strike="noStrike">
                          <a:solidFill>
                            <a:srgbClr val="000000"/>
                          </a:solidFill>
                          <a:effectLst/>
                          <a:latin typeface="Calibri" panose="020F0502020204030204" pitchFamily="34" charset="0"/>
                        </a:rPr>
                        <a:t>Albania</a:t>
                      </a:r>
                    </a:p>
                  </a:txBody>
                  <a:tcPr marL="5883" marR="5883" marT="588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4880</a:t>
                      </a:r>
                    </a:p>
                  </a:txBody>
                  <a:tcPr marL="5883" marR="5883" marT="588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144</a:t>
                      </a:r>
                    </a:p>
                  </a:txBody>
                  <a:tcPr marL="5883" marR="5883" marT="588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2745</a:t>
                      </a:r>
                    </a:p>
                  </a:txBody>
                  <a:tcPr marL="5883" marR="5883" marT="588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1991</a:t>
                      </a:r>
                    </a:p>
                  </a:txBody>
                  <a:tcPr marL="5883" marR="5883" marT="588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117</a:t>
                      </a:r>
                    </a:p>
                  </a:txBody>
                  <a:tcPr marL="5883" marR="5883" marT="588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6</a:t>
                      </a:r>
                    </a:p>
                  </a:txBody>
                  <a:tcPr marL="5883" marR="5883" marT="588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63</a:t>
                      </a:r>
                    </a:p>
                  </a:txBody>
                  <a:tcPr marL="5883" marR="5883" marT="588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2.95</a:t>
                      </a:r>
                    </a:p>
                  </a:txBody>
                  <a:tcPr marL="5883" marR="5883" marT="588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56.25</a:t>
                      </a:r>
                    </a:p>
                  </a:txBody>
                  <a:tcPr marL="5883" marR="5883" marT="588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5.25</a:t>
                      </a:r>
                    </a:p>
                  </a:txBody>
                  <a:tcPr marL="5883" marR="5883" marT="588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4171</a:t>
                      </a:r>
                    </a:p>
                  </a:txBody>
                  <a:tcPr marL="5883" marR="5883" marT="588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709</a:t>
                      </a:r>
                    </a:p>
                  </a:txBody>
                  <a:tcPr marL="5883" marR="5883" marT="588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17</a:t>
                      </a:r>
                    </a:p>
                  </a:txBody>
                  <a:tcPr marL="5883" marR="5883" marT="5883"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Europe</a:t>
                      </a:r>
                    </a:p>
                  </a:txBody>
                  <a:tcPr marL="5883" marR="5883" marT="5883"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5883" marR="5883" marT="5883"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5883" marR="5883" marT="5883" marB="0" anchor="b">
                    <a:lnL>
                      <a:noFill/>
                    </a:lnL>
                    <a:lnR>
                      <a:noFill/>
                    </a:lnR>
                    <a:lnT>
                      <a:noFill/>
                    </a:lnT>
                    <a:lnB>
                      <a:noFill/>
                    </a:lnB>
                  </a:tcPr>
                </a:tc>
                <a:extLst>
                  <a:ext uri="{0D108BD9-81ED-4DB2-BD59-A6C34878D82A}">
                    <a16:rowId xmlns:a16="http://schemas.microsoft.com/office/drawing/2014/main" val="2430656794"/>
                  </a:ext>
                </a:extLst>
              </a:tr>
              <a:tr h="324537">
                <a:tc>
                  <a:txBody>
                    <a:bodyPr/>
                    <a:lstStyle/>
                    <a:p>
                      <a:pPr algn="l" fontAlgn="b"/>
                      <a:r>
                        <a:rPr lang="en-IN" sz="1000" b="0" i="0" u="none" strike="noStrike">
                          <a:solidFill>
                            <a:srgbClr val="000000"/>
                          </a:solidFill>
                          <a:effectLst/>
                          <a:latin typeface="Calibri" panose="020F0502020204030204" pitchFamily="34" charset="0"/>
                        </a:rPr>
                        <a:t>Algeria</a:t>
                      </a:r>
                    </a:p>
                  </a:txBody>
                  <a:tcPr marL="5883" marR="5883" marT="588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27973</a:t>
                      </a:r>
                    </a:p>
                  </a:txBody>
                  <a:tcPr marL="5883" marR="5883" marT="588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1163</a:t>
                      </a:r>
                    </a:p>
                  </a:txBody>
                  <a:tcPr marL="5883" marR="5883" marT="5883" marB="0" anchor="b">
                    <a:lnL>
                      <a:noFill/>
                    </a:lnL>
                    <a:lnR>
                      <a:noFill/>
                    </a:lnR>
                    <a:lnT>
                      <a:noFill/>
                    </a:lnT>
                    <a:lnB>
                      <a:noFill/>
                    </a:lnB>
                  </a:tcPr>
                </a:tc>
                <a:tc>
                  <a:txBody>
                    <a:bodyPr/>
                    <a:lstStyle/>
                    <a:p>
                      <a:pPr algn="r" fontAlgn="b"/>
                      <a:r>
                        <a:rPr lang="en-IN" sz="1000" b="0" i="0" u="none" strike="noStrike" dirty="0">
                          <a:solidFill>
                            <a:srgbClr val="000000"/>
                          </a:solidFill>
                          <a:effectLst/>
                          <a:latin typeface="Calibri" panose="020F0502020204030204" pitchFamily="34" charset="0"/>
                        </a:rPr>
                        <a:t>18837</a:t>
                      </a:r>
                    </a:p>
                  </a:txBody>
                  <a:tcPr marL="5883" marR="5883" marT="588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7973</a:t>
                      </a:r>
                    </a:p>
                  </a:txBody>
                  <a:tcPr marL="5883" marR="5883" marT="588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616</a:t>
                      </a:r>
                    </a:p>
                  </a:txBody>
                  <a:tcPr marL="5883" marR="5883" marT="588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8</a:t>
                      </a:r>
                    </a:p>
                  </a:txBody>
                  <a:tcPr marL="5883" marR="5883" marT="588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749</a:t>
                      </a:r>
                    </a:p>
                  </a:txBody>
                  <a:tcPr marL="5883" marR="5883" marT="588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4.16</a:t>
                      </a:r>
                    </a:p>
                  </a:txBody>
                  <a:tcPr marL="5883" marR="5883" marT="588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67.34</a:t>
                      </a:r>
                    </a:p>
                  </a:txBody>
                  <a:tcPr marL="5883" marR="5883" marT="588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6.17</a:t>
                      </a:r>
                    </a:p>
                  </a:txBody>
                  <a:tcPr marL="5883" marR="5883" marT="588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23691</a:t>
                      </a:r>
                    </a:p>
                  </a:txBody>
                  <a:tcPr marL="5883" marR="5883" marT="588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4282</a:t>
                      </a:r>
                    </a:p>
                  </a:txBody>
                  <a:tcPr marL="5883" marR="5883" marT="588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18.07</a:t>
                      </a:r>
                    </a:p>
                  </a:txBody>
                  <a:tcPr marL="5883" marR="5883" marT="5883"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Africa</a:t>
                      </a:r>
                    </a:p>
                  </a:txBody>
                  <a:tcPr marL="5883" marR="5883" marT="5883"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5883" marR="5883" marT="5883"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5883" marR="5883" marT="5883" marB="0" anchor="b">
                    <a:lnL>
                      <a:noFill/>
                    </a:lnL>
                    <a:lnR>
                      <a:noFill/>
                    </a:lnR>
                    <a:lnT>
                      <a:noFill/>
                    </a:lnT>
                    <a:lnB>
                      <a:noFill/>
                    </a:lnB>
                  </a:tcPr>
                </a:tc>
                <a:extLst>
                  <a:ext uri="{0D108BD9-81ED-4DB2-BD59-A6C34878D82A}">
                    <a16:rowId xmlns:a16="http://schemas.microsoft.com/office/drawing/2014/main" val="433329134"/>
                  </a:ext>
                </a:extLst>
              </a:tr>
              <a:tr h="324537">
                <a:tc>
                  <a:txBody>
                    <a:bodyPr/>
                    <a:lstStyle/>
                    <a:p>
                      <a:pPr algn="l" fontAlgn="b"/>
                      <a:r>
                        <a:rPr lang="en-IN" sz="1000" b="0" i="0" u="none" strike="noStrike">
                          <a:solidFill>
                            <a:srgbClr val="000000"/>
                          </a:solidFill>
                          <a:effectLst/>
                          <a:latin typeface="Calibri" panose="020F0502020204030204" pitchFamily="34" charset="0"/>
                        </a:rPr>
                        <a:t>Andorra</a:t>
                      </a:r>
                    </a:p>
                  </a:txBody>
                  <a:tcPr marL="5883" marR="5883" marT="588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907</a:t>
                      </a:r>
                    </a:p>
                  </a:txBody>
                  <a:tcPr marL="5883" marR="5883" marT="588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52</a:t>
                      </a:r>
                    </a:p>
                  </a:txBody>
                  <a:tcPr marL="5883" marR="5883" marT="588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803</a:t>
                      </a:r>
                    </a:p>
                  </a:txBody>
                  <a:tcPr marL="5883" marR="5883" marT="588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52</a:t>
                      </a:r>
                    </a:p>
                  </a:txBody>
                  <a:tcPr marL="5883" marR="5883" marT="588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10</a:t>
                      </a:r>
                    </a:p>
                  </a:txBody>
                  <a:tcPr marL="5883" marR="5883" marT="588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0</a:t>
                      </a:r>
                    </a:p>
                  </a:txBody>
                  <a:tcPr marL="5883" marR="5883" marT="588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0</a:t>
                      </a:r>
                    </a:p>
                  </a:txBody>
                  <a:tcPr marL="5883" marR="5883" marT="588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5.73</a:t>
                      </a:r>
                    </a:p>
                  </a:txBody>
                  <a:tcPr marL="5883" marR="5883" marT="588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88.53</a:t>
                      </a:r>
                    </a:p>
                  </a:txBody>
                  <a:tcPr marL="5883" marR="5883" marT="588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6.48</a:t>
                      </a:r>
                    </a:p>
                  </a:txBody>
                  <a:tcPr marL="5883" marR="5883" marT="588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884</a:t>
                      </a:r>
                    </a:p>
                  </a:txBody>
                  <a:tcPr marL="5883" marR="5883" marT="588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23</a:t>
                      </a:r>
                    </a:p>
                  </a:txBody>
                  <a:tcPr marL="5883" marR="5883" marT="588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2.6</a:t>
                      </a:r>
                    </a:p>
                  </a:txBody>
                  <a:tcPr marL="5883" marR="5883" marT="5883"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Europe</a:t>
                      </a:r>
                    </a:p>
                  </a:txBody>
                  <a:tcPr marL="5883" marR="5883" marT="5883"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5883" marR="5883" marT="5883"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5883" marR="5883" marT="5883" marB="0" anchor="b">
                    <a:lnL>
                      <a:noFill/>
                    </a:lnL>
                    <a:lnR>
                      <a:noFill/>
                    </a:lnR>
                    <a:lnT>
                      <a:noFill/>
                    </a:lnT>
                    <a:lnB>
                      <a:noFill/>
                    </a:lnB>
                  </a:tcPr>
                </a:tc>
                <a:extLst>
                  <a:ext uri="{0D108BD9-81ED-4DB2-BD59-A6C34878D82A}">
                    <a16:rowId xmlns:a16="http://schemas.microsoft.com/office/drawing/2014/main" val="3159609854"/>
                  </a:ext>
                </a:extLst>
              </a:tr>
              <a:tr h="324537">
                <a:tc>
                  <a:txBody>
                    <a:bodyPr/>
                    <a:lstStyle/>
                    <a:p>
                      <a:pPr algn="l" fontAlgn="b"/>
                      <a:r>
                        <a:rPr lang="en-IN" sz="1000" b="0" i="0" u="none" strike="noStrike">
                          <a:solidFill>
                            <a:srgbClr val="000000"/>
                          </a:solidFill>
                          <a:effectLst/>
                          <a:latin typeface="Calibri" panose="020F0502020204030204" pitchFamily="34" charset="0"/>
                        </a:rPr>
                        <a:t>Angola</a:t>
                      </a:r>
                    </a:p>
                  </a:txBody>
                  <a:tcPr marL="5883" marR="5883" marT="588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950</a:t>
                      </a:r>
                    </a:p>
                  </a:txBody>
                  <a:tcPr marL="5883" marR="5883" marT="588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41</a:t>
                      </a:r>
                    </a:p>
                  </a:txBody>
                  <a:tcPr marL="5883" marR="5883" marT="588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242</a:t>
                      </a:r>
                    </a:p>
                  </a:txBody>
                  <a:tcPr marL="5883" marR="5883" marT="588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667</a:t>
                      </a:r>
                    </a:p>
                  </a:txBody>
                  <a:tcPr marL="5883" marR="5883" marT="588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18</a:t>
                      </a:r>
                    </a:p>
                  </a:txBody>
                  <a:tcPr marL="5883" marR="5883" marT="588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5883" marR="5883" marT="588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0</a:t>
                      </a:r>
                    </a:p>
                  </a:txBody>
                  <a:tcPr marL="5883" marR="5883" marT="588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4.32</a:t>
                      </a:r>
                    </a:p>
                  </a:txBody>
                  <a:tcPr marL="5883" marR="5883" marT="588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25.47</a:t>
                      </a:r>
                    </a:p>
                  </a:txBody>
                  <a:tcPr marL="5883" marR="5883" marT="588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16.94</a:t>
                      </a:r>
                    </a:p>
                  </a:txBody>
                  <a:tcPr marL="5883" marR="5883" marT="588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749</a:t>
                      </a:r>
                    </a:p>
                  </a:txBody>
                  <a:tcPr marL="5883" marR="5883" marT="588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201</a:t>
                      </a:r>
                    </a:p>
                  </a:txBody>
                  <a:tcPr marL="5883" marR="5883" marT="588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26.84</a:t>
                      </a:r>
                    </a:p>
                  </a:txBody>
                  <a:tcPr marL="5883" marR="5883" marT="5883"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Africa</a:t>
                      </a:r>
                    </a:p>
                  </a:txBody>
                  <a:tcPr marL="5883" marR="5883" marT="5883"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5883" marR="5883" marT="5883"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5883" marR="5883" marT="5883" marB="0" anchor="b">
                    <a:lnL>
                      <a:noFill/>
                    </a:lnL>
                    <a:lnR>
                      <a:noFill/>
                    </a:lnR>
                    <a:lnT>
                      <a:noFill/>
                    </a:lnT>
                    <a:lnB>
                      <a:noFill/>
                    </a:lnB>
                  </a:tcPr>
                </a:tc>
                <a:extLst>
                  <a:ext uri="{0D108BD9-81ED-4DB2-BD59-A6C34878D82A}">
                    <a16:rowId xmlns:a16="http://schemas.microsoft.com/office/drawing/2014/main" val="3314683119"/>
                  </a:ext>
                </a:extLst>
              </a:tr>
              <a:tr h="897513">
                <a:tc>
                  <a:txBody>
                    <a:bodyPr/>
                    <a:lstStyle/>
                    <a:p>
                      <a:pPr algn="l" fontAlgn="b"/>
                      <a:r>
                        <a:rPr lang="en-IN" sz="1000" b="0" i="0" u="none" strike="noStrike">
                          <a:solidFill>
                            <a:srgbClr val="000000"/>
                          </a:solidFill>
                          <a:effectLst/>
                          <a:latin typeface="Calibri" panose="020F0502020204030204" pitchFamily="34" charset="0"/>
                        </a:rPr>
                        <a:t>Antigua and Barbuda</a:t>
                      </a:r>
                    </a:p>
                  </a:txBody>
                  <a:tcPr marL="5883" marR="5883" marT="588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86</a:t>
                      </a:r>
                    </a:p>
                  </a:txBody>
                  <a:tcPr marL="5883" marR="5883" marT="588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3</a:t>
                      </a:r>
                    </a:p>
                  </a:txBody>
                  <a:tcPr marL="5883" marR="5883" marT="588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65</a:t>
                      </a:r>
                    </a:p>
                  </a:txBody>
                  <a:tcPr marL="5883" marR="5883" marT="588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18</a:t>
                      </a:r>
                    </a:p>
                  </a:txBody>
                  <a:tcPr marL="5883" marR="5883" marT="588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4</a:t>
                      </a:r>
                    </a:p>
                  </a:txBody>
                  <a:tcPr marL="5883" marR="5883" marT="588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0</a:t>
                      </a:r>
                    </a:p>
                  </a:txBody>
                  <a:tcPr marL="5883" marR="5883" marT="588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5</a:t>
                      </a:r>
                    </a:p>
                  </a:txBody>
                  <a:tcPr marL="5883" marR="5883" marT="588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3.49</a:t>
                      </a:r>
                    </a:p>
                  </a:txBody>
                  <a:tcPr marL="5883" marR="5883" marT="588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75.58</a:t>
                      </a:r>
                    </a:p>
                  </a:txBody>
                  <a:tcPr marL="5883" marR="5883" marT="588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4.62</a:t>
                      </a:r>
                    </a:p>
                  </a:txBody>
                  <a:tcPr marL="5883" marR="5883" marT="588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76</a:t>
                      </a:r>
                    </a:p>
                  </a:txBody>
                  <a:tcPr marL="5883" marR="5883" marT="588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10</a:t>
                      </a:r>
                    </a:p>
                  </a:txBody>
                  <a:tcPr marL="5883" marR="5883" marT="588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13.16</a:t>
                      </a:r>
                    </a:p>
                  </a:txBody>
                  <a:tcPr marL="5883" marR="5883" marT="5883"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Americas</a:t>
                      </a:r>
                    </a:p>
                  </a:txBody>
                  <a:tcPr marL="5883" marR="5883" marT="5883"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5883" marR="5883" marT="5883"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5883" marR="5883" marT="5883" marB="0" anchor="b">
                    <a:lnL>
                      <a:noFill/>
                    </a:lnL>
                    <a:lnR>
                      <a:noFill/>
                    </a:lnR>
                    <a:lnT>
                      <a:noFill/>
                    </a:lnT>
                    <a:lnB>
                      <a:noFill/>
                    </a:lnB>
                  </a:tcPr>
                </a:tc>
                <a:extLst>
                  <a:ext uri="{0D108BD9-81ED-4DB2-BD59-A6C34878D82A}">
                    <a16:rowId xmlns:a16="http://schemas.microsoft.com/office/drawing/2014/main" val="3689503465"/>
                  </a:ext>
                </a:extLst>
              </a:tr>
              <a:tr h="602074">
                <a:tc>
                  <a:txBody>
                    <a:bodyPr/>
                    <a:lstStyle/>
                    <a:p>
                      <a:pPr algn="l" fontAlgn="b"/>
                      <a:r>
                        <a:rPr lang="en-IN" sz="1000" b="0" i="0" u="none" strike="noStrike">
                          <a:solidFill>
                            <a:srgbClr val="000000"/>
                          </a:solidFill>
                          <a:effectLst/>
                          <a:latin typeface="Calibri" panose="020F0502020204030204" pitchFamily="34" charset="0"/>
                        </a:rPr>
                        <a:t>Argentina</a:t>
                      </a:r>
                    </a:p>
                  </a:txBody>
                  <a:tcPr marL="5883" marR="5883" marT="588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167416</a:t>
                      </a:r>
                    </a:p>
                  </a:txBody>
                  <a:tcPr marL="5883" marR="5883" marT="588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3059</a:t>
                      </a:r>
                    </a:p>
                  </a:txBody>
                  <a:tcPr marL="5883" marR="5883" marT="588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72575</a:t>
                      </a:r>
                    </a:p>
                  </a:txBody>
                  <a:tcPr marL="5883" marR="5883" marT="588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91782</a:t>
                      </a:r>
                    </a:p>
                  </a:txBody>
                  <a:tcPr marL="5883" marR="5883" marT="588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4890</a:t>
                      </a:r>
                    </a:p>
                  </a:txBody>
                  <a:tcPr marL="5883" marR="5883" marT="588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120</a:t>
                      </a:r>
                    </a:p>
                  </a:txBody>
                  <a:tcPr marL="5883" marR="5883" marT="588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2057</a:t>
                      </a:r>
                    </a:p>
                  </a:txBody>
                  <a:tcPr marL="5883" marR="5883" marT="588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1.83</a:t>
                      </a:r>
                    </a:p>
                  </a:txBody>
                  <a:tcPr marL="5883" marR="5883" marT="588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43.35</a:t>
                      </a:r>
                    </a:p>
                  </a:txBody>
                  <a:tcPr marL="5883" marR="5883" marT="588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4.21</a:t>
                      </a:r>
                    </a:p>
                  </a:txBody>
                  <a:tcPr marL="5883" marR="5883" marT="588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130774</a:t>
                      </a:r>
                    </a:p>
                  </a:txBody>
                  <a:tcPr marL="5883" marR="5883" marT="588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36642</a:t>
                      </a:r>
                    </a:p>
                  </a:txBody>
                  <a:tcPr marL="5883" marR="5883" marT="588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28.02</a:t>
                      </a:r>
                    </a:p>
                  </a:txBody>
                  <a:tcPr marL="5883" marR="5883" marT="5883"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Americas</a:t>
                      </a:r>
                    </a:p>
                  </a:txBody>
                  <a:tcPr marL="5883" marR="5883" marT="5883"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5883" marR="5883" marT="5883"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5883" marR="5883" marT="5883" marB="0" anchor="b">
                    <a:lnL>
                      <a:noFill/>
                    </a:lnL>
                    <a:lnR>
                      <a:noFill/>
                    </a:lnR>
                    <a:lnT>
                      <a:noFill/>
                    </a:lnT>
                    <a:lnB>
                      <a:noFill/>
                    </a:lnB>
                  </a:tcPr>
                </a:tc>
                <a:extLst>
                  <a:ext uri="{0D108BD9-81ED-4DB2-BD59-A6C34878D82A}">
                    <a16:rowId xmlns:a16="http://schemas.microsoft.com/office/drawing/2014/main" val="2744811230"/>
                  </a:ext>
                </a:extLst>
              </a:tr>
              <a:tr h="324537">
                <a:tc>
                  <a:txBody>
                    <a:bodyPr/>
                    <a:lstStyle/>
                    <a:p>
                      <a:pPr algn="l" fontAlgn="b"/>
                      <a:r>
                        <a:rPr lang="en-IN" sz="1000" b="0" i="0" u="none" strike="noStrike">
                          <a:solidFill>
                            <a:srgbClr val="000000"/>
                          </a:solidFill>
                          <a:effectLst/>
                          <a:latin typeface="Calibri" panose="020F0502020204030204" pitchFamily="34" charset="0"/>
                        </a:rPr>
                        <a:t>Armenia</a:t>
                      </a:r>
                    </a:p>
                  </a:txBody>
                  <a:tcPr marL="5883" marR="5883" marT="588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37390</a:t>
                      </a:r>
                    </a:p>
                  </a:txBody>
                  <a:tcPr marL="5883" marR="5883" marT="588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711</a:t>
                      </a:r>
                    </a:p>
                  </a:txBody>
                  <a:tcPr marL="5883" marR="5883" marT="588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26665</a:t>
                      </a:r>
                    </a:p>
                  </a:txBody>
                  <a:tcPr marL="5883" marR="5883" marT="588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10014</a:t>
                      </a:r>
                    </a:p>
                  </a:txBody>
                  <a:tcPr marL="5883" marR="5883" marT="588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73</a:t>
                      </a:r>
                    </a:p>
                  </a:txBody>
                  <a:tcPr marL="5883" marR="5883" marT="588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6</a:t>
                      </a:r>
                    </a:p>
                  </a:txBody>
                  <a:tcPr marL="5883" marR="5883" marT="588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187</a:t>
                      </a:r>
                    </a:p>
                  </a:txBody>
                  <a:tcPr marL="5883" marR="5883" marT="588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1.9</a:t>
                      </a:r>
                    </a:p>
                  </a:txBody>
                  <a:tcPr marL="5883" marR="5883" marT="588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71.32</a:t>
                      </a:r>
                    </a:p>
                  </a:txBody>
                  <a:tcPr marL="5883" marR="5883" marT="588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2.67</a:t>
                      </a:r>
                    </a:p>
                  </a:txBody>
                  <a:tcPr marL="5883" marR="5883" marT="588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34981</a:t>
                      </a:r>
                    </a:p>
                  </a:txBody>
                  <a:tcPr marL="5883" marR="5883" marT="588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2409</a:t>
                      </a:r>
                    </a:p>
                  </a:txBody>
                  <a:tcPr marL="5883" marR="5883" marT="588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6.89</a:t>
                      </a:r>
                    </a:p>
                  </a:txBody>
                  <a:tcPr marL="5883" marR="5883" marT="5883"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Europe</a:t>
                      </a:r>
                    </a:p>
                  </a:txBody>
                  <a:tcPr marL="5883" marR="5883" marT="5883"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5883" marR="5883" marT="5883"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5883" marR="5883" marT="5883" marB="0" anchor="b">
                    <a:lnL>
                      <a:noFill/>
                    </a:lnL>
                    <a:lnR>
                      <a:noFill/>
                    </a:lnR>
                    <a:lnT>
                      <a:noFill/>
                    </a:lnT>
                    <a:lnB>
                      <a:noFill/>
                    </a:lnB>
                  </a:tcPr>
                </a:tc>
                <a:extLst>
                  <a:ext uri="{0D108BD9-81ED-4DB2-BD59-A6C34878D82A}">
                    <a16:rowId xmlns:a16="http://schemas.microsoft.com/office/drawing/2014/main" val="1351841749"/>
                  </a:ext>
                </a:extLst>
              </a:tr>
              <a:tr h="602074">
                <a:tc>
                  <a:txBody>
                    <a:bodyPr/>
                    <a:lstStyle/>
                    <a:p>
                      <a:pPr algn="l" fontAlgn="b"/>
                      <a:r>
                        <a:rPr lang="en-IN" sz="1000" b="0" i="0" u="none" strike="noStrike">
                          <a:solidFill>
                            <a:srgbClr val="000000"/>
                          </a:solidFill>
                          <a:effectLst/>
                          <a:latin typeface="Calibri" panose="020F0502020204030204" pitchFamily="34" charset="0"/>
                        </a:rPr>
                        <a:t>Australia</a:t>
                      </a:r>
                    </a:p>
                  </a:txBody>
                  <a:tcPr marL="5883" marR="5883" marT="588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15303</a:t>
                      </a:r>
                    </a:p>
                  </a:txBody>
                  <a:tcPr marL="5883" marR="5883" marT="588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167</a:t>
                      </a:r>
                    </a:p>
                  </a:txBody>
                  <a:tcPr marL="5883" marR="5883" marT="588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9311</a:t>
                      </a:r>
                    </a:p>
                  </a:txBody>
                  <a:tcPr marL="5883" marR="5883" marT="588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5825</a:t>
                      </a:r>
                    </a:p>
                  </a:txBody>
                  <a:tcPr marL="5883" marR="5883" marT="588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368</a:t>
                      </a:r>
                    </a:p>
                  </a:txBody>
                  <a:tcPr marL="5883" marR="5883" marT="588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6</a:t>
                      </a:r>
                    </a:p>
                  </a:txBody>
                  <a:tcPr marL="5883" marR="5883" marT="588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137</a:t>
                      </a:r>
                    </a:p>
                  </a:txBody>
                  <a:tcPr marL="5883" marR="5883" marT="588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1.09</a:t>
                      </a:r>
                    </a:p>
                  </a:txBody>
                  <a:tcPr marL="5883" marR="5883" marT="588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60.84</a:t>
                      </a:r>
                    </a:p>
                  </a:txBody>
                  <a:tcPr marL="5883" marR="5883" marT="588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1.79</a:t>
                      </a:r>
                    </a:p>
                  </a:txBody>
                  <a:tcPr marL="5883" marR="5883" marT="588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12428</a:t>
                      </a:r>
                    </a:p>
                  </a:txBody>
                  <a:tcPr marL="5883" marR="5883" marT="588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2875</a:t>
                      </a:r>
                    </a:p>
                  </a:txBody>
                  <a:tcPr marL="5883" marR="5883" marT="588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23.13</a:t>
                      </a:r>
                    </a:p>
                  </a:txBody>
                  <a:tcPr marL="5883" marR="5883" marT="5883" marB="0" anchor="b">
                    <a:lnL>
                      <a:noFill/>
                    </a:lnL>
                    <a:lnR>
                      <a:noFill/>
                    </a:lnR>
                    <a:lnT>
                      <a:noFill/>
                    </a:lnT>
                    <a:lnB>
                      <a:noFill/>
                    </a:lnB>
                  </a:tcPr>
                </a:tc>
                <a:tc gridSpan="2">
                  <a:txBody>
                    <a:bodyPr/>
                    <a:lstStyle/>
                    <a:p>
                      <a:pPr algn="l" fontAlgn="b"/>
                      <a:r>
                        <a:rPr lang="en-IN" sz="1000" b="0" i="0" u="none" strike="noStrike">
                          <a:solidFill>
                            <a:srgbClr val="000000"/>
                          </a:solidFill>
                          <a:effectLst/>
                          <a:latin typeface="Calibri" panose="020F0502020204030204" pitchFamily="34" charset="0"/>
                        </a:rPr>
                        <a:t>Western Pacific</a:t>
                      </a:r>
                    </a:p>
                  </a:txBody>
                  <a:tcPr marL="5883" marR="5883" marT="5883" marB="0" anchor="b">
                    <a:lnL>
                      <a:noFill/>
                    </a:lnL>
                    <a:lnR>
                      <a:noFill/>
                    </a:lnR>
                    <a:lnT>
                      <a:noFill/>
                    </a:lnT>
                    <a:lnB>
                      <a:noFill/>
                    </a:lnB>
                  </a:tcPr>
                </a:tc>
                <a:tc hMerge="1">
                  <a:txBody>
                    <a:bodyPr/>
                    <a:lstStyle/>
                    <a:p>
                      <a:endParaRPr lang="en-IN"/>
                    </a:p>
                  </a:txBody>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5883" marR="5883" marT="5883" marB="0" anchor="b">
                    <a:lnL>
                      <a:noFill/>
                    </a:lnL>
                    <a:lnR>
                      <a:noFill/>
                    </a:lnR>
                    <a:lnT>
                      <a:noFill/>
                    </a:lnT>
                    <a:lnB>
                      <a:noFill/>
                    </a:lnB>
                  </a:tcPr>
                </a:tc>
                <a:extLst>
                  <a:ext uri="{0D108BD9-81ED-4DB2-BD59-A6C34878D82A}">
                    <a16:rowId xmlns:a16="http://schemas.microsoft.com/office/drawing/2014/main" val="3015266011"/>
                  </a:ext>
                </a:extLst>
              </a:tr>
            </a:tbl>
          </a:graphicData>
        </a:graphic>
      </p:graphicFrame>
    </p:spTree>
    <p:extLst>
      <p:ext uri="{BB962C8B-B14F-4D97-AF65-F5344CB8AC3E}">
        <p14:creationId xmlns:p14="http://schemas.microsoft.com/office/powerpoint/2010/main" val="23509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000E04A-70B7-4CE0-C726-4A57B7D9D865}"/>
              </a:ext>
            </a:extLst>
          </p:cNvPr>
          <p:cNvGraphicFramePr>
            <a:graphicFrameLocks noGrp="1"/>
          </p:cNvGraphicFramePr>
          <p:nvPr>
            <p:extLst>
              <p:ext uri="{D42A27DB-BD31-4B8C-83A1-F6EECF244321}">
                <p14:modId xmlns:p14="http://schemas.microsoft.com/office/powerpoint/2010/main" val="745060563"/>
              </p:ext>
            </p:extLst>
          </p:nvPr>
        </p:nvGraphicFramePr>
        <p:xfrm>
          <a:off x="1193800" y="397934"/>
          <a:ext cx="10524071" cy="5960539"/>
        </p:xfrm>
        <a:graphic>
          <a:graphicData uri="http://schemas.openxmlformats.org/drawingml/2006/table">
            <a:tbl>
              <a:tblPr/>
              <a:tblGrid>
                <a:gridCol w="619063">
                  <a:extLst>
                    <a:ext uri="{9D8B030D-6E8A-4147-A177-3AD203B41FA5}">
                      <a16:colId xmlns:a16="http://schemas.microsoft.com/office/drawing/2014/main" val="2545763991"/>
                    </a:ext>
                  </a:extLst>
                </a:gridCol>
                <a:gridCol w="619063">
                  <a:extLst>
                    <a:ext uri="{9D8B030D-6E8A-4147-A177-3AD203B41FA5}">
                      <a16:colId xmlns:a16="http://schemas.microsoft.com/office/drawing/2014/main" val="2086096551"/>
                    </a:ext>
                  </a:extLst>
                </a:gridCol>
                <a:gridCol w="619063">
                  <a:extLst>
                    <a:ext uri="{9D8B030D-6E8A-4147-A177-3AD203B41FA5}">
                      <a16:colId xmlns:a16="http://schemas.microsoft.com/office/drawing/2014/main" val="1276860960"/>
                    </a:ext>
                  </a:extLst>
                </a:gridCol>
                <a:gridCol w="619063">
                  <a:extLst>
                    <a:ext uri="{9D8B030D-6E8A-4147-A177-3AD203B41FA5}">
                      <a16:colId xmlns:a16="http://schemas.microsoft.com/office/drawing/2014/main" val="1647047706"/>
                    </a:ext>
                  </a:extLst>
                </a:gridCol>
                <a:gridCol w="619063">
                  <a:extLst>
                    <a:ext uri="{9D8B030D-6E8A-4147-A177-3AD203B41FA5}">
                      <a16:colId xmlns:a16="http://schemas.microsoft.com/office/drawing/2014/main" val="275172144"/>
                    </a:ext>
                  </a:extLst>
                </a:gridCol>
                <a:gridCol w="619063">
                  <a:extLst>
                    <a:ext uri="{9D8B030D-6E8A-4147-A177-3AD203B41FA5}">
                      <a16:colId xmlns:a16="http://schemas.microsoft.com/office/drawing/2014/main" val="680743035"/>
                    </a:ext>
                  </a:extLst>
                </a:gridCol>
                <a:gridCol w="619063">
                  <a:extLst>
                    <a:ext uri="{9D8B030D-6E8A-4147-A177-3AD203B41FA5}">
                      <a16:colId xmlns:a16="http://schemas.microsoft.com/office/drawing/2014/main" val="2721230239"/>
                    </a:ext>
                  </a:extLst>
                </a:gridCol>
                <a:gridCol w="619063">
                  <a:extLst>
                    <a:ext uri="{9D8B030D-6E8A-4147-A177-3AD203B41FA5}">
                      <a16:colId xmlns:a16="http://schemas.microsoft.com/office/drawing/2014/main" val="2400366604"/>
                    </a:ext>
                  </a:extLst>
                </a:gridCol>
                <a:gridCol w="619063">
                  <a:extLst>
                    <a:ext uri="{9D8B030D-6E8A-4147-A177-3AD203B41FA5}">
                      <a16:colId xmlns:a16="http://schemas.microsoft.com/office/drawing/2014/main" val="3637934959"/>
                    </a:ext>
                  </a:extLst>
                </a:gridCol>
                <a:gridCol w="619063">
                  <a:extLst>
                    <a:ext uri="{9D8B030D-6E8A-4147-A177-3AD203B41FA5}">
                      <a16:colId xmlns:a16="http://schemas.microsoft.com/office/drawing/2014/main" val="1882996832"/>
                    </a:ext>
                  </a:extLst>
                </a:gridCol>
                <a:gridCol w="619063">
                  <a:extLst>
                    <a:ext uri="{9D8B030D-6E8A-4147-A177-3AD203B41FA5}">
                      <a16:colId xmlns:a16="http://schemas.microsoft.com/office/drawing/2014/main" val="1004320899"/>
                    </a:ext>
                  </a:extLst>
                </a:gridCol>
                <a:gridCol w="619063">
                  <a:extLst>
                    <a:ext uri="{9D8B030D-6E8A-4147-A177-3AD203B41FA5}">
                      <a16:colId xmlns:a16="http://schemas.microsoft.com/office/drawing/2014/main" val="1543843376"/>
                    </a:ext>
                  </a:extLst>
                </a:gridCol>
                <a:gridCol w="619063">
                  <a:extLst>
                    <a:ext uri="{9D8B030D-6E8A-4147-A177-3AD203B41FA5}">
                      <a16:colId xmlns:a16="http://schemas.microsoft.com/office/drawing/2014/main" val="2327711075"/>
                    </a:ext>
                  </a:extLst>
                </a:gridCol>
                <a:gridCol w="619063">
                  <a:extLst>
                    <a:ext uri="{9D8B030D-6E8A-4147-A177-3AD203B41FA5}">
                      <a16:colId xmlns:a16="http://schemas.microsoft.com/office/drawing/2014/main" val="139670329"/>
                    </a:ext>
                  </a:extLst>
                </a:gridCol>
                <a:gridCol w="619063">
                  <a:extLst>
                    <a:ext uri="{9D8B030D-6E8A-4147-A177-3AD203B41FA5}">
                      <a16:colId xmlns:a16="http://schemas.microsoft.com/office/drawing/2014/main" val="978529943"/>
                    </a:ext>
                  </a:extLst>
                </a:gridCol>
                <a:gridCol w="619063">
                  <a:extLst>
                    <a:ext uri="{9D8B030D-6E8A-4147-A177-3AD203B41FA5}">
                      <a16:colId xmlns:a16="http://schemas.microsoft.com/office/drawing/2014/main" val="2144967042"/>
                    </a:ext>
                  </a:extLst>
                </a:gridCol>
                <a:gridCol w="619063">
                  <a:extLst>
                    <a:ext uri="{9D8B030D-6E8A-4147-A177-3AD203B41FA5}">
                      <a16:colId xmlns:a16="http://schemas.microsoft.com/office/drawing/2014/main" val="2712679753"/>
                    </a:ext>
                  </a:extLst>
                </a:gridCol>
              </a:tblGrid>
              <a:tr h="204854">
                <a:tc>
                  <a:txBody>
                    <a:bodyPr/>
                    <a:lstStyle/>
                    <a:p>
                      <a:pPr algn="l" fontAlgn="b"/>
                      <a:r>
                        <a:rPr lang="en-IN" sz="700" b="0" i="0" u="none" strike="noStrike">
                          <a:solidFill>
                            <a:srgbClr val="000000"/>
                          </a:solidFill>
                          <a:effectLst/>
                          <a:latin typeface="Calibri" panose="020F0502020204030204" pitchFamily="34" charset="0"/>
                        </a:rPr>
                        <a:t>Austria</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20558</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713</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18246</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1599</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86</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37</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3.47</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88.75</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3.91</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19743</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815</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4.13</a:t>
                      </a:r>
                    </a:p>
                  </a:txBody>
                  <a:tcPr marL="4244" marR="4244" marT="4244" marB="0" anchor="b">
                    <a:lnL>
                      <a:noFill/>
                    </a:lnL>
                    <a:lnR>
                      <a:noFill/>
                    </a:lnR>
                    <a:lnT>
                      <a:noFill/>
                    </a:lnT>
                    <a:lnB>
                      <a:noFill/>
                    </a:lnB>
                  </a:tcPr>
                </a:tc>
                <a:tc>
                  <a:txBody>
                    <a:bodyPr/>
                    <a:lstStyle/>
                    <a:p>
                      <a:pPr algn="l" fontAlgn="b"/>
                      <a:r>
                        <a:rPr lang="en-IN" sz="700" b="0" i="0" u="none" strike="noStrike">
                          <a:solidFill>
                            <a:srgbClr val="000000"/>
                          </a:solidFill>
                          <a:effectLst/>
                          <a:latin typeface="Calibri" panose="020F0502020204030204" pitchFamily="34" charset="0"/>
                        </a:rPr>
                        <a:t>Europe</a:t>
                      </a:r>
                    </a:p>
                  </a:txBody>
                  <a:tcPr marL="4244" marR="4244" marT="4244" marB="0" anchor="b">
                    <a:lnL>
                      <a:noFill/>
                    </a:lnL>
                    <a:lnR>
                      <a:noFill/>
                    </a:lnR>
                    <a:lnT>
                      <a:noFill/>
                    </a:lnT>
                    <a:lnB>
                      <a:noFill/>
                    </a:lnB>
                  </a:tcPr>
                </a:tc>
                <a:tc>
                  <a:txBody>
                    <a:bodyPr/>
                    <a:lstStyle/>
                    <a:p>
                      <a:pPr algn="l" fontAlgn="b"/>
                      <a:endParaRPr lang="en-IN" sz="700" b="0" i="0" u="none" strike="noStrike">
                        <a:solidFill>
                          <a:srgbClr val="000000"/>
                        </a:solidFill>
                        <a:effectLst/>
                        <a:latin typeface="Calibri" panose="020F0502020204030204" pitchFamily="34" charset="0"/>
                      </a:endParaRPr>
                    </a:p>
                  </a:txBody>
                  <a:tcPr marL="4244" marR="4244" marT="4244" marB="0" anchor="b">
                    <a:lnL>
                      <a:noFill/>
                    </a:lnL>
                    <a:lnR>
                      <a:noFill/>
                    </a:lnR>
                    <a:lnT>
                      <a:noFill/>
                    </a:lnT>
                    <a:lnB>
                      <a:noFill/>
                    </a:lnB>
                  </a:tcPr>
                </a:tc>
                <a:tc>
                  <a:txBody>
                    <a:bodyPr/>
                    <a:lstStyle/>
                    <a:p>
                      <a:pPr algn="l" fontAlgn="b"/>
                      <a:endParaRPr lang="en-IN" sz="700" b="0" i="0" u="none" strike="noStrike">
                        <a:solidFill>
                          <a:srgbClr val="000000"/>
                        </a:solidFill>
                        <a:effectLst/>
                        <a:latin typeface="Calibri" panose="020F0502020204030204" pitchFamily="34" charset="0"/>
                      </a:endParaRPr>
                    </a:p>
                  </a:txBody>
                  <a:tcPr marL="4244" marR="4244" marT="4244" marB="0" anchor="b">
                    <a:lnL>
                      <a:noFill/>
                    </a:lnL>
                    <a:lnR>
                      <a:noFill/>
                    </a:lnR>
                    <a:lnT>
                      <a:noFill/>
                    </a:lnT>
                    <a:lnB>
                      <a:noFill/>
                    </a:lnB>
                  </a:tcPr>
                </a:tc>
                <a:extLst>
                  <a:ext uri="{0D108BD9-81ED-4DB2-BD59-A6C34878D82A}">
                    <a16:rowId xmlns:a16="http://schemas.microsoft.com/office/drawing/2014/main" val="3026559102"/>
                  </a:ext>
                </a:extLst>
              </a:tr>
              <a:tr h="380038">
                <a:tc>
                  <a:txBody>
                    <a:bodyPr/>
                    <a:lstStyle/>
                    <a:p>
                      <a:pPr algn="l" fontAlgn="b"/>
                      <a:r>
                        <a:rPr lang="en-IN" sz="700" b="0" i="0" u="none" strike="noStrike">
                          <a:solidFill>
                            <a:srgbClr val="000000"/>
                          </a:solidFill>
                          <a:effectLst/>
                          <a:latin typeface="Calibri" panose="020F0502020204030204" pitchFamily="34" charset="0"/>
                        </a:rPr>
                        <a:t>Azerbaijan</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30446</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423</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23242</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6781</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396</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6</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558</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1.39</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76.34</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1.82</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27890</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2556</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9.16</a:t>
                      </a:r>
                    </a:p>
                  </a:txBody>
                  <a:tcPr marL="4244" marR="4244" marT="4244" marB="0" anchor="b">
                    <a:lnL>
                      <a:noFill/>
                    </a:lnL>
                    <a:lnR>
                      <a:noFill/>
                    </a:lnR>
                    <a:lnT>
                      <a:noFill/>
                    </a:lnT>
                    <a:lnB>
                      <a:noFill/>
                    </a:lnB>
                  </a:tcPr>
                </a:tc>
                <a:tc>
                  <a:txBody>
                    <a:bodyPr/>
                    <a:lstStyle/>
                    <a:p>
                      <a:pPr algn="l" fontAlgn="b"/>
                      <a:r>
                        <a:rPr lang="en-IN" sz="700" b="0" i="0" u="none" strike="noStrike">
                          <a:solidFill>
                            <a:srgbClr val="000000"/>
                          </a:solidFill>
                          <a:effectLst/>
                          <a:latin typeface="Calibri" panose="020F0502020204030204" pitchFamily="34" charset="0"/>
                        </a:rPr>
                        <a:t>Europe</a:t>
                      </a:r>
                    </a:p>
                  </a:txBody>
                  <a:tcPr marL="4244" marR="4244" marT="4244" marB="0" anchor="b">
                    <a:lnL>
                      <a:noFill/>
                    </a:lnL>
                    <a:lnR>
                      <a:noFill/>
                    </a:lnR>
                    <a:lnT>
                      <a:noFill/>
                    </a:lnT>
                    <a:lnB>
                      <a:noFill/>
                    </a:lnB>
                  </a:tcPr>
                </a:tc>
                <a:tc>
                  <a:txBody>
                    <a:bodyPr/>
                    <a:lstStyle/>
                    <a:p>
                      <a:pPr algn="l" fontAlgn="b"/>
                      <a:endParaRPr lang="en-IN" sz="700" b="0" i="0" u="none" strike="noStrike">
                        <a:solidFill>
                          <a:srgbClr val="000000"/>
                        </a:solidFill>
                        <a:effectLst/>
                        <a:latin typeface="Calibri" panose="020F0502020204030204" pitchFamily="34" charset="0"/>
                      </a:endParaRPr>
                    </a:p>
                  </a:txBody>
                  <a:tcPr marL="4244" marR="4244" marT="4244" marB="0" anchor="b">
                    <a:lnL>
                      <a:noFill/>
                    </a:lnL>
                    <a:lnR>
                      <a:noFill/>
                    </a:lnR>
                    <a:lnT>
                      <a:noFill/>
                    </a:lnT>
                    <a:lnB>
                      <a:noFill/>
                    </a:lnB>
                  </a:tcPr>
                </a:tc>
                <a:tc>
                  <a:txBody>
                    <a:bodyPr/>
                    <a:lstStyle/>
                    <a:p>
                      <a:pPr algn="l" fontAlgn="b"/>
                      <a:endParaRPr lang="en-IN" sz="700" b="0" i="0" u="none" strike="noStrike">
                        <a:solidFill>
                          <a:srgbClr val="000000"/>
                        </a:solidFill>
                        <a:effectLst/>
                        <a:latin typeface="Calibri" panose="020F0502020204030204" pitchFamily="34" charset="0"/>
                      </a:endParaRPr>
                    </a:p>
                  </a:txBody>
                  <a:tcPr marL="4244" marR="4244" marT="4244" marB="0" anchor="b">
                    <a:lnL>
                      <a:noFill/>
                    </a:lnL>
                    <a:lnR>
                      <a:noFill/>
                    </a:lnR>
                    <a:lnT>
                      <a:noFill/>
                    </a:lnT>
                    <a:lnB>
                      <a:noFill/>
                    </a:lnB>
                  </a:tcPr>
                </a:tc>
                <a:extLst>
                  <a:ext uri="{0D108BD9-81ED-4DB2-BD59-A6C34878D82A}">
                    <a16:rowId xmlns:a16="http://schemas.microsoft.com/office/drawing/2014/main" val="137612921"/>
                  </a:ext>
                </a:extLst>
              </a:tr>
              <a:tr h="204854">
                <a:tc>
                  <a:txBody>
                    <a:bodyPr/>
                    <a:lstStyle/>
                    <a:p>
                      <a:pPr algn="l" fontAlgn="b"/>
                      <a:r>
                        <a:rPr lang="en-IN" sz="700" b="0" i="0" u="none" strike="noStrike">
                          <a:solidFill>
                            <a:srgbClr val="000000"/>
                          </a:solidFill>
                          <a:effectLst/>
                          <a:latin typeface="Calibri" panose="020F0502020204030204" pitchFamily="34" charset="0"/>
                        </a:rPr>
                        <a:t>Bahamas</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382</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11</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91</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280</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40</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0</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0</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2.88</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23.82</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12.09</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174</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208</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119.54</a:t>
                      </a:r>
                    </a:p>
                  </a:txBody>
                  <a:tcPr marL="4244" marR="4244" marT="4244" marB="0" anchor="b">
                    <a:lnL>
                      <a:noFill/>
                    </a:lnL>
                    <a:lnR>
                      <a:noFill/>
                    </a:lnR>
                    <a:lnT>
                      <a:noFill/>
                    </a:lnT>
                    <a:lnB>
                      <a:noFill/>
                    </a:lnB>
                  </a:tcPr>
                </a:tc>
                <a:tc>
                  <a:txBody>
                    <a:bodyPr/>
                    <a:lstStyle/>
                    <a:p>
                      <a:pPr algn="l" fontAlgn="b"/>
                      <a:r>
                        <a:rPr lang="en-IN" sz="700" b="0" i="0" u="none" strike="noStrike">
                          <a:solidFill>
                            <a:srgbClr val="000000"/>
                          </a:solidFill>
                          <a:effectLst/>
                          <a:latin typeface="Calibri" panose="020F0502020204030204" pitchFamily="34" charset="0"/>
                        </a:rPr>
                        <a:t>Americas</a:t>
                      </a:r>
                    </a:p>
                  </a:txBody>
                  <a:tcPr marL="4244" marR="4244" marT="4244" marB="0" anchor="b">
                    <a:lnL>
                      <a:noFill/>
                    </a:lnL>
                    <a:lnR>
                      <a:noFill/>
                    </a:lnR>
                    <a:lnT>
                      <a:noFill/>
                    </a:lnT>
                    <a:lnB>
                      <a:noFill/>
                    </a:lnB>
                  </a:tcPr>
                </a:tc>
                <a:tc>
                  <a:txBody>
                    <a:bodyPr/>
                    <a:lstStyle/>
                    <a:p>
                      <a:pPr algn="l" fontAlgn="b"/>
                      <a:endParaRPr lang="en-IN" sz="700" b="0" i="0" u="none" strike="noStrike">
                        <a:solidFill>
                          <a:srgbClr val="000000"/>
                        </a:solidFill>
                        <a:effectLst/>
                        <a:latin typeface="Calibri" panose="020F0502020204030204" pitchFamily="34" charset="0"/>
                      </a:endParaRPr>
                    </a:p>
                  </a:txBody>
                  <a:tcPr marL="4244" marR="4244" marT="4244" marB="0" anchor="b">
                    <a:lnL>
                      <a:noFill/>
                    </a:lnL>
                    <a:lnR>
                      <a:noFill/>
                    </a:lnR>
                    <a:lnT>
                      <a:noFill/>
                    </a:lnT>
                    <a:lnB>
                      <a:noFill/>
                    </a:lnB>
                  </a:tcPr>
                </a:tc>
                <a:tc>
                  <a:txBody>
                    <a:bodyPr/>
                    <a:lstStyle/>
                    <a:p>
                      <a:pPr algn="l" fontAlgn="b"/>
                      <a:endParaRPr lang="en-IN" sz="700" b="0" i="0" u="none" strike="noStrike">
                        <a:solidFill>
                          <a:srgbClr val="000000"/>
                        </a:solidFill>
                        <a:effectLst/>
                        <a:latin typeface="Calibri" panose="020F0502020204030204" pitchFamily="34" charset="0"/>
                      </a:endParaRPr>
                    </a:p>
                  </a:txBody>
                  <a:tcPr marL="4244" marR="4244" marT="4244" marB="0" anchor="b">
                    <a:lnL>
                      <a:noFill/>
                    </a:lnL>
                    <a:lnR>
                      <a:noFill/>
                    </a:lnR>
                    <a:lnT>
                      <a:noFill/>
                    </a:lnT>
                    <a:lnB>
                      <a:noFill/>
                    </a:lnB>
                  </a:tcPr>
                </a:tc>
                <a:extLst>
                  <a:ext uri="{0D108BD9-81ED-4DB2-BD59-A6C34878D82A}">
                    <a16:rowId xmlns:a16="http://schemas.microsoft.com/office/drawing/2014/main" val="889334102"/>
                  </a:ext>
                </a:extLst>
              </a:tr>
              <a:tr h="204854">
                <a:tc>
                  <a:txBody>
                    <a:bodyPr/>
                    <a:lstStyle/>
                    <a:p>
                      <a:pPr algn="l" fontAlgn="b"/>
                      <a:r>
                        <a:rPr lang="en-IN" sz="700" b="0" i="0" u="none" strike="noStrike">
                          <a:solidFill>
                            <a:srgbClr val="000000"/>
                          </a:solidFill>
                          <a:effectLst/>
                          <a:latin typeface="Calibri" panose="020F0502020204030204" pitchFamily="34" charset="0"/>
                        </a:rPr>
                        <a:t>Bahrain</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39482</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141</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36110</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3231</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351</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421</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0.36</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91.46</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0.39</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36936</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2546</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6.89</a:t>
                      </a:r>
                    </a:p>
                  </a:txBody>
                  <a:tcPr marL="4244" marR="4244" marT="4244" marB="0" anchor="b">
                    <a:lnL>
                      <a:noFill/>
                    </a:lnL>
                    <a:lnR>
                      <a:noFill/>
                    </a:lnR>
                    <a:lnT>
                      <a:noFill/>
                    </a:lnT>
                    <a:lnB>
                      <a:noFill/>
                    </a:lnB>
                  </a:tcPr>
                </a:tc>
                <a:tc gridSpan="3">
                  <a:txBody>
                    <a:bodyPr/>
                    <a:lstStyle/>
                    <a:p>
                      <a:pPr algn="l" fontAlgn="b"/>
                      <a:r>
                        <a:rPr lang="en-IN" sz="700" b="0" i="0" u="none" strike="noStrike">
                          <a:solidFill>
                            <a:srgbClr val="000000"/>
                          </a:solidFill>
                          <a:effectLst/>
                          <a:latin typeface="Calibri" panose="020F0502020204030204" pitchFamily="34" charset="0"/>
                        </a:rPr>
                        <a:t>Eastern Mediterranean</a:t>
                      </a:r>
                    </a:p>
                  </a:txBody>
                  <a:tcPr marL="4244" marR="4244" marT="4244" marB="0" anchor="b">
                    <a:lnL>
                      <a:noFill/>
                    </a:lnL>
                    <a:lnR>
                      <a:noFill/>
                    </a:lnR>
                    <a:lnT>
                      <a:noFill/>
                    </a:lnT>
                    <a:lnB>
                      <a:noFill/>
                    </a:lnB>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442729904"/>
                  </a:ext>
                </a:extLst>
              </a:tr>
              <a:tr h="380038">
                <a:tc>
                  <a:txBody>
                    <a:bodyPr/>
                    <a:lstStyle/>
                    <a:p>
                      <a:pPr algn="l" fontAlgn="b"/>
                      <a:r>
                        <a:rPr lang="en-IN" sz="700" b="0" i="0" u="none" strike="noStrike">
                          <a:solidFill>
                            <a:srgbClr val="000000"/>
                          </a:solidFill>
                          <a:effectLst/>
                          <a:latin typeface="Calibri" panose="020F0502020204030204" pitchFamily="34" charset="0"/>
                        </a:rPr>
                        <a:t>Bangladesh</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226225</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2965</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125683</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97577</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2772</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37</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1801</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1.31</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55.56</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2.36</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207453</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18772</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9.05</a:t>
                      </a:r>
                    </a:p>
                  </a:txBody>
                  <a:tcPr marL="4244" marR="4244" marT="4244" marB="0" anchor="b">
                    <a:lnL>
                      <a:noFill/>
                    </a:lnL>
                    <a:lnR>
                      <a:noFill/>
                    </a:lnR>
                    <a:lnT>
                      <a:noFill/>
                    </a:lnT>
                    <a:lnB>
                      <a:noFill/>
                    </a:lnB>
                  </a:tcPr>
                </a:tc>
                <a:tc gridSpan="2">
                  <a:txBody>
                    <a:bodyPr/>
                    <a:lstStyle/>
                    <a:p>
                      <a:pPr algn="l" fontAlgn="b"/>
                      <a:r>
                        <a:rPr lang="en-IN" sz="700" b="0" i="0" u="none" strike="noStrike">
                          <a:solidFill>
                            <a:srgbClr val="000000"/>
                          </a:solidFill>
                          <a:effectLst/>
                          <a:latin typeface="Calibri" panose="020F0502020204030204" pitchFamily="34" charset="0"/>
                        </a:rPr>
                        <a:t>South-East Asia</a:t>
                      </a:r>
                    </a:p>
                  </a:txBody>
                  <a:tcPr marL="4244" marR="4244" marT="4244" marB="0" anchor="b">
                    <a:lnL>
                      <a:noFill/>
                    </a:lnL>
                    <a:lnR>
                      <a:noFill/>
                    </a:lnR>
                    <a:lnT>
                      <a:noFill/>
                    </a:lnT>
                    <a:lnB>
                      <a:noFill/>
                    </a:lnB>
                  </a:tcPr>
                </a:tc>
                <a:tc hMerge="1">
                  <a:txBody>
                    <a:bodyPr/>
                    <a:lstStyle/>
                    <a:p>
                      <a:endParaRPr lang="en-IN"/>
                    </a:p>
                  </a:txBody>
                  <a:tcPr/>
                </a:tc>
                <a:tc>
                  <a:txBody>
                    <a:bodyPr/>
                    <a:lstStyle/>
                    <a:p>
                      <a:pPr algn="l" fontAlgn="b"/>
                      <a:endParaRPr lang="en-IN" sz="700" b="0" i="0" u="none" strike="noStrike">
                        <a:solidFill>
                          <a:srgbClr val="000000"/>
                        </a:solidFill>
                        <a:effectLst/>
                        <a:latin typeface="Calibri" panose="020F0502020204030204" pitchFamily="34" charset="0"/>
                      </a:endParaRPr>
                    </a:p>
                  </a:txBody>
                  <a:tcPr marL="4244" marR="4244" marT="4244" marB="0" anchor="b">
                    <a:lnL>
                      <a:noFill/>
                    </a:lnL>
                    <a:lnR>
                      <a:noFill/>
                    </a:lnR>
                    <a:lnT>
                      <a:noFill/>
                    </a:lnT>
                    <a:lnB>
                      <a:noFill/>
                    </a:lnB>
                  </a:tcPr>
                </a:tc>
                <a:extLst>
                  <a:ext uri="{0D108BD9-81ED-4DB2-BD59-A6C34878D82A}">
                    <a16:rowId xmlns:a16="http://schemas.microsoft.com/office/drawing/2014/main" val="2018814829"/>
                  </a:ext>
                </a:extLst>
              </a:tr>
              <a:tr h="204854">
                <a:tc>
                  <a:txBody>
                    <a:bodyPr/>
                    <a:lstStyle/>
                    <a:p>
                      <a:pPr algn="l" fontAlgn="b"/>
                      <a:r>
                        <a:rPr lang="en-IN" sz="700" b="0" i="0" u="none" strike="noStrike">
                          <a:solidFill>
                            <a:srgbClr val="000000"/>
                          </a:solidFill>
                          <a:effectLst/>
                          <a:latin typeface="Calibri" panose="020F0502020204030204" pitchFamily="34" charset="0"/>
                        </a:rPr>
                        <a:t>Barbados</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110</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7</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94</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9</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0</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0</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0</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6.36</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85.45</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7.45</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106</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4</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3.77</a:t>
                      </a:r>
                    </a:p>
                  </a:txBody>
                  <a:tcPr marL="4244" marR="4244" marT="4244" marB="0" anchor="b">
                    <a:lnL>
                      <a:noFill/>
                    </a:lnL>
                    <a:lnR>
                      <a:noFill/>
                    </a:lnR>
                    <a:lnT>
                      <a:noFill/>
                    </a:lnT>
                    <a:lnB>
                      <a:noFill/>
                    </a:lnB>
                  </a:tcPr>
                </a:tc>
                <a:tc>
                  <a:txBody>
                    <a:bodyPr/>
                    <a:lstStyle/>
                    <a:p>
                      <a:pPr algn="l" fontAlgn="b"/>
                      <a:r>
                        <a:rPr lang="en-IN" sz="700" b="0" i="0" u="none" strike="noStrike">
                          <a:solidFill>
                            <a:srgbClr val="000000"/>
                          </a:solidFill>
                          <a:effectLst/>
                          <a:latin typeface="Calibri" panose="020F0502020204030204" pitchFamily="34" charset="0"/>
                        </a:rPr>
                        <a:t>Americas</a:t>
                      </a:r>
                    </a:p>
                  </a:txBody>
                  <a:tcPr marL="4244" marR="4244" marT="4244" marB="0" anchor="b">
                    <a:lnL>
                      <a:noFill/>
                    </a:lnL>
                    <a:lnR>
                      <a:noFill/>
                    </a:lnR>
                    <a:lnT>
                      <a:noFill/>
                    </a:lnT>
                    <a:lnB>
                      <a:noFill/>
                    </a:lnB>
                  </a:tcPr>
                </a:tc>
                <a:tc>
                  <a:txBody>
                    <a:bodyPr/>
                    <a:lstStyle/>
                    <a:p>
                      <a:pPr algn="l" fontAlgn="b"/>
                      <a:endParaRPr lang="en-IN" sz="700" b="0" i="0" u="none" strike="noStrike">
                        <a:solidFill>
                          <a:srgbClr val="000000"/>
                        </a:solidFill>
                        <a:effectLst/>
                        <a:latin typeface="Calibri" panose="020F0502020204030204" pitchFamily="34" charset="0"/>
                      </a:endParaRPr>
                    </a:p>
                  </a:txBody>
                  <a:tcPr marL="4244" marR="4244" marT="4244" marB="0" anchor="b">
                    <a:lnL>
                      <a:noFill/>
                    </a:lnL>
                    <a:lnR>
                      <a:noFill/>
                    </a:lnR>
                    <a:lnT>
                      <a:noFill/>
                    </a:lnT>
                    <a:lnB>
                      <a:noFill/>
                    </a:lnB>
                  </a:tcPr>
                </a:tc>
                <a:tc>
                  <a:txBody>
                    <a:bodyPr/>
                    <a:lstStyle/>
                    <a:p>
                      <a:pPr algn="l" fontAlgn="b"/>
                      <a:endParaRPr lang="en-IN" sz="700" b="0" i="0" u="none" strike="noStrike">
                        <a:solidFill>
                          <a:srgbClr val="000000"/>
                        </a:solidFill>
                        <a:effectLst/>
                        <a:latin typeface="Calibri" panose="020F0502020204030204" pitchFamily="34" charset="0"/>
                      </a:endParaRPr>
                    </a:p>
                  </a:txBody>
                  <a:tcPr marL="4244" marR="4244" marT="4244" marB="0" anchor="b">
                    <a:lnL>
                      <a:noFill/>
                    </a:lnL>
                    <a:lnR>
                      <a:noFill/>
                    </a:lnR>
                    <a:lnT>
                      <a:noFill/>
                    </a:lnT>
                    <a:lnB>
                      <a:noFill/>
                    </a:lnB>
                  </a:tcPr>
                </a:tc>
                <a:extLst>
                  <a:ext uri="{0D108BD9-81ED-4DB2-BD59-A6C34878D82A}">
                    <a16:rowId xmlns:a16="http://schemas.microsoft.com/office/drawing/2014/main" val="88691702"/>
                  </a:ext>
                </a:extLst>
              </a:tr>
              <a:tr h="204854">
                <a:tc>
                  <a:txBody>
                    <a:bodyPr/>
                    <a:lstStyle/>
                    <a:p>
                      <a:pPr algn="l" fontAlgn="b"/>
                      <a:r>
                        <a:rPr lang="en-IN" sz="700" b="0" i="0" u="none" strike="noStrike">
                          <a:solidFill>
                            <a:srgbClr val="000000"/>
                          </a:solidFill>
                          <a:effectLst/>
                          <a:latin typeface="Calibri" panose="020F0502020204030204" pitchFamily="34" charset="0"/>
                        </a:rPr>
                        <a:t>Belarus</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67251</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538</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60492</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6221</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119</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4</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67</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0.8</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89.95</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0.89</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66213</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1038</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1.57</a:t>
                      </a:r>
                    </a:p>
                  </a:txBody>
                  <a:tcPr marL="4244" marR="4244" marT="4244" marB="0" anchor="b">
                    <a:lnL>
                      <a:noFill/>
                    </a:lnL>
                    <a:lnR>
                      <a:noFill/>
                    </a:lnR>
                    <a:lnT>
                      <a:noFill/>
                    </a:lnT>
                    <a:lnB>
                      <a:noFill/>
                    </a:lnB>
                  </a:tcPr>
                </a:tc>
                <a:tc>
                  <a:txBody>
                    <a:bodyPr/>
                    <a:lstStyle/>
                    <a:p>
                      <a:pPr algn="l" fontAlgn="b"/>
                      <a:r>
                        <a:rPr lang="en-IN" sz="700" b="0" i="0" u="none" strike="noStrike">
                          <a:solidFill>
                            <a:srgbClr val="000000"/>
                          </a:solidFill>
                          <a:effectLst/>
                          <a:latin typeface="Calibri" panose="020F0502020204030204" pitchFamily="34" charset="0"/>
                        </a:rPr>
                        <a:t>Europe</a:t>
                      </a:r>
                    </a:p>
                  </a:txBody>
                  <a:tcPr marL="4244" marR="4244" marT="4244" marB="0" anchor="b">
                    <a:lnL>
                      <a:noFill/>
                    </a:lnL>
                    <a:lnR>
                      <a:noFill/>
                    </a:lnR>
                    <a:lnT>
                      <a:noFill/>
                    </a:lnT>
                    <a:lnB>
                      <a:noFill/>
                    </a:lnB>
                  </a:tcPr>
                </a:tc>
                <a:tc>
                  <a:txBody>
                    <a:bodyPr/>
                    <a:lstStyle/>
                    <a:p>
                      <a:pPr algn="l" fontAlgn="b"/>
                      <a:endParaRPr lang="en-IN" sz="700" b="0" i="0" u="none" strike="noStrike">
                        <a:solidFill>
                          <a:srgbClr val="000000"/>
                        </a:solidFill>
                        <a:effectLst/>
                        <a:latin typeface="Calibri" panose="020F0502020204030204" pitchFamily="34" charset="0"/>
                      </a:endParaRPr>
                    </a:p>
                  </a:txBody>
                  <a:tcPr marL="4244" marR="4244" marT="4244" marB="0" anchor="b">
                    <a:lnL>
                      <a:noFill/>
                    </a:lnL>
                    <a:lnR>
                      <a:noFill/>
                    </a:lnR>
                    <a:lnT>
                      <a:noFill/>
                    </a:lnT>
                    <a:lnB>
                      <a:noFill/>
                    </a:lnB>
                  </a:tcPr>
                </a:tc>
                <a:tc>
                  <a:txBody>
                    <a:bodyPr/>
                    <a:lstStyle/>
                    <a:p>
                      <a:pPr algn="l" fontAlgn="b"/>
                      <a:endParaRPr lang="en-IN" sz="700" b="0" i="0" u="none" strike="noStrike">
                        <a:solidFill>
                          <a:srgbClr val="000000"/>
                        </a:solidFill>
                        <a:effectLst/>
                        <a:latin typeface="Calibri" panose="020F0502020204030204" pitchFamily="34" charset="0"/>
                      </a:endParaRPr>
                    </a:p>
                  </a:txBody>
                  <a:tcPr marL="4244" marR="4244" marT="4244" marB="0" anchor="b">
                    <a:lnL>
                      <a:noFill/>
                    </a:lnL>
                    <a:lnR>
                      <a:noFill/>
                    </a:lnR>
                    <a:lnT>
                      <a:noFill/>
                    </a:lnT>
                    <a:lnB>
                      <a:noFill/>
                    </a:lnB>
                  </a:tcPr>
                </a:tc>
                <a:extLst>
                  <a:ext uri="{0D108BD9-81ED-4DB2-BD59-A6C34878D82A}">
                    <a16:rowId xmlns:a16="http://schemas.microsoft.com/office/drawing/2014/main" val="2727855853"/>
                  </a:ext>
                </a:extLst>
              </a:tr>
              <a:tr h="204854">
                <a:tc>
                  <a:txBody>
                    <a:bodyPr/>
                    <a:lstStyle/>
                    <a:p>
                      <a:pPr algn="l" fontAlgn="b"/>
                      <a:r>
                        <a:rPr lang="en-IN" sz="700" b="0" i="0" u="none" strike="noStrike">
                          <a:solidFill>
                            <a:srgbClr val="000000"/>
                          </a:solidFill>
                          <a:effectLst/>
                          <a:latin typeface="Calibri" panose="020F0502020204030204" pitchFamily="34" charset="0"/>
                        </a:rPr>
                        <a:t>Belgium</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66428</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9822</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17452</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39154</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402</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14</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14.79</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26.27</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56.28</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64094</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2334</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3.64</a:t>
                      </a:r>
                    </a:p>
                  </a:txBody>
                  <a:tcPr marL="4244" marR="4244" marT="4244" marB="0" anchor="b">
                    <a:lnL>
                      <a:noFill/>
                    </a:lnL>
                    <a:lnR>
                      <a:noFill/>
                    </a:lnR>
                    <a:lnT>
                      <a:noFill/>
                    </a:lnT>
                    <a:lnB>
                      <a:noFill/>
                    </a:lnB>
                  </a:tcPr>
                </a:tc>
                <a:tc>
                  <a:txBody>
                    <a:bodyPr/>
                    <a:lstStyle/>
                    <a:p>
                      <a:pPr algn="l" fontAlgn="b"/>
                      <a:r>
                        <a:rPr lang="en-IN" sz="700" b="0" i="0" u="none" strike="noStrike">
                          <a:solidFill>
                            <a:srgbClr val="000000"/>
                          </a:solidFill>
                          <a:effectLst/>
                          <a:latin typeface="Calibri" panose="020F0502020204030204" pitchFamily="34" charset="0"/>
                        </a:rPr>
                        <a:t>Europe</a:t>
                      </a:r>
                    </a:p>
                  </a:txBody>
                  <a:tcPr marL="4244" marR="4244" marT="4244" marB="0" anchor="b">
                    <a:lnL>
                      <a:noFill/>
                    </a:lnL>
                    <a:lnR>
                      <a:noFill/>
                    </a:lnR>
                    <a:lnT>
                      <a:noFill/>
                    </a:lnT>
                    <a:lnB>
                      <a:noFill/>
                    </a:lnB>
                  </a:tcPr>
                </a:tc>
                <a:tc>
                  <a:txBody>
                    <a:bodyPr/>
                    <a:lstStyle/>
                    <a:p>
                      <a:pPr algn="l" fontAlgn="b"/>
                      <a:endParaRPr lang="en-IN" sz="700" b="0" i="0" u="none" strike="noStrike">
                        <a:solidFill>
                          <a:srgbClr val="000000"/>
                        </a:solidFill>
                        <a:effectLst/>
                        <a:latin typeface="Calibri" panose="020F0502020204030204" pitchFamily="34" charset="0"/>
                      </a:endParaRPr>
                    </a:p>
                  </a:txBody>
                  <a:tcPr marL="4244" marR="4244" marT="4244" marB="0" anchor="b">
                    <a:lnL>
                      <a:noFill/>
                    </a:lnL>
                    <a:lnR>
                      <a:noFill/>
                    </a:lnR>
                    <a:lnT>
                      <a:noFill/>
                    </a:lnT>
                    <a:lnB>
                      <a:noFill/>
                    </a:lnB>
                  </a:tcPr>
                </a:tc>
                <a:tc>
                  <a:txBody>
                    <a:bodyPr/>
                    <a:lstStyle/>
                    <a:p>
                      <a:pPr algn="l" fontAlgn="b"/>
                      <a:endParaRPr lang="en-IN" sz="700" b="0" i="0" u="none" strike="noStrike">
                        <a:solidFill>
                          <a:srgbClr val="000000"/>
                        </a:solidFill>
                        <a:effectLst/>
                        <a:latin typeface="Calibri" panose="020F0502020204030204" pitchFamily="34" charset="0"/>
                      </a:endParaRPr>
                    </a:p>
                  </a:txBody>
                  <a:tcPr marL="4244" marR="4244" marT="4244" marB="0" anchor="b">
                    <a:lnL>
                      <a:noFill/>
                    </a:lnL>
                    <a:lnR>
                      <a:noFill/>
                    </a:lnR>
                    <a:lnT>
                      <a:noFill/>
                    </a:lnT>
                    <a:lnB>
                      <a:noFill/>
                    </a:lnB>
                  </a:tcPr>
                </a:tc>
                <a:extLst>
                  <a:ext uri="{0D108BD9-81ED-4DB2-BD59-A6C34878D82A}">
                    <a16:rowId xmlns:a16="http://schemas.microsoft.com/office/drawing/2014/main" val="72759817"/>
                  </a:ext>
                </a:extLst>
              </a:tr>
              <a:tr h="204854">
                <a:tc>
                  <a:txBody>
                    <a:bodyPr/>
                    <a:lstStyle/>
                    <a:p>
                      <a:pPr algn="l" fontAlgn="b"/>
                      <a:r>
                        <a:rPr lang="en-IN" sz="700" b="0" i="0" u="none" strike="noStrike">
                          <a:solidFill>
                            <a:srgbClr val="000000"/>
                          </a:solidFill>
                          <a:effectLst/>
                          <a:latin typeface="Calibri" panose="020F0502020204030204" pitchFamily="34" charset="0"/>
                        </a:rPr>
                        <a:t>Belize</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48</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2</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26</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20</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0</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0</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0</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4.17</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54.17</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7.69</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40</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8</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20</a:t>
                      </a:r>
                    </a:p>
                  </a:txBody>
                  <a:tcPr marL="4244" marR="4244" marT="4244" marB="0" anchor="b">
                    <a:lnL>
                      <a:noFill/>
                    </a:lnL>
                    <a:lnR>
                      <a:noFill/>
                    </a:lnR>
                    <a:lnT>
                      <a:noFill/>
                    </a:lnT>
                    <a:lnB>
                      <a:noFill/>
                    </a:lnB>
                  </a:tcPr>
                </a:tc>
                <a:tc>
                  <a:txBody>
                    <a:bodyPr/>
                    <a:lstStyle/>
                    <a:p>
                      <a:pPr algn="l" fontAlgn="b"/>
                      <a:r>
                        <a:rPr lang="en-IN" sz="700" b="0" i="0" u="none" strike="noStrike">
                          <a:solidFill>
                            <a:srgbClr val="000000"/>
                          </a:solidFill>
                          <a:effectLst/>
                          <a:latin typeface="Calibri" panose="020F0502020204030204" pitchFamily="34" charset="0"/>
                        </a:rPr>
                        <a:t>Americas</a:t>
                      </a:r>
                    </a:p>
                  </a:txBody>
                  <a:tcPr marL="4244" marR="4244" marT="4244" marB="0" anchor="b">
                    <a:lnL>
                      <a:noFill/>
                    </a:lnL>
                    <a:lnR>
                      <a:noFill/>
                    </a:lnR>
                    <a:lnT>
                      <a:noFill/>
                    </a:lnT>
                    <a:lnB>
                      <a:noFill/>
                    </a:lnB>
                  </a:tcPr>
                </a:tc>
                <a:tc>
                  <a:txBody>
                    <a:bodyPr/>
                    <a:lstStyle/>
                    <a:p>
                      <a:pPr algn="l" fontAlgn="b"/>
                      <a:endParaRPr lang="en-IN" sz="700" b="0" i="0" u="none" strike="noStrike">
                        <a:solidFill>
                          <a:srgbClr val="000000"/>
                        </a:solidFill>
                        <a:effectLst/>
                        <a:latin typeface="Calibri" panose="020F0502020204030204" pitchFamily="34" charset="0"/>
                      </a:endParaRPr>
                    </a:p>
                  </a:txBody>
                  <a:tcPr marL="4244" marR="4244" marT="4244" marB="0" anchor="b">
                    <a:lnL>
                      <a:noFill/>
                    </a:lnL>
                    <a:lnR>
                      <a:noFill/>
                    </a:lnR>
                    <a:lnT>
                      <a:noFill/>
                    </a:lnT>
                    <a:lnB>
                      <a:noFill/>
                    </a:lnB>
                  </a:tcPr>
                </a:tc>
                <a:tc>
                  <a:txBody>
                    <a:bodyPr/>
                    <a:lstStyle/>
                    <a:p>
                      <a:pPr algn="l" fontAlgn="b"/>
                      <a:endParaRPr lang="en-IN" sz="700" b="0" i="0" u="none" strike="noStrike">
                        <a:solidFill>
                          <a:srgbClr val="000000"/>
                        </a:solidFill>
                        <a:effectLst/>
                        <a:latin typeface="Calibri" panose="020F0502020204030204" pitchFamily="34" charset="0"/>
                      </a:endParaRPr>
                    </a:p>
                  </a:txBody>
                  <a:tcPr marL="4244" marR="4244" marT="4244" marB="0" anchor="b">
                    <a:lnL>
                      <a:noFill/>
                    </a:lnL>
                    <a:lnR>
                      <a:noFill/>
                    </a:lnR>
                    <a:lnT>
                      <a:noFill/>
                    </a:lnT>
                    <a:lnB>
                      <a:noFill/>
                    </a:lnB>
                  </a:tcPr>
                </a:tc>
                <a:extLst>
                  <a:ext uri="{0D108BD9-81ED-4DB2-BD59-A6C34878D82A}">
                    <a16:rowId xmlns:a16="http://schemas.microsoft.com/office/drawing/2014/main" val="3769860683"/>
                  </a:ext>
                </a:extLst>
              </a:tr>
              <a:tr h="204854">
                <a:tc>
                  <a:txBody>
                    <a:bodyPr/>
                    <a:lstStyle/>
                    <a:p>
                      <a:pPr algn="l" fontAlgn="b"/>
                      <a:r>
                        <a:rPr lang="en-IN" sz="700" b="0" i="0" u="none" strike="noStrike">
                          <a:solidFill>
                            <a:srgbClr val="000000"/>
                          </a:solidFill>
                          <a:effectLst/>
                          <a:latin typeface="Calibri" panose="020F0502020204030204" pitchFamily="34" charset="0"/>
                        </a:rPr>
                        <a:t>Benin</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1770</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35</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1036</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699</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0</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0</a:t>
                      </a:r>
                    </a:p>
                  </a:txBody>
                  <a:tcPr marL="4244" marR="4244" marT="4244" marB="0" anchor="b">
                    <a:lnL>
                      <a:noFill/>
                    </a:lnL>
                    <a:lnR>
                      <a:noFill/>
                    </a:lnR>
                    <a:lnT>
                      <a:noFill/>
                    </a:lnT>
                    <a:lnB>
                      <a:noFill/>
                    </a:lnB>
                  </a:tcPr>
                </a:tc>
                <a:tc>
                  <a:txBody>
                    <a:bodyPr/>
                    <a:lstStyle/>
                    <a:p>
                      <a:pPr algn="r" fontAlgn="b"/>
                      <a:r>
                        <a:rPr lang="en-IN" sz="700" b="0" i="0" u="none" strike="noStrike" dirty="0">
                          <a:solidFill>
                            <a:srgbClr val="000000"/>
                          </a:solidFill>
                          <a:effectLst/>
                          <a:latin typeface="Calibri" panose="020F0502020204030204" pitchFamily="34" charset="0"/>
                        </a:rPr>
                        <a:t>0</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1.98</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58.53</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3.38</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1602</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168</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10.49</a:t>
                      </a:r>
                    </a:p>
                  </a:txBody>
                  <a:tcPr marL="4244" marR="4244" marT="4244" marB="0" anchor="b">
                    <a:lnL>
                      <a:noFill/>
                    </a:lnL>
                    <a:lnR>
                      <a:noFill/>
                    </a:lnR>
                    <a:lnT>
                      <a:noFill/>
                    </a:lnT>
                    <a:lnB>
                      <a:noFill/>
                    </a:lnB>
                  </a:tcPr>
                </a:tc>
                <a:tc>
                  <a:txBody>
                    <a:bodyPr/>
                    <a:lstStyle/>
                    <a:p>
                      <a:pPr algn="l" fontAlgn="b"/>
                      <a:r>
                        <a:rPr lang="en-IN" sz="700" b="0" i="0" u="none" strike="noStrike">
                          <a:solidFill>
                            <a:srgbClr val="000000"/>
                          </a:solidFill>
                          <a:effectLst/>
                          <a:latin typeface="Calibri" panose="020F0502020204030204" pitchFamily="34" charset="0"/>
                        </a:rPr>
                        <a:t>Africa</a:t>
                      </a:r>
                    </a:p>
                  </a:txBody>
                  <a:tcPr marL="4244" marR="4244" marT="4244" marB="0" anchor="b">
                    <a:lnL>
                      <a:noFill/>
                    </a:lnL>
                    <a:lnR>
                      <a:noFill/>
                    </a:lnR>
                    <a:lnT>
                      <a:noFill/>
                    </a:lnT>
                    <a:lnB>
                      <a:noFill/>
                    </a:lnB>
                  </a:tcPr>
                </a:tc>
                <a:tc>
                  <a:txBody>
                    <a:bodyPr/>
                    <a:lstStyle/>
                    <a:p>
                      <a:pPr algn="l" fontAlgn="b"/>
                      <a:endParaRPr lang="en-IN" sz="700" b="0" i="0" u="none" strike="noStrike">
                        <a:solidFill>
                          <a:srgbClr val="000000"/>
                        </a:solidFill>
                        <a:effectLst/>
                        <a:latin typeface="Calibri" panose="020F0502020204030204" pitchFamily="34" charset="0"/>
                      </a:endParaRPr>
                    </a:p>
                  </a:txBody>
                  <a:tcPr marL="4244" marR="4244" marT="4244" marB="0" anchor="b">
                    <a:lnL>
                      <a:noFill/>
                    </a:lnL>
                    <a:lnR>
                      <a:noFill/>
                    </a:lnR>
                    <a:lnT>
                      <a:noFill/>
                    </a:lnT>
                    <a:lnB>
                      <a:noFill/>
                    </a:lnB>
                  </a:tcPr>
                </a:tc>
                <a:tc>
                  <a:txBody>
                    <a:bodyPr/>
                    <a:lstStyle/>
                    <a:p>
                      <a:pPr algn="l" fontAlgn="b"/>
                      <a:endParaRPr lang="en-IN" sz="700" b="0" i="0" u="none" strike="noStrike">
                        <a:solidFill>
                          <a:srgbClr val="000000"/>
                        </a:solidFill>
                        <a:effectLst/>
                        <a:latin typeface="Calibri" panose="020F0502020204030204" pitchFamily="34" charset="0"/>
                      </a:endParaRPr>
                    </a:p>
                  </a:txBody>
                  <a:tcPr marL="4244" marR="4244" marT="4244" marB="0" anchor="b">
                    <a:lnL>
                      <a:noFill/>
                    </a:lnL>
                    <a:lnR>
                      <a:noFill/>
                    </a:lnR>
                    <a:lnT>
                      <a:noFill/>
                    </a:lnT>
                    <a:lnB>
                      <a:noFill/>
                    </a:lnB>
                  </a:tcPr>
                </a:tc>
                <a:extLst>
                  <a:ext uri="{0D108BD9-81ED-4DB2-BD59-A6C34878D82A}">
                    <a16:rowId xmlns:a16="http://schemas.microsoft.com/office/drawing/2014/main" val="1958454001"/>
                  </a:ext>
                </a:extLst>
              </a:tr>
              <a:tr h="204854">
                <a:tc>
                  <a:txBody>
                    <a:bodyPr/>
                    <a:lstStyle/>
                    <a:p>
                      <a:pPr algn="l" fontAlgn="b"/>
                      <a:r>
                        <a:rPr lang="en-IN" sz="700" b="0" i="0" u="none" strike="noStrike">
                          <a:solidFill>
                            <a:srgbClr val="000000"/>
                          </a:solidFill>
                          <a:effectLst/>
                          <a:latin typeface="Calibri" panose="020F0502020204030204" pitchFamily="34" charset="0"/>
                        </a:rPr>
                        <a:t>Bhutan</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99</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0</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86</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13</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4</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0</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0</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86.87</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0</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90</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9</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10</a:t>
                      </a:r>
                    </a:p>
                  </a:txBody>
                  <a:tcPr marL="4244" marR="4244" marT="4244" marB="0" anchor="b">
                    <a:lnL>
                      <a:noFill/>
                    </a:lnL>
                    <a:lnR>
                      <a:noFill/>
                    </a:lnR>
                    <a:lnT>
                      <a:noFill/>
                    </a:lnT>
                    <a:lnB>
                      <a:noFill/>
                    </a:lnB>
                  </a:tcPr>
                </a:tc>
                <a:tc gridSpan="2">
                  <a:txBody>
                    <a:bodyPr/>
                    <a:lstStyle/>
                    <a:p>
                      <a:pPr algn="l" fontAlgn="b"/>
                      <a:r>
                        <a:rPr lang="en-IN" sz="700" b="0" i="0" u="none" strike="noStrike">
                          <a:solidFill>
                            <a:srgbClr val="000000"/>
                          </a:solidFill>
                          <a:effectLst/>
                          <a:latin typeface="Calibri" panose="020F0502020204030204" pitchFamily="34" charset="0"/>
                        </a:rPr>
                        <a:t>South-East Asia</a:t>
                      </a:r>
                    </a:p>
                  </a:txBody>
                  <a:tcPr marL="4244" marR="4244" marT="4244" marB="0" anchor="b">
                    <a:lnL>
                      <a:noFill/>
                    </a:lnL>
                    <a:lnR>
                      <a:noFill/>
                    </a:lnR>
                    <a:lnT>
                      <a:noFill/>
                    </a:lnT>
                    <a:lnB>
                      <a:noFill/>
                    </a:lnB>
                  </a:tcPr>
                </a:tc>
                <a:tc hMerge="1">
                  <a:txBody>
                    <a:bodyPr/>
                    <a:lstStyle/>
                    <a:p>
                      <a:endParaRPr lang="en-IN"/>
                    </a:p>
                  </a:txBody>
                  <a:tcPr/>
                </a:tc>
                <a:tc>
                  <a:txBody>
                    <a:bodyPr/>
                    <a:lstStyle/>
                    <a:p>
                      <a:pPr algn="l" fontAlgn="b"/>
                      <a:endParaRPr lang="en-IN" sz="700" b="0" i="0" u="none" strike="noStrike">
                        <a:solidFill>
                          <a:srgbClr val="000000"/>
                        </a:solidFill>
                        <a:effectLst/>
                        <a:latin typeface="Calibri" panose="020F0502020204030204" pitchFamily="34" charset="0"/>
                      </a:endParaRPr>
                    </a:p>
                  </a:txBody>
                  <a:tcPr marL="4244" marR="4244" marT="4244" marB="0" anchor="b">
                    <a:lnL>
                      <a:noFill/>
                    </a:lnL>
                    <a:lnR>
                      <a:noFill/>
                    </a:lnR>
                    <a:lnT>
                      <a:noFill/>
                    </a:lnT>
                    <a:lnB>
                      <a:noFill/>
                    </a:lnB>
                  </a:tcPr>
                </a:tc>
                <a:extLst>
                  <a:ext uri="{0D108BD9-81ED-4DB2-BD59-A6C34878D82A}">
                    <a16:rowId xmlns:a16="http://schemas.microsoft.com/office/drawing/2014/main" val="1691032659"/>
                  </a:ext>
                </a:extLst>
              </a:tr>
              <a:tr h="204854">
                <a:tc>
                  <a:txBody>
                    <a:bodyPr/>
                    <a:lstStyle/>
                    <a:p>
                      <a:pPr algn="l" fontAlgn="b"/>
                      <a:r>
                        <a:rPr lang="en-IN" sz="700" b="0" i="0" u="none" strike="noStrike">
                          <a:solidFill>
                            <a:srgbClr val="000000"/>
                          </a:solidFill>
                          <a:effectLst/>
                          <a:latin typeface="Calibri" panose="020F0502020204030204" pitchFamily="34" charset="0"/>
                        </a:rPr>
                        <a:t>Bolivia</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71181</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2647</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21478</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47056</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1752</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64</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309</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3.72</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30.17</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12.32</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60991</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10190</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16.71</a:t>
                      </a:r>
                    </a:p>
                  </a:txBody>
                  <a:tcPr marL="4244" marR="4244" marT="4244" marB="0" anchor="b">
                    <a:lnL>
                      <a:noFill/>
                    </a:lnL>
                    <a:lnR>
                      <a:noFill/>
                    </a:lnR>
                    <a:lnT>
                      <a:noFill/>
                    </a:lnT>
                    <a:lnB>
                      <a:noFill/>
                    </a:lnB>
                  </a:tcPr>
                </a:tc>
                <a:tc>
                  <a:txBody>
                    <a:bodyPr/>
                    <a:lstStyle/>
                    <a:p>
                      <a:pPr algn="l" fontAlgn="b"/>
                      <a:r>
                        <a:rPr lang="en-IN" sz="700" b="0" i="0" u="none" strike="noStrike">
                          <a:solidFill>
                            <a:srgbClr val="000000"/>
                          </a:solidFill>
                          <a:effectLst/>
                          <a:latin typeface="Calibri" panose="020F0502020204030204" pitchFamily="34" charset="0"/>
                        </a:rPr>
                        <a:t>Americas</a:t>
                      </a:r>
                    </a:p>
                  </a:txBody>
                  <a:tcPr marL="4244" marR="4244" marT="4244" marB="0" anchor="b">
                    <a:lnL>
                      <a:noFill/>
                    </a:lnL>
                    <a:lnR>
                      <a:noFill/>
                    </a:lnR>
                    <a:lnT>
                      <a:noFill/>
                    </a:lnT>
                    <a:lnB>
                      <a:noFill/>
                    </a:lnB>
                  </a:tcPr>
                </a:tc>
                <a:tc>
                  <a:txBody>
                    <a:bodyPr/>
                    <a:lstStyle/>
                    <a:p>
                      <a:pPr algn="l" fontAlgn="b"/>
                      <a:endParaRPr lang="en-IN" sz="700" b="0" i="0" u="none" strike="noStrike">
                        <a:solidFill>
                          <a:srgbClr val="000000"/>
                        </a:solidFill>
                        <a:effectLst/>
                        <a:latin typeface="Calibri" panose="020F0502020204030204" pitchFamily="34" charset="0"/>
                      </a:endParaRPr>
                    </a:p>
                  </a:txBody>
                  <a:tcPr marL="4244" marR="4244" marT="4244" marB="0" anchor="b">
                    <a:lnL>
                      <a:noFill/>
                    </a:lnL>
                    <a:lnR>
                      <a:noFill/>
                    </a:lnR>
                    <a:lnT>
                      <a:noFill/>
                    </a:lnT>
                    <a:lnB>
                      <a:noFill/>
                    </a:lnB>
                  </a:tcPr>
                </a:tc>
                <a:tc>
                  <a:txBody>
                    <a:bodyPr/>
                    <a:lstStyle/>
                    <a:p>
                      <a:pPr algn="l" fontAlgn="b"/>
                      <a:endParaRPr lang="en-IN" sz="700" b="0" i="0" u="none" strike="noStrike">
                        <a:solidFill>
                          <a:srgbClr val="000000"/>
                        </a:solidFill>
                        <a:effectLst/>
                        <a:latin typeface="Calibri" panose="020F0502020204030204" pitchFamily="34" charset="0"/>
                      </a:endParaRPr>
                    </a:p>
                  </a:txBody>
                  <a:tcPr marL="4244" marR="4244" marT="4244" marB="0" anchor="b">
                    <a:lnL>
                      <a:noFill/>
                    </a:lnL>
                    <a:lnR>
                      <a:noFill/>
                    </a:lnR>
                    <a:lnT>
                      <a:noFill/>
                    </a:lnT>
                    <a:lnB>
                      <a:noFill/>
                    </a:lnB>
                  </a:tcPr>
                </a:tc>
                <a:extLst>
                  <a:ext uri="{0D108BD9-81ED-4DB2-BD59-A6C34878D82A}">
                    <a16:rowId xmlns:a16="http://schemas.microsoft.com/office/drawing/2014/main" val="1618450946"/>
                  </a:ext>
                </a:extLst>
              </a:tr>
              <a:tr h="753015">
                <a:tc>
                  <a:txBody>
                    <a:bodyPr/>
                    <a:lstStyle/>
                    <a:p>
                      <a:pPr algn="l" fontAlgn="b"/>
                      <a:r>
                        <a:rPr lang="en-IN" sz="700" b="0" i="0" u="none" strike="noStrike">
                          <a:solidFill>
                            <a:srgbClr val="000000"/>
                          </a:solidFill>
                          <a:effectLst/>
                          <a:latin typeface="Calibri" panose="020F0502020204030204" pitchFamily="34" charset="0"/>
                        </a:rPr>
                        <a:t>Bosnia and Herzegovina</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10498</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294</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4930</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5274</a:t>
                      </a:r>
                    </a:p>
                  </a:txBody>
                  <a:tcPr marL="4244" marR="4244" marT="4244" marB="0" anchor="b">
                    <a:lnL>
                      <a:noFill/>
                    </a:lnL>
                    <a:lnR>
                      <a:noFill/>
                    </a:lnR>
                    <a:lnT>
                      <a:noFill/>
                    </a:lnT>
                    <a:lnB>
                      <a:noFill/>
                    </a:lnB>
                  </a:tcPr>
                </a:tc>
                <a:tc>
                  <a:txBody>
                    <a:bodyPr/>
                    <a:lstStyle/>
                    <a:p>
                      <a:pPr algn="r" fontAlgn="b"/>
                      <a:r>
                        <a:rPr lang="en-IN" sz="700" b="0" i="0" u="none" strike="noStrike" dirty="0">
                          <a:solidFill>
                            <a:srgbClr val="000000"/>
                          </a:solidFill>
                          <a:effectLst/>
                          <a:latin typeface="Calibri" panose="020F0502020204030204" pitchFamily="34" charset="0"/>
                        </a:rPr>
                        <a:t>731</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14</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375</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2.8</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46.96</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5.96</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8479</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2019</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23.81</a:t>
                      </a:r>
                    </a:p>
                  </a:txBody>
                  <a:tcPr marL="4244" marR="4244" marT="4244" marB="0" anchor="b">
                    <a:lnL>
                      <a:noFill/>
                    </a:lnL>
                    <a:lnR>
                      <a:noFill/>
                    </a:lnR>
                    <a:lnT>
                      <a:noFill/>
                    </a:lnT>
                    <a:lnB>
                      <a:noFill/>
                    </a:lnB>
                  </a:tcPr>
                </a:tc>
                <a:tc>
                  <a:txBody>
                    <a:bodyPr/>
                    <a:lstStyle/>
                    <a:p>
                      <a:pPr algn="l" fontAlgn="b"/>
                      <a:r>
                        <a:rPr lang="en-IN" sz="700" b="0" i="0" u="none" strike="noStrike">
                          <a:solidFill>
                            <a:srgbClr val="000000"/>
                          </a:solidFill>
                          <a:effectLst/>
                          <a:latin typeface="Calibri" panose="020F0502020204030204" pitchFamily="34" charset="0"/>
                        </a:rPr>
                        <a:t>Europe</a:t>
                      </a:r>
                    </a:p>
                  </a:txBody>
                  <a:tcPr marL="4244" marR="4244" marT="4244" marB="0" anchor="b">
                    <a:lnL>
                      <a:noFill/>
                    </a:lnL>
                    <a:lnR>
                      <a:noFill/>
                    </a:lnR>
                    <a:lnT>
                      <a:noFill/>
                    </a:lnT>
                    <a:lnB>
                      <a:noFill/>
                    </a:lnB>
                  </a:tcPr>
                </a:tc>
                <a:tc>
                  <a:txBody>
                    <a:bodyPr/>
                    <a:lstStyle/>
                    <a:p>
                      <a:pPr algn="l" fontAlgn="b"/>
                      <a:endParaRPr lang="en-IN" sz="700" b="0" i="0" u="none" strike="noStrike">
                        <a:solidFill>
                          <a:srgbClr val="000000"/>
                        </a:solidFill>
                        <a:effectLst/>
                        <a:latin typeface="Calibri" panose="020F0502020204030204" pitchFamily="34" charset="0"/>
                      </a:endParaRPr>
                    </a:p>
                  </a:txBody>
                  <a:tcPr marL="4244" marR="4244" marT="4244" marB="0" anchor="b">
                    <a:lnL>
                      <a:noFill/>
                    </a:lnL>
                    <a:lnR>
                      <a:noFill/>
                    </a:lnR>
                    <a:lnT>
                      <a:noFill/>
                    </a:lnT>
                    <a:lnB>
                      <a:noFill/>
                    </a:lnB>
                  </a:tcPr>
                </a:tc>
                <a:tc>
                  <a:txBody>
                    <a:bodyPr/>
                    <a:lstStyle/>
                    <a:p>
                      <a:pPr algn="l" fontAlgn="b"/>
                      <a:endParaRPr lang="en-IN" sz="700" b="0" i="0" u="none" strike="noStrike">
                        <a:solidFill>
                          <a:srgbClr val="000000"/>
                        </a:solidFill>
                        <a:effectLst/>
                        <a:latin typeface="Calibri" panose="020F0502020204030204" pitchFamily="34" charset="0"/>
                      </a:endParaRPr>
                    </a:p>
                  </a:txBody>
                  <a:tcPr marL="4244" marR="4244" marT="4244" marB="0" anchor="b">
                    <a:lnL>
                      <a:noFill/>
                    </a:lnL>
                    <a:lnR>
                      <a:noFill/>
                    </a:lnR>
                    <a:lnT>
                      <a:noFill/>
                    </a:lnT>
                    <a:lnB>
                      <a:noFill/>
                    </a:lnB>
                  </a:tcPr>
                </a:tc>
                <a:extLst>
                  <a:ext uri="{0D108BD9-81ED-4DB2-BD59-A6C34878D82A}">
                    <a16:rowId xmlns:a16="http://schemas.microsoft.com/office/drawing/2014/main" val="2370220918"/>
                  </a:ext>
                </a:extLst>
              </a:tr>
              <a:tr h="204854">
                <a:tc>
                  <a:txBody>
                    <a:bodyPr/>
                    <a:lstStyle/>
                    <a:p>
                      <a:pPr algn="l" fontAlgn="b"/>
                      <a:r>
                        <a:rPr lang="en-IN" sz="700" b="0" i="0" u="none" strike="noStrike">
                          <a:solidFill>
                            <a:srgbClr val="000000"/>
                          </a:solidFill>
                          <a:effectLst/>
                          <a:latin typeface="Calibri" panose="020F0502020204030204" pitchFamily="34" charset="0"/>
                        </a:rPr>
                        <a:t>Botswana</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739</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2</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63</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674</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53</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11</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0.27</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8.53</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3.17</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522</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217</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41.57</a:t>
                      </a:r>
                    </a:p>
                  </a:txBody>
                  <a:tcPr marL="4244" marR="4244" marT="4244" marB="0" anchor="b">
                    <a:lnL>
                      <a:noFill/>
                    </a:lnL>
                    <a:lnR>
                      <a:noFill/>
                    </a:lnR>
                    <a:lnT>
                      <a:noFill/>
                    </a:lnT>
                    <a:lnB>
                      <a:noFill/>
                    </a:lnB>
                  </a:tcPr>
                </a:tc>
                <a:tc>
                  <a:txBody>
                    <a:bodyPr/>
                    <a:lstStyle/>
                    <a:p>
                      <a:pPr algn="l" fontAlgn="b"/>
                      <a:r>
                        <a:rPr lang="en-IN" sz="700" b="0" i="0" u="none" strike="noStrike">
                          <a:solidFill>
                            <a:srgbClr val="000000"/>
                          </a:solidFill>
                          <a:effectLst/>
                          <a:latin typeface="Calibri" panose="020F0502020204030204" pitchFamily="34" charset="0"/>
                        </a:rPr>
                        <a:t>Africa</a:t>
                      </a:r>
                    </a:p>
                  </a:txBody>
                  <a:tcPr marL="4244" marR="4244" marT="4244" marB="0" anchor="b">
                    <a:lnL>
                      <a:noFill/>
                    </a:lnL>
                    <a:lnR>
                      <a:noFill/>
                    </a:lnR>
                    <a:lnT>
                      <a:noFill/>
                    </a:lnT>
                    <a:lnB>
                      <a:noFill/>
                    </a:lnB>
                  </a:tcPr>
                </a:tc>
                <a:tc>
                  <a:txBody>
                    <a:bodyPr/>
                    <a:lstStyle/>
                    <a:p>
                      <a:pPr algn="l" fontAlgn="b"/>
                      <a:endParaRPr lang="en-IN" sz="700" b="0" i="0" u="none" strike="noStrike">
                        <a:solidFill>
                          <a:srgbClr val="000000"/>
                        </a:solidFill>
                        <a:effectLst/>
                        <a:latin typeface="Calibri" panose="020F0502020204030204" pitchFamily="34" charset="0"/>
                      </a:endParaRPr>
                    </a:p>
                  </a:txBody>
                  <a:tcPr marL="4244" marR="4244" marT="4244" marB="0" anchor="b">
                    <a:lnL>
                      <a:noFill/>
                    </a:lnL>
                    <a:lnR>
                      <a:noFill/>
                    </a:lnR>
                    <a:lnT>
                      <a:noFill/>
                    </a:lnT>
                    <a:lnB>
                      <a:noFill/>
                    </a:lnB>
                  </a:tcPr>
                </a:tc>
                <a:tc>
                  <a:txBody>
                    <a:bodyPr/>
                    <a:lstStyle/>
                    <a:p>
                      <a:pPr algn="l" fontAlgn="b"/>
                      <a:endParaRPr lang="en-IN" sz="700" b="0" i="0" u="none" strike="noStrike">
                        <a:solidFill>
                          <a:srgbClr val="000000"/>
                        </a:solidFill>
                        <a:effectLst/>
                        <a:latin typeface="Calibri" panose="020F0502020204030204" pitchFamily="34" charset="0"/>
                      </a:endParaRPr>
                    </a:p>
                  </a:txBody>
                  <a:tcPr marL="4244" marR="4244" marT="4244" marB="0" anchor="b">
                    <a:lnL>
                      <a:noFill/>
                    </a:lnL>
                    <a:lnR>
                      <a:noFill/>
                    </a:lnR>
                    <a:lnT>
                      <a:noFill/>
                    </a:lnT>
                    <a:lnB>
                      <a:noFill/>
                    </a:lnB>
                  </a:tcPr>
                </a:tc>
                <a:extLst>
                  <a:ext uri="{0D108BD9-81ED-4DB2-BD59-A6C34878D82A}">
                    <a16:rowId xmlns:a16="http://schemas.microsoft.com/office/drawing/2014/main" val="3140682990"/>
                  </a:ext>
                </a:extLst>
              </a:tr>
              <a:tr h="204854">
                <a:tc>
                  <a:txBody>
                    <a:bodyPr/>
                    <a:lstStyle/>
                    <a:p>
                      <a:pPr algn="l" fontAlgn="b"/>
                      <a:r>
                        <a:rPr lang="en-IN" sz="700" b="0" i="0" u="none" strike="noStrike">
                          <a:solidFill>
                            <a:srgbClr val="000000"/>
                          </a:solidFill>
                          <a:effectLst/>
                          <a:latin typeface="Calibri" panose="020F0502020204030204" pitchFamily="34" charset="0"/>
                        </a:rPr>
                        <a:t>Brazil</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2442375</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87618</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1846641</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508116</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23284</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614</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33728</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3.59</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75.61</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4.74</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2118646</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323729</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15.28</a:t>
                      </a:r>
                    </a:p>
                  </a:txBody>
                  <a:tcPr marL="4244" marR="4244" marT="4244" marB="0" anchor="b">
                    <a:lnL>
                      <a:noFill/>
                    </a:lnL>
                    <a:lnR>
                      <a:noFill/>
                    </a:lnR>
                    <a:lnT>
                      <a:noFill/>
                    </a:lnT>
                    <a:lnB>
                      <a:noFill/>
                    </a:lnB>
                  </a:tcPr>
                </a:tc>
                <a:tc>
                  <a:txBody>
                    <a:bodyPr/>
                    <a:lstStyle/>
                    <a:p>
                      <a:pPr algn="l" fontAlgn="b"/>
                      <a:r>
                        <a:rPr lang="en-IN" sz="700" b="0" i="0" u="none" strike="noStrike">
                          <a:solidFill>
                            <a:srgbClr val="000000"/>
                          </a:solidFill>
                          <a:effectLst/>
                          <a:latin typeface="Calibri" panose="020F0502020204030204" pitchFamily="34" charset="0"/>
                        </a:rPr>
                        <a:t>Americas</a:t>
                      </a:r>
                    </a:p>
                  </a:txBody>
                  <a:tcPr marL="4244" marR="4244" marT="4244" marB="0" anchor="b">
                    <a:lnL>
                      <a:noFill/>
                    </a:lnL>
                    <a:lnR>
                      <a:noFill/>
                    </a:lnR>
                    <a:lnT>
                      <a:noFill/>
                    </a:lnT>
                    <a:lnB>
                      <a:noFill/>
                    </a:lnB>
                  </a:tcPr>
                </a:tc>
                <a:tc>
                  <a:txBody>
                    <a:bodyPr/>
                    <a:lstStyle/>
                    <a:p>
                      <a:pPr algn="l" fontAlgn="b"/>
                      <a:endParaRPr lang="en-IN" sz="700" b="0" i="0" u="none" strike="noStrike">
                        <a:solidFill>
                          <a:srgbClr val="000000"/>
                        </a:solidFill>
                        <a:effectLst/>
                        <a:latin typeface="Calibri" panose="020F0502020204030204" pitchFamily="34" charset="0"/>
                      </a:endParaRPr>
                    </a:p>
                  </a:txBody>
                  <a:tcPr marL="4244" marR="4244" marT="4244" marB="0" anchor="b">
                    <a:lnL>
                      <a:noFill/>
                    </a:lnL>
                    <a:lnR>
                      <a:noFill/>
                    </a:lnR>
                    <a:lnT>
                      <a:noFill/>
                    </a:lnT>
                    <a:lnB>
                      <a:noFill/>
                    </a:lnB>
                  </a:tcPr>
                </a:tc>
                <a:tc>
                  <a:txBody>
                    <a:bodyPr/>
                    <a:lstStyle/>
                    <a:p>
                      <a:pPr algn="l" fontAlgn="b"/>
                      <a:endParaRPr lang="en-IN" sz="700" b="0" i="0" u="none" strike="noStrike">
                        <a:solidFill>
                          <a:srgbClr val="000000"/>
                        </a:solidFill>
                        <a:effectLst/>
                        <a:latin typeface="Calibri" panose="020F0502020204030204" pitchFamily="34" charset="0"/>
                      </a:endParaRPr>
                    </a:p>
                  </a:txBody>
                  <a:tcPr marL="4244" marR="4244" marT="4244" marB="0" anchor="b">
                    <a:lnL>
                      <a:noFill/>
                    </a:lnL>
                    <a:lnR>
                      <a:noFill/>
                    </a:lnR>
                    <a:lnT>
                      <a:noFill/>
                    </a:lnT>
                    <a:lnB>
                      <a:noFill/>
                    </a:lnB>
                  </a:tcPr>
                </a:tc>
                <a:extLst>
                  <a:ext uri="{0D108BD9-81ED-4DB2-BD59-A6C34878D82A}">
                    <a16:rowId xmlns:a16="http://schemas.microsoft.com/office/drawing/2014/main" val="2901591041"/>
                  </a:ext>
                </a:extLst>
              </a:tr>
              <a:tr h="204854">
                <a:tc>
                  <a:txBody>
                    <a:bodyPr/>
                    <a:lstStyle/>
                    <a:p>
                      <a:pPr algn="l" fontAlgn="b"/>
                      <a:r>
                        <a:rPr lang="en-IN" sz="700" b="0" i="0" u="none" strike="noStrike">
                          <a:solidFill>
                            <a:srgbClr val="000000"/>
                          </a:solidFill>
                          <a:effectLst/>
                          <a:latin typeface="Calibri" panose="020F0502020204030204" pitchFamily="34" charset="0"/>
                        </a:rPr>
                        <a:t>Brunei</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141</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3</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138</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0</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0</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0</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0</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2.13</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97.87</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2.17</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141</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0</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0</a:t>
                      </a:r>
                    </a:p>
                  </a:txBody>
                  <a:tcPr marL="4244" marR="4244" marT="4244" marB="0" anchor="b">
                    <a:lnL>
                      <a:noFill/>
                    </a:lnL>
                    <a:lnR>
                      <a:noFill/>
                    </a:lnR>
                    <a:lnT>
                      <a:noFill/>
                    </a:lnT>
                    <a:lnB>
                      <a:noFill/>
                    </a:lnB>
                  </a:tcPr>
                </a:tc>
                <a:tc gridSpan="2">
                  <a:txBody>
                    <a:bodyPr/>
                    <a:lstStyle/>
                    <a:p>
                      <a:pPr algn="l" fontAlgn="b"/>
                      <a:r>
                        <a:rPr lang="en-IN" sz="700" b="0" i="0" u="none" strike="noStrike">
                          <a:solidFill>
                            <a:srgbClr val="000000"/>
                          </a:solidFill>
                          <a:effectLst/>
                          <a:latin typeface="Calibri" panose="020F0502020204030204" pitchFamily="34" charset="0"/>
                        </a:rPr>
                        <a:t>Western Pacific</a:t>
                      </a:r>
                    </a:p>
                  </a:txBody>
                  <a:tcPr marL="4244" marR="4244" marT="4244" marB="0" anchor="b">
                    <a:lnL>
                      <a:noFill/>
                    </a:lnL>
                    <a:lnR>
                      <a:noFill/>
                    </a:lnR>
                    <a:lnT>
                      <a:noFill/>
                    </a:lnT>
                    <a:lnB>
                      <a:noFill/>
                    </a:lnB>
                  </a:tcPr>
                </a:tc>
                <a:tc hMerge="1">
                  <a:txBody>
                    <a:bodyPr/>
                    <a:lstStyle/>
                    <a:p>
                      <a:endParaRPr lang="en-IN"/>
                    </a:p>
                  </a:txBody>
                  <a:tcPr/>
                </a:tc>
                <a:tc>
                  <a:txBody>
                    <a:bodyPr/>
                    <a:lstStyle/>
                    <a:p>
                      <a:pPr algn="l" fontAlgn="b"/>
                      <a:endParaRPr lang="en-IN" sz="700" b="0" i="0" u="none" strike="noStrike">
                        <a:solidFill>
                          <a:srgbClr val="000000"/>
                        </a:solidFill>
                        <a:effectLst/>
                        <a:latin typeface="Calibri" panose="020F0502020204030204" pitchFamily="34" charset="0"/>
                      </a:endParaRPr>
                    </a:p>
                  </a:txBody>
                  <a:tcPr marL="4244" marR="4244" marT="4244" marB="0" anchor="b">
                    <a:lnL>
                      <a:noFill/>
                    </a:lnL>
                    <a:lnR>
                      <a:noFill/>
                    </a:lnR>
                    <a:lnT>
                      <a:noFill/>
                    </a:lnT>
                    <a:lnB>
                      <a:noFill/>
                    </a:lnB>
                  </a:tcPr>
                </a:tc>
                <a:extLst>
                  <a:ext uri="{0D108BD9-81ED-4DB2-BD59-A6C34878D82A}">
                    <a16:rowId xmlns:a16="http://schemas.microsoft.com/office/drawing/2014/main" val="2871202405"/>
                  </a:ext>
                </a:extLst>
              </a:tr>
              <a:tr h="204854">
                <a:tc>
                  <a:txBody>
                    <a:bodyPr/>
                    <a:lstStyle/>
                    <a:p>
                      <a:pPr algn="l" fontAlgn="b"/>
                      <a:r>
                        <a:rPr lang="en-IN" sz="700" b="0" i="0" u="none" strike="noStrike">
                          <a:solidFill>
                            <a:srgbClr val="000000"/>
                          </a:solidFill>
                          <a:effectLst/>
                          <a:latin typeface="Calibri" panose="020F0502020204030204" pitchFamily="34" charset="0"/>
                        </a:rPr>
                        <a:t>Bulgaria</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10621</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347</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5585</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4689</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194</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7</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230</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3.27</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52.58</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6.21</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8929</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1692</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18.95</a:t>
                      </a:r>
                    </a:p>
                  </a:txBody>
                  <a:tcPr marL="4244" marR="4244" marT="4244" marB="0" anchor="b">
                    <a:lnL>
                      <a:noFill/>
                    </a:lnL>
                    <a:lnR>
                      <a:noFill/>
                    </a:lnR>
                    <a:lnT>
                      <a:noFill/>
                    </a:lnT>
                    <a:lnB>
                      <a:noFill/>
                    </a:lnB>
                  </a:tcPr>
                </a:tc>
                <a:tc>
                  <a:txBody>
                    <a:bodyPr/>
                    <a:lstStyle/>
                    <a:p>
                      <a:pPr algn="l" fontAlgn="b"/>
                      <a:r>
                        <a:rPr lang="en-IN" sz="700" b="0" i="0" u="none" strike="noStrike">
                          <a:solidFill>
                            <a:srgbClr val="000000"/>
                          </a:solidFill>
                          <a:effectLst/>
                          <a:latin typeface="Calibri" panose="020F0502020204030204" pitchFamily="34" charset="0"/>
                        </a:rPr>
                        <a:t>Europe</a:t>
                      </a:r>
                    </a:p>
                  </a:txBody>
                  <a:tcPr marL="4244" marR="4244" marT="4244" marB="0" anchor="b">
                    <a:lnL>
                      <a:noFill/>
                    </a:lnL>
                    <a:lnR>
                      <a:noFill/>
                    </a:lnR>
                    <a:lnT>
                      <a:noFill/>
                    </a:lnT>
                    <a:lnB>
                      <a:noFill/>
                    </a:lnB>
                  </a:tcPr>
                </a:tc>
                <a:tc>
                  <a:txBody>
                    <a:bodyPr/>
                    <a:lstStyle/>
                    <a:p>
                      <a:pPr algn="l" fontAlgn="b"/>
                      <a:endParaRPr lang="en-IN" sz="700" b="0" i="0" u="none" strike="noStrike">
                        <a:solidFill>
                          <a:srgbClr val="000000"/>
                        </a:solidFill>
                        <a:effectLst/>
                        <a:latin typeface="Calibri" panose="020F0502020204030204" pitchFamily="34" charset="0"/>
                      </a:endParaRPr>
                    </a:p>
                  </a:txBody>
                  <a:tcPr marL="4244" marR="4244" marT="4244" marB="0" anchor="b">
                    <a:lnL>
                      <a:noFill/>
                    </a:lnL>
                    <a:lnR>
                      <a:noFill/>
                    </a:lnR>
                    <a:lnT>
                      <a:noFill/>
                    </a:lnT>
                    <a:lnB>
                      <a:noFill/>
                    </a:lnB>
                  </a:tcPr>
                </a:tc>
                <a:tc>
                  <a:txBody>
                    <a:bodyPr/>
                    <a:lstStyle/>
                    <a:p>
                      <a:pPr algn="l" fontAlgn="b"/>
                      <a:endParaRPr lang="en-IN" sz="700" b="0" i="0" u="none" strike="noStrike">
                        <a:solidFill>
                          <a:srgbClr val="000000"/>
                        </a:solidFill>
                        <a:effectLst/>
                        <a:latin typeface="Calibri" panose="020F0502020204030204" pitchFamily="34" charset="0"/>
                      </a:endParaRPr>
                    </a:p>
                  </a:txBody>
                  <a:tcPr marL="4244" marR="4244" marT="4244" marB="0" anchor="b">
                    <a:lnL>
                      <a:noFill/>
                    </a:lnL>
                    <a:lnR>
                      <a:noFill/>
                    </a:lnR>
                    <a:lnT>
                      <a:noFill/>
                    </a:lnT>
                    <a:lnB>
                      <a:noFill/>
                    </a:lnB>
                  </a:tcPr>
                </a:tc>
                <a:extLst>
                  <a:ext uri="{0D108BD9-81ED-4DB2-BD59-A6C34878D82A}">
                    <a16:rowId xmlns:a16="http://schemas.microsoft.com/office/drawing/2014/main" val="3697517915"/>
                  </a:ext>
                </a:extLst>
              </a:tr>
              <a:tr h="380038">
                <a:tc>
                  <a:txBody>
                    <a:bodyPr/>
                    <a:lstStyle/>
                    <a:p>
                      <a:pPr algn="l" fontAlgn="b"/>
                      <a:r>
                        <a:rPr lang="en-IN" sz="700" b="0" i="0" u="none" strike="noStrike">
                          <a:solidFill>
                            <a:srgbClr val="000000"/>
                          </a:solidFill>
                          <a:effectLst/>
                          <a:latin typeface="Calibri" panose="020F0502020204030204" pitchFamily="34" charset="0"/>
                        </a:rPr>
                        <a:t>Burkina Faso</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1100</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53</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926</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121</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14</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0</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6</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4.82</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84.18</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5.72</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1065</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35</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3.29</a:t>
                      </a:r>
                    </a:p>
                  </a:txBody>
                  <a:tcPr marL="4244" marR="4244" marT="4244" marB="0" anchor="b">
                    <a:lnL>
                      <a:noFill/>
                    </a:lnL>
                    <a:lnR>
                      <a:noFill/>
                    </a:lnR>
                    <a:lnT>
                      <a:noFill/>
                    </a:lnT>
                    <a:lnB>
                      <a:noFill/>
                    </a:lnB>
                  </a:tcPr>
                </a:tc>
                <a:tc>
                  <a:txBody>
                    <a:bodyPr/>
                    <a:lstStyle/>
                    <a:p>
                      <a:pPr algn="l" fontAlgn="b"/>
                      <a:r>
                        <a:rPr lang="en-IN" sz="700" b="0" i="0" u="none" strike="noStrike">
                          <a:solidFill>
                            <a:srgbClr val="000000"/>
                          </a:solidFill>
                          <a:effectLst/>
                          <a:latin typeface="Calibri" panose="020F0502020204030204" pitchFamily="34" charset="0"/>
                        </a:rPr>
                        <a:t>Africa</a:t>
                      </a:r>
                    </a:p>
                  </a:txBody>
                  <a:tcPr marL="4244" marR="4244" marT="4244" marB="0" anchor="b">
                    <a:lnL>
                      <a:noFill/>
                    </a:lnL>
                    <a:lnR>
                      <a:noFill/>
                    </a:lnR>
                    <a:lnT>
                      <a:noFill/>
                    </a:lnT>
                    <a:lnB>
                      <a:noFill/>
                    </a:lnB>
                  </a:tcPr>
                </a:tc>
                <a:tc>
                  <a:txBody>
                    <a:bodyPr/>
                    <a:lstStyle/>
                    <a:p>
                      <a:pPr algn="l" fontAlgn="b"/>
                      <a:endParaRPr lang="en-IN" sz="700" b="0" i="0" u="none" strike="noStrike">
                        <a:solidFill>
                          <a:srgbClr val="000000"/>
                        </a:solidFill>
                        <a:effectLst/>
                        <a:latin typeface="Calibri" panose="020F0502020204030204" pitchFamily="34" charset="0"/>
                      </a:endParaRPr>
                    </a:p>
                  </a:txBody>
                  <a:tcPr marL="4244" marR="4244" marT="4244" marB="0" anchor="b">
                    <a:lnL>
                      <a:noFill/>
                    </a:lnL>
                    <a:lnR>
                      <a:noFill/>
                    </a:lnR>
                    <a:lnT>
                      <a:noFill/>
                    </a:lnT>
                    <a:lnB>
                      <a:noFill/>
                    </a:lnB>
                  </a:tcPr>
                </a:tc>
                <a:tc>
                  <a:txBody>
                    <a:bodyPr/>
                    <a:lstStyle/>
                    <a:p>
                      <a:pPr algn="l" fontAlgn="b"/>
                      <a:endParaRPr lang="en-IN" sz="700" b="0" i="0" u="none" strike="noStrike">
                        <a:solidFill>
                          <a:srgbClr val="000000"/>
                        </a:solidFill>
                        <a:effectLst/>
                        <a:latin typeface="Calibri" panose="020F0502020204030204" pitchFamily="34" charset="0"/>
                      </a:endParaRPr>
                    </a:p>
                  </a:txBody>
                  <a:tcPr marL="4244" marR="4244" marT="4244" marB="0" anchor="b">
                    <a:lnL>
                      <a:noFill/>
                    </a:lnL>
                    <a:lnR>
                      <a:noFill/>
                    </a:lnR>
                    <a:lnT>
                      <a:noFill/>
                    </a:lnT>
                    <a:lnB>
                      <a:noFill/>
                    </a:lnB>
                  </a:tcPr>
                </a:tc>
                <a:extLst>
                  <a:ext uri="{0D108BD9-81ED-4DB2-BD59-A6C34878D82A}">
                    <a16:rowId xmlns:a16="http://schemas.microsoft.com/office/drawing/2014/main" val="2470605153"/>
                  </a:ext>
                </a:extLst>
              </a:tr>
              <a:tr h="204854">
                <a:tc>
                  <a:txBody>
                    <a:bodyPr/>
                    <a:lstStyle/>
                    <a:p>
                      <a:pPr algn="l" fontAlgn="b"/>
                      <a:r>
                        <a:rPr lang="en-IN" sz="700" b="0" i="0" u="none" strike="noStrike">
                          <a:solidFill>
                            <a:srgbClr val="000000"/>
                          </a:solidFill>
                          <a:effectLst/>
                          <a:latin typeface="Calibri" panose="020F0502020204030204" pitchFamily="34" charset="0"/>
                        </a:rPr>
                        <a:t>Burma</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350</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6</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292</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52</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0</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0</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2</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1.71</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83.43</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2.05</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341</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9</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2.64</a:t>
                      </a:r>
                    </a:p>
                  </a:txBody>
                  <a:tcPr marL="4244" marR="4244" marT="4244" marB="0" anchor="b">
                    <a:lnL>
                      <a:noFill/>
                    </a:lnL>
                    <a:lnR>
                      <a:noFill/>
                    </a:lnR>
                    <a:lnT>
                      <a:noFill/>
                    </a:lnT>
                    <a:lnB>
                      <a:noFill/>
                    </a:lnB>
                  </a:tcPr>
                </a:tc>
                <a:tc gridSpan="2">
                  <a:txBody>
                    <a:bodyPr/>
                    <a:lstStyle/>
                    <a:p>
                      <a:pPr algn="l" fontAlgn="b"/>
                      <a:r>
                        <a:rPr lang="en-IN" sz="700" b="0" i="0" u="none" strike="noStrike">
                          <a:solidFill>
                            <a:srgbClr val="000000"/>
                          </a:solidFill>
                          <a:effectLst/>
                          <a:latin typeface="Calibri" panose="020F0502020204030204" pitchFamily="34" charset="0"/>
                        </a:rPr>
                        <a:t>South-East Asia</a:t>
                      </a:r>
                    </a:p>
                  </a:txBody>
                  <a:tcPr marL="4244" marR="4244" marT="4244" marB="0" anchor="b">
                    <a:lnL>
                      <a:noFill/>
                    </a:lnL>
                    <a:lnR>
                      <a:noFill/>
                    </a:lnR>
                    <a:lnT>
                      <a:noFill/>
                    </a:lnT>
                    <a:lnB>
                      <a:noFill/>
                    </a:lnB>
                  </a:tcPr>
                </a:tc>
                <a:tc hMerge="1">
                  <a:txBody>
                    <a:bodyPr/>
                    <a:lstStyle/>
                    <a:p>
                      <a:endParaRPr lang="en-IN"/>
                    </a:p>
                  </a:txBody>
                  <a:tcPr/>
                </a:tc>
                <a:tc>
                  <a:txBody>
                    <a:bodyPr/>
                    <a:lstStyle/>
                    <a:p>
                      <a:pPr algn="l" fontAlgn="b"/>
                      <a:endParaRPr lang="en-IN" sz="700" b="0" i="0" u="none" strike="noStrike">
                        <a:solidFill>
                          <a:srgbClr val="000000"/>
                        </a:solidFill>
                        <a:effectLst/>
                        <a:latin typeface="Calibri" panose="020F0502020204030204" pitchFamily="34" charset="0"/>
                      </a:endParaRPr>
                    </a:p>
                  </a:txBody>
                  <a:tcPr marL="4244" marR="4244" marT="4244" marB="0" anchor="b">
                    <a:lnL>
                      <a:noFill/>
                    </a:lnL>
                    <a:lnR>
                      <a:noFill/>
                    </a:lnR>
                    <a:lnT>
                      <a:noFill/>
                    </a:lnT>
                    <a:lnB>
                      <a:noFill/>
                    </a:lnB>
                  </a:tcPr>
                </a:tc>
                <a:extLst>
                  <a:ext uri="{0D108BD9-81ED-4DB2-BD59-A6C34878D82A}">
                    <a16:rowId xmlns:a16="http://schemas.microsoft.com/office/drawing/2014/main" val="3751059792"/>
                  </a:ext>
                </a:extLst>
              </a:tr>
              <a:tr h="204854">
                <a:tc>
                  <a:txBody>
                    <a:bodyPr/>
                    <a:lstStyle/>
                    <a:p>
                      <a:pPr algn="l" fontAlgn="b"/>
                      <a:r>
                        <a:rPr lang="en-IN" sz="700" b="0" i="0" u="none" strike="noStrike">
                          <a:solidFill>
                            <a:srgbClr val="000000"/>
                          </a:solidFill>
                          <a:effectLst/>
                          <a:latin typeface="Calibri" panose="020F0502020204030204" pitchFamily="34" charset="0"/>
                        </a:rPr>
                        <a:t>Burundi</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378</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301</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76</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17</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0</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22</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0.26</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79.63</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0.33</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322</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56</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17.39</a:t>
                      </a:r>
                    </a:p>
                  </a:txBody>
                  <a:tcPr marL="4244" marR="4244" marT="4244" marB="0" anchor="b">
                    <a:lnL>
                      <a:noFill/>
                    </a:lnL>
                    <a:lnR>
                      <a:noFill/>
                    </a:lnR>
                    <a:lnT>
                      <a:noFill/>
                    </a:lnT>
                    <a:lnB>
                      <a:noFill/>
                    </a:lnB>
                  </a:tcPr>
                </a:tc>
                <a:tc>
                  <a:txBody>
                    <a:bodyPr/>
                    <a:lstStyle/>
                    <a:p>
                      <a:pPr algn="l" fontAlgn="b"/>
                      <a:r>
                        <a:rPr lang="en-IN" sz="700" b="0" i="0" u="none" strike="noStrike">
                          <a:solidFill>
                            <a:srgbClr val="000000"/>
                          </a:solidFill>
                          <a:effectLst/>
                          <a:latin typeface="Calibri" panose="020F0502020204030204" pitchFamily="34" charset="0"/>
                        </a:rPr>
                        <a:t>Africa</a:t>
                      </a:r>
                    </a:p>
                  </a:txBody>
                  <a:tcPr marL="4244" marR="4244" marT="4244" marB="0" anchor="b">
                    <a:lnL>
                      <a:noFill/>
                    </a:lnL>
                    <a:lnR>
                      <a:noFill/>
                    </a:lnR>
                    <a:lnT>
                      <a:noFill/>
                    </a:lnT>
                    <a:lnB>
                      <a:noFill/>
                    </a:lnB>
                  </a:tcPr>
                </a:tc>
                <a:tc>
                  <a:txBody>
                    <a:bodyPr/>
                    <a:lstStyle/>
                    <a:p>
                      <a:pPr algn="l" fontAlgn="b"/>
                      <a:endParaRPr lang="en-IN" sz="700" b="0" i="0" u="none" strike="noStrike" dirty="0">
                        <a:solidFill>
                          <a:srgbClr val="000000"/>
                        </a:solidFill>
                        <a:effectLst/>
                        <a:latin typeface="Calibri" panose="020F0502020204030204" pitchFamily="34" charset="0"/>
                      </a:endParaRPr>
                    </a:p>
                  </a:txBody>
                  <a:tcPr marL="4244" marR="4244" marT="4244" marB="0" anchor="b">
                    <a:lnL>
                      <a:noFill/>
                    </a:lnL>
                    <a:lnR>
                      <a:noFill/>
                    </a:lnR>
                    <a:lnT>
                      <a:noFill/>
                    </a:lnT>
                    <a:lnB>
                      <a:noFill/>
                    </a:lnB>
                  </a:tcPr>
                </a:tc>
                <a:tc>
                  <a:txBody>
                    <a:bodyPr/>
                    <a:lstStyle/>
                    <a:p>
                      <a:pPr algn="l" fontAlgn="b"/>
                      <a:endParaRPr lang="en-IN" sz="700" b="0" i="0" u="none" strike="noStrike">
                        <a:solidFill>
                          <a:srgbClr val="000000"/>
                        </a:solidFill>
                        <a:effectLst/>
                        <a:latin typeface="Calibri" panose="020F0502020204030204" pitchFamily="34" charset="0"/>
                      </a:endParaRPr>
                    </a:p>
                  </a:txBody>
                  <a:tcPr marL="4244" marR="4244" marT="4244" marB="0" anchor="b">
                    <a:lnL>
                      <a:noFill/>
                    </a:lnL>
                    <a:lnR>
                      <a:noFill/>
                    </a:lnR>
                    <a:lnT>
                      <a:noFill/>
                    </a:lnT>
                    <a:lnB>
                      <a:noFill/>
                    </a:lnB>
                  </a:tcPr>
                </a:tc>
                <a:extLst>
                  <a:ext uri="{0D108BD9-81ED-4DB2-BD59-A6C34878D82A}">
                    <a16:rowId xmlns:a16="http://schemas.microsoft.com/office/drawing/2014/main" val="2844233761"/>
                  </a:ext>
                </a:extLst>
              </a:tr>
              <a:tr h="380038">
                <a:tc>
                  <a:txBody>
                    <a:bodyPr/>
                    <a:lstStyle/>
                    <a:p>
                      <a:pPr algn="l" fontAlgn="b"/>
                      <a:r>
                        <a:rPr lang="en-IN" sz="700" b="0" i="0" u="none" strike="noStrike">
                          <a:solidFill>
                            <a:srgbClr val="000000"/>
                          </a:solidFill>
                          <a:effectLst/>
                          <a:latin typeface="Calibri" panose="020F0502020204030204" pitchFamily="34" charset="0"/>
                        </a:rPr>
                        <a:t>Cabo Verde</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2328</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22</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1550</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756</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21</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0</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103</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0.95</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66.58</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1.42</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2071</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257</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12.41</a:t>
                      </a:r>
                    </a:p>
                  </a:txBody>
                  <a:tcPr marL="4244" marR="4244" marT="4244" marB="0" anchor="b">
                    <a:lnL>
                      <a:noFill/>
                    </a:lnL>
                    <a:lnR>
                      <a:noFill/>
                    </a:lnR>
                    <a:lnT>
                      <a:noFill/>
                    </a:lnT>
                    <a:lnB>
                      <a:noFill/>
                    </a:lnB>
                  </a:tcPr>
                </a:tc>
                <a:tc>
                  <a:txBody>
                    <a:bodyPr/>
                    <a:lstStyle/>
                    <a:p>
                      <a:pPr algn="l" fontAlgn="b"/>
                      <a:r>
                        <a:rPr lang="en-IN" sz="700" b="0" i="0" u="none" strike="noStrike">
                          <a:solidFill>
                            <a:srgbClr val="000000"/>
                          </a:solidFill>
                          <a:effectLst/>
                          <a:latin typeface="Calibri" panose="020F0502020204030204" pitchFamily="34" charset="0"/>
                        </a:rPr>
                        <a:t>Africa</a:t>
                      </a:r>
                    </a:p>
                  </a:txBody>
                  <a:tcPr marL="4244" marR="4244" marT="4244" marB="0" anchor="b">
                    <a:lnL>
                      <a:noFill/>
                    </a:lnL>
                    <a:lnR>
                      <a:noFill/>
                    </a:lnR>
                    <a:lnT>
                      <a:noFill/>
                    </a:lnT>
                    <a:lnB>
                      <a:noFill/>
                    </a:lnB>
                  </a:tcPr>
                </a:tc>
                <a:tc>
                  <a:txBody>
                    <a:bodyPr/>
                    <a:lstStyle/>
                    <a:p>
                      <a:pPr algn="l" fontAlgn="b"/>
                      <a:endParaRPr lang="en-IN" sz="700" b="0" i="0" u="none" strike="noStrike">
                        <a:solidFill>
                          <a:srgbClr val="000000"/>
                        </a:solidFill>
                        <a:effectLst/>
                        <a:latin typeface="Calibri" panose="020F0502020204030204" pitchFamily="34" charset="0"/>
                      </a:endParaRPr>
                    </a:p>
                  </a:txBody>
                  <a:tcPr marL="4244" marR="4244" marT="4244" marB="0" anchor="b">
                    <a:lnL>
                      <a:noFill/>
                    </a:lnL>
                    <a:lnR>
                      <a:noFill/>
                    </a:lnR>
                    <a:lnT>
                      <a:noFill/>
                    </a:lnT>
                    <a:lnB>
                      <a:noFill/>
                    </a:lnB>
                  </a:tcPr>
                </a:tc>
                <a:tc>
                  <a:txBody>
                    <a:bodyPr/>
                    <a:lstStyle/>
                    <a:p>
                      <a:pPr algn="l" fontAlgn="b"/>
                      <a:endParaRPr lang="en-IN" sz="700" b="0" i="0" u="none" strike="noStrike">
                        <a:solidFill>
                          <a:srgbClr val="000000"/>
                        </a:solidFill>
                        <a:effectLst/>
                        <a:latin typeface="Calibri" panose="020F0502020204030204" pitchFamily="34" charset="0"/>
                      </a:endParaRPr>
                    </a:p>
                  </a:txBody>
                  <a:tcPr marL="4244" marR="4244" marT="4244" marB="0" anchor="b">
                    <a:lnL>
                      <a:noFill/>
                    </a:lnL>
                    <a:lnR>
                      <a:noFill/>
                    </a:lnR>
                    <a:lnT>
                      <a:noFill/>
                    </a:lnT>
                    <a:lnB>
                      <a:noFill/>
                    </a:lnB>
                  </a:tcPr>
                </a:tc>
                <a:extLst>
                  <a:ext uri="{0D108BD9-81ED-4DB2-BD59-A6C34878D82A}">
                    <a16:rowId xmlns:a16="http://schemas.microsoft.com/office/drawing/2014/main" val="1703995798"/>
                  </a:ext>
                </a:extLst>
              </a:tr>
              <a:tr h="204854">
                <a:tc>
                  <a:txBody>
                    <a:bodyPr/>
                    <a:lstStyle/>
                    <a:p>
                      <a:pPr algn="l" fontAlgn="b"/>
                      <a:r>
                        <a:rPr lang="en-IN" sz="700" b="0" i="0" u="none" strike="noStrike">
                          <a:solidFill>
                            <a:srgbClr val="000000"/>
                          </a:solidFill>
                          <a:effectLst/>
                          <a:latin typeface="Calibri" panose="020F0502020204030204" pitchFamily="34" charset="0"/>
                        </a:rPr>
                        <a:t>Cambodia</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226</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0</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147</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79</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0</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4</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0</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65.04</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0</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171</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55</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32.16</a:t>
                      </a:r>
                    </a:p>
                  </a:txBody>
                  <a:tcPr marL="4244" marR="4244" marT="4244" marB="0" anchor="b">
                    <a:lnL>
                      <a:noFill/>
                    </a:lnL>
                    <a:lnR>
                      <a:noFill/>
                    </a:lnR>
                    <a:lnT>
                      <a:noFill/>
                    </a:lnT>
                    <a:lnB>
                      <a:noFill/>
                    </a:lnB>
                  </a:tcPr>
                </a:tc>
                <a:tc gridSpan="2">
                  <a:txBody>
                    <a:bodyPr/>
                    <a:lstStyle/>
                    <a:p>
                      <a:pPr algn="l" fontAlgn="b"/>
                      <a:r>
                        <a:rPr lang="en-IN" sz="700" b="0" i="0" u="none" strike="noStrike">
                          <a:solidFill>
                            <a:srgbClr val="000000"/>
                          </a:solidFill>
                          <a:effectLst/>
                          <a:latin typeface="Calibri" panose="020F0502020204030204" pitchFamily="34" charset="0"/>
                        </a:rPr>
                        <a:t>Western Pacific</a:t>
                      </a:r>
                    </a:p>
                  </a:txBody>
                  <a:tcPr marL="4244" marR="4244" marT="4244" marB="0" anchor="b">
                    <a:lnL>
                      <a:noFill/>
                    </a:lnL>
                    <a:lnR>
                      <a:noFill/>
                    </a:lnR>
                    <a:lnT>
                      <a:noFill/>
                    </a:lnT>
                    <a:lnB>
                      <a:noFill/>
                    </a:lnB>
                  </a:tcPr>
                </a:tc>
                <a:tc hMerge="1">
                  <a:txBody>
                    <a:bodyPr/>
                    <a:lstStyle/>
                    <a:p>
                      <a:endParaRPr lang="en-IN"/>
                    </a:p>
                  </a:txBody>
                  <a:tcPr/>
                </a:tc>
                <a:tc>
                  <a:txBody>
                    <a:bodyPr/>
                    <a:lstStyle/>
                    <a:p>
                      <a:pPr algn="l" fontAlgn="b"/>
                      <a:endParaRPr lang="en-IN" sz="700" b="0" i="0" u="none" strike="noStrike">
                        <a:solidFill>
                          <a:srgbClr val="000000"/>
                        </a:solidFill>
                        <a:effectLst/>
                        <a:latin typeface="Calibri" panose="020F0502020204030204" pitchFamily="34" charset="0"/>
                      </a:endParaRPr>
                    </a:p>
                  </a:txBody>
                  <a:tcPr marL="4244" marR="4244" marT="4244" marB="0" anchor="b">
                    <a:lnL>
                      <a:noFill/>
                    </a:lnL>
                    <a:lnR>
                      <a:noFill/>
                    </a:lnR>
                    <a:lnT>
                      <a:noFill/>
                    </a:lnT>
                    <a:lnB>
                      <a:noFill/>
                    </a:lnB>
                  </a:tcPr>
                </a:tc>
                <a:extLst>
                  <a:ext uri="{0D108BD9-81ED-4DB2-BD59-A6C34878D82A}">
                    <a16:rowId xmlns:a16="http://schemas.microsoft.com/office/drawing/2014/main" val="1457004706"/>
                  </a:ext>
                </a:extLst>
              </a:tr>
              <a:tr h="204854">
                <a:tc>
                  <a:txBody>
                    <a:bodyPr/>
                    <a:lstStyle/>
                    <a:p>
                      <a:pPr algn="l" fontAlgn="b"/>
                      <a:r>
                        <a:rPr lang="en-IN" sz="700" b="0" i="0" u="none" strike="noStrike">
                          <a:solidFill>
                            <a:srgbClr val="000000"/>
                          </a:solidFill>
                          <a:effectLst/>
                          <a:latin typeface="Calibri" panose="020F0502020204030204" pitchFamily="34" charset="0"/>
                        </a:rPr>
                        <a:t>Cameroon</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17110</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391</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14539</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2180</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402</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6</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0</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2.29</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84.97</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2.69</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16157</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953</a:t>
                      </a:r>
                    </a:p>
                  </a:txBody>
                  <a:tcPr marL="4244" marR="4244" marT="4244" marB="0" anchor="b">
                    <a:lnL>
                      <a:noFill/>
                    </a:lnL>
                    <a:lnR>
                      <a:noFill/>
                    </a:lnR>
                    <a:lnT>
                      <a:noFill/>
                    </a:lnT>
                    <a:lnB>
                      <a:noFill/>
                    </a:lnB>
                  </a:tcPr>
                </a:tc>
                <a:tc>
                  <a:txBody>
                    <a:bodyPr/>
                    <a:lstStyle/>
                    <a:p>
                      <a:pPr algn="r" fontAlgn="b"/>
                      <a:r>
                        <a:rPr lang="en-IN" sz="700" b="0" i="0" u="none" strike="noStrike">
                          <a:solidFill>
                            <a:srgbClr val="000000"/>
                          </a:solidFill>
                          <a:effectLst/>
                          <a:latin typeface="Calibri" panose="020F0502020204030204" pitchFamily="34" charset="0"/>
                        </a:rPr>
                        <a:t>5.9</a:t>
                      </a:r>
                    </a:p>
                  </a:txBody>
                  <a:tcPr marL="4244" marR="4244" marT="4244" marB="0" anchor="b">
                    <a:lnL>
                      <a:noFill/>
                    </a:lnL>
                    <a:lnR>
                      <a:noFill/>
                    </a:lnR>
                    <a:lnT>
                      <a:noFill/>
                    </a:lnT>
                    <a:lnB>
                      <a:noFill/>
                    </a:lnB>
                  </a:tcPr>
                </a:tc>
                <a:tc>
                  <a:txBody>
                    <a:bodyPr/>
                    <a:lstStyle/>
                    <a:p>
                      <a:pPr algn="l" fontAlgn="b"/>
                      <a:r>
                        <a:rPr lang="en-IN" sz="700" b="0" i="0" u="none" strike="noStrike">
                          <a:solidFill>
                            <a:srgbClr val="000000"/>
                          </a:solidFill>
                          <a:effectLst/>
                          <a:latin typeface="Calibri" panose="020F0502020204030204" pitchFamily="34" charset="0"/>
                        </a:rPr>
                        <a:t>Africa</a:t>
                      </a:r>
                    </a:p>
                  </a:txBody>
                  <a:tcPr marL="4244" marR="4244" marT="4244" marB="0" anchor="b">
                    <a:lnL>
                      <a:noFill/>
                    </a:lnL>
                    <a:lnR>
                      <a:noFill/>
                    </a:lnR>
                    <a:lnT>
                      <a:noFill/>
                    </a:lnT>
                    <a:lnB>
                      <a:noFill/>
                    </a:lnB>
                  </a:tcPr>
                </a:tc>
                <a:tc>
                  <a:txBody>
                    <a:bodyPr/>
                    <a:lstStyle/>
                    <a:p>
                      <a:pPr algn="l" fontAlgn="b"/>
                      <a:endParaRPr lang="en-IN" sz="700" b="0" i="0" u="none" strike="noStrike">
                        <a:solidFill>
                          <a:srgbClr val="000000"/>
                        </a:solidFill>
                        <a:effectLst/>
                        <a:latin typeface="Calibri" panose="020F0502020204030204" pitchFamily="34" charset="0"/>
                      </a:endParaRPr>
                    </a:p>
                  </a:txBody>
                  <a:tcPr marL="4244" marR="4244" marT="4244" marB="0" anchor="b">
                    <a:lnL>
                      <a:noFill/>
                    </a:lnL>
                    <a:lnR>
                      <a:noFill/>
                    </a:lnR>
                    <a:lnT>
                      <a:noFill/>
                    </a:lnT>
                    <a:lnB>
                      <a:noFill/>
                    </a:lnB>
                  </a:tcPr>
                </a:tc>
                <a:tc>
                  <a:txBody>
                    <a:bodyPr/>
                    <a:lstStyle/>
                    <a:p>
                      <a:pPr algn="l" fontAlgn="b"/>
                      <a:endParaRPr lang="en-IN" sz="700" b="0" i="0" u="none" strike="noStrike" dirty="0">
                        <a:solidFill>
                          <a:srgbClr val="000000"/>
                        </a:solidFill>
                        <a:effectLst/>
                        <a:latin typeface="Calibri" panose="020F0502020204030204" pitchFamily="34" charset="0"/>
                      </a:endParaRPr>
                    </a:p>
                  </a:txBody>
                  <a:tcPr marL="4244" marR="4244" marT="4244" marB="0" anchor="b">
                    <a:lnL>
                      <a:noFill/>
                    </a:lnL>
                    <a:lnR>
                      <a:noFill/>
                    </a:lnR>
                    <a:lnT>
                      <a:noFill/>
                    </a:lnT>
                    <a:lnB>
                      <a:noFill/>
                    </a:lnB>
                  </a:tcPr>
                </a:tc>
                <a:extLst>
                  <a:ext uri="{0D108BD9-81ED-4DB2-BD59-A6C34878D82A}">
                    <a16:rowId xmlns:a16="http://schemas.microsoft.com/office/drawing/2014/main" val="1855630893"/>
                  </a:ext>
                </a:extLst>
              </a:tr>
            </a:tbl>
          </a:graphicData>
        </a:graphic>
      </p:graphicFrame>
    </p:spTree>
    <p:extLst>
      <p:ext uri="{BB962C8B-B14F-4D97-AF65-F5344CB8AC3E}">
        <p14:creationId xmlns:p14="http://schemas.microsoft.com/office/powerpoint/2010/main" val="673662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5767933-7AF0-D485-077C-2B20A2E5202D}"/>
              </a:ext>
            </a:extLst>
          </p:cNvPr>
          <p:cNvGraphicFramePr>
            <a:graphicFrameLocks noGrp="1"/>
          </p:cNvGraphicFramePr>
          <p:nvPr>
            <p:extLst>
              <p:ext uri="{D42A27DB-BD31-4B8C-83A1-F6EECF244321}">
                <p14:modId xmlns:p14="http://schemas.microsoft.com/office/powerpoint/2010/main" val="4261319204"/>
              </p:ext>
            </p:extLst>
          </p:nvPr>
        </p:nvGraphicFramePr>
        <p:xfrm>
          <a:off x="1100667" y="474133"/>
          <a:ext cx="10761119" cy="6112934"/>
        </p:xfrm>
        <a:graphic>
          <a:graphicData uri="http://schemas.openxmlformats.org/drawingml/2006/table">
            <a:tbl>
              <a:tblPr/>
              <a:tblGrid>
                <a:gridCol w="633007">
                  <a:extLst>
                    <a:ext uri="{9D8B030D-6E8A-4147-A177-3AD203B41FA5}">
                      <a16:colId xmlns:a16="http://schemas.microsoft.com/office/drawing/2014/main" val="2700420158"/>
                    </a:ext>
                  </a:extLst>
                </a:gridCol>
                <a:gridCol w="633007">
                  <a:extLst>
                    <a:ext uri="{9D8B030D-6E8A-4147-A177-3AD203B41FA5}">
                      <a16:colId xmlns:a16="http://schemas.microsoft.com/office/drawing/2014/main" val="2579617318"/>
                    </a:ext>
                  </a:extLst>
                </a:gridCol>
                <a:gridCol w="633007">
                  <a:extLst>
                    <a:ext uri="{9D8B030D-6E8A-4147-A177-3AD203B41FA5}">
                      <a16:colId xmlns:a16="http://schemas.microsoft.com/office/drawing/2014/main" val="2772494808"/>
                    </a:ext>
                  </a:extLst>
                </a:gridCol>
                <a:gridCol w="633007">
                  <a:extLst>
                    <a:ext uri="{9D8B030D-6E8A-4147-A177-3AD203B41FA5}">
                      <a16:colId xmlns:a16="http://schemas.microsoft.com/office/drawing/2014/main" val="956700562"/>
                    </a:ext>
                  </a:extLst>
                </a:gridCol>
                <a:gridCol w="633007">
                  <a:extLst>
                    <a:ext uri="{9D8B030D-6E8A-4147-A177-3AD203B41FA5}">
                      <a16:colId xmlns:a16="http://schemas.microsoft.com/office/drawing/2014/main" val="690998000"/>
                    </a:ext>
                  </a:extLst>
                </a:gridCol>
                <a:gridCol w="633007">
                  <a:extLst>
                    <a:ext uri="{9D8B030D-6E8A-4147-A177-3AD203B41FA5}">
                      <a16:colId xmlns:a16="http://schemas.microsoft.com/office/drawing/2014/main" val="747107031"/>
                    </a:ext>
                  </a:extLst>
                </a:gridCol>
                <a:gridCol w="633007">
                  <a:extLst>
                    <a:ext uri="{9D8B030D-6E8A-4147-A177-3AD203B41FA5}">
                      <a16:colId xmlns:a16="http://schemas.microsoft.com/office/drawing/2014/main" val="950023089"/>
                    </a:ext>
                  </a:extLst>
                </a:gridCol>
                <a:gridCol w="633007">
                  <a:extLst>
                    <a:ext uri="{9D8B030D-6E8A-4147-A177-3AD203B41FA5}">
                      <a16:colId xmlns:a16="http://schemas.microsoft.com/office/drawing/2014/main" val="4160209726"/>
                    </a:ext>
                  </a:extLst>
                </a:gridCol>
                <a:gridCol w="633007">
                  <a:extLst>
                    <a:ext uri="{9D8B030D-6E8A-4147-A177-3AD203B41FA5}">
                      <a16:colId xmlns:a16="http://schemas.microsoft.com/office/drawing/2014/main" val="997892467"/>
                    </a:ext>
                  </a:extLst>
                </a:gridCol>
                <a:gridCol w="633007">
                  <a:extLst>
                    <a:ext uri="{9D8B030D-6E8A-4147-A177-3AD203B41FA5}">
                      <a16:colId xmlns:a16="http://schemas.microsoft.com/office/drawing/2014/main" val="907865833"/>
                    </a:ext>
                  </a:extLst>
                </a:gridCol>
                <a:gridCol w="633007">
                  <a:extLst>
                    <a:ext uri="{9D8B030D-6E8A-4147-A177-3AD203B41FA5}">
                      <a16:colId xmlns:a16="http://schemas.microsoft.com/office/drawing/2014/main" val="2621865148"/>
                    </a:ext>
                  </a:extLst>
                </a:gridCol>
                <a:gridCol w="633007">
                  <a:extLst>
                    <a:ext uri="{9D8B030D-6E8A-4147-A177-3AD203B41FA5}">
                      <a16:colId xmlns:a16="http://schemas.microsoft.com/office/drawing/2014/main" val="519412041"/>
                    </a:ext>
                  </a:extLst>
                </a:gridCol>
                <a:gridCol w="633007">
                  <a:extLst>
                    <a:ext uri="{9D8B030D-6E8A-4147-A177-3AD203B41FA5}">
                      <a16:colId xmlns:a16="http://schemas.microsoft.com/office/drawing/2014/main" val="2467405297"/>
                    </a:ext>
                  </a:extLst>
                </a:gridCol>
                <a:gridCol w="633007">
                  <a:extLst>
                    <a:ext uri="{9D8B030D-6E8A-4147-A177-3AD203B41FA5}">
                      <a16:colId xmlns:a16="http://schemas.microsoft.com/office/drawing/2014/main" val="476653312"/>
                    </a:ext>
                  </a:extLst>
                </a:gridCol>
                <a:gridCol w="633007">
                  <a:extLst>
                    <a:ext uri="{9D8B030D-6E8A-4147-A177-3AD203B41FA5}">
                      <a16:colId xmlns:a16="http://schemas.microsoft.com/office/drawing/2014/main" val="2585993389"/>
                    </a:ext>
                  </a:extLst>
                </a:gridCol>
                <a:gridCol w="633007">
                  <a:extLst>
                    <a:ext uri="{9D8B030D-6E8A-4147-A177-3AD203B41FA5}">
                      <a16:colId xmlns:a16="http://schemas.microsoft.com/office/drawing/2014/main" val="2956549187"/>
                    </a:ext>
                  </a:extLst>
                </a:gridCol>
                <a:gridCol w="633007">
                  <a:extLst>
                    <a:ext uri="{9D8B030D-6E8A-4147-A177-3AD203B41FA5}">
                      <a16:colId xmlns:a16="http://schemas.microsoft.com/office/drawing/2014/main" val="1167882352"/>
                    </a:ext>
                  </a:extLst>
                </a:gridCol>
              </a:tblGrid>
              <a:tr h="175624">
                <a:tc>
                  <a:txBody>
                    <a:bodyPr/>
                    <a:lstStyle/>
                    <a:p>
                      <a:pPr algn="l" fontAlgn="b"/>
                      <a:r>
                        <a:rPr lang="en-IN" sz="600" b="0" i="0" u="none" strike="noStrike">
                          <a:solidFill>
                            <a:srgbClr val="000000"/>
                          </a:solidFill>
                          <a:effectLst/>
                          <a:latin typeface="Calibri" panose="020F0502020204030204" pitchFamily="34" charset="0"/>
                        </a:rPr>
                        <a:t>Canada</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116458</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8944</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107514</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682</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11</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7.68</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a:t>
                      </a:r>
                    </a:p>
                  </a:txBody>
                  <a:tcPr marL="3548" marR="3548" marT="3548"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inf</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112925</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3533</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3.13</a:t>
                      </a:r>
                    </a:p>
                  </a:txBody>
                  <a:tcPr marL="3548" marR="3548" marT="3548"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Americas</a:t>
                      </a:r>
                    </a:p>
                  </a:txBody>
                  <a:tcPr marL="3548" marR="3548" marT="3548"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3548" marR="3548" marT="3548"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3548" marR="3548" marT="3548" marB="0" anchor="b">
                    <a:lnL>
                      <a:noFill/>
                    </a:lnL>
                    <a:lnR>
                      <a:noFill/>
                    </a:lnR>
                    <a:lnT>
                      <a:noFill/>
                    </a:lnT>
                    <a:lnB>
                      <a:noFill/>
                    </a:lnB>
                  </a:tcPr>
                </a:tc>
                <a:extLst>
                  <a:ext uri="{0D108BD9-81ED-4DB2-BD59-A6C34878D82A}">
                    <a16:rowId xmlns:a16="http://schemas.microsoft.com/office/drawing/2014/main" val="2813920170"/>
                  </a:ext>
                </a:extLst>
              </a:tr>
              <a:tr h="485692">
                <a:tc>
                  <a:txBody>
                    <a:bodyPr/>
                    <a:lstStyle/>
                    <a:p>
                      <a:pPr algn="l" fontAlgn="b"/>
                      <a:r>
                        <a:rPr lang="en-IN" sz="600" b="0" i="0" u="none" strike="noStrike">
                          <a:solidFill>
                            <a:srgbClr val="000000"/>
                          </a:solidFill>
                          <a:effectLst/>
                          <a:latin typeface="Calibri" panose="020F0502020204030204" pitchFamily="34" charset="0"/>
                        </a:rPr>
                        <a:t>Central African Republic</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4599</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59</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1546</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2994</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1.28</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33.62</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3.82</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4548</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51</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1.12</a:t>
                      </a:r>
                    </a:p>
                  </a:txBody>
                  <a:tcPr marL="3548" marR="3548" marT="3548"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Africa</a:t>
                      </a:r>
                    </a:p>
                  </a:txBody>
                  <a:tcPr marL="3548" marR="3548" marT="3548"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3548" marR="3548" marT="3548"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3548" marR="3548" marT="3548" marB="0" anchor="b">
                    <a:lnL>
                      <a:noFill/>
                    </a:lnL>
                    <a:lnR>
                      <a:noFill/>
                    </a:lnR>
                    <a:lnT>
                      <a:noFill/>
                    </a:lnT>
                    <a:lnB>
                      <a:noFill/>
                    </a:lnB>
                  </a:tcPr>
                </a:tc>
                <a:extLst>
                  <a:ext uri="{0D108BD9-81ED-4DB2-BD59-A6C34878D82A}">
                    <a16:rowId xmlns:a16="http://schemas.microsoft.com/office/drawing/2014/main" val="768672521"/>
                  </a:ext>
                </a:extLst>
              </a:tr>
              <a:tr h="175624">
                <a:tc>
                  <a:txBody>
                    <a:bodyPr/>
                    <a:lstStyle/>
                    <a:p>
                      <a:pPr algn="l" fontAlgn="b"/>
                      <a:r>
                        <a:rPr lang="en-IN" sz="600" b="0" i="0" u="none" strike="noStrike">
                          <a:solidFill>
                            <a:srgbClr val="000000"/>
                          </a:solidFill>
                          <a:effectLst/>
                          <a:latin typeface="Calibri" panose="020F0502020204030204" pitchFamily="34" charset="0"/>
                        </a:rPr>
                        <a:t>Chad</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922</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75</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810</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37</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7</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8.13</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87.85</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9.26</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889</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33</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3.71</a:t>
                      </a:r>
                    </a:p>
                  </a:txBody>
                  <a:tcPr marL="3548" marR="3548" marT="3548"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Africa</a:t>
                      </a:r>
                    </a:p>
                  </a:txBody>
                  <a:tcPr marL="3548" marR="3548" marT="3548"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3548" marR="3548" marT="3548"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3548" marR="3548" marT="3548" marB="0" anchor="b">
                    <a:lnL>
                      <a:noFill/>
                    </a:lnL>
                    <a:lnR>
                      <a:noFill/>
                    </a:lnR>
                    <a:lnT>
                      <a:noFill/>
                    </a:lnT>
                    <a:lnB>
                      <a:noFill/>
                    </a:lnB>
                  </a:tcPr>
                </a:tc>
                <a:extLst>
                  <a:ext uri="{0D108BD9-81ED-4DB2-BD59-A6C34878D82A}">
                    <a16:rowId xmlns:a16="http://schemas.microsoft.com/office/drawing/2014/main" val="2426363408"/>
                  </a:ext>
                </a:extLst>
              </a:tr>
              <a:tr h="175624">
                <a:tc>
                  <a:txBody>
                    <a:bodyPr/>
                    <a:lstStyle/>
                    <a:p>
                      <a:pPr algn="l" fontAlgn="b"/>
                      <a:r>
                        <a:rPr lang="en-IN" sz="600" b="0" i="0" u="none" strike="noStrike">
                          <a:solidFill>
                            <a:srgbClr val="000000"/>
                          </a:solidFill>
                          <a:effectLst/>
                          <a:latin typeface="Calibri" panose="020F0502020204030204" pitchFamily="34" charset="0"/>
                        </a:rPr>
                        <a:t>Chile</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347923</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9187</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319954</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18782</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2133</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75</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1859</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2.64</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91.96</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2.87</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333029</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14894</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4.47</a:t>
                      </a:r>
                    </a:p>
                  </a:txBody>
                  <a:tcPr marL="3548" marR="3548" marT="3548"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Americas</a:t>
                      </a:r>
                    </a:p>
                  </a:txBody>
                  <a:tcPr marL="3548" marR="3548" marT="3548"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3548" marR="3548" marT="3548"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3548" marR="3548" marT="3548" marB="0" anchor="b">
                    <a:lnL>
                      <a:noFill/>
                    </a:lnL>
                    <a:lnR>
                      <a:noFill/>
                    </a:lnR>
                    <a:lnT>
                      <a:noFill/>
                    </a:lnT>
                    <a:lnB>
                      <a:noFill/>
                    </a:lnB>
                  </a:tcPr>
                </a:tc>
                <a:extLst>
                  <a:ext uri="{0D108BD9-81ED-4DB2-BD59-A6C34878D82A}">
                    <a16:rowId xmlns:a16="http://schemas.microsoft.com/office/drawing/2014/main" val="912954065"/>
                  </a:ext>
                </a:extLst>
              </a:tr>
              <a:tr h="175624">
                <a:tc>
                  <a:txBody>
                    <a:bodyPr/>
                    <a:lstStyle/>
                    <a:p>
                      <a:pPr algn="l" fontAlgn="b"/>
                      <a:r>
                        <a:rPr lang="en-IN" sz="600" b="0" i="0" u="none" strike="noStrike">
                          <a:solidFill>
                            <a:srgbClr val="000000"/>
                          </a:solidFill>
                          <a:effectLst/>
                          <a:latin typeface="Calibri" panose="020F0502020204030204" pitchFamily="34" charset="0"/>
                        </a:rPr>
                        <a:t>China</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86783</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4656</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78869</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3258</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213</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4</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7</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5.37</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90.88</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5.9</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85622</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1161</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1.36</a:t>
                      </a:r>
                    </a:p>
                  </a:txBody>
                  <a:tcPr marL="3548" marR="3548" marT="3548" marB="0" anchor="b">
                    <a:lnL>
                      <a:noFill/>
                    </a:lnL>
                    <a:lnR>
                      <a:noFill/>
                    </a:lnR>
                    <a:lnT>
                      <a:noFill/>
                    </a:lnT>
                    <a:lnB>
                      <a:noFill/>
                    </a:lnB>
                  </a:tcPr>
                </a:tc>
                <a:tc gridSpan="2">
                  <a:txBody>
                    <a:bodyPr/>
                    <a:lstStyle/>
                    <a:p>
                      <a:pPr algn="l" fontAlgn="b"/>
                      <a:r>
                        <a:rPr lang="en-IN" sz="600" b="0" i="0" u="none" strike="noStrike">
                          <a:solidFill>
                            <a:srgbClr val="000000"/>
                          </a:solidFill>
                          <a:effectLst/>
                          <a:latin typeface="Calibri" panose="020F0502020204030204" pitchFamily="34" charset="0"/>
                        </a:rPr>
                        <a:t>Western Pacific</a:t>
                      </a:r>
                    </a:p>
                  </a:txBody>
                  <a:tcPr marL="3548" marR="3548" marT="3548" marB="0" anchor="b">
                    <a:lnL>
                      <a:noFill/>
                    </a:lnL>
                    <a:lnR>
                      <a:noFill/>
                    </a:lnR>
                    <a:lnT>
                      <a:noFill/>
                    </a:lnT>
                    <a:lnB>
                      <a:noFill/>
                    </a:lnB>
                  </a:tcPr>
                </a:tc>
                <a:tc hMerge="1">
                  <a:txBody>
                    <a:bodyPr/>
                    <a:lstStyle/>
                    <a:p>
                      <a:endParaRPr lang="en-IN"/>
                    </a:p>
                  </a:txBody>
                  <a:tcPr/>
                </a:tc>
                <a:tc>
                  <a:txBody>
                    <a:bodyPr/>
                    <a:lstStyle/>
                    <a:p>
                      <a:pPr algn="l" fontAlgn="b"/>
                      <a:endParaRPr lang="en-IN" sz="600" b="0" i="0" u="none" strike="noStrike">
                        <a:solidFill>
                          <a:srgbClr val="000000"/>
                        </a:solidFill>
                        <a:effectLst/>
                        <a:latin typeface="Calibri" panose="020F0502020204030204" pitchFamily="34" charset="0"/>
                      </a:endParaRPr>
                    </a:p>
                  </a:txBody>
                  <a:tcPr marL="3548" marR="3548" marT="3548" marB="0" anchor="b">
                    <a:lnL>
                      <a:noFill/>
                    </a:lnL>
                    <a:lnR>
                      <a:noFill/>
                    </a:lnR>
                    <a:lnT>
                      <a:noFill/>
                    </a:lnT>
                    <a:lnB>
                      <a:noFill/>
                    </a:lnB>
                  </a:tcPr>
                </a:tc>
                <a:extLst>
                  <a:ext uri="{0D108BD9-81ED-4DB2-BD59-A6C34878D82A}">
                    <a16:rowId xmlns:a16="http://schemas.microsoft.com/office/drawing/2014/main" val="3530402720"/>
                  </a:ext>
                </a:extLst>
              </a:tr>
              <a:tr h="175624">
                <a:tc>
                  <a:txBody>
                    <a:bodyPr/>
                    <a:lstStyle/>
                    <a:p>
                      <a:pPr algn="l" fontAlgn="b"/>
                      <a:r>
                        <a:rPr lang="en-IN" sz="600" b="0" i="0" u="none" strike="noStrike">
                          <a:solidFill>
                            <a:srgbClr val="000000"/>
                          </a:solidFill>
                          <a:effectLst/>
                          <a:latin typeface="Calibri" panose="020F0502020204030204" pitchFamily="34" charset="0"/>
                        </a:rPr>
                        <a:t>Colombia</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257101</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8777</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131161</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117163</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16306</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508</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11494</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3.41</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51.02</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6.69</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204005</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53096</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26.03</a:t>
                      </a:r>
                    </a:p>
                  </a:txBody>
                  <a:tcPr marL="3548" marR="3548" marT="3548"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Americas</a:t>
                      </a:r>
                    </a:p>
                  </a:txBody>
                  <a:tcPr marL="3548" marR="3548" marT="3548"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3548" marR="3548" marT="3548"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3548" marR="3548" marT="3548" marB="0" anchor="b">
                    <a:lnL>
                      <a:noFill/>
                    </a:lnL>
                    <a:lnR>
                      <a:noFill/>
                    </a:lnR>
                    <a:lnT>
                      <a:noFill/>
                    </a:lnT>
                    <a:lnB>
                      <a:noFill/>
                    </a:lnB>
                  </a:tcPr>
                </a:tc>
                <a:extLst>
                  <a:ext uri="{0D108BD9-81ED-4DB2-BD59-A6C34878D82A}">
                    <a16:rowId xmlns:a16="http://schemas.microsoft.com/office/drawing/2014/main" val="2444159255"/>
                  </a:ext>
                </a:extLst>
              </a:tr>
              <a:tr h="175624">
                <a:tc>
                  <a:txBody>
                    <a:bodyPr/>
                    <a:lstStyle/>
                    <a:p>
                      <a:pPr algn="l" fontAlgn="b"/>
                      <a:r>
                        <a:rPr lang="en-IN" sz="600" b="0" i="0" u="none" strike="noStrike">
                          <a:solidFill>
                            <a:srgbClr val="000000"/>
                          </a:solidFill>
                          <a:effectLst/>
                          <a:latin typeface="Calibri" panose="020F0502020204030204" pitchFamily="34" charset="0"/>
                        </a:rPr>
                        <a:t>Comoros</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354</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7</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328</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19</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1.98</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92.66</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2.13</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334</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20</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5.99</a:t>
                      </a:r>
                    </a:p>
                  </a:txBody>
                  <a:tcPr marL="3548" marR="3548" marT="3548"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Africa</a:t>
                      </a:r>
                    </a:p>
                  </a:txBody>
                  <a:tcPr marL="3548" marR="3548" marT="3548"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3548" marR="3548" marT="3548"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3548" marR="3548" marT="3548" marB="0" anchor="b">
                    <a:lnL>
                      <a:noFill/>
                    </a:lnL>
                    <a:lnR>
                      <a:noFill/>
                    </a:lnR>
                    <a:lnT>
                      <a:noFill/>
                    </a:lnT>
                    <a:lnB>
                      <a:noFill/>
                    </a:lnB>
                  </a:tcPr>
                </a:tc>
                <a:extLst>
                  <a:ext uri="{0D108BD9-81ED-4DB2-BD59-A6C34878D82A}">
                    <a16:rowId xmlns:a16="http://schemas.microsoft.com/office/drawing/2014/main" val="3997219213"/>
                  </a:ext>
                </a:extLst>
              </a:tr>
              <a:tr h="485692">
                <a:tc>
                  <a:txBody>
                    <a:bodyPr/>
                    <a:lstStyle/>
                    <a:p>
                      <a:pPr algn="l" fontAlgn="b"/>
                      <a:r>
                        <a:rPr lang="en-IN" sz="600" b="0" i="0" u="none" strike="noStrike">
                          <a:solidFill>
                            <a:srgbClr val="000000"/>
                          </a:solidFill>
                          <a:effectLst/>
                          <a:latin typeface="Calibri" panose="020F0502020204030204" pitchFamily="34" charset="0"/>
                        </a:rPr>
                        <a:t>Congo (Brazzaville)</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3200</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54</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829</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2317</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162</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3</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73</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1.69</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25.91</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6.51</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2851</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349</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12.24</a:t>
                      </a:r>
                    </a:p>
                  </a:txBody>
                  <a:tcPr marL="3548" marR="3548" marT="3548"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Africa</a:t>
                      </a:r>
                    </a:p>
                  </a:txBody>
                  <a:tcPr marL="3548" marR="3548" marT="3548"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3548" marR="3548" marT="3548"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3548" marR="3548" marT="3548" marB="0" anchor="b">
                    <a:lnL>
                      <a:noFill/>
                    </a:lnL>
                    <a:lnR>
                      <a:noFill/>
                    </a:lnR>
                    <a:lnT>
                      <a:noFill/>
                    </a:lnT>
                    <a:lnB>
                      <a:noFill/>
                    </a:lnB>
                  </a:tcPr>
                </a:tc>
                <a:extLst>
                  <a:ext uri="{0D108BD9-81ED-4DB2-BD59-A6C34878D82A}">
                    <a16:rowId xmlns:a16="http://schemas.microsoft.com/office/drawing/2014/main" val="3630606365"/>
                  </a:ext>
                </a:extLst>
              </a:tr>
              <a:tr h="325814">
                <a:tc>
                  <a:txBody>
                    <a:bodyPr/>
                    <a:lstStyle/>
                    <a:p>
                      <a:pPr algn="l" fontAlgn="b"/>
                      <a:r>
                        <a:rPr lang="en-IN" sz="600" b="0" i="0" u="none" strike="noStrike">
                          <a:solidFill>
                            <a:srgbClr val="000000"/>
                          </a:solidFill>
                          <a:effectLst/>
                          <a:latin typeface="Calibri" panose="020F0502020204030204" pitchFamily="34" charset="0"/>
                        </a:rPr>
                        <a:t>Congo (Kinshasa)</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8844</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208</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5700</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2936</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13</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4</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190</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2.35</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64.45</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3.65</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8443</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401</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4.75</a:t>
                      </a:r>
                    </a:p>
                  </a:txBody>
                  <a:tcPr marL="3548" marR="3548" marT="3548"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Africa</a:t>
                      </a:r>
                    </a:p>
                  </a:txBody>
                  <a:tcPr marL="3548" marR="3548" marT="3548"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3548" marR="3548" marT="3548"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3548" marR="3548" marT="3548" marB="0" anchor="b">
                    <a:lnL>
                      <a:noFill/>
                    </a:lnL>
                    <a:lnR>
                      <a:noFill/>
                    </a:lnR>
                    <a:lnT>
                      <a:noFill/>
                    </a:lnT>
                    <a:lnB>
                      <a:noFill/>
                    </a:lnB>
                  </a:tcPr>
                </a:tc>
                <a:extLst>
                  <a:ext uri="{0D108BD9-81ED-4DB2-BD59-A6C34878D82A}">
                    <a16:rowId xmlns:a16="http://schemas.microsoft.com/office/drawing/2014/main" val="4051901383"/>
                  </a:ext>
                </a:extLst>
              </a:tr>
              <a:tr h="175624">
                <a:tc>
                  <a:txBody>
                    <a:bodyPr/>
                    <a:lstStyle/>
                    <a:p>
                      <a:pPr algn="l" fontAlgn="b"/>
                      <a:r>
                        <a:rPr lang="en-IN" sz="600" b="0" i="0" u="none" strike="noStrike">
                          <a:solidFill>
                            <a:srgbClr val="000000"/>
                          </a:solidFill>
                          <a:effectLst/>
                          <a:latin typeface="Calibri" panose="020F0502020204030204" pitchFamily="34" charset="0"/>
                        </a:rPr>
                        <a:t>Costa Rica</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15841</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115</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3824</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11902</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612</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11</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88</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0.73</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24.14</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3.01</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11534</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4307</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37.34</a:t>
                      </a:r>
                    </a:p>
                  </a:txBody>
                  <a:tcPr marL="3548" marR="3548" marT="3548"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Americas</a:t>
                      </a:r>
                    </a:p>
                  </a:txBody>
                  <a:tcPr marL="3548" marR="3548" marT="3548"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3548" marR="3548" marT="3548"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3548" marR="3548" marT="3548" marB="0" anchor="b">
                    <a:lnL>
                      <a:noFill/>
                    </a:lnL>
                    <a:lnR>
                      <a:noFill/>
                    </a:lnR>
                    <a:lnT>
                      <a:noFill/>
                    </a:lnT>
                    <a:lnB>
                      <a:noFill/>
                    </a:lnB>
                  </a:tcPr>
                </a:tc>
                <a:extLst>
                  <a:ext uri="{0D108BD9-81ED-4DB2-BD59-A6C34878D82A}">
                    <a16:rowId xmlns:a16="http://schemas.microsoft.com/office/drawing/2014/main" val="227142221"/>
                  </a:ext>
                </a:extLst>
              </a:tr>
              <a:tr h="325814">
                <a:tc>
                  <a:txBody>
                    <a:bodyPr/>
                    <a:lstStyle/>
                    <a:p>
                      <a:pPr algn="l" fontAlgn="b"/>
                      <a:r>
                        <a:rPr lang="en-IN" sz="600" b="0" i="0" u="none" strike="noStrike">
                          <a:solidFill>
                            <a:srgbClr val="000000"/>
                          </a:solidFill>
                          <a:effectLst/>
                          <a:latin typeface="Calibri" panose="020F0502020204030204" pitchFamily="34" charset="0"/>
                        </a:rPr>
                        <a:t>Cote d'Ivoire</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15655</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96</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10361</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5198</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59</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183</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0.61</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66.18</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0.93</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14312</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1343</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9.38</a:t>
                      </a:r>
                    </a:p>
                  </a:txBody>
                  <a:tcPr marL="3548" marR="3548" marT="3548"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Africa</a:t>
                      </a:r>
                    </a:p>
                  </a:txBody>
                  <a:tcPr marL="3548" marR="3548" marT="3548"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3548" marR="3548" marT="3548"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3548" marR="3548" marT="3548" marB="0" anchor="b">
                    <a:lnL>
                      <a:noFill/>
                    </a:lnL>
                    <a:lnR>
                      <a:noFill/>
                    </a:lnR>
                    <a:lnT>
                      <a:noFill/>
                    </a:lnT>
                    <a:lnB>
                      <a:noFill/>
                    </a:lnB>
                  </a:tcPr>
                </a:tc>
                <a:extLst>
                  <a:ext uri="{0D108BD9-81ED-4DB2-BD59-A6C34878D82A}">
                    <a16:rowId xmlns:a16="http://schemas.microsoft.com/office/drawing/2014/main" val="520685219"/>
                  </a:ext>
                </a:extLst>
              </a:tr>
              <a:tr h="175624">
                <a:tc>
                  <a:txBody>
                    <a:bodyPr/>
                    <a:lstStyle/>
                    <a:p>
                      <a:pPr algn="l" fontAlgn="b"/>
                      <a:r>
                        <a:rPr lang="en-IN" sz="600" b="0" i="0" u="none" strike="noStrike">
                          <a:solidFill>
                            <a:srgbClr val="000000"/>
                          </a:solidFill>
                          <a:effectLst/>
                          <a:latin typeface="Calibri" panose="020F0502020204030204" pitchFamily="34" charset="0"/>
                        </a:rPr>
                        <a:t>Croatia</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4881</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139</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3936</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806</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24</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3</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70</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2.85</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80.64</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3.53</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4370</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511</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11.69</a:t>
                      </a:r>
                    </a:p>
                  </a:txBody>
                  <a:tcPr marL="3548" marR="3548" marT="3548"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Europe</a:t>
                      </a:r>
                    </a:p>
                  </a:txBody>
                  <a:tcPr marL="3548" marR="3548" marT="3548"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3548" marR="3548" marT="3548"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3548" marR="3548" marT="3548" marB="0" anchor="b">
                    <a:lnL>
                      <a:noFill/>
                    </a:lnL>
                    <a:lnR>
                      <a:noFill/>
                    </a:lnR>
                    <a:lnT>
                      <a:noFill/>
                    </a:lnT>
                    <a:lnB>
                      <a:noFill/>
                    </a:lnB>
                  </a:tcPr>
                </a:tc>
                <a:extLst>
                  <a:ext uri="{0D108BD9-81ED-4DB2-BD59-A6C34878D82A}">
                    <a16:rowId xmlns:a16="http://schemas.microsoft.com/office/drawing/2014/main" val="2595134328"/>
                  </a:ext>
                </a:extLst>
              </a:tr>
              <a:tr h="175624">
                <a:tc>
                  <a:txBody>
                    <a:bodyPr/>
                    <a:lstStyle/>
                    <a:p>
                      <a:pPr algn="l" fontAlgn="b"/>
                      <a:r>
                        <a:rPr lang="en-IN" sz="600" b="0" i="0" u="none" strike="noStrike">
                          <a:solidFill>
                            <a:srgbClr val="000000"/>
                          </a:solidFill>
                          <a:effectLst/>
                          <a:latin typeface="Calibri" panose="020F0502020204030204" pitchFamily="34" charset="0"/>
                        </a:rPr>
                        <a:t>Cuba</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2532</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87</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2351</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94</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37</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3.44</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92.85</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3.7</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2446</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86</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3.52</a:t>
                      </a:r>
                    </a:p>
                  </a:txBody>
                  <a:tcPr marL="3548" marR="3548" marT="3548"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Americas</a:t>
                      </a:r>
                    </a:p>
                  </a:txBody>
                  <a:tcPr marL="3548" marR="3548" marT="3548"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3548" marR="3548" marT="3548"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3548" marR="3548" marT="3548" marB="0" anchor="b">
                    <a:lnL>
                      <a:noFill/>
                    </a:lnL>
                    <a:lnR>
                      <a:noFill/>
                    </a:lnR>
                    <a:lnT>
                      <a:noFill/>
                    </a:lnT>
                    <a:lnB>
                      <a:noFill/>
                    </a:lnB>
                  </a:tcPr>
                </a:tc>
                <a:extLst>
                  <a:ext uri="{0D108BD9-81ED-4DB2-BD59-A6C34878D82A}">
                    <a16:rowId xmlns:a16="http://schemas.microsoft.com/office/drawing/2014/main" val="3188908839"/>
                  </a:ext>
                </a:extLst>
              </a:tr>
              <a:tr h="175624">
                <a:tc>
                  <a:txBody>
                    <a:bodyPr/>
                    <a:lstStyle/>
                    <a:p>
                      <a:pPr algn="l" fontAlgn="b"/>
                      <a:r>
                        <a:rPr lang="en-IN" sz="600" b="0" i="0" u="none" strike="noStrike">
                          <a:solidFill>
                            <a:srgbClr val="000000"/>
                          </a:solidFill>
                          <a:effectLst/>
                          <a:latin typeface="Calibri" panose="020F0502020204030204" pitchFamily="34" charset="0"/>
                        </a:rPr>
                        <a:t>Cyprus</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1060</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19</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852</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189</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3</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1.79</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80.38</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2.23</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1038</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22</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2.12</a:t>
                      </a:r>
                    </a:p>
                  </a:txBody>
                  <a:tcPr marL="3548" marR="3548" marT="3548"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Europe</a:t>
                      </a:r>
                    </a:p>
                  </a:txBody>
                  <a:tcPr marL="3548" marR="3548" marT="3548"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3548" marR="3548" marT="3548"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3548" marR="3548" marT="3548" marB="0" anchor="b">
                    <a:lnL>
                      <a:noFill/>
                    </a:lnL>
                    <a:lnR>
                      <a:noFill/>
                    </a:lnR>
                    <a:lnT>
                      <a:noFill/>
                    </a:lnT>
                    <a:lnB>
                      <a:noFill/>
                    </a:lnB>
                  </a:tcPr>
                </a:tc>
                <a:extLst>
                  <a:ext uri="{0D108BD9-81ED-4DB2-BD59-A6C34878D82A}">
                    <a16:rowId xmlns:a16="http://schemas.microsoft.com/office/drawing/2014/main" val="4102693481"/>
                  </a:ext>
                </a:extLst>
              </a:tr>
              <a:tr h="175624">
                <a:tc>
                  <a:txBody>
                    <a:bodyPr/>
                    <a:lstStyle/>
                    <a:p>
                      <a:pPr algn="l" fontAlgn="b"/>
                      <a:r>
                        <a:rPr lang="en-IN" sz="600" b="0" i="0" u="none" strike="noStrike">
                          <a:solidFill>
                            <a:srgbClr val="000000"/>
                          </a:solidFill>
                          <a:effectLst/>
                          <a:latin typeface="Calibri" panose="020F0502020204030204" pitchFamily="34" charset="0"/>
                        </a:rPr>
                        <a:t>Czechia</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15516</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373</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11428</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3715</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192</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2.4</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73.65</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3.26</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14098</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1418</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10.06</a:t>
                      </a:r>
                    </a:p>
                  </a:txBody>
                  <a:tcPr marL="3548" marR="3548" marT="3548"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Europe</a:t>
                      </a:r>
                    </a:p>
                  </a:txBody>
                  <a:tcPr marL="3548" marR="3548" marT="3548"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3548" marR="3548" marT="3548"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3548" marR="3548" marT="3548" marB="0" anchor="b">
                    <a:lnL>
                      <a:noFill/>
                    </a:lnL>
                    <a:lnR>
                      <a:noFill/>
                    </a:lnR>
                    <a:lnT>
                      <a:noFill/>
                    </a:lnT>
                    <a:lnB>
                      <a:noFill/>
                    </a:lnB>
                  </a:tcPr>
                </a:tc>
                <a:extLst>
                  <a:ext uri="{0D108BD9-81ED-4DB2-BD59-A6C34878D82A}">
                    <a16:rowId xmlns:a16="http://schemas.microsoft.com/office/drawing/2014/main" val="3046601739"/>
                  </a:ext>
                </a:extLst>
              </a:tr>
              <a:tr h="175624">
                <a:tc>
                  <a:txBody>
                    <a:bodyPr/>
                    <a:lstStyle/>
                    <a:p>
                      <a:pPr algn="l" fontAlgn="b"/>
                      <a:r>
                        <a:rPr lang="en-IN" sz="600" b="0" i="0" u="none" strike="noStrike">
                          <a:solidFill>
                            <a:srgbClr val="000000"/>
                          </a:solidFill>
                          <a:effectLst/>
                          <a:latin typeface="Calibri" panose="020F0502020204030204" pitchFamily="34" charset="0"/>
                        </a:rPr>
                        <a:t>Denmark</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13761</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613</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12605</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543</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109</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77</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4.45</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91.6</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4.86</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13453</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308</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2.29</a:t>
                      </a:r>
                    </a:p>
                  </a:txBody>
                  <a:tcPr marL="3548" marR="3548" marT="3548"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Europe</a:t>
                      </a:r>
                    </a:p>
                  </a:txBody>
                  <a:tcPr marL="3548" marR="3548" marT="3548"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3548" marR="3548" marT="3548"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3548" marR="3548" marT="3548" marB="0" anchor="b">
                    <a:lnL>
                      <a:noFill/>
                    </a:lnL>
                    <a:lnR>
                      <a:noFill/>
                    </a:lnR>
                    <a:lnT>
                      <a:noFill/>
                    </a:lnT>
                    <a:lnB>
                      <a:noFill/>
                    </a:lnB>
                  </a:tcPr>
                </a:tc>
                <a:extLst>
                  <a:ext uri="{0D108BD9-81ED-4DB2-BD59-A6C34878D82A}">
                    <a16:rowId xmlns:a16="http://schemas.microsoft.com/office/drawing/2014/main" val="1340683621"/>
                  </a:ext>
                </a:extLst>
              </a:tr>
              <a:tr h="175624">
                <a:tc>
                  <a:txBody>
                    <a:bodyPr/>
                    <a:lstStyle/>
                    <a:p>
                      <a:pPr algn="l" fontAlgn="b"/>
                      <a:r>
                        <a:rPr lang="en-IN" sz="600" b="0" i="0" u="none" strike="noStrike">
                          <a:solidFill>
                            <a:srgbClr val="000000"/>
                          </a:solidFill>
                          <a:effectLst/>
                          <a:latin typeface="Calibri" panose="020F0502020204030204" pitchFamily="34" charset="0"/>
                        </a:rPr>
                        <a:t>Djibouti</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5059</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58</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4977</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24</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9</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11</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1.15</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98.38</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1.17</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5020</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39</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0.78</a:t>
                      </a:r>
                    </a:p>
                  </a:txBody>
                  <a:tcPr marL="3548" marR="3548" marT="3548" marB="0" anchor="b">
                    <a:lnL>
                      <a:noFill/>
                    </a:lnL>
                    <a:lnR>
                      <a:noFill/>
                    </a:lnR>
                    <a:lnT>
                      <a:noFill/>
                    </a:lnT>
                    <a:lnB>
                      <a:noFill/>
                    </a:lnB>
                  </a:tcPr>
                </a:tc>
                <a:tc gridSpan="3">
                  <a:txBody>
                    <a:bodyPr/>
                    <a:lstStyle/>
                    <a:p>
                      <a:pPr algn="l" fontAlgn="b"/>
                      <a:r>
                        <a:rPr lang="en-IN" sz="600" b="0" i="0" u="none" strike="noStrike">
                          <a:solidFill>
                            <a:srgbClr val="000000"/>
                          </a:solidFill>
                          <a:effectLst/>
                          <a:latin typeface="Calibri" panose="020F0502020204030204" pitchFamily="34" charset="0"/>
                        </a:rPr>
                        <a:t>Eastern Mediterranean</a:t>
                      </a:r>
                    </a:p>
                  </a:txBody>
                  <a:tcPr marL="3548" marR="3548" marT="3548" marB="0" anchor="b">
                    <a:lnL>
                      <a:noFill/>
                    </a:lnL>
                    <a:lnR>
                      <a:noFill/>
                    </a:lnR>
                    <a:lnT>
                      <a:noFill/>
                    </a:lnT>
                    <a:lnB>
                      <a:noFill/>
                    </a:lnB>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180803255"/>
                  </a:ext>
                </a:extLst>
              </a:tr>
              <a:tr h="175624">
                <a:tc>
                  <a:txBody>
                    <a:bodyPr/>
                    <a:lstStyle/>
                    <a:p>
                      <a:pPr algn="l" fontAlgn="b"/>
                      <a:r>
                        <a:rPr lang="en-IN" sz="600" b="0" i="0" u="none" strike="noStrike">
                          <a:solidFill>
                            <a:srgbClr val="000000"/>
                          </a:solidFill>
                          <a:effectLst/>
                          <a:latin typeface="Calibri" panose="020F0502020204030204" pitchFamily="34" charset="0"/>
                        </a:rPr>
                        <a:t>Dominica</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18</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18</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100</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18</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a:t>
                      </a:r>
                    </a:p>
                  </a:txBody>
                  <a:tcPr marL="3548" marR="3548" marT="3548"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Americas</a:t>
                      </a:r>
                    </a:p>
                  </a:txBody>
                  <a:tcPr marL="3548" marR="3548" marT="3548"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3548" marR="3548" marT="3548"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3548" marR="3548" marT="3548" marB="0" anchor="b">
                    <a:lnL>
                      <a:noFill/>
                    </a:lnL>
                    <a:lnR>
                      <a:noFill/>
                    </a:lnR>
                    <a:lnT>
                      <a:noFill/>
                    </a:lnT>
                    <a:lnB>
                      <a:noFill/>
                    </a:lnB>
                  </a:tcPr>
                </a:tc>
                <a:extLst>
                  <a:ext uri="{0D108BD9-81ED-4DB2-BD59-A6C34878D82A}">
                    <a16:rowId xmlns:a16="http://schemas.microsoft.com/office/drawing/2014/main" val="1814430288"/>
                  </a:ext>
                </a:extLst>
              </a:tr>
              <a:tr h="325814">
                <a:tc>
                  <a:txBody>
                    <a:bodyPr/>
                    <a:lstStyle/>
                    <a:p>
                      <a:pPr algn="l" fontAlgn="b"/>
                      <a:r>
                        <a:rPr lang="en-IN" sz="600" b="0" i="0" u="none" strike="noStrike">
                          <a:solidFill>
                            <a:srgbClr val="000000"/>
                          </a:solidFill>
                          <a:effectLst/>
                          <a:latin typeface="Calibri" panose="020F0502020204030204" pitchFamily="34" charset="0"/>
                        </a:rPr>
                        <a:t>Dominican Republic</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64156</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1083</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30204</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32869</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1248</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20</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1601</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1.69</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47.08</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3.59</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53956</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10200</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18.9</a:t>
                      </a:r>
                    </a:p>
                  </a:txBody>
                  <a:tcPr marL="3548" marR="3548" marT="3548"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Americas</a:t>
                      </a:r>
                    </a:p>
                  </a:txBody>
                  <a:tcPr marL="3548" marR="3548" marT="3548"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3548" marR="3548" marT="3548"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3548" marR="3548" marT="3548" marB="0" anchor="b">
                    <a:lnL>
                      <a:noFill/>
                    </a:lnL>
                    <a:lnR>
                      <a:noFill/>
                    </a:lnR>
                    <a:lnT>
                      <a:noFill/>
                    </a:lnT>
                    <a:lnB>
                      <a:noFill/>
                    </a:lnB>
                  </a:tcPr>
                </a:tc>
                <a:extLst>
                  <a:ext uri="{0D108BD9-81ED-4DB2-BD59-A6C34878D82A}">
                    <a16:rowId xmlns:a16="http://schemas.microsoft.com/office/drawing/2014/main" val="1237156136"/>
                  </a:ext>
                </a:extLst>
              </a:tr>
              <a:tr h="175624">
                <a:tc>
                  <a:txBody>
                    <a:bodyPr/>
                    <a:lstStyle/>
                    <a:p>
                      <a:pPr algn="l" fontAlgn="b"/>
                      <a:r>
                        <a:rPr lang="en-IN" sz="600" b="0" i="0" u="none" strike="noStrike">
                          <a:solidFill>
                            <a:srgbClr val="000000"/>
                          </a:solidFill>
                          <a:effectLst/>
                          <a:latin typeface="Calibri" panose="020F0502020204030204" pitchFamily="34" charset="0"/>
                        </a:rPr>
                        <a:t>Ecuador</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81161</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5532</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34896</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40733</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467</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17</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6.82</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43</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15.85</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74620</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6541</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8.77</a:t>
                      </a:r>
                    </a:p>
                  </a:txBody>
                  <a:tcPr marL="3548" marR="3548" marT="3548"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Americas</a:t>
                      </a:r>
                    </a:p>
                  </a:txBody>
                  <a:tcPr marL="3548" marR="3548" marT="3548"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3548" marR="3548" marT="3548"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3548" marR="3548" marT="3548" marB="0" anchor="b">
                    <a:lnL>
                      <a:noFill/>
                    </a:lnL>
                    <a:lnR>
                      <a:noFill/>
                    </a:lnR>
                    <a:lnT>
                      <a:noFill/>
                    </a:lnT>
                    <a:lnB>
                      <a:noFill/>
                    </a:lnB>
                  </a:tcPr>
                </a:tc>
                <a:extLst>
                  <a:ext uri="{0D108BD9-81ED-4DB2-BD59-A6C34878D82A}">
                    <a16:rowId xmlns:a16="http://schemas.microsoft.com/office/drawing/2014/main" val="933126744"/>
                  </a:ext>
                </a:extLst>
              </a:tr>
              <a:tr h="175624">
                <a:tc>
                  <a:txBody>
                    <a:bodyPr/>
                    <a:lstStyle/>
                    <a:p>
                      <a:pPr algn="l" fontAlgn="b"/>
                      <a:r>
                        <a:rPr lang="en-IN" sz="600" b="0" i="0" u="none" strike="noStrike">
                          <a:solidFill>
                            <a:srgbClr val="000000"/>
                          </a:solidFill>
                          <a:effectLst/>
                          <a:latin typeface="Calibri" panose="020F0502020204030204" pitchFamily="34" charset="0"/>
                        </a:rPr>
                        <a:t>Egypt</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92482</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4652</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34838</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52992</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420</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46</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1007</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5.03</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37.67</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13.35</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88402</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4080</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4.62</a:t>
                      </a:r>
                    </a:p>
                  </a:txBody>
                  <a:tcPr marL="3548" marR="3548" marT="3548" marB="0" anchor="b">
                    <a:lnL>
                      <a:noFill/>
                    </a:lnL>
                    <a:lnR>
                      <a:noFill/>
                    </a:lnR>
                    <a:lnT>
                      <a:noFill/>
                    </a:lnT>
                    <a:lnB>
                      <a:noFill/>
                    </a:lnB>
                  </a:tcPr>
                </a:tc>
                <a:tc gridSpan="3">
                  <a:txBody>
                    <a:bodyPr/>
                    <a:lstStyle/>
                    <a:p>
                      <a:pPr algn="l" fontAlgn="b"/>
                      <a:r>
                        <a:rPr lang="en-IN" sz="600" b="0" i="0" u="none" strike="noStrike">
                          <a:solidFill>
                            <a:srgbClr val="000000"/>
                          </a:solidFill>
                          <a:effectLst/>
                          <a:latin typeface="Calibri" panose="020F0502020204030204" pitchFamily="34" charset="0"/>
                        </a:rPr>
                        <a:t>Eastern Mediterranean</a:t>
                      </a:r>
                    </a:p>
                  </a:txBody>
                  <a:tcPr marL="3548" marR="3548" marT="3548" marB="0" anchor="b">
                    <a:lnL>
                      <a:noFill/>
                    </a:lnL>
                    <a:lnR>
                      <a:noFill/>
                    </a:lnR>
                    <a:lnT>
                      <a:noFill/>
                    </a:lnT>
                    <a:lnB>
                      <a:noFill/>
                    </a:lnB>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346396160"/>
                  </a:ext>
                </a:extLst>
              </a:tr>
              <a:tr h="325814">
                <a:tc>
                  <a:txBody>
                    <a:bodyPr/>
                    <a:lstStyle/>
                    <a:p>
                      <a:pPr algn="l" fontAlgn="b"/>
                      <a:r>
                        <a:rPr lang="en-IN" sz="600" b="0" i="0" u="none" strike="noStrike">
                          <a:solidFill>
                            <a:srgbClr val="000000"/>
                          </a:solidFill>
                          <a:effectLst/>
                          <a:latin typeface="Calibri" panose="020F0502020204030204" pitchFamily="34" charset="0"/>
                        </a:rPr>
                        <a:t>El Salvador</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15035</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408</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7778</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6849</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405</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8</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130</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2.71</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51.73</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5.25</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12207</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2828</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23.17</a:t>
                      </a:r>
                    </a:p>
                  </a:txBody>
                  <a:tcPr marL="3548" marR="3548" marT="3548"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Americas</a:t>
                      </a:r>
                    </a:p>
                  </a:txBody>
                  <a:tcPr marL="3548" marR="3548" marT="3548"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3548" marR="3548" marT="3548"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3548" marR="3548" marT="3548" marB="0" anchor="b">
                    <a:lnL>
                      <a:noFill/>
                    </a:lnL>
                    <a:lnR>
                      <a:noFill/>
                    </a:lnR>
                    <a:lnT>
                      <a:noFill/>
                    </a:lnT>
                    <a:lnB>
                      <a:noFill/>
                    </a:lnB>
                  </a:tcPr>
                </a:tc>
                <a:extLst>
                  <a:ext uri="{0D108BD9-81ED-4DB2-BD59-A6C34878D82A}">
                    <a16:rowId xmlns:a16="http://schemas.microsoft.com/office/drawing/2014/main" val="3236014353"/>
                  </a:ext>
                </a:extLst>
              </a:tr>
              <a:tr h="325814">
                <a:tc>
                  <a:txBody>
                    <a:bodyPr/>
                    <a:lstStyle/>
                    <a:p>
                      <a:pPr algn="l" fontAlgn="b"/>
                      <a:r>
                        <a:rPr lang="en-IN" sz="600" b="0" i="0" u="none" strike="noStrike">
                          <a:solidFill>
                            <a:srgbClr val="000000"/>
                          </a:solidFill>
                          <a:effectLst/>
                          <a:latin typeface="Calibri" panose="020F0502020204030204" pitchFamily="34" charset="0"/>
                        </a:rPr>
                        <a:t>Equatorial Guinea</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3071</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51</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842</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2178</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1.66</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27.42</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6.06</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3071</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a:t>
                      </a:r>
                    </a:p>
                  </a:txBody>
                  <a:tcPr marL="3548" marR="3548" marT="3548"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Africa</a:t>
                      </a:r>
                    </a:p>
                  </a:txBody>
                  <a:tcPr marL="3548" marR="3548" marT="3548"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3548" marR="3548" marT="3548"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3548" marR="3548" marT="3548" marB="0" anchor="b">
                    <a:lnL>
                      <a:noFill/>
                    </a:lnL>
                    <a:lnR>
                      <a:noFill/>
                    </a:lnR>
                    <a:lnT>
                      <a:noFill/>
                    </a:lnT>
                    <a:lnB>
                      <a:noFill/>
                    </a:lnB>
                  </a:tcPr>
                </a:tc>
                <a:extLst>
                  <a:ext uri="{0D108BD9-81ED-4DB2-BD59-A6C34878D82A}">
                    <a16:rowId xmlns:a16="http://schemas.microsoft.com/office/drawing/2014/main" val="3950053942"/>
                  </a:ext>
                </a:extLst>
              </a:tr>
              <a:tr h="175624">
                <a:tc>
                  <a:txBody>
                    <a:bodyPr/>
                    <a:lstStyle/>
                    <a:p>
                      <a:pPr algn="l" fontAlgn="b"/>
                      <a:r>
                        <a:rPr lang="en-IN" sz="600" b="0" i="0" u="none" strike="noStrike">
                          <a:solidFill>
                            <a:srgbClr val="000000"/>
                          </a:solidFill>
                          <a:effectLst/>
                          <a:latin typeface="Calibri" panose="020F0502020204030204" pitchFamily="34" charset="0"/>
                        </a:rPr>
                        <a:t>Eritrea</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265</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191</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74</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72.08</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251</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14</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5.58</a:t>
                      </a:r>
                    </a:p>
                  </a:txBody>
                  <a:tcPr marL="3548" marR="3548" marT="3548"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Africa</a:t>
                      </a:r>
                    </a:p>
                  </a:txBody>
                  <a:tcPr marL="3548" marR="3548" marT="3548"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3548" marR="3548" marT="3548"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3548" marR="3548" marT="3548" marB="0" anchor="b">
                    <a:lnL>
                      <a:noFill/>
                    </a:lnL>
                    <a:lnR>
                      <a:noFill/>
                    </a:lnR>
                    <a:lnT>
                      <a:noFill/>
                    </a:lnT>
                    <a:lnB>
                      <a:noFill/>
                    </a:lnB>
                  </a:tcPr>
                </a:tc>
                <a:extLst>
                  <a:ext uri="{0D108BD9-81ED-4DB2-BD59-A6C34878D82A}">
                    <a16:rowId xmlns:a16="http://schemas.microsoft.com/office/drawing/2014/main" val="1338469919"/>
                  </a:ext>
                </a:extLst>
              </a:tr>
              <a:tr h="175624">
                <a:tc>
                  <a:txBody>
                    <a:bodyPr/>
                    <a:lstStyle/>
                    <a:p>
                      <a:pPr algn="l" fontAlgn="b"/>
                      <a:r>
                        <a:rPr lang="en-IN" sz="600" b="0" i="0" u="none" strike="noStrike">
                          <a:solidFill>
                            <a:srgbClr val="000000"/>
                          </a:solidFill>
                          <a:effectLst/>
                          <a:latin typeface="Calibri" panose="020F0502020204030204" pitchFamily="34" charset="0"/>
                        </a:rPr>
                        <a:t>Estonia</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2034</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69</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1923</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42</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3.39</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94.54</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3.59</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2021</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13</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0.64</a:t>
                      </a:r>
                    </a:p>
                  </a:txBody>
                  <a:tcPr marL="3548" marR="3548" marT="3548"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Europe</a:t>
                      </a:r>
                    </a:p>
                  </a:txBody>
                  <a:tcPr marL="3548" marR="3548" marT="3548"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3548" marR="3548" marT="3548"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3548" marR="3548" marT="3548" marB="0" anchor="b">
                    <a:lnL>
                      <a:noFill/>
                    </a:lnL>
                    <a:lnR>
                      <a:noFill/>
                    </a:lnR>
                    <a:lnT>
                      <a:noFill/>
                    </a:lnT>
                    <a:lnB>
                      <a:noFill/>
                    </a:lnB>
                  </a:tcPr>
                </a:tc>
                <a:extLst>
                  <a:ext uri="{0D108BD9-81ED-4DB2-BD59-A6C34878D82A}">
                    <a16:rowId xmlns:a16="http://schemas.microsoft.com/office/drawing/2014/main" val="2977022619"/>
                  </a:ext>
                </a:extLst>
              </a:tr>
              <a:tr h="175624">
                <a:tc>
                  <a:txBody>
                    <a:bodyPr/>
                    <a:lstStyle/>
                    <a:p>
                      <a:pPr algn="l" fontAlgn="b"/>
                      <a:r>
                        <a:rPr lang="en-IN" sz="600" b="0" i="0" u="none" strike="noStrike">
                          <a:solidFill>
                            <a:srgbClr val="000000"/>
                          </a:solidFill>
                          <a:effectLst/>
                          <a:latin typeface="Calibri" panose="020F0502020204030204" pitchFamily="34" charset="0"/>
                        </a:rPr>
                        <a:t>Eswatini</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2316</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34</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1025</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1257</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109</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39</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1.47</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44.26</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3.32</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1826</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490</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26.83</a:t>
                      </a:r>
                    </a:p>
                  </a:txBody>
                  <a:tcPr marL="3548" marR="3548" marT="3548"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Africa</a:t>
                      </a:r>
                    </a:p>
                  </a:txBody>
                  <a:tcPr marL="3548" marR="3548" marT="3548"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3548" marR="3548" marT="3548"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3548" marR="3548" marT="3548" marB="0" anchor="b">
                    <a:lnL>
                      <a:noFill/>
                    </a:lnL>
                    <a:lnR>
                      <a:noFill/>
                    </a:lnR>
                    <a:lnT>
                      <a:noFill/>
                    </a:lnT>
                    <a:lnB>
                      <a:noFill/>
                    </a:lnB>
                  </a:tcPr>
                </a:tc>
                <a:extLst>
                  <a:ext uri="{0D108BD9-81ED-4DB2-BD59-A6C34878D82A}">
                    <a16:rowId xmlns:a16="http://schemas.microsoft.com/office/drawing/2014/main" val="289391023"/>
                  </a:ext>
                </a:extLst>
              </a:tr>
              <a:tr h="175624">
                <a:tc>
                  <a:txBody>
                    <a:bodyPr/>
                    <a:lstStyle/>
                    <a:p>
                      <a:pPr algn="l" fontAlgn="b"/>
                      <a:r>
                        <a:rPr lang="en-IN" sz="600" b="0" i="0" u="none" strike="noStrike">
                          <a:solidFill>
                            <a:srgbClr val="000000"/>
                          </a:solidFill>
                          <a:effectLst/>
                          <a:latin typeface="Calibri" panose="020F0502020204030204" pitchFamily="34" charset="0"/>
                        </a:rPr>
                        <a:t>Ethiopia</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14547</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228</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6386</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7933</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579</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5</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170</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1.57</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43.9</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3.57</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10207</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4340</a:t>
                      </a:r>
                    </a:p>
                  </a:txBody>
                  <a:tcPr marL="3548" marR="3548" marT="3548"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42.52</a:t>
                      </a:r>
                    </a:p>
                  </a:txBody>
                  <a:tcPr marL="3548" marR="3548" marT="3548"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Africa</a:t>
                      </a:r>
                    </a:p>
                  </a:txBody>
                  <a:tcPr marL="3548" marR="3548" marT="3548"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3548" marR="3548" marT="3548" marB="0" anchor="b">
                    <a:lnL>
                      <a:noFill/>
                    </a:lnL>
                    <a:lnR>
                      <a:noFill/>
                    </a:lnR>
                    <a:lnT>
                      <a:noFill/>
                    </a:lnT>
                    <a:lnB>
                      <a:noFill/>
                    </a:lnB>
                  </a:tcPr>
                </a:tc>
                <a:tc>
                  <a:txBody>
                    <a:bodyPr/>
                    <a:lstStyle/>
                    <a:p>
                      <a:pPr algn="l" fontAlgn="b"/>
                      <a:endParaRPr lang="en-IN" sz="600" b="0" i="0" u="none" strike="noStrike" dirty="0">
                        <a:solidFill>
                          <a:srgbClr val="000000"/>
                        </a:solidFill>
                        <a:effectLst/>
                        <a:latin typeface="Calibri" panose="020F0502020204030204" pitchFamily="34" charset="0"/>
                      </a:endParaRPr>
                    </a:p>
                  </a:txBody>
                  <a:tcPr marL="3548" marR="3548" marT="3548" marB="0" anchor="b">
                    <a:lnL>
                      <a:noFill/>
                    </a:lnL>
                    <a:lnR>
                      <a:noFill/>
                    </a:lnR>
                    <a:lnT>
                      <a:noFill/>
                    </a:lnT>
                    <a:lnB>
                      <a:noFill/>
                    </a:lnB>
                  </a:tcPr>
                </a:tc>
                <a:extLst>
                  <a:ext uri="{0D108BD9-81ED-4DB2-BD59-A6C34878D82A}">
                    <a16:rowId xmlns:a16="http://schemas.microsoft.com/office/drawing/2014/main" val="208181889"/>
                  </a:ext>
                </a:extLst>
              </a:tr>
            </a:tbl>
          </a:graphicData>
        </a:graphic>
      </p:graphicFrame>
    </p:spTree>
    <p:extLst>
      <p:ext uri="{BB962C8B-B14F-4D97-AF65-F5344CB8AC3E}">
        <p14:creationId xmlns:p14="http://schemas.microsoft.com/office/powerpoint/2010/main" val="4107864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F389361-8259-0CC9-1800-9AB52454D3CF}"/>
              </a:ext>
            </a:extLst>
          </p:cNvPr>
          <p:cNvGraphicFramePr>
            <a:graphicFrameLocks noGrp="1"/>
          </p:cNvGraphicFramePr>
          <p:nvPr>
            <p:extLst>
              <p:ext uri="{D42A27DB-BD31-4B8C-83A1-F6EECF244321}">
                <p14:modId xmlns:p14="http://schemas.microsoft.com/office/powerpoint/2010/main" val="3942894733"/>
              </p:ext>
            </p:extLst>
          </p:nvPr>
        </p:nvGraphicFramePr>
        <p:xfrm>
          <a:off x="1202267" y="338667"/>
          <a:ext cx="10464788" cy="6104470"/>
        </p:xfrm>
        <a:graphic>
          <a:graphicData uri="http://schemas.openxmlformats.org/drawingml/2006/table">
            <a:tbl>
              <a:tblPr/>
              <a:tblGrid>
                <a:gridCol w="682486">
                  <a:extLst>
                    <a:ext uri="{9D8B030D-6E8A-4147-A177-3AD203B41FA5}">
                      <a16:colId xmlns:a16="http://schemas.microsoft.com/office/drawing/2014/main" val="3754803899"/>
                    </a:ext>
                  </a:extLst>
                </a:gridCol>
                <a:gridCol w="682486">
                  <a:extLst>
                    <a:ext uri="{9D8B030D-6E8A-4147-A177-3AD203B41FA5}">
                      <a16:colId xmlns:a16="http://schemas.microsoft.com/office/drawing/2014/main" val="3568148776"/>
                    </a:ext>
                  </a:extLst>
                </a:gridCol>
                <a:gridCol w="682486">
                  <a:extLst>
                    <a:ext uri="{9D8B030D-6E8A-4147-A177-3AD203B41FA5}">
                      <a16:colId xmlns:a16="http://schemas.microsoft.com/office/drawing/2014/main" val="4169672278"/>
                    </a:ext>
                  </a:extLst>
                </a:gridCol>
                <a:gridCol w="682486">
                  <a:extLst>
                    <a:ext uri="{9D8B030D-6E8A-4147-A177-3AD203B41FA5}">
                      <a16:colId xmlns:a16="http://schemas.microsoft.com/office/drawing/2014/main" val="828934086"/>
                    </a:ext>
                  </a:extLst>
                </a:gridCol>
                <a:gridCol w="682486">
                  <a:extLst>
                    <a:ext uri="{9D8B030D-6E8A-4147-A177-3AD203B41FA5}">
                      <a16:colId xmlns:a16="http://schemas.microsoft.com/office/drawing/2014/main" val="6804501"/>
                    </a:ext>
                  </a:extLst>
                </a:gridCol>
                <a:gridCol w="682486">
                  <a:extLst>
                    <a:ext uri="{9D8B030D-6E8A-4147-A177-3AD203B41FA5}">
                      <a16:colId xmlns:a16="http://schemas.microsoft.com/office/drawing/2014/main" val="626526348"/>
                    </a:ext>
                  </a:extLst>
                </a:gridCol>
                <a:gridCol w="682486">
                  <a:extLst>
                    <a:ext uri="{9D8B030D-6E8A-4147-A177-3AD203B41FA5}">
                      <a16:colId xmlns:a16="http://schemas.microsoft.com/office/drawing/2014/main" val="1956441627"/>
                    </a:ext>
                  </a:extLst>
                </a:gridCol>
                <a:gridCol w="682486">
                  <a:extLst>
                    <a:ext uri="{9D8B030D-6E8A-4147-A177-3AD203B41FA5}">
                      <a16:colId xmlns:a16="http://schemas.microsoft.com/office/drawing/2014/main" val="1054755908"/>
                    </a:ext>
                  </a:extLst>
                </a:gridCol>
                <a:gridCol w="682486">
                  <a:extLst>
                    <a:ext uri="{9D8B030D-6E8A-4147-A177-3AD203B41FA5}">
                      <a16:colId xmlns:a16="http://schemas.microsoft.com/office/drawing/2014/main" val="1614173610"/>
                    </a:ext>
                  </a:extLst>
                </a:gridCol>
                <a:gridCol w="682486">
                  <a:extLst>
                    <a:ext uri="{9D8B030D-6E8A-4147-A177-3AD203B41FA5}">
                      <a16:colId xmlns:a16="http://schemas.microsoft.com/office/drawing/2014/main" val="3880521430"/>
                    </a:ext>
                  </a:extLst>
                </a:gridCol>
                <a:gridCol w="682486">
                  <a:extLst>
                    <a:ext uri="{9D8B030D-6E8A-4147-A177-3AD203B41FA5}">
                      <a16:colId xmlns:a16="http://schemas.microsoft.com/office/drawing/2014/main" val="2346493169"/>
                    </a:ext>
                  </a:extLst>
                </a:gridCol>
                <a:gridCol w="682486">
                  <a:extLst>
                    <a:ext uri="{9D8B030D-6E8A-4147-A177-3AD203B41FA5}">
                      <a16:colId xmlns:a16="http://schemas.microsoft.com/office/drawing/2014/main" val="995815484"/>
                    </a:ext>
                  </a:extLst>
                </a:gridCol>
                <a:gridCol w="682486">
                  <a:extLst>
                    <a:ext uri="{9D8B030D-6E8A-4147-A177-3AD203B41FA5}">
                      <a16:colId xmlns:a16="http://schemas.microsoft.com/office/drawing/2014/main" val="1877850166"/>
                    </a:ext>
                  </a:extLst>
                </a:gridCol>
                <a:gridCol w="682486">
                  <a:extLst>
                    <a:ext uri="{9D8B030D-6E8A-4147-A177-3AD203B41FA5}">
                      <a16:colId xmlns:a16="http://schemas.microsoft.com/office/drawing/2014/main" val="1700162386"/>
                    </a:ext>
                  </a:extLst>
                </a:gridCol>
                <a:gridCol w="454992">
                  <a:extLst>
                    <a:ext uri="{9D8B030D-6E8A-4147-A177-3AD203B41FA5}">
                      <a16:colId xmlns:a16="http://schemas.microsoft.com/office/drawing/2014/main" val="1568764108"/>
                    </a:ext>
                  </a:extLst>
                </a:gridCol>
                <a:gridCol w="454992">
                  <a:extLst>
                    <a:ext uri="{9D8B030D-6E8A-4147-A177-3AD203B41FA5}">
                      <a16:colId xmlns:a16="http://schemas.microsoft.com/office/drawing/2014/main" val="2516597142"/>
                    </a:ext>
                  </a:extLst>
                </a:gridCol>
              </a:tblGrid>
              <a:tr h="435802">
                <a:tc>
                  <a:txBody>
                    <a:bodyPr/>
                    <a:lstStyle/>
                    <a:p>
                      <a:pPr algn="l" fontAlgn="b"/>
                      <a:r>
                        <a:rPr lang="en-IN" sz="800" b="0" i="0" u="none" strike="noStrike">
                          <a:solidFill>
                            <a:srgbClr val="000000"/>
                          </a:solidFill>
                          <a:effectLst/>
                          <a:latin typeface="Calibri" panose="020F0502020204030204" pitchFamily="34" charset="0"/>
                        </a:rPr>
                        <a:t>Fiji</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27</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18</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9</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66.67</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27</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a:t>
                      </a:r>
                    </a:p>
                  </a:txBody>
                  <a:tcPr marL="4752" marR="4752" marT="4752" marB="0" anchor="b">
                    <a:lnL>
                      <a:noFill/>
                    </a:lnL>
                    <a:lnR>
                      <a:noFill/>
                    </a:lnR>
                    <a:lnT>
                      <a:noFill/>
                    </a:lnT>
                    <a:lnB>
                      <a:noFill/>
                    </a:lnB>
                  </a:tcPr>
                </a:tc>
                <a:tc gridSpan="2">
                  <a:txBody>
                    <a:bodyPr/>
                    <a:lstStyle/>
                    <a:p>
                      <a:pPr algn="l" fontAlgn="b"/>
                      <a:r>
                        <a:rPr lang="en-IN" sz="800" b="0" i="0" u="none" strike="noStrike">
                          <a:solidFill>
                            <a:srgbClr val="000000"/>
                          </a:solidFill>
                          <a:effectLst/>
                          <a:latin typeface="Calibri" panose="020F0502020204030204" pitchFamily="34" charset="0"/>
                        </a:rPr>
                        <a:t>Western Pacific</a:t>
                      </a:r>
                    </a:p>
                  </a:txBody>
                  <a:tcPr marL="4752" marR="4752" marT="4752" marB="0" anchor="b">
                    <a:lnL>
                      <a:noFill/>
                    </a:lnL>
                    <a:lnR>
                      <a:noFill/>
                    </a:lnR>
                    <a:lnT>
                      <a:noFill/>
                    </a:lnT>
                    <a:lnB>
                      <a:noFill/>
                    </a:lnB>
                  </a:tcPr>
                </a:tc>
                <a:tc hMerge="1">
                  <a:txBody>
                    <a:bodyPr/>
                    <a:lstStyle/>
                    <a:p>
                      <a:endParaRPr lang="en-IN"/>
                    </a:p>
                  </a:txBody>
                  <a:tcPr/>
                </a:tc>
                <a:extLst>
                  <a:ext uri="{0D108BD9-81ED-4DB2-BD59-A6C34878D82A}">
                    <a16:rowId xmlns:a16="http://schemas.microsoft.com/office/drawing/2014/main" val="110324650"/>
                  </a:ext>
                </a:extLst>
              </a:tr>
              <a:tr h="234912">
                <a:tc>
                  <a:txBody>
                    <a:bodyPr/>
                    <a:lstStyle/>
                    <a:p>
                      <a:pPr algn="l" fontAlgn="b"/>
                      <a:r>
                        <a:rPr lang="en-IN" sz="800" b="0" i="0" u="none" strike="noStrike">
                          <a:solidFill>
                            <a:srgbClr val="000000"/>
                          </a:solidFill>
                          <a:effectLst/>
                          <a:latin typeface="Calibri" panose="020F0502020204030204" pitchFamily="34" charset="0"/>
                        </a:rPr>
                        <a:t>Finland</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7398</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329</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6920</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149</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5</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4.45</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93.54</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4.75</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7340</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58</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0.79</a:t>
                      </a:r>
                    </a:p>
                  </a:txBody>
                  <a:tcPr marL="4752" marR="4752" marT="4752" marB="0" anchor="b">
                    <a:lnL>
                      <a:noFill/>
                    </a:lnL>
                    <a:lnR>
                      <a:noFill/>
                    </a:lnR>
                    <a:lnT>
                      <a:noFill/>
                    </a:lnT>
                    <a:lnB>
                      <a:noFill/>
                    </a:lnB>
                  </a:tcPr>
                </a:tc>
                <a:tc>
                  <a:txBody>
                    <a:bodyPr/>
                    <a:lstStyle/>
                    <a:p>
                      <a:pPr algn="l" fontAlgn="b"/>
                      <a:r>
                        <a:rPr lang="en-IN" sz="800" b="0" i="0" u="none" strike="noStrike">
                          <a:solidFill>
                            <a:srgbClr val="000000"/>
                          </a:solidFill>
                          <a:effectLst/>
                          <a:latin typeface="Calibri" panose="020F0502020204030204" pitchFamily="34" charset="0"/>
                        </a:rPr>
                        <a:t>Europe</a:t>
                      </a:r>
                    </a:p>
                  </a:txBody>
                  <a:tcPr marL="4752" marR="4752" marT="4752" marB="0" anchor="b">
                    <a:lnL>
                      <a:noFill/>
                    </a:lnL>
                    <a:lnR>
                      <a:noFill/>
                    </a:lnR>
                    <a:lnT>
                      <a:noFill/>
                    </a:lnT>
                    <a:lnB>
                      <a:noFill/>
                    </a:lnB>
                  </a:tcPr>
                </a:tc>
                <a:tc>
                  <a:txBody>
                    <a:bodyPr/>
                    <a:lstStyle/>
                    <a:p>
                      <a:pPr algn="l" fontAlgn="b"/>
                      <a:endParaRPr lang="en-IN" sz="800" b="0" i="0" u="none" strike="noStrike">
                        <a:solidFill>
                          <a:srgbClr val="000000"/>
                        </a:solidFill>
                        <a:effectLst/>
                        <a:latin typeface="Calibri" panose="020F0502020204030204" pitchFamily="34" charset="0"/>
                      </a:endParaRPr>
                    </a:p>
                  </a:txBody>
                  <a:tcPr marL="4752" marR="4752" marT="4752" marB="0" anchor="b">
                    <a:lnL>
                      <a:noFill/>
                    </a:lnL>
                    <a:lnR>
                      <a:noFill/>
                    </a:lnR>
                    <a:lnT>
                      <a:noFill/>
                    </a:lnT>
                    <a:lnB>
                      <a:noFill/>
                    </a:lnB>
                  </a:tcPr>
                </a:tc>
                <a:extLst>
                  <a:ext uri="{0D108BD9-81ED-4DB2-BD59-A6C34878D82A}">
                    <a16:rowId xmlns:a16="http://schemas.microsoft.com/office/drawing/2014/main" val="2549643982"/>
                  </a:ext>
                </a:extLst>
              </a:tr>
              <a:tr h="234912">
                <a:tc>
                  <a:txBody>
                    <a:bodyPr/>
                    <a:lstStyle/>
                    <a:p>
                      <a:pPr algn="l" fontAlgn="b"/>
                      <a:r>
                        <a:rPr lang="en-IN" sz="800" b="0" i="0" u="none" strike="noStrike">
                          <a:solidFill>
                            <a:srgbClr val="000000"/>
                          </a:solidFill>
                          <a:effectLst/>
                          <a:latin typeface="Calibri" panose="020F0502020204030204" pitchFamily="34" charset="0"/>
                        </a:rPr>
                        <a:t>France</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220352</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30212</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81212</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108928</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2551</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17</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267</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13.71</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36.86</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37.2</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214023</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6329</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2.96</a:t>
                      </a:r>
                    </a:p>
                  </a:txBody>
                  <a:tcPr marL="4752" marR="4752" marT="4752" marB="0" anchor="b">
                    <a:lnL>
                      <a:noFill/>
                    </a:lnL>
                    <a:lnR>
                      <a:noFill/>
                    </a:lnR>
                    <a:lnT>
                      <a:noFill/>
                    </a:lnT>
                    <a:lnB>
                      <a:noFill/>
                    </a:lnB>
                  </a:tcPr>
                </a:tc>
                <a:tc>
                  <a:txBody>
                    <a:bodyPr/>
                    <a:lstStyle/>
                    <a:p>
                      <a:pPr algn="l" fontAlgn="b"/>
                      <a:r>
                        <a:rPr lang="en-IN" sz="800" b="0" i="0" u="none" strike="noStrike">
                          <a:solidFill>
                            <a:srgbClr val="000000"/>
                          </a:solidFill>
                          <a:effectLst/>
                          <a:latin typeface="Calibri" panose="020F0502020204030204" pitchFamily="34" charset="0"/>
                        </a:rPr>
                        <a:t>Europe</a:t>
                      </a:r>
                    </a:p>
                  </a:txBody>
                  <a:tcPr marL="4752" marR="4752" marT="4752" marB="0" anchor="b">
                    <a:lnL>
                      <a:noFill/>
                    </a:lnL>
                    <a:lnR>
                      <a:noFill/>
                    </a:lnR>
                    <a:lnT>
                      <a:noFill/>
                    </a:lnT>
                    <a:lnB>
                      <a:noFill/>
                    </a:lnB>
                  </a:tcPr>
                </a:tc>
                <a:tc>
                  <a:txBody>
                    <a:bodyPr/>
                    <a:lstStyle/>
                    <a:p>
                      <a:pPr algn="l" fontAlgn="b"/>
                      <a:endParaRPr lang="en-IN" sz="800" b="0" i="0" u="none" strike="noStrike">
                        <a:solidFill>
                          <a:srgbClr val="000000"/>
                        </a:solidFill>
                        <a:effectLst/>
                        <a:latin typeface="Calibri" panose="020F0502020204030204" pitchFamily="34" charset="0"/>
                      </a:endParaRPr>
                    </a:p>
                  </a:txBody>
                  <a:tcPr marL="4752" marR="4752" marT="4752" marB="0" anchor="b">
                    <a:lnL>
                      <a:noFill/>
                    </a:lnL>
                    <a:lnR>
                      <a:noFill/>
                    </a:lnR>
                    <a:lnT>
                      <a:noFill/>
                    </a:lnT>
                    <a:lnB>
                      <a:noFill/>
                    </a:lnB>
                  </a:tcPr>
                </a:tc>
                <a:extLst>
                  <a:ext uri="{0D108BD9-81ED-4DB2-BD59-A6C34878D82A}">
                    <a16:rowId xmlns:a16="http://schemas.microsoft.com/office/drawing/2014/main" val="4074319388"/>
                  </a:ext>
                </a:extLst>
              </a:tr>
              <a:tr h="234912">
                <a:tc>
                  <a:txBody>
                    <a:bodyPr/>
                    <a:lstStyle/>
                    <a:p>
                      <a:pPr algn="l" fontAlgn="b"/>
                      <a:r>
                        <a:rPr lang="en-IN" sz="800" b="0" i="0" u="none" strike="noStrike">
                          <a:solidFill>
                            <a:srgbClr val="000000"/>
                          </a:solidFill>
                          <a:effectLst/>
                          <a:latin typeface="Calibri" panose="020F0502020204030204" pitchFamily="34" charset="0"/>
                        </a:rPr>
                        <a:t>Gabon</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7189</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49</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4682</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2458</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205</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219</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0.68</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65.13</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1.05</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6433</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756</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11.75</a:t>
                      </a:r>
                    </a:p>
                  </a:txBody>
                  <a:tcPr marL="4752" marR="4752" marT="4752" marB="0" anchor="b">
                    <a:lnL>
                      <a:noFill/>
                    </a:lnL>
                    <a:lnR>
                      <a:noFill/>
                    </a:lnR>
                    <a:lnT>
                      <a:noFill/>
                    </a:lnT>
                    <a:lnB>
                      <a:noFill/>
                    </a:lnB>
                  </a:tcPr>
                </a:tc>
                <a:tc>
                  <a:txBody>
                    <a:bodyPr/>
                    <a:lstStyle/>
                    <a:p>
                      <a:pPr algn="l" fontAlgn="b"/>
                      <a:r>
                        <a:rPr lang="en-IN" sz="800" b="0" i="0" u="none" strike="noStrike">
                          <a:solidFill>
                            <a:srgbClr val="000000"/>
                          </a:solidFill>
                          <a:effectLst/>
                          <a:latin typeface="Calibri" panose="020F0502020204030204" pitchFamily="34" charset="0"/>
                        </a:rPr>
                        <a:t>Africa</a:t>
                      </a:r>
                    </a:p>
                  </a:txBody>
                  <a:tcPr marL="4752" marR="4752" marT="4752" marB="0" anchor="b">
                    <a:lnL>
                      <a:noFill/>
                    </a:lnL>
                    <a:lnR>
                      <a:noFill/>
                    </a:lnR>
                    <a:lnT>
                      <a:noFill/>
                    </a:lnT>
                    <a:lnB>
                      <a:noFill/>
                    </a:lnB>
                  </a:tcPr>
                </a:tc>
                <a:tc>
                  <a:txBody>
                    <a:bodyPr/>
                    <a:lstStyle/>
                    <a:p>
                      <a:pPr algn="l" fontAlgn="b"/>
                      <a:endParaRPr lang="en-IN" sz="800" b="0" i="0" u="none" strike="noStrike">
                        <a:solidFill>
                          <a:srgbClr val="000000"/>
                        </a:solidFill>
                        <a:effectLst/>
                        <a:latin typeface="Calibri" panose="020F0502020204030204" pitchFamily="34" charset="0"/>
                      </a:endParaRPr>
                    </a:p>
                  </a:txBody>
                  <a:tcPr marL="4752" marR="4752" marT="4752" marB="0" anchor="b">
                    <a:lnL>
                      <a:noFill/>
                    </a:lnL>
                    <a:lnR>
                      <a:noFill/>
                    </a:lnR>
                    <a:lnT>
                      <a:noFill/>
                    </a:lnT>
                    <a:lnB>
                      <a:noFill/>
                    </a:lnB>
                  </a:tcPr>
                </a:tc>
                <a:extLst>
                  <a:ext uri="{0D108BD9-81ED-4DB2-BD59-A6C34878D82A}">
                    <a16:rowId xmlns:a16="http://schemas.microsoft.com/office/drawing/2014/main" val="3782406609"/>
                  </a:ext>
                </a:extLst>
              </a:tr>
              <a:tr h="234912">
                <a:tc>
                  <a:txBody>
                    <a:bodyPr/>
                    <a:lstStyle/>
                    <a:p>
                      <a:pPr algn="l" fontAlgn="b"/>
                      <a:r>
                        <a:rPr lang="en-IN" sz="800" b="0" i="0" u="none" strike="noStrike">
                          <a:solidFill>
                            <a:srgbClr val="000000"/>
                          </a:solidFill>
                          <a:effectLst/>
                          <a:latin typeface="Calibri" panose="020F0502020204030204" pitchFamily="34" charset="0"/>
                        </a:rPr>
                        <a:t>Gambia</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326</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8</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66</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252</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49</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2</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6</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2.45</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20.25</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12.12</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112</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214</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191.07</a:t>
                      </a:r>
                    </a:p>
                  </a:txBody>
                  <a:tcPr marL="4752" marR="4752" marT="4752" marB="0" anchor="b">
                    <a:lnL>
                      <a:noFill/>
                    </a:lnL>
                    <a:lnR>
                      <a:noFill/>
                    </a:lnR>
                    <a:lnT>
                      <a:noFill/>
                    </a:lnT>
                    <a:lnB>
                      <a:noFill/>
                    </a:lnB>
                  </a:tcPr>
                </a:tc>
                <a:tc>
                  <a:txBody>
                    <a:bodyPr/>
                    <a:lstStyle/>
                    <a:p>
                      <a:pPr algn="l" fontAlgn="b"/>
                      <a:r>
                        <a:rPr lang="en-IN" sz="800" b="0" i="0" u="none" strike="noStrike">
                          <a:solidFill>
                            <a:srgbClr val="000000"/>
                          </a:solidFill>
                          <a:effectLst/>
                          <a:latin typeface="Calibri" panose="020F0502020204030204" pitchFamily="34" charset="0"/>
                        </a:rPr>
                        <a:t>Africa</a:t>
                      </a:r>
                    </a:p>
                  </a:txBody>
                  <a:tcPr marL="4752" marR="4752" marT="4752" marB="0" anchor="b">
                    <a:lnL>
                      <a:noFill/>
                    </a:lnL>
                    <a:lnR>
                      <a:noFill/>
                    </a:lnR>
                    <a:lnT>
                      <a:noFill/>
                    </a:lnT>
                    <a:lnB>
                      <a:noFill/>
                    </a:lnB>
                  </a:tcPr>
                </a:tc>
                <a:tc>
                  <a:txBody>
                    <a:bodyPr/>
                    <a:lstStyle/>
                    <a:p>
                      <a:pPr algn="l" fontAlgn="b"/>
                      <a:endParaRPr lang="en-IN" sz="800" b="0" i="0" u="none" strike="noStrike">
                        <a:solidFill>
                          <a:srgbClr val="000000"/>
                        </a:solidFill>
                        <a:effectLst/>
                        <a:latin typeface="Calibri" panose="020F0502020204030204" pitchFamily="34" charset="0"/>
                      </a:endParaRPr>
                    </a:p>
                  </a:txBody>
                  <a:tcPr marL="4752" marR="4752" marT="4752" marB="0" anchor="b">
                    <a:lnL>
                      <a:noFill/>
                    </a:lnL>
                    <a:lnR>
                      <a:noFill/>
                    </a:lnR>
                    <a:lnT>
                      <a:noFill/>
                    </a:lnT>
                    <a:lnB>
                      <a:noFill/>
                    </a:lnB>
                  </a:tcPr>
                </a:tc>
                <a:extLst>
                  <a:ext uri="{0D108BD9-81ED-4DB2-BD59-A6C34878D82A}">
                    <a16:rowId xmlns:a16="http://schemas.microsoft.com/office/drawing/2014/main" val="3144645506"/>
                  </a:ext>
                </a:extLst>
              </a:tr>
              <a:tr h="234912">
                <a:tc>
                  <a:txBody>
                    <a:bodyPr/>
                    <a:lstStyle/>
                    <a:p>
                      <a:pPr algn="l" fontAlgn="b"/>
                      <a:r>
                        <a:rPr lang="en-IN" sz="800" b="0" i="0" u="none" strike="noStrike">
                          <a:solidFill>
                            <a:srgbClr val="000000"/>
                          </a:solidFill>
                          <a:effectLst/>
                          <a:latin typeface="Calibri" panose="020F0502020204030204" pitchFamily="34" charset="0"/>
                        </a:rPr>
                        <a:t>Georgia</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1137</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16</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922</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199</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6</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2</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1.41</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81.09</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1.74</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1039</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98</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9.43</a:t>
                      </a:r>
                    </a:p>
                  </a:txBody>
                  <a:tcPr marL="4752" marR="4752" marT="4752" marB="0" anchor="b">
                    <a:lnL>
                      <a:noFill/>
                    </a:lnL>
                    <a:lnR>
                      <a:noFill/>
                    </a:lnR>
                    <a:lnT>
                      <a:noFill/>
                    </a:lnT>
                    <a:lnB>
                      <a:noFill/>
                    </a:lnB>
                  </a:tcPr>
                </a:tc>
                <a:tc>
                  <a:txBody>
                    <a:bodyPr/>
                    <a:lstStyle/>
                    <a:p>
                      <a:pPr algn="l" fontAlgn="b"/>
                      <a:r>
                        <a:rPr lang="en-IN" sz="800" b="0" i="0" u="none" strike="noStrike">
                          <a:solidFill>
                            <a:srgbClr val="000000"/>
                          </a:solidFill>
                          <a:effectLst/>
                          <a:latin typeface="Calibri" panose="020F0502020204030204" pitchFamily="34" charset="0"/>
                        </a:rPr>
                        <a:t>Europe</a:t>
                      </a:r>
                    </a:p>
                  </a:txBody>
                  <a:tcPr marL="4752" marR="4752" marT="4752" marB="0" anchor="b">
                    <a:lnL>
                      <a:noFill/>
                    </a:lnL>
                    <a:lnR>
                      <a:noFill/>
                    </a:lnR>
                    <a:lnT>
                      <a:noFill/>
                    </a:lnT>
                    <a:lnB>
                      <a:noFill/>
                    </a:lnB>
                  </a:tcPr>
                </a:tc>
                <a:tc>
                  <a:txBody>
                    <a:bodyPr/>
                    <a:lstStyle/>
                    <a:p>
                      <a:pPr algn="l" fontAlgn="b"/>
                      <a:endParaRPr lang="en-IN" sz="800" b="0" i="0" u="none" strike="noStrike">
                        <a:solidFill>
                          <a:srgbClr val="000000"/>
                        </a:solidFill>
                        <a:effectLst/>
                        <a:latin typeface="Calibri" panose="020F0502020204030204" pitchFamily="34" charset="0"/>
                      </a:endParaRPr>
                    </a:p>
                  </a:txBody>
                  <a:tcPr marL="4752" marR="4752" marT="4752" marB="0" anchor="b">
                    <a:lnL>
                      <a:noFill/>
                    </a:lnL>
                    <a:lnR>
                      <a:noFill/>
                    </a:lnR>
                    <a:lnT>
                      <a:noFill/>
                    </a:lnT>
                    <a:lnB>
                      <a:noFill/>
                    </a:lnB>
                  </a:tcPr>
                </a:tc>
                <a:extLst>
                  <a:ext uri="{0D108BD9-81ED-4DB2-BD59-A6C34878D82A}">
                    <a16:rowId xmlns:a16="http://schemas.microsoft.com/office/drawing/2014/main" val="3794299218"/>
                  </a:ext>
                </a:extLst>
              </a:tr>
              <a:tr h="234912">
                <a:tc>
                  <a:txBody>
                    <a:bodyPr/>
                    <a:lstStyle/>
                    <a:p>
                      <a:pPr algn="l" fontAlgn="b"/>
                      <a:r>
                        <a:rPr lang="en-IN" sz="800" b="0" i="0" u="none" strike="noStrike">
                          <a:solidFill>
                            <a:srgbClr val="000000"/>
                          </a:solidFill>
                          <a:effectLst/>
                          <a:latin typeface="Calibri" panose="020F0502020204030204" pitchFamily="34" charset="0"/>
                        </a:rPr>
                        <a:t>Germany</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207112</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9125</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190314</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7673</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445</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1</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259</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4.41</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91.89</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4.79</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203325</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3787</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1.86</a:t>
                      </a:r>
                    </a:p>
                  </a:txBody>
                  <a:tcPr marL="4752" marR="4752" marT="4752" marB="0" anchor="b">
                    <a:lnL>
                      <a:noFill/>
                    </a:lnL>
                    <a:lnR>
                      <a:noFill/>
                    </a:lnR>
                    <a:lnT>
                      <a:noFill/>
                    </a:lnT>
                    <a:lnB>
                      <a:noFill/>
                    </a:lnB>
                  </a:tcPr>
                </a:tc>
                <a:tc>
                  <a:txBody>
                    <a:bodyPr/>
                    <a:lstStyle/>
                    <a:p>
                      <a:pPr algn="l" fontAlgn="b"/>
                      <a:r>
                        <a:rPr lang="en-IN" sz="800" b="0" i="0" u="none" strike="noStrike">
                          <a:solidFill>
                            <a:srgbClr val="000000"/>
                          </a:solidFill>
                          <a:effectLst/>
                          <a:latin typeface="Calibri" panose="020F0502020204030204" pitchFamily="34" charset="0"/>
                        </a:rPr>
                        <a:t>Europe</a:t>
                      </a:r>
                    </a:p>
                  </a:txBody>
                  <a:tcPr marL="4752" marR="4752" marT="4752" marB="0" anchor="b">
                    <a:lnL>
                      <a:noFill/>
                    </a:lnL>
                    <a:lnR>
                      <a:noFill/>
                    </a:lnR>
                    <a:lnT>
                      <a:noFill/>
                    </a:lnT>
                    <a:lnB>
                      <a:noFill/>
                    </a:lnB>
                  </a:tcPr>
                </a:tc>
                <a:tc>
                  <a:txBody>
                    <a:bodyPr/>
                    <a:lstStyle/>
                    <a:p>
                      <a:pPr algn="l" fontAlgn="b"/>
                      <a:endParaRPr lang="en-IN" sz="800" b="0" i="0" u="none" strike="noStrike">
                        <a:solidFill>
                          <a:srgbClr val="000000"/>
                        </a:solidFill>
                        <a:effectLst/>
                        <a:latin typeface="Calibri" panose="020F0502020204030204" pitchFamily="34" charset="0"/>
                      </a:endParaRPr>
                    </a:p>
                  </a:txBody>
                  <a:tcPr marL="4752" marR="4752" marT="4752" marB="0" anchor="b">
                    <a:lnL>
                      <a:noFill/>
                    </a:lnL>
                    <a:lnR>
                      <a:noFill/>
                    </a:lnR>
                    <a:lnT>
                      <a:noFill/>
                    </a:lnT>
                    <a:lnB>
                      <a:noFill/>
                    </a:lnB>
                  </a:tcPr>
                </a:tc>
                <a:extLst>
                  <a:ext uri="{0D108BD9-81ED-4DB2-BD59-A6C34878D82A}">
                    <a16:rowId xmlns:a16="http://schemas.microsoft.com/office/drawing/2014/main" val="3604614779"/>
                  </a:ext>
                </a:extLst>
              </a:tr>
              <a:tr h="234912">
                <a:tc>
                  <a:txBody>
                    <a:bodyPr/>
                    <a:lstStyle/>
                    <a:p>
                      <a:pPr algn="l" fontAlgn="b"/>
                      <a:r>
                        <a:rPr lang="en-IN" sz="800" b="0" i="0" u="none" strike="noStrike">
                          <a:solidFill>
                            <a:srgbClr val="000000"/>
                          </a:solidFill>
                          <a:effectLst/>
                          <a:latin typeface="Calibri" panose="020F0502020204030204" pitchFamily="34" charset="0"/>
                        </a:rPr>
                        <a:t>Ghana</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33624</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168</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29801</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3655</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655</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307</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0.5</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88.63</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0.56</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28430</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5194</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18.27</a:t>
                      </a:r>
                    </a:p>
                  </a:txBody>
                  <a:tcPr marL="4752" marR="4752" marT="4752" marB="0" anchor="b">
                    <a:lnL>
                      <a:noFill/>
                    </a:lnL>
                    <a:lnR>
                      <a:noFill/>
                    </a:lnR>
                    <a:lnT>
                      <a:noFill/>
                    </a:lnT>
                    <a:lnB>
                      <a:noFill/>
                    </a:lnB>
                  </a:tcPr>
                </a:tc>
                <a:tc>
                  <a:txBody>
                    <a:bodyPr/>
                    <a:lstStyle/>
                    <a:p>
                      <a:pPr algn="l" fontAlgn="b"/>
                      <a:r>
                        <a:rPr lang="en-IN" sz="800" b="0" i="0" u="none" strike="noStrike">
                          <a:solidFill>
                            <a:srgbClr val="000000"/>
                          </a:solidFill>
                          <a:effectLst/>
                          <a:latin typeface="Calibri" panose="020F0502020204030204" pitchFamily="34" charset="0"/>
                        </a:rPr>
                        <a:t>Africa</a:t>
                      </a:r>
                    </a:p>
                  </a:txBody>
                  <a:tcPr marL="4752" marR="4752" marT="4752" marB="0" anchor="b">
                    <a:lnL>
                      <a:noFill/>
                    </a:lnL>
                    <a:lnR>
                      <a:noFill/>
                    </a:lnR>
                    <a:lnT>
                      <a:noFill/>
                    </a:lnT>
                    <a:lnB>
                      <a:noFill/>
                    </a:lnB>
                  </a:tcPr>
                </a:tc>
                <a:tc>
                  <a:txBody>
                    <a:bodyPr/>
                    <a:lstStyle/>
                    <a:p>
                      <a:pPr algn="l" fontAlgn="b"/>
                      <a:endParaRPr lang="en-IN" sz="800" b="0" i="0" u="none" strike="noStrike">
                        <a:solidFill>
                          <a:srgbClr val="000000"/>
                        </a:solidFill>
                        <a:effectLst/>
                        <a:latin typeface="Calibri" panose="020F0502020204030204" pitchFamily="34" charset="0"/>
                      </a:endParaRPr>
                    </a:p>
                  </a:txBody>
                  <a:tcPr marL="4752" marR="4752" marT="4752" marB="0" anchor="b">
                    <a:lnL>
                      <a:noFill/>
                    </a:lnL>
                    <a:lnR>
                      <a:noFill/>
                    </a:lnR>
                    <a:lnT>
                      <a:noFill/>
                    </a:lnT>
                    <a:lnB>
                      <a:noFill/>
                    </a:lnB>
                  </a:tcPr>
                </a:tc>
                <a:extLst>
                  <a:ext uri="{0D108BD9-81ED-4DB2-BD59-A6C34878D82A}">
                    <a16:rowId xmlns:a16="http://schemas.microsoft.com/office/drawing/2014/main" val="3156965644"/>
                  </a:ext>
                </a:extLst>
              </a:tr>
              <a:tr h="234912">
                <a:tc>
                  <a:txBody>
                    <a:bodyPr/>
                    <a:lstStyle/>
                    <a:p>
                      <a:pPr algn="l" fontAlgn="b"/>
                      <a:r>
                        <a:rPr lang="en-IN" sz="800" b="0" i="0" u="none" strike="noStrike">
                          <a:solidFill>
                            <a:srgbClr val="000000"/>
                          </a:solidFill>
                          <a:effectLst/>
                          <a:latin typeface="Calibri" panose="020F0502020204030204" pitchFamily="34" charset="0"/>
                        </a:rPr>
                        <a:t>Greece</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4227</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202</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1374</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2651</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34</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4.78</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32.51</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14.7</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4012</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215</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5.36</a:t>
                      </a:r>
                    </a:p>
                  </a:txBody>
                  <a:tcPr marL="4752" marR="4752" marT="4752" marB="0" anchor="b">
                    <a:lnL>
                      <a:noFill/>
                    </a:lnL>
                    <a:lnR>
                      <a:noFill/>
                    </a:lnR>
                    <a:lnT>
                      <a:noFill/>
                    </a:lnT>
                    <a:lnB>
                      <a:noFill/>
                    </a:lnB>
                  </a:tcPr>
                </a:tc>
                <a:tc>
                  <a:txBody>
                    <a:bodyPr/>
                    <a:lstStyle/>
                    <a:p>
                      <a:pPr algn="l" fontAlgn="b"/>
                      <a:r>
                        <a:rPr lang="en-IN" sz="800" b="0" i="0" u="none" strike="noStrike">
                          <a:solidFill>
                            <a:srgbClr val="000000"/>
                          </a:solidFill>
                          <a:effectLst/>
                          <a:latin typeface="Calibri" panose="020F0502020204030204" pitchFamily="34" charset="0"/>
                        </a:rPr>
                        <a:t>Europe</a:t>
                      </a:r>
                    </a:p>
                  </a:txBody>
                  <a:tcPr marL="4752" marR="4752" marT="4752" marB="0" anchor="b">
                    <a:lnL>
                      <a:noFill/>
                    </a:lnL>
                    <a:lnR>
                      <a:noFill/>
                    </a:lnR>
                    <a:lnT>
                      <a:noFill/>
                    </a:lnT>
                    <a:lnB>
                      <a:noFill/>
                    </a:lnB>
                  </a:tcPr>
                </a:tc>
                <a:tc>
                  <a:txBody>
                    <a:bodyPr/>
                    <a:lstStyle/>
                    <a:p>
                      <a:pPr algn="l" fontAlgn="b"/>
                      <a:endParaRPr lang="en-IN" sz="800" b="0" i="0" u="none" strike="noStrike">
                        <a:solidFill>
                          <a:srgbClr val="000000"/>
                        </a:solidFill>
                        <a:effectLst/>
                        <a:latin typeface="Calibri" panose="020F0502020204030204" pitchFamily="34" charset="0"/>
                      </a:endParaRPr>
                    </a:p>
                  </a:txBody>
                  <a:tcPr marL="4752" marR="4752" marT="4752" marB="0" anchor="b">
                    <a:lnL>
                      <a:noFill/>
                    </a:lnL>
                    <a:lnR>
                      <a:noFill/>
                    </a:lnR>
                    <a:lnT>
                      <a:noFill/>
                    </a:lnT>
                    <a:lnB>
                      <a:noFill/>
                    </a:lnB>
                  </a:tcPr>
                </a:tc>
                <a:extLst>
                  <a:ext uri="{0D108BD9-81ED-4DB2-BD59-A6C34878D82A}">
                    <a16:rowId xmlns:a16="http://schemas.microsoft.com/office/drawing/2014/main" val="2638910993"/>
                  </a:ext>
                </a:extLst>
              </a:tr>
              <a:tr h="234912">
                <a:tc>
                  <a:txBody>
                    <a:bodyPr/>
                    <a:lstStyle/>
                    <a:p>
                      <a:pPr algn="l" fontAlgn="b"/>
                      <a:r>
                        <a:rPr lang="en-IN" sz="800" b="0" i="0" u="none" strike="noStrike">
                          <a:solidFill>
                            <a:srgbClr val="000000"/>
                          </a:solidFill>
                          <a:effectLst/>
                          <a:latin typeface="Calibri" panose="020F0502020204030204" pitchFamily="34" charset="0"/>
                        </a:rPr>
                        <a:t>Greenland</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14</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13</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1</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1</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92.86</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13</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1</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7.69</a:t>
                      </a:r>
                    </a:p>
                  </a:txBody>
                  <a:tcPr marL="4752" marR="4752" marT="4752" marB="0" anchor="b">
                    <a:lnL>
                      <a:noFill/>
                    </a:lnL>
                    <a:lnR>
                      <a:noFill/>
                    </a:lnR>
                    <a:lnT>
                      <a:noFill/>
                    </a:lnT>
                    <a:lnB>
                      <a:noFill/>
                    </a:lnB>
                  </a:tcPr>
                </a:tc>
                <a:tc>
                  <a:txBody>
                    <a:bodyPr/>
                    <a:lstStyle/>
                    <a:p>
                      <a:pPr algn="l" fontAlgn="b"/>
                      <a:r>
                        <a:rPr lang="en-IN" sz="800" b="0" i="0" u="none" strike="noStrike">
                          <a:solidFill>
                            <a:srgbClr val="000000"/>
                          </a:solidFill>
                          <a:effectLst/>
                          <a:latin typeface="Calibri" panose="020F0502020204030204" pitchFamily="34" charset="0"/>
                        </a:rPr>
                        <a:t>Europe</a:t>
                      </a:r>
                    </a:p>
                  </a:txBody>
                  <a:tcPr marL="4752" marR="4752" marT="4752" marB="0" anchor="b">
                    <a:lnL>
                      <a:noFill/>
                    </a:lnL>
                    <a:lnR>
                      <a:noFill/>
                    </a:lnR>
                    <a:lnT>
                      <a:noFill/>
                    </a:lnT>
                    <a:lnB>
                      <a:noFill/>
                    </a:lnB>
                  </a:tcPr>
                </a:tc>
                <a:tc>
                  <a:txBody>
                    <a:bodyPr/>
                    <a:lstStyle/>
                    <a:p>
                      <a:pPr algn="l" fontAlgn="b"/>
                      <a:endParaRPr lang="en-IN" sz="800" b="0" i="0" u="none" strike="noStrike">
                        <a:solidFill>
                          <a:srgbClr val="000000"/>
                        </a:solidFill>
                        <a:effectLst/>
                        <a:latin typeface="Calibri" panose="020F0502020204030204" pitchFamily="34" charset="0"/>
                      </a:endParaRPr>
                    </a:p>
                  </a:txBody>
                  <a:tcPr marL="4752" marR="4752" marT="4752" marB="0" anchor="b">
                    <a:lnL>
                      <a:noFill/>
                    </a:lnL>
                    <a:lnR>
                      <a:noFill/>
                    </a:lnR>
                    <a:lnT>
                      <a:noFill/>
                    </a:lnT>
                    <a:lnB>
                      <a:noFill/>
                    </a:lnB>
                  </a:tcPr>
                </a:tc>
                <a:extLst>
                  <a:ext uri="{0D108BD9-81ED-4DB2-BD59-A6C34878D82A}">
                    <a16:rowId xmlns:a16="http://schemas.microsoft.com/office/drawing/2014/main" val="220696940"/>
                  </a:ext>
                </a:extLst>
              </a:tr>
              <a:tr h="435802">
                <a:tc>
                  <a:txBody>
                    <a:bodyPr/>
                    <a:lstStyle/>
                    <a:p>
                      <a:pPr algn="l" fontAlgn="b"/>
                      <a:r>
                        <a:rPr lang="en-IN" sz="800" b="0" i="0" u="none" strike="noStrike">
                          <a:solidFill>
                            <a:srgbClr val="000000"/>
                          </a:solidFill>
                          <a:effectLst/>
                          <a:latin typeface="Calibri" panose="020F0502020204030204" pitchFamily="34" charset="0"/>
                        </a:rPr>
                        <a:t>Grenada</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23</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23</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100</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23</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a:t>
                      </a:r>
                    </a:p>
                  </a:txBody>
                  <a:tcPr marL="4752" marR="4752" marT="4752" marB="0" anchor="b">
                    <a:lnL>
                      <a:noFill/>
                    </a:lnL>
                    <a:lnR>
                      <a:noFill/>
                    </a:lnR>
                    <a:lnT>
                      <a:noFill/>
                    </a:lnT>
                    <a:lnB>
                      <a:noFill/>
                    </a:lnB>
                  </a:tcPr>
                </a:tc>
                <a:tc>
                  <a:txBody>
                    <a:bodyPr/>
                    <a:lstStyle/>
                    <a:p>
                      <a:pPr algn="l" fontAlgn="b"/>
                      <a:r>
                        <a:rPr lang="en-IN" sz="800" b="0" i="0" u="none" strike="noStrike">
                          <a:solidFill>
                            <a:srgbClr val="000000"/>
                          </a:solidFill>
                          <a:effectLst/>
                          <a:latin typeface="Calibri" panose="020F0502020204030204" pitchFamily="34" charset="0"/>
                        </a:rPr>
                        <a:t>Americas</a:t>
                      </a:r>
                    </a:p>
                  </a:txBody>
                  <a:tcPr marL="4752" marR="4752" marT="4752" marB="0" anchor="b">
                    <a:lnL>
                      <a:noFill/>
                    </a:lnL>
                    <a:lnR>
                      <a:noFill/>
                    </a:lnR>
                    <a:lnT>
                      <a:noFill/>
                    </a:lnT>
                    <a:lnB>
                      <a:noFill/>
                    </a:lnB>
                  </a:tcPr>
                </a:tc>
                <a:tc>
                  <a:txBody>
                    <a:bodyPr/>
                    <a:lstStyle/>
                    <a:p>
                      <a:pPr algn="l" fontAlgn="b"/>
                      <a:endParaRPr lang="en-IN" sz="800" b="0" i="0" u="none" strike="noStrike">
                        <a:solidFill>
                          <a:srgbClr val="000000"/>
                        </a:solidFill>
                        <a:effectLst/>
                        <a:latin typeface="Calibri" panose="020F0502020204030204" pitchFamily="34" charset="0"/>
                      </a:endParaRPr>
                    </a:p>
                  </a:txBody>
                  <a:tcPr marL="4752" marR="4752" marT="4752" marB="0" anchor="b">
                    <a:lnL>
                      <a:noFill/>
                    </a:lnL>
                    <a:lnR>
                      <a:noFill/>
                    </a:lnR>
                    <a:lnT>
                      <a:noFill/>
                    </a:lnT>
                    <a:lnB>
                      <a:noFill/>
                    </a:lnB>
                  </a:tcPr>
                </a:tc>
                <a:extLst>
                  <a:ext uri="{0D108BD9-81ED-4DB2-BD59-A6C34878D82A}">
                    <a16:rowId xmlns:a16="http://schemas.microsoft.com/office/drawing/2014/main" val="1689963060"/>
                  </a:ext>
                </a:extLst>
              </a:tr>
              <a:tr h="435802">
                <a:tc>
                  <a:txBody>
                    <a:bodyPr/>
                    <a:lstStyle/>
                    <a:p>
                      <a:pPr algn="l" fontAlgn="b"/>
                      <a:r>
                        <a:rPr lang="en-IN" sz="800" b="0" i="0" u="none" strike="noStrike">
                          <a:solidFill>
                            <a:srgbClr val="000000"/>
                          </a:solidFill>
                          <a:effectLst/>
                          <a:latin typeface="Calibri" panose="020F0502020204030204" pitchFamily="34" charset="0"/>
                        </a:rPr>
                        <a:t>Guatemala</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45309</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1761</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32455</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11093</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256</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27</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843</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3.89</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71.63</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5.43</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39039</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6270</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16.06</a:t>
                      </a:r>
                    </a:p>
                  </a:txBody>
                  <a:tcPr marL="4752" marR="4752" marT="4752" marB="0" anchor="b">
                    <a:lnL>
                      <a:noFill/>
                    </a:lnL>
                    <a:lnR>
                      <a:noFill/>
                    </a:lnR>
                    <a:lnT>
                      <a:noFill/>
                    </a:lnT>
                    <a:lnB>
                      <a:noFill/>
                    </a:lnB>
                  </a:tcPr>
                </a:tc>
                <a:tc>
                  <a:txBody>
                    <a:bodyPr/>
                    <a:lstStyle/>
                    <a:p>
                      <a:pPr algn="l" fontAlgn="b"/>
                      <a:r>
                        <a:rPr lang="en-IN" sz="800" b="0" i="0" u="none" strike="noStrike">
                          <a:solidFill>
                            <a:srgbClr val="000000"/>
                          </a:solidFill>
                          <a:effectLst/>
                          <a:latin typeface="Calibri" panose="020F0502020204030204" pitchFamily="34" charset="0"/>
                        </a:rPr>
                        <a:t>Americas</a:t>
                      </a:r>
                    </a:p>
                  </a:txBody>
                  <a:tcPr marL="4752" marR="4752" marT="4752" marB="0" anchor="b">
                    <a:lnL>
                      <a:noFill/>
                    </a:lnL>
                    <a:lnR>
                      <a:noFill/>
                    </a:lnR>
                    <a:lnT>
                      <a:noFill/>
                    </a:lnT>
                    <a:lnB>
                      <a:noFill/>
                    </a:lnB>
                  </a:tcPr>
                </a:tc>
                <a:tc>
                  <a:txBody>
                    <a:bodyPr/>
                    <a:lstStyle/>
                    <a:p>
                      <a:pPr algn="l" fontAlgn="b"/>
                      <a:endParaRPr lang="en-IN" sz="800" b="0" i="0" u="none" strike="noStrike">
                        <a:solidFill>
                          <a:srgbClr val="000000"/>
                        </a:solidFill>
                        <a:effectLst/>
                        <a:latin typeface="Calibri" panose="020F0502020204030204" pitchFamily="34" charset="0"/>
                      </a:endParaRPr>
                    </a:p>
                  </a:txBody>
                  <a:tcPr marL="4752" marR="4752" marT="4752" marB="0" anchor="b">
                    <a:lnL>
                      <a:noFill/>
                    </a:lnL>
                    <a:lnR>
                      <a:noFill/>
                    </a:lnR>
                    <a:lnT>
                      <a:noFill/>
                    </a:lnT>
                    <a:lnB>
                      <a:noFill/>
                    </a:lnB>
                  </a:tcPr>
                </a:tc>
                <a:extLst>
                  <a:ext uri="{0D108BD9-81ED-4DB2-BD59-A6C34878D82A}">
                    <a16:rowId xmlns:a16="http://schemas.microsoft.com/office/drawing/2014/main" val="510677893"/>
                  </a:ext>
                </a:extLst>
              </a:tr>
              <a:tr h="234912">
                <a:tc>
                  <a:txBody>
                    <a:bodyPr/>
                    <a:lstStyle/>
                    <a:p>
                      <a:pPr algn="l" fontAlgn="b"/>
                      <a:r>
                        <a:rPr lang="en-IN" sz="800" b="0" i="0" u="none" strike="noStrike">
                          <a:solidFill>
                            <a:srgbClr val="000000"/>
                          </a:solidFill>
                          <a:effectLst/>
                          <a:latin typeface="Calibri" panose="020F0502020204030204" pitchFamily="34" charset="0"/>
                        </a:rPr>
                        <a:t>Guinea</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7055</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45</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6257</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753</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47</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2</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105</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0.64</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88.69</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0.72</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6590</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465</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7.06</a:t>
                      </a:r>
                    </a:p>
                  </a:txBody>
                  <a:tcPr marL="4752" marR="4752" marT="4752" marB="0" anchor="b">
                    <a:lnL>
                      <a:noFill/>
                    </a:lnL>
                    <a:lnR>
                      <a:noFill/>
                    </a:lnR>
                    <a:lnT>
                      <a:noFill/>
                    </a:lnT>
                    <a:lnB>
                      <a:noFill/>
                    </a:lnB>
                  </a:tcPr>
                </a:tc>
                <a:tc>
                  <a:txBody>
                    <a:bodyPr/>
                    <a:lstStyle/>
                    <a:p>
                      <a:pPr algn="l" fontAlgn="b"/>
                      <a:r>
                        <a:rPr lang="en-IN" sz="800" b="0" i="0" u="none" strike="noStrike">
                          <a:solidFill>
                            <a:srgbClr val="000000"/>
                          </a:solidFill>
                          <a:effectLst/>
                          <a:latin typeface="Calibri" panose="020F0502020204030204" pitchFamily="34" charset="0"/>
                        </a:rPr>
                        <a:t>Africa</a:t>
                      </a:r>
                    </a:p>
                  </a:txBody>
                  <a:tcPr marL="4752" marR="4752" marT="4752" marB="0" anchor="b">
                    <a:lnL>
                      <a:noFill/>
                    </a:lnL>
                    <a:lnR>
                      <a:noFill/>
                    </a:lnR>
                    <a:lnT>
                      <a:noFill/>
                    </a:lnT>
                    <a:lnB>
                      <a:noFill/>
                    </a:lnB>
                  </a:tcPr>
                </a:tc>
                <a:tc>
                  <a:txBody>
                    <a:bodyPr/>
                    <a:lstStyle/>
                    <a:p>
                      <a:pPr algn="l" fontAlgn="b"/>
                      <a:endParaRPr lang="en-IN" sz="800" b="0" i="0" u="none" strike="noStrike">
                        <a:solidFill>
                          <a:srgbClr val="000000"/>
                        </a:solidFill>
                        <a:effectLst/>
                        <a:latin typeface="Calibri" panose="020F0502020204030204" pitchFamily="34" charset="0"/>
                      </a:endParaRPr>
                    </a:p>
                  </a:txBody>
                  <a:tcPr marL="4752" marR="4752" marT="4752" marB="0" anchor="b">
                    <a:lnL>
                      <a:noFill/>
                    </a:lnL>
                    <a:lnR>
                      <a:noFill/>
                    </a:lnR>
                    <a:lnT>
                      <a:noFill/>
                    </a:lnT>
                    <a:lnB>
                      <a:noFill/>
                    </a:lnB>
                  </a:tcPr>
                </a:tc>
                <a:extLst>
                  <a:ext uri="{0D108BD9-81ED-4DB2-BD59-A6C34878D82A}">
                    <a16:rowId xmlns:a16="http://schemas.microsoft.com/office/drawing/2014/main" val="665959063"/>
                  </a:ext>
                </a:extLst>
              </a:tr>
              <a:tr h="435802">
                <a:tc>
                  <a:txBody>
                    <a:bodyPr/>
                    <a:lstStyle/>
                    <a:p>
                      <a:pPr algn="l" fontAlgn="b"/>
                      <a:r>
                        <a:rPr lang="en-IN" sz="800" b="0" i="0" u="none" strike="noStrike">
                          <a:solidFill>
                            <a:srgbClr val="000000"/>
                          </a:solidFill>
                          <a:effectLst/>
                          <a:latin typeface="Calibri" panose="020F0502020204030204" pitchFamily="34" charset="0"/>
                        </a:rPr>
                        <a:t>Guinea-Bissau</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1954</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26</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803</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1125</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1.33</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41.1</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3.24</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1949</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5</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0.26</a:t>
                      </a:r>
                    </a:p>
                  </a:txBody>
                  <a:tcPr marL="4752" marR="4752" marT="4752" marB="0" anchor="b">
                    <a:lnL>
                      <a:noFill/>
                    </a:lnL>
                    <a:lnR>
                      <a:noFill/>
                    </a:lnR>
                    <a:lnT>
                      <a:noFill/>
                    </a:lnT>
                    <a:lnB>
                      <a:noFill/>
                    </a:lnB>
                  </a:tcPr>
                </a:tc>
                <a:tc>
                  <a:txBody>
                    <a:bodyPr/>
                    <a:lstStyle/>
                    <a:p>
                      <a:pPr algn="l" fontAlgn="b"/>
                      <a:r>
                        <a:rPr lang="en-IN" sz="800" b="0" i="0" u="none" strike="noStrike">
                          <a:solidFill>
                            <a:srgbClr val="000000"/>
                          </a:solidFill>
                          <a:effectLst/>
                          <a:latin typeface="Calibri" panose="020F0502020204030204" pitchFamily="34" charset="0"/>
                        </a:rPr>
                        <a:t>Africa</a:t>
                      </a:r>
                    </a:p>
                  </a:txBody>
                  <a:tcPr marL="4752" marR="4752" marT="4752" marB="0" anchor="b">
                    <a:lnL>
                      <a:noFill/>
                    </a:lnL>
                    <a:lnR>
                      <a:noFill/>
                    </a:lnR>
                    <a:lnT>
                      <a:noFill/>
                    </a:lnT>
                    <a:lnB>
                      <a:noFill/>
                    </a:lnB>
                  </a:tcPr>
                </a:tc>
                <a:tc>
                  <a:txBody>
                    <a:bodyPr/>
                    <a:lstStyle/>
                    <a:p>
                      <a:pPr algn="l" fontAlgn="b"/>
                      <a:endParaRPr lang="en-IN" sz="800" b="0" i="0" u="none" strike="noStrike">
                        <a:solidFill>
                          <a:srgbClr val="000000"/>
                        </a:solidFill>
                        <a:effectLst/>
                        <a:latin typeface="Calibri" panose="020F0502020204030204" pitchFamily="34" charset="0"/>
                      </a:endParaRPr>
                    </a:p>
                  </a:txBody>
                  <a:tcPr marL="4752" marR="4752" marT="4752" marB="0" anchor="b">
                    <a:lnL>
                      <a:noFill/>
                    </a:lnL>
                    <a:lnR>
                      <a:noFill/>
                    </a:lnR>
                    <a:lnT>
                      <a:noFill/>
                    </a:lnT>
                    <a:lnB>
                      <a:noFill/>
                    </a:lnB>
                  </a:tcPr>
                </a:tc>
                <a:extLst>
                  <a:ext uri="{0D108BD9-81ED-4DB2-BD59-A6C34878D82A}">
                    <a16:rowId xmlns:a16="http://schemas.microsoft.com/office/drawing/2014/main" val="2162391913"/>
                  </a:ext>
                </a:extLst>
              </a:tr>
              <a:tr h="435802">
                <a:tc>
                  <a:txBody>
                    <a:bodyPr/>
                    <a:lstStyle/>
                    <a:p>
                      <a:pPr algn="l" fontAlgn="b"/>
                      <a:r>
                        <a:rPr lang="en-IN" sz="800" b="0" i="0" u="none" strike="noStrike">
                          <a:solidFill>
                            <a:srgbClr val="000000"/>
                          </a:solidFill>
                          <a:effectLst/>
                          <a:latin typeface="Calibri" panose="020F0502020204030204" pitchFamily="34" charset="0"/>
                        </a:rPr>
                        <a:t>Guyana</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389</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20</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181</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188</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19</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5.14</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46.53</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11.05</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337</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52</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15.43</a:t>
                      </a:r>
                    </a:p>
                  </a:txBody>
                  <a:tcPr marL="4752" marR="4752" marT="4752" marB="0" anchor="b">
                    <a:lnL>
                      <a:noFill/>
                    </a:lnL>
                    <a:lnR>
                      <a:noFill/>
                    </a:lnR>
                    <a:lnT>
                      <a:noFill/>
                    </a:lnT>
                    <a:lnB>
                      <a:noFill/>
                    </a:lnB>
                  </a:tcPr>
                </a:tc>
                <a:tc>
                  <a:txBody>
                    <a:bodyPr/>
                    <a:lstStyle/>
                    <a:p>
                      <a:pPr algn="l" fontAlgn="b"/>
                      <a:r>
                        <a:rPr lang="en-IN" sz="800" b="0" i="0" u="none" strike="noStrike">
                          <a:solidFill>
                            <a:srgbClr val="000000"/>
                          </a:solidFill>
                          <a:effectLst/>
                          <a:latin typeface="Calibri" panose="020F0502020204030204" pitchFamily="34" charset="0"/>
                        </a:rPr>
                        <a:t>Americas</a:t>
                      </a:r>
                    </a:p>
                  </a:txBody>
                  <a:tcPr marL="4752" marR="4752" marT="4752" marB="0" anchor="b">
                    <a:lnL>
                      <a:noFill/>
                    </a:lnL>
                    <a:lnR>
                      <a:noFill/>
                    </a:lnR>
                    <a:lnT>
                      <a:noFill/>
                    </a:lnT>
                    <a:lnB>
                      <a:noFill/>
                    </a:lnB>
                  </a:tcPr>
                </a:tc>
                <a:tc>
                  <a:txBody>
                    <a:bodyPr/>
                    <a:lstStyle/>
                    <a:p>
                      <a:pPr algn="l" fontAlgn="b"/>
                      <a:endParaRPr lang="en-IN" sz="800" b="0" i="0" u="none" strike="noStrike">
                        <a:solidFill>
                          <a:srgbClr val="000000"/>
                        </a:solidFill>
                        <a:effectLst/>
                        <a:latin typeface="Calibri" panose="020F0502020204030204" pitchFamily="34" charset="0"/>
                      </a:endParaRPr>
                    </a:p>
                  </a:txBody>
                  <a:tcPr marL="4752" marR="4752" marT="4752" marB="0" anchor="b">
                    <a:lnL>
                      <a:noFill/>
                    </a:lnL>
                    <a:lnR>
                      <a:noFill/>
                    </a:lnR>
                    <a:lnT>
                      <a:noFill/>
                    </a:lnT>
                    <a:lnB>
                      <a:noFill/>
                    </a:lnB>
                  </a:tcPr>
                </a:tc>
                <a:extLst>
                  <a:ext uri="{0D108BD9-81ED-4DB2-BD59-A6C34878D82A}">
                    <a16:rowId xmlns:a16="http://schemas.microsoft.com/office/drawing/2014/main" val="1006254507"/>
                  </a:ext>
                </a:extLst>
              </a:tr>
              <a:tr h="435802">
                <a:tc>
                  <a:txBody>
                    <a:bodyPr/>
                    <a:lstStyle/>
                    <a:p>
                      <a:pPr algn="l" fontAlgn="b"/>
                      <a:r>
                        <a:rPr lang="en-IN" sz="800" b="0" i="0" u="none" strike="noStrike">
                          <a:solidFill>
                            <a:srgbClr val="000000"/>
                          </a:solidFill>
                          <a:effectLst/>
                          <a:latin typeface="Calibri" panose="020F0502020204030204" pitchFamily="34" charset="0"/>
                        </a:rPr>
                        <a:t>Haiti</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7340</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158</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4365</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2817</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25</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1</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2.15</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59.47</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3.62</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7053</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287</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4.07</a:t>
                      </a:r>
                    </a:p>
                  </a:txBody>
                  <a:tcPr marL="4752" marR="4752" marT="4752" marB="0" anchor="b">
                    <a:lnL>
                      <a:noFill/>
                    </a:lnL>
                    <a:lnR>
                      <a:noFill/>
                    </a:lnR>
                    <a:lnT>
                      <a:noFill/>
                    </a:lnT>
                    <a:lnB>
                      <a:noFill/>
                    </a:lnB>
                  </a:tcPr>
                </a:tc>
                <a:tc>
                  <a:txBody>
                    <a:bodyPr/>
                    <a:lstStyle/>
                    <a:p>
                      <a:pPr algn="l" fontAlgn="b"/>
                      <a:r>
                        <a:rPr lang="en-IN" sz="800" b="0" i="0" u="none" strike="noStrike">
                          <a:solidFill>
                            <a:srgbClr val="000000"/>
                          </a:solidFill>
                          <a:effectLst/>
                          <a:latin typeface="Calibri" panose="020F0502020204030204" pitchFamily="34" charset="0"/>
                        </a:rPr>
                        <a:t>Americas</a:t>
                      </a:r>
                    </a:p>
                  </a:txBody>
                  <a:tcPr marL="4752" marR="4752" marT="4752" marB="0" anchor="b">
                    <a:lnL>
                      <a:noFill/>
                    </a:lnL>
                    <a:lnR>
                      <a:noFill/>
                    </a:lnR>
                    <a:lnT>
                      <a:noFill/>
                    </a:lnT>
                    <a:lnB>
                      <a:noFill/>
                    </a:lnB>
                  </a:tcPr>
                </a:tc>
                <a:tc>
                  <a:txBody>
                    <a:bodyPr/>
                    <a:lstStyle/>
                    <a:p>
                      <a:pPr algn="l" fontAlgn="b"/>
                      <a:endParaRPr lang="en-IN" sz="800" b="0" i="0" u="none" strike="noStrike">
                        <a:solidFill>
                          <a:srgbClr val="000000"/>
                        </a:solidFill>
                        <a:effectLst/>
                        <a:latin typeface="Calibri" panose="020F0502020204030204" pitchFamily="34" charset="0"/>
                      </a:endParaRPr>
                    </a:p>
                  </a:txBody>
                  <a:tcPr marL="4752" marR="4752" marT="4752" marB="0" anchor="b">
                    <a:lnL>
                      <a:noFill/>
                    </a:lnL>
                    <a:lnR>
                      <a:noFill/>
                    </a:lnR>
                    <a:lnT>
                      <a:noFill/>
                    </a:lnT>
                    <a:lnB>
                      <a:noFill/>
                    </a:lnB>
                  </a:tcPr>
                </a:tc>
                <a:extLst>
                  <a:ext uri="{0D108BD9-81ED-4DB2-BD59-A6C34878D82A}">
                    <a16:rowId xmlns:a16="http://schemas.microsoft.com/office/drawing/2014/main" val="314602651"/>
                  </a:ext>
                </a:extLst>
              </a:tr>
              <a:tr h="234912">
                <a:tc>
                  <a:txBody>
                    <a:bodyPr/>
                    <a:lstStyle/>
                    <a:p>
                      <a:pPr algn="l" fontAlgn="b"/>
                      <a:r>
                        <a:rPr lang="en-IN" sz="800" b="0" i="0" u="none" strike="noStrike">
                          <a:solidFill>
                            <a:srgbClr val="000000"/>
                          </a:solidFill>
                          <a:effectLst/>
                          <a:latin typeface="Calibri" panose="020F0502020204030204" pitchFamily="34" charset="0"/>
                        </a:rPr>
                        <a:t>Holy See</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12</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12</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100</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12</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a:t>
                      </a:r>
                    </a:p>
                  </a:txBody>
                  <a:tcPr marL="4752" marR="4752" marT="4752" marB="0" anchor="b">
                    <a:lnL>
                      <a:noFill/>
                    </a:lnL>
                    <a:lnR>
                      <a:noFill/>
                    </a:lnR>
                    <a:lnT>
                      <a:noFill/>
                    </a:lnT>
                    <a:lnB>
                      <a:noFill/>
                    </a:lnB>
                  </a:tcPr>
                </a:tc>
                <a:tc>
                  <a:txBody>
                    <a:bodyPr/>
                    <a:lstStyle/>
                    <a:p>
                      <a:pPr algn="l" fontAlgn="b"/>
                      <a:r>
                        <a:rPr lang="en-IN" sz="800" b="0" i="0" u="none" strike="noStrike">
                          <a:solidFill>
                            <a:srgbClr val="000000"/>
                          </a:solidFill>
                          <a:effectLst/>
                          <a:latin typeface="Calibri" panose="020F0502020204030204" pitchFamily="34" charset="0"/>
                        </a:rPr>
                        <a:t>Europe</a:t>
                      </a:r>
                    </a:p>
                  </a:txBody>
                  <a:tcPr marL="4752" marR="4752" marT="4752" marB="0" anchor="b">
                    <a:lnL>
                      <a:noFill/>
                    </a:lnL>
                    <a:lnR>
                      <a:noFill/>
                    </a:lnR>
                    <a:lnT>
                      <a:noFill/>
                    </a:lnT>
                    <a:lnB>
                      <a:noFill/>
                    </a:lnB>
                  </a:tcPr>
                </a:tc>
                <a:tc>
                  <a:txBody>
                    <a:bodyPr/>
                    <a:lstStyle/>
                    <a:p>
                      <a:pPr algn="l" fontAlgn="b"/>
                      <a:endParaRPr lang="en-IN" sz="800" b="0" i="0" u="none" strike="noStrike">
                        <a:solidFill>
                          <a:srgbClr val="000000"/>
                        </a:solidFill>
                        <a:effectLst/>
                        <a:latin typeface="Calibri" panose="020F0502020204030204" pitchFamily="34" charset="0"/>
                      </a:endParaRPr>
                    </a:p>
                  </a:txBody>
                  <a:tcPr marL="4752" marR="4752" marT="4752" marB="0" anchor="b">
                    <a:lnL>
                      <a:noFill/>
                    </a:lnL>
                    <a:lnR>
                      <a:noFill/>
                    </a:lnR>
                    <a:lnT>
                      <a:noFill/>
                    </a:lnT>
                    <a:lnB>
                      <a:noFill/>
                    </a:lnB>
                  </a:tcPr>
                </a:tc>
                <a:extLst>
                  <a:ext uri="{0D108BD9-81ED-4DB2-BD59-A6C34878D82A}">
                    <a16:rowId xmlns:a16="http://schemas.microsoft.com/office/drawing/2014/main" val="233450665"/>
                  </a:ext>
                </a:extLst>
              </a:tr>
              <a:tr h="435802">
                <a:tc>
                  <a:txBody>
                    <a:bodyPr/>
                    <a:lstStyle/>
                    <a:p>
                      <a:pPr algn="l" fontAlgn="b"/>
                      <a:r>
                        <a:rPr lang="en-IN" sz="800" b="0" i="0" u="none" strike="noStrike">
                          <a:solidFill>
                            <a:srgbClr val="000000"/>
                          </a:solidFill>
                          <a:effectLst/>
                          <a:latin typeface="Calibri" panose="020F0502020204030204" pitchFamily="34" charset="0"/>
                        </a:rPr>
                        <a:t>Honduras</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39741</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1166</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5039</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33536</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465</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50</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117</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2.93</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12.68</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23.14</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34611</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5130</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14.82</a:t>
                      </a:r>
                    </a:p>
                  </a:txBody>
                  <a:tcPr marL="4752" marR="4752" marT="4752" marB="0" anchor="b">
                    <a:lnL>
                      <a:noFill/>
                    </a:lnL>
                    <a:lnR>
                      <a:noFill/>
                    </a:lnR>
                    <a:lnT>
                      <a:noFill/>
                    </a:lnT>
                    <a:lnB>
                      <a:noFill/>
                    </a:lnB>
                  </a:tcPr>
                </a:tc>
                <a:tc>
                  <a:txBody>
                    <a:bodyPr/>
                    <a:lstStyle/>
                    <a:p>
                      <a:pPr algn="l" fontAlgn="b"/>
                      <a:r>
                        <a:rPr lang="en-IN" sz="800" b="0" i="0" u="none" strike="noStrike">
                          <a:solidFill>
                            <a:srgbClr val="000000"/>
                          </a:solidFill>
                          <a:effectLst/>
                          <a:latin typeface="Calibri" panose="020F0502020204030204" pitchFamily="34" charset="0"/>
                        </a:rPr>
                        <a:t>Americas</a:t>
                      </a:r>
                    </a:p>
                  </a:txBody>
                  <a:tcPr marL="4752" marR="4752" marT="4752" marB="0" anchor="b">
                    <a:lnL>
                      <a:noFill/>
                    </a:lnL>
                    <a:lnR>
                      <a:noFill/>
                    </a:lnR>
                    <a:lnT>
                      <a:noFill/>
                    </a:lnT>
                    <a:lnB>
                      <a:noFill/>
                    </a:lnB>
                  </a:tcPr>
                </a:tc>
                <a:tc>
                  <a:txBody>
                    <a:bodyPr/>
                    <a:lstStyle/>
                    <a:p>
                      <a:pPr algn="l" fontAlgn="b"/>
                      <a:endParaRPr lang="en-IN" sz="800" b="0" i="0" u="none" strike="noStrike">
                        <a:solidFill>
                          <a:srgbClr val="000000"/>
                        </a:solidFill>
                        <a:effectLst/>
                        <a:latin typeface="Calibri" panose="020F0502020204030204" pitchFamily="34" charset="0"/>
                      </a:endParaRPr>
                    </a:p>
                  </a:txBody>
                  <a:tcPr marL="4752" marR="4752" marT="4752" marB="0" anchor="b">
                    <a:lnL>
                      <a:noFill/>
                    </a:lnL>
                    <a:lnR>
                      <a:noFill/>
                    </a:lnR>
                    <a:lnT>
                      <a:noFill/>
                    </a:lnT>
                    <a:lnB>
                      <a:noFill/>
                    </a:lnB>
                  </a:tcPr>
                </a:tc>
                <a:extLst>
                  <a:ext uri="{0D108BD9-81ED-4DB2-BD59-A6C34878D82A}">
                    <a16:rowId xmlns:a16="http://schemas.microsoft.com/office/drawing/2014/main" val="429627596"/>
                  </a:ext>
                </a:extLst>
              </a:tr>
              <a:tr h="234912">
                <a:tc>
                  <a:txBody>
                    <a:bodyPr/>
                    <a:lstStyle/>
                    <a:p>
                      <a:pPr algn="l" fontAlgn="b"/>
                      <a:r>
                        <a:rPr lang="en-IN" sz="800" b="0" i="0" u="none" strike="noStrike">
                          <a:solidFill>
                            <a:srgbClr val="000000"/>
                          </a:solidFill>
                          <a:effectLst/>
                          <a:latin typeface="Calibri" panose="020F0502020204030204" pitchFamily="34" charset="0"/>
                        </a:rPr>
                        <a:t>Hungary</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4448</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596</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3329</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523</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13</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13.4</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74.84</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17.9</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4339</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109</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2.51</a:t>
                      </a:r>
                    </a:p>
                  </a:txBody>
                  <a:tcPr marL="4752" marR="4752" marT="4752" marB="0" anchor="b">
                    <a:lnL>
                      <a:noFill/>
                    </a:lnL>
                    <a:lnR>
                      <a:noFill/>
                    </a:lnR>
                    <a:lnT>
                      <a:noFill/>
                    </a:lnT>
                    <a:lnB>
                      <a:noFill/>
                    </a:lnB>
                  </a:tcPr>
                </a:tc>
                <a:tc>
                  <a:txBody>
                    <a:bodyPr/>
                    <a:lstStyle/>
                    <a:p>
                      <a:pPr algn="l" fontAlgn="b"/>
                      <a:r>
                        <a:rPr lang="en-IN" sz="800" b="0" i="0" u="none" strike="noStrike">
                          <a:solidFill>
                            <a:srgbClr val="000000"/>
                          </a:solidFill>
                          <a:effectLst/>
                          <a:latin typeface="Calibri" panose="020F0502020204030204" pitchFamily="34" charset="0"/>
                        </a:rPr>
                        <a:t>Europe</a:t>
                      </a:r>
                    </a:p>
                  </a:txBody>
                  <a:tcPr marL="4752" marR="4752" marT="4752" marB="0" anchor="b">
                    <a:lnL>
                      <a:noFill/>
                    </a:lnL>
                    <a:lnR>
                      <a:noFill/>
                    </a:lnR>
                    <a:lnT>
                      <a:noFill/>
                    </a:lnT>
                    <a:lnB>
                      <a:noFill/>
                    </a:lnB>
                  </a:tcPr>
                </a:tc>
                <a:tc>
                  <a:txBody>
                    <a:bodyPr/>
                    <a:lstStyle/>
                    <a:p>
                      <a:pPr algn="l" fontAlgn="b"/>
                      <a:endParaRPr lang="en-IN" sz="800" b="0" i="0" u="none" strike="noStrike">
                        <a:solidFill>
                          <a:srgbClr val="000000"/>
                        </a:solidFill>
                        <a:effectLst/>
                        <a:latin typeface="Calibri" panose="020F0502020204030204" pitchFamily="34" charset="0"/>
                      </a:endParaRPr>
                    </a:p>
                  </a:txBody>
                  <a:tcPr marL="4752" marR="4752" marT="4752" marB="0" anchor="b">
                    <a:lnL>
                      <a:noFill/>
                    </a:lnL>
                    <a:lnR>
                      <a:noFill/>
                    </a:lnR>
                    <a:lnT>
                      <a:noFill/>
                    </a:lnT>
                    <a:lnB>
                      <a:noFill/>
                    </a:lnB>
                  </a:tcPr>
                </a:tc>
                <a:extLst>
                  <a:ext uri="{0D108BD9-81ED-4DB2-BD59-A6C34878D82A}">
                    <a16:rowId xmlns:a16="http://schemas.microsoft.com/office/drawing/2014/main" val="3887563568"/>
                  </a:ext>
                </a:extLst>
              </a:tr>
              <a:tr h="234912">
                <a:tc>
                  <a:txBody>
                    <a:bodyPr/>
                    <a:lstStyle/>
                    <a:p>
                      <a:pPr algn="l" fontAlgn="b"/>
                      <a:r>
                        <a:rPr lang="en-IN" sz="800" b="0" i="0" u="none" strike="noStrike">
                          <a:solidFill>
                            <a:srgbClr val="000000"/>
                          </a:solidFill>
                          <a:effectLst/>
                          <a:latin typeface="Calibri" panose="020F0502020204030204" pitchFamily="34" charset="0"/>
                        </a:rPr>
                        <a:t>Iceland</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1854</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10</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1823</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21</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7</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0.54</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98.33</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0.55</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1839</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15</a:t>
                      </a:r>
                    </a:p>
                  </a:txBody>
                  <a:tcPr marL="4752" marR="4752" marT="4752"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0.82</a:t>
                      </a:r>
                    </a:p>
                  </a:txBody>
                  <a:tcPr marL="4752" marR="4752" marT="4752" marB="0" anchor="b">
                    <a:lnL>
                      <a:noFill/>
                    </a:lnL>
                    <a:lnR>
                      <a:noFill/>
                    </a:lnR>
                    <a:lnT>
                      <a:noFill/>
                    </a:lnT>
                    <a:lnB>
                      <a:noFill/>
                    </a:lnB>
                  </a:tcPr>
                </a:tc>
                <a:tc>
                  <a:txBody>
                    <a:bodyPr/>
                    <a:lstStyle/>
                    <a:p>
                      <a:pPr algn="l" fontAlgn="b"/>
                      <a:r>
                        <a:rPr lang="en-IN" sz="800" b="0" i="0" u="none" strike="noStrike">
                          <a:solidFill>
                            <a:srgbClr val="000000"/>
                          </a:solidFill>
                          <a:effectLst/>
                          <a:latin typeface="Calibri" panose="020F0502020204030204" pitchFamily="34" charset="0"/>
                        </a:rPr>
                        <a:t>Europe</a:t>
                      </a:r>
                    </a:p>
                  </a:txBody>
                  <a:tcPr marL="4752" marR="4752" marT="4752" marB="0" anchor="b">
                    <a:lnL>
                      <a:noFill/>
                    </a:lnL>
                    <a:lnR>
                      <a:noFill/>
                    </a:lnR>
                    <a:lnT>
                      <a:noFill/>
                    </a:lnT>
                    <a:lnB>
                      <a:noFill/>
                    </a:lnB>
                  </a:tcPr>
                </a:tc>
                <a:tc>
                  <a:txBody>
                    <a:bodyPr/>
                    <a:lstStyle/>
                    <a:p>
                      <a:pPr algn="l" fontAlgn="b"/>
                      <a:endParaRPr lang="en-IN" sz="800" b="0" i="0" u="none" strike="noStrike" dirty="0">
                        <a:solidFill>
                          <a:srgbClr val="000000"/>
                        </a:solidFill>
                        <a:effectLst/>
                        <a:latin typeface="Calibri" panose="020F0502020204030204" pitchFamily="34" charset="0"/>
                      </a:endParaRPr>
                    </a:p>
                  </a:txBody>
                  <a:tcPr marL="4752" marR="4752" marT="4752" marB="0" anchor="b">
                    <a:lnL>
                      <a:noFill/>
                    </a:lnL>
                    <a:lnR>
                      <a:noFill/>
                    </a:lnR>
                    <a:lnT>
                      <a:noFill/>
                    </a:lnT>
                    <a:lnB>
                      <a:noFill/>
                    </a:lnB>
                  </a:tcPr>
                </a:tc>
                <a:extLst>
                  <a:ext uri="{0D108BD9-81ED-4DB2-BD59-A6C34878D82A}">
                    <a16:rowId xmlns:a16="http://schemas.microsoft.com/office/drawing/2014/main" val="2944898455"/>
                  </a:ext>
                </a:extLst>
              </a:tr>
            </a:tbl>
          </a:graphicData>
        </a:graphic>
      </p:graphicFrame>
    </p:spTree>
    <p:extLst>
      <p:ext uri="{BB962C8B-B14F-4D97-AF65-F5344CB8AC3E}">
        <p14:creationId xmlns:p14="http://schemas.microsoft.com/office/powerpoint/2010/main" val="1798774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6C7B0FA8-DFC8-C087-90BE-85DC587647FC}"/>
              </a:ext>
            </a:extLst>
          </p:cNvPr>
          <p:cNvGraphicFramePr>
            <a:graphicFrameLocks noGrp="1"/>
          </p:cNvGraphicFramePr>
          <p:nvPr>
            <p:extLst>
              <p:ext uri="{D42A27DB-BD31-4B8C-83A1-F6EECF244321}">
                <p14:modId xmlns:p14="http://schemas.microsoft.com/office/powerpoint/2010/main" val="3201981798"/>
              </p:ext>
            </p:extLst>
          </p:nvPr>
        </p:nvGraphicFramePr>
        <p:xfrm>
          <a:off x="1049868" y="660400"/>
          <a:ext cx="10837330" cy="5918200"/>
        </p:xfrm>
        <a:graphic>
          <a:graphicData uri="http://schemas.openxmlformats.org/drawingml/2006/table">
            <a:tbl>
              <a:tblPr/>
              <a:tblGrid>
                <a:gridCol w="663510">
                  <a:extLst>
                    <a:ext uri="{9D8B030D-6E8A-4147-A177-3AD203B41FA5}">
                      <a16:colId xmlns:a16="http://schemas.microsoft.com/office/drawing/2014/main" val="1983614108"/>
                    </a:ext>
                  </a:extLst>
                </a:gridCol>
                <a:gridCol w="663510">
                  <a:extLst>
                    <a:ext uri="{9D8B030D-6E8A-4147-A177-3AD203B41FA5}">
                      <a16:colId xmlns:a16="http://schemas.microsoft.com/office/drawing/2014/main" val="142170315"/>
                    </a:ext>
                  </a:extLst>
                </a:gridCol>
                <a:gridCol w="663510">
                  <a:extLst>
                    <a:ext uri="{9D8B030D-6E8A-4147-A177-3AD203B41FA5}">
                      <a16:colId xmlns:a16="http://schemas.microsoft.com/office/drawing/2014/main" val="659734234"/>
                    </a:ext>
                  </a:extLst>
                </a:gridCol>
                <a:gridCol w="663510">
                  <a:extLst>
                    <a:ext uri="{9D8B030D-6E8A-4147-A177-3AD203B41FA5}">
                      <a16:colId xmlns:a16="http://schemas.microsoft.com/office/drawing/2014/main" val="406269404"/>
                    </a:ext>
                  </a:extLst>
                </a:gridCol>
                <a:gridCol w="663510">
                  <a:extLst>
                    <a:ext uri="{9D8B030D-6E8A-4147-A177-3AD203B41FA5}">
                      <a16:colId xmlns:a16="http://schemas.microsoft.com/office/drawing/2014/main" val="2906451312"/>
                    </a:ext>
                  </a:extLst>
                </a:gridCol>
                <a:gridCol w="663510">
                  <a:extLst>
                    <a:ext uri="{9D8B030D-6E8A-4147-A177-3AD203B41FA5}">
                      <a16:colId xmlns:a16="http://schemas.microsoft.com/office/drawing/2014/main" val="2088352613"/>
                    </a:ext>
                  </a:extLst>
                </a:gridCol>
                <a:gridCol w="663510">
                  <a:extLst>
                    <a:ext uri="{9D8B030D-6E8A-4147-A177-3AD203B41FA5}">
                      <a16:colId xmlns:a16="http://schemas.microsoft.com/office/drawing/2014/main" val="911076039"/>
                    </a:ext>
                  </a:extLst>
                </a:gridCol>
                <a:gridCol w="663510">
                  <a:extLst>
                    <a:ext uri="{9D8B030D-6E8A-4147-A177-3AD203B41FA5}">
                      <a16:colId xmlns:a16="http://schemas.microsoft.com/office/drawing/2014/main" val="2658474144"/>
                    </a:ext>
                  </a:extLst>
                </a:gridCol>
                <a:gridCol w="663510">
                  <a:extLst>
                    <a:ext uri="{9D8B030D-6E8A-4147-A177-3AD203B41FA5}">
                      <a16:colId xmlns:a16="http://schemas.microsoft.com/office/drawing/2014/main" val="3173430940"/>
                    </a:ext>
                  </a:extLst>
                </a:gridCol>
                <a:gridCol w="663510">
                  <a:extLst>
                    <a:ext uri="{9D8B030D-6E8A-4147-A177-3AD203B41FA5}">
                      <a16:colId xmlns:a16="http://schemas.microsoft.com/office/drawing/2014/main" val="1961973797"/>
                    </a:ext>
                  </a:extLst>
                </a:gridCol>
                <a:gridCol w="663510">
                  <a:extLst>
                    <a:ext uri="{9D8B030D-6E8A-4147-A177-3AD203B41FA5}">
                      <a16:colId xmlns:a16="http://schemas.microsoft.com/office/drawing/2014/main" val="1392773033"/>
                    </a:ext>
                  </a:extLst>
                </a:gridCol>
                <a:gridCol w="663510">
                  <a:extLst>
                    <a:ext uri="{9D8B030D-6E8A-4147-A177-3AD203B41FA5}">
                      <a16:colId xmlns:a16="http://schemas.microsoft.com/office/drawing/2014/main" val="3883643994"/>
                    </a:ext>
                  </a:extLst>
                </a:gridCol>
                <a:gridCol w="663510">
                  <a:extLst>
                    <a:ext uri="{9D8B030D-6E8A-4147-A177-3AD203B41FA5}">
                      <a16:colId xmlns:a16="http://schemas.microsoft.com/office/drawing/2014/main" val="2063586859"/>
                    </a:ext>
                  </a:extLst>
                </a:gridCol>
                <a:gridCol w="663510">
                  <a:extLst>
                    <a:ext uri="{9D8B030D-6E8A-4147-A177-3AD203B41FA5}">
                      <a16:colId xmlns:a16="http://schemas.microsoft.com/office/drawing/2014/main" val="255155856"/>
                    </a:ext>
                  </a:extLst>
                </a:gridCol>
                <a:gridCol w="442340">
                  <a:extLst>
                    <a:ext uri="{9D8B030D-6E8A-4147-A177-3AD203B41FA5}">
                      <a16:colId xmlns:a16="http://schemas.microsoft.com/office/drawing/2014/main" val="2987884493"/>
                    </a:ext>
                  </a:extLst>
                </a:gridCol>
                <a:gridCol w="442340">
                  <a:extLst>
                    <a:ext uri="{9D8B030D-6E8A-4147-A177-3AD203B41FA5}">
                      <a16:colId xmlns:a16="http://schemas.microsoft.com/office/drawing/2014/main" val="3955717009"/>
                    </a:ext>
                  </a:extLst>
                </a:gridCol>
                <a:gridCol w="663510">
                  <a:extLst>
                    <a:ext uri="{9D8B030D-6E8A-4147-A177-3AD203B41FA5}">
                      <a16:colId xmlns:a16="http://schemas.microsoft.com/office/drawing/2014/main" val="1417740926"/>
                    </a:ext>
                  </a:extLst>
                </a:gridCol>
              </a:tblGrid>
              <a:tr h="367982">
                <a:tc>
                  <a:txBody>
                    <a:bodyPr/>
                    <a:lstStyle/>
                    <a:p>
                      <a:pPr algn="l" fontAlgn="b"/>
                      <a:r>
                        <a:rPr lang="en-IN" sz="900" b="0" i="0" u="none" strike="noStrike">
                          <a:solidFill>
                            <a:srgbClr val="000000"/>
                          </a:solidFill>
                          <a:effectLst/>
                          <a:latin typeface="Calibri" panose="020F0502020204030204" pitchFamily="34" charset="0"/>
                        </a:rPr>
                        <a:t>India</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1480073</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33408</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951166</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495499</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44457</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637</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33598</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2.26</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64.26</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3.51</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1155338</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324735</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28.11</a:t>
                      </a:r>
                    </a:p>
                  </a:txBody>
                  <a:tcPr marL="4914" marR="4914" marT="4914" marB="0" anchor="b">
                    <a:lnL>
                      <a:noFill/>
                    </a:lnL>
                    <a:lnR>
                      <a:noFill/>
                    </a:lnR>
                    <a:lnT>
                      <a:noFill/>
                    </a:lnT>
                    <a:lnB>
                      <a:noFill/>
                    </a:lnB>
                  </a:tcPr>
                </a:tc>
                <a:tc gridSpan="2">
                  <a:txBody>
                    <a:bodyPr/>
                    <a:lstStyle/>
                    <a:p>
                      <a:pPr algn="l" fontAlgn="b"/>
                      <a:r>
                        <a:rPr lang="en-IN" sz="900" b="0" i="0" u="none" strike="noStrike">
                          <a:solidFill>
                            <a:srgbClr val="000000"/>
                          </a:solidFill>
                          <a:effectLst/>
                          <a:latin typeface="Calibri" panose="020F0502020204030204" pitchFamily="34" charset="0"/>
                        </a:rPr>
                        <a:t>South-East Asia</a:t>
                      </a:r>
                    </a:p>
                  </a:txBody>
                  <a:tcPr marL="4914" marR="4914" marT="4914" marB="0" anchor="b">
                    <a:lnL>
                      <a:noFill/>
                    </a:lnL>
                    <a:lnR>
                      <a:noFill/>
                    </a:lnR>
                    <a:lnT>
                      <a:noFill/>
                    </a:lnT>
                    <a:lnB>
                      <a:noFill/>
                    </a:lnB>
                  </a:tcPr>
                </a:tc>
                <a:tc hMerge="1">
                  <a:txBody>
                    <a:bodyPr/>
                    <a:lstStyle/>
                    <a:p>
                      <a:endParaRPr lang="en-IN"/>
                    </a:p>
                  </a:txBody>
                  <a:tcPr/>
                </a:tc>
                <a:tc>
                  <a:txBody>
                    <a:bodyPr/>
                    <a:lstStyle/>
                    <a:p>
                      <a:pPr algn="l" fontAlgn="b"/>
                      <a:endParaRPr lang="en-IN" sz="900" b="0" i="0" u="none" strike="noStrike">
                        <a:solidFill>
                          <a:srgbClr val="000000"/>
                        </a:solidFill>
                        <a:effectLst/>
                        <a:latin typeface="Calibri" panose="020F0502020204030204" pitchFamily="34" charset="0"/>
                      </a:endParaRPr>
                    </a:p>
                  </a:txBody>
                  <a:tcPr marL="4914" marR="4914" marT="4914" marB="0" anchor="b">
                    <a:lnL>
                      <a:noFill/>
                    </a:lnL>
                    <a:lnR>
                      <a:noFill/>
                    </a:lnR>
                    <a:lnT>
                      <a:noFill/>
                    </a:lnT>
                    <a:lnB>
                      <a:noFill/>
                    </a:lnB>
                  </a:tcPr>
                </a:tc>
                <a:extLst>
                  <a:ext uri="{0D108BD9-81ED-4DB2-BD59-A6C34878D82A}">
                    <a16:rowId xmlns:a16="http://schemas.microsoft.com/office/drawing/2014/main" val="842326004"/>
                  </a:ext>
                </a:extLst>
              </a:tr>
              <a:tr h="367982">
                <a:tc>
                  <a:txBody>
                    <a:bodyPr/>
                    <a:lstStyle/>
                    <a:p>
                      <a:pPr algn="l" fontAlgn="b"/>
                      <a:r>
                        <a:rPr lang="en-IN" sz="900" b="0" i="0" u="none" strike="noStrike">
                          <a:solidFill>
                            <a:srgbClr val="000000"/>
                          </a:solidFill>
                          <a:effectLst/>
                          <a:latin typeface="Calibri" panose="020F0502020204030204" pitchFamily="34" charset="0"/>
                        </a:rPr>
                        <a:t>Indonesia</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100303</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4838</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58173</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37292</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1525</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57</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1518</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4.82</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58</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8.32</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88214</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12089</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13.7</a:t>
                      </a:r>
                    </a:p>
                  </a:txBody>
                  <a:tcPr marL="4914" marR="4914" marT="4914" marB="0" anchor="b">
                    <a:lnL>
                      <a:noFill/>
                    </a:lnL>
                    <a:lnR>
                      <a:noFill/>
                    </a:lnR>
                    <a:lnT>
                      <a:noFill/>
                    </a:lnT>
                    <a:lnB>
                      <a:noFill/>
                    </a:lnB>
                  </a:tcPr>
                </a:tc>
                <a:tc gridSpan="2">
                  <a:txBody>
                    <a:bodyPr/>
                    <a:lstStyle/>
                    <a:p>
                      <a:pPr algn="l" fontAlgn="b"/>
                      <a:r>
                        <a:rPr lang="en-IN" sz="900" b="0" i="0" u="none" strike="noStrike">
                          <a:solidFill>
                            <a:srgbClr val="000000"/>
                          </a:solidFill>
                          <a:effectLst/>
                          <a:latin typeface="Calibri" panose="020F0502020204030204" pitchFamily="34" charset="0"/>
                        </a:rPr>
                        <a:t>South-East Asia</a:t>
                      </a:r>
                    </a:p>
                  </a:txBody>
                  <a:tcPr marL="4914" marR="4914" marT="4914" marB="0" anchor="b">
                    <a:lnL>
                      <a:noFill/>
                    </a:lnL>
                    <a:lnR>
                      <a:noFill/>
                    </a:lnR>
                    <a:lnT>
                      <a:noFill/>
                    </a:lnT>
                    <a:lnB>
                      <a:noFill/>
                    </a:lnB>
                  </a:tcPr>
                </a:tc>
                <a:tc hMerge="1">
                  <a:txBody>
                    <a:bodyPr/>
                    <a:lstStyle/>
                    <a:p>
                      <a:endParaRPr lang="en-IN"/>
                    </a:p>
                  </a:txBody>
                  <a:tcPr/>
                </a:tc>
                <a:tc>
                  <a:txBody>
                    <a:bodyPr/>
                    <a:lstStyle/>
                    <a:p>
                      <a:pPr algn="l" fontAlgn="b"/>
                      <a:endParaRPr lang="en-IN" sz="900" b="0" i="0" u="none" strike="noStrike">
                        <a:solidFill>
                          <a:srgbClr val="000000"/>
                        </a:solidFill>
                        <a:effectLst/>
                        <a:latin typeface="Calibri" panose="020F0502020204030204" pitchFamily="34" charset="0"/>
                      </a:endParaRPr>
                    </a:p>
                  </a:txBody>
                  <a:tcPr marL="4914" marR="4914" marT="4914" marB="0" anchor="b">
                    <a:lnL>
                      <a:noFill/>
                    </a:lnL>
                    <a:lnR>
                      <a:noFill/>
                    </a:lnR>
                    <a:lnT>
                      <a:noFill/>
                    </a:lnT>
                    <a:lnB>
                      <a:noFill/>
                    </a:lnB>
                  </a:tcPr>
                </a:tc>
                <a:extLst>
                  <a:ext uri="{0D108BD9-81ED-4DB2-BD59-A6C34878D82A}">
                    <a16:rowId xmlns:a16="http://schemas.microsoft.com/office/drawing/2014/main" val="3108663328"/>
                  </a:ext>
                </a:extLst>
              </a:tr>
              <a:tr h="187802">
                <a:tc>
                  <a:txBody>
                    <a:bodyPr/>
                    <a:lstStyle/>
                    <a:p>
                      <a:pPr algn="l" fontAlgn="b"/>
                      <a:r>
                        <a:rPr lang="en-IN" sz="900" b="0" i="0" u="none" strike="noStrike">
                          <a:solidFill>
                            <a:srgbClr val="000000"/>
                          </a:solidFill>
                          <a:effectLst/>
                          <a:latin typeface="Calibri" panose="020F0502020204030204" pitchFamily="34" charset="0"/>
                        </a:rPr>
                        <a:t>Iran</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293606</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15912</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255144</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22550</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2434</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212</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1931</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5.42</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86.9</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6.24</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276202</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17404</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6.3</a:t>
                      </a:r>
                    </a:p>
                  </a:txBody>
                  <a:tcPr marL="4914" marR="4914" marT="4914" marB="0" anchor="b">
                    <a:lnL>
                      <a:noFill/>
                    </a:lnL>
                    <a:lnR>
                      <a:noFill/>
                    </a:lnR>
                    <a:lnT>
                      <a:noFill/>
                    </a:lnT>
                    <a:lnB>
                      <a:noFill/>
                    </a:lnB>
                  </a:tcPr>
                </a:tc>
                <a:tc gridSpan="3">
                  <a:txBody>
                    <a:bodyPr/>
                    <a:lstStyle/>
                    <a:p>
                      <a:pPr algn="l" fontAlgn="b"/>
                      <a:r>
                        <a:rPr lang="en-IN" sz="900" b="0" i="0" u="none" strike="noStrike">
                          <a:solidFill>
                            <a:srgbClr val="000000"/>
                          </a:solidFill>
                          <a:effectLst/>
                          <a:latin typeface="Calibri" panose="020F0502020204030204" pitchFamily="34" charset="0"/>
                        </a:rPr>
                        <a:t>Eastern Mediterranean</a:t>
                      </a:r>
                    </a:p>
                  </a:txBody>
                  <a:tcPr marL="4914" marR="4914" marT="4914" marB="0" anchor="b">
                    <a:lnL>
                      <a:noFill/>
                    </a:lnL>
                    <a:lnR>
                      <a:noFill/>
                    </a:lnR>
                    <a:lnT>
                      <a:noFill/>
                    </a:lnT>
                    <a:lnB>
                      <a:noFill/>
                    </a:lnB>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202533655"/>
                  </a:ext>
                </a:extLst>
              </a:tr>
              <a:tr h="187802">
                <a:tc>
                  <a:txBody>
                    <a:bodyPr/>
                    <a:lstStyle/>
                    <a:p>
                      <a:pPr algn="l" fontAlgn="b"/>
                      <a:r>
                        <a:rPr lang="en-IN" sz="900" b="0" i="0" u="none" strike="noStrike">
                          <a:solidFill>
                            <a:srgbClr val="000000"/>
                          </a:solidFill>
                          <a:effectLst/>
                          <a:latin typeface="Calibri" panose="020F0502020204030204" pitchFamily="34" charset="0"/>
                        </a:rPr>
                        <a:t>Iraq</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112585</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4458</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77144</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30983</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2553</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96</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1927</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3.96</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68.52</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5.78</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94693</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17892</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18.89</a:t>
                      </a:r>
                    </a:p>
                  </a:txBody>
                  <a:tcPr marL="4914" marR="4914" marT="4914" marB="0" anchor="b">
                    <a:lnL>
                      <a:noFill/>
                    </a:lnL>
                    <a:lnR>
                      <a:noFill/>
                    </a:lnR>
                    <a:lnT>
                      <a:noFill/>
                    </a:lnT>
                    <a:lnB>
                      <a:noFill/>
                    </a:lnB>
                  </a:tcPr>
                </a:tc>
                <a:tc gridSpan="3">
                  <a:txBody>
                    <a:bodyPr/>
                    <a:lstStyle/>
                    <a:p>
                      <a:pPr algn="l" fontAlgn="b"/>
                      <a:r>
                        <a:rPr lang="en-IN" sz="900" b="0" i="0" u="none" strike="noStrike">
                          <a:solidFill>
                            <a:srgbClr val="000000"/>
                          </a:solidFill>
                          <a:effectLst/>
                          <a:latin typeface="Calibri" panose="020F0502020204030204" pitchFamily="34" charset="0"/>
                        </a:rPr>
                        <a:t>Eastern Mediterranean</a:t>
                      </a:r>
                    </a:p>
                  </a:txBody>
                  <a:tcPr marL="4914" marR="4914" marT="4914" marB="0" anchor="b">
                    <a:lnL>
                      <a:noFill/>
                    </a:lnL>
                    <a:lnR>
                      <a:noFill/>
                    </a:lnR>
                    <a:lnT>
                      <a:noFill/>
                    </a:lnT>
                    <a:lnB>
                      <a:noFill/>
                    </a:lnB>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787576106"/>
                  </a:ext>
                </a:extLst>
              </a:tr>
              <a:tr h="367982">
                <a:tc>
                  <a:txBody>
                    <a:bodyPr/>
                    <a:lstStyle/>
                    <a:p>
                      <a:pPr algn="l" fontAlgn="b"/>
                      <a:r>
                        <a:rPr lang="en-IN" sz="900" b="0" i="0" u="none" strike="noStrike">
                          <a:solidFill>
                            <a:srgbClr val="000000"/>
                          </a:solidFill>
                          <a:effectLst/>
                          <a:latin typeface="Calibri" panose="020F0502020204030204" pitchFamily="34" charset="0"/>
                        </a:rPr>
                        <a:t>Ireland</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25892</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1764</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23364</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764</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11</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0</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0</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6.81</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90.24</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7.55</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25766</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126</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0.49</a:t>
                      </a:r>
                    </a:p>
                  </a:txBody>
                  <a:tcPr marL="4914" marR="4914" marT="4914" marB="0" anchor="b">
                    <a:lnL>
                      <a:noFill/>
                    </a:lnL>
                    <a:lnR>
                      <a:noFill/>
                    </a:lnR>
                    <a:lnT>
                      <a:noFill/>
                    </a:lnT>
                    <a:lnB>
                      <a:noFill/>
                    </a:lnB>
                  </a:tcPr>
                </a:tc>
                <a:tc>
                  <a:txBody>
                    <a:bodyPr/>
                    <a:lstStyle/>
                    <a:p>
                      <a:pPr algn="l" fontAlgn="b"/>
                      <a:r>
                        <a:rPr lang="en-IN" sz="900" b="0" i="0" u="none" strike="noStrike">
                          <a:solidFill>
                            <a:srgbClr val="000000"/>
                          </a:solidFill>
                          <a:effectLst/>
                          <a:latin typeface="Calibri" panose="020F0502020204030204" pitchFamily="34" charset="0"/>
                        </a:rPr>
                        <a:t>Europe</a:t>
                      </a:r>
                    </a:p>
                  </a:txBody>
                  <a:tcPr marL="4914" marR="4914" marT="4914"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4914" marR="4914" marT="4914"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4914" marR="4914" marT="4914" marB="0" anchor="b">
                    <a:lnL>
                      <a:noFill/>
                    </a:lnL>
                    <a:lnR>
                      <a:noFill/>
                    </a:lnR>
                    <a:lnT>
                      <a:noFill/>
                    </a:lnT>
                    <a:lnB>
                      <a:noFill/>
                    </a:lnB>
                  </a:tcPr>
                </a:tc>
                <a:extLst>
                  <a:ext uri="{0D108BD9-81ED-4DB2-BD59-A6C34878D82A}">
                    <a16:rowId xmlns:a16="http://schemas.microsoft.com/office/drawing/2014/main" val="1343661645"/>
                  </a:ext>
                </a:extLst>
              </a:tr>
              <a:tr h="367982">
                <a:tc>
                  <a:txBody>
                    <a:bodyPr/>
                    <a:lstStyle/>
                    <a:p>
                      <a:pPr algn="l" fontAlgn="b"/>
                      <a:r>
                        <a:rPr lang="en-IN" sz="900" b="0" i="0" u="none" strike="noStrike">
                          <a:solidFill>
                            <a:srgbClr val="000000"/>
                          </a:solidFill>
                          <a:effectLst/>
                          <a:latin typeface="Calibri" panose="020F0502020204030204" pitchFamily="34" charset="0"/>
                        </a:rPr>
                        <a:t>Israel</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63985</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474</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27133</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36378</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2029</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4</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108</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0.74</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42.41</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1.75</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52003</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11982</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23.04</a:t>
                      </a:r>
                    </a:p>
                  </a:txBody>
                  <a:tcPr marL="4914" marR="4914" marT="4914" marB="0" anchor="b">
                    <a:lnL>
                      <a:noFill/>
                    </a:lnL>
                    <a:lnR>
                      <a:noFill/>
                    </a:lnR>
                    <a:lnT>
                      <a:noFill/>
                    </a:lnT>
                    <a:lnB>
                      <a:noFill/>
                    </a:lnB>
                  </a:tcPr>
                </a:tc>
                <a:tc>
                  <a:txBody>
                    <a:bodyPr/>
                    <a:lstStyle/>
                    <a:p>
                      <a:pPr algn="l" fontAlgn="b"/>
                      <a:r>
                        <a:rPr lang="en-IN" sz="900" b="0" i="0" u="none" strike="noStrike">
                          <a:solidFill>
                            <a:srgbClr val="000000"/>
                          </a:solidFill>
                          <a:effectLst/>
                          <a:latin typeface="Calibri" panose="020F0502020204030204" pitchFamily="34" charset="0"/>
                        </a:rPr>
                        <a:t>Europe</a:t>
                      </a:r>
                    </a:p>
                  </a:txBody>
                  <a:tcPr marL="4914" marR="4914" marT="4914"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4914" marR="4914" marT="4914"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4914" marR="4914" marT="4914" marB="0" anchor="b">
                    <a:lnL>
                      <a:noFill/>
                    </a:lnL>
                    <a:lnR>
                      <a:noFill/>
                    </a:lnR>
                    <a:lnT>
                      <a:noFill/>
                    </a:lnT>
                    <a:lnB>
                      <a:noFill/>
                    </a:lnB>
                  </a:tcPr>
                </a:tc>
                <a:extLst>
                  <a:ext uri="{0D108BD9-81ED-4DB2-BD59-A6C34878D82A}">
                    <a16:rowId xmlns:a16="http://schemas.microsoft.com/office/drawing/2014/main" val="1167548116"/>
                  </a:ext>
                </a:extLst>
              </a:tr>
              <a:tr h="367982">
                <a:tc>
                  <a:txBody>
                    <a:bodyPr/>
                    <a:lstStyle/>
                    <a:p>
                      <a:pPr algn="l" fontAlgn="b"/>
                      <a:r>
                        <a:rPr lang="en-IN" sz="900" b="0" i="0" u="none" strike="noStrike">
                          <a:solidFill>
                            <a:srgbClr val="000000"/>
                          </a:solidFill>
                          <a:effectLst/>
                          <a:latin typeface="Calibri" panose="020F0502020204030204" pitchFamily="34" charset="0"/>
                        </a:rPr>
                        <a:t>Italy</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246286</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35112</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198593</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12581</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168</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5</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147</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14.26</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80.64</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17.68</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244624</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1662</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0.68</a:t>
                      </a:r>
                    </a:p>
                  </a:txBody>
                  <a:tcPr marL="4914" marR="4914" marT="4914" marB="0" anchor="b">
                    <a:lnL>
                      <a:noFill/>
                    </a:lnL>
                    <a:lnR>
                      <a:noFill/>
                    </a:lnR>
                    <a:lnT>
                      <a:noFill/>
                    </a:lnT>
                    <a:lnB>
                      <a:noFill/>
                    </a:lnB>
                  </a:tcPr>
                </a:tc>
                <a:tc>
                  <a:txBody>
                    <a:bodyPr/>
                    <a:lstStyle/>
                    <a:p>
                      <a:pPr algn="l" fontAlgn="b"/>
                      <a:r>
                        <a:rPr lang="en-IN" sz="900" b="0" i="0" u="none" strike="noStrike">
                          <a:solidFill>
                            <a:srgbClr val="000000"/>
                          </a:solidFill>
                          <a:effectLst/>
                          <a:latin typeface="Calibri" panose="020F0502020204030204" pitchFamily="34" charset="0"/>
                        </a:rPr>
                        <a:t>Europe</a:t>
                      </a:r>
                    </a:p>
                  </a:txBody>
                  <a:tcPr marL="4914" marR="4914" marT="4914"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4914" marR="4914" marT="4914"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4914" marR="4914" marT="4914" marB="0" anchor="b">
                    <a:lnL>
                      <a:noFill/>
                    </a:lnL>
                    <a:lnR>
                      <a:noFill/>
                    </a:lnR>
                    <a:lnT>
                      <a:noFill/>
                    </a:lnT>
                    <a:lnB>
                      <a:noFill/>
                    </a:lnB>
                  </a:tcPr>
                </a:tc>
                <a:extLst>
                  <a:ext uri="{0D108BD9-81ED-4DB2-BD59-A6C34878D82A}">
                    <a16:rowId xmlns:a16="http://schemas.microsoft.com/office/drawing/2014/main" val="1448011041"/>
                  </a:ext>
                </a:extLst>
              </a:tr>
              <a:tr h="367982">
                <a:tc>
                  <a:txBody>
                    <a:bodyPr/>
                    <a:lstStyle/>
                    <a:p>
                      <a:pPr algn="l" fontAlgn="b"/>
                      <a:r>
                        <a:rPr lang="en-IN" sz="900" b="0" i="0" u="none" strike="noStrike">
                          <a:solidFill>
                            <a:srgbClr val="000000"/>
                          </a:solidFill>
                          <a:effectLst/>
                          <a:latin typeface="Calibri" panose="020F0502020204030204" pitchFamily="34" charset="0"/>
                        </a:rPr>
                        <a:t>Jamaica</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853</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10</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714</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129</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11</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0</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0</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1.17</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83.7</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1.4</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809</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44</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5.44</a:t>
                      </a:r>
                    </a:p>
                  </a:txBody>
                  <a:tcPr marL="4914" marR="4914" marT="4914" marB="0" anchor="b">
                    <a:lnL>
                      <a:noFill/>
                    </a:lnL>
                    <a:lnR>
                      <a:noFill/>
                    </a:lnR>
                    <a:lnT>
                      <a:noFill/>
                    </a:lnT>
                    <a:lnB>
                      <a:noFill/>
                    </a:lnB>
                  </a:tcPr>
                </a:tc>
                <a:tc>
                  <a:txBody>
                    <a:bodyPr/>
                    <a:lstStyle/>
                    <a:p>
                      <a:pPr algn="l" fontAlgn="b"/>
                      <a:r>
                        <a:rPr lang="en-IN" sz="900" b="0" i="0" u="none" strike="noStrike">
                          <a:solidFill>
                            <a:srgbClr val="000000"/>
                          </a:solidFill>
                          <a:effectLst/>
                          <a:latin typeface="Calibri" panose="020F0502020204030204" pitchFamily="34" charset="0"/>
                        </a:rPr>
                        <a:t>Americas</a:t>
                      </a:r>
                    </a:p>
                  </a:txBody>
                  <a:tcPr marL="4914" marR="4914" marT="4914"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4914" marR="4914" marT="4914"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4914" marR="4914" marT="4914" marB="0" anchor="b">
                    <a:lnL>
                      <a:noFill/>
                    </a:lnL>
                    <a:lnR>
                      <a:noFill/>
                    </a:lnR>
                    <a:lnT>
                      <a:noFill/>
                    </a:lnT>
                    <a:lnB>
                      <a:noFill/>
                    </a:lnB>
                  </a:tcPr>
                </a:tc>
                <a:extLst>
                  <a:ext uri="{0D108BD9-81ED-4DB2-BD59-A6C34878D82A}">
                    <a16:rowId xmlns:a16="http://schemas.microsoft.com/office/drawing/2014/main" val="1123044708"/>
                  </a:ext>
                </a:extLst>
              </a:tr>
              <a:tr h="367982">
                <a:tc>
                  <a:txBody>
                    <a:bodyPr/>
                    <a:lstStyle/>
                    <a:p>
                      <a:pPr algn="l" fontAlgn="b"/>
                      <a:r>
                        <a:rPr lang="en-IN" sz="900" b="0" i="0" u="none" strike="noStrike">
                          <a:solidFill>
                            <a:srgbClr val="000000"/>
                          </a:solidFill>
                          <a:effectLst/>
                          <a:latin typeface="Calibri" panose="020F0502020204030204" pitchFamily="34" charset="0"/>
                        </a:rPr>
                        <a:t>Japan</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31142</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998</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21970</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8174</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594</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0</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364</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3.2</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70.55</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4.54</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25706</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5436</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21.15</a:t>
                      </a:r>
                    </a:p>
                  </a:txBody>
                  <a:tcPr marL="4914" marR="4914" marT="4914" marB="0" anchor="b">
                    <a:lnL>
                      <a:noFill/>
                    </a:lnL>
                    <a:lnR>
                      <a:noFill/>
                    </a:lnR>
                    <a:lnT>
                      <a:noFill/>
                    </a:lnT>
                    <a:lnB>
                      <a:noFill/>
                    </a:lnB>
                  </a:tcPr>
                </a:tc>
                <a:tc gridSpan="2">
                  <a:txBody>
                    <a:bodyPr/>
                    <a:lstStyle/>
                    <a:p>
                      <a:pPr algn="l" fontAlgn="b"/>
                      <a:r>
                        <a:rPr lang="en-IN" sz="900" b="0" i="0" u="none" strike="noStrike">
                          <a:solidFill>
                            <a:srgbClr val="000000"/>
                          </a:solidFill>
                          <a:effectLst/>
                          <a:latin typeface="Calibri" panose="020F0502020204030204" pitchFamily="34" charset="0"/>
                        </a:rPr>
                        <a:t>Western Pacific</a:t>
                      </a:r>
                    </a:p>
                  </a:txBody>
                  <a:tcPr marL="4914" marR="4914" marT="4914" marB="0" anchor="b">
                    <a:lnL>
                      <a:noFill/>
                    </a:lnL>
                    <a:lnR>
                      <a:noFill/>
                    </a:lnR>
                    <a:lnT>
                      <a:noFill/>
                    </a:lnT>
                    <a:lnB>
                      <a:noFill/>
                    </a:lnB>
                  </a:tcPr>
                </a:tc>
                <a:tc hMerge="1">
                  <a:txBody>
                    <a:bodyPr/>
                    <a:lstStyle/>
                    <a:p>
                      <a:endParaRPr lang="en-IN"/>
                    </a:p>
                  </a:txBody>
                  <a:tcPr/>
                </a:tc>
                <a:tc>
                  <a:txBody>
                    <a:bodyPr/>
                    <a:lstStyle/>
                    <a:p>
                      <a:pPr algn="l" fontAlgn="b"/>
                      <a:endParaRPr lang="en-IN" sz="900" b="0" i="0" u="none" strike="noStrike">
                        <a:solidFill>
                          <a:srgbClr val="000000"/>
                        </a:solidFill>
                        <a:effectLst/>
                        <a:latin typeface="Calibri" panose="020F0502020204030204" pitchFamily="34" charset="0"/>
                      </a:endParaRPr>
                    </a:p>
                  </a:txBody>
                  <a:tcPr marL="4914" marR="4914" marT="4914" marB="0" anchor="b">
                    <a:lnL>
                      <a:noFill/>
                    </a:lnL>
                    <a:lnR>
                      <a:noFill/>
                    </a:lnR>
                    <a:lnT>
                      <a:noFill/>
                    </a:lnT>
                    <a:lnB>
                      <a:noFill/>
                    </a:lnB>
                  </a:tcPr>
                </a:tc>
                <a:extLst>
                  <a:ext uri="{0D108BD9-81ED-4DB2-BD59-A6C34878D82A}">
                    <a16:rowId xmlns:a16="http://schemas.microsoft.com/office/drawing/2014/main" val="572570003"/>
                  </a:ext>
                </a:extLst>
              </a:tr>
              <a:tr h="187802">
                <a:tc>
                  <a:txBody>
                    <a:bodyPr/>
                    <a:lstStyle/>
                    <a:p>
                      <a:pPr algn="l" fontAlgn="b"/>
                      <a:r>
                        <a:rPr lang="en-IN" sz="900" b="0" i="0" u="none" strike="noStrike">
                          <a:solidFill>
                            <a:srgbClr val="000000"/>
                          </a:solidFill>
                          <a:effectLst/>
                          <a:latin typeface="Calibri" panose="020F0502020204030204" pitchFamily="34" charset="0"/>
                        </a:rPr>
                        <a:t>Jordan</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1176</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11</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1041</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124</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8</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0</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0</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0.94</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88.52</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1.06</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1223</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-47</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-3.84</a:t>
                      </a:r>
                    </a:p>
                  </a:txBody>
                  <a:tcPr marL="4914" marR="4914" marT="4914" marB="0" anchor="b">
                    <a:lnL>
                      <a:noFill/>
                    </a:lnL>
                    <a:lnR>
                      <a:noFill/>
                    </a:lnR>
                    <a:lnT>
                      <a:noFill/>
                    </a:lnT>
                    <a:lnB>
                      <a:noFill/>
                    </a:lnB>
                  </a:tcPr>
                </a:tc>
                <a:tc gridSpan="3">
                  <a:txBody>
                    <a:bodyPr/>
                    <a:lstStyle/>
                    <a:p>
                      <a:pPr algn="l" fontAlgn="b"/>
                      <a:r>
                        <a:rPr lang="en-IN" sz="900" b="0" i="0" u="none" strike="noStrike">
                          <a:solidFill>
                            <a:srgbClr val="000000"/>
                          </a:solidFill>
                          <a:effectLst/>
                          <a:latin typeface="Calibri" panose="020F0502020204030204" pitchFamily="34" charset="0"/>
                        </a:rPr>
                        <a:t>Eastern Mediterranean</a:t>
                      </a:r>
                    </a:p>
                  </a:txBody>
                  <a:tcPr marL="4914" marR="4914" marT="4914" marB="0" anchor="b">
                    <a:lnL>
                      <a:noFill/>
                    </a:lnL>
                    <a:lnR>
                      <a:noFill/>
                    </a:lnR>
                    <a:lnT>
                      <a:noFill/>
                    </a:lnT>
                    <a:lnB>
                      <a:noFill/>
                    </a:lnB>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542273307"/>
                  </a:ext>
                </a:extLst>
              </a:tr>
              <a:tr h="367982">
                <a:tc>
                  <a:txBody>
                    <a:bodyPr/>
                    <a:lstStyle/>
                    <a:p>
                      <a:pPr algn="l" fontAlgn="b"/>
                      <a:r>
                        <a:rPr lang="en-IN" sz="900" b="0" i="0" u="none" strike="noStrike">
                          <a:solidFill>
                            <a:srgbClr val="000000"/>
                          </a:solidFill>
                          <a:effectLst/>
                          <a:latin typeface="Calibri" panose="020F0502020204030204" pitchFamily="34" charset="0"/>
                        </a:rPr>
                        <a:t>Kazakhstan</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84648</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585</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54404</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29659</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1526</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0</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1833</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0.69</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64.27</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1.08</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73468</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11180</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15.22</a:t>
                      </a:r>
                    </a:p>
                  </a:txBody>
                  <a:tcPr marL="4914" marR="4914" marT="4914" marB="0" anchor="b">
                    <a:lnL>
                      <a:noFill/>
                    </a:lnL>
                    <a:lnR>
                      <a:noFill/>
                    </a:lnR>
                    <a:lnT>
                      <a:noFill/>
                    </a:lnT>
                    <a:lnB>
                      <a:noFill/>
                    </a:lnB>
                  </a:tcPr>
                </a:tc>
                <a:tc>
                  <a:txBody>
                    <a:bodyPr/>
                    <a:lstStyle/>
                    <a:p>
                      <a:pPr algn="l" fontAlgn="b"/>
                      <a:r>
                        <a:rPr lang="en-IN" sz="900" b="0" i="0" u="none" strike="noStrike">
                          <a:solidFill>
                            <a:srgbClr val="000000"/>
                          </a:solidFill>
                          <a:effectLst/>
                          <a:latin typeface="Calibri" panose="020F0502020204030204" pitchFamily="34" charset="0"/>
                        </a:rPr>
                        <a:t>Europe</a:t>
                      </a:r>
                    </a:p>
                  </a:txBody>
                  <a:tcPr marL="4914" marR="4914" marT="4914"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4914" marR="4914" marT="4914"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4914" marR="4914" marT="4914" marB="0" anchor="b">
                    <a:lnL>
                      <a:noFill/>
                    </a:lnL>
                    <a:lnR>
                      <a:noFill/>
                    </a:lnR>
                    <a:lnT>
                      <a:noFill/>
                    </a:lnT>
                    <a:lnB>
                      <a:noFill/>
                    </a:lnB>
                  </a:tcPr>
                </a:tc>
                <a:extLst>
                  <a:ext uri="{0D108BD9-81ED-4DB2-BD59-A6C34878D82A}">
                    <a16:rowId xmlns:a16="http://schemas.microsoft.com/office/drawing/2014/main" val="3130549824"/>
                  </a:ext>
                </a:extLst>
              </a:tr>
              <a:tr h="187802">
                <a:tc>
                  <a:txBody>
                    <a:bodyPr/>
                    <a:lstStyle/>
                    <a:p>
                      <a:pPr algn="l" fontAlgn="b"/>
                      <a:r>
                        <a:rPr lang="en-IN" sz="900" b="0" i="0" u="none" strike="noStrike">
                          <a:solidFill>
                            <a:srgbClr val="000000"/>
                          </a:solidFill>
                          <a:effectLst/>
                          <a:latin typeface="Calibri" panose="020F0502020204030204" pitchFamily="34" charset="0"/>
                        </a:rPr>
                        <a:t>Kenya</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17975</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285</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7833</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9857</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372</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5</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90</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1.59</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43.58</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3.64</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13771</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4204</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30.53</a:t>
                      </a:r>
                    </a:p>
                  </a:txBody>
                  <a:tcPr marL="4914" marR="4914" marT="4914" marB="0" anchor="b">
                    <a:lnL>
                      <a:noFill/>
                    </a:lnL>
                    <a:lnR>
                      <a:noFill/>
                    </a:lnR>
                    <a:lnT>
                      <a:noFill/>
                    </a:lnT>
                    <a:lnB>
                      <a:noFill/>
                    </a:lnB>
                  </a:tcPr>
                </a:tc>
                <a:tc>
                  <a:txBody>
                    <a:bodyPr/>
                    <a:lstStyle/>
                    <a:p>
                      <a:pPr algn="l" fontAlgn="b"/>
                      <a:r>
                        <a:rPr lang="en-IN" sz="900" b="0" i="0" u="none" strike="noStrike">
                          <a:solidFill>
                            <a:srgbClr val="000000"/>
                          </a:solidFill>
                          <a:effectLst/>
                          <a:latin typeface="Calibri" panose="020F0502020204030204" pitchFamily="34" charset="0"/>
                        </a:rPr>
                        <a:t>Africa</a:t>
                      </a:r>
                    </a:p>
                  </a:txBody>
                  <a:tcPr marL="4914" marR="4914" marT="4914"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4914" marR="4914" marT="4914"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4914" marR="4914" marT="4914" marB="0" anchor="b">
                    <a:lnL>
                      <a:noFill/>
                    </a:lnL>
                    <a:lnR>
                      <a:noFill/>
                    </a:lnR>
                    <a:lnT>
                      <a:noFill/>
                    </a:lnT>
                    <a:lnB>
                      <a:noFill/>
                    </a:lnB>
                  </a:tcPr>
                </a:tc>
                <a:extLst>
                  <a:ext uri="{0D108BD9-81ED-4DB2-BD59-A6C34878D82A}">
                    <a16:rowId xmlns:a16="http://schemas.microsoft.com/office/drawing/2014/main" val="355088625"/>
                  </a:ext>
                </a:extLst>
              </a:tr>
              <a:tr h="367982">
                <a:tc>
                  <a:txBody>
                    <a:bodyPr/>
                    <a:lstStyle/>
                    <a:p>
                      <a:pPr algn="l" fontAlgn="b"/>
                      <a:r>
                        <a:rPr lang="en-IN" sz="900" b="0" i="0" u="none" strike="noStrike">
                          <a:solidFill>
                            <a:srgbClr val="000000"/>
                          </a:solidFill>
                          <a:effectLst/>
                          <a:latin typeface="Calibri" panose="020F0502020204030204" pitchFamily="34" charset="0"/>
                        </a:rPr>
                        <a:t>Kosovo</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7413</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185</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4027</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3201</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496</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16</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274</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2.5</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54.32</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4.59</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5877</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1536</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26.14</a:t>
                      </a:r>
                    </a:p>
                  </a:txBody>
                  <a:tcPr marL="4914" marR="4914" marT="4914" marB="0" anchor="b">
                    <a:lnL>
                      <a:noFill/>
                    </a:lnL>
                    <a:lnR>
                      <a:noFill/>
                    </a:lnR>
                    <a:lnT>
                      <a:noFill/>
                    </a:lnT>
                    <a:lnB>
                      <a:noFill/>
                    </a:lnB>
                  </a:tcPr>
                </a:tc>
                <a:tc>
                  <a:txBody>
                    <a:bodyPr/>
                    <a:lstStyle/>
                    <a:p>
                      <a:pPr algn="l" fontAlgn="b"/>
                      <a:r>
                        <a:rPr lang="en-IN" sz="900" b="0" i="0" u="none" strike="noStrike">
                          <a:solidFill>
                            <a:srgbClr val="000000"/>
                          </a:solidFill>
                          <a:effectLst/>
                          <a:latin typeface="Calibri" panose="020F0502020204030204" pitchFamily="34" charset="0"/>
                        </a:rPr>
                        <a:t>Europe</a:t>
                      </a:r>
                    </a:p>
                  </a:txBody>
                  <a:tcPr marL="4914" marR="4914" marT="4914"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4914" marR="4914" marT="4914"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4914" marR="4914" marT="4914" marB="0" anchor="b">
                    <a:lnL>
                      <a:noFill/>
                    </a:lnL>
                    <a:lnR>
                      <a:noFill/>
                    </a:lnR>
                    <a:lnT>
                      <a:noFill/>
                    </a:lnT>
                    <a:lnB>
                      <a:noFill/>
                    </a:lnB>
                  </a:tcPr>
                </a:tc>
                <a:extLst>
                  <a:ext uri="{0D108BD9-81ED-4DB2-BD59-A6C34878D82A}">
                    <a16:rowId xmlns:a16="http://schemas.microsoft.com/office/drawing/2014/main" val="2460328540"/>
                  </a:ext>
                </a:extLst>
              </a:tr>
              <a:tr h="187802">
                <a:tc>
                  <a:txBody>
                    <a:bodyPr/>
                    <a:lstStyle/>
                    <a:p>
                      <a:pPr algn="l" fontAlgn="b"/>
                      <a:r>
                        <a:rPr lang="en-IN" sz="900" b="0" i="0" u="none" strike="noStrike">
                          <a:solidFill>
                            <a:srgbClr val="000000"/>
                          </a:solidFill>
                          <a:effectLst/>
                          <a:latin typeface="Calibri" panose="020F0502020204030204" pitchFamily="34" charset="0"/>
                        </a:rPr>
                        <a:t>Kuwait</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64379</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438</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55057</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8884</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606</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5</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684</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0.68</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85.52</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0.8</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59763</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4616</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7.72</a:t>
                      </a:r>
                    </a:p>
                  </a:txBody>
                  <a:tcPr marL="4914" marR="4914" marT="4914" marB="0" anchor="b">
                    <a:lnL>
                      <a:noFill/>
                    </a:lnL>
                    <a:lnR>
                      <a:noFill/>
                    </a:lnR>
                    <a:lnT>
                      <a:noFill/>
                    </a:lnT>
                    <a:lnB>
                      <a:noFill/>
                    </a:lnB>
                  </a:tcPr>
                </a:tc>
                <a:tc gridSpan="3">
                  <a:txBody>
                    <a:bodyPr/>
                    <a:lstStyle/>
                    <a:p>
                      <a:pPr algn="l" fontAlgn="b"/>
                      <a:r>
                        <a:rPr lang="en-IN" sz="900" b="0" i="0" u="none" strike="noStrike">
                          <a:solidFill>
                            <a:srgbClr val="000000"/>
                          </a:solidFill>
                          <a:effectLst/>
                          <a:latin typeface="Calibri" panose="020F0502020204030204" pitchFamily="34" charset="0"/>
                        </a:rPr>
                        <a:t>Eastern Mediterranean</a:t>
                      </a:r>
                    </a:p>
                  </a:txBody>
                  <a:tcPr marL="4914" marR="4914" marT="4914" marB="0" anchor="b">
                    <a:lnL>
                      <a:noFill/>
                    </a:lnL>
                    <a:lnR>
                      <a:noFill/>
                    </a:lnR>
                    <a:lnT>
                      <a:noFill/>
                    </a:lnT>
                    <a:lnB>
                      <a:noFill/>
                    </a:lnB>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985161722"/>
                  </a:ext>
                </a:extLst>
              </a:tr>
              <a:tr h="367982">
                <a:tc>
                  <a:txBody>
                    <a:bodyPr/>
                    <a:lstStyle/>
                    <a:p>
                      <a:pPr algn="l" fontAlgn="b"/>
                      <a:r>
                        <a:rPr lang="en-IN" sz="900" b="0" i="0" u="none" strike="noStrike">
                          <a:solidFill>
                            <a:srgbClr val="000000"/>
                          </a:solidFill>
                          <a:effectLst/>
                          <a:latin typeface="Calibri" panose="020F0502020204030204" pitchFamily="34" charset="0"/>
                        </a:rPr>
                        <a:t>Kyrgyzstan</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33296</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1301</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21205</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10790</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483</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24</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817</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3.91</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63.69</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6.14</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27143</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6153</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22.67</a:t>
                      </a:r>
                    </a:p>
                  </a:txBody>
                  <a:tcPr marL="4914" marR="4914" marT="4914" marB="0" anchor="b">
                    <a:lnL>
                      <a:noFill/>
                    </a:lnL>
                    <a:lnR>
                      <a:noFill/>
                    </a:lnR>
                    <a:lnT>
                      <a:noFill/>
                    </a:lnT>
                    <a:lnB>
                      <a:noFill/>
                    </a:lnB>
                  </a:tcPr>
                </a:tc>
                <a:tc>
                  <a:txBody>
                    <a:bodyPr/>
                    <a:lstStyle/>
                    <a:p>
                      <a:pPr algn="l" fontAlgn="b"/>
                      <a:r>
                        <a:rPr lang="en-IN" sz="900" b="0" i="0" u="none" strike="noStrike">
                          <a:solidFill>
                            <a:srgbClr val="000000"/>
                          </a:solidFill>
                          <a:effectLst/>
                          <a:latin typeface="Calibri" panose="020F0502020204030204" pitchFamily="34" charset="0"/>
                        </a:rPr>
                        <a:t>Europe</a:t>
                      </a:r>
                    </a:p>
                  </a:txBody>
                  <a:tcPr marL="4914" marR="4914" marT="4914"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4914" marR="4914" marT="4914"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4914" marR="4914" marT="4914" marB="0" anchor="b">
                    <a:lnL>
                      <a:noFill/>
                    </a:lnL>
                    <a:lnR>
                      <a:noFill/>
                    </a:lnR>
                    <a:lnT>
                      <a:noFill/>
                    </a:lnT>
                    <a:lnB>
                      <a:noFill/>
                    </a:lnB>
                  </a:tcPr>
                </a:tc>
                <a:extLst>
                  <a:ext uri="{0D108BD9-81ED-4DB2-BD59-A6C34878D82A}">
                    <a16:rowId xmlns:a16="http://schemas.microsoft.com/office/drawing/2014/main" val="1332780573"/>
                  </a:ext>
                </a:extLst>
              </a:tr>
              <a:tr h="367982">
                <a:tc>
                  <a:txBody>
                    <a:bodyPr/>
                    <a:lstStyle/>
                    <a:p>
                      <a:pPr algn="l" fontAlgn="b"/>
                      <a:r>
                        <a:rPr lang="en-IN" sz="900" b="0" i="0" u="none" strike="noStrike">
                          <a:solidFill>
                            <a:srgbClr val="000000"/>
                          </a:solidFill>
                          <a:effectLst/>
                          <a:latin typeface="Calibri" panose="020F0502020204030204" pitchFamily="34" charset="0"/>
                        </a:rPr>
                        <a:t>Laos</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20</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0</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19</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1</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0</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0</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0</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0</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95</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0</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19</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1</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5.26</a:t>
                      </a:r>
                    </a:p>
                  </a:txBody>
                  <a:tcPr marL="4914" marR="4914" marT="4914" marB="0" anchor="b">
                    <a:lnL>
                      <a:noFill/>
                    </a:lnL>
                    <a:lnR>
                      <a:noFill/>
                    </a:lnR>
                    <a:lnT>
                      <a:noFill/>
                    </a:lnT>
                    <a:lnB>
                      <a:noFill/>
                    </a:lnB>
                  </a:tcPr>
                </a:tc>
                <a:tc gridSpan="2">
                  <a:txBody>
                    <a:bodyPr/>
                    <a:lstStyle/>
                    <a:p>
                      <a:pPr algn="l" fontAlgn="b"/>
                      <a:r>
                        <a:rPr lang="en-IN" sz="900" b="0" i="0" u="none" strike="noStrike">
                          <a:solidFill>
                            <a:srgbClr val="000000"/>
                          </a:solidFill>
                          <a:effectLst/>
                          <a:latin typeface="Calibri" panose="020F0502020204030204" pitchFamily="34" charset="0"/>
                        </a:rPr>
                        <a:t>Western Pacific</a:t>
                      </a:r>
                    </a:p>
                  </a:txBody>
                  <a:tcPr marL="4914" marR="4914" marT="4914" marB="0" anchor="b">
                    <a:lnL>
                      <a:noFill/>
                    </a:lnL>
                    <a:lnR>
                      <a:noFill/>
                    </a:lnR>
                    <a:lnT>
                      <a:noFill/>
                    </a:lnT>
                    <a:lnB>
                      <a:noFill/>
                    </a:lnB>
                  </a:tcPr>
                </a:tc>
                <a:tc hMerge="1">
                  <a:txBody>
                    <a:bodyPr/>
                    <a:lstStyle/>
                    <a:p>
                      <a:endParaRPr lang="en-IN"/>
                    </a:p>
                  </a:txBody>
                  <a:tcPr/>
                </a:tc>
                <a:tc>
                  <a:txBody>
                    <a:bodyPr/>
                    <a:lstStyle/>
                    <a:p>
                      <a:pPr algn="l" fontAlgn="b"/>
                      <a:endParaRPr lang="en-IN" sz="900" b="0" i="0" u="none" strike="noStrike">
                        <a:solidFill>
                          <a:srgbClr val="000000"/>
                        </a:solidFill>
                        <a:effectLst/>
                        <a:latin typeface="Calibri" panose="020F0502020204030204" pitchFamily="34" charset="0"/>
                      </a:endParaRPr>
                    </a:p>
                  </a:txBody>
                  <a:tcPr marL="4914" marR="4914" marT="4914" marB="0" anchor="b">
                    <a:lnL>
                      <a:noFill/>
                    </a:lnL>
                    <a:lnR>
                      <a:noFill/>
                    </a:lnR>
                    <a:lnT>
                      <a:noFill/>
                    </a:lnT>
                    <a:lnB>
                      <a:noFill/>
                    </a:lnB>
                  </a:tcPr>
                </a:tc>
                <a:extLst>
                  <a:ext uri="{0D108BD9-81ED-4DB2-BD59-A6C34878D82A}">
                    <a16:rowId xmlns:a16="http://schemas.microsoft.com/office/drawing/2014/main" val="3413118720"/>
                  </a:ext>
                </a:extLst>
              </a:tr>
              <a:tr h="367982">
                <a:tc>
                  <a:txBody>
                    <a:bodyPr/>
                    <a:lstStyle/>
                    <a:p>
                      <a:pPr algn="l" fontAlgn="b"/>
                      <a:r>
                        <a:rPr lang="en-IN" sz="900" b="0" i="0" u="none" strike="noStrike">
                          <a:solidFill>
                            <a:srgbClr val="000000"/>
                          </a:solidFill>
                          <a:effectLst/>
                          <a:latin typeface="Calibri" panose="020F0502020204030204" pitchFamily="34" charset="0"/>
                        </a:rPr>
                        <a:t>Latvia</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1219</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31</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1045</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143</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0</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0</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0</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2.54</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85.73</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2.97</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1192</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27</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2.27</a:t>
                      </a:r>
                    </a:p>
                  </a:txBody>
                  <a:tcPr marL="4914" marR="4914" marT="4914" marB="0" anchor="b">
                    <a:lnL>
                      <a:noFill/>
                    </a:lnL>
                    <a:lnR>
                      <a:noFill/>
                    </a:lnR>
                    <a:lnT>
                      <a:noFill/>
                    </a:lnT>
                    <a:lnB>
                      <a:noFill/>
                    </a:lnB>
                  </a:tcPr>
                </a:tc>
                <a:tc>
                  <a:txBody>
                    <a:bodyPr/>
                    <a:lstStyle/>
                    <a:p>
                      <a:pPr algn="l" fontAlgn="b"/>
                      <a:r>
                        <a:rPr lang="en-IN" sz="900" b="0" i="0" u="none" strike="noStrike">
                          <a:solidFill>
                            <a:srgbClr val="000000"/>
                          </a:solidFill>
                          <a:effectLst/>
                          <a:latin typeface="Calibri" panose="020F0502020204030204" pitchFamily="34" charset="0"/>
                        </a:rPr>
                        <a:t>Europe</a:t>
                      </a:r>
                    </a:p>
                  </a:txBody>
                  <a:tcPr marL="4914" marR="4914" marT="4914"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4914" marR="4914" marT="4914"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4914" marR="4914" marT="4914" marB="0" anchor="b">
                    <a:lnL>
                      <a:noFill/>
                    </a:lnL>
                    <a:lnR>
                      <a:noFill/>
                    </a:lnR>
                    <a:lnT>
                      <a:noFill/>
                    </a:lnT>
                    <a:lnB>
                      <a:noFill/>
                    </a:lnB>
                  </a:tcPr>
                </a:tc>
                <a:extLst>
                  <a:ext uri="{0D108BD9-81ED-4DB2-BD59-A6C34878D82A}">
                    <a16:rowId xmlns:a16="http://schemas.microsoft.com/office/drawing/2014/main" val="381014442"/>
                  </a:ext>
                </a:extLst>
              </a:tr>
              <a:tr h="187802">
                <a:tc>
                  <a:txBody>
                    <a:bodyPr/>
                    <a:lstStyle/>
                    <a:p>
                      <a:pPr algn="l" fontAlgn="b"/>
                      <a:r>
                        <a:rPr lang="en-IN" sz="900" b="0" i="0" u="none" strike="noStrike">
                          <a:solidFill>
                            <a:srgbClr val="000000"/>
                          </a:solidFill>
                          <a:effectLst/>
                          <a:latin typeface="Calibri" panose="020F0502020204030204" pitchFamily="34" charset="0"/>
                        </a:rPr>
                        <a:t>Lebanon</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3882</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51</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1709</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2122</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132</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0</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17</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1.31</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44.02</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2.98</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2905</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977</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33.63</a:t>
                      </a:r>
                    </a:p>
                  </a:txBody>
                  <a:tcPr marL="4914" marR="4914" marT="4914" marB="0" anchor="b">
                    <a:lnL>
                      <a:noFill/>
                    </a:lnL>
                    <a:lnR>
                      <a:noFill/>
                    </a:lnR>
                    <a:lnT>
                      <a:noFill/>
                    </a:lnT>
                    <a:lnB>
                      <a:noFill/>
                    </a:lnB>
                  </a:tcPr>
                </a:tc>
                <a:tc gridSpan="3">
                  <a:txBody>
                    <a:bodyPr/>
                    <a:lstStyle/>
                    <a:p>
                      <a:pPr algn="l" fontAlgn="b"/>
                      <a:r>
                        <a:rPr lang="en-IN" sz="900" b="0" i="0" u="none" strike="noStrike">
                          <a:solidFill>
                            <a:srgbClr val="000000"/>
                          </a:solidFill>
                          <a:effectLst/>
                          <a:latin typeface="Calibri" panose="020F0502020204030204" pitchFamily="34" charset="0"/>
                        </a:rPr>
                        <a:t>Eastern Mediterranean</a:t>
                      </a:r>
                    </a:p>
                  </a:txBody>
                  <a:tcPr marL="4914" marR="4914" marT="4914" marB="0" anchor="b">
                    <a:lnL>
                      <a:noFill/>
                    </a:lnL>
                    <a:lnR>
                      <a:noFill/>
                    </a:lnR>
                    <a:lnT>
                      <a:noFill/>
                    </a:lnT>
                    <a:lnB>
                      <a:noFill/>
                    </a:lnB>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029233808"/>
                  </a:ext>
                </a:extLst>
              </a:tr>
              <a:tr h="187802">
                <a:tc>
                  <a:txBody>
                    <a:bodyPr/>
                    <a:lstStyle/>
                    <a:p>
                      <a:pPr algn="l" fontAlgn="b"/>
                      <a:r>
                        <a:rPr lang="en-IN" sz="900" b="0" i="0" u="none" strike="noStrike">
                          <a:solidFill>
                            <a:srgbClr val="000000"/>
                          </a:solidFill>
                          <a:effectLst/>
                          <a:latin typeface="Calibri" panose="020F0502020204030204" pitchFamily="34" charset="0"/>
                        </a:rPr>
                        <a:t>Lesotho</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505</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12</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128</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365</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0</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0</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0</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2.38</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25.35</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9.38</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359</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146</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40.67</a:t>
                      </a:r>
                    </a:p>
                  </a:txBody>
                  <a:tcPr marL="4914" marR="4914" marT="4914" marB="0" anchor="b">
                    <a:lnL>
                      <a:noFill/>
                    </a:lnL>
                    <a:lnR>
                      <a:noFill/>
                    </a:lnR>
                    <a:lnT>
                      <a:noFill/>
                    </a:lnT>
                    <a:lnB>
                      <a:noFill/>
                    </a:lnB>
                  </a:tcPr>
                </a:tc>
                <a:tc>
                  <a:txBody>
                    <a:bodyPr/>
                    <a:lstStyle/>
                    <a:p>
                      <a:pPr algn="l" fontAlgn="b"/>
                      <a:r>
                        <a:rPr lang="en-IN" sz="900" b="0" i="0" u="none" strike="noStrike">
                          <a:solidFill>
                            <a:srgbClr val="000000"/>
                          </a:solidFill>
                          <a:effectLst/>
                          <a:latin typeface="Calibri" panose="020F0502020204030204" pitchFamily="34" charset="0"/>
                        </a:rPr>
                        <a:t>Africa</a:t>
                      </a:r>
                    </a:p>
                  </a:txBody>
                  <a:tcPr marL="4914" marR="4914" marT="4914"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4914" marR="4914" marT="4914"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4914" marR="4914" marT="4914" marB="0" anchor="b">
                    <a:lnL>
                      <a:noFill/>
                    </a:lnL>
                    <a:lnR>
                      <a:noFill/>
                    </a:lnR>
                    <a:lnT>
                      <a:noFill/>
                    </a:lnT>
                    <a:lnB>
                      <a:noFill/>
                    </a:lnB>
                  </a:tcPr>
                </a:tc>
                <a:extLst>
                  <a:ext uri="{0D108BD9-81ED-4DB2-BD59-A6C34878D82A}">
                    <a16:rowId xmlns:a16="http://schemas.microsoft.com/office/drawing/2014/main" val="1203597950"/>
                  </a:ext>
                </a:extLst>
              </a:tr>
              <a:tr h="187802">
                <a:tc>
                  <a:txBody>
                    <a:bodyPr/>
                    <a:lstStyle/>
                    <a:p>
                      <a:pPr algn="l" fontAlgn="b"/>
                      <a:r>
                        <a:rPr lang="en-IN" sz="900" b="0" i="0" u="none" strike="noStrike">
                          <a:solidFill>
                            <a:srgbClr val="000000"/>
                          </a:solidFill>
                          <a:effectLst/>
                          <a:latin typeface="Calibri" panose="020F0502020204030204" pitchFamily="34" charset="0"/>
                        </a:rPr>
                        <a:t>Liberia</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1167</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72</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646</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449</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5</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0</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5</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6.17</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55.36</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11.15</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1107</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60</a:t>
                      </a:r>
                    </a:p>
                  </a:txBody>
                  <a:tcPr marL="4914" marR="4914" marT="491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5.42</a:t>
                      </a:r>
                    </a:p>
                  </a:txBody>
                  <a:tcPr marL="4914" marR="4914" marT="4914" marB="0" anchor="b">
                    <a:lnL>
                      <a:noFill/>
                    </a:lnL>
                    <a:lnR>
                      <a:noFill/>
                    </a:lnR>
                    <a:lnT>
                      <a:noFill/>
                    </a:lnT>
                    <a:lnB>
                      <a:noFill/>
                    </a:lnB>
                  </a:tcPr>
                </a:tc>
                <a:tc>
                  <a:txBody>
                    <a:bodyPr/>
                    <a:lstStyle/>
                    <a:p>
                      <a:pPr algn="l" fontAlgn="b"/>
                      <a:r>
                        <a:rPr lang="en-IN" sz="900" b="0" i="0" u="none" strike="noStrike">
                          <a:solidFill>
                            <a:srgbClr val="000000"/>
                          </a:solidFill>
                          <a:effectLst/>
                          <a:latin typeface="Calibri" panose="020F0502020204030204" pitchFamily="34" charset="0"/>
                        </a:rPr>
                        <a:t>Africa</a:t>
                      </a:r>
                    </a:p>
                  </a:txBody>
                  <a:tcPr marL="4914" marR="4914" marT="4914"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4914" marR="4914" marT="4914" marB="0" anchor="b">
                    <a:lnL>
                      <a:noFill/>
                    </a:lnL>
                    <a:lnR>
                      <a:noFill/>
                    </a:lnR>
                    <a:lnT>
                      <a:noFill/>
                    </a:lnT>
                    <a:lnB>
                      <a:noFill/>
                    </a:lnB>
                  </a:tcPr>
                </a:tc>
                <a:tc>
                  <a:txBody>
                    <a:bodyPr/>
                    <a:lstStyle/>
                    <a:p>
                      <a:pPr algn="l" fontAlgn="b"/>
                      <a:endParaRPr lang="en-IN" sz="900" b="0" i="0" u="none" strike="noStrike" dirty="0">
                        <a:solidFill>
                          <a:srgbClr val="000000"/>
                        </a:solidFill>
                        <a:effectLst/>
                        <a:latin typeface="Calibri" panose="020F0502020204030204" pitchFamily="34" charset="0"/>
                      </a:endParaRPr>
                    </a:p>
                  </a:txBody>
                  <a:tcPr marL="4914" marR="4914" marT="4914" marB="0" anchor="b">
                    <a:lnL>
                      <a:noFill/>
                    </a:lnL>
                    <a:lnR>
                      <a:noFill/>
                    </a:lnR>
                    <a:lnT>
                      <a:noFill/>
                    </a:lnT>
                    <a:lnB>
                      <a:noFill/>
                    </a:lnB>
                  </a:tcPr>
                </a:tc>
                <a:extLst>
                  <a:ext uri="{0D108BD9-81ED-4DB2-BD59-A6C34878D82A}">
                    <a16:rowId xmlns:a16="http://schemas.microsoft.com/office/drawing/2014/main" val="4007009941"/>
                  </a:ext>
                </a:extLst>
              </a:tr>
            </a:tbl>
          </a:graphicData>
        </a:graphic>
      </p:graphicFrame>
    </p:spTree>
    <p:extLst>
      <p:ext uri="{BB962C8B-B14F-4D97-AF65-F5344CB8AC3E}">
        <p14:creationId xmlns:p14="http://schemas.microsoft.com/office/powerpoint/2010/main" val="2929932359"/>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341</TotalTime>
  <Words>3526</Words>
  <Application>Microsoft Office PowerPoint</Application>
  <PresentationFormat>Widescreen</PresentationFormat>
  <Paragraphs>2827</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Calibri</vt:lpstr>
      <vt:lpstr>Franklin Gothic Book</vt:lpstr>
      <vt:lpstr>Roboto</vt:lpstr>
      <vt:lpstr>Times New Roman</vt:lpstr>
      <vt:lpstr>Crop</vt:lpstr>
      <vt:lpstr>Python for data science (3150713)</vt:lpstr>
      <vt:lpstr>  Branch: Computer Science Engineering   Divison: CSE-2   Name: Parmar Jignasha  Enrollment no: 210050131531  Name: Parmar Drashti  Enrollment no: 210050131507    </vt:lpstr>
      <vt:lpstr>     COVID-19  DATA ANALYSIS</vt:lpstr>
      <vt:lpstr>Abstract:-        Corona Virus Disease- 19 (COVID-19) was first time reported in Wuhan, China. This disease has covered more than 200 countries till May 2020. World Health Organisation (WHO) has declared COVID-19 as Public Health Emergency of International Concern (PHEIC) on 30 January 2020. COVID- 19 causes severe acute respiratory syndrome coronavirus 2 (SARS-CoV-2) which was progressive earlier in China but now in maximum countries. Therefore, the different online platform are used which provides the latest update of confirmed corona cases throughout the globe for the analysis of data. The aim of data analysis for CIVID-19 is to aware of the community against the infectious disease and forecast the COVID-19 confirmed cases, deaths, and recoveries through the data analysis methods. Different models are also used to study the behavior of the disease. The models help to forecast the patterns of public sentiments on health information with both the political and economical influence of the spread of the virus. Data analysis methods which are used are Exploratory Data Analysis (EDA) in which the number of confirmed cases, death, and recovered data are recorded, model like Susceptible-Exposed-Infectious-Recovered (SEIR) model is used to predict the time and the rate taken for the spreading up of disease throughout the globe. A statistical model can also be used to compare the data among different countries to make humans aware of the infection.</vt:lpstr>
      <vt:lpstr>Data set:-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Relating the Variables with scatterplots  </vt:lpstr>
      <vt:lpstr>PowerPoint Presentation</vt:lpstr>
      <vt:lpstr>PowerPoint Presentation</vt:lpstr>
      <vt:lpstr>PowerPoint Presentation</vt:lpstr>
      <vt:lpstr>PowerPoint Presentation</vt:lpstr>
      <vt:lpstr>PowerPoint Presentation</vt:lpstr>
      <vt:lpstr>Conclusion:-   COVID-19 outbreak which took place in China was recorded and visualized through different online platforms. Data analysis was done through several methods. Exploratory Data Analysis was used to analyze data and visualize the dataset provided by different sources regarding the emergence of the disease. Visual Exploratory Data Analysis (EDA) was used as a method to analyze the rate at which COVID-19 was spreading throughout the globe. In this method, the data was analyzed through a map that helps an individual to understand the epidemiological nature of COVID-19. Susceptible-Exposed-Infectious-Recovered (SEIR) model was used to predict the time and the rate taken for the spreading up of disease throughout the globe. In this modeling method, real-time data was collected and visualized to forecast the rate of increasing cases for COVID-19 and was also used to forecast the analysis of infection. The results from the SEIR model were further used to analyze data for sentiment analysis among the community regarding the outbreak of COVID-19. The COVID-19 outbreak spreads not only through the country’s policy but also through the social responsibility of each individual. The different online platform, updates the viewers with the situation of the disease including the number of confirmed cases, number of recoveries and number of deaths taking place throughout the world. Data analysis for COVID-19 is done to make aware humans against the infection caused by Corona.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for data science (3150713)</dc:title>
  <dc:creator>DRASHTI PARMAR</dc:creator>
  <cp:lastModifiedBy>Parmar Jignasha</cp:lastModifiedBy>
  <cp:revision>3</cp:revision>
  <dcterms:created xsi:type="dcterms:W3CDTF">2022-11-27T11:47:30Z</dcterms:created>
  <dcterms:modified xsi:type="dcterms:W3CDTF">2022-11-27T17:31:02Z</dcterms:modified>
</cp:coreProperties>
</file>