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7" r:id="rId3"/>
    <p:sldId id="261" r:id="rId4"/>
    <p:sldId id="259" r:id="rId5"/>
    <p:sldId id="262" r:id="rId6"/>
    <p:sldId id="273" r:id="rId7"/>
    <p:sldId id="274" r:id="rId8"/>
    <p:sldId id="275" r:id="rId9"/>
    <p:sldId id="276" r:id="rId10"/>
    <p:sldId id="277"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ASHTI PARMAR" userId="7f16d4c476b906b1" providerId="LiveId" clId="{05BBF58C-3938-4947-A219-3BF592479AC5}"/>
    <pc:docChg chg="custSel addSld delSld modSld sldOrd">
      <pc:chgData name="DRASHTI PARMAR" userId="7f16d4c476b906b1" providerId="LiveId" clId="{05BBF58C-3938-4947-A219-3BF592479AC5}" dt="2022-11-27T17:27:58.640" v="185" actId="14100"/>
      <pc:docMkLst>
        <pc:docMk/>
      </pc:docMkLst>
      <pc:sldChg chg="modSp mod">
        <pc:chgData name="DRASHTI PARMAR" userId="7f16d4c476b906b1" providerId="LiveId" clId="{05BBF58C-3938-4947-A219-3BF592479AC5}" dt="2022-11-27T17:25:41.844" v="171" actId="120"/>
        <pc:sldMkLst>
          <pc:docMk/>
          <pc:sldMk cId="3082570009" sldId="259"/>
        </pc:sldMkLst>
        <pc:spChg chg="mod">
          <ac:chgData name="DRASHTI PARMAR" userId="7f16d4c476b906b1" providerId="LiveId" clId="{05BBF58C-3938-4947-A219-3BF592479AC5}" dt="2022-11-27T17:25:41.844" v="171" actId="120"/>
          <ac:spMkLst>
            <pc:docMk/>
            <pc:sldMk cId="3082570009" sldId="259"/>
            <ac:spMk id="2" creationId="{06B53919-A61C-B2D7-F5DC-38265856BE04}"/>
          </ac:spMkLst>
        </pc:spChg>
      </pc:sldChg>
      <pc:sldChg chg="ord">
        <pc:chgData name="DRASHTI PARMAR" userId="7f16d4c476b906b1" providerId="LiveId" clId="{05BBF58C-3938-4947-A219-3BF592479AC5}" dt="2022-11-27T17:00:23.068" v="60"/>
        <pc:sldMkLst>
          <pc:docMk/>
          <pc:sldMk cId="2890828826" sldId="272"/>
        </pc:sldMkLst>
      </pc:sldChg>
      <pc:sldChg chg="addSp modSp new mod">
        <pc:chgData name="DRASHTI PARMAR" userId="7f16d4c476b906b1" providerId="LiveId" clId="{05BBF58C-3938-4947-A219-3BF592479AC5}" dt="2022-11-27T17:26:40.297" v="179" actId="255"/>
        <pc:sldMkLst>
          <pc:docMk/>
          <pc:sldMk cId="2895931222" sldId="273"/>
        </pc:sldMkLst>
        <pc:spChg chg="mod">
          <ac:chgData name="DRASHTI PARMAR" userId="7f16d4c476b906b1" providerId="LiveId" clId="{05BBF58C-3938-4947-A219-3BF592479AC5}" dt="2022-11-27T17:26:40.297" v="179" actId="255"/>
          <ac:spMkLst>
            <pc:docMk/>
            <pc:sldMk cId="2895931222" sldId="273"/>
            <ac:spMk id="2" creationId="{3505752D-5742-8682-DF4F-E915036EAE2F}"/>
          </ac:spMkLst>
        </pc:spChg>
        <pc:picChg chg="add mod modCrop">
          <ac:chgData name="DRASHTI PARMAR" userId="7f16d4c476b906b1" providerId="LiveId" clId="{05BBF58C-3938-4947-A219-3BF592479AC5}" dt="2022-11-27T17:23:50.946" v="160" actId="1076"/>
          <ac:picMkLst>
            <pc:docMk/>
            <pc:sldMk cId="2895931222" sldId="273"/>
            <ac:picMk id="4" creationId="{64F8703D-7C9A-B921-A4F9-745F0E112447}"/>
          </ac:picMkLst>
        </pc:picChg>
      </pc:sldChg>
      <pc:sldChg chg="addSp modSp new del mod">
        <pc:chgData name="DRASHTI PARMAR" userId="7f16d4c476b906b1" providerId="LiveId" clId="{05BBF58C-3938-4947-A219-3BF592479AC5}" dt="2022-11-27T16:57:46.271" v="41" actId="47"/>
        <pc:sldMkLst>
          <pc:docMk/>
          <pc:sldMk cId="1003504107" sldId="274"/>
        </pc:sldMkLst>
        <pc:spChg chg="mod">
          <ac:chgData name="DRASHTI PARMAR" userId="7f16d4c476b906b1" providerId="LiveId" clId="{05BBF58C-3938-4947-A219-3BF592479AC5}" dt="2022-11-27T16:57:26.159" v="37" actId="14100"/>
          <ac:spMkLst>
            <pc:docMk/>
            <pc:sldMk cId="1003504107" sldId="274"/>
            <ac:spMk id="2" creationId="{96150B88-3220-566A-EC74-8C3A62F39A86}"/>
          </ac:spMkLst>
        </pc:spChg>
        <pc:picChg chg="add mod modCrop">
          <ac:chgData name="DRASHTI PARMAR" userId="7f16d4c476b906b1" providerId="LiveId" clId="{05BBF58C-3938-4947-A219-3BF592479AC5}" dt="2022-11-27T16:57:35.821" v="40" actId="1076"/>
          <ac:picMkLst>
            <pc:docMk/>
            <pc:sldMk cId="1003504107" sldId="274"/>
            <ac:picMk id="4" creationId="{767B5096-0D10-C1EA-C8DF-EB0FA6696583}"/>
          </ac:picMkLst>
        </pc:picChg>
      </pc:sldChg>
      <pc:sldChg chg="addSp modSp new del">
        <pc:chgData name="DRASHTI PARMAR" userId="7f16d4c476b906b1" providerId="LiveId" clId="{05BBF58C-3938-4947-A219-3BF592479AC5}" dt="2022-11-27T16:49:49.061" v="24" actId="47"/>
        <pc:sldMkLst>
          <pc:docMk/>
          <pc:sldMk cId="1702040762" sldId="274"/>
        </pc:sldMkLst>
        <pc:picChg chg="add mod">
          <ac:chgData name="DRASHTI PARMAR" userId="7f16d4c476b906b1" providerId="LiveId" clId="{05BBF58C-3938-4947-A219-3BF592479AC5}" dt="2022-11-27T16:49:31.432" v="23"/>
          <ac:picMkLst>
            <pc:docMk/>
            <pc:sldMk cId="1702040762" sldId="274"/>
            <ac:picMk id="3" creationId="{DC23BD02-7D5B-8ECF-9E50-8A6E2A52C7A7}"/>
          </ac:picMkLst>
        </pc:picChg>
      </pc:sldChg>
      <pc:sldChg chg="addSp modSp new mod">
        <pc:chgData name="DRASHTI PARMAR" userId="7f16d4c476b906b1" providerId="LiveId" clId="{05BBF58C-3938-4947-A219-3BF592479AC5}" dt="2022-11-27T17:26:20.662" v="178" actId="1076"/>
        <pc:sldMkLst>
          <pc:docMk/>
          <pc:sldMk cId="3371175261" sldId="274"/>
        </pc:sldMkLst>
        <pc:picChg chg="add mod">
          <ac:chgData name="DRASHTI PARMAR" userId="7f16d4c476b906b1" providerId="LiveId" clId="{05BBF58C-3938-4947-A219-3BF592479AC5}" dt="2022-11-27T17:24:32.713" v="163" actId="14100"/>
          <ac:picMkLst>
            <pc:docMk/>
            <pc:sldMk cId="3371175261" sldId="274"/>
            <ac:picMk id="2" creationId="{0757DD35-F54E-F4F3-86FC-FEA3B96312D1}"/>
          </ac:picMkLst>
        </pc:picChg>
        <pc:picChg chg="add mod modCrop">
          <ac:chgData name="DRASHTI PARMAR" userId="7f16d4c476b906b1" providerId="LiveId" clId="{05BBF58C-3938-4947-A219-3BF592479AC5}" dt="2022-11-27T17:26:20.662" v="178" actId="1076"/>
          <ac:picMkLst>
            <pc:docMk/>
            <pc:sldMk cId="3371175261" sldId="274"/>
            <ac:picMk id="4" creationId="{345E4553-0584-2AE9-88D0-6EF06DE9EF77}"/>
          </ac:picMkLst>
        </pc:picChg>
      </pc:sldChg>
      <pc:sldChg chg="addSp delSp modSp new mod">
        <pc:chgData name="DRASHTI PARMAR" userId="7f16d4c476b906b1" providerId="LiveId" clId="{05BBF58C-3938-4947-A219-3BF592479AC5}" dt="2022-11-27T17:26:16.226" v="177" actId="1076"/>
        <pc:sldMkLst>
          <pc:docMk/>
          <pc:sldMk cId="2526063057" sldId="275"/>
        </pc:sldMkLst>
        <pc:picChg chg="add del">
          <ac:chgData name="DRASHTI PARMAR" userId="7f16d4c476b906b1" providerId="LiveId" clId="{05BBF58C-3938-4947-A219-3BF592479AC5}" dt="2022-11-27T17:00:56.154" v="63" actId="478"/>
          <ac:picMkLst>
            <pc:docMk/>
            <pc:sldMk cId="2526063057" sldId="275"/>
            <ac:picMk id="3" creationId="{13C209FE-1BAA-3846-AD23-BD3A3AA2BD13}"/>
          </ac:picMkLst>
        </pc:picChg>
        <pc:picChg chg="add mod modCrop">
          <ac:chgData name="DRASHTI PARMAR" userId="7f16d4c476b906b1" providerId="LiveId" clId="{05BBF58C-3938-4947-A219-3BF592479AC5}" dt="2022-11-27T17:26:14.349" v="176" actId="1076"/>
          <ac:picMkLst>
            <pc:docMk/>
            <pc:sldMk cId="2526063057" sldId="275"/>
            <ac:picMk id="5" creationId="{33753001-81A8-F648-61C0-9F9670E90B41}"/>
          </ac:picMkLst>
        </pc:picChg>
        <pc:picChg chg="add mod">
          <ac:chgData name="DRASHTI PARMAR" userId="7f16d4c476b906b1" providerId="LiveId" clId="{05BBF58C-3938-4947-A219-3BF592479AC5}" dt="2022-11-27T17:26:16.226" v="177" actId="1076"/>
          <ac:picMkLst>
            <pc:docMk/>
            <pc:sldMk cId="2526063057" sldId="275"/>
            <ac:picMk id="7" creationId="{C8B5D983-757A-06A2-4E28-8CAE4A9941B2}"/>
          </ac:picMkLst>
        </pc:picChg>
      </pc:sldChg>
      <pc:sldChg chg="addSp modSp new mod">
        <pc:chgData name="DRASHTI PARMAR" userId="7f16d4c476b906b1" providerId="LiveId" clId="{05BBF58C-3938-4947-A219-3BF592479AC5}" dt="2022-11-27T17:26:04.128" v="174" actId="1076"/>
        <pc:sldMkLst>
          <pc:docMk/>
          <pc:sldMk cId="1969963326" sldId="276"/>
        </pc:sldMkLst>
        <pc:picChg chg="add mod">
          <ac:chgData name="DRASHTI PARMAR" userId="7f16d4c476b906b1" providerId="LiveId" clId="{05BBF58C-3938-4947-A219-3BF592479AC5}" dt="2022-11-27T17:26:01.900" v="173" actId="1076"/>
          <ac:picMkLst>
            <pc:docMk/>
            <pc:sldMk cId="1969963326" sldId="276"/>
            <ac:picMk id="3" creationId="{08A55450-1764-4369-41DE-BC5AD1CB3501}"/>
          </ac:picMkLst>
        </pc:picChg>
        <pc:picChg chg="add mod">
          <ac:chgData name="DRASHTI PARMAR" userId="7f16d4c476b906b1" providerId="LiveId" clId="{05BBF58C-3938-4947-A219-3BF592479AC5}" dt="2022-11-27T17:26:04.128" v="174" actId="1076"/>
          <ac:picMkLst>
            <pc:docMk/>
            <pc:sldMk cId="1969963326" sldId="276"/>
            <ac:picMk id="5" creationId="{B7E64916-F0B1-4408-1F40-C62C7892B109}"/>
          </ac:picMkLst>
        </pc:picChg>
      </pc:sldChg>
      <pc:sldChg chg="addSp modSp new mod">
        <pc:chgData name="DRASHTI PARMAR" userId="7f16d4c476b906b1" providerId="LiveId" clId="{05BBF58C-3938-4947-A219-3BF592479AC5}" dt="2022-11-27T17:25:52.949" v="172" actId="1076"/>
        <pc:sldMkLst>
          <pc:docMk/>
          <pc:sldMk cId="780576977" sldId="277"/>
        </pc:sldMkLst>
        <pc:picChg chg="add mod">
          <ac:chgData name="DRASHTI PARMAR" userId="7f16d4c476b906b1" providerId="LiveId" clId="{05BBF58C-3938-4947-A219-3BF592479AC5}" dt="2022-11-27T17:08:27.734" v="132" actId="14100"/>
          <ac:picMkLst>
            <pc:docMk/>
            <pc:sldMk cId="780576977" sldId="277"/>
            <ac:picMk id="3" creationId="{20A47711-9D95-973C-AAB2-D4CE48F1CA47}"/>
          </ac:picMkLst>
        </pc:picChg>
        <pc:picChg chg="add mod">
          <ac:chgData name="DRASHTI PARMAR" userId="7f16d4c476b906b1" providerId="LiveId" clId="{05BBF58C-3938-4947-A219-3BF592479AC5}" dt="2022-11-27T17:25:52.949" v="172" actId="1076"/>
          <ac:picMkLst>
            <pc:docMk/>
            <pc:sldMk cId="780576977" sldId="277"/>
            <ac:picMk id="5" creationId="{E1EB0491-EC6E-0AED-7302-83C80FA76E0B}"/>
          </ac:picMkLst>
        </pc:picChg>
      </pc:sldChg>
      <pc:sldChg chg="addSp modSp new mod">
        <pc:chgData name="DRASHTI PARMAR" userId="7f16d4c476b906b1" providerId="LiveId" clId="{05BBF58C-3938-4947-A219-3BF592479AC5}" dt="2022-11-27T17:27:58.640" v="185" actId="14100"/>
        <pc:sldMkLst>
          <pc:docMk/>
          <pc:sldMk cId="1075779067" sldId="278"/>
        </pc:sldMkLst>
        <pc:picChg chg="add mod">
          <ac:chgData name="DRASHTI PARMAR" userId="7f16d4c476b906b1" providerId="LiveId" clId="{05BBF58C-3938-4947-A219-3BF592479AC5}" dt="2022-11-27T17:27:58.640" v="185" actId="14100"/>
          <ac:picMkLst>
            <pc:docMk/>
            <pc:sldMk cId="1075779067" sldId="278"/>
            <ac:picMk id="3" creationId="{049D0161-E972-2A54-996A-8C181F2F54B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11/28/2022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11/28/2022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11/28/2022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11/28/2022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11/28/2022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0783D-A477-17A6-C706-D0B3A483DBB1}"/>
              </a:ext>
            </a:extLst>
          </p:cNvPr>
          <p:cNvSpPr>
            <a:spLocks noGrp="1"/>
          </p:cNvSpPr>
          <p:nvPr>
            <p:ph type="ctrTitle"/>
          </p:nvPr>
        </p:nvSpPr>
        <p:spPr>
          <a:xfrm>
            <a:off x="1915128" y="1376218"/>
            <a:ext cx="8361229" cy="1477818"/>
          </a:xfrm>
        </p:spPr>
        <p:txBody>
          <a:bodyPr/>
          <a:lstStyle/>
          <a:p>
            <a:r>
              <a:rPr lang="en-US" sz="3200" dirty="0">
                <a:latin typeface="Times New Roman" panose="02020603050405020304" pitchFamily="18" charset="0"/>
                <a:cs typeface="Times New Roman" panose="02020603050405020304" pitchFamily="18" charset="0"/>
              </a:rPr>
              <a:t>P</a:t>
            </a:r>
            <a:r>
              <a:rPr lang="en-US" sz="3200" cap="none" dirty="0">
                <a:latin typeface="Times New Roman" panose="02020603050405020304" pitchFamily="18" charset="0"/>
                <a:cs typeface="Times New Roman" panose="02020603050405020304" pitchFamily="18" charset="0"/>
              </a:rPr>
              <a:t>ython</a:t>
            </a:r>
            <a:r>
              <a:rPr lang="en-US" sz="3200" dirty="0">
                <a:latin typeface="Times New Roman" panose="02020603050405020304" pitchFamily="18" charset="0"/>
                <a:cs typeface="Times New Roman" panose="02020603050405020304" pitchFamily="18" charset="0"/>
              </a:rPr>
              <a:t> </a:t>
            </a:r>
            <a:r>
              <a:rPr lang="en-US" sz="3200" cap="none" dirty="0">
                <a:latin typeface="Times New Roman" panose="02020603050405020304" pitchFamily="18" charset="0"/>
                <a:cs typeface="Times New Roman" panose="02020603050405020304" pitchFamily="18" charset="0"/>
              </a:rPr>
              <a:t>for</a:t>
            </a:r>
            <a:r>
              <a:rPr lang="en-US" sz="3200" dirty="0">
                <a:latin typeface="Times New Roman" panose="02020603050405020304" pitchFamily="18" charset="0"/>
                <a:cs typeface="Times New Roman" panose="02020603050405020304" pitchFamily="18" charset="0"/>
              </a:rPr>
              <a:t> d</a:t>
            </a:r>
            <a:r>
              <a:rPr lang="en-US" sz="3200" cap="none" dirty="0">
                <a:latin typeface="Times New Roman" panose="02020603050405020304" pitchFamily="18" charset="0"/>
                <a:cs typeface="Times New Roman" panose="02020603050405020304" pitchFamily="18" charset="0"/>
              </a:rPr>
              <a:t>ata</a:t>
            </a:r>
            <a:r>
              <a:rPr lang="en-US" sz="3200" dirty="0">
                <a:latin typeface="Times New Roman" panose="02020603050405020304" pitchFamily="18" charset="0"/>
                <a:cs typeface="Times New Roman" panose="02020603050405020304" pitchFamily="18" charset="0"/>
              </a:rPr>
              <a:t> s</a:t>
            </a:r>
            <a:r>
              <a:rPr lang="en-US" sz="3200" cap="none" dirty="0">
                <a:latin typeface="Times New Roman" panose="02020603050405020304" pitchFamily="18" charset="0"/>
                <a:cs typeface="Times New Roman" panose="02020603050405020304" pitchFamily="18" charset="0"/>
              </a:rPr>
              <a:t>cience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(3150713)</a:t>
            </a:r>
            <a:endParaRPr lang="en-IN" sz="3200" dirty="0">
              <a:latin typeface="Times New Roman" panose="02020603050405020304" pitchFamily="18" charset="0"/>
              <a:cs typeface="Times New Roman" panose="02020603050405020304" pitchFamily="18" charset="0"/>
            </a:endParaRPr>
          </a:p>
        </p:txBody>
      </p:sp>
      <p:pic>
        <p:nvPicPr>
          <p:cNvPr id="1026" name="Picture 2" descr="Python logo and symbol, meaning, history, PNG">
            <a:extLst>
              <a:ext uri="{FF2B5EF4-FFF2-40B4-BE49-F238E27FC236}">
                <a16:creationId xmlns:a16="http://schemas.microsoft.com/office/drawing/2014/main" id="{5DE663DB-8A87-12C1-0CF6-7BCAA26A4E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161" b="5584"/>
          <a:stretch/>
        </p:blipFill>
        <p:spPr bwMode="auto">
          <a:xfrm>
            <a:off x="3800763" y="2992582"/>
            <a:ext cx="4318002" cy="2239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948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EB0491-EC6E-0AED-7302-83C80FA76E0B}"/>
              </a:ext>
            </a:extLst>
          </p:cNvPr>
          <p:cNvPicPr>
            <a:picLocks noChangeAspect="1"/>
          </p:cNvPicPr>
          <p:nvPr/>
        </p:nvPicPr>
        <p:blipFill rotWithShape="1">
          <a:blip r:embed="rId2"/>
          <a:srcRect l="8002" t="47080" r="63981" b="2365"/>
          <a:stretch/>
        </p:blipFill>
        <p:spPr>
          <a:xfrm>
            <a:off x="4137889" y="197814"/>
            <a:ext cx="3716857" cy="2890983"/>
          </a:xfrm>
          <a:prstGeom prst="rect">
            <a:avLst/>
          </a:prstGeom>
        </p:spPr>
      </p:pic>
      <p:pic>
        <p:nvPicPr>
          <p:cNvPr id="2" name="Picture 1">
            <a:extLst>
              <a:ext uri="{FF2B5EF4-FFF2-40B4-BE49-F238E27FC236}">
                <a16:creationId xmlns:a16="http://schemas.microsoft.com/office/drawing/2014/main" id="{B8255BCD-2EB7-3A7C-D154-A4933F933B99}"/>
              </a:ext>
            </a:extLst>
          </p:cNvPr>
          <p:cNvPicPr>
            <a:picLocks noChangeAspect="1"/>
          </p:cNvPicPr>
          <p:nvPr/>
        </p:nvPicPr>
        <p:blipFill rotWithShape="1">
          <a:blip r:embed="rId3"/>
          <a:srcRect l="8074" t="42573" r="64044" b="2759"/>
          <a:stretch/>
        </p:blipFill>
        <p:spPr>
          <a:xfrm>
            <a:off x="4168155" y="3528289"/>
            <a:ext cx="3686591" cy="3058006"/>
          </a:xfrm>
          <a:prstGeom prst="rect">
            <a:avLst/>
          </a:prstGeom>
        </p:spPr>
      </p:pic>
    </p:spTree>
    <p:extLst>
      <p:ext uri="{BB962C8B-B14F-4D97-AF65-F5344CB8AC3E}">
        <p14:creationId xmlns:p14="http://schemas.microsoft.com/office/powerpoint/2010/main" val="780576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AB7DD-7E79-BA10-E296-C8DB57ED1DD4}"/>
              </a:ext>
            </a:extLst>
          </p:cNvPr>
          <p:cNvSpPr>
            <a:spLocks noGrp="1"/>
          </p:cNvSpPr>
          <p:nvPr>
            <p:ph type="title"/>
          </p:nvPr>
        </p:nvSpPr>
        <p:spPr>
          <a:xfrm>
            <a:off x="1371600" y="685799"/>
            <a:ext cx="9601200" cy="6290733"/>
          </a:xfrm>
        </p:spPr>
        <p:txBody>
          <a:bodyPr>
            <a:normAutofit/>
          </a:bodyPr>
          <a:lstStyle/>
          <a:p>
            <a:r>
              <a:rPr lang="en-US" sz="2000" b="1" dirty="0">
                <a:latin typeface="Times New Roman" panose="02020603050405020304" pitchFamily="18" charset="0"/>
                <a:cs typeface="Times New Roman" panose="02020603050405020304" pitchFamily="18" charset="0"/>
              </a:rPr>
              <a:t>Conclusion:-</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COVID-19 outbreak which took place in China was recorded and visualized through different online platforms. Data analysis was done through several methods. Exploratory Data Analysis was used to analyze data and visualize the dataset provided by different sources regarding the emergence of the disease. Visual Exploratory Data Analysis (EDA) was used as a method to analyze the rate at which COVID-19 was spreading throughout the globe. In this method, the data was analyzed through a map that helps an individual to understand the epidemiological nature of COVID-19. Susceptible-Exposed-Infectious-Recovered (SEIR) model was used to predict the time and the rate taken for the spreading up of disease throughout the globe. In this modeling method, real-time data was collected and visualized to forecast the rate of increasing cases for COVID-19 and was also used to forecast the analysis of infection. The results from the SEIR model were further used to analyze data for sentiment analysis among the community regarding the outbreak of COVID-19. The COVID-19 outbreak spreads not only through the country’s policy but also through the social responsibility of each individual. The different online platform, updates the viewers with the situation of the disease including the number of confirmed cases, number of recoveries and number of deaths taking place throughout the world. Data analysis for COVID-19 is done to make aware humans against the infection caused by Corona.</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828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5080-CBB6-F4DE-14AE-83E10F028965}"/>
              </a:ext>
            </a:extLst>
          </p:cNvPr>
          <p:cNvSpPr>
            <a:spLocks noGrp="1"/>
          </p:cNvSpPr>
          <p:nvPr>
            <p:ph type="title"/>
          </p:nvPr>
        </p:nvSpPr>
        <p:spPr>
          <a:xfrm>
            <a:off x="1371600" y="685799"/>
            <a:ext cx="9601200" cy="4532745"/>
          </a:xfrm>
        </p:spPr>
        <p:txBody>
          <a:bodyPr>
            <a:normAutofit/>
          </a:bodyPr>
          <a:lstStyle/>
          <a:p>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Branch:</a:t>
            </a:r>
            <a:r>
              <a:rPr lang="en-US" sz="1800" b="1" dirty="0">
                <a:latin typeface="Times New Roman" panose="02020603050405020304" pitchFamily="18" charset="0"/>
                <a:cs typeface="Times New Roman" panose="02020603050405020304" pitchFamily="18" charset="0"/>
              </a:rPr>
              <a:t> Computer Science Engineering</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t>
            </a:r>
            <a:br>
              <a:rPr lang="en-US" sz="1800" b="1" dirty="0">
                <a:latin typeface="Times New Roman" panose="02020603050405020304" pitchFamily="18" charset="0"/>
                <a:cs typeface="Times New Roman" panose="02020603050405020304" pitchFamily="18" charset="0"/>
              </a:rPr>
            </a:br>
            <a:r>
              <a:rPr lang="en-US" sz="1800" b="1" dirty="0" err="1">
                <a:latin typeface="Times New Roman" panose="02020603050405020304" pitchFamily="18" charset="0"/>
                <a:cs typeface="Times New Roman" panose="02020603050405020304" pitchFamily="18" charset="0"/>
              </a:rPr>
              <a:t>Divison</a:t>
            </a:r>
            <a:r>
              <a:rPr lang="en-US" sz="1800" b="1" dirty="0">
                <a:latin typeface="Times New Roman" panose="02020603050405020304" pitchFamily="18" charset="0"/>
                <a:cs typeface="Times New Roman" panose="02020603050405020304" pitchFamily="18" charset="0"/>
              </a:rPr>
              <a:t>: CSE-2 </a:t>
            </a:r>
            <a:br>
              <a:rPr lang="en-IN" sz="1800" b="1"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Name: Parmar </a:t>
            </a:r>
            <a:r>
              <a:rPr lang="en-IN" sz="1800" b="1" dirty="0" err="1">
                <a:latin typeface="Times New Roman" panose="02020603050405020304" pitchFamily="18" charset="0"/>
                <a:cs typeface="Times New Roman" panose="02020603050405020304" pitchFamily="18" charset="0"/>
              </a:rPr>
              <a:t>Jignasha</a:t>
            </a:r>
            <a:br>
              <a:rPr lang="en-IN" sz="1800" b="1" dirty="0">
                <a:latin typeface="Times New Roman" panose="02020603050405020304" pitchFamily="18" charset="0"/>
                <a:cs typeface="Times New Roman" panose="02020603050405020304" pitchFamily="18" charset="0"/>
              </a:rPr>
            </a:br>
            <a:br>
              <a:rPr lang="en-IN" sz="1800" b="1" dirty="0">
                <a:latin typeface="Times New Roman" panose="02020603050405020304" pitchFamily="18" charset="0"/>
                <a:cs typeface="Times New Roman" panose="02020603050405020304" pitchFamily="18" charset="0"/>
              </a:rPr>
            </a:br>
            <a:r>
              <a:rPr lang="en-IN" sz="1800" b="1" dirty="0" err="1">
                <a:latin typeface="Times New Roman" panose="02020603050405020304" pitchFamily="18" charset="0"/>
                <a:cs typeface="Times New Roman" panose="02020603050405020304" pitchFamily="18" charset="0"/>
              </a:rPr>
              <a:t>Enrollment</a:t>
            </a:r>
            <a:r>
              <a:rPr lang="en-IN" sz="1800" b="1" dirty="0">
                <a:latin typeface="Times New Roman" panose="02020603050405020304" pitchFamily="18" charset="0"/>
                <a:cs typeface="Times New Roman" panose="02020603050405020304" pitchFamily="18" charset="0"/>
              </a:rPr>
              <a:t> no: 210050131531</a:t>
            </a:r>
            <a:br>
              <a:rPr lang="en-IN" sz="1800" b="1" dirty="0">
                <a:latin typeface="Times New Roman" panose="02020603050405020304" pitchFamily="18" charset="0"/>
                <a:cs typeface="Times New Roman" panose="02020603050405020304" pitchFamily="18" charset="0"/>
              </a:rPr>
            </a:b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Name: Parmar </a:t>
            </a:r>
            <a:r>
              <a:rPr lang="en-IN" sz="1800" b="1" dirty="0" err="1">
                <a:latin typeface="Times New Roman" panose="02020603050405020304" pitchFamily="18" charset="0"/>
                <a:cs typeface="Times New Roman" panose="02020603050405020304" pitchFamily="18" charset="0"/>
              </a:rPr>
              <a:t>Drashti</a:t>
            </a:r>
            <a:br>
              <a:rPr lang="en-IN" sz="1800" b="1" dirty="0">
                <a:latin typeface="Times New Roman" panose="02020603050405020304" pitchFamily="18" charset="0"/>
                <a:cs typeface="Times New Roman" panose="02020603050405020304" pitchFamily="18" charset="0"/>
              </a:rPr>
            </a:br>
            <a:br>
              <a:rPr lang="en-IN" sz="1800" b="1" dirty="0">
                <a:latin typeface="Times New Roman" panose="02020603050405020304" pitchFamily="18" charset="0"/>
                <a:cs typeface="Times New Roman" panose="02020603050405020304" pitchFamily="18" charset="0"/>
              </a:rPr>
            </a:br>
            <a:r>
              <a:rPr lang="en-IN" sz="1800" b="1" dirty="0" err="1">
                <a:latin typeface="Times New Roman" panose="02020603050405020304" pitchFamily="18" charset="0"/>
                <a:cs typeface="Times New Roman" panose="02020603050405020304" pitchFamily="18" charset="0"/>
              </a:rPr>
              <a:t>Enrollment</a:t>
            </a:r>
            <a:r>
              <a:rPr lang="en-IN" sz="1800" b="1" dirty="0">
                <a:latin typeface="Times New Roman" panose="02020603050405020304" pitchFamily="18" charset="0"/>
                <a:cs typeface="Times New Roman" panose="02020603050405020304" pitchFamily="18" charset="0"/>
              </a:rPr>
              <a:t> no: 210050131507</a:t>
            </a:r>
            <a:br>
              <a:rPr lang="en-IN" sz="1800" b="1"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800" dirty="0"/>
            </a:br>
            <a:br>
              <a:rPr lang="en-IN" sz="1400" b="1" dirty="0">
                <a:latin typeface="Times New Roman" panose="02020603050405020304" pitchFamily="18" charset="0"/>
                <a:cs typeface="Times New Roman" panose="02020603050405020304" pitchFamily="18" charset="0"/>
              </a:rPr>
            </a:b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92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181F-C029-5C62-943A-849E4961B141}"/>
              </a:ext>
            </a:extLst>
          </p:cNvPr>
          <p:cNvSpPr>
            <a:spLocks noGrp="1"/>
          </p:cNvSpPr>
          <p:nvPr>
            <p:ph type="title"/>
          </p:nvPr>
        </p:nvSpPr>
        <p:spPr>
          <a:xfrm>
            <a:off x="1371600" y="685800"/>
            <a:ext cx="9601200" cy="4643582"/>
          </a:xfrm>
        </p:spPr>
        <p:txBody>
          <a:bodyPr>
            <a:normAutofit/>
          </a:bodyPr>
          <a:lstStyle/>
          <a:p>
            <a:pPr algn="ct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COVID-19  DATA ANALYSIS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57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3919-A61C-B2D7-F5DC-38265856BE04}"/>
              </a:ext>
            </a:extLst>
          </p:cNvPr>
          <p:cNvSpPr>
            <a:spLocks noGrp="1"/>
          </p:cNvSpPr>
          <p:nvPr>
            <p:ph type="title"/>
          </p:nvPr>
        </p:nvSpPr>
        <p:spPr>
          <a:xfrm>
            <a:off x="1371600" y="489527"/>
            <a:ext cx="9601200" cy="6003637"/>
          </a:xfrm>
        </p:spPr>
        <p:txBody>
          <a:bodyPr>
            <a:noAutofit/>
          </a:bodyPr>
          <a:lstStyle/>
          <a:p>
            <a:r>
              <a:rPr lang="en-IN" sz="2000" b="1" dirty="0">
                <a:latin typeface="Times New Roman" panose="02020603050405020304" pitchFamily="18" charset="0"/>
                <a:cs typeface="Times New Roman" panose="02020603050405020304" pitchFamily="18" charset="0"/>
              </a:rPr>
              <a:t>Abstract:-</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Corona Virus Disease- 19 (COVID-19) was first time reported in Wuhan, China. This disease has covered more than 200 countries till May 2020. World Health </a:t>
            </a:r>
            <a:r>
              <a:rPr lang="en-US" sz="1800" dirty="0" err="1">
                <a:latin typeface="Times New Roman" panose="02020603050405020304" pitchFamily="18" charset="0"/>
                <a:cs typeface="Times New Roman" panose="02020603050405020304" pitchFamily="18" charset="0"/>
              </a:rPr>
              <a:t>Organisation</a:t>
            </a:r>
            <a:r>
              <a:rPr lang="en-US" sz="1800" dirty="0">
                <a:latin typeface="Times New Roman" panose="02020603050405020304" pitchFamily="18" charset="0"/>
                <a:cs typeface="Times New Roman" panose="02020603050405020304" pitchFamily="18" charset="0"/>
              </a:rPr>
              <a:t> (WHO) has declared COVID-19 as Public Health Emergency of International Concern (PHEIC) on 30 January 2020. COVID- 19 causes severe acute respiratory syndrome coronavirus 2 (SARS-CoV-2) which was progressive earlier in China but now in maximum countries. Therefore, the different online platform are used which provides the latest update of confirmed corona cases throughout the globe for the analysis of data. The aim of data analysis for CIVID-19 is to aware of the community against the infectious disease and forecast the COVID-19 confirmed cases, deaths, and recoveries through the data analysis methods. Different models are also used to study the behavior of the disease. The models help to forecast the patterns of public sentiments on health information with both the political and economical influence of the spread of the virus. Data analysis methods which are used are Exploratory Data Analysis (EDA) in which the number of confirmed cases, death, and recovered data are recorded, model like Susceptible-Exposed-Infectious-Recovered (SEIR) model is used to predict the time and the rate taken for the spreading up of disease throughout the globe. A statistical model can also be used to compare the data among different countries to make humans aware of the infection.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57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5860-DAC9-91F1-04F0-1CF6E7421E30}"/>
              </a:ext>
            </a:extLst>
          </p:cNvPr>
          <p:cNvSpPr>
            <a:spLocks noGrp="1"/>
          </p:cNvSpPr>
          <p:nvPr>
            <p:ph type="title"/>
          </p:nvPr>
        </p:nvSpPr>
        <p:spPr>
          <a:xfrm>
            <a:off x="1399309" y="593436"/>
            <a:ext cx="9601200" cy="4181764"/>
          </a:xfrm>
        </p:spPr>
        <p:txBody>
          <a:bodyPr>
            <a:normAutofit/>
          </a:bodyPr>
          <a:lstStyle/>
          <a:p>
            <a:r>
              <a:rPr lang="en-US" sz="2000" b="1" dirty="0">
                <a:latin typeface="Times New Roman" panose="02020603050405020304" pitchFamily="18" charset="0"/>
                <a:cs typeface="Times New Roman" panose="02020603050405020304" pitchFamily="18" charset="0"/>
              </a:rPr>
              <a:t>Data set:-</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Country wise latest</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Day wise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Full grouped</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Usa</a:t>
            </a:r>
            <a:r>
              <a:rPr lang="en-US" sz="2000" dirty="0">
                <a:latin typeface="Times New Roman" panose="02020603050405020304" pitchFamily="18" charset="0"/>
                <a:cs typeface="Times New Roman" panose="02020603050405020304" pitchFamily="18" charset="0"/>
              </a:rPr>
              <a:t> country wise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Worldometer</a:t>
            </a:r>
            <a:r>
              <a:rPr lang="en-US" sz="2000" dirty="0">
                <a:latin typeface="Times New Roman" panose="02020603050405020304" pitchFamily="18" charset="0"/>
                <a:cs typeface="Times New Roman" panose="02020603050405020304" pitchFamily="18" charset="0"/>
              </a:rPr>
              <a:t> data</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9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752D-5742-8682-DF4F-E915036EAE2F}"/>
              </a:ext>
            </a:extLst>
          </p:cNvPr>
          <p:cNvSpPr>
            <a:spLocks noGrp="1"/>
          </p:cNvSpPr>
          <p:nvPr>
            <p:ph type="title"/>
          </p:nvPr>
        </p:nvSpPr>
        <p:spPr>
          <a:xfrm>
            <a:off x="1371600" y="138545"/>
            <a:ext cx="9601200" cy="6939587"/>
          </a:xfrm>
        </p:spPr>
        <p:txBody>
          <a:bodyPr>
            <a:normAutofit/>
          </a:bodyPr>
          <a:lstStyle/>
          <a:p>
            <a:r>
              <a:rPr lang="en-US" sz="1800" b="1" dirty="0">
                <a:solidFill>
                  <a:schemeClr val="tx1"/>
                </a:solidFill>
                <a:effectLst/>
                <a:latin typeface="Times New Roman" panose="02020603050405020304" pitchFamily="18" charset="0"/>
                <a:cs typeface="Times New Roman" panose="02020603050405020304" pitchFamily="18" charset="0"/>
              </a:rPr>
              <a:t>Relating the Variables with scatterplots</a:t>
            </a:r>
            <a:br>
              <a:rPr lang="en-US" sz="800" b="1" i="1" dirty="0">
                <a:solidFill>
                  <a:schemeClr val="tx1"/>
                </a:solidFill>
                <a:effectLst/>
                <a:latin typeface="Roboto" panose="02000000000000000000" pitchFamily="2" charset="0"/>
              </a:rPr>
            </a:br>
            <a:br>
              <a:rPr lang="en-US" sz="800" b="1" i="1" dirty="0">
                <a:solidFill>
                  <a:schemeClr val="tx1"/>
                </a:solidFill>
                <a:effectLst/>
                <a:latin typeface="Roboto" panose="02000000000000000000" pitchFamily="2" charset="0"/>
              </a:rPr>
            </a:b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4F8703D-7C9A-B921-A4F9-745F0E112447}"/>
              </a:ext>
            </a:extLst>
          </p:cNvPr>
          <p:cNvPicPr>
            <a:picLocks noChangeAspect="1"/>
          </p:cNvPicPr>
          <p:nvPr/>
        </p:nvPicPr>
        <p:blipFill rotWithShape="1">
          <a:blip r:embed="rId2"/>
          <a:srcRect l="7135" t="38766" r="63118" b="9391"/>
          <a:stretch/>
        </p:blipFill>
        <p:spPr>
          <a:xfrm>
            <a:off x="4652817" y="705430"/>
            <a:ext cx="3038765" cy="2833640"/>
          </a:xfrm>
          <a:prstGeom prst="rect">
            <a:avLst/>
          </a:prstGeom>
        </p:spPr>
      </p:pic>
      <p:pic>
        <p:nvPicPr>
          <p:cNvPr id="3" name="Picture 2">
            <a:extLst>
              <a:ext uri="{FF2B5EF4-FFF2-40B4-BE49-F238E27FC236}">
                <a16:creationId xmlns:a16="http://schemas.microsoft.com/office/drawing/2014/main" id="{B00087B6-FF9D-2B37-3B3B-34F6455F3D4A}"/>
              </a:ext>
            </a:extLst>
          </p:cNvPr>
          <p:cNvPicPr>
            <a:picLocks noChangeAspect="1"/>
          </p:cNvPicPr>
          <p:nvPr/>
        </p:nvPicPr>
        <p:blipFill rotWithShape="1">
          <a:blip r:embed="rId3"/>
          <a:srcRect l="8282" t="43425" r="60008" b="7002"/>
          <a:stretch/>
        </p:blipFill>
        <p:spPr>
          <a:xfrm>
            <a:off x="4433455" y="3934691"/>
            <a:ext cx="3334327" cy="2715491"/>
          </a:xfrm>
          <a:prstGeom prst="rect">
            <a:avLst/>
          </a:prstGeom>
        </p:spPr>
      </p:pic>
    </p:spTree>
    <p:extLst>
      <p:ext uri="{BB962C8B-B14F-4D97-AF65-F5344CB8AC3E}">
        <p14:creationId xmlns:p14="http://schemas.microsoft.com/office/powerpoint/2010/main" val="2895931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5E4553-0584-2AE9-88D0-6EF06DE9EF77}"/>
              </a:ext>
            </a:extLst>
          </p:cNvPr>
          <p:cNvPicPr>
            <a:picLocks noChangeAspect="1"/>
          </p:cNvPicPr>
          <p:nvPr/>
        </p:nvPicPr>
        <p:blipFill rotWithShape="1">
          <a:blip r:embed="rId2"/>
          <a:srcRect l="8047" t="38195" r="765" b="-1043"/>
          <a:stretch/>
        </p:blipFill>
        <p:spPr>
          <a:xfrm>
            <a:off x="3001818" y="914400"/>
            <a:ext cx="6382328" cy="2225964"/>
          </a:xfrm>
          <a:prstGeom prst="rect">
            <a:avLst/>
          </a:prstGeom>
        </p:spPr>
      </p:pic>
      <p:pic>
        <p:nvPicPr>
          <p:cNvPr id="3" name="Picture 2">
            <a:extLst>
              <a:ext uri="{FF2B5EF4-FFF2-40B4-BE49-F238E27FC236}">
                <a16:creationId xmlns:a16="http://schemas.microsoft.com/office/drawing/2014/main" id="{FB3A5514-C7D3-7713-C8C5-F01BC6F9783C}"/>
              </a:ext>
            </a:extLst>
          </p:cNvPr>
          <p:cNvPicPr>
            <a:picLocks noChangeAspect="1"/>
          </p:cNvPicPr>
          <p:nvPr/>
        </p:nvPicPr>
        <p:blipFill rotWithShape="1">
          <a:blip r:embed="rId3"/>
          <a:srcRect l="7979" t="48180" r="63756" b="1516"/>
          <a:stretch/>
        </p:blipFill>
        <p:spPr>
          <a:xfrm>
            <a:off x="3657599" y="3429000"/>
            <a:ext cx="4525819" cy="2627745"/>
          </a:xfrm>
          <a:prstGeom prst="rect">
            <a:avLst/>
          </a:prstGeom>
        </p:spPr>
      </p:pic>
    </p:spTree>
    <p:extLst>
      <p:ext uri="{BB962C8B-B14F-4D97-AF65-F5344CB8AC3E}">
        <p14:creationId xmlns:p14="http://schemas.microsoft.com/office/powerpoint/2010/main" val="337117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B5D983-757A-06A2-4E28-8CAE4A9941B2}"/>
              </a:ext>
            </a:extLst>
          </p:cNvPr>
          <p:cNvPicPr>
            <a:picLocks noChangeAspect="1"/>
          </p:cNvPicPr>
          <p:nvPr/>
        </p:nvPicPr>
        <p:blipFill rotWithShape="1">
          <a:blip r:embed="rId2"/>
          <a:srcRect l="8059" t="38842" r="64895" b="12193"/>
          <a:stretch/>
        </p:blipFill>
        <p:spPr>
          <a:xfrm>
            <a:off x="3805382" y="323274"/>
            <a:ext cx="3578893" cy="2873440"/>
          </a:xfrm>
          <a:prstGeom prst="rect">
            <a:avLst/>
          </a:prstGeom>
        </p:spPr>
      </p:pic>
      <p:pic>
        <p:nvPicPr>
          <p:cNvPr id="2" name="Picture 1">
            <a:extLst>
              <a:ext uri="{FF2B5EF4-FFF2-40B4-BE49-F238E27FC236}">
                <a16:creationId xmlns:a16="http://schemas.microsoft.com/office/drawing/2014/main" id="{5B186172-11CC-15EC-AF2C-656B36E1B4E9}"/>
              </a:ext>
            </a:extLst>
          </p:cNvPr>
          <p:cNvPicPr>
            <a:picLocks noChangeAspect="1"/>
          </p:cNvPicPr>
          <p:nvPr/>
        </p:nvPicPr>
        <p:blipFill rotWithShape="1">
          <a:blip r:embed="rId3"/>
          <a:srcRect l="8318" t="35265" r="64116" b="15658"/>
          <a:stretch/>
        </p:blipFill>
        <p:spPr>
          <a:xfrm>
            <a:off x="3677853" y="3475181"/>
            <a:ext cx="3706422" cy="3059545"/>
          </a:xfrm>
          <a:prstGeom prst="rect">
            <a:avLst/>
          </a:prstGeom>
        </p:spPr>
      </p:pic>
    </p:spTree>
    <p:extLst>
      <p:ext uri="{BB962C8B-B14F-4D97-AF65-F5344CB8AC3E}">
        <p14:creationId xmlns:p14="http://schemas.microsoft.com/office/powerpoint/2010/main" val="2526063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E64916-F0B1-4408-1F40-C62C7892B109}"/>
              </a:ext>
            </a:extLst>
          </p:cNvPr>
          <p:cNvPicPr>
            <a:picLocks noChangeAspect="1"/>
          </p:cNvPicPr>
          <p:nvPr/>
        </p:nvPicPr>
        <p:blipFill rotWithShape="1">
          <a:blip r:embed="rId2"/>
          <a:srcRect l="8258" t="44263" r="60099" b="8509"/>
          <a:stretch/>
        </p:blipFill>
        <p:spPr>
          <a:xfrm>
            <a:off x="4027052" y="280135"/>
            <a:ext cx="4672340" cy="2823283"/>
          </a:xfrm>
          <a:prstGeom prst="rect">
            <a:avLst/>
          </a:prstGeom>
        </p:spPr>
      </p:pic>
      <p:pic>
        <p:nvPicPr>
          <p:cNvPr id="2" name="Picture 1">
            <a:extLst>
              <a:ext uri="{FF2B5EF4-FFF2-40B4-BE49-F238E27FC236}">
                <a16:creationId xmlns:a16="http://schemas.microsoft.com/office/drawing/2014/main" id="{FC31829B-AB18-17AA-AFDE-CAAE4EA36A6E}"/>
              </a:ext>
            </a:extLst>
          </p:cNvPr>
          <p:cNvPicPr>
            <a:picLocks noChangeAspect="1"/>
          </p:cNvPicPr>
          <p:nvPr/>
        </p:nvPicPr>
        <p:blipFill rotWithShape="1">
          <a:blip r:embed="rId3"/>
          <a:srcRect l="7383" t="36839" r="3436" b="2135"/>
          <a:stretch/>
        </p:blipFill>
        <p:spPr>
          <a:xfrm>
            <a:off x="2844801" y="3429000"/>
            <a:ext cx="7443540" cy="2980301"/>
          </a:xfrm>
          <a:prstGeom prst="rect">
            <a:avLst/>
          </a:prstGeom>
        </p:spPr>
      </p:pic>
    </p:spTree>
    <p:extLst>
      <p:ext uri="{BB962C8B-B14F-4D97-AF65-F5344CB8AC3E}">
        <p14:creationId xmlns:p14="http://schemas.microsoft.com/office/powerpoint/2010/main" val="196996332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400</TotalTime>
  <Words>601</Words>
  <Application>Microsoft Office PowerPoint</Application>
  <PresentationFormat>Widescreen</PresentationFormat>
  <Paragraphs>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Franklin Gothic Book</vt:lpstr>
      <vt:lpstr>Roboto</vt:lpstr>
      <vt:lpstr>Times New Roman</vt:lpstr>
      <vt:lpstr>Crop</vt:lpstr>
      <vt:lpstr>Python for data science (3150713)</vt:lpstr>
      <vt:lpstr>  Branch: Computer Science Engineering   Divison: CSE-2   Name: Parmar Jignasha  Enrollment no: 210050131531  Name: Parmar Drashti  Enrollment no: 210050131507    </vt:lpstr>
      <vt:lpstr>     COVID-19  DATA ANALYSIS</vt:lpstr>
      <vt:lpstr>Abstract:-        Corona Virus Disease- 19 (COVID-19) was first time reported in Wuhan, China. This disease has covered more than 200 countries till May 2020. World Health Organisation (WHO) has declared COVID-19 as Public Health Emergency of International Concern (PHEIC) on 30 January 2020. COVID- 19 causes severe acute respiratory syndrome coronavirus 2 (SARS-CoV-2) which was progressive earlier in China but now in maximum countries. Therefore, the different online platform are used which provides the latest update of confirmed corona cases throughout the globe for the analysis of data. The aim of data analysis for CIVID-19 is to aware of the community against the infectious disease and forecast the COVID-19 confirmed cases, deaths, and recoveries through the data analysis methods. Different models are also used to study the behavior of the disease. The models help to forecast the patterns of public sentiments on health information with both the political and economical influence of the spread of the virus. Data analysis methods which are used are Exploratory Data Analysis (EDA) in which the number of confirmed cases, death, and recovered data are recorded, model like Susceptible-Exposed-Infectious-Recovered (SEIR) model is used to predict the time and the rate taken for the spreading up of disease throughout the globe. A statistical model can also be used to compare the data among different countries to make humans aware of the infection.</vt:lpstr>
      <vt:lpstr>Data set:-   Country wise latest  Day wise  Full grouped  Usa country wise  Worldometer data</vt:lpstr>
      <vt:lpstr>Relating the Variables with scatterplots  </vt:lpstr>
      <vt:lpstr>PowerPoint Presentation</vt:lpstr>
      <vt:lpstr>PowerPoint Presentation</vt:lpstr>
      <vt:lpstr>PowerPoint Presentation</vt:lpstr>
      <vt:lpstr>PowerPoint Presentation</vt:lpstr>
      <vt:lpstr>Conclusion:-   COVID-19 outbreak which took place in China was recorded and visualized through different online platforms. Data analysis was done through several methods. Exploratory Data Analysis was used to analyze data and visualize the dataset provided by different sources regarding the emergence of the disease. Visual Exploratory Data Analysis (EDA) was used as a method to analyze the rate at which COVID-19 was spreading throughout the globe. In this method, the data was analyzed through a map that helps an individual to understand the epidemiological nature of COVID-19. Susceptible-Exposed-Infectious-Recovered (SEIR) model was used to predict the time and the rate taken for the spreading up of disease throughout the globe. In this modeling method, real-time data was collected and visualized to forecast the rate of increasing cases for COVID-19 and was also used to forecast the analysis of infection. The results from the SEIR model were further used to analyze data for sentiment analysis among the community regarding the outbreak of COVID-19. The COVID-19 outbreak spreads not only through the country’s policy but also through the social responsibility of each individual. The different online platform, updates the viewers with the situation of the disease including the number of confirmed cases, number of recoveries and number of deaths taking place throughout the world. Data analysis for COVID-19 is done to make aware humans against the infection caused by Corona.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science (3150713)</dc:title>
  <dc:creator>DRASHTI PARMAR</dc:creator>
  <cp:lastModifiedBy>DRASHTI PARMAR</cp:lastModifiedBy>
  <cp:revision>5</cp:revision>
  <dcterms:created xsi:type="dcterms:W3CDTF">2022-11-27T11:47:30Z</dcterms:created>
  <dcterms:modified xsi:type="dcterms:W3CDTF">2022-11-28T05:56:48Z</dcterms:modified>
</cp:coreProperties>
</file>