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9" r:id="rId4"/>
    <p:sldId id="31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327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tringFunctionsDemo.java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StringBuilderExample.jav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StringPerformanceTest.JAVA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352800"/>
            <a:ext cx="845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Marwadi</a:t>
            </a:r>
            <a:r>
              <a:rPr lang="en-US" sz="3100" b="1" dirty="0"/>
              <a:t> Education Foundation’s Group of Institutions</a:t>
            </a:r>
            <a:br>
              <a:rPr lang="en-US" b="1" dirty="0"/>
            </a:br>
            <a:r>
              <a:rPr lang="en-US" sz="3600" dirty="0"/>
              <a:t>Faculty of Computer Applications</a:t>
            </a:r>
            <a:br>
              <a:rPr lang="en-US" dirty="0"/>
            </a:br>
            <a:r>
              <a:rPr lang="en-US" b="1" dirty="0"/>
              <a:t>MCA </a:t>
            </a:r>
            <a:r>
              <a:rPr lang="en-US" b="1" dirty="0" err="1"/>
              <a:t>Sem</a:t>
            </a:r>
            <a:r>
              <a:rPr lang="en-US" b="1" dirty="0"/>
              <a:t>- III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956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81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Fundamental of Java Programming</a:t>
            </a:r>
          </a:p>
          <a:p>
            <a:pPr algn="ctr"/>
            <a:r>
              <a:rPr lang="en-US" sz="3200" dirty="0"/>
              <a:t>(630002)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Unit – 2</a:t>
            </a:r>
          </a:p>
          <a:p>
            <a:pPr algn="ctr"/>
            <a:r>
              <a:rPr lang="en-US" sz="3200" b="1" dirty="0"/>
              <a:t>Strings</a:t>
            </a:r>
            <a:endParaRPr lang="en-US" sz="3200" dirty="0"/>
          </a:p>
        </p:txBody>
      </p:sp>
      <p:pic>
        <p:nvPicPr>
          <p:cNvPr id="9" name="Picture 8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19650"/>
            <a:ext cx="1504950" cy="1504950"/>
          </a:xfrm>
          <a:prstGeom prst="rect">
            <a:avLst/>
          </a:prstGeom>
        </p:spPr>
      </p:pic>
      <p:pic>
        <p:nvPicPr>
          <p:cNvPr id="10" name="Picture 9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19650"/>
            <a:ext cx="15049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Various methods of String Class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143000"/>
          <a:ext cx="8610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equals()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true if</a:t>
                      </a:r>
                      <a:r>
                        <a:rPr lang="en-US" baseline="0" dirty="0"/>
                        <a:t> both the strings are equal.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b = s1.equals(s2);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equalsIgnoreCase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true</a:t>
                      </a:r>
                      <a:r>
                        <a:rPr lang="en-US" baseline="0" dirty="0"/>
                        <a:t> if both strings are equal (without case sensitivity)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compareTo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the difference</a:t>
                      </a:r>
                      <a:r>
                        <a:rPr lang="en-US" baseline="0" dirty="0"/>
                        <a:t> between two strings.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compareToIgnoreCase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the difference between</a:t>
                      </a:r>
                      <a:r>
                        <a:rPr lang="en-US" baseline="0" dirty="0"/>
                        <a:t> two strings (ignoring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Removes</a:t>
                      </a:r>
                      <a:r>
                        <a:rPr lang="en-US" baseline="0" dirty="0"/>
                        <a:t> white spaces from both the sides of the string and return the new string.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Replace</a:t>
                      </a:r>
                      <a:r>
                        <a:rPr lang="en-US" baseline="0" dirty="0"/>
                        <a:t> the given character from the given string with another character.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="Replace Region";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str.replace</a:t>
                      </a:r>
                      <a:r>
                        <a:rPr lang="en-US" dirty="0"/>
                        <a:t>( 'R','A' ));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: </a:t>
                      </a:r>
                      <a:r>
                        <a:rPr lang="en-US" baseline="0" dirty="0" err="1"/>
                        <a:t>Aeplace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Aegion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Various methods of String Class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143000"/>
          <a:ext cx="8610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toUpperCase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Converts</a:t>
                      </a:r>
                      <a:r>
                        <a:rPr lang="en-US" baseline="0" dirty="0"/>
                        <a:t> given string into uppercase 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toLowerCase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Converts</a:t>
                      </a:r>
                      <a:r>
                        <a:rPr lang="en-US" baseline="0" dirty="0"/>
                        <a:t> given string into lowercase 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30480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	Remember that we have to write like</a:t>
            </a:r>
          </a:p>
          <a:p>
            <a:pPr algn="just"/>
            <a:r>
              <a:rPr lang="en-US" sz="3200" dirty="0"/>
              <a:t>s1 = s1.toUpperCase() then and then the string s1 will be converted to uppercase but if we just write s1.toUpperCase() then it has no effect.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Numbers to Strings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1066800"/>
            <a:ext cx="7292975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Three ways to convert a number into a string: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String s = "" + num;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String s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Integer.toString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String s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Double.toString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(d);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String s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String.valueOf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(num);</a:t>
            </a:r>
            <a:endParaRPr lang="en-US" sz="2800" dirty="0"/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EX1: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67400" y="2514600"/>
            <a:ext cx="2776537" cy="2225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sz="2000" b="1" dirty="0">
                <a:latin typeface="Arial" charset="0"/>
              </a:rPr>
              <a:t>Integer</a:t>
            </a:r>
            <a:r>
              <a:rPr kumimoji="1" lang="en-US" sz="2000" dirty="0">
                <a:latin typeface="Arial" charset="0"/>
              </a:rPr>
              <a:t> and </a:t>
            </a:r>
            <a:r>
              <a:rPr kumimoji="1" lang="en-US" sz="2000" b="1" dirty="0">
                <a:latin typeface="Arial" charset="0"/>
              </a:rPr>
              <a:t>Double</a:t>
            </a:r>
            <a:r>
              <a:rPr kumimoji="1" lang="en-US" sz="2000" dirty="0">
                <a:latin typeface="Arial" charset="0"/>
              </a:rPr>
              <a:t> are “wrapper” classes from </a:t>
            </a:r>
            <a:r>
              <a:rPr kumimoji="1" lang="en-US" sz="2000" b="1" dirty="0" err="1">
                <a:latin typeface="Arial" charset="0"/>
              </a:rPr>
              <a:t>java.lang</a:t>
            </a:r>
            <a:r>
              <a:rPr kumimoji="1" lang="en-US" sz="2000" dirty="0">
                <a:latin typeface="Arial" charset="0"/>
              </a:rPr>
              <a:t> that represent numbers as objects.  They also provide useful static methods.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562600" y="3298825"/>
            <a:ext cx="28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5562600" y="3733800"/>
            <a:ext cx="28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Numbers to Strings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1066800"/>
            <a:ext cx="7292975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/>
              <a:t>	The </a:t>
            </a:r>
            <a:r>
              <a:rPr lang="en-US" sz="3200" dirty="0" err="1"/>
              <a:t>DecimalFormat</a:t>
            </a:r>
            <a:r>
              <a:rPr lang="en-US" sz="3200" dirty="0"/>
              <a:t> class can be used for formatting numbers into strings.</a:t>
            </a:r>
          </a:p>
          <a:p>
            <a:pPr lvl="0" algn="just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562600" y="3298825"/>
            <a:ext cx="28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5562600" y="3733800"/>
            <a:ext cx="28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5470525" cy="30130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import </a:t>
            </a:r>
            <a:r>
              <a:rPr lang="en-US" sz="2400" dirty="0" err="1">
                <a:latin typeface="Arial" charset="0"/>
              </a:rPr>
              <a:t>java.text.DecimalFormat</a:t>
            </a:r>
            <a:r>
              <a:rPr lang="en-US" sz="2400" dirty="0">
                <a:latin typeface="Arial" charset="0"/>
              </a:rPr>
              <a:t>;</a:t>
            </a:r>
          </a:p>
          <a:p>
            <a:r>
              <a:rPr lang="en-US" sz="2400" dirty="0">
                <a:latin typeface="Arial" charset="0"/>
              </a:rPr>
              <a:t>...</a:t>
            </a:r>
          </a:p>
          <a:p>
            <a:r>
              <a:rPr lang="en-US" sz="2400" dirty="0">
                <a:latin typeface="Arial" charset="0"/>
              </a:rPr>
              <a:t>   </a:t>
            </a:r>
            <a:r>
              <a:rPr lang="en-US" sz="2400" dirty="0" err="1">
                <a:latin typeface="Arial" charset="0"/>
              </a:rPr>
              <a:t>DecimalFormat</a:t>
            </a:r>
            <a:r>
              <a:rPr lang="en-US" sz="2400" dirty="0">
                <a:latin typeface="Arial" charset="0"/>
              </a:rPr>
              <a:t> money =</a:t>
            </a:r>
          </a:p>
          <a:p>
            <a:r>
              <a:rPr lang="en-US" sz="2400" dirty="0">
                <a:latin typeface="Arial" charset="0"/>
              </a:rPr>
              <a:t>                new </a:t>
            </a:r>
            <a:r>
              <a:rPr lang="en-US" sz="2400" dirty="0" err="1">
                <a:latin typeface="Arial" charset="0"/>
              </a:rPr>
              <a:t>DecimalFormat</a:t>
            </a:r>
            <a:r>
              <a:rPr lang="en-US" sz="2400" dirty="0">
                <a:latin typeface="Arial" charset="0"/>
              </a:rPr>
              <a:t>("0.00");</a:t>
            </a:r>
          </a:p>
          <a:p>
            <a:r>
              <a:rPr lang="en-US" sz="2400" dirty="0">
                <a:latin typeface="Arial" charset="0"/>
              </a:rPr>
              <a:t>   ...</a:t>
            </a:r>
          </a:p>
          <a:p>
            <a:r>
              <a:rPr lang="en-US" sz="2400" dirty="0">
                <a:latin typeface="Arial" charset="0"/>
              </a:rPr>
              <a:t>   double amt = 56.7381;</a:t>
            </a:r>
          </a:p>
          <a:p>
            <a:r>
              <a:rPr lang="en-US" sz="2400" dirty="0">
                <a:latin typeface="Arial" charset="0"/>
              </a:rPr>
              <a:t>   ...</a:t>
            </a:r>
          </a:p>
          <a:p>
            <a:r>
              <a:rPr lang="en-US" sz="2400" dirty="0">
                <a:latin typeface="Arial" charset="0"/>
              </a:rPr>
              <a:t>   String s = </a:t>
            </a:r>
            <a:r>
              <a:rPr lang="en-US" sz="2400" dirty="0" err="1">
                <a:latin typeface="Arial" charset="0"/>
              </a:rPr>
              <a:t>money.format</a:t>
            </a:r>
            <a:r>
              <a:rPr lang="en-US" sz="2400" dirty="0">
                <a:latin typeface="Arial" charset="0"/>
              </a:rPr>
              <a:t> (amt);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05675" y="4506913"/>
            <a:ext cx="133032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56.7381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05675" y="5348288"/>
            <a:ext cx="133032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"56.74"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953375" y="4949825"/>
            <a:ext cx="0" cy="403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Numbers to Strings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1066800"/>
            <a:ext cx="7123113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/>
              <a:t>	Java 5.0 added </a:t>
            </a:r>
            <a:r>
              <a:rPr lang="en-US" sz="3200" dirty="0" err="1"/>
              <a:t>printf</a:t>
            </a:r>
            <a:r>
              <a:rPr lang="en-US" sz="3200" dirty="0"/>
              <a:t> and format methods: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447800" y="2286000"/>
            <a:ext cx="7234237" cy="25304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m = 5, d = 19, y = 2007;</a:t>
            </a:r>
          </a:p>
          <a:p>
            <a:r>
              <a:rPr lang="en-US" sz="2000" dirty="0">
                <a:latin typeface="Arial" charset="0"/>
              </a:rPr>
              <a:t>double amt = 123.5;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 err="1">
                <a:latin typeface="Arial" charset="0"/>
              </a:rPr>
              <a:t>System.out.</a:t>
            </a:r>
            <a:r>
              <a:rPr lang="en-US" sz="2000" b="1" dirty="0" err="1">
                <a:latin typeface="Arial" charset="0"/>
              </a:rPr>
              <a:t>printf</a:t>
            </a:r>
            <a:r>
              <a:rPr lang="en-US" sz="2000" dirty="0">
                <a:latin typeface="Arial" charset="0"/>
              </a:rPr>
              <a:t> (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     "Date: %02d/%02d/%d  Amount = %7.2f\n", m, d, y, amt);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String s = </a:t>
            </a:r>
            <a:r>
              <a:rPr lang="en-US" sz="2000" b="1" dirty="0">
                <a:latin typeface="Arial" charset="0"/>
              </a:rPr>
              <a:t>String. format</a:t>
            </a:r>
            <a:r>
              <a:rPr lang="en-US" sz="2000" dirty="0">
                <a:latin typeface="Arial" charset="0"/>
              </a:rPr>
              <a:t>(</a:t>
            </a:r>
          </a:p>
          <a:p>
            <a:r>
              <a:rPr lang="en-US" sz="2000" dirty="0">
                <a:latin typeface="Arial" charset="0"/>
              </a:rPr>
              <a:t>      "Date: %02d/%02d/%d  Amount = %7.2f\n", m, d, y, amt);</a:t>
            </a:r>
          </a:p>
        </p:txBody>
      </p:sp>
      <p:sp>
        <p:nvSpPr>
          <p:cNvPr id="14" name="AutoShape 15"/>
          <p:cNvSpPr>
            <a:spLocks/>
          </p:cNvSpPr>
          <p:nvPr/>
        </p:nvSpPr>
        <p:spPr bwMode="auto">
          <a:xfrm>
            <a:off x="1295400" y="3276600"/>
            <a:ext cx="88900" cy="1571625"/>
          </a:xfrm>
          <a:prstGeom prst="leftBrace">
            <a:avLst>
              <a:gd name="adj1" fmla="val 14732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52400" y="5105400"/>
            <a:ext cx="15636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Displays,  sets </a:t>
            </a:r>
            <a:r>
              <a:rPr lang="en-US" sz="2400" b="1" dirty="0">
                <a:latin typeface="Arial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to: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057400" y="5867400"/>
            <a:ext cx="4414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"Date: 05/19/2007  Amount  123.50"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 flipV="1">
            <a:off x="3198813" y="4851400"/>
            <a:ext cx="55562" cy="1012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3660775" y="4851400"/>
            <a:ext cx="228600" cy="1046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4106863" y="4851400"/>
            <a:ext cx="392112" cy="1023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5886450" y="4851400"/>
            <a:ext cx="349250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StringBuffer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1066800"/>
            <a:ext cx="7292975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/>
              <a:t>	Represents a string of characters as a mutable object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/>
              <a:t>Constructors:</a:t>
            </a:r>
          </a:p>
          <a:p>
            <a:pPr lvl="0" algn="just">
              <a:spcBef>
                <a:spcPct val="20000"/>
              </a:spcBef>
            </a:pPr>
            <a:r>
              <a:rPr lang="en-US" sz="2200" dirty="0" err="1"/>
              <a:t>StringBuffer</a:t>
            </a:r>
            <a:r>
              <a:rPr lang="en-US" sz="2200" dirty="0"/>
              <a:t>()      // empty </a:t>
            </a:r>
            <a:r>
              <a:rPr lang="en-US" sz="2200" dirty="0" err="1"/>
              <a:t>StringBuffer</a:t>
            </a:r>
            <a:r>
              <a:rPr lang="en-US" sz="2200" dirty="0"/>
              <a:t> of the default capacity</a:t>
            </a:r>
          </a:p>
          <a:p>
            <a:pPr lvl="0" algn="just">
              <a:spcBef>
                <a:spcPct val="20000"/>
              </a:spcBef>
            </a:pPr>
            <a:r>
              <a:rPr lang="en-US" sz="2200" dirty="0" err="1"/>
              <a:t>StringBuffer</a:t>
            </a:r>
            <a:r>
              <a:rPr lang="en-US" sz="2200" dirty="0"/>
              <a:t>(n)    // empty </a:t>
            </a:r>
            <a:r>
              <a:rPr lang="en-US" sz="2200" dirty="0" err="1"/>
              <a:t>StringBuffer</a:t>
            </a:r>
            <a:r>
              <a:rPr lang="en-US" sz="2200" dirty="0"/>
              <a:t> of a given capacity</a:t>
            </a:r>
          </a:p>
          <a:p>
            <a:pPr lvl="0" algn="just">
              <a:spcBef>
                <a:spcPct val="20000"/>
              </a:spcBef>
            </a:pPr>
            <a:r>
              <a:rPr lang="en-US" sz="2200" dirty="0" err="1"/>
              <a:t>StringBuffer</a:t>
            </a:r>
            <a:r>
              <a:rPr lang="en-US" sz="2200" dirty="0"/>
              <a:t>(</a:t>
            </a:r>
            <a:r>
              <a:rPr lang="en-US" sz="2200" dirty="0" err="1"/>
              <a:t>str</a:t>
            </a:r>
            <a:r>
              <a:rPr lang="en-US" sz="2200" dirty="0"/>
              <a:t>)  // converts </a:t>
            </a:r>
            <a:r>
              <a:rPr lang="en-US" sz="2200" dirty="0" err="1"/>
              <a:t>str</a:t>
            </a:r>
            <a:r>
              <a:rPr lang="en-US" sz="2200" dirty="0"/>
              <a:t> into a </a:t>
            </a:r>
            <a:r>
              <a:rPr lang="en-US" sz="2200" dirty="0" err="1"/>
              <a:t>StringBuffer</a:t>
            </a:r>
            <a:endParaRPr lang="en-US" sz="2200" dirty="0"/>
          </a:p>
          <a:p>
            <a:pPr lvl="0" algn="just">
              <a:spcBef>
                <a:spcPct val="20000"/>
              </a:spcBef>
            </a:pPr>
            <a:r>
              <a:rPr lang="en-US" sz="3200" dirty="0"/>
              <a:t>	Adds </a:t>
            </a:r>
            <a:r>
              <a:rPr lang="en-US" sz="3200" dirty="0" err="1"/>
              <a:t>setCharAt</a:t>
            </a:r>
            <a:r>
              <a:rPr lang="en-US" sz="3200" dirty="0"/>
              <a:t>, insert, append, and delete methods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/>
              <a:t>	The </a:t>
            </a:r>
            <a:r>
              <a:rPr lang="en-US" sz="3200" dirty="0" err="1"/>
              <a:t>toString</a:t>
            </a:r>
            <a:r>
              <a:rPr lang="en-US" sz="3200" dirty="0"/>
              <a:t> method converts this </a:t>
            </a:r>
            <a:r>
              <a:rPr lang="en-US" sz="3200" dirty="0" err="1"/>
              <a:t>StringBuffer</a:t>
            </a:r>
            <a:r>
              <a:rPr lang="en-US" sz="3200" dirty="0"/>
              <a:t> into a String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StringBuilder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066800"/>
            <a:ext cx="8382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/>
              <a:t>	Strings are immutable (can't be changed), so manipulating strings often causes many temporary string objects to be created, which can be quite inefficient. </a:t>
            </a:r>
          </a:p>
          <a:p>
            <a:pPr algn="just"/>
            <a:r>
              <a:rPr lang="en-US" sz="3200" dirty="0"/>
              <a:t>	</a:t>
            </a:r>
            <a:r>
              <a:rPr lang="en-US" sz="3200" dirty="0" err="1"/>
              <a:t>StringBuilder</a:t>
            </a:r>
            <a:r>
              <a:rPr lang="en-US" sz="3200" dirty="0"/>
              <a:t> (or </a:t>
            </a:r>
            <a:r>
              <a:rPr lang="en-US" sz="3200" dirty="0" err="1"/>
              <a:t>StringBuffer</a:t>
            </a:r>
            <a:r>
              <a:rPr lang="en-US" sz="3200" dirty="0"/>
              <a:t>) are better choices in these cases.  Their </a:t>
            </a:r>
            <a:r>
              <a:rPr lang="en-US" sz="3200" dirty="0" err="1"/>
              <a:t>toString</a:t>
            </a:r>
            <a:r>
              <a:rPr lang="en-US" sz="3200" dirty="0"/>
              <a:t>() method can be used get a String value. It isn't necessary to create them with a specific size, it will expand as necessary.</a:t>
            </a:r>
          </a:p>
          <a:p>
            <a:pPr algn="just"/>
            <a:r>
              <a:rPr lang="en-US" sz="3200" dirty="0">
                <a:hlinkClick r:id="rId2" action="ppaction://hlinkfile"/>
              </a:rPr>
              <a:t>Ex2: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StringBuilder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0668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	</a:t>
            </a:r>
            <a:r>
              <a:rPr lang="en-US" sz="2800" b="1" dirty="0"/>
              <a:t>Use 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Concatenation</a:t>
            </a:r>
            <a:r>
              <a:rPr lang="en-US" sz="2800" dirty="0"/>
              <a:t>: Efficiently concatenate multiple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Modification</a:t>
            </a:r>
            <a:r>
              <a:rPr lang="en-US" sz="2800" dirty="0"/>
              <a:t>: Modify strings in-place (e.g., replace, insert, delete).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Performance</a:t>
            </a:r>
            <a:r>
              <a:rPr lang="en-US" sz="2800" dirty="0"/>
              <a:t>: Improve performance when dealing with large or frequently modified strings.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StringBuffer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0668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StringBuffer</a:t>
            </a:r>
            <a:r>
              <a:rPr lang="en-US" sz="2800" dirty="0"/>
              <a:t> class in Java is used to create a mutable sequence of characters. Unlike the String class, which is immutable, </a:t>
            </a:r>
            <a:r>
              <a:rPr lang="en-US" sz="2800" dirty="0" err="1"/>
              <a:t>StringBuffer</a:t>
            </a:r>
            <a:r>
              <a:rPr lang="en-US" sz="2800" dirty="0"/>
              <a:t> allows you to modify the content without creating a new object.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4488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Differences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0668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0EF50-836B-6BAF-8587-20B87C7C4EF1}"/>
              </a:ext>
            </a:extLst>
          </p:cNvPr>
          <p:cNvSpPr txBox="1"/>
          <p:nvPr/>
        </p:nvSpPr>
        <p:spPr>
          <a:xfrm>
            <a:off x="457200" y="1066800"/>
            <a:ext cx="6400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String </a:t>
            </a:r>
          </a:p>
          <a:p>
            <a:r>
              <a:rPr lang="en-US" sz="2400" b="1" dirty="0"/>
              <a:t>Immutable: </a:t>
            </a:r>
            <a:r>
              <a:rPr lang="en-US" sz="2400" dirty="0"/>
              <a:t>Once created, a String object cannot be changed. Any modification creates a new String object.</a:t>
            </a:r>
          </a:p>
          <a:p>
            <a:r>
              <a:rPr lang="en-US" sz="2400" b="1" dirty="0"/>
              <a:t>Thread-Safety: </a:t>
            </a:r>
            <a:r>
              <a:rPr lang="en-US" sz="2400" dirty="0"/>
              <a:t>Not thread-</a:t>
            </a:r>
            <a:r>
              <a:rPr lang="en-US" sz="2400" dirty="0" err="1"/>
              <a:t>safe.Performance</a:t>
            </a:r>
            <a:r>
              <a:rPr lang="en-US" sz="2400" dirty="0"/>
              <a:t>: Slower in scenarios involving frequent modifications because each modification creates a new object.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b="1" dirty="0"/>
              <a:t>StringBuilder</a:t>
            </a:r>
          </a:p>
          <a:p>
            <a:r>
              <a:rPr lang="en-US" sz="2400" b="1" dirty="0"/>
              <a:t>Mutable: </a:t>
            </a:r>
            <a:r>
              <a:rPr lang="en-US" sz="2400" dirty="0"/>
              <a:t>The contents of a StringBuilder object can be modified without creating a new object.</a:t>
            </a:r>
          </a:p>
          <a:p>
            <a:r>
              <a:rPr lang="en-US" sz="2400" b="1" dirty="0"/>
              <a:t>Thread-Safety: </a:t>
            </a:r>
            <a:r>
              <a:rPr lang="en-US" sz="2400" dirty="0"/>
              <a:t>Not thread-</a:t>
            </a:r>
            <a:r>
              <a:rPr lang="en-US" sz="2400" dirty="0" err="1"/>
              <a:t>safe.Performance</a:t>
            </a:r>
            <a:r>
              <a:rPr lang="en-US" sz="2400" dirty="0"/>
              <a:t>: Faster than </a:t>
            </a:r>
            <a:r>
              <a:rPr lang="en-US" sz="2400" dirty="0" err="1"/>
              <a:t>StringBuffer</a:t>
            </a:r>
            <a:r>
              <a:rPr lang="en-US" sz="2400" dirty="0"/>
              <a:t> and String when multiple modifications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3605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	</a:t>
            </a:r>
            <a:r>
              <a:rPr lang="en-US" sz="3200" dirty="0"/>
              <a:t>String is a very crucial element in any of the programming language.  We know that string is a group of characters. </a:t>
            </a:r>
          </a:p>
          <a:p>
            <a:pPr algn="just"/>
            <a:r>
              <a:rPr lang="en-US" sz="3200" dirty="0"/>
              <a:t>	Here in java an object of the String class represents a string of characters. The String class belongs to the </a:t>
            </a:r>
            <a:r>
              <a:rPr lang="en-US" sz="3200" dirty="0" err="1"/>
              <a:t>java.lang</a:t>
            </a:r>
            <a:r>
              <a:rPr lang="en-US" sz="3200" dirty="0"/>
              <a:t> package, which is built into Java. Like other classes, String has constructors and methods. Unlike other classes, String has two operators, + and += (used for concatenation).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Differences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0668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C19A2-398B-48BB-61D6-BB8867CA4185}"/>
              </a:ext>
            </a:extLst>
          </p:cNvPr>
          <p:cNvSpPr txBox="1"/>
          <p:nvPr/>
        </p:nvSpPr>
        <p:spPr>
          <a:xfrm>
            <a:off x="838200" y="914400"/>
            <a:ext cx="6019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</a:t>
            </a:r>
            <a:r>
              <a:rPr lang="en-US" sz="2800" b="1" dirty="0" err="1"/>
              <a:t>StringBuffer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Mutable</a:t>
            </a:r>
            <a:r>
              <a:rPr lang="en-US" dirty="0"/>
              <a:t>: </a:t>
            </a:r>
            <a:r>
              <a:rPr lang="en-US" sz="2000" dirty="0"/>
              <a:t>Similar to StringBuilder, </a:t>
            </a:r>
            <a:r>
              <a:rPr lang="en-US" sz="2000" dirty="0" err="1"/>
              <a:t>StringBuffer</a:t>
            </a:r>
            <a:r>
              <a:rPr lang="en-US" sz="2000" dirty="0"/>
              <a:t> allows for modification of its contents.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Thread-Safety: </a:t>
            </a:r>
            <a:r>
              <a:rPr lang="en-US" sz="2000" dirty="0"/>
              <a:t>Thread-safe, as all public methods are </a:t>
            </a:r>
            <a:r>
              <a:rPr lang="en-US" sz="2000" dirty="0" err="1"/>
              <a:t>synchronized.Performance</a:t>
            </a:r>
            <a:r>
              <a:rPr lang="en-US" sz="2000" dirty="0"/>
              <a:t>: Slower than StringBuilder due to synchronization but faster than String in scenarios involving multiple modifications.</a:t>
            </a:r>
          </a:p>
          <a:p>
            <a:endParaRPr lang="en-US" sz="2000" dirty="0"/>
          </a:p>
          <a:p>
            <a:r>
              <a:rPr lang="en-US" sz="2000" dirty="0">
                <a:hlinkClick r:id="rId2" action="ppaction://hlinkfile"/>
              </a:rPr>
              <a:t>Ex OF </a:t>
            </a:r>
            <a:r>
              <a:rPr lang="en-US" sz="2000" dirty="0" err="1">
                <a:hlinkClick r:id="rId2" action="ppaction://hlinkfile"/>
              </a:rPr>
              <a:t>diFFERENCES</a:t>
            </a:r>
            <a:r>
              <a:rPr lang="en-US" sz="2000" dirty="0">
                <a:hlinkClick r:id="rId2" action="ppaction://hlinkfile"/>
              </a:rPr>
              <a:t> 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6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  <a:endParaRPr lang="en-US" sz="7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"/>
            <a:ext cx="28956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	The string text may include “escape” characters like backslash codes</a:t>
            </a:r>
          </a:p>
          <a:p>
            <a:pPr algn="just"/>
            <a:r>
              <a:rPr lang="en-US" sz="3200" dirty="0"/>
              <a:t>For example:</a:t>
            </a:r>
          </a:p>
          <a:p>
            <a:pPr algn="just"/>
            <a:r>
              <a:rPr lang="en-US" sz="3200" dirty="0"/>
              <a:t>	\\ stands for \</a:t>
            </a:r>
          </a:p>
          <a:p>
            <a:pPr algn="just"/>
            <a:r>
              <a:rPr lang="en-US" sz="3200" dirty="0"/>
              <a:t>	\n stands for the newline character</a:t>
            </a:r>
          </a:p>
          <a:p>
            <a:pPr algn="just"/>
            <a:r>
              <a:rPr lang="en-US" sz="3200" dirty="0"/>
              <a:t>	e.g.</a:t>
            </a:r>
          </a:p>
          <a:p>
            <a:pPr algn="just"/>
            <a:r>
              <a:rPr lang="en-US" sz="3200" dirty="0"/>
              <a:t>		String s1 = "Biology”;</a:t>
            </a:r>
          </a:p>
          <a:p>
            <a:pPr algn="just"/>
            <a:r>
              <a:rPr lang="en-US" sz="3200" dirty="0"/>
              <a:t>		String s2 =  "C:\\jdk1.4\\docs";</a:t>
            </a:r>
          </a:p>
          <a:p>
            <a:pPr algn="just"/>
            <a:r>
              <a:rPr lang="en-US" sz="3200" dirty="0"/>
              <a:t>		String s3 = "Hello\n";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	Remember that Strings in java is immutable object means that once created, a string cannot be changed: none of its methods changes the string. Such objects are called </a:t>
            </a:r>
            <a:r>
              <a:rPr lang="en-US" sz="3200" i="1" dirty="0"/>
              <a:t>immutable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/>
              <a:t>	Immutable objects are convenient because several references can point to the same object safely: there is no danger of changing an object through one reference without the others being aware of the change.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Advantage of using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	more efficient, no need to copy.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33488" y="2422525"/>
            <a:ext cx="568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s1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28725" y="3189288"/>
            <a:ext cx="568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s2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98638" y="2646363"/>
            <a:ext cx="60960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1801813" y="3114675"/>
            <a:ext cx="6064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65688" y="2414588"/>
            <a:ext cx="588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s1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860925" y="3181350"/>
            <a:ext cx="588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s2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631950" y="4029075"/>
            <a:ext cx="914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OK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062538" y="3943350"/>
            <a:ext cx="2635250" cy="822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Less efficient: wastes memory</a:t>
            </a:r>
            <a:endParaRPr lang="en-US" sz="2400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2100263" y="3405188"/>
            <a:ext cx="0" cy="612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5749925" y="3517900"/>
            <a:ext cx="1588" cy="492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2286000" y="2819400"/>
            <a:ext cx="1673225" cy="457200"/>
            <a:chOff x="1408" y="2838"/>
            <a:chExt cx="1054" cy="288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5999163" y="2427288"/>
            <a:ext cx="1673225" cy="457200"/>
            <a:chOff x="1408" y="2838"/>
            <a:chExt cx="1054" cy="288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5999163" y="3168650"/>
            <a:ext cx="1673225" cy="457200"/>
            <a:chOff x="1408" y="2838"/>
            <a:chExt cx="1054" cy="288"/>
          </a:xfrm>
        </p:grpSpPr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23" name="AutoShape 31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5461000" y="2635250"/>
            <a:ext cx="67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5461000" y="3408363"/>
            <a:ext cx="67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Disadvantage of using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	 Less efficient — you need to create a new string and throw away the old one for every small change.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990600" y="2895600"/>
            <a:ext cx="7043738" cy="83099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  String s = "sun";</a:t>
            </a:r>
          </a:p>
          <a:p>
            <a:r>
              <a:rPr lang="en-US" sz="2400" dirty="0">
                <a:latin typeface="Arial" charset="0"/>
              </a:rPr>
              <a:t>  char </a:t>
            </a:r>
            <a:r>
              <a:rPr lang="en-US" sz="2400" dirty="0" err="1">
                <a:latin typeface="Arial" charset="0"/>
              </a:rPr>
              <a:t>ch</a:t>
            </a:r>
            <a:r>
              <a:rPr lang="en-US" sz="2400" dirty="0">
                <a:latin typeface="Arial" charset="0"/>
              </a:rPr>
              <a:t> = </a:t>
            </a:r>
            <a:r>
              <a:rPr lang="en-US" sz="2400" dirty="0" err="1">
                <a:latin typeface="Arial" charset="0"/>
              </a:rPr>
              <a:t>Character.toUpperCase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 err="1">
                <a:latin typeface="Arial" charset="0"/>
              </a:rPr>
              <a:t>s.charAt</a:t>
            </a:r>
            <a:r>
              <a:rPr lang="en-US" sz="2400" dirty="0">
                <a:latin typeface="Arial" charset="0"/>
              </a:rPr>
              <a:t> (0));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725612" y="4570413"/>
            <a:ext cx="5349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276475" y="4813300"/>
            <a:ext cx="50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2857500" y="4660900"/>
            <a:ext cx="304800" cy="304800"/>
            <a:chOff x="1536" y="3696"/>
            <a:chExt cx="192" cy="192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1536" y="3696"/>
              <a:ext cx="192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536" y="3696"/>
              <a:ext cx="192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628900" y="5575300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2628900" y="48133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594350" y="5291138"/>
            <a:ext cx="1087437" cy="671512"/>
            <a:chOff x="0" y="0"/>
            <a:chExt cx="20000" cy="20002"/>
          </a:xfrm>
        </p:grpSpPr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0" y="227"/>
              <a:ext cx="19930" cy="6150"/>
            </a:xfrm>
            <a:custGeom>
              <a:avLst/>
              <a:gdLst/>
              <a:ahLst/>
              <a:cxnLst>
                <a:cxn ang="0">
                  <a:pos x="0" y="19938"/>
                </a:cxn>
                <a:cxn ang="0">
                  <a:pos x="5490" y="0"/>
                </a:cxn>
                <a:cxn ang="0">
                  <a:pos x="5349" y="0"/>
                </a:cxn>
                <a:cxn ang="0">
                  <a:pos x="19988" y="0"/>
                </a:cxn>
                <a:cxn ang="0">
                  <a:pos x="16188" y="19938"/>
                </a:cxn>
                <a:cxn ang="0">
                  <a:pos x="0" y="19938"/>
                </a:cxn>
              </a:cxnLst>
              <a:rect l="0" t="0" r="r" b="b"/>
              <a:pathLst>
                <a:path w="20000" h="20000">
                  <a:moveTo>
                    <a:pt x="0" y="19938"/>
                  </a:moveTo>
                  <a:lnTo>
                    <a:pt x="5490" y="0"/>
                  </a:lnTo>
                  <a:lnTo>
                    <a:pt x="5349" y="0"/>
                  </a:lnTo>
                  <a:lnTo>
                    <a:pt x="19988" y="0"/>
                  </a:lnTo>
                  <a:lnTo>
                    <a:pt x="16188" y="19938"/>
                  </a:lnTo>
                  <a:lnTo>
                    <a:pt x="0" y="19938"/>
                  </a:lnTo>
                  <a:close/>
                </a:path>
              </a:pathLst>
            </a:custGeom>
            <a:solidFill>
              <a:srgbClr val="DFDFDF"/>
            </a:solidFill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3957" y="0"/>
              <a:ext cx="6043" cy="20002"/>
            </a:xfrm>
            <a:custGeom>
              <a:avLst/>
              <a:gdLst/>
              <a:ahLst/>
              <a:cxnLst>
                <a:cxn ang="0">
                  <a:pos x="19497" y="568"/>
                </a:cxn>
                <a:cxn ang="0">
                  <a:pos x="19961" y="0"/>
                </a:cxn>
                <a:cxn ang="0">
                  <a:pos x="11141" y="15667"/>
                </a:cxn>
                <a:cxn ang="0">
                  <a:pos x="0" y="19981"/>
                </a:cxn>
                <a:cxn ang="0">
                  <a:pos x="6963" y="7039"/>
                </a:cxn>
                <a:cxn ang="0">
                  <a:pos x="7427" y="6358"/>
                </a:cxn>
              </a:cxnLst>
              <a:rect l="0" t="0" r="r" b="b"/>
              <a:pathLst>
                <a:path w="20000" h="20000">
                  <a:moveTo>
                    <a:pt x="19497" y="568"/>
                  </a:moveTo>
                  <a:lnTo>
                    <a:pt x="19961" y="0"/>
                  </a:lnTo>
                  <a:lnTo>
                    <a:pt x="11141" y="15667"/>
                  </a:lnTo>
                  <a:lnTo>
                    <a:pt x="0" y="19981"/>
                  </a:lnTo>
                  <a:lnTo>
                    <a:pt x="6963" y="7039"/>
                  </a:lnTo>
                  <a:lnTo>
                    <a:pt x="7427" y="6358"/>
                  </a:lnTo>
                </a:path>
              </a:pathLst>
            </a:custGeom>
            <a:solidFill>
              <a:srgbClr val="9F9F9F"/>
            </a:solidFill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40" y="6358"/>
              <a:ext cx="13899" cy="136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37" y="19972"/>
                </a:cxn>
                <a:cxn ang="0">
                  <a:pos x="19983" y="1997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4037" y="19972"/>
                  </a:lnTo>
                  <a:lnTo>
                    <a:pt x="19983" y="19972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210" y="114"/>
              <a:ext cx="19650" cy="6944"/>
            </a:xfrm>
            <a:custGeom>
              <a:avLst/>
              <a:gdLst/>
              <a:ahLst/>
              <a:cxnLst>
                <a:cxn ang="0">
                  <a:pos x="0" y="19619"/>
                </a:cxn>
                <a:cxn ang="0">
                  <a:pos x="16133" y="19946"/>
                </a:cxn>
                <a:cxn ang="0">
                  <a:pos x="19917" y="2616"/>
                </a:cxn>
                <a:cxn ang="0">
                  <a:pos x="19988" y="0"/>
                </a:cxn>
                <a:cxn ang="0">
                  <a:pos x="16133" y="17657"/>
                </a:cxn>
              </a:cxnLst>
              <a:rect l="0" t="0" r="r" b="b"/>
              <a:pathLst>
                <a:path w="20000" h="20000">
                  <a:moveTo>
                    <a:pt x="0" y="19619"/>
                  </a:moveTo>
                  <a:lnTo>
                    <a:pt x="16133" y="19946"/>
                  </a:lnTo>
                  <a:lnTo>
                    <a:pt x="19917" y="2616"/>
                  </a:lnTo>
                  <a:lnTo>
                    <a:pt x="19988" y="0"/>
                  </a:lnTo>
                  <a:lnTo>
                    <a:pt x="16133" y="17657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5400" y="341"/>
              <a:ext cx="82" cy="5923"/>
            </a:xfrm>
            <a:custGeom>
              <a:avLst/>
              <a:gdLst/>
              <a:ahLst/>
              <a:cxnLst>
                <a:cxn ang="0">
                  <a:pos x="17143" y="0"/>
                </a:cxn>
                <a:cxn ang="0">
                  <a:pos x="0" y="0"/>
                </a:cxn>
                <a:cxn ang="0">
                  <a:pos x="17143" y="0"/>
                </a:cxn>
                <a:cxn ang="0">
                  <a:pos x="0" y="0"/>
                </a:cxn>
                <a:cxn ang="0">
                  <a:pos x="17143" y="0"/>
                </a:cxn>
                <a:cxn ang="0">
                  <a:pos x="17143" y="19936"/>
                </a:cxn>
              </a:cxnLst>
              <a:rect l="0" t="0" r="r" b="b"/>
              <a:pathLst>
                <a:path w="20000" h="20000">
                  <a:moveTo>
                    <a:pt x="17143" y="0"/>
                  </a:moveTo>
                  <a:lnTo>
                    <a:pt x="0" y="0"/>
                  </a:lnTo>
                  <a:lnTo>
                    <a:pt x="17143" y="0"/>
                  </a:lnTo>
                  <a:lnTo>
                    <a:pt x="0" y="0"/>
                  </a:lnTo>
                  <a:lnTo>
                    <a:pt x="17143" y="0"/>
                  </a:lnTo>
                  <a:lnTo>
                    <a:pt x="17143" y="19936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5470" y="908"/>
              <a:ext cx="1382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83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31" y="908"/>
              <a:ext cx="4921" cy="5583"/>
            </a:xfrm>
            <a:custGeom>
              <a:avLst/>
              <a:gdLst/>
              <a:ahLst/>
              <a:cxnLst>
                <a:cxn ang="0">
                  <a:pos x="0" y="19932"/>
                </a:cxn>
                <a:cxn ang="0">
                  <a:pos x="19952" y="0"/>
                </a:cxn>
              </a:cxnLst>
              <a:rect l="0" t="0" r="r" b="b"/>
              <a:pathLst>
                <a:path w="20000" h="20000">
                  <a:moveTo>
                    <a:pt x="0" y="19932"/>
                  </a:moveTo>
                  <a:lnTo>
                    <a:pt x="19952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Line 24"/>
          <p:cNvSpPr>
            <a:spLocks noChangeShapeType="1"/>
          </p:cNvSpPr>
          <p:nvPr/>
        </p:nvSpPr>
        <p:spPr bwMode="auto">
          <a:xfrm>
            <a:off x="5302250" y="48133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H="1">
            <a:off x="6094412" y="4813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" name="Object 26"/>
          <p:cNvGraphicFramePr>
            <a:graphicFrameLocks noChangeAspect="1"/>
          </p:cNvGraphicFramePr>
          <p:nvPr/>
        </p:nvGraphicFramePr>
        <p:xfrm>
          <a:off x="5848350" y="55451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3080" imgH="432720" progId="Word.Document.8">
                  <p:embed/>
                </p:oleObj>
              </mc:Choice>
              <mc:Fallback>
                <p:oleObj name="Document" r:id="rId2" imgW="433080" imgH="4327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55451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Line 27"/>
          <p:cNvSpPr>
            <a:spLocks noChangeShapeType="1"/>
          </p:cNvSpPr>
          <p:nvPr/>
        </p:nvSpPr>
        <p:spPr bwMode="auto">
          <a:xfrm>
            <a:off x="3203575" y="4808538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30"/>
          <p:cNvSpPr>
            <a:spLocks noChangeArrowheads="1"/>
          </p:cNvSpPr>
          <p:nvPr/>
        </p:nvSpPr>
        <p:spPr bwMode="auto">
          <a:xfrm>
            <a:off x="3495675" y="4605338"/>
            <a:ext cx="1425575" cy="39211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3352800" y="4572000"/>
            <a:ext cx="1673225" cy="457200"/>
            <a:chOff x="1408" y="2838"/>
            <a:chExt cx="1054" cy="288"/>
          </a:xfrm>
        </p:grpSpPr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3354387" y="5343525"/>
            <a:ext cx="1673225" cy="457200"/>
            <a:chOff x="1408" y="2838"/>
            <a:chExt cx="1054" cy="288"/>
          </a:xfrm>
        </p:grpSpPr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52" name="AutoShape 39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Empty 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	An empty string has no characters; its length is 0.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Remember that : uninitialized string is different from empty string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4038600" cy="8223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  String s1 = "";</a:t>
            </a:r>
          </a:p>
          <a:p>
            <a:r>
              <a:rPr lang="en-US" sz="2400">
                <a:latin typeface="Arial" charset="0"/>
              </a:rPr>
              <a:t>  String s2 = new String();</a:t>
            </a: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V="1">
            <a:off x="4191000" y="2563813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V="1">
            <a:off x="5029200" y="2563813"/>
            <a:ext cx="762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5748338" y="2344738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Empty strings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1600200" y="4868863"/>
            <a:ext cx="4038600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  private String errorMsg;</a:t>
            </a: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096000" y="4852988"/>
            <a:ext cx="1524000" cy="822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errorMsg</a:t>
            </a:r>
            <a:r>
              <a:rPr lang="en-US" sz="2400">
                <a:latin typeface="Arial" charset="0"/>
              </a:rPr>
              <a:t> is </a:t>
            </a:r>
            <a:r>
              <a:rPr lang="en-US" sz="2400" b="1">
                <a:latin typeface="Arial" charset="0"/>
              </a:rPr>
              <a:t>null</a:t>
            </a:r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>
            <a:off x="5237163" y="5157788"/>
            <a:ext cx="858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Various methods of String Class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143000"/>
          <a:ext cx="8610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the</a:t>
                      </a:r>
                      <a:r>
                        <a:rPr lang="en-US" baseline="0" dirty="0"/>
                        <a:t> no. of characters in the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=“Computer”</a:t>
                      </a:r>
                    </a:p>
                    <a:p>
                      <a:pPr algn="just"/>
                      <a:r>
                        <a:rPr lang="en-US" dirty="0" err="1"/>
                        <a:t>str.length</a:t>
                      </a:r>
                      <a:r>
                        <a:rPr lang="en-US" dirty="0"/>
                        <a:t>();</a:t>
                      </a:r>
                    </a:p>
                    <a:p>
                      <a:pPr algn="just"/>
                      <a:r>
                        <a:rPr lang="en-US" dirty="0"/>
                        <a:t>Will</a:t>
                      </a:r>
                      <a:r>
                        <a:rPr lang="en-US" baseline="0" dirty="0"/>
                        <a:t> return 8.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charAt</a:t>
                      </a:r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the nth character from given string. (Remember that counts from 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=“Computer”</a:t>
                      </a:r>
                    </a:p>
                    <a:p>
                      <a:pPr algn="just"/>
                      <a:r>
                        <a:rPr lang="en-US" dirty="0" err="1"/>
                        <a:t>str.charAt</a:t>
                      </a:r>
                      <a:r>
                        <a:rPr lang="en-US" dirty="0"/>
                        <a:t>(3);</a:t>
                      </a:r>
                    </a:p>
                    <a:p>
                      <a:pPr algn="just"/>
                      <a:r>
                        <a:rPr lang="en-US" dirty="0"/>
                        <a:t>Will</a:t>
                      </a:r>
                      <a:r>
                        <a:rPr lang="en-US" baseline="0" dirty="0"/>
                        <a:t> return 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substring()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We can use</a:t>
                      </a:r>
                      <a:r>
                        <a:rPr lang="en-US" baseline="0" dirty="0"/>
                        <a:t> this method in two ways. (1) by passing two values starting and ending (2) by passing only starting value so that it goes </a:t>
                      </a:r>
                      <a:r>
                        <a:rPr lang="en-US" baseline="0" dirty="0" err="1"/>
                        <a:t>upto</a:t>
                      </a:r>
                      <a:r>
                        <a:rPr lang="en-US" baseline="0" dirty="0"/>
                        <a:t> end.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=“Computer”</a:t>
                      </a:r>
                    </a:p>
                    <a:p>
                      <a:pPr algn="just"/>
                      <a:r>
                        <a:rPr lang="en-US" dirty="0" err="1"/>
                        <a:t>str.substring</a:t>
                      </a:r>
                      <a:r>
                        <a:rPr lang="en-US" dirty="0"/>
                        <a:t>(3,5);</a:t>
                      </a:r>
                    </a:p>
                    <a:p>
                      <a:pPr algn="just"/>
                      <a:r>
                        <a:rPr lang="en-US" dirty="0"/>
                        <a:t>Will</a:t>
                      </a:r>
                      <a:r>
                        <a:rPr lang="en-US" baseline="0" dirty="0"/>
                        <a:t> return </a:t>
                      </a:r>
                      <a:r>
                        <a:rPr lang="en-US" baseline="0" dirty="0" err="1"/>
                        <a:t>pu</a:t>
                      </a:r>
                      <a:r>
                        <a:rPr lang="en-US" baseline="0" dirty="0"/>
                        <a:t>.</a:t>
                      </a:r>
                    </a:p>
                    <a:p>
                      <a:pPr algn="just"/>
                      <a:r>
                        <a:rPr lang="en-US" dirty="0"/>
                        <a:t>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=“Computer”</a:t>
                      </a:r>
                    </a:p>
                    <a:p>
                      <a:pPr algn="just"/>
                      <a:r>
                        <a:rPr lang="en-US" dirty="0" err="1"/>
                        <a:t>str.substring</a:t>
                      </a:r>
                      <a:r>
                        <a:rPr lang="en-US" dirty="0"/>
                        <a:t>(3);</a:t>
                      </a:r>
                    </a:p>
                    <a:p>
                      <a:pPr algn="just"/>
                      <a:r>
                        <a:rPr lang="en-US" baseline="0" dirty="0"/>
                        <a:t>Will return </a:t>
                      </a:r>
                      <a:r>
                        <a:rPr lang="en-US" baseline="0" dirty="0" err="1"/>
                        <a:t>puter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concat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Concates</a:t>
                      </a:r>
                      <a:r>
                        <a:rPr lang="en-US" dirty="0"/>
                        <a:t> two strings</a:t>
                      </a:r>
                      <a:r>
                        <a:rPr lang="en-US" baseline="0" dirty="0"/>
                        <a:t> and stores the result in new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String s1</a:t>
                      </a:r>
                      <a:r>
                        <a:rPr lang="en-US" baseline="0" dirty="0"/>
                        <a:t> = “</a:t>
                      </a:r>
                      <a:r>
                        <a:rPr lang="en-US" baseline="0" dirty="0" err="1"/>
                        <a:t>abc</a:t>
                      </a:r>
                      <a:r>
                        <a:rPr lang="en-US" baseline="0" dirty="0"/>
                        <a:t>”</a:t>
                      </a:r>
                    </a:p>
                    <a:p>
                      <a:pPr algn="just"/>
                      <a:r>
                        <a:rPr lang="en-US" baseline="0" dirty="0"/>
                        <a:t>String s2 = “xyz”</a:t>
                      </a:r>
                    </a:p>
                    <a:p>
                      <a:pPr algn="just"/>
                      <a:r>
                        <a:rPr lang="en-US" baseline="0" dirty="0"/>
                        <a:t>String s3=s1.concat(s2)</a:t>
                      </a:r>
                    </a:p>
                    <a:p>
                      <a:pPr algn="just"/>
                      <a:r>
                        <a:rPr lang="en-US" baseline="0" dirty="0"/>
                        <a:t>Result of s3 is “</a:t>
                      </a:r>
                      <a:r>
                        <a:rPr lang="en-US" baseline="0" dirty="0" err="1"/>
                        <a:t>abcxyz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Various methods of String Class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143000"/>
          <a:ext cx="861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the position</a:t>
                      </a:r>
                      <a:r>
                        <a:rPr lang="en-US" baseline="0" dirty="0"/>
                        <a:t> of the character from beginning or from the given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 txBox="1">
            <a:spLocks noChangeArrowheads="1"/>
          </p:cNvSpPr>
          <p:nvPr/>
        </p:nvSpPr>
        <p:spPr>
          <a:xfrm>
            <a:off x="914400" y="3276601"/>
            <a:ext cx="7772400" cy="358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date ="July 5, 2012 1:28:19 PM";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('J');		      0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('2');		      8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("2012");	      8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('2', 9);		    11   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("2020");	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date.lastIndexOf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('2');	    	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3581400" y="3048000"/>
            <a:ext cx="0" cy="3127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495800" y="3005138"/>
            <a:ext cx="0" cy="3127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V="1">
            <a:off x="4038600" y="3048000"/>
            <a:ext cx="0" cy="3127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95800" y="37338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Returns: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2724150" y="3005138"/>
            <a:ext cx="0" cy="3127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019800" y="6019800"/>
            <a:ext cx="246697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   (not found)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019800" y="4876800"/>
            <a:ext cx="2463800" cy="822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(starts searching at position 9)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715000" y="6172200"/>
            <a:ext cx="344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17"/>
          <p:cNvGrpSpPr>
            <a:grpSpLocks/>
          </p:cNvGrpSpPr>
          <p:nvPr/>
        </p:nvGrpSpPr>
        <p:grpSpPr bwMode="auto">
          <a:xfrm>
            <a:off x="3200400" y="5562600"/>
            <a:ext cx="3048000" cy="304800"/>
            <a:chOff x="2343" y="3049"/>
            <a:chExt cx="1469" cy="94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2343" y="3143"/>
              <a:ext cx="1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2343" y="3049"/>
              <a:ext cx="0" cy="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438400" y="2667000"/>
            <a:ext cx="3711575" cy="39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  0           8   11   15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1457</Words>
  <Application>Microsoft Office PowerPoint</Application>
  <PresentationFormat>On-screen Show (4:3)</PresentationFormat>
  <Paragraphs>199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Office Theme</vt:lpstr>
      <vt:lpstr>Document</vt:lpstr>
      <vt:lpstr>Marwadi Education Foundation’s Group of Institutions Faculty of Computer Applications MCA Sem- III</vt:lpstr>
      <vt:lpstr>Introduction</vt:lpstr>
      <vt:lpstr>Introduction</vt:lpstr>
      <vt:lpstr>Introduction</vt:lpstr>
      <vt:lpstr>Advantage of using Strings</vt:lpstr>
      <vt:lpstr>Disadvantage of using Strings</vt:lpstr>
      <vt:lpstr>Empty String</vt:lpstr>
      <vt:lpstr>Various methods of String Class</vt:lpstr>
      <vt:lpstr>Various methods of String Class</vt:lpstr>
      <vt:lpstr>Various methods of String Class</vt:lpstr>
      <vt:lpstr>Various methods of String Class</vt:lpstr>
      <vt:lpstr>Numbers to Strings</vt:lpstr>
      <vt:lpstr>Numbers to Strings</vt:lpstr>
      <vt:lpstr>Numbers to Strings</vt:lpstr>
      <vt:lpstr>The StringBuffer class</vt:lpstr>
      <vt:lpstr>The StringBuilder class</vt:lpstr>
      <vt:lpstr>The StringBuilder class</vt:lpstr>
      <vt:lpstr>The StringBuffer class</vt:lpstr>
      <vt:lpstr>Differences</vt:lpstr>
      <vt:lpstr>Differences</vt:lpstr>
      <vt:lpstr>Thank You</vt:lpstr>
    </vt:vector>
  </TitlesOfParts>
  <Company>MEFGI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Koushik Choudhury</cp:lastModifiedBy>
  <cp:revision>642</cp:revision>
  <dcterms:created xsi:type="dcterms:W3CDTF">2010-12-23T08:45:33Z</dcterms:created>
  <dcterms:modified xsi:type="dcterms:W3CDTF">2024-08-24T13:41:18Z</dcterms:modified>
</cp:coreProperties>
</file>