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35" r:id="rId20"/>
    <p:sldId id="325" r:id="rId21"/>
    <p:sldId id="326" r:id="rId22"/>
    <p:sldId id="327" r:id="rId23"/>
    <p:sldId id="336" r:id="rId24"/>
    <p:sldId id="337" r:id="rId25"/>
    <p:sldId id="328" r:id="rId26"/>
    <p:sldId id="329" r:id="rId27"/>
    <p:sldId id="331" r:id="rId28"/>
    <p:sldId id="332" r:id="rId29"/>
    <p:sldId id="333" r:id="rId30"/>
    <p:sldId id="334"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ex/ex45.java" TargetMode="External"/><Relationship Id="rId2" Type="http://schemas.openxmlformats.org/officeDocument/2006/relationships/hyperlink" Target="ex/ex44.jav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ex46.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ex50.java"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ThrowExample.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ThrowsExample.java"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CheckedExceptionExample.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UncheckedExceptionExample.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CustomThrowableExample.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ExceptionChainingExample.java"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ex/ex43.jav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3</a:t>
            </a:r>
          </a:p>
          <a:p>
            <a:pPr algn="ctr"/>
            <a:r>
              <a:rPr lang="en-US" sz="3200" b="1" dirty="0"/>
              <a:t>Exceptions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Some Common Java Exceptions</a:t>
            </a:r>
            <a:endParaRPr lang="en-US" dirty="0"/>
          </a:p>
        </p:txBody>
      </p:sp>
      <p:graphicFrame>
        <p:nvGraphicFramePr>
          <p:cNvPr id="5" name="Table 4"/>
          <p:cNvGraphicFramePr>
            <a:graphicFrameLocks noGrp="1"/>
          </p:cNvGraphicFramePr>
          <p:nvPr/>
        </p:nvGraphicFramePr>
        <p:xfrm>
          <a:off x="304800" y="1066800"/>
          <a:ext cx="8534400" cy="32918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47675">
                <a:tc>
                  <a:txBody>
                    <a:bodyPr/>
                    <a:lstStyle/>
                    <a:p>
                      <a:pPr algn="ctr"/>
                      <a:r>
                        <a:rPr lang="en-US" sz="2400" dirty="0"/>
                        <a:t>Exception</a:t>
                      </a:r>
                    </a:p>
                  </a:txBody>
                  <a:tcPr/>
                </a:tc>
                <a:tc>
                  <a:txBody>
                    <a:bodyPr/>
                    <a:lstStyle/>
                    <a:p>
                      <a:pPr algn="ctr"/>
                      <a:r>
                        <a:rPr lang="en-US" sz="2400" dirty="0"/>
                        <a:t>Cause of Exception</a:t>
                      </a:r>
                    </a:p>
                  </a:txBody>
                  <a:tcPr/>
                </a:tc>
                <a:extLst>
                  <a:ext uri="{0D108BD9-81ED-4DB2-BD59-A6C34878D82A}">
                    <a16:rowId xmlns:a16="http://schemas.microsoft.com/office/drawing/2014/main" val="10000"/>
                  </a:ext>
                </a:extLst>
              </a:tr>
              <a:tr h="447675">
                <a:tc>
                  <a:txBody>
                    <a:bodyPr/>
                    <a:lstStyle/>
                    <a:p>
                      <a:r>
                        <a:rPr lang="en-US" dirty="0" err="1"/>
                        <a:t>OutOfMemoryException</a:t>
                      </a:r>
                      <a:endParaRPr lang="en-US" dirty="0"/>
                    </a:p>
                  </a:txBody>
                  <a:tcPr/>
                </a:tc>
                <a:tc>
                  <a:txBody>
                    <a:bodyPr/>
                    <a:lstStyle/>
                    <a:p>
                      <a:r>
                        <a:rPr lang="en-US" dirty="0"/>
                        <a:t>Caused when there</a:t>
                      </a:r>
                      <a:r>
                        <a:rPr lang="en-US" baseline="0" dirty="0"/>
                        <a:t> is no enough memory to allocate a new object</a:t>
                      </a:r>
                      <a:endParaRPr lang="en-US" dirty="0"/>
                    </a:p>
                  </a:txBody>
                  <a:tcPr/>
                </a:tc>
                <a:extLst>
                  <a:ext uri="{0D108BD9-81ED-4DB2-BD59-A6C34878D82A}">
                    <a16:rowId xmlns:a16="http://schemas.microsoft.com/office/drawing/2014/main" val="10001"/>
                  </a:ext>
                </a:extLst>
              </a:tr>
              <a:tr h="447675">
                <a:tc>
                  <a:txBody>
                    <a:bodyPr/>
                    <a:lstStyle/>
                    <a:p>
                      <a:r>
                        <a:rPr lang="en-US" dirty="0" err="1"/>
                        <a:t>SecurityException</a:t>
                      </a:r>
                      <a:endParaRPr lang="en-US" dirty="0"/>
                    </a:p>
                  </a:txBody>
                  <a:tcPr/>
                </a:tc>
                <a:tc>
                  <a:txBody>
                    <a:bodyPr/>
                    <a:lstStyle/>
                    <a:p>
                      <a:r>
                        <a:rPr lang="en-US" dirty="0"/>
                        <a:t>Caused</a:t>
                      </a:r>
                      <a:r>
                        <a:rPr lang="en-US" baseline="0" dirty="0"/>
                        <a:t> when an applet tries to perform an action not allowed by the browser’s security settings.</a:t>
                      </a:r>
                      <a:endParaRPr lang="en-US" dirty="0"/>
                    </a:p>
                  </a:txBody>
                  <a:tcPr/>
                </a:tc>
                <a:extLst>
                  <a:ext uri="{0D108BD9-81ED-4DB2-BD59-A6C34878D82A}">
                    <a16:rowId xmlns:a16="http://schemas.microsoft.com/office/drawing/2014/main" val="10002"/>
                  </a:ext>
                </a:extLst>
              </a:tr>
              <a:tr h="447675">
                <a:tc>
                  <a:txBody>
                    <a:bodyPr/>
                    <a:lstStyle/>
                    <a:p>
                      <a:r>
                        <a:rPr lang="en-US" dirty="0" err="1"/>
                        <a:t>StackOverFlowException</a:t>
                      </a:r>
                      <a:endParaRPr lang="en-US" dirty="0"/>
                    </a:p>
                  </a:txBody>
                  <a:tcPr/>
                </a:tc>
                <a:tc>
                  <a:txBody>
                    <a:bodyPr/>
                    <a:lstStyle/>
                    <a:p>
                      <a:r>
                        <a:rPr lang="en-US" dirty="0"/>
                        <a:t>Caused when the system runs</a:t>
                      </a:r>
                      <a:r>
                        <a:rPr lang="en-US" baseline="0" dirty="0"/>
                        <a:t> out of stack space</a:t>
                      </a:r>
                      <a:endParaRPr lang="en-US" dirty="0"/>
                    </a:p>
                  </a:txBody>
                  <a:tcPr/>
                </a:tc>
                <a:extLst>
                  <a:ext uri="{0D108BD9-81ED-4DB2-BD59-A6C34878D82A}">
                    <a16:rowId xmlns:a16="http://schemas.microsoft.com/office/drawing/2014/main" val="10003"/>
                  </a:ext>
                </a:extLst>
              </a:tr>
              <a:tr h="447675">
                <a:tc>
                  <a:txBody>
                    <a:bodyPr/>
                    <a:lstStyle/>
                    <a:p>
                      <a:r>
                        <a:rPr lang="en-US" dirty="0" err="1"/>
                        <a:t>StringIndexOutOfBoundsException</a:t>
                      </a:r>
                      <a:endParaRPr lang="en-US" dirty="0"/>
                    </a:p>
                  </a:txBody>
                  <a:tcPr/>
                </a:tc>
                <a:tc>
                  <a:txBody>
                    <a:bodyPr/>
                    <a:lstStyle/>
                    <a:p>
                      <a:r>
                        <a:rPr lang="en-US" dirty="0"/>
                        <a:t>Caused when a program attempts</a:t>
                      </a:r>
                      <a:r>
                        <a:rPr lang="en-US" baseline="0" dirty="0"/>
                        <a:t> to access a non existent character position in a string.</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Exception Handling Mechanism</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a:t>	Following figure can illustrate the Exception Handling Mechanism</a:t>
            </a:r>
          </a:p>
        </p:txBody>
      </p:sp>
      <p:sp>
        <p:nvSpPr>
          <p:cNvPr id="6" name="Rounded Rectangle 3"/>
          <p:cNvSpPr>
            <a:spLocks noChangeArrowheads="1"/>
          </p:cNvSpPr>
          <p:nvPr/>
        </p:nvSpPr>
        <p:spPr bwMode="auto">
          <a:xfrm>
            <a:off x="635000" y="2395537"/>
            <a:ext cx="2701925" cy="1965325"/>
          </a:xfrm>
          <a:prstGeom prst="roundRect">
            <a:avLst>
              <a:gd name="adj" fmla="val 16667"/>
            </a:avLst>
          </a:prstGeom>
          <a:solidFill>
            <a:schemeClr val="bg1"/>
          </a:solidFill>
          <a:ln w="9525" algn="ctr">
            <a:solidFill>
              <a:schemeClr val="tx1"/>
            </a:solidFill>
            <a:round/>
            <a:headEnd/>
            <a:tailEnd/>
          </a:ln>
        </p:spPr>
        <p:txBody>
          <a:bodyPr/>
          <a:lstStyle/>
          <a:p>
            <a:pPr algn="ctr"/>
            <a:r>
              <a:rPr lang="en-US" sz="2800" dirty="0"/>
              <a:t>try Block</a:t>
            </a:r>
          </a:p>
          <a:p>
            <a:pPr algn="ctr"/>
            <a:r>
              <a:rPr lang="en-US" sz="2800" dirty="0"/>
              <a:t>Statement that cause an Exception</a:t>
            </a:r>
          </a:p>
        </p:txBody>
      </p:sp>
      <p:cxnSp>
        <p:nvCxnSpPr>
          <p:cNvPr id="7" name="Straight Connector 5"/>
          <p:cNvCxnSpPr>
            <a:cxnSpLocks noChangeShapeType="1"/>
          </p:cNvCxnSpPr>
          <p:nvPr/>
        </p:nvCxnSpPr>
        <p:spPr bwMode="auto">
          <a:xfrm>
            <a:off x="647700" y="2968625"/>
            <a:ext cx="2701925" cy="1587"/>
          </a:xfrm>
          <a:prstGeom prst="line">
            <a:avLst/>
          </a:prstGeom>
          <a:noFill/>
          <a:ln w="9525" algn="ctr">
            <a:solidFill>
              <a:schemeClr val="tx1"/>
            </a:solidFill>
            <a:round/>
            <a:headEnd/>
            <a:tailEnd/>
          </a:ln>
        </p:spPr>
      </p:cxnSp>
      <p:sp>
        <p:nvSpPr>
          <p:cNvPr id="8" name="Rounded Rectangle 6"/>
          <p:cNvSpPr>
            <a:spLocks noChangeArrowheads="1"/>
          </p:cNvSpPr>
          <p:nvPr/>
        </p:nvSpPr>
        <p:spPr bwMode="auto">
          <a:xfrm>
            <a:off x="5181600" y="4267200"/>
            <a:ext cx="2701925" cy="1965325"/>
          </a:xfrm>
          <a:prstGeom prst="roundRect">
            <a:avLst>
              <a:gd name="adj" fmla="val 16667"/>
            </a:avLst>
          </a:prstGeom>
          <a:solidFill>
            <a:schemeClr val="bg1"/>
          </a:solidFill>
          <a:ln w="9525" algn="ctr">
            <a:solidFill>
              <a:schemeClr val="tx1"/>
            </a:solidFill>
            <a:round/>
            <a:headEnd/>
            <a:tailEnd/>
          </a:ln>
        </p:spPr>
        <p:txBody>
          <a:bodyPr/>
          <a:lstStyle/>
          <a:p>
            <a:pPr algn="ctr"/>
            <a:r>
              <a:rPr lang="en-US" sz="2800" dirty="0"/>
              <a:t>catch Block</a:t>
            </a:r>
          </a:p>
          <a:p>
            <a:pPr algn="ctr"/>
            <a:r>
              <a:rPr lang="en-US" sz="2800" dirty="0"/>
              <a:t>Statements that handle the Exception</a:t>
            </a:r>
          </a:p>
        </p:txBody>
      </p:sp>
      <p:cxnSp>
        <p:nvCxnSpPr>
          <p:cNvPr id="9" name="Straight Connector 7"/>
          <p:cNvCxnSpPr>
            <a:cxnSpLocks noChangeShapeType="1"/>
          </p:cNvCxnSpPr>
          <p:nvPr/>
        </p:nvCxnSpPr>
        <p:spPr bwMode="auto">
          <a:xfrm>
            <a:off x="5181600" y="4868862"/>
            <a:ext cx="2701925" cy="1588"/>
          </a:xfrm>
          <a:prstGeom prst="line">
            <a:avLst/>
          </a:prstGeom>
          <a:noFill/>
          <a:ln w="9525" algn="ctr">
            <a:solidFill>
              <a:schemeClr val="tx1"/>
            </a:solidFill>
            <a:round/>
            <a:headEnd/>
            <a:tailEnd/>
          </a:ln>
        </p:spPr>
      </p:cxnSp>
      <p:cxnSp>
        <p:nvCxnSpPr>
          <p:cNvPr id="10" name="Curved Connector 9"/>
          <p:cNvCxnSpPr>
            <a:cxnSpLocks noChangeShapeType="1"/>
            <a:stCxn id="6" idx="3"/>
            <a:endCxn id="8" idx="1"/>
          </p:cNvCxnSpPr>
          <p:nvPr/>
        </p:nvCxnSpPr>
        <p:spPr bwMode="auto">
          <a:xfrm>
            <a:off x="3336925" y="3378200"/>
            <a:ext cx="1844675" cy="1871662"/>
          </a:xfrm>
          <a:prstGeom prst="curvedConnector3">
            <a:avLst>
              <a:gd name="adj1" fmla="val 50000"/>
            </a:avLst>
          </a:prstGeom>
          <a:noFill/>
          <a:ln w="9525" algn="ctr">
            <a:solidFill>
              <a:schemeClr val="tx1"/>
            </a:solidFill>
            <a:round/>
            <a:headEnd/>
            <a:tailEnd type="arrow"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Exception Handling Mechanism</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a:t>	Java uses a keyword “try” to preface a block of code that is likely to cause an error condition and which is liable to “throw” the exception.</a:t>
            </a:r>
          </a:p>
          <a:p>
            <a:pPr algn="just"/>
            <a:r>
              <a:rPr lang="en-US" sz="3200" dirty="0"/>
              <a:t>	A catch block will be defined by the keyword “catch” which contains the statements which handles the situation thrown by the try block.</a:t>
            </a:r>
          </a:p>
          <a:p>
            <a:pPr algn="just"/>
            <a:r>
              <a:rPr lang="en-US" sz="3200" dirty="0"/>
              <a:t>	</a:t>
            </a:r>
            <a:r>
              <a:rPr lang="en-US" sz="3200" b="1" dirty="0"/>
              <a:t>Remember that : when you use try u have to use at least one catch otherwise it will generate the error like try without catch.</a:t>
            </a:r>
          </a:p>
          <a:p>
            <a:pPr algn="just"/>
            <a:r>
              <a:rPr lang="en-US" sz="3200" b="1" dirty="0">
                <a:hlinkClick r:id="rId2" action="ppaction://hlinkfile"/>
              </a:rPr>
              <a:t>ex\ex44.java</a:t>
            </a:r>
            <a:endParaRPr lang="en-US" sz="3200" b="1" dirty="0"/>
          </a:p>
          <a:p>
            <a:pPr algn="just"/>
            <a:r>
              <a:rPr lang="en-US" sz="3200" b="1" dirty="0">
                <a:hlinkClick r:id="rId3" action="ppaction://hlinkfile"/>
              </a:rPr>
              <a:t>ex\ex45.java</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Use of Multiple Catch Statements</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a:t>	In java we can use multiple catch statements if we think that particular statement block will generate multiple type of errors.</a:t>
            </a:r>
          </a:p>
          <a:p>
            <a:pPr algn="just"/>
            <a:r>
              <a:rPr lang="en-US" sz="3200" dirty="0"/>
              <a:t>	e.g. if we think that a group of statements i.e. a block will generate either divide by zero or array index out of bounds errors then we can use multiple catch statements.</a:t>
            </a:r>
          </a:p>
          <a:p>
            <a:pPr algn="just"/>
            <a:r>
              <a:rPr lang="en-US" sz="3200" b="1" dirty="0">
                <a:hlinkClick r:id="rId2" action="ppaction://hlinkfile"/>
              </a:rPr>
              <a:t>ex46.java</a:t>
            </a:r>
            <a:endParaRPr 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Use of finally</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a:t>	Java supports another statement named “finally” which is useful to handle an exception that is not caught by any previous catch statements.</a:t>
            </a:r>
          </a:p>
          <a:p>
            <a:pPr algn="just"/>
            <a:r>
              <a:rPr lang="en-US" sz="3200" dirty="0"/>
              <a:t>	finally statement is used to handle any exception generated within the try block.</a:t>
            </a:r>
          </a:p>
          <a:p>
            <a:pPr algn="just"/>
            <a:r>
              <a:rPr lang="en-US" sz="3200" b="1" dirty="0"/>
              <a:t>	Remember that when we use finally it is guaranteed that it will be executed, regardless of whether or not exception is thrown.</a:t>
            </a:r>
          </a:p>
          <a:p>
            <a:pPr algn="just"/>
            <a:endParaRPr lang="en-US" sz="3200" b="1" dirty="0"/>
          </a:p>
          <a:p>
            <a:pPr algn="just"/>
            <a:r>
              <a:rPr lang="en-US" sz="3200" b="1" dirty="0">
                <a:hlinkClick r:id="rId2" action="ppaction://hlinkfile"/>
              </a:rPr>
              <a:t>ex50.java</a:t>
            </a:r>
            <a:endParaRPr lang="en-US" sz="3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Throwing our own Exception</a:t>
            </a:r>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a:t>	</a:t>
            </a:r>
            <a:r>
              <a:rPr lang="en-US" sz="3200" b="1" dirty="0"/>
              <a:t>throw </a:t>
            </a:r>
            <a:r>
              <a:rPr lang="en-US" sz="3200" b="1" dirty="0" err="1"/>
              <a:t>KeywordPurpose</a:t>
            </a:r>
            <a:r>
              <a:rPr lang="en-US" sz="3200" b="1" dirty="0"/>
              <a:t>:</a:t>
            </a:r>
          </a:p>
          <a:p>
            <a:pPr algn="just"/>
            <a:r>
              <a:rPr lang="en-US" sz="3200" dirty="0"/>
              <a:t> The throw keyword is used to explicitly throw an exception in a method or a block of </a:t>
            </a:r>
            <a:r>
              <a:rPr lang="en-US" sz="3200" dirty="0" err="1"/>
              <a:t>code.Usage</a:t>
            </a:r>
            <a:r>
              <a:rPr lang="en-US" sz="3200" dirty="0"/>
              <a:t>: You use throw when you want to manually trigger an exception.</a:t>
            </a:r>
          </a:p>
          <a:p>
            <a:pPr algn="just"/>
            <a:endParaRPr lang="en-US" sz="3200" dirty="0">
              <a:hlinkClick r:id="rId2" action="ppaction://hlinkfile"/>
            </a:endParaRPr>
          </a:p>
          <a:p>
            <a:pPr algn="just"/>
            <a:endParaRPr lang="en-US" sz="3200" dirty="0">
              <a:hlinkClick r:id="rId2" action="ppaction://hlinkfile"/>
            </a:endParaRPr>
          </a:p>
          <a:p>
            <a:pPr algn="just"/>
            <a:endParaRPr lang="en-US" sz="3200" dirty="0">
              <a:hlinkClick r:id="rId2" action="ppaction://hlinkfile"/>
            </a:endParaRPr>
          </a:p>
          <a:p>
            <a:pPr algn="just"/>
            <a:r>
              <a:rPr lang="en-US" sz="3200" dirty="0">
                <a:hlinkClick r:id="rId2" action="ppaction://hlinkfile"/>
              </a:rPr>
              <a:t>ex\ex47.java</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a:t>Difference between throw and throws keywords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throws </a:t>
            </a:r>
            <a:r>
              <a:rPr lang="en-US" sz="3200" b="1" dirty="0" err="1"/>
              <a:t>KeywordPurpose</a:t>
            </a:r>
            <a:r>
              <a:rPr lang="en-US" sz="3200" b="1" dirty="0"/>
              <a:t>: </a:t>
            </a:r>
          </a:p>
          <a:p>
            <a:pPr algn="just"/>
            <a:endParaRPr lang="en-US" sz="3200" b="1" dirty="0"/>
          </a:p>
          <a:p>
            <a:pPr algn="just"/>
            <a:r>
              <a:rPr lang="en-US" sz="3200" dirty="0"/>
              <a:t>The throws keyword is used in a method declaration to indicate that the method might throw one or more exceptions. It tells the calling method that it needs to handle the exception.</a:t>
            </a:r>
          </a:p>
          <a:p>
            <a:pPr algn="just"/>
            <a:endParaRPr lang="en-US" sz="3200" dirty="0"/>
          </a:p>
          <a:p>
            <a:pPr algn="just"/>
            <a:r>
              <a:rPr lang="en-US" sz="3200" b="1" dirty="0"/>
              <a:t>Usage: </a:t>
            </a:r>
            <a:r>
              <a:rPr lang="en-US" sz="3200" dirty="0"/>
              <a:t>You use throws to declare that a method may throw exceptions, without necessarily handling them inside the method.</a:t>
            </a:r>
          </a:p>
          <a:p>
            <a:pPr algn="just"/>
            <a:r>
              <a:rPr lang="en-US" sz="3200" dirty="0">
                <a:hlinkClick r:id="rId2" action="ppaction://hlinkfile"/>
              </a:rPr>
              <a:t>Exz2:</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a:t>Difference between throw and throws keywords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a:t>	Whereas when we know that a particular exception may be thrown or to pass a possible exception then we use </a:t>
            </a:r>
            <a:r>
              <a:rPr lang="en-US" sz="3200" b="1" dirty="0"/>
              <a:t>throws</a:t>
            </a:r>
            <a:r>
              <a:rPr lang="en-US" sz="3200" dirty="0"/>
              <a:t> keyword. </a:t>
            </a:r>
            <a:r>
              <a:rPr lang="en-US" sz="3200" b="1" dirty="0"/>
              <a:t>Point to note here is that the Java compiler very well knows about the exceptions thrown by some methods so it insists us to handle them.</a:t>
            </a:r>
            <a:r>
              <a:rPr lang="en-US" sz="3200" dirty="0"/>
              <a:t> We can also use </a:t>
            </a:r>
            <a:r>
              <a:rPr lang="en-US" sz="3200" b="1" dirty="0"/>
              <a:t>throws</a:t>
            </a:r>
            <a:r>
              <a:rPr lang="en-US" sz="3200" b="1" i="1" dirty="0"/>
              <a:t> </a:t>
            </a:r>
            <a:r>
              <a:rPr lang="en-US" sz="3200" b="1" dirty="0"/>
              <a:t>clause</a:t>
            </a:r>
            <a:r>
              <a:rPr lang="en-US" sz="3200" dirty="0"/>
              <a:t> on the surrounding method instead of</a:t>
            </a:r>
            <a:r>
              <a:rPr lang="en-US" sz="3200" b="1" dirty="0"/>
              <a:t> try and catch exception handler. </a:t>
            </a:r>
            <a:r>
              <a:rPr lang="en-US" sz="3200" dirty="0"/>
              <a:t>For instance in the below example we have used the following clause which will pass the error up to the next level.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a:t>Difference between throw and throws keywords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Key Differences Between throw and throws</a:t>
            </a:r>
          </a:p>
          <a:p>
            <a:pPr algn="just"/>
            <a:r>
              <a:rPr lang="en-US" sz="3200" b="1" dirty="0"/>
              <a:t>Purpose:</a:t>
            </a:r>
          </a:p>
          <a:p>
            <a:pPr algn="just"/>
            <a:r>
              <a:rPr lang="en-US" sz="3200" b="1" dirty="0"/>
              <a:t>throw: </a:t>
            </a:r>
            <a:r>
              <a:rPr lang="en-US" sz="3200" dirty="0"/>
              <a:t>Used to explicitly throw an exception</a:t>
            </a:r>
            <a:r>
              <a:rPr lang="en-US" sz="3200" b="1" dirty="0"/>
              <a:t>.</a:t>
            </a:r>
          </a:p>
          <a:p>
            <a:pPr algn="just"/>
            <a:r>
              <a:rPr lang="en-US" sz="3200" b="1" dirty="0"/>
              <a:t>throws: </a:t>
            </a:r>
            <a:r>
              <a:rPr lang="en-US" sz="3200" dirty="0"/>
              <a:t>Used to declare that a method can throw exceptions, so the caller must handle them.</a:t>
            </a:r>
          </a:p>
          <a:p>
            <a:pPr algn="just"/>
            <a:endParaRPr lang="en-US" sz="3200" b="1" dirty="0"/>
          </a:p>
          <a:p>
            <a:pPr algn="just"/>
            <a:r>
              <a:rPr lang="en-US" sz="3200" b="1" dirty="0"/>
              <a:t>Location:</a:t>
            </a:r>
          </a:p>
          <a:p>
            <a:pPr algn="just"/>
            <a:r>
              <a:rPr lang="en-US" sz="3200" b="1" dirty="0"/>
              <a:t>throw: </a:t>
            </a:r>
            <a:r>
              <a:rPr lang="en-US" sz="3200" dirty="0"/>
              <a:t>Used inside a method or a block of code where you want to trigger the exception</a:t>
            </a:r>
            <a:r>
              <a:rPr lang="en-US" sz="3200" b="1" dirty="0"/>
              <a:t>.</a:t>
            </a:r>
          </a:p>
          <a:p>
            <a:pPr algn="just"/>
            <a:r>
              <a:rPr lang="en-US" sz="3200" b="1" dirty="0"/>
              <a:t>throws: </a:t>
            </a:r>
            <a:r>
              <a:rPr lang="en-US" sz="3200" dirty="0"/>
              <a:t>Used in the method signature to indicate possible exceptions that might be thrown.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a:t>Difference between throw and throws keywords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Action:</a:t>
            </a:r>
          </a:p>
          <a:p>
            <a:pPr algn="just"/>
            <a:r>
              <a:rPr lang="en-US" sz="3200" b="1" dirty="0"/>
              <a:t>throw: </a:t>
            </a:r>
            <a:r>
              <a:rPr lang="en-US" sz="3200" dirty="0"/>
              <a:t>Actually throws the exception</a:t>
            </a:r>
            <a:r>
              <a:rPr lang="en-US" sz="3200" b="1" dirty="0"/>
              <a:t>.</a:t>
            </a:r>
          </a:p>
          <a:p>
            <a:pPr algn="just"/>
            <a:r>
              <a:rPr lang="en-US" sz="3200" b="1" dirty="0"/>
              <a:t>throws: </a:t>
            </a:r>
            <a:r>
              <a:rPr lang="en-US" sz="3200" dirty="0"/>
              <a:t>Alerts the compiler and the caller that this method might throw an exception, but does not throw it by itself</a:t>
            </a:r>
            <a:r>
              <a:rPr lang="en-US" sz="3200" b="1" dirty="0"/>
              <a:t>.</a:t>
            </a:r>
          </a:p>
          <a:p>
            <a:pPr algn="just"/>
            <a:endParaRPr lang="en-US" sz="3200" b="1" dirty="0"/>
          </a:p>
          <a:p>
            <a:pPr algn="just"/>
            <a:r>
              <a:rPr lang="en-US" sz="3200" b="1" dirty="0"/>
              <a:t>Summary</a:t>
            </a:r>
          </a:p>
          <a:p>
            <a:pPr algn="just"/>
            <a:r>
              <a:rPr lang="en-US" sz="3200" b="1" dirty="0"/>
              <a:t>throw: </a:t>
            </a:r>
            <a:r>
              <a:rPr lang="en-US" sz="3200" dirty="0"/>
              <a:t>Actively throws an exception from your </a:t>
            </a:r>
            <a:r>
              <a:rPr lang="en-US" sz="3200" dirty="0" err="1"/>
              <a:t>code.</a:t>
            </a:r>
            <a:r>
              <a:rPr lang="en-US" sz="3200" b="1" dirty="0" err="1"/>
              <a:t>throws</a:t>
            </a:r>
            <a:r>
              <a:rPr lang="en-US" sz="3200" b="1" dirty="0"/>
              <a:t>: </a:t>
            </a:r>
            <a:r>
              <a:rPr lang="en-US" sz="3200" dirty="0"/>
              <a:t>Passively declares that a method may throw exceptions, allowing the caller to decide how to handle them.</a:t>
            </a:r>
          </a:p>
        </p:txBody>
      </p:sp>
    </p:spTree>
    <p:extLst>
      <p:ext uri="{BB962C8B-B14F-4D97-AF65-F5344CB8AC3E}">
        <p14:creationId xmlns:p14="http://schemas.microsoft.com/office/powerpoint/2010/main" val="73084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a:t>	During the execution of an application, there are many times when an error condition arises within the application.  In java, all kinds of error conditions are called as exceptions.  In other words we can say that </a:t>
            </a:r>
            <a:r>
              <a:rPr lang="en-US" sz="3200" b="1" dirty="0"/>
              <a:t>In General, it is in the rare case that our program will run successfully in its first attempt.</a:t>
            </a:r>
          </a:p>
          <a:p>
            <a:pPr algn="just"/>
            <a:r>
              <a:rPr lang="en-US" sz="3200" b="1" dirty="0"/>
              <a:t>	</a:t>
            </a:r>
            <a:r>
              <a:rPr lang="en-US" sz="3200" dirty="0"/>
              <a:t>There are mainly two types of exceptions</a:t>
            </a:r>
            <a:r>
              <a:rPr lang="en-US" sz="3200" b="1" dirty="0"/>
              <a:t> :</a:t>
            </a:r>
          </a:p>
          <a:p>
            <a:pPr marL="514350" indent="-514350" algn="just">
              <a:buAutoNum type="arabicParenBoth"/>
            </a:pPr>
            <a:r>
              <a:rPr lang="en-US" sz="3200" b="1" dirty="0"/>
              <a:t>Compile Time Exceptions (Syntax Errors)</a:t>
            </a:r>
          </a:p>
          <a:p>
            <a:pPr marL="514350" indent="-514350" algn="just">
              <a:buAutoNum type="arabicParenBoth"/>
            </a:pPr>
            <a:r>
              <a:rPr lang="en-US" sz="3200" b="1" dirty="0"/>
              <a:t>Run Time Exceptions (Logical Errors)</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a:t>	 </a:t>
            </a:r>
            <a:r>
              <a:rPr lang="en-US" sz="3200" b="1" dirty="0"/>
              <a:t>Checked Exceptions: </a:t>
            </a:r>
            <a:r>
              <a:rPr lang="en-US" sz="3200" dirty="0"/>
              <a:t>Checked exceptions are exceptions that are checked at compile-time. This means the Java compiler requires that these exceptions be either caught using a try-catch block or declared in the method signature using the throws keyword.</a:t>
            </a:r>
          </a:p>
          <a:p>
            <a:pPr algn="just"/>
            <a:r>
              <a:rPr lang="en-US" sz="3200" dirty="0">
                <a:hlinkClick r:id="rId2" action="ppaction://hlinkfile"/>
              </a:rPr>
              <a:t>Examples: </a:t>
            </a:r>
            <a:r>
              <a:rPr lang="en-US" sz="3200" dirty="0" err="1"/>
              <a:t>IOException</a:t>
            </a:r>
            <a:r>
              <a:rPr lang="en-US" sz="3200" dirty="0"/>
              <a:t>, </a:t>
            </a:r>
            <a:r>
              <a:rPr lang="en-US" sz="3200" dirty="0" err="1"/>
              <a:t>SQLException</a:t>
            </a:r>
            <a:r>
              <a:rPr lang="en-US" sz="3200" dirty="0"/>
              <a:t>, </a:t>
            </a:r>
            <a:r>
              <a:rPr lang="en-US" sz="3200" dirty="0" err="1"/>
              <a:t>FileNotFoundException</a:t>
            </a:r>
            <a:r>
              <a:rPr lang="en-US" sz="3200"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a:t>	</a:t>
            </a:r>
            <a:r>
              <a:rPr lang="en-US" sz="3200" b="1" dirty="0"/>
              <a:t>Unchecked Exceptions</a:t>
            </a:r>
            <a:r>
              <a:rPr lang="en-US" sz="3200" dirty="0"/>
              <a:t>: </a:t>
            </a:r>
          </a:p>
          <a:p>
            <a:pPr algn="just"/>
            <a:r>
              <a:rPr lang="en-US" sz="3200" dirty="0"/>
              <a:t>Unchecked exceptions are exceptions that are not checked at compile-time but rather at runtime. These exceptions occur due to programming errors, such as logic errors or improper use of an </a:t>
            </a:r>
            <a:r>
              <a:rPr lang="en-US" sz="3200" dirty="0" err="1"/>
              <a:t>API.Common</a:t>
            </a:r>
            <a:r>
              <a:rPr lang="en-US" sz="3200" dirty="0"/>
              <a:t> </a:t>
            </a:r>
          </a:p>
          <a:p>
            <a:pPr algn="just"/>
            <a:r>
              <a:rPr lang="en-US" sz="3200" dirty="0">
                <a:hlinkClick r:id="rId2" action="ppaction://hlinkfile"/>
              </a:rPr>
              <a:t>Examples</a:t>
            </a:r>
            <a:r>
              <a:rPr lang="en-US" sz="3200" dirty="0"/>
              <a:t>:NullPointerException,ArrayIndexOutOfBoundsException,ArithmeticException, </a:t>
            </a:r>
            <a:r>
              <a:rPr lang="en-US" sz="3200" dirty="0" err="1"/>
              <a:t>IllegalArgumentException</a:t>
            </a:r>
            <a:r>
              <a:rPr lang="en-US" sz="3200"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Key Differences Between Checked and Unchecked Exceptions</a:t>
            </a:r>
          </a:p>
          <a:p>
            <a:pPr algn="just"/>
            <a:endParaRPr lang="en-US" sz="3200" dirty="0"/>
          </a:p>
          <a:p>
            <a:pPr algn="just"/>
            <a:r>
              <a:rPr lang="en-US" sz="3200" b="1" dirty="0"/>
              <a:t>Compile-time vs. Runtime</a:t>
            </a:r>
            <a:r>
              <a:rPr lang="en-US" sz="3200" dirty="0"/>
              <a:t>:</a:t>
            </a:r>
          </a:p>
          <a:p>
            <a:pPr algn="just"/>
            <a:endParaRPr lang="en-US" sz="3200" dirty="0"/>
          </a:p>
          <a:p>
            <a:pPr algn="just"/>
            <a:r>
              <a:rPr lang="en-US" sz="3200" b="1" dirty="0"/>
              <a:t>Checked Exceptions: </a:t>
            </a:r>
            <a:r>
              <a:rPr lang="en-US" sz="3200" dirty="0"/>
              <a:t>Checked by the compiler at compile-time. Must be handled explicitly by the developer.</a:t>
            </a:r>
          </a:p>
          <a:p>
            <a:pPr algn="just"/>
            <a:r>
              <a:rPr lang="en-US" sz="3200" b="1" dirty="0"/>
              <a:t>Unchecked Exceptions: </a:t>
            </a:r>
            <a:r>
              <a:rPr lang="en-US" sz="3200" dirty="0"/>
              <a:t>Not checked by the compiler. These occur at runtime and are usually the result of programming errors.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a:t>Declaration:</a:t>
            </a:r>
          </a:p>
          <a:p>
            <a:pPr algn="just"/>
            <a:r>
              <a:rPr lang="en-US" sz="3200" b="1" dirty="0"/>
              <a:t>Checked Exceptions: </a:t>
            </a:r>
            <a:r>
              <a:rPr lang="en-US" sz="3200" dirty="0"/>
              <a:t>Must be either caught with a try-catch block or declared in the method signature using throws.</a:t>
            </a:r>
          </a:p>
          <a:p>
            <a:pPr algn="just"/>
            <a:r>
              <a:rPr lang="en-US" sz="3200" b="1" dirty="0"/>
              <a:t>Unchecked Exceptions: </a:t>
            </a:r>
            <a:r>
              <a:rPr lang="en-US" sz="3200" dirty="0"/>
              <a:t>No need to declare them with throws or catch them in the code</a:t>
            </a:r>
            <a:r>
              <a:rPr lang="en-US" sz="3200" b="1" dirty="0"/>
              <a:t>.</a:t>
            </a:r>
          </a:p>
          <a:p>
            <a:pPr algn="just"/>
            <a:r>
              <a:rPr lang="en-US" sz="3200" b="1" dirty="0"/>
              <a:t>Common Uses:</a:t>
            </a:r>
          </a:p>
          <a:p>
            <a:pPr algn="just"/>
            <a:r>
              <a:rPr lang="en-US" sz="3200" b="1" dirty="0"/>
              <a:t>Checked Exceptions</a:t>
            </a:r>
            <a:r>
              <a:rPr lang="en-US" sz="3200" dirty="0"/>
              <a:t>: Used for conditions that the programmer should anticipate and handle, like I/O operations or database connections.</a:t>
            </a:r>
          </a:p>
        </p:txBody>
      </p:sp>
    </p:spTree>
    <p:extLst>
      <p:ext uri="{BB962C8B-B14F-4D97-AF65-F5344CB8AC3E}">
        <p14:creationId xmlns:p14="http://schemas.microsoft.com/office/powerpoint/2010/main" val="387794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a:t>Unchecked Exceptions: </a:t>
            </a:r>
            <a:r>
              <a:rPr lang="en-US" sz="3200" dirty="0"/>
              <a:t>Used for programming errors that should be corrected by the developer, like accessing a null reference or an invalid array index.</a:t>
            </a:r>
          </a:p>
          <a:p>
            <a:pPr algn="just"/>
            <a:endParaRPr lang="en-US" sz="3200" b="1" dirty="0"/>
          </a:p>
          <a:p>
            <a:pPr algn="just"/>
            <a:r>
              <a:rPr lang="en-US" sz="3200" b="1" dirty="0"/>
              <a:t>Summary Checked Exceptions: </a:t>
            </a:r>
            <a:r>
              <a:rPr lang="en-US" sz="3200" dirty="0"/>
              <a:t>Require explicit handling at compile time, used for recoverable </a:t>
            </a:r>
            <a:r>
              <a:rPr lang="en-US" sz="3200" dirty="0" err="1"/>
              <a:t>conditions.</a:t>
            </a:r>
            <a:r>
              <a:rPr lang="en-US" sz="3200" b="1" dirty="0" err="1"/>
              <a:t>Unchecked</a:t>
            </a:r>
            <a:r>
              <a:rPr lang="en-US" sz="3200" b="1" dirty="0"/>
              <a:t> Exceptions: </a:t>
            </a:r>
            <a:r>
              <a:rPr lang="en-US" sz="3200" dirty="0"/>
              <a:t>Occur due to programming errors, handled at runtime, and typically indicate bugs that need to be fixed</a:t>
            </a:r>
            <a:r>
              <a:rPr lang="en-US" sz="3200" b="1" dirty="0"/>
              <a:t>.</a:t>
            </a:r>
            <a:endParaRPr lang="en-US" sz="3200" dirty="0"/>
          </a:p>
        </p:txBody>
      </p:sp>
    </p:spTree>
    <p:extLst>
      <p:ext uri="{BB962C8B-B14F-4D97-AF65-F5344CB8AC3E}">
        <p14:creationId xmlns:p14="http://schemas.microsoft.com/office/powerpoint/2010/main" val="123680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a:t>Example: </a:t>
            </a:r>
            <a:r>
              <a:rPr lang="en-US" sz="3200" b="1" dirty="0" err="1"/>
              <a:t>OutOfMemoryError</a:t>
            </a:r>
            <a:endParaRPr lang="en-US" sz="3200" b="1" dirty="0"/>
          </a:p>
          <a:p>
            <a:pPr algn="just"/>
            <a:r>
              <a:rPr lang="en-US" sz="3200" dirty="0"/>
              <a:t>	Thrown when the Java Virtual Machine cannot allocate an object because it is out of memory, and no more memory could be made available by the garbage collector.</a:t>
            </a:r>
          </a:p>
          <a:p>
            <a:pPr algn="just"/>
            <a:r>
              <a:rPr lang="en-US" sz="3200" dirty="0"/>
              <a:t>	The runtime exception classes (</a:t>
            </a:r>
            <a:r>
              <a:rPr lang="en-US" sz="3200" dirty="0" err="1"/>
              <a:t>RuntimeException</a:t>
            </a:r>
            <a:r>
              <a:rPr lang="en-US" sz="3200" dirty="0"/>
              <a:t> and its subclasses) are exempted from compile-time checking because, in the judgment of the designers of the Java, having to declare such exceptions would not aid significantly in establishing the correctness of programs.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Checked and Unchecked Classes</a:t>
            </a:r>
          </a:p>
        </p:txBody>
      </p:sp>
      <p:sp>
        <p:nvSpPr>
          <p:cNvPr id="5" name="TextBox 4"/>
          <p:cNvSpPr txBox="1"/>
          <p:nvPr/>
        </p:nvSpPr>
        <p:spPr>
          <a:xfrm>
            <a:off x="228600" y="1066800"/>
            <a:ext cx="8763000" cy="2554545"/>
          </a:xfrm>
          <a:prstGeom prst="rect">
            <a:avLst/>
          </a:prstGeom>
          <a:noFill/>
        </p:spPr>
        <p:txBody>
          <a:bodyPr wrap="square" rtlCol="0">
            <a:spAutoFit/>
          </a:bodyPr>
          <a:lstStyle/>
          <a:p>
            <a:pPr algn="just"/>
            <a:r>
              <a:rPr lang="en-US" sz="3200" b="1" dirty="0"/>
              <a:t>Example: </a:t>
            </a:r>
            <a:r>
              <a:rPr lang="en-US" sz="3200" b="1" dirty="0" err="1"/>
              <a:t>NullPointerException</a:t>
            </a:r>
            <a:endParaRPr lang="en-US" sz="3200" b="1" dirty="0"/>
          </a:p>
          <a:p>
            <a:pPr algn="just"/>
            <a:r>
              <a:rPr lang="en-US" sz="3200" dirty="0"/>
              <a:t>	Thrown when an application attempts to use null in a case where an object is required.</a:t>
            </a:r>
          </a:p>
          <a:p>
            <a:pPr algn="just"/>
            <a:r>
              <a:rPr lang="en-US" sz="3200" dirty="0"/>
              <a:t>	So the java compiler doesn’t forces them to be declared in the above two cases.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The </a:t>
            </a:r>
            <a:r>
              <a:rPr lang="en-US" sz="4000" b="1" dirty="0" err="1"/>
              <a:t>Throwable</a:t>
            </a:r>
            <a:r>
              <a:rPr lang="en-US" sz="4000" b="1" dirty="0"/>
              <a:t> Class</a:t>
            </a:r>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a:t>is the superclass of all errors and exceptions in the Java language. It is part of the </a:t>
            </a:r>
            <a:r>
              <a:rPr lang="en-US" sz="3200" dirty="0" err="1"/>
              <a:t>java.lang</a:t>
            </a:r>
            <a:r>
              <a:rPr lang="en-US" sz="3200" dirty="0"/>
              <a:t> package and can be divided into two main subclasses:</a:t>
            </a:r>
          </a:p>
          <a:p>
            <a:pPr algn="just"/>
            <a:endParaRPr lang="en-US" sz="3200" dirty="0"/>
          </a:p>
          <a:p>
            <a:pPr algn="just"/>
            <a:r>
              <a:rPr lang="en-US" sz="3200" b="1" dirty="0"/>
              <a:t>Exception: </a:t>
            </a:r>
            <a:r>
              <a:rPr lang="en-US" sz="3200" dirty="0"/>
              <a:t>Represents conditions that a reasonable application might want to catch.</a:t>
            </a:r>
          </a:p>
          <a:p>
            <a:pPr algn="just"/>
            <a:endParaRPr lang="en-US" sz="3200" dirty="0"/>
          </a:p>
          <a:p>
            <a:pPr algn="just"/>
            <a:r>
              <a:rPr lang="en-US" sz="3200" b="1" dirty="0"/>
              <a:t>Error: </a:t>
            </a:r>
            <a:r>
              <a:rPr lang="en-US" sz="3200" dirty="0"/>
              <a:t>Represents serious problems that a reasonable application should not try to catch.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a:t>The </a:t>
            </a:r>
            <a:r>
              <a:rPr lang="en-US" sz="4000" b="1" dirty="0" err="1"/>
              <a:t>Throwable</a:t>
            </a:r>
            <a:r>
              <a:rPr lang="en-US" sz="4000" b="1" dirty="0"/>
              <a:t> Class</a:t>
            </a:r>
          </a:p>
        </p:txBody>
      </p:sp>
      <p:sp>
        <p:nvSpPr>
          <p:cNvPr id="4" name="TextBox 3">
            <a:extLst>
              <a:ext uri="{FF2B5EF4-FFF2-40B4-BE49-F238E27FC236}">
                <a16:creationId xmlns:a16="http://schemas.microsoft.com/office/drawing/2014/main" id="{95EF44A0-373F-676B-92D9-B8726D24E92B}"/>
              </a:ext>
            </a:extLst>
          </p:cNvPr>
          <p:cNvSpPr txBox="1"/>
          <p:nvPr/>
        </p:nvSpPr>
        <p:spPr>
          <a:xfrm>
            <a:off x="304800" y="1371600"/>
            <a:ext cx="6553200" cy="3785652"/>
          </a:xfrm>
          <a:prstGeom prst="rect">
            <a:avLst/>
          </a:prstGeom>
          <a:noFill/>
        </p:spPr>
        <p:txBody>
          <a:bodyPr wrap="square">
            <a:spAutoFit/>
          </a:bodyPr>
          <a:lstStyle/>
          <a:p>
            <a:r>
              <a:rPr lang="en-US" sz="2400" b="1" dirty="0">
                <a:hlinkClick r:id="rId2" action="ppaction://hlinkfile"/>
              </a:rPr>
              <a:t>Throwable</a:t>
            </a:r>
            <a:r>
              <a:rPr lang="en-US" sz="2400" b="1" dirty="0"/>
              <a:t>: </a:t>
            </a:r>
            <a:r>
              <a:rPr lang="en-US" sz="2400" dirty="0"/>
              <a:t>The superclass of all exceptions and errors. You typically extend Exception or </a:t>
            </a:r>
            <a:r>
              <a:rPr lang="en-US" sz="2400" dirty="0" err="1"/>
              <a:t>RuntimeException</a:t>
            </a:r>
            <a:r>
              <a:rPr lang="en-US" sz="2400" dirty="0"/>
              <a:t> for custom exceptions.</a:t>
            </a:r>
          </a:p>
          <a:p>
            <a:endParaRPr lang="en-US" sz="2400" dirty="0"/>
          </a:p>
          <a:p>
            <a:r>
              <a:rPr lang="en-US" sz="2400" b="1" dirty="0"/>
              <a:t>Error: </a:t>
            </a:r>
            <a:r>
              <a:rPr lang="en-US" sz="2400" dirty="0"/>
              <a:t>Represents serious issues that applications usually do not catch (e.g., </a:t>
            </a:r>
            <a:r>
              <a:rPr lang="en-US" sz="2400" dirty="0" err="1"/>
              <a:t>OutOfMemoryError</a:t>
            </a:r>
            <a:r>
              <a:rPr lang="en-US" sz="2400" dirty="0"/>
              <a:t>).</a:t>
            </a:r>
          </a:p>
          <a:p>
            <a:endParaRPr lang="en-US" sz="2400" dirty="0"/>
          </a:p>
          <a:p>
            <a:r>
              <a:rPr lang="en-US" sz="2400" b="1" dirty="0"/>
              <a:t>Exception: </a:t>
            </a:r>
            <a:r>
              <a:rPr lang="en-US" sz="2400" dirty="0"/>
              <a:t>Represents conditions that might be caught and handled by the application (e.g., </a:t>
            </a:r>
            <a:r>
              <a:rPr lang="en-US" sz="2400" dirty="0" err="1"/>
              <a:t>IOException</a:t>
            </a:r>
            <a:r>
              <a:rPr lang="en-US" sz="2400" dirty="0"/>
              <a:t>).</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0"/>
          </a:xfrm>
        </p:spPr>
        <p:txBody>
          <a:bodyPr>
            <a:noAutofit/>
          </a:bodyPr>
          <a:lstStyle/>
          <a:p>
            <a:r>
              <a:rPr lang="en-US" sz="4000" b="1" dirty="0"/>
              <a:t>Exception Chaining</a:t>
            </a:r>
          </a:p>
        </p:txBody>
      </p:sp>
      <p:sp>
        <p:nvSpPr>
          <p:cNvPr id="5" name="TextBox 4"/>
          <p:cNvSpPr txBox="1"/>
          <p:nvPr/>
        </p:nvSpPr>
        <p:spPr>
          <a:xfrm>
            <a:off x="228600" y="780157"/>
            <a:ext cx="8763000" cy="5693866"/>
          </a:xfrm>
          <a:prstGeom prst="rect">
            <a:avLst/>
          </a:prstGeom>
          <a:noFill/>
        </p:spPr>
        <p:txBody>
          <a:bodyPr wrap="square" rtlCol="0">
            <a:spAutoFit/>
          </a:bodyPr>
          <a:lstStyle/>
          <a:p>
            <a:pPr algn="just"/>
            <a:r>
              <a:rPr lang="en-US" sz="2800" b="1" dirty="0"/>
              <a:t>Exception Chaining </a:t>
            </a:r>
            <a:r>
              <a:rPr lang="en-US" sz="2400" dirty="0"/>
              <a:t>is a feature in Java that allows you to relate one exception to another. This is particularly useful when you want to throw a new exception that is caused by another exception. The original exception (often called the "cause") is passed as an argument to the new exception, so the stack trace of the cause can be accessed later.</a:t>
            </a:r>
          </a:p>
          <a:p>
            <a:pPr algn="just"/>
            <a:r>
              <a:rPr lang="en-US" sz="2400" b="1" dirty="0"/>
              <a:t>Why Use Exception Chaining?</a:t>
            </a:r>
          </a:p>
          <a:p>
            <a:pPr algn="just"/>
            <a:r>
              <a:rPr lang="en-US" sz="2400" dirty="0"/>
              <a:t>Preserve the Original Cause: When you catch an exception and decide to throw a new one, chaining helps preserve the original exception information.</a:t>
            </a:r>
          </a:p>
          <a:p>
            <a:pPr algn="just"/>
            <a:r>
              <a:rPr lang="en-US" sz="2400" b="1" dirty="0"/>
              <a:t>Provide More Context: </a:t>
            </a:r>
            <a:r>
              <a:rPr lang="en-US" sz="2400" dirty="0"/>
              <a:t>Sometimes, the original exception might not give enough context, so you throw a more specific or user-friendly exception while still keeping the original one.</a:t>
            </a:r>
          </a:p>
          <a:p>
            <a:pPr algn="just"/>
            <a:r>
              <a:rPr lang="en-US" sz="2400" b="1" dirty="0"/>
              <a:t>Better Debugging: </a:t>
            </a:r>
            <a:r>
              <a:rPr lang="en-US" sz="2400" dirty="0"/>
              <a:t>Having a chained exception allows developers to trace back to the root cause of an issue.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(1) Compile Time Errors :</a:t>
            </a:r>
          </a:p>
          <a:p>
            <a:pPr algn="just"/>
            <a:r>
              <a:rPr lang="en-US" sz="3200" dirty="0"/>
              <a:t>	All the syntax Errors are known as Compile Time Errors.  These types of errors are detected and displayed by the java compiler therefore they are known as Compile Time Errors.  This type of errors can be solved before running the program so that after solving this type of errors we are sure that our program is syntactically correct.</a:t>
            </a:r>
          </a:p>
          <a:p>
            <a:pPr algn="just"/>
            <a:r>
              <a:rPr lang="en-US" sz="3200" b="1" dirty="0"/>
              <a:t>Remember that : Whenever the compiler will display the error it will not generate the .class file.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0"/>
          </a:xfrm>
        </p:spPr>
        <p:txBody>
          <a:bodyPr>
            <a:noAutofit/>
          </a:bodyPr>
          <a:lstStyle/>
          <a:p>
            <a:r>
              <a:rPr lang="en-US" sz="4000" b="1" dirty="0"/>
              <a:t>Exception Chaining</a:t>
            </a:r>
          </a:p>
        </p:txBody>
      </p:sp>
      <p:sp>
        <p:nvSpPr>
          <p:cNvPr id="5" name="TextBox 4"/>
          <p:cNvSpPr txBox="1"/>
          <p:nvPr/>
        </p:nvSpPr>
        <p:spPr>
          <a:xfrm>
            <a:off x="228600" y="780157"/>
            <a:ext cx="8763000" cy="6001643"/>
          </a:xfrm>
          <a:prstGeom prst="rect">
            <a:avLst/>
          </a:prstGeom>
          <a:noFill/>
        </p:spPr>
        <p:txBody>
          <a:bodyPr wrap="square" rtlCol="0">
            <a:spAutoFit/>
          </a:bodyPr>
          <a:lstStyle/>
          <a:p>
            <a:pPr algn="just"/>
            <a:r>
              <a:rPr lang="en-US" sz="3200" dirty="0"/>
              <a:t>	The syntax for using a chained exception is as follows in which a new </a:t>
            </a:r>
            <a:r>
              <a:rPr lang="en-US" sz="3200" dirty="0" err="1"/>
              <a:t>TestException</a:t>
            </a:r>
            <a:r>
              <a:rPr lang="en-US" sz="3200" dirty="0"/>
              <a:t> exception is created with the attached cause when an </a:t>
            </a:r>
            <a:r>
              <a:rPr lang="en-US" sz="3200" dirty="0" err="1"/>
              <a:t>IOException</a:t>
            </a:r>
            <a:r>
              <a:rPr lang="en-US" sz="3200" dirty="0"/>
              <a:t> is caught. Thus the chain exception is thrown to next level of exception handler.</a:t>
            </a:r>
          </a:p>
          <a:p>
            <a:r>
              <a:rPr lang="en-US" sz="3200" dirty="0"/>
              <a:t>try</a:t>
            </a:r>
          </a:p>
          <a:p>
            <a:r>
              <a:rPr lang="en-US" sz="3200" dirty="0"/>
              <a:t>{		} </a:t>
            </a:r>
          </a:p>
          <a:p>
            <a:r>
              <a:rPr lang="en-US" sz="3200" dirty="0"/>
              <a:t>catch (</a:t>
            </a:r>
            <a:r>
              <a:rPr lang="en-US" sz="3200" dirty="0" err="1"/>
              <a:t>IOException</a:t>
            </a:r>
            <a:r>
              <a:rPr lang="en-US" sz="3200" dirty="0"/>
              <a:t> e) </a:t>
            </a:r>
          </a:p>
          <a:p>
            <a:r>
              <a:rPr lang="en-US" sz="3200" dirty="0"/>
              <a:t>{</a:t>
            </a:r>
            <a:br>
              <a:rPr lang="en-US" sz="3200" dirty="0"/>
            </a:br>
            <a:r>
              <a:rPr lang="en-US" sz="3200" dirty="0"/>
              <a:t>throw new </a:t>
            </a:r>
            <a:r>
              <a:rPr lang="en-US" sz="3200" dirty="0" err="1"/>
              <a:t>TestException</a:t>
            </a:r>
            <a:r>
              <a:rPr lang="en-US" sz="3200" dirty="0"/>
              <a:t>("Other </a:t>
            </a:r>
            <a:r>
              <a:rPr lang="en-US" sz="3200" dirty="0" err="1"/>
              <a:t>IOException</a:t>
            </a:r>
            <a:r>
              <a:rPr lang="en-US" sz="3200" dirty="0"/>
              <a:t>", e);</a:t>
            </a:r>
            <a:br>
              <a:rPr lang="en-US" sz="3200" dirty="0"/>
            </a:br>
            <a:r>
              <a:rPr lang="en-US" sz="3200" dirty="0"/>
              <a:t>}</a:t>
            </a:r>
          </a:p>
          <a:p>
            <a:r>
              <a:rPr lang="en-US" sz="3200" dirty="0">
                <a:hlinkClick r:id="rId2" action="ppaction://hlinkfile"/>
              </a:rPr>
              <a:t>ExceptionChainingExample.java</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a:t>(1) Compile Time Errors Examples :</a:t>
            </a:r>
          </a:p>
          <a:p>
            <a:pPr algn="just">
              <a:buFont typeface="Wingdings" pitchFamily="2" charset="2"/>
              <a:buChar char="Ø"/>
            </a:pPr>
            <a:r>
              <a:rPr lang="en-US" sz="3200" dirty="0"/>
              <a:t>Missing Semicolons</a:t>
            </a:r>
          </a:p>
          <a:p>
            <a:pPr algn="just">
              <a:buFont typeface="Wingdings" pitchFamily="2" charset="2"/>
              <a:buChar char="Ø"/>
            </a:pPr>
            <a:r>
              <a:rPr lang="en-US" sz="3200" dirty="0"/>
              <a:t>Missing Brackets</a:t>
            </a:r>
          </a:p>
          <a:p>
            <a:pPr algn="just">
              <a:buFont typeface="Wingdings" pitchFamily="2" charset="2"/>
              <a:buChar char="Ø"/>
            </a:pPr>
            <a:r>
              <a:rPr lang="en-US" sz="3200" dirty="0"/>
              <a:t>Misspell of Keywords of Variables</a:t>
            </a:r>
          </a:p>
          <a:p>
            <a:pPr algn="just">
              <a:buFont typeface="Wingdings" pitchFamily="2" charset="2"/>
              <a:buChar char="Ø"/>
            </a:pPr>
            <a:r>
              <a:rPr lang="en-US" sz="3200" dirty="0"/>
              <a:t>Missing of double quotes in strings</a:t>
            </a:r>
          </a:p>
          <a:p>
            <a:pPr algn="just">
              <a:buFont typeface="Wingdings" pitchFamily="2" charset="2"/>
              <a:buChar char="Ø"/>
            </a:pPr>
            <a:r>
              <a:rPr lang="en-US" sz="3200" dirty="0"/>
              <a:t>Use of undeclared variables</a:t>
            </a:r>
          </a:p>
          <a:p>
            <a:pPr algn="just">
              <a:buFont typeface="Wingdings" pitchFamily="2" charset="2"/>
              <a:buChar char="Ø"/>
            </a:pPr>
            <a:r>
              <a:rPr lang="en-US" sz="3200" dirty="0"/>
              <a:t>Incompatible type conversion / assignment</a:t>
            </a:r>
          </a:p>
          <a:p>
            <a:pPr algn="just">
              <a:buFont typeface="Wingdings" pitchFamily="2" charset="2"/>
              <a:buChar char="Ø"/>
            </a:pPr>
            <a:r>
              <a:rPr lang="en-US" sz="3200" dirty="0"/>
              <a:t>use of = </a:t>
            </a:r>
            <a:r>
              <a:rPr lang="en-US" sz="3200" dirty="0" err="1"/>
              <a:t>inplace</a:t>
            </a:r>
            <a:r>
              <a:rPr lang="en-US" sz="3200" dirty="0"/>
              <a:t> of ==</a:t>
            </a:r>
          </a:p>
          <a:p>
            <a:pPr algn="just">
              <a:buFont typeface="Wingdings" pitchFamily="2" charset="2"/>
              <a:buChar char="Ø"/>
            </a:pPr>
            <a:r>
              <a:rPr lang="en-US" sz="3200" dirty="0"/>
              <a:t>use of non initialized variable in keyboard reading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a:t>(2) Run Time Errors :</a:t>
            </a:r>
          </a:p>
          <a:p>
            <a:pPr algn="just"/>
            <a:r>
              <a:rPr lang="en-US" sz="3200" dirty="0"/>
              <a:t>	Run time errors are those types of errors in which the program may compiled successfully and the .class file also generated but when we run that program it will produce the wrong result.</a:t>
            </a:r>
          </a:p>
          <a:p>
            <a:pPr algn="just"/>
            <a:r>
              <a:rPr lang="en-US" sz="3200" dirty="0"/>
              <a:t>	This will happened due to poor understanding of the logic or sometimes due to misuse of the system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a:t>(2) Run Time Errors Examples :</a:t>
            </a:r>
          </a:p>
          <a:p>
            <a:pPr algn="just">
              <a:buFont typeface="Wingdings" pitchFamily="2" charset="2"/>
              <a:buChar char="Ø"/>
            </a:pPr>
            <a:r>
              <a:rPr lang="en-US" sz="3200" dirty="0"/>
              <a:t>Dividing an integer by Zero</a:t>
            </a:r>
          </a:p>
          <a:p>
            <a:pPr algn="just">
              <a:buFont typeface="Wingdings" pitchFamily="2" charset="2"/>
              <a:buChar char="Ø"/>
            </a:pPr>
            <a:r>
              <a:rPr lang="en-US" sz="3200" dirty="0"/>
              <a:t>Accessing the element out of bounds of Array</a:t>
            </a:r>
          </a:p>
          <a:p>
            <a:pPr algn="just">
              <a:buFont typeface="Wingdings" pitchFamily="2" charset="2"/>
              <a:buChar char="Ø"/>
            </a:pPr>
            <a:r>
              <a:rPr lang="en-US" sz="3200" dirty="0"/>
              <a:t>Trying to store the value of incompatible type </a:t>
            </a:r>
            <a:br>
              <a:rPr lang="en-US" sz="3200" dirty="0"/>
            </a:br>
            <a:r>
              <a:rPr lang="en-US" sz="3200" dirty="0"/>
              <a:t>    into array</a:t>
            </a:r>
          </a:p>
          <a:p>
            <a:pPr algn="just">
              <a:buFont typeface="Wingdings" pitchFamily="2" charset="2"/>
              <a:buChar char="Ø"/>
            </a:pPr>
            <a:r>
              <a:rPr lang="en-US" sz="3200" dirty="0"/>
              <a:t>Passing the parameter which is not compatible </a:t>
            </a:r>
            <a:br>
              <a:rPr lang="en-US" sz="3200" dirty="0"/>
            </a:br>
            <a:r>
              <a:rPr lang="en-US" sz="3200" dirty="0"/>
              <a:t>    for the method.</a:t>
            </a:r>
          </a:p>
          <a:p>
            <a:pPr algn="just">
              <a:buFont typeface="Wingdings" pitchFamily="2" charset="2"/>
              <a:buChar char="Ø"/>
            </a:pPr>
            <a:r>
              <a:rPr lang="en-US" sz="3200" dirty="0"/>
              <a:t>Trying to illegally change the state of Thread.</a:t>
            </a:r>
          </a:p>
          <a:p>
            <a:pPr algn="just">
              <a:buFont typeface="Wingdings" pitchFamily="2" charset="2"/>
              <a:buChar char="Ø"/>
            </a:pPr>
            <a:r>
              <a:rPr lang="en-US" sz="3200" dirty="0"/>
              <a:t>Use of Negative size of Array.</a:t>
            </a:r>
          </a:p>
          <a:p>
            <a:pPr algn="just">
              <a:buFont typeface="Wingdings" pitchFamily="2" charset="2"/>
              <a:buChar char="Ø"/>
            </a:pPr>
            <a:r>
              <a:rPr lang="en-US" sz="3200" dirty="0"/>
              <a:t>Conversion of invalid string to number</a:t>
            </a:r>
          </a:p>
          <a:p>
            <a:pPr algn="just"/>
            <a:r>
              <a:rPr lang="en-US" sz="3200" dirty="0">
                <a:hlinkClick r:id="rId2" action="ppaction://hlinkfile"/>
              </a:rPr>
              <a:t>ex\ex43.java</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Exception Handling</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a:t>	Generally an Exception is an error caused by run-time error in the program.  If this types of errors (run time errors) are not handled properly the interpreter will generate the error as shown in previous example. To handle this situation java has provided us a special mechanism called Exception Handling. The purpose of this mechanism is to handle the exceptional circumstances.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Exception Handling</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a:t>	The mechanism for Exception handling can be summarize in the following steps:</a:t>
            </a:r>
          </a:p>
          <a:p>
            <a:pPr algn="just"/>
            <a:r>
              <a:rPr lang="en-US" sz="3200" dirty="0"/>
              <a:t>(1) Find the problem (Hit)</a:t>
            </a:r>
          </a:p>
          <a:p>
            <a:pPr algn="just"/>
            <a:r>
              <a:rPr lang="en-US" sz="3200" dirty="0"/>
              <a:t>(2) Inform that an error has occurred (Throw)</a:t>
            </a:r>
          </a:p>
          <a:p>
            <a:pPr algn="just"/>
            <a:r>
              <a:rPr lang="en-US" sz="3200" dirty="0"/>
              <a:t>(3) Receive the error information (Catch)</a:t>
            </a:r>
          </a:p>
          <a:p>
            <a:pPr algn="just"/>
            <a:r>
              <a:rPr lang="en-US" sz="3200" dirty="0"/>
              <a:t>(4) Take the corrective Actions (Handle)</a:t>
            </a:r>
          </a:p>
          <a:p>
            <a:pPr algn="just"/>
            <a:r>
              <a:rPr lang="en-US" sz="3200" dirty="0"/>
              <a:t>	For this purpose java has given us various built in Exceptions Classes to handle some common exceptions.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Some Common Java Exceptions</a:t>
            </a:r>
            <a:endParaRPr lang="en-US" dirty="0"/>
          </a:p>
        </p:txBody>
      </p:sp>
      <p:graphicFrame>
        <p:nvGraphicFramePr>
          <p:cNvPr id="5" name="Table 4"/>
          <p:cNvGraphicFramePr>
            <a:graphicFrameLocks noGrp="1"/>
          </p:cNvGraphicFramePr>
          <p:nvPr/>
        </p:nvGraphicFramePr>
        <p:xfrm>
          <a:off x="304800" y="1066800"/>
          <a:ext cx="8534400" cy="4604385"/>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47675">
                <a:tc>
                  <a:txBody>
                    <a:bodyPr/>
                    <a:lstStyle/>
                    <a:p>
                      <a:pPr algn="ctr"/>
                      <a:r>
                        <a:rPr lang="en-US" sz="2400" dirty="0"/>
                        <a:t>Exception</a:t>
                      </a:r>
                    </a:p>
                  </a:txBody>
                  <a:tcPr/>
                </a:tc>
                <a:tc>
                  <a:txBody>
                    <a:bodyPr/>
                    <a:lstStyle/>
                    <a:p>
                      <a:pPr algn="ctr"/>
                      <a:r>
                        <a:rPr lang="en-US" sz="2400" dirty="0"/>
                        <a:t>Cause of Exception</a:t>
                      </a:r>
                    </a:p>
                  </a:txBody>
                  <a:tcPr/>
                </a:tc>
                <a:extLst>
                  <a:ext uri="{0D108BD9-81ED-4DB2-BD59-A6C34878D82A}">
                    <a16:rowId xmlns:a16="http://schemas.microsoft.com/office/drawing/2014/main" val="10000"/>
                  </a:ext>
                </a:extLst>
              </a:tr>
              <a:tr h="447675">
                <a:tc>
                  <a:txBody>
                    <a:bodyPr/>
                    <a:lstStyle/>
                    <a:p>
                      <a:r>
                        <a:rPr lang="en-US" sz="2000" dirty="0" err="1"/>
                        <a:t>ArithmeticException</a:t>
                      </a:r>
                      <a:endParaRPr lang="en-US" sz="2000" dirty="0"/>
                    </a:p>
                  </a:txBody>
                  <a:tcPr/>
                </a:tc>
                <a:tc>
                  <a:txBody>
                    <a:bodyPr/>
                    <a:lstStyle/>
                    <a:p>
                      <a:r>
                        <a:rPr lang="en-US" sz="2000" dirty="0"/>
                        <a:t>Caused</a:t>
                      </a:r>
                      <a:r>
                        <a:rPr lang="en-US" sz="2000" baseline="0" dirty="0"/>
                        <a:t> by mathematical Errors such as division by Zero</a:t>
                      </a:r>
                      <a:endParaRPr lang="en-US" sz="2000" dirty="0"/>
                    </a:p>
                  </a:txBody>
                  <a:tcPr/>
                </a:tc>
                <a:extLst>
                  <a:ext uri="{0D108BD9-81ED-4DB2-BD59-A6C34878D82A}">
                    <a16:rowId xmlns:a16="http://schemas.microsoft.com/office/drawing/2014/main" val="10001"/>
                  </a:ext>
                </a:extLst>
              </a:tr>
              <a:tr h="447675">
                <a:tc>
                  <a:txBody>
                    <a:bodyPr/>
                    <a:lstStyle/>
                    <a:p>
                      <a:r>
                        <a:rPr lang="en-US" sz="2000" dirty="0" err="1"/>
                        <a:t>ArrayIndexOutOfBoundsException</a:t>
                      </a:r>
                      <a:endParaRPr lang="en-US" sz="2000" dirty="0"/>
                    </a:p>
                  </a:txBody>
                  <a:tcPr/>
                </a:tc>
                <a:tc>
                  <a:txBody>
                    <a:bodyPr/>
                    <a:lstStyle/>
                    <a:p>
                      <a:r>
                        <a:rPr lang="en-US" sz="2000" dirty="0"/>
                        <a:t>Caused by bad array indexes</a:t>
                      </a:r>
                    </a:p>
                  </a:txBody>
                  <a:tcPr/>
                </a:tc>
                <a:extLst>
                  <a:ext uri="{0D108BD9-81ED-4DB2-BD59-A6C34878D82A}">
                    <a16:rowId xmlns:a16="http://schemas.microsoft.com/office/drawing/2014/main" val="10002"/>
                  </a:ext>
                </a:extLst>
              </a:tr>
              <a:tr h="447675">
                <a:tc>
                  <a:txBody>
                    <a:bodyPr/>
                    <a:lstStyle/>
                    <a:p>
                      <a:r>
                        <a:rPr lang="en-US" sz="2000" dirty="0" err="1"/>
                        <a:t>ArrayStoreException</a:t>
                      </a:r>
                      <a:endParaRPr lang="en-US" sz="2000" dirty="0"/>
                    </a:p>
                  </a:txBody>
                  <a:tcPr/>
                </a:tc>
                <a:tc>
                  <a:txBody>
                    <a:bodyPr/>
                    <a:lstStyle/>
                    <a:p>
                      <a:r>
                        <a:rPr lang="en-US" sz="2000" dirty="0"/>
                        <a:t>Caused when program try to store</a:t>
                      </a:r>
                      <a:r>
                        <a:rPr lang="en-US" sz="2000" baseline="0" dirty="0"/>
                        <a:t> wrong type of data in array.</a:t>
                      </a:r>
                      <a:endParaRPr lang="en-US" sz="2000" dirty="0"/>
                    </a:p>
                  </a:txBody>
                  <a:tcPr/>
                </a:tc>
                <a:extLst>
                  <a:ext uri="{0D108BD9-81ED-4DB2-BD59-A6C34878D82A}">
                    <a16:rowId xmlns:a16="http://schemas.microsoft.com/office/drawing/2014/main" val="10003"/>
                  </a:ext>
                </a:extLst>
              </a:tr>
              <a:tr h="447675">
                <a:tc>
                  <a:txBody>
                    <a:bodyPr/>
                    <a:lstStyle/>
                    <a:p>
                      <a:r>
                        <a:rPr lang="en-US" sz="2000" dirty="0" err="1"/>
                        <a:t>FileNotFoundException</a:t>
                      </a:r>
                      <a:endParaRPr lang="en-US" sz="2000" dirty="0"/>
                    </a:p>
                  </a:txBody>
                  <a:tcPr/>
                </a:tc>
                <a:tc>
                  <a:txBody>
                    <a:bodyPr/>
                    <a:lstStyle/>
                    <a:p>
                      <a:r>
                        <a:rPr lang="en-US" sz="2000" dirty="0"/>
                        <a:t>Caused</a:t>
                      </a:r>
                      <a:r>
                        <a:rPr lang="en-US" sz="2000" baseline="0" dirty="0"/>
                        <a:t> by an attempt to access a nonexistent file.</a:t>
                      </a:r>
                      <a:endParaRPr lang="en-US" sz="2000" dirty="0"/>
                    </a:p>
                  </a:txBody>
                  <a:tcPr/>
                </a:tc>
                <a:extLst>
                  <a:ext uri="{0D108BD9-81ED-4DB2-BD59-A6C34878D82A}">
                    <a16:rowId xmlns:a16="http://schemas.microsoft.com/office/drawing/2014/main" val="10004"/>
                  </a:ext>
                </a:extLst>
              </a:tr>
              <a:tr h="447675">
                <a:tc>
                  <a:txBody>
                    <a:bodyPr/>
                    <a:lstStyle/>
                    <a:p>
                      <a:r>
                        <a:rPr lang="en-US" sz="2000" dirty="0" err="1"/>
                        <a:t>IOException</a:t>
                      </a:r>
                      <a:endParaRPr lang="en-US" sz="2000" dirty="0"/>
                    </a:p>
                  </a:txBody>
                  <a:tcPr/>
                </a:tc>
                <a:tc>
                  <a:txBody>
                    <a:bodyPr/>
                    <a:lstStyle/>
                    <a:p>
                      <a:r>
                        <a:rPr lang="en-US" sz="2000" dirty="0"/>
                        <a:t>Caused</a:t>
                      </a:r>
                      <a:r>
                        <a:rPr lang="en-US" sz="2000" baseline="0" dirty="0"/>
                        <a:t> by general I / O failures.</a:t>
                      </a:r>
                      <a:endParaRPr lang="en-US" sz="2000" dirty="0"/>
                    </a:p>
                  </a:txBody>
                  <a:tcPr/>
                </a:tc>
                <a:extLst>
                  <a:ext uri="{0D108BD9-81ED-4DB2-BD59-A6C34878D82A}">
                    <a16:rowId xmlns:a16="http://schemas.microsoft.com/office/drawing/2014/main" val="10005"/>
                  </a:ext>
                </a:extLst>
              </a:tr>
              <a:tr h="447675">
                <a:tc>
                  <a:txBody>
                    <a:bodyPr/>
                    <a:lstStyle/>
                    <a:p>
                      <a:r>
                        <a:rPr lang="en-US" sz="2000" dirty="0" err="1"/>
                        <a:t>NullPointerException</a:t>
                      </a:r>
                      <a:endParaRPr lang="en-US" sz="2000" dirty="0"/>
                    </a:p>
                  </a:txBody>
                  <a:tcPr/>
                </a:tc>
                <a:tc>
                  <a:txBody>
                    <a:bodyPr/>
                    <a:lstStyle/>
                    <a:p>
                      <a:r>
                        <a:rPr lang="en-US" sz="2000" dirty="0"/>
                        <a:t>Caused by referencing</a:t>
                      </a:r>
                      <a:r>
                        <a:rPr lang="en-US" sz="2000" baseline="0" dirty="0"/>
                        <a:t> to a null object</a:t>
                      </a:r>
                      <a:endParaRPr lang="en-US" sz="2000" dirty="0"/>
                    </a:p>
                  </a:txBody>
                  <a:tcPr/>
                </a:tc>
                <a:extLst>
                  <a:ext uri="{0D108BD9-81ED-4DB2-BD59-A6C34878D82A}">
                    <a16:rowId xmlns:a16="http://schemas.microsoft.com/office/drawing/2014/main" val="10006"/>
                  </a:ext>
                </a:extLst>
              </a:tr>
              <a:tr h="447675">
                <a:tc>
                  <a:txBody>
                    <a:bodyPr/>
                    <a:lstStyle/>
                    <a:p>
                      <a:r>
                        <a:rPr lang="en-US" sz="2000" dirty="0" err="1"/>
                        <a:t>NumberFormatException</a:t>
                      </a:r>
                      <a:endParaRPr lang="en-US" sz="2000" dirty="0"/>
                    </a:p>
                  </a:txBody>
                  <a:tcPr/>
                </a:tc>
                <a:tc>
                  <a:txBody>
                    <a:bodyPr/>
                    <a:lstStyle/>
                    <a:p>
                      <a:r>
                        <a:rPr lang="en-US" sz="2000" dirty="0"/>
                        <a:t>Caused</a:t>
                      </a:r>
                      <a:r>
                        <a:rPr lang="en-US" sz="2000" baseline="0" dirty="0"/>
                        <a:t> when conversion between string and number fails</a:t>
                      </a:r>
                      <a:endParaRPr 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6369</TotalTime>
  <Words>2080</Words>
  <Application>Microsoft Office PowerPoint</Application>
  <PresentationFormat>On-screen Show (4:3)</PresentationFormat>
  <Paragraphs>187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Marwadi Education Foundation’s Group of Institutions Faculty of Computer Applications MCA Sem- III</vt:lpstr>
      <vt:lpstr>Introduction</vt:lpstr>
      <vt:lpstr>Introduction</vt:lpstr>
      <vt:lpstr>Introduction</vt:lpstr>
      <vt:lpstr>Introduction</vt:lpstr>
      <vt:lpstr>Introduction</vt:lpstr>
      <vt:lpstr>Exception Handling</vt:lpstr>
      <vt:lpstr>Exception Handling</vt:lpstr>
      <vt:lpstr>Some Common Java Exceptions</vt:lpstr>
      <vt:lpstr>Some Common Java Exceptions</vt:lpstr>
      <vt:lpstr>Exception Handling Mechanism</vt:lpstr>
      <vt:lpstr>Exception Handling Mechanism</vt:lpstr>
      <vt:lpstr>Use of Multiple Catch Statements</vt:lpstr>
      <vt:lpstr>Use of finally</vt:lpstr>
      <vt:lpstr>Throwing our own Exception</vt:lpstr>
      <vt:lpstr>Difference between throw and throws keywords</vt:lpstr>
      <vt:lpstr>Difference between throw and throws keywords</vt:lpstr>
      <vt:lpstr>Difference between throw and throws keywords</vt:lpstr>
      <vt:lpstr>Difference between throw and throws keywords</vt:lpstr>
      <vt:lpstr>Checked and Unchecked Classes</vt:lpstr>
      <vt:lpstr>Checked and Unchecked Classes</vt:lpstr>
      <vt:lpstr>Checked and Unchecked Classes</vt:lpstr>
      <vt:lpstr>Checked and Unchecked Classes</vt:lpstr>
      <vt:lpstr>Checked and Unchecked Classes</vt:lpstr>
      <vt:lpstr>Checked and Unchecked Classes</vt:lpstr>
      <vt:lpstr>Checked and Unchecked Classes</vt:lpstr>
      <vt:lpstr>The Throwable Class</vt:lpstr>
      <vt:lpstr>The Throwable Class</vt:lpstr>
      <vt:lpstr>Exception Chaining</vt:lpstr>
      <vt:lpstr>Exception Chaining</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950</cp:revision>
  <dcterms:created xsi:type="dcterms:W3CDTF">2010-12-23T08:45:33Z</dcterms:created>
  <dcterms:modified xsi:type="dcterms:W3CDTF">2024-08-19T08:05:32Z</dcterms:modified>
</cp:coreProperties>
</file>