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30" r:id="rId4"/>
    <p:sldId id="331" r:id="rId5"/>
    <p:sldId id="310" r:id="rId6"/>
    <p:sldId id="312" r:id="rId7"/>
    <p:sldId id="313" r:id="rId8"/>
    <p:sldId id="314" r:id="rId9"/>
    <p:sldId id="332" r:id="rId10"/>
    <p:sldId id="333" r:id="rId11"/>
    <p:sldId id="30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2" d="100"/>
          <a:sy n="72" d="100"/>
        </p:scale>
        <p:origin x="13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2E0E06-AB51-44FC-A4D6-DF92655569FF}"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2E0E06-AB51-44FC-A4D6-DF92655569FF}"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2E0E06-AB51-44FC-A4D6-DF92655569FF}" type="datetimeFigureOut">
              <a:rPr lang="en-US" smtClean="0"/>
              <a:pPr/>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2E0E06-AB51-44FC-A4D6-DF92655569FF}" type="datetimeFigureOut">
              <a:rPr lang="en-US" smtClean="0"/>
              <a:pPr/>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8/19/2024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Unit%203/VarargsExample.java" TargetMode="External"/><Relationship Id="rId2" Type="http://schemas.openxmlformats.org/officeDocument/2006/relationships/hyperlink" Target="../Unit%202%20LAB/VarargsOverload.jav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Unit%203/OuterClass1.java" TargetMode="External"/><Relationship Id="rId2" Type="http://schemas.openxmlformats.org/officeDocument/2006/relationships/hyperlink" Target="../Unit%203/OuterClass.jav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Unit%203/OuterClass2.jav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ex/ex53.java"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ex/ex54.jav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br>
              <a:rPr lang="en-US" b="1" dirty="0"/>
            </a:br>
            <a:r>
              <a:rPr lang="en-US" sz="3600" dirty="0"/>
              <a:t>Faculty of Computer Applications</a:t>
            </a:r>
            <a:br>
              <a:rPr lang="en-US" dirty="0"/>
            </a:br>
            <a:r>
              <a:rPr lang="en-US" b="1" dirty="0"/>
              <a:t>MCA </a:t>
            </a:r>
            <a:r>
              <a:rPr lang="en-US" b="1" dirty="0" err="1"/>
              <a:t>Sem</a:t>
            </a:r>
            <a:r>
              <a:rPr lang="en-US" b="1" dirty="0"/>
              <a:t>- 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a:t>Fundamental of Java Programming</a:t>
            </a:r>
          </a:p>
          <a:p>
            <a:pPr algn="ctr"/>
            <a:r>
              <a:rPr lang="en-US" sz="3200" dirty="0"/>
              <a:t>(630002)</a:t>
            </a:r>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a:t>Unit – 3</a:t>
            </a:r>
          </a:p>
          <a:p>
            <a:pPr algn="ctr"/>
            <a:r>
              <a:rPr lang="en-US" sz="3200" b="1" dirty="0"/>
              <a:t>Classes from </a:t>
            </a:r>
            <a:r>
              <a:rPr lang="en-US" sz="3200" b="1" dirty="0" err="1"/>
              <a:t>java.util</a:t>
            </a:r>
            <a:r>
              <a:rPr lang="en-US" sz="3200" b="1" dirty="0"/>
              <a:t> package</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a:t>Varargs</a:t>
            </a:r>
            <a:endParaRPr lang="en-US" sz="3600" b="1" dirty="0"/>
          </a:p>
        </p:txBody>
      </p:sp>
      <p:sp>
        <p:nvSpPr>
          <p:cNvPr id="4" name="TextBox 3">
            <a:hlinkClick r:id="rId2" action="ppaction://hlinkfile"/>
          </p:cNvPr>
          <p:cNvSpPr txBox="1"/>
          <p:nvPr/>
        </p:nvSpPr>
        <p:spPr>
          <a:xfrm>
            <a:off x="190500" y="1066800"/>
            <a:ext cx="8763000" cy="4524315"/>
          </a:xfrm>
          <a:prstGeom prst="rect">
            <a:avLst/>
          </a:prstGeom>
          <a:noFill/>
        </p:spPr>
        <p:txBody>
          <a:bodyPr wrap="square" rtlCol="0">
            <a:spAutoFit/>
          </a:bodyPr>
          <a:lstStyle/>
          <a:p>
            <a:pPr algn="just"/>
            <a:r>
              <a:rPr lang="en-US" sz="3200" dirty="0"/>
              <a:t>When to Use </a:t>
            </a:r>
            <a:r>
              <a:rPr lang="en-US" sz="3200" dirty="0" err="1"/>
              <a:t>VarargsVarargs</a:t>
            </a:r>
            <a:r>
              <a:rPr lang="en-US" sz="3200" dirty="0"/>
              <a:t> are particularly useful when:</a:t>
            </a:r>
          </a:p>
          <a:p>
            <a:pPr algn="just"/>
            <a:r>
              <a:rPr lang="en-US" sz="3200" dirty="0"/>
              <a:t>You want to create methods that can accept a flexible number of arguments of the same type.</a:t>
            </a:r>
          </a:p>
          <a:p>
            <a:pPr algn="just"/>
            <a:r>
              <a:rPr lang="en-US" sz="3200" dirty="0"/>
              <a:t>The number of arguments needed may vary based on different scenarios.</a:t>
            </a:r>
          </a:p>
          <a:p>
            <a:pPr algn="just"/>
            <a:endParaRPr lang="en-US" sz="3200" dirty="0"/>
          </a:p>
          <a:p>
            <a:pPr algn="just"/>
            <a:r>
              <a:rPr lang="en-US" sz="3200" dirty="0">
                <a:hlinkClick r:id="rId3" action="ppaction://hlinkfile"/>
              </a:rPr>
              <a:t>Ex1:</a:t>
            </a:r>
            <a:endParaRPr lang="en-US" sz="3200" dirty="0"/>
          </a:p>
          <a:p>
            <a:pPr algn="just"/>
            <a:r>
              <a:rPr lang="en-US" sz="3200" dirty="0">
                <a:hlinkClick r:id="rId2" action="ppaction://hlinkfile"/>
              </a:rPr>
              <a:t>EX2:</a:t>
            </a:r>
            <a:endParaRPr lang="en-US" sz="3200" dirty="0"/>
          </a:p>
        </p:txBody>
      </p:sp>
    </p:spTree>
    <p:extLst>
      <p:ext uri="{BB962C8B-B14F-4D97-AF65-F5344CB8AC3E}">
        <p14:creationId xmlns:p14="http://schemas.microsoft.com/office/powerpoint/2010/main" val="62126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400" b="1" dirty="0"/>
              <a:t>Nested classes</a:t>
            </a:r>
            <a:endParaRPr lang="en-US" b="1"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a:t>In Java, nested classes are classes defined within another class. Nested classes can be useful for logically grouping classes that are only used in one place, increasing encapsulation, and improving readability and maintainability of code. </a:t>
            </a:r>
          </a:p>
          <a:p>
            <a:pPr algn="just"/>
            <a:r>
              <a:rPr lang="en-US" sz="3200" b="1" dirty="0"/>
              <a:t>There are four types of nested classes in Java:</a:t>
            </a:r>
          </a:p>
          <a:p>
            <a:pPr algn="just"/>
            <a:r>
              <a:rPr lang="en-US" sz="3200" dirty="0"/>
              <a:t>Static Nested Class</a:t>
            </a:r>
          </a:p>
          <a:p>
            <a:pPr algn="just"/>
            <a:r>
              <a:rPr lang="en-US" sz="3200" dirty="0"/>
              <a:t>Non-static Nested Class </a:t>
            </a:r>
          </a:p>
          <a:p>
            <a:pPr algn="just"/>
            <a:r>
              <a:rPr lang="en-US" sz="3200" dirty="0"/>
              <a:t>(Inner Class)Local Inner Class</a:t>
            </a:r>
          </a:p>
          <a:p>
            <a:pPr algn="just"/>
            <a:r>
              <a:rPr lang="en-US" sz="3200" dirty="0"/>
              <a:t>Anonymous Inner</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400" b="1" dirty="0"/>
              <a:t>Nested classes</a:t>
            </a:r>
            <a:endParaRPr lang="en-US" b="1" dirty="0"/>
          </a:p>
        </p:txBody>
      </p:sp>
      <p:sp>
        <p:nvSpPr>
          <p:cNvPr id="4" name="TextBox 3"/>
          <p:cNvSpPr txBox="1"/>
          <p:nvPr/>
        </p:nvSpPr>
        <p:spPr>
          <a:xfrm>
            <a:off x="228600" y="1066800"/>
            <a:ext cx="8763000" cy="6001643"/>
          </a:xfrm>
          <a:prstGeom prst="rect">
            <a:avLst/>
          </a:prstGeom>
          <a:noFill/>
        </p:spPr>
        <p:txBody>
          <a:bodyPr wrap="square" rtlCol="0">
            <a:spAutoFit/>
          </a:bodyPr>
          <a:lstStyle/>
          <a:p>
            <a:pPr algn="just"/>
            <a:r>
              <a:rPr lang="en-US" sz="3200" dirty="0"/>
              <a:t>Class1. </a:t>
            </a:r>
            <a:r>
              <a:rPr lang="en-US" sz="3200" b="1" dirty="0"/>
              <a:t>Static Nested Class</a:t>
            </a:r>
            <a:endParaRPr lang="en-US" sz="3200" dirty="0"/>
          </a:p>
          <a:p>
            <a:pPr algn="just"/>
            <a:r>
              <a:rPr lang="en-US" sz="3200" dirty="0"/>
              <a:t>A static nested class is associated with its outer class and can be instantiated without an instance of the outer class. It can access the static members of the outer class but cannot access non-static members directly.</a:t>
            </a:r>
            <a:endParaRPr lang="en-US" sz="3200" b="1" dirty="0"/>
          </a:p>
          <a:p>
            <a:pPr algn="just"/>
            <a:r>
              <a:rPr lang="en-US" sz="3200" b="1" dirty="0">
                <a:hlinkClick r:id="rId2" action="ppaction://hlinkfile"/>
              </a:rPr>
              <a:t>Example1</a:t>
            </a:r>
            <a:endParaRPr lang="en-US" sz="3200" b="1" dirty="0"/>
          </a:p>
          <a:p>
            <a:r>
              <a:rPr lang="en-US" sz="3200" b="1" dirty="0"/>
              <a:t>Non-static Nested Class (Inner Class)</a:t>
            </a:r>
          </a:p>
          <a:p>
            <a:r>
              <a:rPr lang="en-US" sz="3200" dirty="0"/>
              <a:t>An inner class is associated with an instance of its enclosing class and can access its members, including private members. </a:t>
            </a:r>
            <a:r>
              <a:rPr lang="en-US" sz="3200" dirty="0">
                <a:hlinkClick r:id="rId3" action="ppaction://hlinkfile"/>
              </a:rPr>
              <a:t>example2</a:t>
            </a:r>
            <a:endParaRPr lang="en-US" sz="3200" dirty="0"/>
          </a:p>
          <a:p>
            <a:pPr algn="just"/>
            <a:endParaRPr lang="en-US" sz="3200" b="1" dirty="0"/>
          </a:p>
        </p:txBody>
      </p:sp>
    </p:spTree>
    <p:extLst>
      <p:ext uri="{BB962C8B-B14F-4D97-AF65-F5344CB8AC3E}">
        <p14:creationId xmlns:p14="http://schemas.microsoft.com/office/powerpoint/2010/main" val="1453139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400" b="1" dirty="0"/>
              <a:t>Nested classes</a:t>
            </a:r>
            <a:endParaRPr lang="en-US" b="1"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a:t> </a:t>
            </a:r>
            <a:r>
              <a:rPr lang="en-US" sz="3200" b="1" dirty="0"/>
              <a:t>Local Inner Class</a:t>
            </a:r>
          </a:p>
          <a:p>
            <a:pPr algn="just"/>
            <a:r>
              <a:rPr lang="en-US" sz="3200" b="1" dirty="0"/>
              <a:t>A </a:t>
            </a:r>
            <a:r>
              <a:rPr lang="en-US" sz="3200" dirty="0"/>
              <a:t>local inner class is defined within a block, typically a method. It can access final or effectively final variables from the enclosing block.</a:t>
            </a:r>
          </a:p>
          <a:p>
            <a:pPr algn="just"/>
            <a:r>
              <a:rPr lang="en-US" sz="3200" b="1" dirty="0">
                <a:hlinkClick r:id="rId2" action="ppaction://hlinkfile"/>
              </a:rPr>
              <a:t>Example 3</a:t>
            </a:r>
            <a:endParaRPr lang="en-US" sz="3200" b="1" dirty="0"/>
          </a:p>
          <a:p>
            <a:pPr algn="just"/>
            <a:r>
              <a:rPr lang="en-US" sz="3200" b="1" dirty="0"/>
              <a:t>Anonymous Inner Class</a:t>
            </a:r>
          </a:p>
          <a:p>
            <a:pPr algn="just"/>
            <a:r>
              <a:rPr lang="en-US" sz="3200" dirty="0"/>
              <a:t>An anonymous inner class is a class without a name and is instantiated and declared all at once. It is usually used to override methods of a class or an interface.</a:t>
            </a:r>
          </a:p>
          <a:p>
            <a:pPr algn="just"/>
            <a:r>
              <a:rPr lang="en-US" sz="3200" dirty="0"/>
              <a:t>Do it your self </a:t>
            </a:r>
          </a:p>
        </p:txBody>
      </p:sp>
    </p:spTree>
    <p:extLst>
      <p:ext uri="{BB962C8B-B14F-4D97-AF65-F5344CB8AC3E}">
        <p14:creationId xmlns:p14="http://schemas.microsoft.com/office/powerpoint/2010/main" val="382717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The Random Class</a:t>
            </a:r>
            <a:endParaRPr lang="en-US"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a:t>	Various methods defined by the class are as follows :</a:t>
            </a:r>
            <a:endParaRPr lang="en-US" sz="3200" b="1" dirty="0"/>
          </a:p>
        </p:txBody>
      </p:sp>
      <p:graphicFrame>
        <p:nvGraphicFramePr>
          <p:cNvPr id="5" name="Table 4"/>
          <p:cNvGraphicFramePr>
            <a:graphicFrameLocks noGrp="1"/>
          </p:cNvGraphicFramePr>
          <p:nvPr/>
        </p:nvGraphicFramePr>
        <p:xfrm>
          <a:off x="304800" y="2209800"/>
          <a:ext cx="8458200" cy="185057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370114">
                <a:tc>
                  <a:txBody>
                    <a:bodyPr/>
                    <a:lstStyle/>
                    <a:p>
                      <a:pPr algn="ctr"/>
                      <a:r>
                        <a:rPr lang="en-US" dirty="0"/>
                        <a:t>Method</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114">
                <a:tc>
                  <a:txBody>
                    <a:bodyPr/>
                    <a:lstStyle/>
                    <a:p>
                      <a:r>
                        <a:rPr lang="en-US" baseline="0" dirty="0"/>
                        <a:t>double </a:t>
                      </a:r>
                      <a:r>
                        <a:rPr lang="en-US" baseline="0" dirty="0" err="1"/>
                        <a:t>nextDouble</a:t>
                      </a:r>
                      <a:r>
                        <a:rPr lang="en-US" baseline="0" dirty="0"/>
                        <a:t>()</a:t>
                      </a:r>
                      <a:endParaRPr lang="en-US" dirty="0"/>
                    </a:p>
                  </a:txBody>
                  <a:tcPr/>
                </a:tc>
                <a:tc>
                  <a:txBody>
                    <a:bodyPr/>
                    <a:lstStyle/>
                    <a:p>
                      <a:r>
                        <a:rPr lang="en-US" dirty="0"/>
                        <a:t>Returns</a:t>
                      </a:r>
                      <a:r>
                        <a:rPr lang="en-US" baseline="0" dirty="0"/>
                        <a:t> a random double value</a:t>
                      </a:r>
                      <a:endParaRPr lang="en-US" dirty="0"/>
                    </a:p>
                  </a:txBody>
                  <a:tcPr/>
                </a:tc>
                <a:extLst>
                  <a:ext uri="{0D108BD9-81ED-4DB2-BD59-A6C34878D82A}">
                    <a16:rowId xmlns:a16="http://schemas.microsoft.com/office/drawing/2014/main" val="10001"/>
                  </a:ext>
                </a:extLst>
              </a:tr>
              <a:tr h="370114">
                <a:tc>
                  <a:txBody>
                    <a:bodyPr/>
                    <a:lstStyle/>
                    <a:p>
                      <a:r>
                        <a:rPr lang="en-US" dirty="0"/>
                        <a:t>float </a:t>
                      </a:r>
                      <a:r>
                        <a:rPr lang="en-US" dirty="0" err="1"/>
                        <a:t>nextFloat</a:t>
                      </a:r>
                      <a:r>
                        <a:rPr lang="en-US" dirty="0"/>
                        <a:t>()</a:t>
                      </a:r>
                    </a:p>
                  </a:txBody>
                  <a:tcPr/>
                </a:tc>
                <a:tc>
                  <a:txBody>
                    <a:bodyPr/>
                    <a:lstStyle/>
                    <a:p>
                      <a:r>
                        <a:rPr lang="en-US" dirty="0"/>
                        <a:t>Returns</a:t>
                      </a:r>
                      <a:r>
                        <a:rPr lang="en-US" baseline="0" dirty="0"/>
                        <a:t> a random float value</a:t>
                      </a:r>
                    </a:p>
                  </a:txBody>
                  <a:tcPr/>
                </a:tc>
                <a:extLst>
                  <a:ext uri="{0D108BD9-81ED-4DB2-BD59-A6C34878D82A}">
                    <a16:rowId xmlns:a16="http://schemas.microsoft.com/office/drawing/2014/main" val="10002"/>
                  </a:ext>
                </a:extLst>
              </a:tr>
              <a:tr h="370114">
                <a:tc>
                  <a:txBody>
                    <a:bodyPr/>
                    <a:lstStyle/>
                    <a:p>
                      <a:r>
                        <a:rPr lang="en-US" dirty="0" err="1"/>
                        <a:t>int</a:t>
                      </a:r>
                      <a:r>
                        <a:rPr lang="en-US" dirty="0"/>
                        <a:t> </a:t>
                      </a:r>
                      <a:r>
                        <a:rPr lang="en-US" dirty="0" err="1"/>
                        <a:t>nextInt</a:t>
                      </a:r>
                      <a:r>
                        <a:rPr lang="en-US" dirty="0"/>
                        <a:t>()</a:t>
                      </a:r>
                    </a:p>
                  </a:txBody>
                  <a:tcPr/>
                </a:tc>
                <a:tc>
                  <a:txBody>
                    <a:bodyPr/>
                    <a:lstStyle/>
                    <a:p>
                      <a:r>
                        <a:rPr lang="en-US" dirty="0"/>
                        <a:t>Returns a random </a:t>
                      </a:r>
                      <a:r>
                        <a:rPr lang="en-US" dirty="0" err="1"/>
                        <a:t>int</a:t>
                      </a:r>
                      <a:r>
                        <a:rPr lang="en-US" dirty="0"/>
                        <a:t> value</a:t>
                      </a:r>
                    </a:p>
                  </a:txBody>
                  <a:tcPr/>
                </a:tc>
                <a:extLst>
                  <a:ext uri="{0D108BD9-81ED-4DB2-BD59-A6C34878D82A}">
                    <a16:rowId xmlns:a16="http://schemas.microsoft.com/office/drawing/2014/main" val="10003"/>
                  </a:ext>
                </a:extLst>
              </a:tr>
              <a:tr h="370114">
                <a:tc>
                  <a:txBody>
                    <a:bodyPr/>
                    <a:lstStyle/>
                    <a:p>
                      <a:r>
                        <a:rPr lang="en-US" dirty="0"/>
                        <a:t>Long</a:t>
                      </a:r>
                      <a:r>
                        <a:rPr lang="en-US" baseline="0" dirty="0"/>
                        <a:t> </a:t>
                      </a:r>
                      <a:r>
                        <a:rPr lang="en-US" baseline="0" dirty="0" err="1"/>
                        <a:t>getLong</a:t>
                      </a:r>
                      <a:r>
                        <a:rPr lang="en-US" baseline="0" dirty="0"/>
                        <a:t>()</a:t>
                      </a:r>
                      <a:endParaRPr lang="en-US" dirty="0"/>
                    </a:p>
                  </a:txBody>
                  <a:tcPr/>
                </a:tc>
                <a:tc>
                  <a:txBody>
                    <a:bodyPr/>
                    <a:lstStyle/>
                    <a:p>
                      <a:r>
                        <a:rPr lang="en-US" dirty="0"/>
                        <a:t>Returns a random</a:t>
                      </a:r>
                      <a:r>
                        <a:rPr lang="en-US" baseline="0" dirty="0"/>
                        <a:t> long value</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152400" y="4191000"/>
            <a:ext cx="8763000" cy="2554545"/>
          </a:xfrm>
          <a:prstGeom prst="rect">
            <a:avLst/>
          </a:prstGeom>
          <a:noFill/>
        </p:spPr>
        <p:txBody>
          <a:bodyPr wrap="square" rtlCol="0">
            <a:spAutoFit/>
          </a:bodyPr>
          <a:lstStyle/>
          <a:p>
            <a:pPr algn="just"/>
            <a:r>
              <a:rPr lang="en-US" sz="3200" b="1" dirty="0">
                <a:hlinkClick r:id="rId2" action="ppaction://hlinkfile"/>
              </a:rPr>
              <a:t>ex\ex53.java</a:t>
            </a:r>
            <a:endParaRPr lang="en-US" sz="3200" b="1" dirty="0"/>
          </a:p>
          <a:p>
            <a:pPr marL="514350" indent="-514350" algn="just">
              <a:buAutoNum type="arabicParenBoth"/>
            </a:pPr>
            <a:r>
              <a:rPr lang="en-US" sz="3200" b="1" dirty="0"/>
              <a:t>Write a program to generate 10 random nos. and find sum and average of them</a:t>
            </a:r>
          </a:p>
          <a:p>
            <a:pPr marL="514350" indent="-514350" algn="just">
              <a:buAutoNum type="arabicParenBoth"/>
            </a:pPr>
            <a:r>
              <a:rPr lang="en-US" sz="3200" b="1" dirty="0"/>
              <a:t>Write a program to generate 10 random nos. and find its average and nos. more than avg.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The Date Class</a:t>
            </a:r>
            <a:endParaRPr lang="en-US"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a:t>	Various methods defined by the class are as follows :</a:t>
            </a:r>
            <a:endParaRPr lang="en-US" sz="3200" b="1" dirty="0"/>
          </a:p>
        </p:txBody>
      </p:sp>
      <p:graphicFrame>
        <p:nvGraphicFramePr>
          <p:cNvPr id="5" name="Table 4"/>
          <p:cNvGraphicFramePr>
            <a:graphicFrameLocks noGrp="1"/>
          </p:cNvGraphicFramePr>
          <p:nvPr/>
        </p:nvGraphicFramePr>
        <p:xfrm>
          <a:off x="304800" y="2209800"/>
          <a:ext cx="8458200" cy="4489268"/>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114">
                <a:tc>
                  <a:txBody>
                    <a:bodyPr/>
                    <a:lstStyle/>
                    <a:p>
                      <a:pPr algn="ctr"/>
                      <a:r>
                        <a:rPr lang="en-US" dirty="0"/>
                        <a:t>Method</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114">
                <a:tc>
                  <a:txBody>
                    <a:bodyPr/>
                    <a:lstStyle/>
                    <a:p>
                      <a:pPr algn="just"/>
                      <a:r>
                        <a:rPr lang="en-US" dirty="0" err="1"/>
                        <a:t>boolean</a:t>
                      </a:r>
                      <a:r>
                        <a:rPr lang="en-US" dirty="0"/>
                        <a:t> after(Date d)</a:t>
                      </a:r>
                    </a:p>
                  </a:txBody>
                  <a:tcPr/>
                </a:tc>
                <a:tc>
                  <a:txBody>
                    <a:bodyPr/>
                    <a:lstStyle/>
                    <a:p>
                      <a:pPr algn="just"/>
                      <a:r>
                        <a:rPr lang="en-US" dirty="0"/>
                        <a:t>Returns</a:t>
                      </a:r>
                      <a:r>
                        <a:rPr lang="en-US" baseline="0" dirty="0"/>
                        <a:t> true if d is after the current date.  Otherwise returns false.</a:t>
                      </a:r>
                      <a:endParaRPr lang="en-US" dirty="0"/>
                    </a:p>
                  </a:txBody>
                  <a:tcPr/>
                </a:tc>
                <a:extLst>
                  <a:ext uri="{0D108BD9-81ED-4DB2-BD59-A6C34878D82A}">
                    <a16:rowId xmlns:a16="http://schemas.microsoft.com/office/drawing/2014/main" val="10001"/>
                  </a:ext>
                </a:extLst>
              </a:tr>
              <a:tr h="370114">
                <a:tc>
                  <a:txBody>
                    <a:bodyPr/>
                    <a:lstStyle/>
                    <a:p>
                      <a:pPr algn="just"/>
                      <a:r>
                        <a:rPr lang="en-US" dirty="0" err="1"/>
                        <a:t>boolean</a:t>
                      </a:r>
                      <a:r>
                        <a:rPr lang="en-US" dirty="0"/>
                        <a:t> before(Date</a:t>
                      </a:r>
                      <a:r>
                        <a:rPr lang="en-US" baseline="0" dirty="0"/>
                        <a:t> d)</a:t>
                      </a:r>
                      <a:endParaRPr lang="en-US" dirty="0"/>
                    </a:p>
                  </a:txBody>
                  <a:tcPr/>
                </a:tc>
                <a:tc>
                  <a:txBody>
                    <a:bodyPr/>
                    <a:lstStyle/>
                    <a:p>
                      <a:pPr algn="just"/>
                      <a:r>
                        <a:rPr lang="en-US" dirty="0"/>
                        <a:t>Returns</a:t>
                      </a:r>
                      <a:r>
                        <a:rPr lang="en-US" baseline="0" dirty="0"/>
                        <a:t> true if d is before the current date.  Otherwise returns false.</a:t>
                      </a:r>
                    </a:p>
                  </a:txBody>
                  <a:tcPr/>
                </a:tc>
                <a:extLst>
                  <a:ext uri="{0D108BD9-81ED-4DB2-BD59-A6C34878D82A}">
                    <a16:rowId xmlns:a16="http://schemas.microsoft.com/office/drawing/2014/main" val="10002"/>
                  </a:ext>
                </a:extLst>
              </a:tr>
              <a:tr h="370114">
                <a:tc>
                  <a:txBody>
                    <a:bodyPr/>
                    <a:lstStyle/>
                    <a:p>
                      <a:pPr algn="just"/>
                      <a:r>
                        <a:rPr lang="en-US" dirty="0" err="1"/>
                        <a:t>boolean</a:t>
                      </a:r>
                      <a:r>
                        <a:rPr lang="en-US" baseline="0" dirty="0"/>
                        <a:t> equals(Date d)</a:t>
                      </a:r>
                      <a:endParaRPr lang="en-US" dirty="0"/>
                    </a:p>
                  </a:txBody>
                  <a:tcPr/>
                </a:tc>
                <a:tc>
                  <a:txBody>
                    <a:bodyPr/>
                    <a:lstStyle/>
                    <a:p>
                      <a:pPr algn="just"/>
                      <a:r>
                        <a:rPr lang="en-US" dirty="0"/>
                        <a:t>Returns</a:t>
                      </a:r>
                      <a:r>
                        <a:rPr lang="en-US" baseline="0" dirty="0"/>
                        <a:t> true if d has the same value as the calling object date.  Otherwise returns false.</a:t>
                      </a:r>
                      <a:endParaRPr lang="en-US" dirty="0"/>
                    </a:p>
                  </a:txBody>
                  <a:tcPr/>
                </a:tc>
                <a:extLst>
                  <a:ext uri="{0D108BD9-81ED-4DB2-BD59-A6C34878D82A}">
                    <a16:rowId xmlns:a16="http://schemas.microsoft.com/office/drawing/2014/main" val="10003"/>
                  </a:ext>
                </a:extLst>
              </a:tr>
              <a:tr h="370114">
                <a:tc>
                  <a:txBody>
                    <a:bodyPr/>
                    <a:lstStyle/>
                    <a:p>
                      <a:r>
                        <a:rPr lang="en-US" dirty="0"/>
                        <a:t>long</a:t>
                      </a:r>
                      <a:r>
                        <a:rPr lang="en-US" baseline="0" dirty="0"/>
                        <a:t> </a:t>
                      </a:r>
                      <a:r>
                        <a:rPr lang="en-US" baseline="0" dirty="0" err="1"/>
                        <a:t>getTime</a:t>
                      </a:r>
                      <a:r>
                        <a:rPr lang="en-US" baseline="0" dirty="0"/>
                        <a:t>()</a:t>
                      </a:r>
                      <a:endParaRPr lang="en-US" dirty="0"/>
                    </a:p>
                  </a:txBody>
                  <a:tcPr/>
                </a:tc>
                <a:tc>
                  <a:txBody>
                    <a:bodyPr/>
                    <a:lstStyle/>
                    <a:p>
                      <a:r>
                        <a:rPr lang="en-US" dirty="0"/>
                        <a:t>Returns</a:t>
                      </a:r>
                      <a:r>
                        <a:rPr lang="en-US" baseline="0" dirty="0"/>
                        <a:t> the number of milliseconds since the epoch</a:t>
                      </a:r>
                      <a:endParaRPr lang="en-US" dirty="0"/>
                    </a:p>
                  </a:txBody>
                  <a:tcPr/>
                </a:tc>
                <a:extLst>
                  <a:ext uri="{0D108BD9-81ED-4DB2-BD59-A6C34878D82A}">
                    <a16:rowId xmlns:a16="http://schemas.microsoft.com/office/drawing/2014/main" val="10004"/>
                  </a:ext>
                </a:extLst>
              </a:tr>
              <a:tr h="370114">
                <a:tc>
                  <a:txBody>
                    <a:bodyPr/>
                    <a:lstStyle/>
                    <a:p>
                      <a:r>
                        <a:rPr lang="en-US" dirty="0"/>
                        <a:t>void </a:t>
                      </a:r>
                      <a:r>
                        <a:rPr lang="en-US" dirty="0" err="1"/>
                        <a:t>setTime</a:t>
                      </a:r>
                      <a:r>
                        <a:rPr lang="en-US" dirty="0"/>
                        <a:t>(long </a:t>
                      </a:r>
                      <a:r>
                        <a:rPr lang="en-US" dirty="0" err="1"/>
                        <a:t>msec</a:t>
                      </a:r>
                      <a:r>
                        <a:rPr lang="en-US" dirty="0"/>
                        <a:t>)</a:t>
                      </a:r>
                    </a:p>
                  </a:txBody>
                  <a:tcPr/>
                </a:tc>
                <a:tc>
                  <a:txBody>
                    <a:bodyPr/>
                    <a:lstStyle/>
                    <a:p>
                      <a:r>
                        <a:rPr lang="en-US" dirty="0"/>
                        <a:t>Sets the date and time of the current object to</a:t>
                      </a:r>
                      <a:r>
                        <a:rPr lang="en-US" baseline="0" dirty="0"/>
                        <a:t> represent </a:t>
                      </a:r>
                      <a:r>
                        <a:rPr lang="en-US" baseline="0" dirty="0" err="1"/>
                        <a:t>msec</a:t>
                      </a:r>
                      <a:r>
                        <a:rPr lang="en-US" baseline="0" dirty="0"/>
                        <a:t> milliseconds since the epoch.</a:t>
                      </a:r>
                      <a:endParaRPr lang="en-US" dirty="0"/>
                    </a:p>
                  </a:txBody>
                  <a:tcPr/>
                </a:tc>
                <a:extLst>
                  <a:ext uri="{0D108BD9-81ED-4DB2-BD59-A6C34878D82A}">
                    <a16:rowId xmlns:a16="http://schemas.microsoft.com/office/drawing/2014/main" val="10005"/>
                  </a:ext>
                </a:extLst>
              </a:tr>
              <a:tr h="370114">
                <a:tc>
                  <a:txBody>
                    <a:bodyPr/>
                    <a:lstStyle/>
                    <a:p>
                      <a:r>
                        <a:rPr lang="en-US" dirty="0" err="1"/>
                        <a:t>int</a:t>
                      </a:r>
                      <a:r>
                        <a:rPr lang="en-US" baseline="0" dirty="0"/>
                        <a:t> </a:t>
                      </a:r>
                      <a:r>
                        <a:rPr lang="en-US" baseline="0" dirty="0" err="1"/>
                        <a:t>compareTo</a:t>
                      </a:r>
                      <a:r>
                        <a:rPr lang="en-US" baseline="0" dirty="0"/>
                        <a:t>(Date d)</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t>Compares the two dates for ordering. The value 0 if the argument Date d is equal to this Date; a value less than 0 if this Date is before the Date d argument; and a value greater than 0 if this Date is after the Date argument.</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The Date Class</a:t>
            </a:r>
            <a:endParaRPr lang="en-US" dirty="0"/>
          </a:p>
        </p:txBody>
      </p:sp>
      <p:sp>
        <p:nvSpPr>
          <p:cNvPr id="6" name="TextBox 5"/>
          <p:cNvSpPr txBox="1"/>
          <p:nvPr/>
        </p:nvSpPr>
        <p:spPr>
          <a:xfrm>
            <a:off x="228600" y="990600"/>
            <a:ext cx="8763000" cy="5016758"/>
          </a:xfrm>
          <a:prstGeom prst="rect">
            <a:avLst/>
          </a:prstGeom>
          <a:noFill/>
        </p:spPr>
        <p:txBody>
          <a:bodyPr wrap="square" rtlCol="0">
            <a:spAutoFit/>
          </a:bodyPr>
          <a:lstStyle/>
          <a:p>
            <a:pPr algn="just"/>
            <a:r>
              <a:rPr lang="en-US" sz="3200" b="1" dirty="0">
                <a:hlinkClick r:id="rId2" action="ppaction://hlinkfile"/>
              </a:rPr>
              <a:t>ex\ex54.java</a:t>
            </a:r>
            <a:endParaRPr lang="en-US" sz="3200" b="1" dirty="0"/>
          </a:p>
          <a:p>
            <a:pPr marL="514350" indent="-514350" algn="just">
              <a:buAutoNum type="arabicParenBoth"/>
            </a:pPr>
            <a:r>
              <a:rPr lang="en-US" sz="3200" b="1" dirty="0"/>
              <a:t>Write a program to Calculate no. of days since 1</a:t>
            </a:r>
            <a:r>
              <a:rPr lang="en-US" sz="3200" b="1" baseline="30000" dirty="0"/>
              <a:t>st</a:t>
            </a:r>
            <a:r>
              <a:rPr lang="en-US" sz="3200" b="1" dirty="0"/>
              <a:t> January, 1970</a:t>
            </a:r>
          </a:p>
          <a:p>
            <a:pPr marL="514350" indent="-514350" algn="just">
              <a:buAutoNum type="arabicParenBoth"/>
            </a:pPr>
            <a:r>
              <a:rPr lang="en-US" sz="3200" b="1" dirty="0"/>
              <a:t>Write a program to Add 100 days to the current date and display the new date and time.</a:t>
            </a:r>
          </a:p>
          <a:p>
            <a:pPr marL="514350" indent="-514350" algn="just">
              <a:buAutoNum type="arabicParenBoth"/>
            </a:pPr>
            <a:r>
              <a:rPr lang="en-US" sz="3200" b="1" dirty="0"/>
              <a:t>Write a program to compare two date objects and give appropriate </a:t>
            </a:r>
            <a:r>
              <a:rPr lang="en-US" sz="3200" b="1" dirty="0" err="1"/>
              <a:t>msg</a:t>
            </a:r>
            <a:endParaRPr lang="en-US" sz="3200" b="1" dirty="0"/>
          </a:p>
          <a:p>
            <a:pPr marL="514350" indent="-514350" algn="just">
              <a:buAutoNum type="arabicParenBoth"/>
            </a:pPr>
            <a:r>
              <a:rPr lang="en-US" sz="3200" b="1" dirty="0"/>
              <a:t>Write a program to set your and your friends birth date in two different objects and give appropriate </a:t>
            </a:r>
            <a:r>
              <a:rPr lang="en-US" sz="3200" b="1" dirty="0" err="1"/>
              <a:t>msg</a:t>
            </a:r>
            <a:r>
              <a:rPr lang="en-US" sz="3200" b="1" dirty="0"/>
              <a:t> regarding who is elder.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a:t>Varargs</a:t>
            </a:r>
            <a:endParaRPr lang="en-US" sz="3600" b="1" dirty="0"/>
          </a:p>
        </p:txBody>
      </p:sp>
      <p:sp>
        <p:nvSpPr>
          <p:cNvPr id="4" name="TextBox 3"/>
          <p:cNvSpPr txBox="1"/>
          <p:nvPr/>
        </p:nvSpPr>
        <p:spPr>
          <a:xfrm>
            <a:off x="228600" y="1066800"/>
            <a:ext cx="8763000" cy="6186309"/>
          </a:xfrm>
          <a:prstGeom prst="rect">
            <a:avLst/>
          </a:prstGeom>
          <a:noFill/>
        </p:spPr>
        <p:txBody>
          <a:bodyPr wrap="square" rtlCol="0">
            <a:spAutoFit/>
          </a:bodyPr>
          <a:lstStyle/>
          <a:p>
            <a:pPr algn="just"/>
            <a:r>
              <a:rPr lang="en-US" sz="3200" dirty="0"/>
              <a:t>	</a:t>
            </a:r>
            <a:r>
              <a:rPr lang="en-US" sz="2800" dirty="0" err="1"/>
              <a:t>varargs</a:t>
            </a:r>
            <a:r>
              <a:rPr lang="en-US" sz="2800" dirty="0"/>
              <a:t> (variable-length arguments) allow you to pass a variable number of arguments to a method. This feature simplifies the creation of methods that need to accept a varying number of parameters of the same type. </a:t>
            </a:r>
            <a:r>
              <a:rPr lang="en-US" sz="2800" dirty="0" err="1"/>
              <a:t>Varargs</a:t>
            </a:r>
            <a:r>
              <a:rPr lang="en-US" sz="2800" dirty="0"/>
              <a:t> are denoted by an ellipsis (...) following the type of the parameter in the method signature.</a:t>
            </a:r>
          </a:p>
          <a:p>
            <a:pPr algn="just"/>
            <a:r>
              <a:rPr lang="en-US" sz="3200" b="1" dirty="0"/>
              <a:t>Syntax:</a:t>
            </a:r>
          </a:p>
          <a:p>
            <a:pPr algn="just"/>
            <a:r>
              <a:rPr lang="en-US" sz="3200" dirty="0"/>
              <a:t>type... </a:t>
            </a:r>
            <a:r>
              <a:rPr lang="en-US" sz="3200" dirty="0" err="1"/>
              <a:t>parameterName</a:t>
            </a:r>
            <a:endParaRPr lang="en-US" sz="3200" dirty="0"/>
          </a:p>
          <a:p>
            <a:pPr algn="just"/>
            <a:r>
              <a:rPr lang="en-US" sz="3200" dirty="0"/>
              <a:t>type is the type of the arguments accepted.</a:t>
            </a:r>
          </a:p>
          <a:p>
            <a:pPr algn="just"/>
            <a:r>
              <a:rPr lang="en-US" sz="3200" dirty="0" err="1"/>
              <a:t>parameterName</a:t>
            </a:r>
            <a:r>
              <a:rPr lang="en-US" sz="3200" dirty="0"/>
              <a:t> is the name of the </a:t>
            </a:r>
            <a:r>
              <a:rPr lang="en-US" sz="3200" dirty="0" err="1"/>
              <a:t>varargs</a:t>
            </a:r>
            <a:r>
              <a:rPr lang="en-US" sz="3200" dirty="0"/>
              <a:t> parameter.</a:t>
            </a:r>
          </a:p>
          <a:p>
            <a:pPr algn="just"/>
            <a:endParaRPr lang="en-US" sz="3200" dirty="0"/>
          </a:p>
          <a:p>
            <a:pPr algn="just"/>
            <a:endParaRPr lang="en-US"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err="1"/>
              <a:t>Varargs</a:t>
            </a:r>
            <a:endParaRPr lang="en-US" sz="3600" b="1"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a:t>Key </a:t>
            </a:r>
            <a:r>
              <a:rPr lang="en-US" sz="3200" dirty="0" err="1"/>
              <a:t>PointsZero</a:t>
            </a:r>
            <a:r>
              <a:rPr lang="en-US" sz="3200" dirty="0"/>
              <a:t> or More Arguments: </a:t>
            </a:r>
          </a:p>
          <a:p>
            <a:pPr algn="just"/>
            <a:r>
              <a:rPr lang="en-US" sz="3200" dirty="0" err="1"/>
              <a:t>Varargs</a:t>
            </a:r>
            <a:r>
              <a:rPr lang="en-US" sz="3200" dirty="0"/>
              <a:t> allow you to pass zero or more arguments of a specified type to a method.</a:t>
            </a:r>
          </a:p>
          <a:p>
            <a:pPr algn="just"/>
            <a:r>
              <a:rPr lang="en-US" sz="3200" b="1" dirty="0"/>
              <a:t>Syntax and Usage: </a:t>
            </a:r>
            <a:r>
              <a:rPr lang="en-US" sz="3200" dirty="0" err="1"/>
              <a:t>Varargs</a:t>
            </a:r>
            <a:r>
              <a:rPr lang="en-US" sz="3200" dirty="0"/>
              <a:t> are specified with the ellipsis (...) after the parameter type in the method signature.</a:t>
            </a:r>
          </a:p>
          <a:p>
            <a:pPr algn="just"/>
            <a:r>
              <a:rPr lang="en-US" sz="3200" b="1" dirty="0"/>
              <a:t>Array-Like Access: </a:t>
            </a:r>
            <a:r>
              <a:rPr lang="en-US" sz="3200" dirty="0"/>
              <a:t>Inside the method, </a:t>
            </a:r>
            <a:r>
              <a:rPr lang="en-US" sz="3200" dirty="0" err="1"/>
              <a:t>varargs</a:t>
            </a:r>
            <a:r>
              <a:rPr lang="en-US" sz="3200" dirty="0"/>
              <a:t> are treated like arrays, allowing iteration and indexed access.</a:t>
            </a:r>
          </a:p>
        </p:txBody>
      </p:sp>
    </p:spTree>
    <p:extLst>
      <p:ext uri="{BB962C8B-B14F-4D97-AF65-F5344CB8AC3E}">
        <p14:creationId xmlns:p14="http://schemas.microsoft.com/office/powerpoint/2010/main" val="3018638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7530</TotalTime>
  <Words>778</Words>
  <Application>Microsoft Office PowerPoint</Application>
  <PresentationFormat>On-screen Show (4:3)</PresentationFormat>
  <Paragraphs>81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Marwadi Education Foundation’s Group of Institutions Faculty of Computer Applications MCA Sem- III</vt:lpstr>
      <vt:lpstr>Nested classes</vt:lpstr>
      <vt:lpstr>Nested classes</vt:lpstr>
      <vt:lpstr>Nested classes</vt:lpstr>
      <vt:lpstr>The Random Class</vt:lpstr>
      <vt:lpstr>The Date Class</vt:lpstr>
      <vt:lpstr>The Date Class</vt:lpstr>
      <vt:lpstr>Varargs</vt:lpstr>
      <vt:lpstr>Varargs</vt:lpstr>
      <vt:lpstr>Varargs</vt:lpstr>
      <vt:lpstr>Thank You</vt:lpstr>
    </vt:vector>
  </TitlesOfParts>
  <Company>MEFGI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Koushik Choudhury</cp:lastModifiedBy>
  <cp:revision>1140</cp:revision>
  <dcterms:created xsi:type="dcterms:W3CDTF">2010-12-23T08:45:33Z</dcterms:created>
  <dcterms:modified xsi:type="dcterms:W3CDTF">2024-08-19T08:10:05Z</dcterms:modified>
</cp:coreProperties>
</file>