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35" r:id="rId4"/>
    <p:sldId id="344" r:id="rId5"/>
    <p:sldId id="332" r:id="rId6"/>
    <p:sldId id="333" r:id="rId7"/>
    <p:sldId id="334" r:id="rId8"/>
    <p:sldId id="309" r:id="rId9"/>
    <p:sldId id="330" r:id="rId10"/>
    <p:sldId id="310" r:id="rId11"/>
    <p:sldId id="345" r:id="rId12"/>
    <p:sldId id="346" r:id="rId13"/>
    <p:sldId id="347" r:id="rId14"/>
    <p:sldId id="329" r:id="rId15"/>
    <p:sldId id="336" r:id="rId16"/>
    <p:sldId id="337" r:id="rId17"/>
    <p:sldId id="338" r:id="rId18"/>
    <p:sldId id="339" r:id="rId19"/>
    <p:sldId id="340" r:id="rId20"/>
    <p:sldId id="341" r:id="rId21"/>
    <p:sldId id="311" r:id="rId22"/>
    <p:sldId id="342" r:id="rId23"/>
    <p:sldId id="312" r:id="rId24"/>
    <p:sldId id="348" r:id="rId25"/>
    <p:sldId id="343" r:id="rId26"/>
    <p:sldId id="350" r:id="rId27"/>
    <p:sldId id="349"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618"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x/ex12.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Unit%202%20LAB/MultilevelInheritanceExample.java" TargetMode="External"/><Relationship Id="rId2" Type="http://schemas.openxmlformats.org/officeDocument/2006/relationships/hyperlink" Target="../Unit%202%20LAB/SingleInheritanceExample.java" TargetMode="External"/><Relationship Id="rId1" Type="http://schemas.openxmlformats.org/officeDocument/2006/relationships/slideLayout" Target="../slideLayouts/slideLayout1.xml"/><Relationship Id="rId4" Type="http://schemas.openxmlformats.org/officeDocument/2006/relationships/hyperlink" Target="../Unit%202%20LAB/HierarchicalInheritanceExample.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Unit%202%20LAB/d.java"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Unit%202%20LAB/Main14.java" TargetMode="External"/><Relationship Id="rId2" Type="http://schemas.openxmlformats.org/officeDocument/2006/relationships/hyperlink" Target="../Unit%202%20LAB/Main15.java" TargetMode="External"/><Relationship Id="rId1" Type="http://schemas.openxmlformats.org/officeDocument/2006/relationships/slideLayout" Target="../slideLayouts/slideLayout1.xml"/><Relationship Id="rId4" Type="http://schemas.openxmlformats.org/officeDocument/2006/relationships/hyperlink" Target="../Unit%202%20LAB/Main13.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Unit2/Animal5.java" TargetMode="External"/><Relationship Id="rId2" Type="http://schemas.openxmlformats.org/officeDocument/2006/relationships/hyperlink" Target="../Unit2/Animal4.java" TargetMode="External"/><Relationship Id="rId1" Type="http://schemas.openxmlformats.org/officeDocument/2006/relationships/slideLayout" Target="../slideLayouts/slideLayout1.xml"/><Relationship Id="rId4" Type="http://schemas.openxmlformats.org/officeDocument/2006/relationships/hyperlink" Target="../Unit2/Animal6.java"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Unit%203/FinalVariableExample.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Unit2/FinalClass.java" TargetMode="External"/><Relationship Id="rId2" Type="http://schemas.openxmlformats.org/officeDocument/2006/relationships/hyperlink" Target="../Unit2/BaseClass.java"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Unit%203/Main1.java"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Unit2/StaticBlockExample.java" TargetMode="External"/><Relationship Id="rId2" Type="http://schemas.openxmlformats.org/officeDocument/2006/relationships/hyperlink" Target="../Unit2/MathUtil.java"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Unit%202%20LAB/c1.java" TargetMode="External"/><Relationship Id="rId2" Type="http://schemas.openxmlformats.org/officeDocument/2006/relationships/hyperlink" Target="../Unit%202%20LAB/first.java" TargetMode="External"/><Relationship Id="rId1" Type="http://schemas.openxmlformats.org/officeDocument/2006/relationships/slideLayout" Target="../slideLayouts/slideLayout1.xml"/><Relationship Id="rId4" Type="http://schemas.openxmlformats.org/officeDocument/2006/relationships/hyperlink" Target="../Unit%202%20LAB/c3.jav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Unit%202%20LAB/Main.java" TargetMode="External"/><Relationship Id="rId2" Type="http://schemas.openxmlformats.org/officeDocument/2006/relationships/hyperlink" Target="../Unit%202%20LAB/c4.java" TargetMode="External"/><Relationship Id="rId1" Type="http://schemas.openxmlformats.org/officeDocument/2006/relationships/slideLayout" Target="../slideLayouts/slideLayout1.xml"/><Relationship Id="rId5" Type="http://schemas.openxmlformats.org/officeDocument/2006/relationships/hyperlink" Target="../Unit%202%20LAB/Main11.java" TargetMode="External"/><Relationship Id="rId4" Type="http://schemas.openxmlformats.org/officeDocument/2006/relationships/hyperlink" Target="../Unit%202%20LAB/Calculator.java"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Unit2/Person.java"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Unit2/Rectangle.java" TargetMode="External"/><Relationship Id="rId2" Type="http://schemas.openxmlformats.org/officeDocument/2006/relationships/hyperlink" Target="../Unit2/Calculator.java"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Unit2/Builder.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Unit2/CompileTimePolymorphismExample.jav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28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5403"/>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4648200" y="0"/>
            <a:ext cx="2895600" cy="1219200"/>
          </a:xfrm>
          <a:prstGeom prst="rect">
            <a:avLst/>
          </a:prstGeom>
        </p:spPr>
      </p:pic>
      <p:sp>
        <p:nvSpPr>
          <p:cNvPr id="5" name="TextBox 4"/>
          <p:cNvSpPr txBox="1"/>
          <p:nvPr/>
        </p:nvSpPr>
        <p:spPr>
          <a:xfrm>
            <a:off x="152400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1524000" y="5181600"/>
            <a:ext cx="9144000" cy="1077218"/>
          </a:xfrm>
          <a:prstGeom prst="rect">
            <a:avLst/>
          </a:prstGeom>
          <a:noFill/>
        </p:spPr>
        <p:txBody>
          <a:bodyPr wrap="square" rtlCol="0">
            <a:spAutoFit/>
          </a:bodyPr>
          <a:lstStyle/>
          <a:p>
            <a:pPr algn="ctr"/>
            <a:r>
              <a:rPr lang="en-US" sz="3200" b="1" dirty="0"/>
              <a:t>Unit – 2</a:t>
            </a:r>
          </a:p>
          <a:p>
            <a:pPr algn="ctr"/>
            <a:r>
              <a:rPr lang="en-US" sz="3200" b="1" dirty="0"/>
              <a:t>Inheritance</a:t>
            </a:r>
            <a:endParaRPr lang="en-US" sz="3200" dirty="0"/>
          </a:p>
        </p:txBody>
      </p:sp>
      <p:pic>
        <p:nvPicPr>
          <p:cNvPr id="9" name="Picture 8" descr="java.jpg"/>
          <p:cNvPicPr>
            <a:picLocks noChangeAspect="1"/>
          </p:cNvPicPr>
          <p:nvPr/>
        </p:nvPicPr>
        <p:blipFill>
          <a:blip r:embed="rId3"/>
          <a:stretch>
            <a:fillRect/>
          </a:stretch>
        </p:blipFill>
        <p:spPr>
          <a:xfrm>
            <a:off x="8763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1828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err="1"/>
              <a:t>Polymorphisim</a:t>
            </a:r>
            <a:endParaRPr lang="en-US" dirty="0"/>
          </a:p>
        </p:txBody>
      </p:sp>
      <p:sp>
        <p:nvSpPr>
          <p:cNvPr id="4" name="TextBox 3"/>
          <p:cNvSpPr txBox="1"/>
          <p:nvPr/>
        </p:nvSpPr>
        <p:spPr>
          <a:xfrm>
            <a:off x="1752600" y="1066800"/>
            <a:ext cx="8763000" cy="5016758"/>
          </a:xfrm>
          <a:prstGeom prst="rect">
            <a:avLst/>
          </a:prstGeom>
          <a:noFill/>
        </p:spPr>
        <p:txBody>
          <a:bodyPr wrap="square" rtlCol="0">
            <a:spAutoFit/>
          </a:bodyPr>
          <a:lstStyle/>
          <a:p>
            <a:r>
              <a:rPr lang="en-US" sz="3200" b="1" dirty="0"/>
              <a:t>Runtime Polymorphism (Method Overriding)</a:t>
            </a:r>
          </a:p>
          <a:p>
            <a:r>
              <a:rPr lang="en-US" sz="3200" dirty="0"/>
              <a:t>Runtime polymorphism is achieved through method overriding. It occurs when a subclass provides a specific implementation of a method that is already defined in its superclass. The method in the subclass must have the same name, return type, and parameters as the method in the superclass.</a:t>
            </a:r>
          </a:p>
          <a:p>
            <a:pPr algn="just"/>
            <a:r>
              <a:rPr lang="en-US" sz="3200" dirty="0"/>
              <a:t>.</a:t>
            </a:r>
          </a:p>
          <a:p>
            <a:pPr algn="just"/>
            <a:r>
              <a:rPr lang="en-US" sz="3200" dirty="0">
                <a:hlinkClick r:id="rId2" action="ppaction://hlinkfile"/>
              </a:rPr>
              <a:t>ex\ex12.java</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err="1"/>
              <a:t>Polymorphisim</a:t>
            </a:r>
            <a:endParaRPr lang="en-US" dirty="0"/>
          </a:p>
        </p:txBody>
      </p:sp>
      <p:sp>
        <p:nvSpPr>
          <p:cNvPr id="4" name="TextBox 3"/>
          <p:cNvSpPr txBox="1"/>
          <p:nvPr/>
        </p:nvSpPr>
        <p:spPr>
          <a:xfrm>
            <a:off x="1752600" y="1066803"/>
            <a:ext cx="8763000" cy="4401205"/>
          </a:xfrm>
          <a:prstGeom prst="rect">
            <a:avLst/>
          </a:prstGeom>
          <a:noFill/>
        </p:spPr>
        <p:txBody>
          <a:bodyPr wrap="square" rtlCol="0">
            <a:spAutoFit/>
          </a:bodyPr>
          <a:lstStyle/>
          <a:p>
            <a:r>
              <a:rPr lang="en-US" sz="2800" b="1" dirty="0"/>
              <a:t>Key Differences Between Method Overloading and Method Overriding:</a:t>
            </a:r>
          </a:p>
          <a:p>
            <a:r>
              <a:rPr lang="en-US" sz="3200" b="1" dirty="0"/>
              <a:t>Definition:</a:t>
            </a:r>
          </a:p>
          <a:p>
            <a:r>
              <a:rPr lang="en-US" sz="3200" b="1" dirty="0"/>
              <a:t>Overloading: </a:t>
            </a:r>
          </a:p>
          <a:p>
            <a:r>
              <a:rPr lang="en-US" sz="3200" dirty="0"/>
              <a:t>Multiple methods with the same name in the same class but different parameters.</a:t>
            </a:r>
          </a:p>
          <a:p>
            <a:r>
              <a:rPr lang="en-US" sz="3200" b="1" dirty="0"/>
              <a:t>Overriding: </a:t>
            </a:r>
            <a:r>
              <a:rPr lang="en-US" sz="3200" dirty="0"/>
              <a:t>A subclass provides a specific implementation for a method that is already defined in its superclass.</a:t>
            </a:r>
          </a:p>
        </p:txBody>
      </p:sp>
    </p:spTree>
    <p:extLst>
      <p:ext uri="{BB962C8B-B14F-4D97-AF65-F5344CB8AC3E}">
        <p14:creationId xmlns:p14="http://schemas.microsoft.com/office/powerpoint/2010/main" val="86814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err="1"/>
              <a:t>Polymorphisim</a:t>
            </a:r>
            <a:endParaRPr lang="en-US" dirty="0"/>
          </a:p>
        </p:txBody>
      </p:sp>
      <p:sp>
        <p:nvSpPr>
          <p:cNvPr id="4" name="TextBox 3"/>
          <p:cNvSpPr txBox="1"/>
          <p:nvPr/>
        </p:nvSpPr>
        <p:spPr>
          <a:xfrm>
            <a:off x="1752600" y="1066800"/>
            <a:ext cx="8763000" cy="3970318"/>
          </a:xfrm>
          <a:prstGeom prst="rect">
            <a:avLst/>
          </a:prstGeom>
          <a:noFill/>
        </p:spPr>
        <p:txBody>
          <a:bodyPr wrap="square" rtlCol="0">
            <a:spAutoFit/>
          </a:bodyPr>
          <a:lstStyle/>
          <a:p>
            <a:endParaRPr lang="en-US" sz="2800" dirty="0"/>
          </a:p>
          <a:p>
            <a:r>
              <a:rPr lang="en-US" sz="2800" b="1" dirty="0"/>
              <a:t>Parameters:</a:t>
            </a:r>
          </a:p>
          <a:p>
            <a:r>
              <a:rPr lang="en-US" sz="2800" b="1" dirty="0"/>
              <a:t>Overloading: </a:t>
            </a:r>
            <a:r>
              <a:rPr lang="en-US" sz="2800" dirty="0"/>
              <a:t>Must have different parameters (type, number, or order).</a:t>
            </a:r>
          </a:p>
          <a:p>
            <a:r>
              <a:rPr lang="en-US" sz="2800" b="1" dirty="0"/>
              <a:t>Overriding: </a:t>
            </a:r>
            <a:r>
              <a:rPr lang="en-US" sz="2800" dirty="0"/>
              <a:t>Must have the same parameters as the method in the superclass.</a:t>
            </a:r>
          </a:p>
          <a:p>
            <a:r>
              <a:rPr lang="en-US" sz="2800" b="1" dirty="0"/>
              <a:t>Return Type:</a:t>
            </a:r>
          </a:p>
          <a:p>
            <a:r>
              <a:rPr lang="en-US" sz="2800" b="1" dirty="0"/>
              <a:t>Overloading: </a:t>
            </a:r>
            <a:r>
              <a:rPr lang="en-US" sz="2800" dirty="0"/>
              <a:t>Can have different return types.</a:t>
            </a:r>
          </a:p>
          <a:p>
            <a:r>
              <a:rPr lang="en-US" sz="2800" b="1" dirty="0"/>
              <a:t>Overriding: </a:t>
            </a:r>
            <a:r>
              <a:rPr lang="en-US" sz="2800" dirty="0"/>
              <a:t>Must have the same return type (or a subtype).</a:t>
            </a:r>
          </a:p>
        </p:txBody>
      </p:sp>
    </p:spTree>
    <p:extLst>
      <p:ext uri="{BB962C8B-B14F-4D97-AF65-F5344CB8AC3E}">
        <p14:creationId xmlns:p14="http://schemas.microsoft.com/office/powerpoint/2010/main" val="402416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err="1"/>
              <a:t>Polymorphisim</a:t>
            </a:r>
            <a:endParaRPr lang="en-US" dirty="0"/>
          </a:p>
        </p:txBody>
      </p:sp>
      <p:sp>
        <p:nvSpPr>
          <p:cNvPr id="4" name="TextBox 3"/>
          <p:cNvSpPr txBox="1"/>
          <p:nvPr/>
        </p:nvSpPr>
        <p:spPr>
          <a:xfrm>
            <a:off x="1752600" y="1066800"/>
            <a:ext cx="8763000" cy="4832092"/>
          </a:xfrm>
          <a:prstGeom prst="rect">
            <a:avLst/>
          </a:prstGeom>
          <a:noFill/>
        </p:spPr>
        <p:txBody>
          <a:bodyPr wrap="square" rtlCol="0">
            <a:spAutoFit/>
          </a:bodyPr>
          <a:lstStyle/>
          <a:p>
            <a:r>
              <a:rPr lang="en-US" sz="2800" b="1" dirty="0"/>
              <a:t>Binding:</a:t>
            </a:r>
          </a:p>
          <a:p>
            <a:r>
              <a:rPr lang="en-US" sz="2800" b="1" dirty="0"/>
              <a:t>Overloading: </a:t>
            </a:r>
            <a:r>
              <a:rPr lang="en-US" sz="2800" dirty="0"/>
              <a:t>Compile-time (static) binding.</a:t>
            </a:r>
          </a:p>
          <a:p>
            <a:r>
              <a:rPr lang="en-US" sz="2800" b="1" dirty="0"/>
              <a:t>Overriding</a:t>
            </a:r>
            <a:r>
              <a:rPr lang="en-US" sz="2800" dirty="0"/>
              <a:t>: Run-time (dynamic) binding.</a:t>
            </a:r>
          </a:p>
          <a:p>
            <a:r>
              <a:rPr lang="en-US" sz="2800" b="1" dirty="0"/>
              <a:t>Inheritance:</a:t>
            </a:r>
          </a:p>
          <a:p>
            <a:r>
              <a:rPr lang="en-US" sz="2800" b="1" dirty="0"/>
              <a:t>Overloading: </a:t>
            </a:r>
            <a:r>
              <a:rPr lang="en-US" sz="2800" dirty="0"/>
              <a:t>Can occur in the same class or in a subclass.</a:t>
            </a:r>
          </a:p>
          <a:p>
            <a:r>
              <a:rPr lang="en-US" sz="2800" b="1" dirty="0"/>
              <a:t>Overriding: </a:t>
            </a:r>
            <a:r>
              <a:rPr lang="en-US" sz="2800" dirty="0"/>
              <a:t>Always involves a superclass and a subclass.</a:t>
            </a:r>
          </a:p>
          <a:p>
            <a:r>
              <a:rPr lang="en-US" sz="2800" b="1" dirty="0"/>
              <a:t>Usage:</a:t>
            </a:r>
          </a:p>
          <a:p>
            <a:r>
              <a:rPr lang="en-US" sz="2800" b="1" dirty="0"/>
              <a:t>Overloading: </a:t>
            </a:r>
            <a:r>
              <a:rPr lang="en-US" sz="2800" dirty="0"/>
              <a:t>Typically used to perform similar operations with different input parameters.</a:t>
            </a:r>
          </a:p>
          <a:p>
            <a:r>
              <a:rPr lang="en-US" sz="2800" b="1" dirty="0"/>
              <a:t>Overriding: </a:t>
            </a:r>
            <a:r>
              <a:rPr lang="en-US" sz="2800" dirty="0"/>
              <a:t>Used to provide a specific implementation of a method in a subclass.</a:t>
            </a:r>
          </a:p>
        </p:txBody>
      </p:sp>
    </p:spTree>
    <p:extLst>
      <p:ext uri="{BB962C8B-B14F-4D97-AF65-F5344CB8AC3E}">
        <p14:creationId xmlns:p14="http://schemas.microsoft.com/office/powerpoint/2010/main" val="130543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err="1"/>
              <a:t>Inheritence</a:t>
            </a:r>
            <a:endParaRPr lang="en-US" dirty="0"/>
          </a:p>
        </p:txBody>
      </p:sp>
      <p:sp>
        <p:nvSpPr>
          <p:cNvPr id="4" name="TextBox 3"/>
          <p:cNvSpPr txBox="1"/>
          <p:nvPr/>
        </p:nvSpPr>
        <p:spPr>
          <a:xfrm>
            <a:off x="1752600" y="1066803"/>
            <a:ext cx="8763000" cy="5139869"/>
          </a:xfrm>
          <a:prstGeom prst="rect">
            <a:avLst/>
          </a:prstGeom>
          <a:noFill/>
        </p:spPr>
        <p:txBody>
          <a:bodyPr wrap="square" rtlCol="0">
            <a:spAutoFit/>
          </a:bodyPr>
          <a:lstStyle/>
          <a:p>
            <a:r>
              <a:rPr lang="en-US" sz="2000" b="1" dirty="0"/>
              <a:t>	</a:t>
            </a:r>
            <a:endParaRPr lang="en-US" sz="2000" dirty="0"/>
          </a:p>
          <a:p>
            <a:r>
              <a:rPr lang="en-US" sz="2800" dirty="0"/>
              <a:t>Inheritance in Java is a mechanism that allows one class to inherit the properties and behaviors (fields and methods) of another class. This promotes code reuse and establishes a natural hierarchy between classes. There are several types of inheritance in Java, which can be categorized as follows:</a:t>
            </a:r>
          </a:p>
          <a:p>
            <a:pPr>
              <a:buFont typeface="+mj-lt"/>
              <a:buAutoNum type="arabicPeriod"/>
            </a:pPr>
            <a:r>
              <a:rPr lang="en-US" sz="2800" b="1" dirty="0">
                <a:hlinkClick r:id="rId2" action="ppaction://hlinkfile"/>
              </a:rPr>
              <a:t>Single Inheritance</a:t>
            </a:r>
            <a:endParaRPr lang="en-US" sz="2800" dirty="0"/>
          </a:p>
          <a:p>
            <a:pPr>
              <a:buFont typeface="+mj-lt"/>
              <a:buAutoNum type="arabicPeriod"/>
            </a:pPr>
            <a:r>
              <a:rPr lang="en-US" sz="2800" b="1" dirty="0">
                <a:hlinkClick r:id="rId3" action="ppaction://hlinkfile"/>
              </a:rPr>
              <a:t>Multilevel Inheritance</a:t>
            </a:r>
            <a:endParaRPr lang="en-US" sz="2800" dirty="0"/>
          </a:p>
          <a:p>
            <a:pPr>
              <a:buFont typeface="+mj-lt"/>
              <a:buAutoNum type="arabicPeriod"/>
            </a:pPr>
            <a:r>
              <a:rPr lang="en-US" sz="2800" b="1" dirty="0">
                <a:hlinkClick r:id="rId4" action="ppaction://hlinkfile"/>
              </a:rPr>
              <a:t>Hierarchical Inheritance</a:t>
            </a:r>
            <a:endParaRPr lang="en-US" sz="2800" dirty="0"/>
          </a:p>
          <a:p>
            <a:pPr>
              <a:buFont typeface="+mj-lt"/>
              <a:buAutoNum type="arabicPeriod"/>
            </a:pPr>
            <a:r>
              <a:rPr lang="en-US" sz="2800" b="1" dirty="0"/>
              <a:t>Multiple Inheritance (Through Interfaces)</a:t>
            </a:r>
            <a:endParaRPr lang="en-US" sz="2800" dirty="0"/>
          </a:p>
          <a:p>
            <a:pPr>
              <a:buFont typeface="+mj-lt"/>
              <a:buAutoNum type="arabicPeriod"/>
            </a:pPr>
            <a:r>
              <a:rPr lang="en-US" sz="2800" b="1" dirty="0"/>
              <a:t>Hybrid Inheritance (Through Interfaces)</a:t>
            </a:r>
            <a:endParaRPr lang="en-US" sz="2800" dirty="0"/>
          </a:p>
        </p:txBody>
      </p:sp>
    </p:spTree>
    <p:extLst>
      <p:ext uri="{BB962C8B-B14F-4D97-AF65-F5344CB8AC3E}">
        <p14:creationId xmlns:p14="http://schemas.microsoft.com/office/powerpoint/2010/main" val="326142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Abstract </a:t>
            </a:r>
            <a:endParaRPr lang="en-US" dirty="0"/>
          </a:p>
        </p:txBody>
      </p:sp>
      <p:sp>
        <p:nvSpPr>
          <p:cNvPr id="4" name="TextBox 3"/>
          <p:cNvSpPr txBox="1"/>
          <p:nvPr/>
        </p:nvSpPr>
        <p:spPr>
          <a:xfrm>
            <a:off x="1752600" y="1066803"/>
            <a:ext cx="8763000" cy="4524315"/>
          </a:xfrm>
          <a:prstGeom prst="rect">
            <a:avLst/>
          </a:prstGeom>
          <a:noFill/>
        </p:spPr>
        <p:txBody>
          <a:bodyPr wrap="square" rtlCol="0">
            <a:spAutoFit/>
          </a:bodyPr>
          <a:lstStyle/>
          <a:p>
            <a:r>
              <a:rPr lang="en-US" sz="3200" dirty="0"/>
              <a:t>In Java, an abstract class is a class that cannot be instantiated on its own and is meant to be subclassed.</a:t>
            </a:r>
          </a:p>
          <a:p>
            <a:r>
              <a:rPr lang="en-US" sz="3200" dirty="0"/>
              <a:t> It can have both abstract methods (methods without an implementation) and concrete methods (methods with an implementation). </a:t>
            </a:r>
          </a:p>
          <a:p>
            <a:r>
              <a:rPr lang="en-US" sz="3200" dirty="0"/>
              <a:t>Abstract classes are used to provide a common base for subclasses while ensuring that certain methods are implemented by all subclasses.</a:t>
            </a:r>
          </a:p>
        </p:txBody>
      </p:sp>
    </p:spTree>
    <p:extLst>
      <p:ext uri="{BB962C8B-B14F-4D97-AF65-F5344CB8AC3E}">
        <p14:creationId xmlns:p14="http://schemas.microsoft.com/office/powerpoint/2010/main" val="25423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Abstract </a:t>
            </a:r>
            <a:endParaRPr lang="en-US" dirty="0"/>
          </a:p>
        </p:txBody>
      </p:sp>
      <p:sp>
        <p:nvSpPr>
          <p:cNvPr id="4" name="TextBox 3"/>
          <p:cNvSpPr txBox="1"/>
          <p:nvPr/>
        </p:nvSpPr>
        <p:spPr>
          <a:xfrm>
            <a:off x="1752600" y="1066800"/>
            <a:ext cx="8763000" cy="5509200"/>
          </a:xfrm>
          <a:prstGeom prst="rect">
            <a:avLst/>
          </a:prstGeom>
          <a:noFill/>
        </p:spPr>
        <p:txBody>
          <a:bodyPr wrap="square" rtlCol="0">
            <a:spAutoFit/>
          </a:bodyPr>
          <a:lstStyle/>
          <a:p>
            <a:r>
              <a:rPr lang="en-US" sz="3200" b="1" dirty="0"/>
              <a:t>Key Points about Abstract Classes</a:t>
            </a:r>
          </a:p>
          <a:p>
            <a:r>
              <a:rPr lang="en-US" sz="3200" b="1" dirty="0"/>
              <a:t>Cannot Be Instantiated: </a:t>
            </a:r>
            <a:r>
              <a:rPr lang="en-US" sz="3200" dirty="0"/>
              <a:t>Abstract classes cannot be used to create objects directly.</a:t>
            </a:r>
          </a:p>
          <a:p>
            <a:r>
              <a:rPr lang="en-US" sz="3200" b="1" dirty="0"/>
              <a:t>Abstract Methods: </a:t>
            </a:r>
            <a:r>
              <a:rPr lang="en-US" sz="3200" dirty="0"/>
              <a:t>Abstract classes can have abstract methods, which must be implemented by subclasses.</a:t>
            </a:r>
          </a:p>
          <a:p>
            <a:r>
              <a:rPr lang="en-US" sz="3200" b="1" dirty="0"/>
              <a:t>Concrete Methods: </a:t>
            </a:r>
            <a:r>
              <a:rPr lang="en-US" sz="3200" dirty="0"/>
              <a:t>Abstract classes can also have concrete methods with implementations.</a:t>
            </a:r>
          </a:p>
          <a:p>
            <a:r>
              <a:rPr lang="en-US" sz="3200" b="1" dirty="0"/>
              <a:t>Constructor: </a:t>
            </a:r>
            <a:r>
              <a:rPr lang="en-US" sz="3200" dirty="0"/>
              <a:t>Abstract classes can have constructors, which are called when a subclass object is created.</a:t>
            </a:r>
          </a:p>
        </p:txBody>
      </p:sp>
    </p:spTree>
    <p:extLst>
      <p:ext uri="{BB962C8B-B14F-4D97-AF65-F5344CB8AC3E}">
        <p14:creationId xmlns:p14="http://schemas.microsoft.com/office/powerpoint/2010/main" val="233010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Abstract </a:t>
            </a:r>
            <a:endParaRPr lang="en-US" dirty="0"/>
          </a:p>
        </p:txBody>
      </p:sp>
      <p:sp>
        <p:nvSpPr>
          <p:cNvPr id="4" name="TextBox 3"/>
          <p:cNvSpPr txBox="1"/>
          <p:nvPr/>
        </p:nvSpPr>
        <p:spPr>
          <a:xfrm>
            <a:off x="1752600" y="1066803"/>
            <a:ext cx="8763000" cy="6001643"/>
          </a:xfrm>
          <a:prstGeom prst="rect">
            <a:avLst/>
          </a:prstGeom>
          <a:noFill/>
        </p:spPr>
        <p:txBody>
          <a:bodyPr wrap="square" rtlCol="0">
            <a:spAutoFit/>
          </a:bodyPr>
          <a:lstStyle/>
          <a:p>
            <a:r>
              <a:rPr lang="en-US" sz="3200" b="1" dirty="0"/>
              <a:t>Subclasses: </a:t>
            </a:r>
            <a:r>
              <a:rPr lang="en-US" sz="3200" dirty="0"/>
              <a:t>Any class that extends an abstract class must either implement all abstract methods of the superclass or be declared abstract itself..</a:t>
            </a:r>
          </a:p>
          <a:p>
            <a:endParaRPr lang="en-US" sz="3200" dirty="0"/>
          </a:p>
          <a:p>
            <a:r>
              <a:rPr lang="en-US" sz="3200" dirty="0"/>
              <a:t>Create abstract class &gt; create few classes </a:t>
            </a:r>
          </a:p>
          <a:p>
            <a:r>
              <a:rPr lang="en-US" sz="3200" dirty="0"/>
              <a:t>Save Each Class in Separate Files: </a:t>
            </a:r>
          </a:p>
          <a:p>
            <a:r>
              <a:rPr lang="en-US" sz="3200" dirty="0"/>
              <a:t>Save each class in a separate file with the same name as the class.</a:t>
            </a:r>
          </a:p>
          <a:p>
            <a:r>
              <a:rPr lang="en-US" sz="3200" dirty="0"/>
              <a:t>Shape.java</a:t>
            </a:r>
          </a:p>
          <a:p>
            <a:r>
              <a:rPr lang="en-US" sz="3200" dirty="0"/>
              <a:t>Circle.java</a:t>
            </a:r>
          </a:p>
          <a:p>
            <a:r>
              <a:rPr lang="en-US" sz="3200" dirty="0"/>
              <a:t>Rectangle1.java</a:t>
            </a:r>
          </a:p>
          <a:p>
            <a:r>
              <a:rPr lang="en-US" sz="3200" dirty="0"/>
              <a:t>AbstractClassExample.java</a:t>
            </a:r>
          </a:p>
        </p:txBody>
      </p:sp>
    </p:spTree>
    <p:extLst>
      <p:ext uri="{BB962C8B-B14F-4D97-AF65-F5344CB8AC3E}">
        <p14:creationId xmlns:p14="http://schemas.microsoft.com/office/powerpoint/2010/main" val="689852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Abstract </a:t>
            </a:r>
            <a:endParaRPr lang="en-US" dirty="0"/>
          </a:p>
        </p:txBody>
      </p:sp>
      <p:sp>
        <p:nvSpPr>
          <p:cNvPr id="4" name="TextBox 3"/>
          <p:cNvSpPr txBox="1"/>
          <p:nvPr/>
        </p:nvSpPr>
        <p:spPr>
          <a:xfrm>
            <a:off x="1752600" y="1066800"/>
            <a:ext cx="8763000" cy="6986528"/>
          </a:xfrm>
          <a:prstGeom prst="rect">
            <a:avLst/>
          </a:prstGeom>
          <a:noFill/>
        </p:spPr>
        <p:txBody>
          <a:bodyPr wrap="square" rtlCol="0">
            <a:spAutoFit/>
          </a:bodyPr>
          <a:lstStyle/>
          <a:p>
            <a:r>
              <a:rPr lang="en-US" sz="3200" dirty="0"/>
              <a:t>Compile All Files: Use the </a:t>
            </a:r>
            <a:r>
              <a:rPr lang="en-US" sz="3200" dirty="0" err="1"/>
              <a:t>javac</a:t>
            </a:r>
            <a:r>
              <a:rPr lang="en-US" sz="3200" dirty="0"/>
              <a:t> command to compile all the files.</a:t>
            </a:r>
          </a:p>
          <a:p>
            <a:endParaRPr lang="en-US" sz="3200" dirty="0"/>
          </a:p>
          <a:p>
            <a:r>
              <a:rPr lang="en-US" sz="3200" dirty="0">
                <a:hlinkClick r:id="rId2" action="ppaction://hlinkfile"/>
              </a:rPr>
              <a:t>Example </a:t>
            </a:r>
            <a:endParaRPr lang="en-US" sz="3200" dirty="0"/>
          </a:p>
          <a:p>
            <a:endParaRPr lang="en-US" sz="3200" dirty="0"/>
          </a:p>
          <a:p>
            <a:endParaRPr lang="en-US" sz="3200" dirty="0"/>
          </a:p>
          <a:p>
            <a:r>
              <a:rPr lang="en-US" sz="3200" dirty="0"/>
              <a:t>Run the Main Class: Use the java command to run the </a:t>
            </a:r>
            <a:r>
              <a:rPr lang="en-US" sz="3200" dirty="0" err="1"/>
              <a:t>AbstractClassExample</a:t>
            </a:r>
            <a:r>
              <a:rPr lang="en-US" sz="3200" dirty="0"/>
              <a:t> class.</a:t>
            </a:r>
          </a:p>
          <a:p>
            <a:r>
              <a:rPr lang="en-US" sz="3200" dirty="0"/>
              <a:t>java </a:t>
            </a:r>
            <a:r>
              <a:rPr lang="en-US" sz="3200" dirty="0" err="1"/>
              <a:t>AbstractClassExample</a:t>
            </a:r>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75277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Super </a:t>
            </a:r>
            <a:endParaRPr lang="en-US" dirty="0"/>
          </a:p>
        </p:txBody>
      </p:sp>
      <p:sp>
        <p:nvSpPr>
          <p:cNvPr id="4" name="TextBox 3"/>
          <p:cNvSpPr txBox="1"/>
          <p:nvPr/>
        </p:nvSpPr>
        <p:spPr>
          <a:xfrm>
            <a:off x="1752600" y="1066800"/>
            <a:ext cx="8763000" cy="6986528"/>
          </a:xfrm>
          <a:prstGeom prst="rect">
            <a:avLst/>
          </a:prstGeom>
          <a:noFill/>
        </p:spPr>
        <p:txBody>
          <a:bodyPr wrap="square" rtlCol="0">
            <a:spAutoFit/>
          </a:bodyPr>
          <a:lstStyle/>
          <a:p>
            <a:r>
              <a:rPr lang="en-US" sz="3200" dirty="0"/>
              <a:t>The super keyword in Java is a reference variable that is used to refer to the immediate parent class object.</a:t>
            </a:r>
          </a:p>
          <a:p>
            <a:r>
              <a:rPr lang="en-US" sz="3200" dirty="0"/>
              <a:t> It can be used to access methods and constructors of the parent class. </a:t>
            </a:r>
          </a:p>
          <a:p>
            <a:r>
              <a:rPr lang="en-US" sz="3200" dirty="0"/>
              <a:t>The super keyword is commonly used in three contexts:</a:t>
            </a:r>
          </a:p>
          <a:p>
            <a:r>
              <a:rPr lang="en-US" sz="3200" dirty="0">
                <a:hlinkClick r:id="rId2" action="ppaction://hlinkfile"/>
              </a:rPr>
              <a:t>To call the superclass constructor</a:t>
            </a:r>
            <a:endParaRPr lang="en-US" sz="3200" dirty="0"/>
          </a:p>
          <a:p>
            <a:r>
              <a:rPr lang="en-US" sz="3200" dirty="0">
                <a:hlinkClick r:id="rId3" action="ppaction://hlinkfile"/>
              </a:rPr>
              <a:t>To call the superclass method</a:t>
            </a:r>
            <a:endParaRPr lang="en-US" sz="3200" dirty="0"/>
          </a:p>
          <a:p>
            <a:r>
              <a:rPr lang="en-US" sz="3200" dirty="0"/>
              <a:t>To </a:t>
            </a:r>
            <a:r>
              <a:rPr lang="en-US" sz="3200" dirty="0">
                <a:hlinkClick r:id="rId4" action="ppaction://hlinkfile"/>
              </a:rPr>
              <a:t>access the superclass field</a:t>
            </a:r>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85062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Introduction</a:t>
            </a:r>
            <a:endParaRPr lang="en-US" dirty="0"/>
          </a:p>
        </p:txBody>
      </p:sp>
      <p:sp>
        <p:nvSpPr>
          <p:cNvPr id="4" name="TextBox 3"/>
          <p:cNvSpPr txBox="1"/>
          <p:nvPr/>
        </p:nvSpPr>
        <p:spPr>
          <a:xfrm>
            <a:off x="1752600" y="1066803"/>
            <a:ext cx="8763000" cy="5539465"/>
          </a:xfrm>
          <a:prstGeom prst="rect">
            <a:avLst/>
          </a:prstGeom>
          <a:noFill/>
        </p:spPr>
        <p:txBody>
          <a:bodyPr wrap="square" rtlCol="0">
            <a:spAutoFit/>
          </a:bodyPr>
          <a:lstStyle/>
          <a:p>
            <a:r>
              <a:rPr lang="en-US" sz="4400" b="1" dirty="0"/>
              <a:t>	</a:t>
            </a:r>
            <a:endParaRPr lang="en-US" sz="4400" dirty="0"/>
          </a:p>
          <a:p>
            <a:pPr>
              <a:lnSpc>
                <a:spcPct val="107000"/>
              </a:lnSpc>
              <a:spcAft>
                <a:spcPts val="800"/>
              </a:spcAft>
            </a:pP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In Java, a class is a blueprint for creating objects. It defines a data structure by describing the state (attributes/fields) and </a:t>
            </a:r>
            <a:r>
              <a:rPr lang="en-IN" sz="2800" kern="0" dirty="0" err="1">
                <a:latin typeface="Times New Roman" panose="02020603050405020304" pitchFamily="18" charset="0"/>
                <a:ea typeface="Times New Roman" panose="02020603050405020304" pitchFamily="18" charset="0"/>
                <a:cs typeface="Times New Roman" panose="02020603050405020304" pitchFamily="18" charset="0"/>
              </a:rPr>
              <a:t>behavior</a:t>
            </a: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 (methods) that the objects of the class will have. Methods are functions defined within a class that operate on the objects of that class.</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0" dirty="0">
                <a:latin typeface="Times New Roman" panose="02020603050405020304" pitchFamily="18" charset="0"/>
                <a:ea typeface="Times New Roman" panose="02020603050405020304" pitchFamily="18" charset="0"/>
                <a:cs typeface="Times New Roman" panose="02020603050405020304" pitchFamily="18" charset="0"/>
              </a:rPr>
              <a:t>Defining a Class</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A class in Java is defined using the </a:t>
            </a:r>
            <a:r>
              <a:rPr lang="en-IN" sz="2800" kern="0" dirty="0">
                <a:latin typeface="Courier New" panose="02070309020205020404" pitchFamily="49" charset="0"/>
                <a:ea typeface="Times New Roman" panose="02020603050405020304" pitchFamily="18" charset="0"/>
                <a:cs typeface="Times New Roman" panose="02020603050405020304" pitchFamily="18" charset="0"/>
              </a:rPr>
              <a:t>class</a:t>
            </a: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 keyword, followed by the class name and a pair of curly braces </a:t>
            </a:r>
            <a:r>
              <a:rPr lang="en-IN" sz="2800" kern="0" dirty="0">
                <a:latin typeface="Courier New" panose="02070309020205020404" pitchFamily="49" charset="0"/>
                <a:ea typeface="Times New Roman" panose="02020603050405020304" pitchFamily="18" charset="0"/>
                <a:cs typeface="Times New Roman" panose="02020603050405020304" pitchFamily="18" charset="0"/>
              </a:rPr>
              <a:t>{}</a:t>
            </a: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 containing the class body.</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Super </a:t>
            </a:r>
            <a:endParaRPr lang="en-US" dirty="0"/>
          </a:p>
        </p:txBody>
      </p:sp>
      <p:sp>
        <p:nvSpPr>
          <p:cNvPr id="4" name="TextBox 3"/>
          <p:cNvSpPr txBox="1"/>
          <p:nvPr/>
        </p:nvSpPr>
        <p:spPr>
          <a:xfrm>
            <a:off x="1752600" y="1066800"/>
            <a:ext cx="8763000" cy="6309420"/>
          </a:xfrm>
          <a:prstGeom prst="rect">
            <a:avLst/>
          </a:prstGeom>
          <a:noFill/>
        </p:spPr>
        <p:txBody>
          <a:bodyPr wrap="square" rtlCol="0">
            <a:spAutoFit/>
          </a:bodyPr>
          <a:lstStyle/>
          <a:p>
            <a:r>
              <a:rPr lang="en-US" sz="2800" b="1" dirty="0"/>
              <a:t>Calling the Superclass </a:t>
            </a:r>
            <a:r>
              <a:rPr lang="en-US" sz="2800" b="1" dirty="0" err="1"/>
              <a:t>ConstructorWhen</a:t>
            </a:r>
            <a:r>
              <a:rPr lang="en-US" sz="2800" b="1" dirty="0"/>
              <a:t> </a:t>
            </a:r>
            <a:r>
              <a:rPr lang="en-US" sz="2800" dirty="0"/>
              <a:t>creating a subclass object, the constructor of the superclass is called first. You can use super() to explicitly call a specific constructor of the superclass.</a:t>
            </a:r>
          </a:p>
          <a:p>
            <a:r>
              <a:rPr lang="en-US" sz="2800" dirty="0">
                <a:hlinkClick r:id="rId2" action="ppaction://hlinkfile"/>
              </a:rPr>
              <a:t>Example1</a:t>
            </a:r>
            <a:endParaRPr lang="en-US" sz="2800" dirty="0"/>
          </a:p>
          <a:p>
            <a:r>
              <a:rPr lang="en-US" sz="2800" b="1" dirty="0"/>
              <a:t>Calling the Superclass </a:t>
            </a:r>
            <a:r>
              <a:rPr lang="en-US" sz="2800" b="1" dirty="0" err="1"/>
              <a:t>MethodThe</a:t>
            </a:r>
            <a:r>
              <a:rPr lang="en-US" sz="2800" b="1" dirty="0"/>
              <a:t> </a:t>
            </a:r>
            <a:r>
              <a:rPr lang="en-US" sz="2800" dirty="0"/>
              <a:t>super keyword can be used to call a method from the superclass that has been overridden in the subclass.</a:t>
            </a:r>
          </a:p>
          <a:p>
            <a:r>
              <a:rPr lang="en-US" sz="2800" dirty="0">
                <a:hlinkClick r:id="rId3" action="ppaction://hlinkfile"/>
              </a:rPr>
              <a:t>Example 2:</a:t>
            </a:r>
            <a:endParaRPr lang="en-US" sz="2800" dirty="0"/>
          </a:p>
          <a:p>
            <a:r>
              <a:rPr lang="en-US" sz="2800" dirty="0"/>
              <a:t> </a:t>
            </a:r>
            <a:r>
              <a:rPr lang="en-US" sz="2800" b="1" dirty="0"/>
              <a:t>Accessing the Superclass Field </a:t>
            </a:r>
            <a:r>
              <a:rPr lang="en-US" sz="2800" dirty="0"/>
              <a:t>If a field in the subclass has the same name as a field in the superclass, super can be used to distinguish between the two</a:t>
            </a:r>
            <a:r>
              <a:rPr lang="en-US" sz="3200" dirty="0"/>
              <a:t>.</a:t>
            </a:r>
          </a:p>
          <a:p>
            <a:r>
              <a:rPr lang="en-US" sz="3200" dirty="0">
                <a:hlinkClick r:id="rId4" action="ppaction://hlinkfile"/>
              </a:rPr>
              <a:t>Example 3:</a:t>
            </a:r>
            <a:endParaRPr lang="en-US" sz="3200" dirty="0"/>
          </a:p>
          <a:p>
            <a:endParaRPr lang="en-US" sz="3200" dirty="0"/>
          </a:p>
        </p:txBody>
      </p:sp>
    </p:spTree>
    <p:extLst>
      <p:ext uri="{BB962C8B-B14F-4D97-AF65-F5344CB8AC3E}">
        <p14:creationId xmlns:p14="http://schemas.microsoft.com/office/powerpoint/2010/main" val="282414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fontScale="90000"/>
          </a:bodyPr>
          <a:lstStyle/>
          <a:p>
            <a:r>
              <a:rPr lang="en-US" b="1" dirty="0"/>
              <a:t>Use of final with variables and methods</a:t>
            </a:r>
            <a:endParaRPr lang="en-US" dirty="0"/>
          </a:p>
        </p:txBody>
      </p:sp>
      <p:sp>
        <p:nvSpPr>
          <p:cNvPr id="4" name="TextBox 3"/>
          <p:cNvSpPr txBox="1"/>
          <p:nvPr/>
        </p:nvSpPr>
        <p:spPr>
          <a:xfrm>
            <a:off x="1752600" y="1066803"/>
            <a:ext cx="8763000" cy="4339650"/>
          </a:xfrm>
          <a:prstGeom prst="rect">
            <a:avLst/>
          </a:prstGeom>
          <a:noFill/>
        </p:spPr>
        <p:txBody>
          <a:bodyPr wrap="square" rtlCol="0">
            <a:spAutoFit/>
          </a:bodyPr>
          <a:lstStyle/>
          <a:p>
            <a:pPr algn="just"/>
            <a:r>
              <a:rPr lang="en-US" sz="3200" b="1" dirty="0"/>
              <a:t>	</a:t>
            </a:r>
            <a:r>
              <a:rPr lang="en-US" sz="2800" dirty="0"/>
              <a:t>In Java, the final keyword is used to denote constants, prevent inheritance, and prevent method overriding. It can be applied to variables, methods, and classes. </a:t>
            </a:r>
          </a:p>
          <a:p>
            <a:pPr algn="just"/>
            <a:r>
              <a:rPr lang="en-US" sz="2000" dirty="0"/>
              <a:t> </a:t>
            </a:r>
            <a:r>
              <a:rPr lang="en-US" sz="2400" b="1" dirty="0"/>
              <a:t>Final Variables </a:t>
            </a:r>
            <a:r>
              <a:rPr lang="en-US" sz="2400" dirty="0"/>
              <a:t>A final variable can be initialized only once. Once assigned, its value cannot be changed. This makes the variable a constant.</a:t>
            </a:r>
          </a:p>
          <a:p>
            <a:pPr algn="just"/>
            <a:r>
              <a:rPr lang="en-US" sz="2400" dirty="0">
                <a:hlinkClick r:id="rId2" action="ppaction://hlinkfile"/>
              </a:rPr>
              <a:t>ex1</a:t>
            </a:r>
            <a:endParaRPr lang="en-US" sz="2400" dirty="0"/>
          </a:p>
          <a:p>
            <a:pPr algn="just"/>
            <a:endParaRPr lang="en-US" sz="3200" dirty="0"/>
          </a:p>
          <a:p>
            <a:pPr algn="just"/>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fontScale="90000"/>
          </a:bodyPr>
          <a:lstStyle/>
          <a:p>
            <a:r>
              <a:rPr lang="en-US" b="1" dirty="0"/>
              <a:t>Use of final with variables and methods</a:t>
            </a:r>
            <a:endParaRPr lang="en-US" dirty="0"/>
          </a:p>
        </p:txBody>
      </p:sp>
      <p:sp>
        <p:nvSpPr>
          <p:cNvPr id="4" name="TextBox 3"/>
          <p:cNvSpPr txBox="1"/>
          <p:nvPr/>
        </p:nvSpPr>
        <p:spPr>
          <a:xfrm>
            <a:off x="1752600" y="1066803"/>
            <a:ext cx="8763000" cy="6494085"/>
          </a:xfrm>
          <a:prstGeom prst="rect">
            <a:avLst/>
          </a:prstGeom>
          <a:noFill/>
        </p:spPr>
        <p:txBody>
          <a:bodyPr wrap="square" rtlCol="0">
            <a:spAutoFit/>
          </a:bodyPr>
          <a:lstStyle/>
          <a:p>
            <a:pPr algn="just"/>
            <a:r>
              <a:rPr lang="en-US" sz="3200" b="1" dirty="0"/>
              <a:t>Final Methods </a:t>
            </a:r>
            <a:r>
              <a:rPr lang="en-US" sz="3200" dirty="0"/>
              <a:t>A final method cannot be overridden by subclasses. This is useful when you want to ensure that the method's implementation remains unchanged by any subclass.</a:t>
            </a:r>
          </a:p>
          <a:p>
            <a:pPr algn="just"/>
            <a:r>
              <a:rPr lang="en-US" sz="3200" dirty="0">
                <a:hlinkClick r:id="rId2" action="ppaction://hlinkfile"/>
              </a:rPr>
              <a:t>Ex1</a:t>
            </a:r>
            <a:endParaRPr lang="en-US" sz="3200" dirty="0"/>
          </a:p>
          <a:p>
            <a:pPr algn="just"/>
            <a:r>
              <a:rPr lang="en-US" sz="3200" dirty="0"/>
              <a:t> </a:t>
            </a:r>
            <a:r>
              <a:rPr lang="en-US" sz="3200" b="1" dirty="0"/>
              <a:t>Final </a:t>
            </a:r>
            <a:r>
              <a:rPr lang="en-US" sz="3200" b="1" dirty="0" err="1"/>
              <a:t>ClassesA</a:t>
            </a:r>
            <a:r>
              <a:rPr lang="en-US" sz="3200" b="1" dirty="0"/>
              <a:t> </a:t>
            </a:r>
            <a:r>
              <a:rPr lang="en-US" sz="3200" dirty="0"/>
              <a:t>final class cannot be subclassed. This is useful when you want to prevent inheritance and ensure that the class's implementation remains unchanged.</a:t>
            </a:r>
          </a:p>
          <a:p>
            <a:pPr algn="just"/>
            <a:r>
              <a:rPr lang="en-US" sz="3200" dirty="0">
                <a:hlinkClick r:id="rId3" action="ppaction://hlinkfile"/>
              </a:rPr>
              <a:t>ex2</a:t>
            </a:r>
            <a:endParaRPr lang="en-US" sz="3200" dirty="0"/>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4025059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Static Keyword</a:t>
            </a:r>
            <a:endParaRPr lang="en-US" dirty="0"/>
          </a:p>
        </p:txBody>
      </p:sp>
      <p:sp>
        <p:nvSpPr>
          <p:cNvPr id="4" name="TextBox 3"/>
          <p:cNvSpPr txBox="1"/>
          <p:nvPr/>
        </p:nvSpPr>
        <p:spPr>
          <a:xfrm>
            <a:off x="1752600" y="1066800"/>
            <a:ext cx="8763000" cy="5509200"/>
          </a:xfrm>
          <a:prstGeom prst="rect">
            <a:avLst/>
          </a:prstGeom>
          <a:noFill/>
        </p:spPr>
        <p:txBody>
          <a:bodyPr wrap="square" rtlCol="0">
            <a:spAutoFit/>
          </a:bodyPr>
          <a:lstStyle/>
          <a:p>
            <a:pPr algn="just"/>
            <a:r>
              <a:rPr lang="en-US" sz="3200" b="1" dirty="0"/>
              <a:t>	</a:t>
            </a:r>
            <a:r>
              <a:rPr lang="en-US" sz="3200" dirty="0"/>
              <a:t>The static keyword in Java is used to define members that belong to the class itself rather than to any particular instance of the class. The static keyword can be applied to variables, methods, blocks, and nested classes. </a:t>
            </a:r>
          </a:p>
          <a:p>
            <a:pPr algn="just"/>
            <a:endParaRPr lang="en-US" sz="3200" dirty="0"/>
          </a:p>
          <a:p>
            <a:pPr algn="just"/>
            <a:r>
              <a:rPr lang="en-US" sz="3200" b="1" dirty="0"/>
              <a:t>Static Variables </a:t>
            </a:r>
            <a:r>
              <a:rPr lang="en-US" sz="3200" dirty="0"/>
              <a:t>(Class Variables)Static variables are shared among all instances of a class. They are also known as class variables.</a:t>
            </a:r>
          </a:p>
          <a:p>
            <a:pPr algn="just"/>
            <a:r>
              <a:rPr lang="en-US" sz="3200" dirty="0">
                <a:hlinkClick r:id="rId2" action="ppaction://hlinkfile"/>
              </a:rPr>
              <a:t>EX1:</a:t>
            </a:r>
            <a:endParaRPr lang="en-US" sz="3200" dirty="0"/>
          </a:p>
          <a:p>
            <a:pPr algn="just"/>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Static Keyword</a:t>
            </a:r>
            <a:endParaRPr lang="en-US" dirty="0"/>
          </a:p>
        </p:txBody>
      </p:sp>
      <p:sp>
        <p:nvSpPr>
          <p:cNvPr id="4" name="TextBox 3"/>
          <p:cNvSpPr txBox="1"/>
          <p:nvPr/>
        </p:nvSpPr>
        <p:spPr>
          <a:xfrm>
            <a:off x="1752600" y="1066800"/>
            <a:ext cx="8763000" cy="4832092"/>
          </a:xfrm>
          <a:prstGeom prst="rect">
            <a:avLst/>
          </a:prstGeom>
          <a:noFill/>
        </p:spPr>
        <p:txBody>
          <a:bodyPr wrap="square" rtlCol="0">
            <a:spAutoFit/>
          </a:bodyPr>
          <a:lstStyle/>
          <a:p>
            <a:pPr algn="just"/>
            <a:r>
              <a:rPr lang="en-US" sz="2800" b="1" dirty="0"/>
              <a:t>Static </a:t>
            </a:r>
            <a:r>
              <a:rPr lang="en-US" sz="2800" b="1" dirty="0" err="1"/>
              <a:t>VariableDefinition</a:t>
            </a:r>
            <a:r>
              <a:rPr lang="en-US" sz="2800" b="1" dirty="0"/>
              <a:t>: </a:t>
            </a:r>
          </a:p>
          <a:p>
            <a:pPr algn="just"/>
            <a:r>
              <a:rPr lang="en-US" sz="2800" dirty="0"/>
              <a:t>A static variable is shared among all instances of a class. It belongs to the class, not to any specific instance.</a:t>
            </a:r>
          </a:p>
          <a:p>
            <a:pPr algn="just"/>
            <a:r>
              <a:rPr lang="en-US" sz="2800" b="1" dirty="0" err="1"/>
              <a:t>Usage:Shared</a:t>
            </a:r>
            <a:r>
              <a:rPr lang="en-US" sz="2800" b="1" dirty="0"/>
              <a:t> Data: </a:t>
            </a:r>
            <a:r>
              <a:rPr lang="en-US" sz="2800" dirty="0"/>
              <a:t>When you need a common property or counter that is shared across all objects of a class, use a static variable. For example, a counter to keep track of how many objects of the class have been created</a:t>
            </a:r>
            <a:r>
              <a:rPr lang="en-US" sz="2800" b="1" dirty="0"/>
              <a:t>.</a:t>
            </a:r>
          </a:p>
          <a:p>
            <a:pPr algn="just"/>
            <a:r>
              <a:rPr lang="en-US" sz="2800" b="1" dirty="0"/>
              <a:t>Memory Efficiency: </a:t>
            </a:r>
            <a:r>
              <a:rPr lang="en-US" sz="2800" dirty="0"/>
              <a:t>Static variables are stored in a special memory area, so they are efficient in terms of memory usage when a large number of instances need to share a common value</a:t>
            </a:r>
            <a:r>
              <a:rPr lang="en-US" sz="2800" b="1" dirty="0"/>
              <a:t>.</a:t>
            </a:r>
            <a:endParaRPr lang="en-US" sz="2800" dirty="0"/>
          </a:p>
        </p:txBody>
      </p:sp>
    </p:spTree>
    <p:extLst>
      <p:ext uri="{BB962C8B-B14F-4D97-AF65-F5344CB8AC3E}">
        <p14:creationId xmlns:p14="http://schemas.microsoft.com/office/powerpoint/2010/main" val="1177868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Static Keyword</a:t>
            </a:r>
            <a:endParaRPr lang="en-US" dirty="0"/>
          </a:p>
        </p:txBody>
      </p:sp>
      <p:sp>
        <p:nvSpPr>
          <p:cNvPr id="4" name="TextBox 3"/>
          <p:cNvSpPr txBox="1"/>
          <p:nvPr/>
        </p:nvSpPr>
        <p:spPr>
          <a:xfrm>
            <a:off x="1752600" y="1066803"/>
            <a:ext cx="8763000" cy="4524315"/>
          </a:xfrm>
          <a:prstGeom prst="rect">
            <a:avLst/>
          </a:prstGeom>
          <a:noFill/>
        </p:spPr>
        <p:txBody>
          <a:bodyPr wrap="square" rtlCol="0">
            <a:spAutoFit/>
          </a:bodyPr>
          <a:lstStyle/>
          <a:p>
            <a:pPr algn="just"/>
            <a:r>
              <a:rPr lang="en-US" sz="3200" b="1" dirty="0"/>
              <a:t>	</a:t>
            </a:r>
            <a:r>
              <a:rPr lang="en-US" sz="3200" dirty="0"/>
              <a:t>Static methods belong to the class rather than any instance, and they can be called without creating an instance of the class.</a:t>
            </a:r>
          </a:p>
          <a:p>
            <a:pPr algn="just"/>
            <a:r>
              <a:rPr lang="en-US" sz="3200" dirty="0">
                <a:hlinkClick r:id="rId2" action="ppaction://hlinkfile"/>
              </a:rPr>
              <a:t>Ex2:</a:t>
            </a:r>
            <a:endParaRPr lang="en-US" sz="3200" dirty="0"/>
          </a:p>
          <a:p>
            <a:pPr algn="just"/>
            <a:r>
              <a:rPr lang="en-US" sz="3200" dirty="0"/>
              <a:t>Static blocks are used for static initialization of a class. They are executed when the class is loaded into memory.</a:t>
            </a:r>
          </a:p>
          <a:p>
            <a:pPr algn="just"/>
            <a:r>
              <a:rPr lang="en-US" sz="3200" dirty="0">
                <a:hlinkClick r:id="rId3" action="ppaction://hlinkfile"/>
              </a:rPr>
              <a:t>Ex2:</a:t>
            </a:r>
            <a:endParaRPr lang="en-US" sz="3200" dirty="0"/>
          </a:p>
          <a:p>
            <a:pPr algn="just"/>
            <a:endParaRPr lang="en-US" sz="3200" dirty="0"/>
          </a:p>
        </p:txBody>
      </p:sp>
    </p:spTree>
    <p:extLst>
      <p:ext uri="{BB962C8B-B14F-4D97-AF65-F5344CB8AC3E}">
        <p14:creationId xmlns:p14="http://schemas.microsoft.com/office/powerpoint/2010/main" val="273230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Static Keyword</a:t>
            </a:r>
            <a:endParaRPr lang="en-US" dirty="0"/>
          </a:p>
        </p:txBody>
      </p:sp>
      <p:sp>
        <p:nvSpPr>
          <p:cNvPr id="4" name="TextBox 3"/>
          <p:cNvSpPr txBox="1"/>
          <p:nvPr/>
        </p:nvSpPr>
        <p:spPr>
          <a:xfrm>
            <a:off x="1752600" y="1066803"/>
            <a:ext cx="8763000" cy="5509200"/>
          </a:xfrm>
          <a:prstGeom prst="rect">
            <a:avLst/>
          </a:prstGeom>
          <a:noFill/>
        </p:spPr>
        <p:txBody>
          <a:bodyPr wrap="square" rtlCol="0">
            <a:spAutoFit/>
          </a:bodyPr>
          <a:lstStyle/>
          <a:p>
            <a:pPr algn="just"/>
            <a:r>
              <a:rPr lang="en-US" sz="3200" b="1" dirty="0"/>
              <a:t>Static </a:t>
            </a:r>
            <a:r>
              <a:rPr lang="en-US" sz="3200" b="1" dirty="0" err="1"/>
              <a:t>MethodDefinition</a:t>
            </a:r>
            <a:r>
              <a:rPr lang="en-US" sz="3200" b="1" dirty="0"/>
              <a:t>: </a:t>
            </a:r>
            <a:r>
              <a:rPr lang="en-US" sz="3200" dirty="0"/>
              <a:t>A static method belongs to the class rather than any instance, meaning it can be called without creating an object of the </a:t>
            </a:r>
            <a:r>
              <a:rPr lang="en-US" sz="3200" dirty="0" err="1"/>
              <a:t>class.</a:t>
            </a:r>
            <a:r>
              <a:rPr lang="en-US" sz="3200" b="1" dirty="0" err="1"/>
              <a:t>Usage:Utility</a:t>
            </a:r>
            <a:r>
              <a:rPr lang="en-US" sz="3200" b="1" dirty="0"/>
              <a:t> Methods: </a:t>
            </a:r>
            <a:r>
              <a:rPr lang="en-US" sz="3200" dirty="0"/>
              <a:t>Static methods are used for operations that do not require any data from instance variables. Common examples include utility methods like </a:t>
            </a:r>
            <a:r>
              <a:rPr lang="en-US" sz="3200" dirty="0" err="1"/>
              <a:t>Math.pow</a:t>
            </a:r>
            <a:r>
              <a:rPr lang="en-US" sz="3200" dirty="0"/>
              <a:t>(), </a:t>
            </a:r>
            <a:r>
              <a:rPr lang="en-US" sz="3200" dirty="0" err="1"/>
              <a:t>Collections.sort</a:t>
            </a:r>
            <a:r>
              <a:rPr lang="en-US" sz="3200" dirty="0"/>
              <a:t>(), etc.</a:t>
            </a:r>
          </a:p>
          <a:p>
            <a:pPr algn="just"/>
            <a:r>
              <a:rPr lang="en-US" sz="3200" b="1" dirty="0"/>
              <a:t>Accessing Static Members: </a:t>
            </a:r>
            <a:r>
              <a:rPr lang="en-US" sz="3200" dirty="0"/>
              <a:t>Static methods can access other static variables and methods directly, without needing to create an instance</a:t>
            </a:r>
            <a:r>
              <a:rPr lang="en-US" sz="3200" b="1" dirty="0"/>
              <a:t>.</a:t>
            </a:r>
            <a:endParaRPr lang="en-US" sz="3200" dirty="0"/>
          </a:p>
        </p:txBody>
      </p:sp>
    </p:spTree>
    <p:extLst>
      <p:ext uri="{BB962C8B-B14F-4D97-AF65-F5344CB8AC3E}">
        <p14:creationId xmlns:p14="http://schemas.microsoft.com/office/powerpoint/2010/main" val="356043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Static Keyword</a:t>
            </a:r>
            <a:endParaRPr lang="en-US" dirty="0"/>
          </a:p>
        </p:txBody>
      </p:sp>
      <p:sp>
        <p:nvSpPr>
          <p:cNvPr id="4" name="TextBox 3"/>
          <p:cNvSpPr txBox="1"/>
          <p:nvPr/>
        </p:nvSpPr>
        <p:spPr>
          <a:xfrm>
            <a:off x="1752600" y="1066803"/>
            <a:ext cx="8763000" cy="4278094"/>
          </a:xfrm>
          <a:prstGeom prst="rect">
            <a:avLst/>
          </a:prstGeom>
          <a:noFill/>
        </p:spPr>
        <p:txBody>
          <a:bodyPr wrap="square" rtlCol="0">
            <a:spAutoFit/>
          </a:bodyPr>
          <a:lstStyle/>
          <a:p>
            <a:pPr algn="just"/>
            <a:r>
              <a:rPr lang="en-US" sz="3200" b="1" dirty="0"/>
              <a:t>	</a:t>
            </a:r>
            <a:r>
              <a:rPr lang="en-US" sz="2400" b="1" dirty="0"/>
              <a:t>A static block </a:t>
            </a:r>
            <a:r>
              <a:rPr lang="en-US" sz="2400" dirty="0"/>
              <a:t>(also known as a static initialization block) in Java is used for initializing static variables or executing any code that needs to run once when the class is first loaded into memory.</a:t>
            </a:r>
          </a:p>
          <a:p>
            <a:pPr algn="just"/>
            <a:r>
              <a:rPr lang="en-US" sz="2400" b="1" dirty="0"/>
              <a:t>Execution Time: </a:t>
            </a:r>
            <a:r>
              <a:rPr lang="en-US" sz="2400" dirty="0"/>
              <a:t>Static blocks are executed when the class is loaded by the Java Virtual Machine (JVM), before any object of the class is created and before any static methods are invoked.</a:t>
            </a:r>
          </a:p>
          <a:p>
            <a:pPr algn="just"/>
            <a:r>
              <a:rPr lang="en-US" sz="2400" b="1" dirty="0"/>
              <a:t>Initialization: </a:t>
            </a:r>
            <a:r>
              <a:rPr lang="en-US" sz="2400" dirty="0"/>
              <a:t>Static blocks are commonly used to initialize static variables or to write code that needs to be executed only once during the class loading.</a:t>
            </a:r>
          </a:p>
          <a:p>
            <a:pPr algn="just"/>
            <a:r>
              <a:rPr lang="en-US" sz="2400" b="1" dirty="0"/>
              <a:t>Multiple Static Blocks: </a:t>
            </a:r>
            <a:r>
              <a:rPr lang="en-US" sz="2400" dirty="0"/>
              <a:t>You can have multiple static blocks in a class, and they will be executed in the order they appear in the class.</a:t>
            </a:r>
          </a:p>
        </p:txBody>
      </p:sp>
    </p:spTree>
    <p:extLst>
      <p:ext uri="{BB962C8B-B14F-4D97-AF65-F5344CB8AC3E}">
        <p14:creationId xmlns:p14="http://schemas.microsoft.com/office/powerpoint/2010/main" val="3273651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95603"/>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4648200" y="304800"/>
            <a:ext cx="2895600"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Introduction</a:t>
            </a:r>
            <a:endParaRPr lang="en-US" dirty="0"/>
          </a:p>
        </p:txBody>
      </p:sp>
      <p:sp>
        <p:nvSpPr>
          <p:cNvPr id="4" name="TextBox 3"/>
          <p:cNvSpPr txBox="1"/>
          <p:nvPr/>
        </p:nvSpPr>
        <p:spPr>
          <a:xfrm>
            <a:off x="1905000" y="838203"/>
            <a:ext cx="9372600" cy="6280245"/>
          </a:xfrm>
          <a:prstGeom prst="rect">
            <a:avLst/>
          </a:prstGeom>
          <a:noFill/>
        </p:spPr>
        <p:txBody>
          <a:bodyPr wrap="square" rtlCol="0">
            <a:spAutoFit/>
          </a:bodyPr>
          <a:lstStyle/>
          <a:p>
            <a:r>
              <a:rPr lang="en-US" sz="4400" b="1" dirty="0"/>
              <a:t>	</a:t>
            </a:r>
            <a:endParaRPr lang="en-US" sz="4400" dirty="0"/>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Syntax:</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public class </a:t>
            </a:r>
            <a:r>
              <a:rPr lang="en-US" sz="2800" kern="0" dirty="0" err="1">
                <a:latin typeface="Times New Roman" panose="02020603050405020304" pitchFamily="18" charset="0"/>
                <a:ea typeface="Times New Roman" panose="02020603050405020304" pitchFamily="18" charset="0"/>
                <a:cs typeface="Times New Roman" panose="02020603050405020304" pitchFamily="18" charset="0"/>
              </a:rPr>
              <a:t>ClassName</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 Fields (attributes)</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 Methods (behaviors)</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2" action="ppaction://hlinkfile"/>
              </a:rPr>
              <a:t>BASIC Class with Method </a:t>
            </a:r>
            <a:endParaRPr lang="en-US" sz="2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a:rPr>
              <a:t>Example:2 </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this keyword with constructor</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a:rPr>
              <a:t>Example:1</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 this varieties accessing  another constructor</a:t>
            </a:r>
          </a:p>
          <a:p>
            <a:pPr>
              <a:lnSpc>
                <a:spcPct val="107000"/>
              </a:lnSpc>
              <a:spcAft>
                <a:spcPts val="800"/>
              </a:spcAft>
            </a:pPr>
            <a:endParaRPr lang="en-US" sz="2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123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Introduction</a:t>
            </a:r>
            <a:endParaRPr lang="en-US" dirty="0"/>
          </a:p>
        </p:txBody>
      </p:sp>
      <p:sp>
        <p:nvSpPr>
          <p:cNvPr id="4" name="TextBox 3"/>
          <p:cNvSpPr txBox="1"/>
          <p:nvPr/>
        </p:nvSpPr>
        <p:spPr>
          <a:xfrm>
            <a:off x="1714500" y="1070113"/>
            <a:ext cx="8763000" cy="5050422"/>
          </a:xfrm>
          <a:prstGeom prst="rect">
            <a:avLst/>
          </a:prstGeom>
          <a:noFill/>
        </p:spPr>
        <p:txBody>
          <a:bodyPr wrap="square" rtlCol="0">
            <a:spAutoFit/>
          </a:bodyPr>
          <a:lstStyle/>
          <a:p>
            <a:r>
              <a:rPr lang="en-US" sz="4400" b="1" dirty="0"/>
              <a:t>	</a:t>
            </a:r>
            <a:endParaRPr lang="en-US" sz="4400" dirty="0"/>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2" action="ppaction://hlinkfile"/>
              </a:rPr>
              <a:t>Example:4 </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–this calling another constructor </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a:rPr>
              <a:t>Example:5 </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returning current class instance  with base method</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a:rPr>
              <a:t>Example:</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6 – class method overloading</a:t>
            </a: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a:rPr>
              <a:t>Example:</a:t>
            </a: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7 – class method overriding </a:t>
            </a:r>
          </a:p>
          <a:p>
            <a:pPr>
              <a:lnSpc>
                <a:spcPct val="107000"/>
              </a:lnSpc>
              <a:spcAft>
                <a:spcPts val="800"/>
              </a:spcAft>
            </a:pPr>
            <a:endParaRPr lang="en-US" sz="2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2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805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This</a:t>
            </a:r>
            <a:endParaRPr lang="en-US" dirty="0"/>
          </a:p>
        </p:txBody>
      </p:sp>
      <p:sp>
        <p:nvSpPr>
          <p:cNvPr id="4" name="TextBox 3"/>
          <p:cNvSpPr txBox="1"/>
          <p:nvPr/>
        </p:nvSpPr>
        <p:spPr>
          <a:xfrm>
            <a:off x="1752600" y="1066800"/>
            <a:ext cx="8763000" cy="5878532"/>
          </a:xfrm>
          <a:prstGeom prst="rect">
            <a:avLst/>
          </a:prstGeom>
          <a:noFill/>
        </p:spPr>
        <p:txBody>
          <a:bodyPr wrap="square" rtlCol="0">
            <a:spAutoFit/>
          </a:bodyPr>
          <a:lstStyle/>
          <a:p>
            <a:r>
              <a:rPr lang="en-US" sz="3200" dirty="0"/>
              <a:t>The this keyword in Java is a reference variable that refers to the current object. It is used within a class to refer to the instance variables, methods, and constructors of the current object. </a:t>
            </a:r>
          </a:p>
          <a:p>
            <a:r>
              <a:rPr lang="en-US" sz="2800" b="1" dirty="0"/>
              <a:t>Here are some common uses of the this keyword with examples:</a:t>
            </a:r>
          </a:p>
          <a:p>
            <a:pPr marL="514350" indent="-514350">
              <a:buAutoNum type="arabicPeriod"/>
            </a:pPr>
            <a:r>
              <a:rPr lang="en-US" sz="3200" dirty="0"/>
              <a:t>Referencing Instance </a:t>
            </a:r>
            <a:r>
              <a:rPr lang="en-US" sz="3200" dirty="0" err="1"/>
              <a:t>VariablesWhen</a:t>
            </a:r>
            <a:r>
              <a:rPr lang="en-US" sz="3200" dirty="0"/>
              <a:t> the parameter names in a constructor or method are the same as instance variable names, the this keyword is used to differentiate between them.. </a:t>
            </a:r>
            <a:r>
              <a:rPr lang="en-US" sz="3200" dirty="0">
                <a:hlinkClick r:id="rId2" action="ppaction://hlinkfile"/>
              </a:rPr>
              <a:t>Example 1</a:t>
            </a:r>
            <a:endParaRPr lang="en-US" sz="3200" dirty="0"/>
          </a:p>
          <a:p>
            <a:pPr marL="514350" indent="-514350">
              <a:buAutoNum type="arabicPeriod"/>
            </a:pPr>
            <a:endParaRPr lang="en-US" sz="3200" dirty="0"/>
          </a:p>
        </p:txBody>
      </p:sp>
    </p:spTree>
    <p:extLst>
      <p:ext uri="{BB962C8B-B14F-4D97-AF65-F5344CB8AC3E}">
        <p14:creationId xmlns:p14="http://schemas.microsoft.com/office/powerpoint/2010/main" val="284754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This</a:t>
            </a:r>
            <a:endParaRPr lang="en-US" dirty="0"/>
          </a:p>
        </p:txBody>
      </p:sp>
      <p:sp>
        <p:nvSpPr>
          <p:cNvPr id="4" name="TextBox 3"/>
          <p:cNvSpPr txBox="1"/>
          <p:nvPr/>
        </p:nvSpPr>
        <p:spPr>
          <a:xfrm>
            <a:off x="1752600" y="1066800"/>
            <a:ext cx="8763000" cy="5509200"/>
          </a:xfrm>
          <a:prstGeom prst="rect">
            <a:avLst/>
          </a:prstGeom>
          <a:noFill/>
        </p:spPr>
        <p:txBody>
          <a:bodyPr wrap="square" rtlCol="0">
            <a:spAutoFit/>
          </a:bodyPr>
          <a:lstStyle/>
          <a:p>
            <a:r>
              <a:rPr lang="en-US" sz="3200" b="1" dirty="0"/>
              <a:t>Invoking Current Class </a:t>
            </a:r>
            <a:r>
              <a:rPr lang="en-US" sz="3200" b="1" dirty="0" err="1"/>
              <a:t>Methods</a:t>
            </a:r>
            <a:r>
              <a:rPr lang="en-US" sz="3200" dirty="0" err="1"/>
              <a:t>The</a:t>
            </a:r>
            <a:r>
              <a:rPr lang="en-US" sz="3200" dirty="0"/>
              <a:t> this keyword can be used to call another method of the current class. This is useful for code readability and reusability.</a:t>
            </a:r>
          </a:p>
          <a:p>
            <a:r>
              <a:rPr lang="en-US" sz="3200" dirty="0">
                <a:hlinkClick r:id="rId2" action="ppaction://hlinkfile"/>
              </a:rPr>
              <a:t>Example2</a:t>
            </a:r>
            <a:endParaRPr lang="en-US" sz="3200" dirty="0"/>
          </a:p>
          <a:p>
            <a:r>
              <a:rPr lang="en-US" sz="3200" b="1" dirty="0"/>
              <a:t>Invoking Current Class </a:t>
            </a:r>
            <a:r>
              <a:rPr lang="en-US" sz="3200" b="1" dirty="0" err="1"/>
              <a:t>ConstructorsThe</a:t>
            </a:r>
            <a:r>
              <a:rPr lang="en-US" sz="3200" b="1" dirty="0"/>
              <a:t> </a:t>
            </a:r>
            <a:r>
              <a:rPr lang="en-US" sz="3200" dirty="0"/>
              <a:t>this keyword can be used to call another constructor of the current class. This is known as constructor chaining and helps to avoid code duplication.</a:t>
            </a:r>
          </a:p>
          <a:p>
            <a:r>
              <a:rPr lang="en-US" sz="3200" dirty="0">
                <a:hlinkClick r:id="rId3" action="ppaction://hlinkfile"/>
              </a:rPr>
              <a:t>Example 3</a:t>
            </a:r>
            <a:endParaRPr lang="en-US" sz="3200" dirty="0"/>
          </a:p>
          <a:p>
            <a:endParaRPr lang="en-US" sz="3200" dirty="0"/>
          </a:p>
        </p:txBody>
      </p:sp>
    </p:spTree>
    <p:extLst>
      <p:ext uri="{BB962C8B-B14F-4D97-AF65-F5344CB8AC3E}">
        <p14:creationId xmlns:p14="http://schemas.microsoft.com/office/powerpoint/2010/main" val="30613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This</a:t>
            </a:r>
            <a:endParaRPr lang="en-US" dirty="0"/>
          </a:p>
        </p:txBody>
      </p:sp>
      <p:sp>
        <p:nvSpPr>
          <p:cNvPr id="4" name="TextBox 3"/>
          <p:cNvSpPr txBox="1"/>
          <p:nvPr/>
        </p:nvSpPr>
        <p:spPr>
          <a:xfrm>
            <a:off x="1752600" y="1066803"/>
            <a:ext cx="8763000" cy="2554545"/>
          </a:xfrm>
          <a:prstGeom prst="rect">
            <a:avLst/>
          </a:prstGeom>
          <a:noFill/>
        </p:spPr>
        <p:txBody>
          <a:bodyPr wrap="square" rtlCol="0">
            <a:spAutoFit/>
          </a:bodyPr>
          <a:lstStyle/>
          <a:p>
            <a:r>
              <a:rPr lang="en-US" sz="3200" b="1" dirty="0"/>
              <a:t>Returning Current Class </a:t>
            </a:r>
            <a:r>
              <a:rPr lang="en-US" sz="3200" b="1" dirty="0" err="1"/>
              <a:t>InstanceThe</a:t>
            </a:r>
            <a:r>
              <a:rPr lang="en-US" sz="3200" b="1" dirty="0"/>
              <a:t> </a:t>
            </a:r>
            <a:r>
              <a:rPr lang="en-US" sz="3200" dirty="0"/>
              <a:t>this keyword can be used to return the current class instance from a method. This is useful for method chaining</a:t>
            </a:r>
            <a:r>
              <a:rPr lang="en-US" sz="3200" b="1" dirty="0"/>
              <a:t>.</a:t>
            </a:r>
          </a:p>
          <a:p>
            <a:endParaRPr lang="en-US" sz="3200" b="1" dirty="0"/>
          </a:p>
          <a:p>
            <a:r>
              <a:rPr lang="en-US" sz="3200" b="1" dirty="0">
                <a:hlinkClick r:id="rId2" action="ppaction://hlinkfile"/>
              </a:rPr>
              <a:t>Example4:</a:t>
            </a:r>
            <a:endParaRPr lang="en-US" sz="3200" dirty="0"/>
          </a:p>
        </p:txBody>
      </p:sp>
    </p:spTree>
    <p:extLst>
      <p:ext uri="{BB962C8B-B14F-4D97-AF65-F5344CB8AC3E}">
        <p14:creationId xmlns:p14="http://schemas.microsoft.com/office/powerpoint/2010/main" val="83024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Polymorphism</a:t>
            </a:r>
          </a:p>
        </p:txBody>
      </p:sp>
      <p:sp>
        <p:nvSpPr>
          <p:cNvPr id="4" name="TextBox 3"/>
          <p:cNvSpPr txBox="1"/>
          <p:nvPr/>
        </p:nvSpPr>
        <p:spPr>
          <a:xfrm>
            <a:off x="1752600" y="1066800"/>
            <a:ext cx="8763000" cy="4093428"/>
          </a:xfrm>
          <a:prstGeom prst="rect">
            <a:avLst/>
          </a:prstGeom>
          <a:noFill/>
        </p:spPr>
        <p:txBody>
          <a:bodyPr wrap="square" rtlCol="0">
            <a:spAutoFit/>
          </a:bodyPr>
          <a:lstStyle/>
          <a:p>
            <a:r>
              <a:rPr lang="en-US" sz="3200" b="1" dirty="0"/>
              <a:t>	</a:t>
            </a:r>
            <a:r>
              <a:rPr lang="en-US" sz="2800" dirty="0"/>
              <a:t>Polymorphism is one of the fundamental concepts of Object-Oriented Programming (OOP). It allows objects to be treated as instances of their parent class rather than their actual class. The main benefit of polymorphism is that it enables a single interface to be used for a general class of actions. In Java, polymorphism is primarily of two types:</a:t>
            </a:r>
          </a:p>
          <a:p>
            <a:pPr>
              <a:buFont typeface="+mj-lt"/>
              <a:buAutoNum type="arabicPeriod"/>
            </a:pPr>
            <a:r>
              <a:rPr lang="en-US" sz="2800" b="1" dirty="0"/>
              <a:t>Compile-Time Polymorphism (Method Overloading)</a:t>
            </a:r>
            <a:endParaRPr lang="en-US" sz="2800" dirty="0"/>
          </a:p>
          <a:p>
            <a:pPr>
              <a:buFont typeface="+mj-lt"/>
              <a:buAutoNum type="arabicPeriod"/>
            </a:pPr>
            <a:r>
              <a:rPr lang="en-US" sz="2800" b="1" dirty="0"/>
              <a:t>Runtime Polymorphism (Method Overriding)</a:t>
            </a:r>
          </a:p>
          <a:p>
            <a:pPr algn="just"/>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9144000" cy="914400"/>
          </a:xfrm>
        </p:spPr>
        <p:txBody>
          <a:bodyPr>
            <a:normAutofit/>
          </a:bodyPr>
          <a:lstStyle/>
          <a:p>
            <a:r>
              <a:rPr lang="en-US" b="1" dirty="0"/>
              <a:t>Polymorphism</a:t>
            </a:r>
          </a:p>
        </p:txBody>
      </p:sp>
      <p:sp>
        <p:nvSpPr>
          <p:cNvPr id="4" name="TextBox 3"/>
          <p:cNvSpPr txBox="1"/>
          <p:nvPr/>
        </p:nvSpPr>
        <p:spPr>
          <a:xfrm>
            <a:off x="1752600" y="1066800"/>
            <a:ext cx="8763000" cy="4093428"/>
          </a:xfrm>
          <a:prstGeom prst="rect">
            <a:avLst/>
          </a:prstGeom>
          <a:noFill/>
        </p:spPr>
        <p:txBody>
          <a:bodyPr wrap="square" rtlCol="0">
            <a:spAutoFit/>
          </a:bodyPr>
          <a:lstStyle/>
          <a:p>
            <a:r>
              <a:rPr lang="en-US" sz="3200" b="1" dirty="0"/>
              <a:t>	</a:t>
            </a:r>
            <a:endParaRPr lang="en-US" sz="2800" dirty="0"/>
          </a:p>
          <a:p>
            <a:r>
              <a:rPr lang="en-US" sz="2800" b="1" dirty="0"/>
              <a:t>1. Compile-Time Polymorphism (Method Overloading)</a:t>
            </a:r>
          </a:p>
          <a:p>
            <a:r>
              <a:rPr lang="en-US" sz="2800" dirty="0"/>
              <a:t>Compile-time polymorphism is achieved by method overloading. It occurs when two or more methods in the same class have the same name but different parameters (different type or number of parameters). The compiler differentiates these methods by their method signatures.</a:t>
            </a:r>
          </a:p>
          <a:p>
            <a:r>
              <a:rPr lang="en-US" sz="2800" dirty="0"/>
              <a:t>Ex1:</a:t>
            </a:r>
            <a:r>
              <a:rPr lang="en-US" sz="2800" b="1" dirty="0"/>
              <a:t> </a:t>
            </a:r>
            <a:r>
              <a:rPr lang="en-US" sz="2800" b="1" dirty="0">
                <a:hlinkClick r:id="rId2" action="ppaction://hlinkfile"/>
              </a:rPr>
              <a:t>Compile-Time Polymorphism </a:t>
            </a:r>
            <a:endParaRPr lang="en-US" sz="2800" dirty="0"/>
          </a:p>
          <a:p>
            <a:pPr algn="just"/>
            <a:endParaRPr lang="en-US" sz="3200" dirty="0"/>
          </a:p>
        </p:txBody>
      </p:sp>
    </p:spTree>
    <p:extLst>
      <p:ext uri="{BB962C8B-B14F-4D97-AF65-F5344CB8AC3E}">
        <p14:creationId xmlns:p14="http://schemas.microsoft.com/office/powerpoint/2010/main" val="187355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4581</TotalTime>
  <Words>1804</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Times New Roman</vt:lpstr>
      <vt:lpstr>Office Theme</vt:lpstr>
      <vt:lpstr>Marwadi Education Foundation’s Group of Institutions Faculty of Computer Applications MCA Sem- III</vt:lpstr>
      <vt:lpstr>Introduction</vt:lpstr>
      <vt:lpstr>Introduction</vt:lpstr>
      <vt:lpstr>Introduction</vt:lpstr>
      <vt:lpstr>This</vt:lpstr>
      <vt:lpstr>This</vt:lpstr>
      <vt:lpstr>This</vt:lpstr>
      <vt:lpstr>Polymorphism</vt:lpstr>
      <vt:lpstr>Polymorphism</vt:lpstr>
      <vt:lpstr>Polymorphisim</vt:lpstr>
      <vt:lpstr>Polymorphisim</vt:lpstr>
      <vt:lpstr>Polymorphisim</vt:lpstr>
      <vt:lpstr>Polymorphisim</vt:lpstr>
      <vt:lpstr>Inheritence</vt:lpstr>
      <vt:lpstr>Abstract </vt:lpstr>
      <vt:lpstr>Abstract </vt:lpstr>
      <vt:lpstr>Abstract </vt:lpstr>
      <vt:lpstr>Abstract </vt:lpstr>
      <vt:lpstr>Super </vt:lpstr>
      <vt:lpstr>Super </vt:lpstr>
      <vt:lpstr>Use of final with variables and methods</vt:lpstr>
      <vt:lpstr>Use of final with variables and methods</vt:lpstr>
      <vt:lpstr>Static Keyword</vt:lpstr>
      <vt:lpstr>Static Keyword</vt:lpstr>
      <vt:lpstr>Static Keyword</vt:lpstr>
      <vt:lpstr>Static Keyword</vt:lpstr>
      <vt:lpstr>Static Keyword</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533</cp:revision>
  <dcterms:created xsi:type="dcterms:W3CDTF">2010-12-23T08:45:33Z</dcterms:created>
  <dcterms:modified xsi:type="dcterms:W3CDTF">2024-08-20T03:23:42Z</dcterms:modified>
</cp:coreProperties>
</file>