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6" r:id="rId10"/>
    <p:sldId id="317" r:id="rId11"/>
    <p:sldId id="318" r:id="rId12"/>
    <p:sldId id="315" r:id="rId13"/>
    <p:sldId id="319" r:id="rId14"/>
    <p:sldId id="30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4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2E0E06-AB51-44FC-A4D6-DF92655569FF}"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2E0E06-AB51-44FC-A4D6-DF92655569FF}"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2E0E06-AB51-44FC-A4D6-DF92655569FF}" type="datetimeFigureOut">
              <a:rPr lang="en-US" smtClean="0"/>
              <a:pPr/>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E0E06-AB51-44FC-A4D6-DF92655569FF}" type="datetimeFigureOut">
              <a:rPr lang="en-US" smtClean="0"/>
              <a:pPr/>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8/22/2024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Unit%202%20LAB/Main17.java"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Unit%202%20LAB/Main16.jav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br>
              <a:rPr lang="en-US" b="1" dirty="0"/>
            </a:br>
            <a:r>
              <a:rPr lang="en-US" sz="3600" dirty="0"/>
              <a:t>Faculty of Computer Applications</a:t>
            </a:r>
            <a:br>
              <a:rPr lang="en-US" dirty="0"/>
            </a:br>
            <a:r>
              <a:rPr lang="en-US" b="1" dirty="0"/>
              <a:t>MCA </a:t>
            </a:r>
            <a:r>
              <a:rPr lang="en-US" b="1" dirty="0" err="1"/>
              <a:t>Sem</a:t>
            </a:r>
            <a:r>
              <a:rPr lang="en-US" b="1" dirty="0"/>
              <a:t>- 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a:t>Fundamental of Java Programming</a:t>
            </a:r>
          </a:p>
          <a:p>
            <a:pPr algn="ctr"/>
            <a:r>
              <a:rPr lang="en-US" sz="3200" dirty="0"/>
              <a:t>(630002)</a:t>
            </a:r>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a:t>Unit – 2</a:t>
            </a:r>
          </a:p>
          <a:p>
            <a:pPr algn="ctr"/>
            <a:r>
              <a:rPr lang="en-US" sz="3200" b="1" dirty="0"/>
              <a:t>Interface</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400" b="1" dirty="0"/>
              <a:t>Key Characteristics of Interfaces:</a:t>
            </a:r>
            <a:endParaRPr lang="en-US" sz="4400" dirty="0"/>
          </a:p>
        </p:txBody>
      </p:sp>
      <p:sp>
        <p:nvSpPr>
          <p:cNvPr id="4" name="TextBox 3"/>
          <p:cNvSpPr txBox="1"/>
          <p:nvPr/>
        </p:nvSpPr>
        <p:spPr>
          <a:xfrm>
            <a:off x="228600" y="1066800"/>
            <a:ext cx="8763000" cy="4524315"/>
          </a:xfrm>
          <a:prstGeom prst="rect">
            <a:avLst/>
          </a:prstGeom>
          <a:noFill/>
        </p:spPr>
        <p:txBody>
          <a:bodyPr wrap="square" rtlCol="0">
            <a:spAutoFit/>
          </a:bodyPr>
          <a:lstStyle/>
          <a:p>
            <a:pPr>
              <a:buFont typeface="Arial" panose="020B0604020202020204" pitchFamily="34" charset="0"/>
              <a:buChar char="•"/>
            </a:pPr>
            <a:r>
              <a:rPr lang="en-US" sz="3200" b="1" dirty="0"/>
              <a:t>Abstract:</a:t>
            </a:r>
            <a:r>
              <a:rPr lang="en-US" sz="3200" dirty="0"/>
              <a:t> Interfaces contain only method signatures (declarations) without implementations.</a:t>
            </a:r>
          </a:p>
          <a:p>
            <a:pPr>
              <a:buFont typeface="Arial" panose="020B0604020202020204" pitchFamily="34" charset="0"/>
              <a:buChar char="•"/>
            </a:pPr>
            <a:r>
              <a:rPr lang="en-US" sz="3200" b="1" dirty="0"/>
              <a:t>Multiple Inheritance:</a:t>
            </a:r>
            <a:r>
              <a:rPr lang="en-US" sz="3200" dirty="0"/>
              <a:t> A class can implement multiple interfaces, unlike traditional inheritance where a class can only extend one parent class.</a:t>
            </a:r>
          </a:p>
          <a:p>
            <a:pPr>
              <a:buFont typeface="Arial" panose="020B0604020202020204" pitchFamily="34" charset="0"/>
              <a:buChar char="•"/>
            </a:pPr>
            <a:r>
              <a:rPr lang="en-US" sz="3200" b="1" dirty="0"/>
              <a:t>No Constructors:</a:t>
            </a:r>
            <a:r>
              <a:rPr lang="en-US" sz="3200" dirty="0"/>
              <a:t> Interfaces cannot have constructors.</a:t>
            </a:r>
          </a:p>
          <a:p>
            <a:pPr>
              <a:buFont typeface="Arial" panose="020B0604020202020204" pitchFamily="34" charset="0"/>
              <a:buChar char="•"/>
            </a:pPr>
            <a:r>
              <a:rPr lang="en-US" sz="3200" b="1" dirty="0"/>
              <a:t>Public and Static:</a:t>
            </a:r>
            <a:r>
              <a:rPr lang="en-US" sz="3200" dirty="0"/>
              <a:t> All methods in an interface are implicitly public and abstract</a:t>
            </a:r>
          </a:p>
        </p:txBody>
      </p:sp>
    </p:spTree>
    <p:extLst>
      <p:ext uri="{BB962C8B-B14F-4D97-AF65-F5344CB8AC3E}">
        <p14:creationId xmlns:p14="http://schemas.microsoft.com/office/powerpoint/2010/main" val="385837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4400" b="1" dirty="0"/>
              <a:t>Benefits of Using Interfaces:</a:t>
            </a:r>
            <a:endParaRPr lang="en-US" sz="4400" dirty="0"/>
          </a:p>
        </p:txBody>
      </p:sp>
      <p:sp>
        <p:nvSpPr>
          <p:cNvPr id="4" name="TextBox 3"/>
          <p:cNvSpPr txBox="1"/>
          <p:nvPr/>
        </p:nvSpPr>
        <p:spPr>
          <a:xfrm>
            <a:off x="228600" y="1066800"/>
            <a:ext cx="8763000" cy="5509200"/>
          </a:xfrm>
          <a:prstGeom prst="rect">
            <a:avLst/>
          </a:prstGeom>
          <a:noFill/>
        </p:spPr>
        <p:txBody>
          <a:bodyPr wrap="square" rtlCol="0">
            <a:spAutoFit/>
          </a:bodyPr>
          <a:lstStyle/>
          <a:p>
            <a:pPr>
              <a:buFont typeface="Arial" panose="020B0604020202020204" pitchFamily="34" charset="0"/>
              <a:buChar char="•"/>
            </a:pPr>
            <a:r>
              <a:rPr lang="en-US" sz="3200" b="1" dirty="0"/>
              <a:t>Enforces Standardization:</a:t>
            </a:r>
            <a:r>
              <a:rPr lang="en-US" sz="3200" dirty="0"/>
              <a:t> Ensures that classes implementing an interface adhere to a common set of methods, improving code consistency and maintainability.</a:t>
            </a:r>
          </a:p>
          <a:p>
            <a:pPr>
              <a:buFont typeface="Arial" panose="020B0604020202020204" pitchFamily="34" charset="0"/>
              <a:buChar char="•"/>
            </a:pPr>
            <a:r>
              <a:rPr lang="en-US" sz="3200" b="1" dirty="0"/>
              <a:t>Polymorphism:</a:t>
            </a:r>
            <a:r>
              <a:rPr lang="en-US" sz="3200" dirty="0"/>
              <a:t> Enables treating objects of different types as if they were of the same type through the interface, leading to more versatile code.</a:t>
            </a:r>
          </a:p>
          <a:p>
            <a:pPr>
              <a:buFont typeface="Arial" panose="020B0604020202020204" pitchFamily="34" charset="0"/>
              <a:buChar char="•"/>
            </a:pPr>
            <a:r>
              <a:rPr lang="en-US" sz="3200" b="1" dirty="0"/>
              <a:t>Extensibility:</a:t>
            </a:r>
            <a:r>
              <a:rPr lang="en-US" sz="3200" dirty="0"/>
              <a:t> Facilitates adding new implementations without affecting existing code, promoting code extensibility.</a:t>
            </a:r>
          </a:p>
        </p:txBody>
      </p:sp>
    </p:spTree>
    <p:extLst>
      <p:ext uri="{BB962C8B-B14F-4D97-AF65-F5344CB8AC3E}">
        <p14:creationId xmlns:p14="http://schemas.microsoft.com/office/powerpoint/2010/main" val="196619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Implementing Hybrid inheritance</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dirty="0"/>
              <a:t>	Interface can be used to declare a set of constants that can be used in different classes.</a:t>
            </a:r>
          </a:p>
          <a:p>
            <a:pPr algn="just"/>
            <a:r>
              <a:rPr lang="en-US" sz="3200" dirty="0"/>
              <a:t>	we can use one class to be extended and more than one interfaces to be implemented.</a:t>
            </a:r>
          </a:p>
          <a:p>
            <a:pPr algn="just"/>
            <a:r>
              <a:rPr lang="fr-FR" sz="3200" dirty="0">
                <a:hlinkClick r:id="rId2" action="ppaction://hlinkfile"/>
              </a:rPr>
              <a:t>..\Unit 2 LAB\Main17.java</a:t>
            </a:r>
            <a:endParaRPr lang="fr-FR" sz="3200" dirty="0"/>
          </a:p>
          <a:p>
            <a:pPr algn="just"/>
            <a:r>
              <a:rPr lang="fr-FR" sz="3200" dirty="0"/>
              <a:t>ex1</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48A3E-3654-5496-B7B1-5A9DAC4F013A}"/>
              </a:ext>
            </a:extLst>
          </p:cNvPr>
          <p:cNvSpPr>
            <a:spLocks noGrp="1"/>
          </p:cNvSpPr>
          <p:nvPr>
            <p:ph idx="1"/>
          </p:nvPr>
        </p:nvSpPr>
        <p:spPr/>
        <p:txBody>
          <a:bodyPr>
            <a:normAutofit fontScale="70000" lnSpcReduction="20000"/>
          </a:bodyPr>
          <a:lstStyle/>
          <a:p>
            <a:r>
              <a:rPr lang="en-US" dirty="0"/>
              <a:t>Abstract Class</a:t>
            </a:r>
          </a:p>
          <a:p>
            <a:r>
              <a:rPr lang="en-US" dirty="0"/>
              <a:t>Purpose:- An abstract class is used when you want to create a base class that defines a common structure or behavior for its subclasses but should not be instantiated on its own.- It allows you to define methods that must be implemented by subclasses, as well as methods that are already implemented.</a:t>
            </a:r>
          </a:p>
          <a:p>
            <a:r>
              <a:rPr lang="en-US" dirty="0"/>
              <a:t>Key Features:*- *Abstract Methods:* Can include abstract methods (methods without a body) that must be implemented by the subclass.- *Concrete Methods:* Can also include concrete methods (methods with a body).- *Instance Variables:* Can have instance variables (fields).- *Constructor:* Can have a constructor, which is useful for initializing fields.- *Single Inheritance:* A class can only inherit from one abstract class due to Java's single inheritance model.</a:t>
            </a:r>
            <a:endParaRPr lang="en-IN" dirty="0"/>
          </a:p>
        </p:txBody>
      </p:sp>
    </p:spTree>
    <p:extLst>
      <p:ext uri="{BB962C8B-B14F-4D97-AF65-F5344CB8AC3E}">
        <p14:creationId xmlns:p14="http://schemas.microsoft.com/office/powerpoint/2010/main" val="104533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a:t>	Since beginning we know that java does not support multiple Inheritance.  Because we can’t write like</a:t>
            </a:r>
          </a:p>
          <a:p>
            <a:pPr algn="just"/>
            <a:r>
              <a:rPr lang="en-US" sz="3200" dirty="0"/>
              <a:t>	</a:t>
            </a:r>
            <a:r>
              <a:rPr lang="en-US" sz="3200" b="1" dirty="0"/>
              <a:t>class A extends B extends C</a:t>
            </a:r>
          </a:p>
          <a:p>
            <a:pPr algn="just"/>
            <a:r>
              <a:rPr lang="en-US" sz="3200" dirty="0"/>
              <a:t>	On the other hand we also know that multiple inheritance is also 100% useful tool. So java provided us a new approach known as interfaces.</a:t>
            </a:r>
          </a:p>
          <a:p>
            <a:pPr algn="just"/>
            <a:r>
              <a:rPr lang="en-US" sz="3200" b="1" dirty="0"/>
              <a:t>	Remember that : java class cannot be a subclass of more than one Super class but it can implement more than one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Defining Interface</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a:t>	In general words we can say interface is basically a kind of class.  Like classes in </a:t>
            </a:r>
            <a:r>
              <a:rPr lang="en-US" sz="3200" dirty="0" err="1"/>
              <a:t>iterfaces</a:t>
            </a:r>
            <a:r>
              <a:rPr lang="en-US" sz="3200" dirty="0"/>
              <a:t> it also contains methods, variables etc. but with some difference.  The main difference is in interface we can define only abstract methods and final fields.</a:t>
            </a:r>
          </a:p>
          <a:p>
            <a:pPr algn="just"/>
            <a:r>
              <a:rPr lang="en-US" sz="3200" b="1" dirty="0"/>
              <a:t>Syntax :</a:t>
            </a:r>
          </a:p>
          <a:p>
            <a:pPr>
              <a:buFontTx/>
              <a:buNone/>
            </a:pPr>
            <a:r>
              <a:rPr lang="en-US" sz="3200" dirty="0"/>
              <a:t>interface &lt;interface name&gt;</a:t>
            </a:r>
          </a:p>
          <a:p>
            <a:pPr>
              <a:buFontTx/>
              <a:buNone/>
            </a:pPr>
            <a:r>
              <a:rPr lang="en-US" sz="3200" dirty="0"/>
              <a:t>{</a:t>
            </a:r>
          </a:p>
          <a:p>
            <a:pPr>
              <a:buFontTx/>
              <a:buNone/>
            </a:pPr>
            <a:r>
              <a:rPr lang="en-US" sz="3200" dirty="0"/>
              <a:t>	variable declaration;</a:t>
            </a:r>
          </a:p>
          <a:p>
            <a:pPr>
              <a:buFontTx/>
              <a:buNone/>
            </a:pPr>
            <a:r>
              <a:rPr lang="en-US" sz="3200" dirty="0"/>
              <a:t>	methods declaration;</a:t>
            </a:r>
          </a:p>
          <a:p>
            <a:pPr>
              <a:buFontTx/>
              <a:buNone/>
            </a:pPr>
            <a:r>
              <a:rPr lang="en-US" sz="32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Defining Interface</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buFontTx/>
              <a:buNone/>
            </a:pPr>
            <a:r>
              <a:rPr lang="en-US" sz="3200" b="1" dirty="0"/>
              <a:t>Example</a:t>
            </a:r>
          </a:p>
          <a:p>
            <a:pPr>
              <a:buFontTx/>
              <a:buNone/>
            </a:pPr>
            <a:r>
              <a:rPr lang="en-US" sz="3200" dirty="0"/>
              <a:t>interface Item</a:t>
            </a:r>
          </a:p>
          <a:p>
            <a:pPr>
              <a:buFontTx/>
              <a:buNone/>
            </a:pPr>
            <a:r>
              <a:rPr lang="en-US" sz="3200" dirty="0"/>
              <a:t>{</a:t>
            </a:r>
          </a:p>
          <a:p>
            <a:pPr>
              <a:buFontTx/>
              <a:buNone/>
            </a:pPr>
            <a:r>
              <a:rPr lang="en-US" sz="3200" dirty="0"/>
              <a:t>	static final </a:t>
            </a:r>
            <a:r>
              <a:rPr lang="en-US" sz="3200" dirty="0" err="1"/>
              <a:t>int</a:t>
            </a:r>
            <a:r>
              <a:rPr lang="en-US" sz="3200" dirty="0"/>
              <a:t> code=1001;</a:t>
            </a:r>
          </a:p>
          <a:p>
            <a:pPr>
              <a:buFontTx/>
              <a:buNone/>
            </a:pPr>
            <a:r>
              <a:rPr lang="en-US" sz="3200" dirty="0"/>
              <a:t>	static final String name=“Fan”;</a:t>
            </a:r>
          </a:p>
          <a:p>
            <a:pPr>
              <a:buFontTx/>
              <a:buNone/>
            </a:pPr>
            <a:r>
              <a:rPr lang="en-US" sz="3200" dirty="0"/>
              <a:t>	void display();</a:t>
            </a:r>
          </a:p>
          <a:p>
            <a:pPr>
              <a:buFontTx/>
              <a:buNone/>
            </a:pPr>
            <a:r>
              <a:rPr lang="en-US" sz="3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Extending Interface</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buFontTx/>
              <a:buNone/>
            </a:pPr>
            <a:r>
              <a:rPr lang="en-US" sz="3200" dirty="0"/>
              <a:t>	Just like simple class we can extend one interface to another also.  The new interface will inherit all the members of the super interface in the same manner like subclass syntax :</a:t>
            </a:r>
          </a:p>
          <a:p>
            <a:pPr algn="just">
              <a:buFontTx/>
              <a:buNone/>
            </a:pPr>
            <a:r>
              <a:rPr lang="en-US" sz="3200" dirty="0"/>
              <a:t>interface i2 extends i1</a:t>
            </a:r>
          </a:p>
          <a:p>
            <a:pPr algn="just">
              <a:buFontTx/>
              <a:buNone/>
            </a:pPr>
            <a:r>
              <a:rPr lang="en-US" sz="3200" dirty="0"/>
              <a:t>{</a:t>
            </a:r>
          </a:p>
          <a:p>
            <a:pPr algn="just">
              <a:buFontTx/>
              <a:buNone/>
            </a:pPr>
            <a:r>
              <a:rPr lang="en-US" sz="3200" dirty="0"/>
              <a:t>	body of i2;</a:t>
            </a:r>
          </a:p>
          <a:p>
            <a:pPr algn="just">
              <a:buFontTx/>
              <a:buNone/>
            </a:pPr>
            <a:r>
              <a:rPr lang="en-US" sz="32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Extending Interface</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buFontTx/>
              <a:buNone/>
              <a:defRPr/>
            </a:pPr>
            <a:r>
              <a:rPr lang="en-US" sz="3200" b="1" dirty="0"/>
              <a:t>Example :</a:t>
            </a:r>
          </a:p>
          <a:p>
            <a:pPr>
              <a:buFontTx/>
              <a:buNone/>
              <a:defRPr/>
            </a:pPr>
            <a:r>
              <a:rPr lang="en-US" sz="3200" dirty="0"/>
              <a:t>interface </a:t>
            </a:r>
            <a:r>
              <a:rPr lang="en-US" sz="3200" dirty="0" err="1"/>
              <a:t>ItemConstants</a:t>
            </a:r>
            <a:endParaRPr lang="en-US" sz="3200" dirty="0"/>
          </a:p>
          <a:p>
            <a:pPr>
              <a:buFontTx/>
              <a:buNone/>
              <a:defRPr/>
            </a:pPr>
            <a:r>
              <a:rPr lang="en-US" sz="3200" dirty="0"/>
              <a:t>{</a:t>
            </a:r>
          </a:p>
          <a:p>
            <a:pPr>
              <a:buFontTx/>
              <a:buNone/>
              <a:defRPr/>
            </a:pPr>
            <a:r>
              <a:rPr lang="en-US" sz="3200" dirty="0"/>
              <a:t>	static final </a:t>
            </a:r>
            <a:r>
              <a:rPr lang="en-US" sz="3200" dirty="0" err="1"/>
              <a:t>int</a:t>
            </a:r>
            <a:r>
              <a:rPr lang="en-US" sz="3200" dirty="0"/>
              <a:t> code=1001;</a:t>
            </a:r>
          </a:p>
          <a:p>
            <a:pPr>
              <a:buFontTx/>
              <a:buNone/>
              <a:defRPr/>
            </a:pPr>
            <a:r>
              <a:rPr lang="en-US" sz="3200" dirty="0"/>
              <a:t>	static final string name=“Fan”;</a:t>
            </a:r>
          </a:p>
          <a:p>
            <a:pPr>
              <a:buFontTx/>
              <a:buNone/>
              <a:defRPr/>
            </a:pPr>
            <a:r>
              <a:rPr lang="en-US" sz="3200" dirty="0"/>
              <a:t>}</a:t>
            </a:r>
          </a:p>
          <a:p>
            <a:pPr>
              <a:buFontTx/>
              <a:buNone/>
              <a:defRPr/>
            </a:pPr>
            <a:r>
              <a:rPr lang="en-US" sz="3200" dirty="0"/>
              <a:t>interface Item extends </a:t>
            </a:r>
            <a:r>
              <a:rPr lang="en-US" sz="3200" dirty="0" err="1"/>
              <a:t>ItemConstants</a:t>
            </a:r>
            <a:endParaRPr lang="en-US" sz="3200" dirty="0"/>
          </a:p>
          <a:p>
            <a:pPr>
              <a:buFontTx/>
              <a:buNone/>
              <a:defRPr/>
            </a:pPr>
            <a:r>
              <a:rPr lang="en-US" sz="3200" dirty="0"/>
              <a:t>{</a:t>
            </a:r>
          </a:p>
          <a:p>
            <a:pPr>
              <a:buFontTx/>
              <a:buNone/>
              <a:defRPr/>
            </a:pPr>
            <a:r>
              <a:rPr lang="en-US" sz="3200" dirty="0"/>
              <a:t>	void display();</a:t>
            </a:r>
          </a:p>
          <a:p>
            <a:pPr>
              <a:buFontTx/>
              <a:buNone/>
              <a:defRPr/>
            </a:pPr>
            <a:r>
              <a:rPr lang="en-US" sz="32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Implementing Interface</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a:t>	Interfaces are used as a super class which we can inherit in our class which is must.</a:t>
            </a:r>
          </a:p>
          <a:p>
            <a:pPr algn="just"/>
            <a:r>
              <a:rPr lang="en-US" sz="3200" dirty="0"/>
              <a:t>syntax :</a:t>
            </a:r>
          </a:p>
          <a:p>
            <a:pPr algn="just">
              <a:buFontTx/>
              <a:buNone/>
            </a:pPr>
            <a:r>
              <a:rPr lang="en-US" sz="3200" dirty="0"/>
              <a:t>class &lt;</a:t>
            </a:r>
            <a:r>
              <a:rPr lang="en-US" sz="3200" dirty="0" err="1"/>
              <a:t>clasname</a:t>
            </a:r>
            <a:r>
              <a:rPr lang="en-US" sz="3200" dirty="0"/>
              <a:t>&gt; implements &lt;</a:t>
            </a:r>
            <a:r>
              <a:rPr lang="en-US" sz="3200" dirty="0" err="1"/>
              <a:t>interfacename</a:t>
            </a:r>
            <a:r>
              <a:rPr lang="en-US" sz="3200" dirty="0"/>
              <a:t>&gt;</a:t>
            </a:r>
          </a:p>
          <a:p>
            <a:pPr algn="just">
              <a:buFontTx/>
              <a:buNone/>
            </a:pPr>
            <a:r>
              <a:rPr lang="en-US" sz="3200" dirty="0"/>
              <a:t>{</a:t>
            </a:r>
          </a:p>
          <a:p>
            <a:pPr algn="just">
              <a:buFontTx/>
              <a:buNone/>
            </a:pPr>
            <a:r>
              <a:rPr lang="en-US" sz="3200" dirty="0"/>
              <a:t>	body of class</a:t>
            </a:r>
          </a:p>
          <a:p>
            <a:pPr algn="just">
              <a:buFontTx/>
              <a:buNone/>
            </a:pPr>
            <a:r>
              <a:rPr lang="en-US" sz="3200" dirty="0"/>
              <a:t>}</a:t>
            </a:r>
          </a:p>
          <a:p>
            <a:pPr algn="just">
              <a:buFontTx/>
              <a:buNone/>
            </a:pPr>
            <a:r>
              <a:rPr lang="en-US" sz="3200" b="1" dirty="0"/>
              <a:t>Remember that : We can implement more then one interface into one class by implementing more then one interface separated by comma.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Implementing Interface</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buFontTx/>
              <a:buNone/>
              <a:defRPr/>
            </a:pPr>
            <a:r>
              <a:rPr lang="en-US" sz="3200" dirty="0"/>
              <a:t>class &lt;</a:t>
            </a:r>
            <a:r>
              <a:rPr lang="en-US" sz="3200" dirty="0" err="1"/>
              <a:t>classname</a:t>
            </a:r>
            <a:r>
              <a:rPr lang="en-US" sz="3200" dirty="0"/>
              <a:t>&gt; extends &lt;</a:t>
            </a:r>
            <a:r>
              <a:rPr lang="en-US" sz="3200" dirty="0" err="1"/>
              <a:t>superclass</a:t>
            </a:r>
            <a:r>
              <a:rPr lang="en-US" sz="3200" dirty="0"/>
              <a:t>&gt;</a:t>
            </a:r>
          </a:p>
          <a:p>
            <a:pPr>
              <a:buFontTx/>
              <a:buNone/>
              <a:defRPr/>
            </a:pPr>
            <a:r>
              <a:rPr lang="en-US" sz="3200" dirty="0"/>
              <a:t>          implements &lt;interface1&gt;,&lt;interface2&gt;….</a:t>
            </a:r>
          </a:p>
          <a:p>
            <a:pPr>
              <a:buFontTx/>
              <a:buNone/>
              <a:defRPr/>
            </a:pPr>
            <a:r>
              <a:rPr lang="en-US" sz="3200" dirty="0"/>
              <a:t>{</a:t>
            </a:r>
          </a:p>
          <a:p>
            <a:pPr>
              <a:buFontTx/>
              <a:buNone/>
              <a:defRPr/>
            </a:pPr>
            <a:r>
              <a:rPr lang="en-US" sz="3200" dirty="0"/>
              <a:t>	body of the class</a:t>
            </a:r>
          </a:p>
          <a:p>
            <a:pPr>
              <a:buFontTx/>
              <a:buNone/>
              <a:defRPr/>
            </a:pPr>
            <a:r>
              <a:rPr lang="en-US" sz="3200" dirty="0"/>
              <a:t>}</a:t>
            </a:r>
          </a:p>
          <a:p>
            <a:pPr>
              <a:buFontTx/>
              <a:buNone/>
              <a:defRPr/>
            </a:pPr>
            <a:r>
              <a:rPr lang="fr-FR" sz="3200" dirty="0">
                <a:hlinkClick r:id="rId2" action="ppaction://hlinkfile"/>
              </a:rPr>
              <a:t>..\Unit 2 LAB\Main16.java</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Implementing Interface</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r>
              <a:rPr lang="en-US" sz="3200" b="1" dirty="0"/>
              <a:t>What is an Interface?</a:t>
            </a:r>
            <a:endParaRPr lang="en-US" sz="3200" dirty="0"/>
          </a:p>
          <a:p>
            <a:r>
              <a:rPr lang="en-US" sz="3200" dirty="0"/>
              <a:t>In object-oriented programming, an interface is a blueprint of a class, outlining the methods that a class must implement. It acts as a contract, defining a set of behaviors that classes adhering to the interface must provide. Interfaces promote code reusability, polymorphism, and abstraction.</a:t>
            </a:r>
          </a:p>
        </p:txBody>
      </p:sp>
    </p:spTree>
    <p:extLst>
      <p:ext uri="{BB962C8B-B14F-4D97-AF65-F5344CB8AC3E}">
        <p14:creationId xmlns:p14="http://schemas.microsoft.com/office/powerpoint/2010/main" val="1887153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4872</TotalTime>
  <Words>759</Words>
  <Application>Microsoft Office PowerPoint</Application>
  <PresentationFormat>On-screen Show (4:3)</PresentationFormat>
  <Paragraphs>79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Marwadi Education Foundation’s Group of Institutions Faculty of Computer Applications MCA Sem- III</vt:lpstr>
      <vt:lpstr>Introduction</vt:lpstr>
      <vt:lpstr>Defining Interface</vt:lpstr>
      <vt:lpstr>Defining Interface</vt:lpstr>
      <vt:lpstr>Extending Interface</vt:lpstr>
      <vt:lpstr>Extending Interface</vt:lpstr>
      <vt:lpstr>Implementing Interface</vt:lpstr>
      <vt:lpstr>Implementing Interface</vt:lpstr>
      <vt:lpstr>Implementing Interface</vt:lpstr>
      <vt:lpstr>Key Characteristics of Interfaces:</vt:lpstr>
      <vt:lpstr>Benefits of Using Interfaces:</vt:lpstr>
      <vt:lpstr>Implementing Hybrid inheritance</vt:lpstr>
      <vt:lpstr>PowerPoint Presentation</vt:lpstr>
      <vt:lpstr>Thank You</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Koushik Choudhury</cp:lastModifiedBy>
  <cp:revision>709</cp:revision>
  <dcterms:created xsi:type="dcterms:W3CDTF">2010-12-23T08:45:33Z</dcterms:created>
  <dcterms:modified xsi:type="dcterms:W3CDTF">2024-08-22T05:20:09Z</dcterms:modified>
</cp:coreProperties>
</file>