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11" r:id="rId4"/>
    <p:sldId id="309" r:id="rId5"/>
    <p:sldId id="310" r:id="rId6"/>
    <p:sldId id="312" r:id="rId7"/>
    <p:sldId id="313" r:id="rId8"/>
    <p:sldId id="314" r:id="rId9"/>
    <p:sldId id="327" r:id="rId10"/>
    <p:sldId id="315" r:id="rId11"/>
    <p:sldId id="316" r:id="rId12"/>
    <p:sldId id="317" r:id="rId13"/>
    <p:sldId id="318" r:id="rId14"/>
    <p:sldId id="319" r:id="rId15"/>
    <p:sldId id="320" r:id="rId16"/>
    <p:sldId id="321" r:id="rId17"/>
    <p:sldId id="322" r:id="rId18"/>
    <p:sldId id="324" r:id="rId19"/>
    <p:sldId id="325" r:id="rId20"/>
    <p:sldId id="326" r:id="rId21"/>
    <p:sldId id="30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2" d="100"/>
          <a:sy n="72" d="100"/>
        </p:scale>
        <p:origin x="130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2E0E06-AB51-44FC-A4D6-DF92655569FF}"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2E0E06-AB51-44FC-A4D6-DF92655569FF}"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2E0E06-AB51-44FC-A4D6-DF92655569FF}"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2E0E06-AB51-44FC-A4D6-DF92655569FF}" type="datetimeFigureOut">
              <a:rPr lang="en-US" smtClean="0"/>
              <a:pPr/>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2E0E06-AB51-44FC-A4D6-DF92655569FF}" type="datetimeFigureOut">
              <a:rPr lang="en-US" smtClean="0"/>
              <a:pPr/>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7/31/2024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br>
              <a:rPr lang="en-US" b="1" dirty="0"/>
            </a:br>
            <a:r>
              <a:rPr lang="en-US" sz="3600" dirty="0"/>
              <a:t>Faculty of Computer Applications</a:t>
            </a:r>
            <a:br>
              <a:rPr lang="en-US" dirty="0"/>
            </a:br>
            <a:r>
              <a:rPr lang="en-US" b="1" dirty="0"/>
              <a:t>MCA </a:t>
            </a:r>
            <a:r>
              <a:rPr lang="en-US" b="1" dirty="0" err="1"/>
              <a:t>Sem</a:t>
            </a:r>
            <a:r>
              <a:rPr lang="en-US" b="1" dirty="0"/>
              <a:t>- 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a:t>Fundamental of Java Programming</a:t>
            </a:r>
          </a:p>
          <a:p>
            <a:pPr algn="ctr"/>
            <a:r>
              <a:rPr lang="en-US" sz="3200" dirty="0"/>
              <a:t>(630002)</a:t>
            </a:r>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a:t>Unit – 1</a:t>
            </a:r>
          </a:p>
          <a:p>
            <a:pPr algn="ctr"/>
            <a:r>
              <a:rPr lang="en-US" sz="3200" b="1" dirty="0"/>
              <a:t>Introduction to Java</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Features to Java</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a:t>(2) Platform Independent and Portable :</a:t>
            </a:r>
          </a:p>
          <a:p>
            <a:pPr algn="just"/>
            <a:r>
              <a:rPr lang="en-US" sz="3200" dirty="0"/>
              <a:t>	Java programs can be moved easily from one system to another, anywhere and anytime.  Due to this reason only the java is the most popular language on the internet.  Java is Platform independent because it does not generates the machine code but it generates a code for JVM (Java Virtual Machine) so the program can be run on any machine without any problem.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Features to Java</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US" sz="3200" b="1" dirty="0"/>
              <a:t>(3) Object Oriented :</a:t>
            </a:r>
          </a:p>
          <a:p>
            <a:pPr algn="just"/>
            <a:r>
              <a:rPr lang="en-US" sz="3200" dirty="0"/>
              <a:t>	Java is pure Object Oriented Programming Language.  Almost everything in java is an object.  All programs, codes and data always resides inside the objects and classes.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Features to Java</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b="1" dirty="0"/>
              <a:t>(4) Secure :</a:t>
            </a:r>
          </a:p>
          <a:p>
            <a:pPr algn="just"/>
            <a:r>
              <a:rPr lang="en-US" sz="3200" dirty="0"/>
              <a:t>	Java is a secure language.  It has compile time and run time checking for data types.  On the other hand java provides the assurance that no viruses will be communicated with applets.  One more thing is java does not support pointers so no question of memory address to user.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Features to Java</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b="1" dirty="0"/>
              <a:t>(5) Distributed :</a:t>
            </a:r>
          </a:p>
          <a:p>
            <a:pPr algn="just"/>
            <a:r>
              <a:rPr lang="en-US" sz="3200" dirty="0"/>
              <a:t>	Java is a language developed for distributed language for creating application on networks.  It has ability to share both – data and programs.  This will allow the programmers at various remote locations to work together on a single project.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Features to Java</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a:t>(6) Simple, Small and Familiar :</a:t>
            </a:r>
          </a:p>
          <a:p>
            <a:pPr algn="just"/>
            <a:r>
              <a:rPr lang="en-US" sz="3200" dirty="0"/>
              <a:t>	Java is simple language because many of the features are from C and C++.  Again it removes problems from C and C++ like (1) it does not support pointers, (2) Preprocessors (3) </a:t>
            </a:r>
            <a:r>
              <a:rPr lang="en-US" sz="3200" dirty="0" err="1"/>
              <a:t>goto</a:t>
            </a:r>
            <a:r>
              <a:rPr lang="en-US" sz="3200" dirty="0"/>
              <a:t> statement and many others.</a:t>
            </a:r>
          </a:p>
          <a:p>
            <a:pPr algn="just"/>
            <a:r>
              <a:rPr lang="en-US" sz="3200" dirty="0"/>
              <a:t>	Java is small language because it consist of only Six packages.</a:t>
            </a:r>
          </a:p>
          <a:p>
            <a:pPr algn="just"/>
            <a:r>
              <a:rPr lang="en-US" sz="3200" dirty="0"/>
              <a:t>	It is familiar because it looks like C++.  In other words we can say “Java is simplified version of 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Features to Java</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b="1" dirty="0"/>
              <a:t>(7) Multithreaded and Interactive :</a:t>
            </a:r>
          </a:p>
          <a:p>
            <a:pPr algn="just"/>
            <a:r>
              <a:rPr lang="en-US" sz="3200" dirty="0"/>
              <a:t>	Multithreading means handling multiple tasks simultaneously.  Means that we can do more then one work at a time.  E.g. listening music is one work and download from internet is another work is the example of Multithreading.</a:t>
            </a:r>
          </a:p>
          <a:p>
            <a:pPr algn="just"/>
            <a:r>
              <a:rPr lang="en-US" sz="3200" dirty="0"/>
              <a:t>	Through java we can develop programs for interactive systems like </a:t>
            </a:r>
            <a:r>
              <a:rPr lang="en-US" sz="3200" dirty="0" err="1"/>
              <a:t>cellphones</a:t>
            </a:r>
            <a:r>
              <a:rPr lang="en-US" sz="3200" dirty="0"/>
              <a:t>, </a:t>
            </a:r>
            <a:r>
              <a:rPr lang="en-US" sz="3200" dirty="0" err="1"/>
              <a:t>lcds</a:t>
            </a:r>
            <a:r>
              <a:rPr lang="en-US" sz="3200" dirty="0"/>
              <a:t>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Features to Java</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b="1" dirty="0"/>
              <a:t>(8) High Performance :</a:t>
            </a:r>
          </a:p>
          <a:p>
            <a:pPr algn="just"/>
            <a:r>
              <a:rPr lang="en-US" sz="3200" dirty="0"/>
              <a:t>	The performance of Java is quite impressive because it uses compilation and interpretation both.  It gives a very much high performance to the java programs.  Java architecture has also reduce the overheads which also improves the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Features to Java</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a:t>(9) Dynamic and Extensible:</a:t>
            </a:r>
          </a:p>
          <a:p>
            <a:pPr algn="just"/>
            <a:r>
              <a:rPr lang="en-US" sz="3200" dirty="0"/>
              <a:t>	Java is dynamic language.  It is capable of creating new classes, methods and objects. </a:t>
            </a:r>
          </a:p>
          <a:p>
            <a:pPr algn="just"/>
            <a:r>
              <a:rPr lang="en-US" sz="3200" dirty="0"/>
              <a:t>	Java supports functions written in C or C++ also.  This is known as native code.  This native code will bind with the code dynamically.</a:t>
            </a:r>
          </a:p>
          <a:p>
            <a:pPr algn="just"/>
            <a:r>
              <a:rPr lang="en-US" sz="3200" dirty="0"/>
              <a:t>	Java is Extensible because we can define our own classes also which can be added to the pure java language.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Comparison between C++ and Java</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marL="514350" indent="-514350" algn="just">
              <a:buAutoNum type="arabicParenBoth"/>
            </a:pPr>
            <a:r>
              <a:rPr lang="en-US" sz="3200" dirty="0"/>
              <a:t>Java does not support Operator Overloading</a:t>
            </a:r>
          </a:p>
          <a:p>
            <a:pPr marL="514350" indent="-514350" algn="just">
              <a:buAutoNum type="arabicParenBoth"/>
            </a:pPr>
            <a:r>
              <a:rPr lang="en-US" sz="3200" dirty="0"/>
              <a:t>Java does not have template classes</a:t>
            </a:r>
          </a:p>
          <a:p>
            <a:pPr marL="514350" indent="-514350" algn="just">
              <a:buAutoNum type="arabicParenBoth"/>
            </a:pPr>
            <a:r>
              <a:rPr lang="en-US" sz="3200" dirty="0"/>
              <a:t>Java does not support multiple inheritance instead of that it uses interface</a:t>
            </a:r>
          </a:p>
          <a:p>
            <a:pPr marL="514350" indent="-514350" algn="just">
              <a:buAutoNum type="arabicParenBoth"/>
            </a:pPr>
            <a:r>
              <a:rPr lang="en-US" sz="3200" dirty="0"/>
              <a:t>Java does not support global variable declaration</a:t>
            </a:r>
          </a:p>
          <a:p>
            <a:pPr marL="514350" indent="-514350" algn="just">
              <a:buAutoNum type="arabicParenBoth"/>
            </a:pPr>
            <a:r>
              <a:rPr lang="en-US" sz="3200" dirty="0"/>
              <a:t>Java does not use destructor instead of that it uses finalize() method</a:t>
            </a:r>
          </a:p>
          <a:p>
            <a:pPr marL="514350" indent="-514350" algn="just">
              <a:buAutoNum type="arabicParenBoth"/>
            </a:pPr>
            <a:r>
              <a:rPr lang="en-US" sz="3200" dirty="0"/>
              <a:t>There are no header files in java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914400" y="1219200"/>
            <a:ext cx="5334000" cy="48006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sz="4400" dirty="0">
                <a:solidFill>
                  <a:srgbClr val="00B050"/>
                </a:solidFill>
              </a:rPr>
              <a:t>C++</a:t>
            </a:r>
          </a:p>
        </p:txBody>
      </p:sp>
      <p:sp>
        <p:nvSpPr>
          <p:cNvPr id="2" name="Title 1"/>
          <p:cNvSpPr>
            <a:spLocks noGrp="1"/>
          </p:cNvSpPr>
          <p:nvPr>
            <p:ph type="ctrTitle"/>
          </p:nvPr>
        </p:nvSpPr>
        <p:spPr>
          <a:xfrm>
            <a:off x="0" y="152400"/>
            <a:ext cx="9144000" cy="914400"/>
          </a:xfrm>
        </p:spPr>
        <p:txBody>
          <a:bodyPr>
            <a:normAutofit/>
          </a:bodyPr>
          <a:lstStyle/>
          <a:p>
            <a:r>
              <a:rPr lang="en-US" b="1" dirty="0"/>
              <a:t>Summary of C, C++ and Java</a:t>
            </a:r>
            <a:endParaRPr lang="en-US" dirty="0"/>
          </a:p>
        </p:txBody>
      </p:sp>
      <p:sp>
        <p:nvSpPr>
          <p:cNvPr id="5" name="Oval 4"/>
          <p:cNvSpPr/>
          <p:nvPr/>
        </p:nvSpPr>
        <p:spPr>
          <a:xfrm>
            <a:off x="2590800" y="1905000"/>
            <a:ext cx="2743200" cy="335280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6600" dirty="0">
                <a:solidFill>
                  <a:schemeClr val="tx1"/>
                </a:solidFill>
              </a:rPr>
              <a:t>C</a:t>
            </a:r>
          </a:p>
        </p:txBody>
      </p:sp>
      <p:sp>
        <p:nvSpPr>
          <p:cNvPr id="7" name="Oval 6"/>
          <p:cNvSpPr/>
          <p:nvPr/>
        </p:nvSpPr>
        <p:spPr>
          <a:xfrm>
            <a:off x="4572000" y="1600200"/>
            <a:ext cx="2971800" cy="40386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6600" dirty="0">
                <a:solidFill>
                  <a:schemeClr val="tx1"/>
                </a:solidFill>
              </a:rPr>
              <a:t>Java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Introduction to Java</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a:t>	</a:t>
            </a:r>
            <a:r>
              <a:rPr lang="en-US" sz="3200" dirty="0"/>
              <a:t>Java is a general purpose object oriented Programming language.  It is developed by Sun Microsystems of USA in 1991.</a:t>
            </a:r>
          </a:p>
          <a:p>
            <a:pPr algn="just"/>
            <a:r>
              <a:rPr lang="en-US" sz="3200" dirty="0"/>
              <a:t>	Its original name was </a:t>
            </a:r>
            <a:r>
              <a:rPr lang="en-US" sz="3200" b="1" dirty="0"/>
              <a:t>Oak</a:t>
            </a:r>
            <a:r>
              <a:rPr lang="en-US" sz="3200" dirty="0"/>
              <a:t> given by </a:t>
            </a:r>
            <a:r>
              <a:rPr lang="en-US" sz="3200" b="1" dirty="0"/>
              <a:t>James Gosling, </a:t>
            </a:r>
            <a:r>
              <a:rPr lang="en-US" sz="3200" dirty="0"/>
              <a:t>who is one of the inventors of the language. </a:t>
            </a:r>
          </a:p>
          <a:p>
            <a:pPr algn="just"/>
            <a:r>
              <a:rPr lang="en-US" sz="3200" b="1" dirty="0"/>
              <a:t>	</a:t>
            </a:r>
            <a:r>
              <a:rPr lang="en-US" sz="3200" dirty="0"/>
              <a:t>Java was initially Developed for </a:t>
            </a:r>
            <a:r>
              <a:rPr lang="en-US" sz="3200" dirty="0" err="1"/>
              <a:t>Softwares</a:t>
            </a:r>
            <a:r>
              <a:rPr lang="en-US" sz="3200" dirty="0"/>
              <a:t> for Consumer Electronics Devices like TVs, VCRs, and others.</a:t>
            </a:r>
            <a:endParaRPr lang="en-US" sz="3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762000"/>
          </a:xfrm>
        </p:spPr>
        <p:txBody>
          <a:bodyPr>
            <a:normAutofit/>
          </a:bodyPr>
          <a:lstStyle/>
          <a:p>
            <a:r>
              <a:rPr lang="en-US" sz="3200" b="1" dirty="0"/>
              <a:t>Process of Building and Running Java Application</a:t>
            </a:r>
            <a:endParaRPr lang="en-US" sz="3200" dirty="0"/>
          </a:p>
        </p:txBody>
      </p:sp>
      <p:sp>
        <p:nvSpPr>
          <p:cNvPr id="8" name="Rectangle 7"/>
          <p:cNvSpPr/>
          <p:nvPr/>
        </p:nvSpPr>
        <p:spPr>
          <a:xfrm>
            <a:off x="2286000" y="1066800"/>
            <a:ext cx="45720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Text Editor</a:t>
            </a:r>
          </a:p>
        </p:txBody>
      </p:sp>
      <p:sp>
        <p:nvSpPr>
          <p:cNvPr id="9" name="Rectangle 8"/>
          <p:cNvSpPr/>
          <p:nvPr/>
        </p:nvSpPr>
        <p:spPr>
          <a:xfrm>
            <a:off x="2286000" y="19050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Java Source Code</a:t>
            </a:r>
          </a:p>
        </p:txBody>
      </p:sp>
      <p:sp>
        <p:nvSpPr>
          <p:cNvPr id="12" name="Rectangle 11"/>
          <p:cNvSpPr/>
          <p:nvPr/>
        </p:nvSpPr>
        <p:spPr>
          <a:xfrm>
            <a:off x="2286000" y="28956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javac</a:t>
            </a:r>
            <a:r>
              <a:rPr lang="en-US" sz="2800" dirty="0">
                <a:solidFill>
                  <a:schemeClr val="tx1"/>
                </a:solidFill>
              </a:rPr>
              <a:t> (Compiler)</a:t>
            </a:r>
          </a:p>
        </p:txBody>
      </p:sp>
      <p:sp>
        <p:nvSpPr>
          <p:cNvPr id="17" name="Rectangle 16"/>
          <p:cNvSpPr/>
          <p:nvPr/>
        </p:nvSpPr>
        <p:spPr>
          <a:xfrm>
            <a:off x="2286000" y="39624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Java class file</a:t>
            </a:r>
          </a:p>
        </p:txBody>
      </p:sp>
      <p:cxnSp>
        <p:nvCxnSpPr>
          <p:cNvPr id="21" name="Straight Arrow Connector 20"/>
          <p:cNvCxnSpPr>
            <a:stCxn id="8" idx="2"/>
            <a:endCxn id="9" idx="0"/>
          </p:cNvCxnSpPr>
          <p:nvPr/>
        </p:nvCxnSpPr>
        <p:spPr>
          <a:xfrm rot="5400000">
            <a:off x="4419600" y="1752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2" idx="0"/>
          </p:cNvCxnSpPr>
          <p:nvPr/>
        </p:nvCxnSpPr>
        <p:spPr>
          <a:xfrm rot="5400000">
            <a:off x="4419600" y="2743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7" idx="0"/>
          </p:cNvCxnSpPr>
          <p:nvPr/>
        </p:nvCxnSpPr>
        <p:spPr>
          <a:xfrm rot="5400000">
            <a:off x="4381500" y="3771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286000" y="49530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java (Interpreter)</a:t>
            </a:r>
          </a:p>
        </p:txBody>
      </p:sp>
      <p:cxnSp>
        <p:nvCxnSpPr>
          <p:cNvPr id="28" name="Straight Arrow Connector 27"/>
          <p:cNvCxnSpPr>
            <a:stCxn id="17" idx="2"/>
            <a:endCxn id="27" idx="0"/>
          </p:cNvCxnSpPr>
          <p:nvPr/>
        </p:nvCxnSpPr>
        <p:spPr>
          <a:xfrm rot="5400000">
            <a:off x="4419600" y="4800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286000" y="5943600"/>
            <a:ext cx="45720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Java Program Output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ames Gosling.jpg"/>
          <p:cNvPicPr>
            <a:picLocks noChangeAspect="1"/>
          </p:cNvPicPr>
          <p:nvPr/>
        </p:nvPicPr>
        <p:blipFill>
          <a:blip r:embed="rId2"/>
          <a:stretch>
            <a:fillRect/>
          </a:stretch>
        </p:blipFill>
        <p:spPr>
          <a:xfrm>
            <a:off x="1143000" y="1371600"/>
            <a:ext cx="6553200" cy="4914900"/>
          </a:xfrm>
          <a:prstGeom prst="rect">
            <a:avLst/>
          </a:prstGeom>
        </p:spPr>
      </p:pic>
      <p:sp>
        <p:nvSpPr>
          <p:cNvPr id="5" name="Title 1"/>
          <p:cNvSpPr txBox="1">
            <a:spLocks/>
          </p:cNvSpPr>
          <p:nvPr/>
        </p:nvSpPr>
        <p:spPr>
          <a:xfrm>
            <a:off x="0" y="152400"/>
            <a:ext cx="91440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The father of Java – James</a:t>
            </a:r>
            <a:r>
              <a:rPr kumimoji="0" lang="en-US" sz="4400" b="1" i="0" u="none" strike="noStrike" kern="1200" cap="none" spc="0" normalizeH="0" noProof="0" dirty="0">
                <a:ln>
                  <a:noFill/>
                </a:ln>
                <a:solidFill>
                  <a:schemeClr val="tx1"/>
                </a:solidFill>
                <a:effectLst/>
                <a:uLnTx/>
                <a:uFillTx/>
                <a:latin typeface="+mj-lt"/>
                <a:ea typeface="+mj-ea"/>
                <a:cs typeface="+mj-cs"/>
              </a:rPr>
              <a:t> Gosling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Introduction to Java</a:t>
            </a:r>
            <a:endParaRPr lang="en-US" dirty="0"/>
          </a:p>
        </p:txBody>
      </p:sp>
      <p:sp>
        <p:nvSpPr>
          <p:cNvPr id="4" name="TextBox 3"/>
          <p:cNvSpPr txBox="1"/>
          <p:nvPr/>
        </p:nvSpPr>
        <p:spPr>
          <a:xfrm>
            <a:off x="228600" y="1066800"/>
            <a:ext cx="8763000" cy="2554545"/>
          </a:xfrm>
          <a:prstGeom prst="rect">
            <a:avLst/>
          </a:prstGeom>
          <a:noFill/>
        </p:spPr>
        <p:txBody>
          <a:bodyPr wrap="square" rtlCol="0">
            <a:spAutoFit/>
          </a:bodyPr>
          <a:lstStyle/>
          <a:p>
            <a:pPr algn="just"/>
            <a:r>
              <a:rPr lang="en-US" sz="3200" b="1" dirty="0"/>
              <a:t>	</a:t>
            </a:r>
            <a:r>
              <a:rPr lang="en-US" sz="3200" dirty="0"/>
              <a:t>Java has taken the most popular languages of that time i.e. C and C++ as base by considering its various features and removing their limitations.</a:t>
            </a:r>
          </a:p>
          <a:p>
            <a:pPr algn="just"/>
            <a:r>
              <a:rPr lang="en-US" sz="3200" dirty="0"/>
              <a:t>	With this they have develop a most simple, reliable, portable and powerful language.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History of Java</a:t>
            </a:r>
            <a:endParaRPr lang="en-US" dirty="0"/>
          </a:p>
        </p:txBody>
      </p:sp>
      <p:graphicFrame>
        <p:nvGraphicFramePr>
          <p:cNvPr id="5" name="Table 4"/>
          <p:cNvGraphicFramePr>
            <a:graphicFrameLocks noGrp="1"/>
          </p:cNvGraphicFramePr>
          <p:nvPr/>
        </p:nvGraphicFramePr>
        <p:xfrm>
          <a:off x="228600" y="1143000"/>
          <a:ext cx="8686800" cy="54102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81000">
                <a:tc>
                  <a:txBody>
                    <a:bodyPr/>
                    <a:lstStyle/>
                    <a:p>
                      <a:pPr algn="ctr"/>
                      <a:r>
                        <a:rPr lang="en-US" dirty="0"/>
                        <a:t>Year</a:t>
                      </a:r>
                    </a:p>
                  </a:txBody>
                  <a:tcPr/>
                </a:tc>
                <a:tc>
                  <a:txBody>
                    <a:bodyPr/>
                    <a:lstStyle/>
                    <a:p>
                      <a:pPr algn="ctr"/>
                      <a:r>
                        <a:rPr lang="en-US" dirty="0"/>
                        <a:t>Development</a:t>
                      </a:r>
                    </a:p>
                  </a:txBody>
                  <a:tcPr/>
                </a:tc>
                <a:extLst>
                  <a:ext uri="{0D108BD9-81ED-4DB2-BD59-A6C34878D82A}">
                    <a16:rowId xmlns:a16="http://schemas.microsoft.com/office/drawing/2014/main" val="10000"/>
                  </a:ext>
                </a:extLst>
              </a:tr>
              <a:tr h="685800">
                <a:tc>
                  <a:txBody>
                    <a:bodyPr/>
                    <a:lstStyle/>
                    <a:p>
                      <a:pPr algn="just"/>
                      <a:r>
                        <a:rPr lang="en-US" dirty="0"/>
                        <a:t>1990</a:t>
                      </a:r>
                    </a:p>
                  </a:txBody>
                  <a:tcPr/>
                </a:tc>
                <a:tc>
                  <a:txBody>
                    <a:bodyPr/>
                    <a:lstStyle/>
                    <a:p>
                      <a:pPr algn="just"/>
                      <a:r>
                        <a:rPr lang="en-US" dirty="0"/>
                        <a:t>Sun Microsystems decided to develop a special software for consumer electronics devices.  A Team has been formed to undertake this task</a:t>
                      </a:r>
                      <a:r>
                        <a:rPr lang="en-US" baseline="0" dirty="0"/>
                        <a:t>.  James Gosling was the head of that team.</a:t>
                      </a:r>
                      <a:endParaRPr lang="en-US" dirty="0"/>
                    </a:p>
                  </a:txBody>
                  <a:tcPr/>
                </a:tc>
                <a:extLst>
                  <a:ext uri="{0D108BD9-81ED-4DB2-BD59-A6C34878D82A}">
                    <a16:rowId xmlns:a16="http://schemas.microsoft.com/office/drawing/2014/main" val="10001"/>
                  </a:ext>
                </a:extLst>
              </a:tr>
              <a:tr h="685800">
                <a:tc>
                  <a:txBody>
                    <a:bodyPr/>
                    <a:lstStyle/>
                    <a:p>
                      <a:pPr algn="just"/>
                      <a:r>
                        <a:rPr lang="en-US" dirty="0"/>
                        <a:t>1991</a:t>
                      </a:r>
                    </a:p>
                  </a:txBody>
                  <a:tcPr/>
                </a:tc>
                <a:tc>
                  <a:txBody>
                    <a:bodyPr/>
                    <a:lstStyle/>
                    <a:p>
                      <a:pPr algn="just"/>
                      <a:r>
                        <a:rPr lang="en-US" dirty="0"/>
                        <a:t>The team</a:t>
                      </a:r>
                      <a:r>
                        <a:rPr lang="en-US" baseline="0" dirty="0"/>
                        <a:t> announce a new language called “Oak”</a:t>
                      </a:r>
                      <a:endParaRPr lang="en-US" dirty="0"/>
                    </a:p>
                  </a:txBody>
                  <a:tcPr/>
                </a:tc>
                <a:extLst>
                  <a:ext uri="{0D108BD9-81ED-4DB2-BD59-A6C34878D82A}">
                    <a16:rowId xmlns:a16="http://schemas.microsoft.com/office/drawing/2014/main" val="10002"/>
                  </a:ext>
                </a:extLst>
              </a:tr>
              <a:tr h="685800">
                <a:tc>
                  <a:txBody>
                    <a:bodyPr/>
                    <a:lstStyle/>
                    <a:p>
                      <a:pPr algn="just"/>
                      <a:r>
                        <a:rPr lang="en-US" dirty="0"/>
                        <a:t>1992</a:t>
                      </a:r>
                    </a:p>
                  </a:txBody>
                  <a:tcPr/>
                </a:tc>
                <a:tc>
                  <a:txBody>
                    <a:bodyPr/>
                    <a:lstStyle/>
                    <a:p>
                      <a:pPr algn="just"/>
                      <a:r>
                        <a:rPr lang="en-US" dirty="0"/>
                        <a:t>The team known</a:t>
                      </a:r>
                      <a:r>
                        <a:rPr lang="en-US" baseline="0" dirty="0"/>
                        <a:t> as “Green Project” team, have demonstrated the use of language on a list of home appliances.</a:t>
                      </a:r>
                      <a:endParaRPr lang="en-US" dirty="0"/>
                    </a:p>
                  </a:txBody>
                  <a:tcPr/>
                </a:tc>
                <a:extLst>
                  <a:ext uri="{0D108BD9-81ED-4DB2-BD59-A6C34878D82A}">
                    <a16:rowId xmlns:a16="http://schemas.microsoft.com/office/drawing/2014/main" val="10003"/>
                  </a:ext>
                </a:extLst>
              </a:tr>
              <a:tr h="685800">
                <a:tc>
                  <a:txBody>
                    <a:bodyPr/>
                    <a:lstStyle/>
                    <a:p>
                      <a:pPr algn="just"/>
                      <a:r>
                        <a:rPr lang="en-US" dirty="0"/>
                        <a:t>1993</a:t>
                      </a:r>
                    </a:p>
                  </a:txBody>
                  <a:tcPr/>
                </a:tc>
                <a:tc>
                  <a:txBody>
                    <a:bodyPr/>
                    <a:lstStyle/>
                    <a:p>
                      <a:pPr algn="just"/>
                      <a:r>
                        <a:rPr lang="en-US" dirty="0"/>
                        <a:t>World Wide</a:t>
                      </a:r>
                      <a:r>
                        <a:rPr lang="en-US" baseline="0" dirty="0"/>
                        <a:t> Web (WWW) has given support to Green Project Team and they have started thinking for development of Web Applets</a:t>
                      </a:r>
                      <a:endParaRPr lang="en-US" dirty="0"/>
                    </a:p>
                  </a:txBody>
                  <a:tcPr/>
                </a:tc>
                <a:extLst>
                  <a:ext uri="{0D108BD9-81ED-4DB2-BD59-A6C34878D82A}">
                    <a16:rowId xmlns:a16="http://schemas.microsoft.com/office/drawing/2014/main" val="10004"/>
                  </a:ext>
                </a:extLst>
              </a:tr>
              <a:tr h="685800">
                <a:tc>
                  <a:txBody>
                    <a:bodyPr/>
                    <a:lstStyle/>
                    <a:p>
                      <a:pPr algn="just"/>
                      <a:r>
                        <a:rPr lang="en-US" dirty="0"/>
                        <a:t>1994</a:t>
                      </a:r>
                    </a:p>
                  </a:txBody>
                  <a:tcPr/>
                </a:tc>
                <a:tc>
                  <a:txBody>
                    <a:bodyPr/>
                    <a:lstStyle/>
                    <a:p>
                      <a:pPr algn="just"/>
                      <a:r>
                        <a:rPr lang="en-US" dirty="0"/>
                        <a:t>A new Web browser</a:t>
                      </a:r>
                      <a:r>
                        <a:rPr lang="en-US" baseline="0" dirty="0"/>
                        <a:t> called </a:t>
                      </a:r>
                      <a:r>
                        <a:rPr lang="en-US" baseline="0" dirty="0" err="1"/>
                        <a:t>HotJava</a:t>
                      </a:r>
                      <a:r>
                        <a:rPr lang="en-US" baseline="0" dirty="0"/>
                        <a:t> has been developed by the Team to run applets.</a:t>
                      </a:r>
                      <a:endParaRPr lang="en-US" dirty="0"/>
                    </a:p>
                  </a:txBody>
                  <a:tcPr/>
                </a:tc>
                <a:extLst>
                  <a:ext uri="{0D108BD9-81ED-4DB2-BD59-A6C34878D82A}">
                    <a16:rowId xmlns:a16="http://schemas.microsoft.com/office/drawing/2014/main" val="10005"/>
                  </a:ext>
                </a:extLst>
              </a:tr>
              <a:tr h="685800">
                <a:tc>
                  <a:txBody>
                    <a:bodyPr/>
                    <a:lstStyle/>
                    <a:p>
                      <a:pPr algn="just"/>
                      <a:r>
                        <a:rPr lang="en-US" dirty="0"/>
                        <a:t>1995</a:t>
                      </a:r>
                    </a:p>
                  </a:txBody>
                  <a:tcPr/>
                </a:tc>
                <a:tc>
                  <a:txBody>
                    <a:bodyPr/>
                    <a:lstStyle/>
                    <a:p>
                      <a:pPr algn="just"/>
                      <a:r>
                        <a:rPr lang="en-US" dirty="0"/>
                        <a:t>Oak</a:t>
                      </a:r>
                      <a:r>
                        <a:rPr lang="en-US" baseline="0" dirty="0"/>
                        <a:t> was rename to Java due to some </a:t>
                      </a:r>
                      <a:r>
                        <a:rPr lang="en-US" baseline="0"/>
                        <a:t>legal problems.</a:t>
                      </a:r>
                      <a:endParaRPr lang="en-US" dirty="0"/>
                    </a:p>
                  </a:txBody>
                  <a:tcPr/>
                </a:tc>
                <a:extLst>
                  <a:ext uri="{0D108BD9-81ED-4DB2-BD59-A6C34878D82A}">
                    <a16:rowId xmlns:a16="http://schemas.microsoft.com/office/drawing/2014/main" val="10006"/>
                  </a:ext>
                </a:extLst>
              </a:tr>
              <a:tr h="685800">
                <a:tc>
                  <a:txBody>
                    <a:bodyPr/>
                    <a:lstStyle/>
                    <a:p>
                      <a:pPr algn="just"/>
                      <a:r>
                        <a:rPr lang="en-US" dirty="0"/>
                        <a:t>1996</a:t>
                      </a:r>
                    </a:p>
                  </a:txBody>
                  <a:tcPr/>
                </a:tc>
                <a:tc>
                  <a:txBody>
                    <a:bodyPr/>
                    <a:lstStyle/>
                    <a:p>
                      <a:pPr algn="just"/>
                      <a:r>
                        <a:rPr lang="en-US" dirty="0"/>
                        <a:t>Sun</a:t>
                      </a:r>
                      <a:r>
                        <a:rPr lang="en-US" baseline="0" dirty="0"/>
                        <a:t> release Java Development Kit 1.0 (JDK 1.0)</a:t>
                      </a:r>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History of Java</a:t>
            </a:r>
            <a:endParaRPr lang="en-US" dirty="0"/>
          </a:p>
        </p:txBody>
      </p:sp>
      <p:graphicFrame>
        <p:nvGraphicFramePr>
          <p:cNvPr id="5" name="Table 4"/>
          <p:cNvGraphicFramePr>
            <a:graphicFrameLocks noGrp="1"/>
          </p:cNvGraphicFramePr>
          <p:nvPr/>
        </p:nvGraphicFramePr>
        <p:xfrm>
          <a:off x="228600" y="1143000"/>
          <a:ext cx="8686800" cy="51816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81000">
                <a:tc>
                  <a:txBody>
                    <a:bodyPr/>
                    <a:lstStyle/>
                    <a:p>
                      <a:pPr algn="ctr"/>
                      <a:r>
                        <a:rPr lang="en-US" dirty="0"/>
                        <a:t>Year</a:t>
                      </a:r>
                    </a:p>
                  </a:txBody>
                  <a:tcPr/>
                </a:tc>
                <a:tc>
                  <a:txBody>
                    <a:bodyPr/>
                    <a:lstStyle/>
                    <a:p>
                      <a:pPr algn="ctr"/>
                      <a:r>
                        <a:rPr lang="en-US" dirty="0"/>
                        <a:t>Development</a:t>
                      </a:r>
                    </a:p>
                  </a:txBody>
                  <a:tcPr/>
                </a:tc>
                <a:extLst>
                  <a:ext uri="{0D108BD9-81ED-4DB2-BD59-A6C34878D82A}">
                    <a16:rowId xmlns:a16="http://schemas.microsoft.com/office/drawing/2014/main" val="10000"/>
                  </a:ext>
                </a:extLst>
              </a:tr>
              <a:tr h="685800">
                <a:tc>
                  <a:txBody>
                    <a:bodyPr/>
                    <a:lstStyle/>
                    <a:p>
                      <a:pPr algn="just"/>
                      <a:r>
                        <a:rPr lang="en-US" dirty="0"/>
                        <a:t>1997</a:t>
                      </a:r>
                    </a:p>
                  </a:txBody>
                  <a:tcPr/>
                </a:tc>
                <a:tc>
                  <a:txBody>
                    <a:bodyPr/>
                    <a:lstStyle/>
                    <a:p>
                      <a:pPr algn="just"/>
                      <a:r>
                        <a:rPr lang="en-US" dirty="0"/>
                        <a:t>Sun release</a:t>
                      </a:r>
                      <a:r>
                        <a:rPr lang="en-US" baseline="0" dirty="0"/>
                        <a:t> JDK 1.1</a:t>
                      </a:r>
                      <a:endParaRPr lang="en-US" dirty="0"/>
                    </a:p>
                  </a:txBody>
                  <a:tcPr/>
                </a:tc>
                <a:extLst>
                  <a:ext uri="{0D108BD9-81ED-4DB2-BD59-A6C34878D82A}">
                    <a16:rowId xmlns:a16="http://schemas.microsoft.com/office/drawing/2014/main" val="10001"/>
                  </a:ext>
                </a:extLst>
              </a:tr>
              <a:tr h="685800">
                <a:tc>
                  <a:txBody>
                    <a:bodyPr/>
                    <a:lstStyle/>
                    <a:p>
                      <a:pPr algn="just"/>
                      <a:r>
                        <a:rPr lang="en-US" dirty="0"/>
                        <a:t>1998</a:t>
                      </a:r>
                    </a:p>
                  </a:txBody>
                  <a:tcPr/>
                </a:tc>
                <a:tc>
                  <a:txBody>
                    <a:bodyPr/>
                    <a:lstStyle/>
                    <a:p>
                      <a:pPr algn="just"/>
                      <a:r>
                        <a:rPr lang="en-US" dirty="0"/>
                        <a:t>Sun</a:t>
                      </a:r>
                      <a:r>
                        <a:rPr lang="en-US" baseline="0" dirty="0"/>
                        <a:t> release Java 2 with JDK 1.2</a:t>
                      </a:r>
                      <a:endParaRPr lang="en-US" dirty="0"/>
                    </a:p>
                  </a:txBody>
                  <a:tcPr/>
                </a:tc>
                <a:extLst>
                  <a:ext uri="{0D108BD9-81ED-4DB2-BD59-A6C34878D82A}">
                    <a16:rowId xmlns:a16="http://schemas.microsoft.com/office/drawing/2014/main" val="10002"/>
                  </a:ext>
                </a:extLst>
              </a:tr>
              <a:tr h="685800">
                <a:tc>
                  <a:txBody>
                    <a:bodyPr/>
                    <a:lstStyle/>
                    <a:p>
                      <a:pPr algn="just"/>
                      <a:r>
                        <a:rPr lang="en-US" dirty="0"/>
                        <a:t>1999</a:t>
                      </a:r>
                    </a:p>
                  </a:txBody>
                  <a:tcPr/>
                </a:tc>
                <a:tc>
                  <a:txBody>
                    <a:bodyPr/>
                    <a:lstStyle/>
                    <a:p>
                      <a:pPr algn="just"/>
                      <a:r>
                        <a:rPr lang="en-US" dirty="0"/>
                        <a:t>Sun release J2SE</a:t>
                      </a:r>
                      <a:r>
                        <a:rPr lang="en-US" baseline="0" dirty="0"/>
                        <a:t> and J2EE</a:t>
                      </a:r>
                      <a:endParaRPr lang="en-US" dirty="0"/>
                    </a:p>
                  </a:txBody>
                  <a:tcPr/>
                </a:tc>
                <a:extLst>
                  <a:ext uri="{0D108BD9-81ED-4DB2-BD59-A6C34878D82A}">
                    <a16:rowId xmlns:a16="http://schemas.microsoft.com/office/drawing/2014/main" val="10003"/>
                  </a:ext>
                </a:extLst>
              </a:tr>
              <a:tr h="685800">
                <a:tc>
                  <a:txBody>
                    <a:bodyPr/>
                    <a:lstStyle/>
                    <a:p>
                      <a:pPr algn="just"/>
                      <a:r>
                        <a:rPr lang="en-US" dirty="0"/>
                        <a:t>2000</a:t>
                      </a:r>
                    </a:p>
                  </a:txBody>
                  <a:tcPr/>
                </a:tc>
                <a:tc>
                  <a:txBody>
                    <a:bodyPr/>
                    <a:lstStyle/>
                    <a:p>
                      <a:pPr algn="just"/>
                      <a:r>
                        <a:rPr lang="en-US" dirty="0"/>
                        <a:t>JDK 1.3</a:t>
                      </a:r>
                    </a:p>
                  </a:txBody>
                  <a:tcPr/>
                </a:tc>
                <a:extLst>
                  <a:ext uri="{0D108BD9-81ED-4DB2-BD59-A6C34878D82A}">
                    <a16:rowId xmlns:a16="http://schemas.microsoft.com/office/drawing/2014/main" val="10004"/>
                  </a:ext>
                </a:extLst>
              </a:tr>
              <a:tr h="685800">
                <a:tc>
                  <a:txBody>
                    <a:bodyPr/>
                    <a:lstStyle/>
                    <a:p>
                      <a:pPr algn="just"/>
                      <a:r>
                        <a:rPr lang="en-US" dirty="0"/>
                        <a:t>2002</a:t>
                      </a:r>
                    </a:p>
                  </a:txBody>
                  <a:tcPr/>
                </a:tc>
                <a:tc>
                  <a:txBody>
                    <a:bodyPr/>
                    <a:lstStyle/>
                    <a:p>
                      <a:pPr algn="just"/>
                      <a:r>
                        <a:rPr lang="en-US" dirty="0"/>
                        <a:t>JDK 1.4</a:t>
                      </a:r>
                    </a:p>
                  </a:txBody>
                  <a:tcPr/>
                </a:tc>
                <a:extLst>
                  <a:ext uri="{0D108BD9-81ED-4DB2-BD59-A6C34878D82A}">
                    <a16:rowId xmlns:a16="http://schemas.microsoft.com/office/drawing/2014/main" val="10005"/>
                  </a:ext>
                </a:extLst>
              </a:tr>
              <a:tr h="685800">
                <a:tc>
                  <a:txBody>
                    <a:bodyPr/>
                    <a:lstStyle/>
                    <a:p>
                      <a:pPr algn="just"/>
                      <a:r>
                        <a:rPr lang="en-US" dirty="0"/>
                        <a:t>2004</a:t>
                      </a:r>
                    </a:p>
                  </a:txBody>
                  <a:tcPr/>
                </a:tc>
                <a:tc>
                  <a:txBody>
                    <a:bodyPr/>
                    <a:lstStyle/>
                    <a:p>
                      <a:pPr algn="just"/>
                      <a:r>
                        <a:rPr lang="en-US" dirty="0"/>
                        <a:t>JDK 1.5</a:t>
                      </a:r>
                    </a:p>
                  </a:txBody>
                  <a:tcPr/>
                </a:tc>
                <a:extLst>
                  <a:ext uri="{0D108BD9-81ED-4DB2-BD59-A6C34878D82A}">
                    <a16:rowId xmlns:a16="http://schemas.microsoft.com/office/drawing/2014/main" val="10006"/>
                  </a:ext>
                </a:extLst>
              </a:tr>
              <a:tr h="685800">
                <a:tc>
                  <a:txBody>
                    <a:bodyPr/>
                    <a:lstStyle/>
                    <a:p>
                      <a:pPr algn="just"/>
                      <a:r>
                        <a:rPr lang="en-US" dirty="0"/>
                        <a:t>2006</a:t>
                      </a:r>
                    </a:p>
                  </a:txBody>
                  <a:tcPr/>
                </a:tc>
                <a:tc>
                  <a:txBody>
                    <a:bodyPr/>
                    <a:lstStyle/>
                    <a:p>
                      <a:pPr algn="just"/>
                      <a:r>
                        <a:rPr lang="en-US" dirty="0"/>
                        <a:t>JDK 1.6</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Features to Java</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b="1" dirty="0"/>
              <a:t>	</a:t>
            </a:r>
            <a:r>
              <a:rPr lang="en-US" sz="3200" dirty="0"/>
              <a:t>Java has various features which makes it simple, secure and compact.  They are as follows:</a:t>
            </a:r>
          </a:p>
          <a:p>
            <a:pPr marL="514350" indent="-514350" algn="just">
              <a:buAutoNum type="arabicParenBoth"/>
            </a:pPr>
            <a:r>
              <a:rPr lang="en-US" sz="3200" dirty="0"/>
              <a:t>Compiled and Interpreted</a:t>
            </a:r>
          </a:p>
          <a:p>
            <a:pPr marL="514350" indent="-514350" algn="just">
              <a:buAutoNum type="arabicParenBoth"/>
            </a:pPr>
            <a:r>
              <a:rPr lang="en-US" sz="3200" dirty="0"/>
              <a:t>Platform Independent and Portable</a:t>
            </a:r>
          </a:p>
          <a:p>
            <a:pPr marL="514350" indent="-514350" algn="just">
              <a:buAutoNum type="arabicParenBoth"/>
            </a:pPr>
            <a:r>
              <a:rPr lang="en-US" sz="3200" dirty="0"/>
              <a:t>Object Oriented</a:t>
            </a:r>
          </a:p>
          <a:p>
            <a:pPr marL="514350" indent="-514350" algn="just">
              <a:buAutoNum type="arabicParenBoth"/>
            </a:pPr>
            <a:r>
              <a:rPr lang="en-US" sz="3200" dirty="0"/>
              <a:t>Secure</a:t>
            </a:r>
          </a:p>
          <a:p>
            <a:pPr marL="514350" indent="-514350" algn="just">
              <a:buAutoNum type="arabicParenBoth"/>
            </a:pPr>
            <a:r>
              <a:rPr lang="en-US" sz="3200" dirty="0"/>
              <a:t>Distributed</a:t>
            </a:r>
          </a:p>
          <a:p>
            <a:pPr marL="514350" indent="-514350" algn="just">
              <a:buAutoNum type="arabicParenBoth"/>
            </a:pPr>
            <a:r>
              <a:rPr lang="en-US" sz="3200" dirty="0"/>
              <a:t>Familiar, Simple and Small</a:t>
            </a:r>
          </a:p>
          <a:p>
            <a:pPr marL="514350" indent="-514350" algn="just">
              <a:buAutoNum type="arabicParenBoth"/>
            </a:pPr>
            <a:r>
              <a:rPr lang="en-US" sz="3200" dirty="0"/>
              <a:t>Multithreaded and Interactive</a:t>
            </a:r>
          </a:p>
          <a:p>
            <a:pPr marL="514350" indent="-514350" algn="just">
              <a:buAutoNum type="arabicParenBoth"/>
            </a:pPr>
            <a:r>
              <a:rPr lang="en-US" sz="3200" dirty="0"/>
              <a:t>High Performance</a:t>
            </a:r>
          </a:p>
          <a:p>
            <a:pPr marL="514350" indent="-514350" algn="just">
              <a:buAutoNum type="arabicParenBoth"/>
            </a:pPr>
            <a:r>
              <a:rPr lang="en-US" sz="3200" dirty="0"/>
              <a:t>Dynamic and Extensible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a:t>Features to Java</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a:t>(1) Compiled and Interpreted :</a:t>
            </a:r>
          </a:p>
          <a:p>
            <a:pPr algn="just"/>
            <a:r>
              <a:rPr lang="en-US" sz="3200" dirty="0"/>
              <a:t>	Usually a computer language is either compiled or interpreted.  But java combines both the approaches.  First java compiler translates the source code into byte code instructions.  </a:t>
            </a:r>
            <a:r>
              <a:rPr lang="en-US" sz="3200" dirty="0" err="1"/>
              <a:t>Bytecodes</a:t>
            </a:r>
            <a:r>
              <a:rPr lang="en-US" sz="3200" dirty="0"/>
              <a:t> are not machine instructions so in second stage, Java Interpreter generates machine code and execute the code.  So we can say that java is Compiler and Interpreter.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3716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a:t>Java Program </a:t>
            </a:r>
          </a:p>
          <a:p>
            <a:pPr algn="ctr"/>
            <a:r>
              <a:rPr lang="en-US" sz="2400" dirty="0"/>
              <a:t>Source Code</a:t>
            </a:r>
          </a:p>
        </p:txBody>
      </p:sp>
      <p:sp>
        <p:nvSpPr>
          <p:cNvPr id="7" name="Rectangle 6"/>
          <p:cNvSpPr/>
          <p:nvPr/>
        </p:nvSpPr>
        <p:spPr>
          <a:xfrm>
            <a:off x="3429000" y="13716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Java Compiler</a:t>
            </a:r>
          </a:p>
        </p:txBody>
      </p:sp>
      <p:sp>
        <p:nvSpPr>
          <p:cNvPr id="8" name="Rectangle 7"/>
          <p:cNvSpPr/>
          <p:nvPr/>
        </p:nvSpPr>
        <p:spPr>
          <a:xfrm>
            <a:off x="6477000" y="13716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Virtual Machine </a:t>
            </a:r>
          </a:p>
          <a:p>
            <a:pPr algn="ctr"/>
            <a:r>
              <a:rPr lang="en-US" sz="2800" dirty="0"/>
              <a:t>Byte Code</a:t>
            </a:r>
          </a:p>
        </p:txBody>
      </p:sp>
      <p:sp>
        <p:nvSpPr>
          <p:cNvPr id="9" name="Rectangle 8"/>
          <p:cNvSpPr/>
          <p:nvPr/>
        </p:nvSpPr>
        <p:spPr>
          <a:xfrm>
            <a:off x="457200" y="38862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Virtual Machine </a:t>
            </a:r>
          </a:p>
          <a:p>
            <a:pPr algn="ctr"/>
            <a:r>
              <a:rPr lang="en-US" sz="2800" dirty="0"/>
              <a:t>Byte Code</a:t>
            </a:r>
          </a:p>
        </p:txBody>
      </p:sp>
      <p:sp>
        <p:nvSpPr>
          <p:cNvPr id="10" name="Title 1"/>
          <p:cNvSpPr>
            <a:spLocks noGrp="1"/>
          </p:cNvSpPr>
          <p:nvPr>
            <p:ph type="ctrTitle"/>
          </p:nvPr>
        </p:nvSpPr>
        <p:spPr>
          <a:xfrm>
            <a:off x="0" y="152400"/>
            <a:ext cx="9144000" cy="914400"/>
          </a:xfrm>
        </p:spPr>
        <p:txBody>
          <a:bodyPr>
            <a:normAutofit/>
          </a:bodyPr>
          <a:lstStyle/>
          <a:p>
            <a:r>
              <a:rPr lang="en-US" b="1" dirty="0"/>
              <a:t>Phase – I (Compilation)</a:t>
            </a:r>
            <a:endParaRPr lang="en-US" dirty="0"/>
          </a:p>
        </p:txBody>
      </p:sp>
      <p:cxnSp>
        <p:nvCxnSpPr>
          <p:cNvPr id="12" name="Straight Arrow Connector 11"/>
          <p:cNvCxnSpPr>
            <a:stCxn id="6" idx="3"/>
            <a:endCxn id="7" idx="1"/>
          </p:cNvCxnSpPr>
          <p:nvPr/>
        </p:nvCxnSpPr>
        <p:spPr>
          <a:xfrm>
            <a:off x="2667000" y="2057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715000" y="20574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743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505200" y="38862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Java Interpreter</a:t>
            </a:r>
          </a:p>
        </p:txBody>
      </p:sp>
      <p:sp>
        <p:nvSpPr>
          <p:cNvPr id="16" name="Rectangle 15"/>
          <p:cNvSpPr/>
          <p:nvPr/>
        </p:nvSpPr>
        <p:spPr>
          <a:xfrm>
            <a:off x="6553200" y="3886200"/>
            <a:ext cx="2286000" cy="1371600"/>
          </a:xfrm>
          <a:prstGeom prst="rect">
            <a:avLst/>
          </a:prstGeom>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800" dirty="0"/>
              <a:t>Java Interpreter</a:t>
            </a:r>
          </a:p>
        </p:txBody>
      </p:sp>
      <p:cxnSp>
        <p:nvCxnSpPr>
          <p:cNvPr id="17" name="Straight Arrow Connector 16"/>
          <p:cNvCxnSpPr/>
          <p:nvPr/>
        </p:nvCxnSpPr>
        <p:spPr>
          <a:xfrm>
            <a:off x="5791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a:xfrm>
            <a:off x="0" y="2895600"/>
            <a:ext cx="91440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Phase – II (Interpretation)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2585</TotalTime>
  <Words>1097</Words>
  <Application>Microsoft Office PowerPoint</Application>
  <PresentationFormat>On-screen Show (4:3)</PresentationFormat>
  <Paragraphs>120</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Marwadi Education Foundation’s Group of Institutions Faculty of Computer Applications MCA Sem- III</vt:lpstr>
      <vt:lpstr>Introduction to Java</vt:lpstr>
      <vt:lpstr>PowerPoint Presentation</vt:lpstr>
      <vt:lpstr>Introduction to Java</vt:lpstr>
      <vt:lpstr>History of Java</vt:lpstr>
      <vt:lpstr>History of Java</vt:lpstr>
      <vt:lpstr>Features to Java</vt:lpstr>
      <vt:lpstr>Features to Java</vt:lpstr>
      <vt:lpstr>Phase – I (Compilation)</vt:lpstr>
      <vt:lpstr>Features to Java</vt:lpstr>
      <vt:lpstr>Features to Java</vt:lpstr>
      <vt:lpstr>Features to Java</vt:lpstr>
      <vt:lpstr>Features to Java</vt:lpstr>
      <vt:lpstr>Features to Java</vt:lpstr>
      <vt:lpstr>Features to Java</vt:lpstr>
      <vt:lpstr>Features to Java</vt:lpstr>
      <vt:lpstr>Features to Java</vt:lpstr>
      <vt:lpstr>Comparison between C++ and Java</vt:lpstr>
      <vt:lpstr>Summary of C, C++ and Java</vt:lpstr>
      <vt:lpstr>Process of Building and Running Java Application</vt:lpstr>
      <vt:lpstr>Thank You</vt:lpstr>
    </vt:vector>
  </TitlesOfParts>
  <Company>MEFGI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Koushik Choudhury</cp:lastModifiedBy>
  <cp:revision>369</cp:revision>
  <dcterms:created xsi:type="dcterms:W3CDTF">2010-12-23T08:45:33Z</dcterms:created>
  <dcterms:modified xsi:type="dcterms:W3CDTF">2024-07-31T04:14:48Z</dcterms:modified>
</cp:coreProperties>
</file>