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7" r:id="rId2"/>
    <p:sldId id="462" r:id="rId3"/>
    <p:sldId id="258" r:id="rId4"/>
    <p:sldId id="311" r:id="rId5"/>
    <p:sldId id="309" r:id="rId6"/>
    <p:sldId id="330" r:id="rId7"/>
    <p:sldId id="310" r:id="rId8"/>
    <p:sldId id="312" r:id="rId9"/>
    <p:sldId id="461" r:id="rId10"/>
    <p:sldId id="460" r:id="rId11"/>
    <p:sldId id="471" r:id="rId12"/>
    <p:sldId id="313" r:id="rId13"/>
    <p:sldId id="314" r:id="rId14"/>
    <p:sldId id="315" r:id="rId15"/>
    <p:sldId id="316" r:id="rId16"/>
    <p:sldId id="317" r:id="rId17"/>
    <p:sldId id="318" r:id="rId18"/>
    <p:sldId id="319" r:id="rId19"/>
    <p:sldId id="320" r:id="rId20"/>
    <p:sldId id="321" r:id="rId21"/>
    <p:sldId id="322" r:id="rId22"/>
    <p:sldId id="328" r:id="rId23"/>
    <p:sldId id="329" r:id="rId24"/>
    <p:sldId id="327" r:id="rId25"/>
    <p:sldId id="326" r:id="rId26"/>
    <p:sldId id="449" r:id="rId27"/>
    <p:sldId id="450" r:id="rId28"/>
    <p:sldId id="451" r:id="rId29"/>
    <p:sldId id="452" r:id="rId30"/>
    <p:sldId id="453" r:id="rId31"/>
    <p:sldId id="396" r:id="rId32"/>
    <p:sldId id="397" r:id="rId33"/>
    <p:sldId id="398" r:id="rId34"/>
    <p:sldId id="399" r:id="rId35"/>
    <p:sldId id="400" r:id="rId36"/>
    <p:sldId id="331" r:id="rId37"/>
    <p:sldId id="332" r:id="rId38"/>
    <p:sldId id="333" r:id="rId39"/>
    <p:sldId id="334" r:id="rId40"/>
    <p:sldId id="335" r:id="rId41"/>
    <p:sldId id="336" r:id="rId42"/>
    <p:sldId id="337" r:id="rId43"/>
    <p:sldId id="339" r:id="rId44"/>
    <p:sldId id="340" r:id="rId45"/>
    <p:sldId id="341" r:id="rId46"/>
    <p:sldId id="342" r:id="rId47"/>
    <p:sldId id="380" r:id="rId48"/>
    <p:sldId id="395" r:id="rId49"/>
    <p:sldId id="381" r:id="rId50"/>
    <p:sldId id="382" r:id="rId51"/>
    <p:sldId id="384" r:id="rId52"/>
    <p:sldId id="385" r:id="rId53"/>
    <p:sldId id="386" r:id="rId54"/>
    <p:sldId id="467" r:id="rId55"/>
    <p:sldId id="469" r:id="rId56"/>
    <p:sldId id="401" r:id="rId57"/>
    <p:sldId id="402" r:id="rId58"/>
    <p:sldId id="403" r:id="rId59"/>
    <p:sldId id="404" r:id="rId60"/>
    <p:sldId id="406" r:id="rId61"/>
    <p:sldId id="407" r:id="rId62"/>
    <p:sldId id="408" r:id="rId63"/>
    <p:sldId id="409" r:id="rId64"/>
    <p:sldId id="410" r:id="rId65"/>
    <p:sldId id="412" r:id="rId66"/>
    <p:sldId id="413" r:id="rId67"/>
    <p:sldId id="414" r:id="rId68"/>
    <p:sldId id="388" r:id="rId69"/>
    <p:sldId id="387" r:id="rId70"/>
    <p:sldId id="389" r:id="rId71"/>
    <p:sldId id="458" r:id="rId72"/>
    <p:sldId id="390" r:id="rId73"/>
    <p:sldId id="391" r:id="rId74"/>
    <p:sldId id="463" r:id="rId75"/>
    <p:sldId id="470" r:id="rId76"/>
    <p:sldId id="415" r:id="rId77"/>
    <p:sldId id="416" r:id="rId78"/>
    <p:sldId id="417" r:id="rId79"/>
    <p:sldId id="418" r:id="rId80"/>
    <p:sldId id="419" r:id="rId81"/>
    <p:sldId id="420" r:id="rId82"/>
    <p:sldId id="421" r:id="rId83"/>
    <p:sldId id="422" r:id="rId84"/>
    <p:sldId id="423" r:id="rId85"/>
    <p:sldId id="424" r:id="rId86"/>
    <p:sldId id="425" r:id="rId87"/>
    <p:sldId id="426" r:id="rId88"/>
    <p:sldId id="427" r:id="rId89"/>
    <p:sldId id="428" r:id="rId90"/>
    <p:sldId id="429" r:id="rId91"/>
    <p:sldId id="430" r:id="rId92"/>
    <p:sldId id="431" r:id="rId93"/>
    <p:sldId id="432" r:id="rId94"/>
    <p:sldId id="433" r:id="rId95"/>
    <p:sldId id="434" r:id="rId96"/>
    <p:sldId id="435" r:id="rId97"/>
    <p:sldId id="436" r:id="rId98"/>
    <p:sldId id="468" r:id="rId99"/>
    <p:sldId id="343" r:id="rId100"/>
    <p:sldId id="438" r:id="rId101"/>
    <p:sldId id="439" r:id="rId102"/>
    <p:sldId id="440" r:id="rId103"/>
    <p:sldId id="441" r:id="rId104"/>
    <p:sldId id="442" r:id="rId105"/>
    <p:sldId id="443"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35" autoAdjust="0"/>
    <p:restoredTop sz="95208" autoAdjust="0"/>
  </p:normalViewPr>
  <p:slideViewPr>
    <p:cSldViewPr>
      <p:cViewPr varScale="1">
        <p:scale>
          <a:sx n="72" d="100"/>
          <a:sy n="72" d="100"/>
        </p:scale>
        <p:origin x="210"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115884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315419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397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1009618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77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2336613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2907337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120501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225504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232203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E0E06-AB51-44FC-A4D6-DF92655569FF}"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327132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2E0E06-AB51-44FC-A4D6-DF92655569FF}" type="datetimeFigureOut">
              <a:rPr lang="en-US" smtClean="0"/>
              <a:pPr/>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390886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E0E06-AB51-44FC-A4D6-DF92655569FF}" type="datetimeFigureOut">
              <a:rPr lang="en-US" smtClean="0"/>
              <a:pPr/>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310966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226933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394891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extLst>
      <p:ext uri="{BB962C8B-B14F-4D97-AF65-F5344CB8AC3E}">
        <p14:creationId xmlns:p14="http://schemas.microsoft.com/office/powerpoint/2010/main" val="109826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2E0E06-AB51-44FC-A4D6-DF92655569FF}" type="datetimeFigureOut">
              <a:rPr lang="en-US" smtClean="0"/>
              <a:pPr/>
              <a:t>8/25/2024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BD71CF-1D88-4D5E-98E0-847C657C6BC4}" type="slidenum">
              <a:rPr lang="en-US" smtClean="0"/>
              <a:pPr/>
              <a:t>‹#›</a:t>
            </a:fld>
            <a:endParaRPr lang="en-US"/>
          </a:p>
        </p:txBody>
      </p:sp>
    </p:spTree>
    <p:extLst>
      <p:ext uri="{BB962C8B-B14F-4D97-AF65-F5344CB8AC3E}">
        <p14:creationId xmlns:p14="http://schemas.microsoft.com/office/powerpoint/2010/main" val="22084227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599E-B1FA-48EC-835E-3B5BBCD9F52E}"/>
              </a:ext>
            </a:extLst>
          </p:cNvPr>
          <p:cNvSpPr>
            <a:spLocks noGrp="1"/>
          </p:cNvSpPr>
          <p:nvPr>
            <p:ph type="ctrTitle"/>
          </p:nvPr>
        </p:nvSpPr>
        <p:spPr>
          <a:xfrm>
            <a:off x="510987" y="1004698"/>
            <a:ext cx="8763015" cy="1646302"/>
          </a:xfrm>
        </p:spPr>
        <p:txBody>
          <a:bodyPr/>
          <a:lstStyle/>
          <a:p>
            <a:pPr algn="ctr"/>
            <a:r>
              <a:rPr lang="en-IN" sz="4000" dirty="0"/>
              <a:t>PROGRAMMING PRACTICES - 3 (JAVA) </a:t>
            </a:r>
            <a:br>
              <a:rPr lang="en-IN" sz="4000" dirty="0"/>
            </a:br>
            <a:r>
              <a:rPr lang="en-US" sz="4000" dirty="0"/>
              <a:t>(</a:t>
            </a:r>
            <a:r>
              <a:rPr lang="en-IN" sz="4000" dirty="0"/>
              <a:t>05BC2304</a:t>
            </a:r>
            <a:r>
              <a:rPr lang="en-US" sz="4000" dirty="0"/>
              <a:t>)</a:t>
            </a:r>
          </a:p>
        </p:txBody>
      </p:sp>
      <p:sp>
        <p:nvSpPr>
          <p:cNvPr id="3" name="Subtitle 2">
            <a:extLst>
              <a:ext uri="{FF2B5EF4-FFF2-40B4-BE49-F238E27FC236}">
                <a16:creationId xmlns:a16="http://schemas.microsoft.com/office/drawing/2014/main" id="{76945EF1-F3EF-41CF-8A4F-4AB61288F959}"/>
              </a:ext>
            </a:extLst>
          </p:cNvPr>
          <p:cNvSpPr>
            <a:spLocks noGrp="1"/>
          </p:cNvSpPr>
          <p:nvPr>
            <p:ph type="subTitle" idx="1"/>
          </p:nvPr>
        </p:nvSpPr>
        <p:spPr>
          <a:xfrm>
            <a:off x="981393" y="3236722"/>
            <a:ext cx="7766936" cy="1096899"/>
          </a:xfrm>
        </p:spPr>
        <p:txBody>
          <a:bodyPr>
            <a:normAutofit/>
          </a:bodyPr>
          <a:lstStyle/>
          <a:p>
            <a:pPr algn="ctr"/>
            <a:r>
              <a:rPr lang="en-IN" sz="2800" dirty="0"/>
              <a:t>Unit – 1</a:t>
            </a:r>
          </a:p>
          <a:p>
            <a:pPr algn="ctr"/>
            <a:r>
              <a:rPr lang="en-GB" sz="2800" dirty="0"/>
              <a:t>Introduction to Java and OOP</a:t>
            </a:r>
            <a:endParaRPr lang="en-US" sz="2800" b="1" dirty="0"/>
          </a:p>
        </p:txBody>
      </p:sp>
      <p:sp>
        <p:nvSpPr>
          <p:cNvPr id="4" name="Subtitle 2">
            <a:extLst>
              <a:ext uri="{FF2B5EF4-FFF2-40B4-BE49-F238E27FC236}">
                <a16:creationId xmlns:a16="http://schemas.microsoft.com/office/drawing/2014/main" id="{551CE561-54EB-4B27-B479-0742FF5BCE90}"/>
              </a:ext>
            </a:extLst>
          </p:cNvPr>
          <p:cNvSpPr txBox="1">
            <a:spLocks/>
          </p:cNvSpPr>
          <p:nvPr/>
        </p:nvSpPr>
        <p:spPr>
          <a:xfrm>
            <a:off x="981393" y="5181600"/>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dirty="0"/>
              <a:t>Prof. Hardik Chavda</a:t>
            </a:r>
          </a:p>
          <a:p>
            <a:pPr algn="ctr"/>
            <a:r>
              <a:rPr lang="en-IN" dirty="0"/>
              <a:t>FOCA,MU</a:t>
            </a:r>
          </a:p>
        </p:txBody>
      </p:sp>
      <p:pic>
        <p:nvPicPr>
          <p:cNvPr id="6" name="Google Shape;64;p2">
            <a:extLst>
              <a:ext uri="{FF2B5EF4-FFF2-40B4-BE49-F238E27FC236}">
                <a16:creationId xmlns:a16="http://schemas.microsoft.com/office/drawing/2014/main" id="{75D8FF5C-E40F-477C-809F-1DF6B0E97719}"/>
              </a:ext>
            </a:extLst>
          </p:cNvPr>
          <p:cNvPicPr preferRelativeResize="0">
            <a:picLocks/>
          </p:cNvPicPr>
          <p:nvPr/>
        </p:nvPicPr>
        <p:blipFill rotWithShape="1">
          <a:blip r:embed="rId2">
            <a:alphaModFix/>
          </a:blip>
          <a:srcRect/>
          <a:stretch/>
        </p:blipFill>
        <p:spPr>
          <a:xfrm>
            <a:off x="981393" y="374589"/>
            <a:ext cx="1495425" cy="371475"/>
          </a:xfrm>
          <a:prstGeom prst="rect">
            <a:avLst/>
          </a:prstGeom>
          <a:noFill/>
          <a:ln>
            <a:noFill/>
          </a:ln>
        </p:spPr>
      </p:pic>
      <p:pic>
        <p:nvPicPr>
          <p:cNvPr id="1030" name="Picture 6" descr="Java – Logos Download">
            <a:extLst>
              <a:ext uri="{FF2B5EF4-FFF2-40B4-BE49-F238E27FC236}">
                <a16:creationId xmlns:a16="http://schemas.microsoft.com/office/drawing/2014/main" id="{45E47CC3-C334-4F3D-8906-816C73956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809796"/>
            <a:ext cx="1034749" cy="17461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un Microsystems Logo and symbol, meaning, history, PNG, brand">
            <a:extLst>
              <a:ext uri="{FF2B5EF4-FFF2-40B4-BE49-F238E27FC236}">
                <a16:creationId xmlns:a16="http://schemas.microsoft.com/office/drawing/2014/main" id="{9A047A61-4FD6-4344-90B2-3B1109EE6D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8493" y="3253806"/>
            <a:ext cx="1919671" cy="107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3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rmAutofit/>
          </a:bodyPr>
          <a:lstStyle/>
          <a:p>
            <a:r>
              <a:rPr lang="en-US" b="1" dirty="0"/>
              <a:t>Comparison between C and Java</a:t>
            </a:r>
            <a:endParaRPr lang="en-US" dirty="0"/>
          </a:p>
        </p:txBody>
      </p:sp>
      <p:sp>
        <p:nvSpPr>
          <p:cNvPr id="4" name="TextBox 3"/>
          <p:cNvSpPr txBox="1"/>
          <p:nvPr/>
        </p:nvSpPr>
        <p:spPr>
          <a:xfrm>
            <a:off x="304800" y="1413063"/>
            <a:ext cx="8763000" cy="4031873"/>
          </a:xfrm>
          <a:prstGeom prst="rect">
            <a:avLst/>
          </a:prstGeom>
          <a:noFill/>
        </p:spPr>
        <p:txBody>
          <a:bodyPr wrap="square" rtlCol="0">
            <a:spAutoFit/>
          </a:bodyPr>
          <a:lstStyle/>
          <a:p>
            <a:pPr marL="514350" indent="-514350" algn="just">
              <a:buFont typeface="Arial" panose="020B0604020202020204" pitchFamily="34" charset="0"/>
              <a:buChar char="•"/>
            </a:pPr>
            <a:r>
              <a:rPr lang="en-US" sz="3200" dirty="0"/>
              <a:t>Java does not have </a:t>
            </a:r>
            <a:r>
              <a:rPr lang="en-US" sz="3200" b="1" dirty="0" err="1"/>
              <a:t>sizeof</a:t>
            </a:r>
            <a:r>
              <a:rPr lang="en-US" sz="3200" dirty="0"/>
              <a:t> or </a:t>
            </a:r>
            <a:r>
              <a:rPr lang="en-US" sz="3200" b="1" dirty="0" err="1"/>
              <a:t>typedef</a:t>
            </a:r>
            <a:endParaRPr lang="en-US" sz="3200" b="1" dirty="0"/>
          </a:p>
          <a:p>
            <a:pPr marL="514350" indent="-514350" algn="just">
              <a:buFont typeface="Arial" panose="020B0604020202020204" pitchFamily="34" charset="0"/>
              <a:buChar char="•"/>
            </a:pPr>
            <a:r>
              <a:rPr lang="en-US" sz="3200" dirty="0"/>
              <a:t>Java does not have </a:t>
            </a:r>
            <a:r>
              <a:rPr lang="en-US" sz="3200" b="1" dirty="0" err="1"/>
              <a:t>struct</a:t>
            </a:r>
            <a:r>
              <a:rPr lang="en-US" sz="3200" dirty="0"/>
              <a:t> and </a:t>
            </a:r>
            <a:r>
              <a:rPr lang="en-US" sz="3200" b="1" dirty="0"/>
              <a:t>union</a:t>
            </a:r>
          </a:p>
          <a:p>
            <a:pPr marL="514350" indent="-514350" algn="just">
              <a:buFont typeface="Arial" panose="020B0604020202020204" pitchFamily="34" charset="0"/>
              <a:buChar char="•"/>
            </a:pPr>
            <a:r>
              <a:rPr lang="en-US" sz="3200" dirty="0"/>
              <a:t>Java does not have </a:t>
            </a:r>
            <a:r>
              <a:rPr lang="en-US" sz="3200" b="1" dirty="0"/>
              <a:t>pointers</a:t>
            </a:r>
          </a:p>
          <a:p>
            <a:pPr marL="514350" indent="-514350" algn="just">
              <a:buFont typeface="Arial" panose="020B0604020202020204" pitchFamily="34" charset="0"/>
              <a:buChar char="•"/>
            </a:pPr>
            <a:r>
              <a:rPr lang="en-US" sz="3200" dirty="0"/>
              <a:t>Java does not have preprocessors like #</a:t>
            </a:r>
            <a:r>
              <a:rPr lang="en-US" sz="3200" b="1" dirty="0"/>
              <a:t>include</a:t>
            </a:r>
            <a:r>
              <a:rPr lang="en-US" sz="3200" dirty="0"/>
              <a:t>, #</a:t>
            </a:r>
            <a:r>
              <a:rPr lang="en-US" sz="3200" b="1" dirty="0"/>
              <a:t>define</a:t>
            </a:r>
            <a:r>
              <a:rPr lang="en-US" sz="3200" dirty="0"/>
              <a:t> etc.</a:t>
            </a:r>
          </a:p>
          <a:p>
            <a:pPr marL="514350" indent="-514350" algn="just">
              <a:buFont typeface="Arial" panose="020B0604020202020204" pitchFamily="34" charset="0"/>
              <a:buChar char="•"/>
            </a:pPr>
            <a:r>
              <a:rPr lang="en-US" sz="3200" dirty="0"/>
              <a:t>Java has </a:t>
            </a:r>
            <a:r>
              <a:rPr lang="en-US" sz="3200" b="1" dirty="0"/>
              <a:t>new</a:t>
            </a:r>
            <a:r>
              <a:rPr lang="en-US" sz="3200" dirty="0"/>
              <a:t> operator </a:t>
            </a:r>
            <a:r>
              <a:rPr lang="en-US" sz="3200" b="1" dirty="0" err="1"/>
              <a:t>instanceof</a:t>
            </a:r>
            <a:endParaRPr lang="en-US" sz="3200" b="1" dirty="0"/>
          </a:p>
          <a:p>
            <a:pPr marL="514350" indent="-514350" algn="just">
              <a:buFont typeface="Arial" panose="020B0604020202020204" pitchFamily="34" charset="0"/>
              <a:buChar char="•"/>
            </a:pPr>
            <a:r>
              <a:rPr lang="en-US" sz="3200" dirty="0"/>
              <a:t>Java has various features of OOP which are not there in C</a:t>
            </a:r>
          </a:p>
        </p:txBody>
      </p:sp>
    </p:spTree>
    <p:extLst>
      <p:ext uri="{BB962C8B-B14F-4D97-AF65-F5344CB8AC3E}">
        <p14:creationId xmlns:p14="http://schemas.microsoft.com/office/powerpoint/2010/main" val="14647219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Java Garbage Collection</a:t>
            </a:r>
          </a:p>
        </p:txBody>
      </p:sp>
      <p:sp>
        <p:nvSpPr>
          <p:cNvPr id="4" name="TextBox 3"/>
          <p:cNvSpPr txBox="1"/>
          <p:nvPr/>
        </p:nvSpPr>
        <p:spPr>
          <a:xfrm>
            <a:off x="609600" y="838200"/>
            <a:ext cx="8763000" cy="5632311"/>
          </a:xfrm>
          <a:prstGeom prst="rect">
            <a:avLst/>
          </a:prstGeom>
          <a:noFill/>
        </p:spPr>
        <p:txBody>
          <a:bodyPr wrap="square" rtlCol="0">
            <a:spAutoFit/>
          </a:bodyPr>
          <a:lstStyle/>
          <a:p>
            <a:pPr algn="just"/>
            <a:r>
              <a:rPr lang="en-GB" sz="2000" dirty="0"/>
              <a:t>In java, garbage means unreferenced objects. Garbage Collection is process of reclaiming the runtime unused memory automatically. In other words, it is a way to destroy the unused objects. To do so, we were using free() function in C language and delete() in C++. But, in java it is performed automatically. So, java</a:t>
            </a:r>
          </a:p>
          <a:p>
            <a:pPr algn="just"/>
            <a:r>
              <a:rPr lang="en-GB" sz="2000" dirty="0"/>
              <a:t>provides better memory management.</a:t>
            </a:r>
          </a:p>
          <a:p>
            <a:pPr algn="just"/>
            <a:endParaRPr lang="en-GB" sz="2000" dirty="0"/>
          </a:p>
          <a:p>
            <a:pPr algn="just"/>
            <a:r>
              <a:rPr lang="en-GB" sz="2000" b="1" dirty="0"/>
              <a:t>Advantage of Garbage Collection</a:t>
            </a:r>
          </a:p>
          <a:p>
            <a:pPr marL="342900" indent="-342900" algn="just">
              <a:buFont typeface="Arial" panose="020B0604020202020204" pitchFamily="34" charset="0"/>
              <a:buChar char="•"/>
            </a:pPr>
            <a:r>
              <a:rPr lang="en-GB" sz="2000" dirty="0"/>
              <a:t>It makes java memory efficient because garbage collector removes the unreferenced objects from heap memory.</a:t>
            </a:r>
          </a:p>
          <a:p>
            <a:pPr marL="342900" indent="-342900" algn="just">
              <a:buFont typeface="Arial" panose="020B0604020202020204" pitchFamily="34" charset="0"/>
              <a:buChar char="•"/>
            </a:pPr>
            <a:r>
              <a:rPr lang="en-GB" sz="2000" dirty="0"/>
              <a:t>It is automatically done by the garbage collector(a part of JVM) so we don’t need to make extra efforts.</a:t>
            </a:r>
          </a:p>
          <a:p>
            <a:pPr algn="just"/>
            <a:r>
              <a:rPr lang="en-GB" sz="2000" b="1" dirty="0"/>
              <a:t>How can an object be unreferenced?</a:t>
            </a:r>
          </a:p>
          <a:p>
            <a:pPr algn="just"/>
            <a:endParaRPr lang="en-GB" sz="2000" dirty="0"/>
          </a:p>
          <a:p>
            <a:pPr algn="just"/>
            <a:r>
              <a:rPr lang="en-GB" sz="2000" dirty="0"/>
              <a:t>There are many ways:</a:t>
            </a:r>
          </a:p>
          <a:p>
            <a:pPr algn="just"/>
            <a:r>
              <a:rPr lang="en-GB" sz="2000" dirty="0"/>
              <a:t>o	By </a:t>
            </a:r>
            <a:r>
              <a:rPr lang="en-GB" sz="2000" dirty="0" err="1"/>
              <a:t>nulling</a:t>
            </a:r>
            <a:r>
              <a:rPr lang="en-GB" sz="2000" dirty="0"/>
              <a:t> the reference</a:t>
            </a:r>
          </a:p>
          <a:p>
            <a:pPr algn="just"/>
            <a:r>
              <a:rPr lang="en-GB" sz="2000" dirty="0"/>
              <a:t>o	By assigning a reference to another</a:t>
            </a:r>
          </a:p>
          <a:p>
            <a:pPr algn="just"/>
            <a:r>
              <a:rPr lang="en-GB" sz="2000" dirty="0"/>
              <a:t>o	By </a:t>
            </a:r>
            <a:r>
              <a:rPr lang="en-GB" sz="2000" dirty="0" err="1"/>
              <a:t>annonymous</a:t>
            </a:r>
            <a:r>
              <a:rPr lang="en-GB" sz="2000" dirty="0"/>
              <a:t> object etc.</a:t>
            </a:r>
            <a:endParaRPr 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Java Garbage Collection</a:t>
            </a:r>
          </a:p>
        </p:txBody>
      </p:sp>
      <p:sp>
        <p:nvSpPr>
          <p:cNvPr id="4" name="TextBox 3"/>
          <p:cNvSpPr txBox="1"/>
          <p:nvPr/>
        </p:nvSpPr>
        <p:spPr>
          <a:xfrm>
            <a:off x="363071" y="1074509"/>
            <a:ext cx="8763000" cy="6001643"/>
          </a:xfrm>
          <a:prstGeom prst="rect">
            <a:avLst/>
          </a:prstGeom>
          <a:noFill/>
        </p:spPr>
        <p:txBody>
          <a:bodyPr wrap="square" rtlCol="0">
            <a:spAutoFit/>
          </a:bodyPr>
          <a:lstStyle/>
          <a:p>
            <a:pPr algn="just"/>
            <a:r>
              <a:rPr lang="en-GB" sz="2400" dirty="0"/>
              <a:t>1)	By nulling a reference:</a:t>
            </a:r>
          </a:p>
          <a:p>
            <a:pPr algn="just"/>
            <a:endParaRPr lang="en-GB" sz="2400" dirty="0"/>
          </a:p>
          <a:p>
            <a:pPr algn="just"/>
            <a:r>
              <a:rPr lang="en-GB" sz="2400" dirty="0"/>
              <a:t>Employee e=new Employee(); e=null;</a:t>
            </a:r>
          </a:p>
          <a:p>
            <a:pPr algn="just"/>
            <a:endParaRPr lang="en-GB" sz="2400" dirty="0"/>
          </a:p>
          <a:p>
            <a:pPr marL="457200" indent="-457200" algn="just">
              <a:buAutoNum type="arabicParenR" startAt="2"/>
            </a:pPr>
            <a:r>
              <a:rPr lang="en-GB" sz="2400" dirty="0"/>
              <a:t>By assigning a reference to another:</a:t>
            </a:r>
          </a:p>
          <a:p>
            <a:pPr marL="457200" indent="-457200" algn="just">
              <a:buAutoNum type="arabicParenR" startAt="2"/>
            </a:pPr>
            <a:endParaRPr lang="en-GB" sz="2400" dirty="0"/>
          </a:p>
          <a:p>
            <a:pPr algn="just"/>
            <a:r>
              <a:rPr lang="en-GB" sz="2400" dirty="0"/>
              <a:t>	Employee e1=new Employee();</a:t>
            </a:r>
          </a:p>
          <a:p>
            <a:pPr algn="just"/>
            <a:r>
              <a:rPr lang="en-GB" sz="2400" dirty="0"/>
              <a:t>	Employee e2=new Employee();</a:t>
            </a:r>
          </a:p>
          <a:p>
            <a:pPr algn="just"/>
            <a:endParaRPr lang="en-GB" sz="2400" dirty="0"/>
          </a:p>
          <a:p>
            <a:pPr algn="just"/>
            <a:r>
              <a:rPr lang="en-GB" sz="2400" dirty="0"/>
              <a:t>	e1=e2; //now the first object referred by e1 is available </a:t>
            </a:r>
          </a:p>
          <a:p>
            <a:pPr algn="just"/>
            <a:r>
              <a:rPr lang="en-GB" sz="2400" dirty="0"/>
              <a:t>				for garbage collection</a:t>
            </a:r>
          </a:p>
          <a:p>
            <a:pPr algn="just"/>
            <a:endParaRPr lang="en-GB" sz="2400" dirty="0"/>
          </a:p>
          <a:p>
            <a:pPr algn="just"/>
            <a:r>
              <a:rPr lang="en-GB" sz="2400" dirty="0"/>
              <a:t>3)	By anonymous object:</a:t>
            </a:r>
          </a:p>
          <a:p>
            <a:pPr algn="just"/>
            <a:r>
              <a:rPr lang="en-GB" sz="2400" dirty="0"/>
              <a:t>	new Employee();</a:t>
            </a:r>
          </a:p>
          <a:p>
            <a:pPr algn="just"/>
            <a:endParaRPr lang="en-GB" sz="2400" dirty="0"/>
          </a:p>
          <a:p>
            <a:pPr algn="just"/>
            <a:endParaRPr lang="en-GB"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Java Garbage Collection</a:t>
            </a:r>
          </a:p>
        </p:txBody>
      </p:sp>
      <p:sp>
        <p:nvSpPr>
          <p:cNvPr id="4" name="TextBox 3"/>
          <p:cNvSpPr txBox="1"/>
          <p:nvPr/>
        </p:nvSpPr>
        <p:spPr>
          <a:xfrm>
            <a:off x="412376" y="1143000"/>
            <a:ext cx="8763000" cy="5016758"/>
          </a:xfrm>
          <a:prstGeom prst="rect">
            <a:avLst/>
          </a:prstGeom>
          <a:noFill/>
        </p:spPr>
        <p:txBody>
          <a:bodyPr wrap="square" rtlCol="0">
            <a:spAutoFit/>
          </a:bodyPr>
          <a:lstStyle/>
          <a:p>
            <a:pPr algn="just"/>
            <a:r>
              <a:rPr lang="en-GB" sz="2000" b="1" dirty="0"/>
              <a:t>finalize() method</a:t>
            </a:r>
          </a:p>
          <a:p>
            <a:pPr algn="just"/>
            <a:r>
              <a:rPr lang="en-GB" sz="2000" dirty="0"/>
              <a:t>The finalize() method is invoked each time before the object is garbage collected. This method can be used to perform cleanup processing. This method is defined in Object class as:</a:t>
            </a:r>
          </a:p>
          <a:p>
            <a:pPr algn="just"/>
            <a:endParaRPr lang="en-GB" sz="2000" dirty="0"/>
          </a:p>
          <a:p>
            <a:pPr algn="just"/>
            <a:r>
              <a:rPr lang="en-GB" sz="2000" dirty="0"/>
              <a:t>protected void finalize(){}</a:t>
            </a:r>
          </a:p>
          <a:p>
            <a:pPr algn="just"/>
            <a:r>
              <a:rPr lang="en-GB" sz="2000" dirty="0"/>
              <a:t> </a:t>
            </a:r>
          </a:p>
          <a:p>
            <a:pPr algn="just"/>
            <a:r>
              <a:rPr lang="en-GB" sz="2000" b="1" dirty="0" err="1"/>
              <a:t>gc</a:t>
            </a:r>
            <a:r>
              <a:rPr lang="en-GB" sz="2000" b="1" dirty="0"/>
              <a:t>() method</a:t>
            </a:r>
          </a:p>
          <a:p>
            <a:pPr algn="just"/>
            <a:r>
              <a:rPr lang="en-GB" sz="2000" dirty="0"/>
              <a:t>The </a:t>
            </a:r>
            <a:r>
              <a:rPr lang="en-GB" sz="2000" dirty="0" err="1"/>
              <a:t>gc</a:t>
            </a:r>
            <a:r>
              <a:rPr lang="en-GB" sz="2000" dirty="0"/>
              <a:t>() method is used to invoke the garbage collector to perform cleanup processing. The </a:t>
            </a:r>
            <a:r>
              <a:rPr lang="en-GB" sz="2000" dirty="0" err="1"/>
              <a:t>gc</a:t>
            </a:r>
            <a:r>
              <a:rPr lang="en-GB" sz="2000" dirty="0"/>
              <a:t>() is found in System and Runtime classes.</a:t>
            </a:r>
          </a:p>
          <a:p>
            <a:pPr algn="just"/>
            <a:endParaRPr lang="en-GB" sz="2000" dirty="0"/>
          </a:p>
          <a:p>
            <a:pPr algn="just"/>
            <a:r>
              <a:rPr lang="en-GB" sz="2000" dirty="0"/>
              <a:t>public static void </a:t>
            </a:r>
            <a:r>
              <a:rPr lang="en-GB" sz="2000" dirty="0" err="1"/>
              <a:t>gc</a:t>
            </a:r>
            <a:r>
              <a:rPr lang="en-GB" sz="2000" dirty="0"/>
              <a:t>(){}</a:t>
            </a:r>
          </a:p>
          <a:p>
            <a:pPr algn="just"/>
            <a:endParaRPr lang="en-GB" sz="2000" dirty="0"/>
          </a:p>
          <a:p>
            <a:pPr algn="just"/>
            <a:r>
              <a:rPr lang="en-GB" sz="2000" b="1" dirty="0"/>
              <a:t>Note</a:t>
            </a:r>
            <a:r>
              <a:rPr lang="en-GB" sz="2000" dirty="0"/>
              <a:t>: Garbage collection is performed by a daemon thread called Garbage Collector(GC). This thread calls the finalize() method before object is garbage collected.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Java Garbage Collection</a:t>
            </a:r>
          </a:p>
        </p:txBody>
      </p:sp>
      <p:sp>
        <p:nvSpPr>
          <p:cNvPr id="4" name="TextBox 3"/>
          <p:cNvSpPr txBox="1"/>
          <p:nvPr/>
        </p:nvSpPr>
        <p:spPr>
          <a:xfrm>
            <a:off x="685800" y="873978"/>
            <a:ext cx="6934200" cy="5755422"/>
          </a:xfrm>
          <a:prstGeom prst="rect">
            <a:avLst/>
          </a:prstGeom>
          <a:noFill/>
        </p:spPr>
        <p:txBody>
          <a:bodyPr wrap="square" rtlCol="0">
            <a:spAutoFit/>
          </a:bodyPr>
          <a:lstStyle/>
          <a:p>
            <a:r>
              <a:rPr lang="en-IN" dirty="0"/>
              <a:t>public class TestGarbage1 {</a:t>
            </a:r>
          </a:p>
          <a:p>
            <a:br>
              <a:rPr lang="en-IN" dirty="0"/>
            </a:br>
            <a:r>
              <a:rPr lang="en-IN" dirty="0"/>
              <a:t>  public void finalize() {</a:t>
            </a:r>
          </a:p>
          <a:p>
            <a:r>
              <a:rPr lang="en-IN" dirty="0"/>
              <a:t>    </a:t>
            </a:r>
            <a:r>
              <a:rPr lang="en-IN" dirty="0" err="1"/>
              <a:t>System.out.println</a:t>
            </a:r>
            <a:r>
              <a:rPr lang="en-IN" dirty="0"/>
              <a:t>("object is garbage collected");</a:t>
            </a:r>
          </a:p>
          <a:p>
            <a:r>
              <a:rPr lang="en-IN" dirty="0"/>
              <a:t>  }</a:t>
            </a:r>
          </a:p>
          <a:p>
            <a:br>
              <a:rPr lang="en-IN" dirty="0"/>
            </a:br>
            <a:r>
              <a:rPr lang="en-IN" dirty="0"/>
              <a:t>  public static void main(String </a:t>
            </a:r>
            <a:r>
              <a:rPr lang="en-IN" dirty="0" err="1"/>
              <a:t>args</a:t>
            </a:r>
            <a:r>
              <a:rPr lang="en-IN" dirty="0"/>
              <a:t>[]) {</a:t>
            </a:r>
          </a:p>
          <a:p>
            <a:r>
              <a:rPr lang="en-IN" dirty="0"/>
              <a:t>    TestGarbage1 s1 = new TestGarbage1();</a:t>
            </a:r>
          </a:p>
          <a:p>
            <a:r>
              <a:rPr lang="en-IN" dirty="0"/>
              <a:t>    TestGarbage1 s2 = new TestGarbage1();</a:t>
            </a:r>
          </a:p>
          <a:p>
            <a:r>
              <a:rPr lang="en-IN" dirty="0"/>
              <a:t>    s1 = null;</a:t>
            </a:r>
          </a:p>
          <a:p>
            <a:r>
              <a:rPr lang="en-IN" dirty="0"/>
              <a:t>    s2 = null;</a:t>
            </a:r>
          </a:p>
          <a:p>
            <a:r>
              <a:rPr lang="en-IN" dirty="0"/>
              <a:t>    </a:t>
            </a:r>
            <a:r>
              <a:rPr lang="en-IN" dirty="0" err="1"/>
              <a:t>System.gc</a:t>
            </a:r>
            <a:r>
              <a:rPr lang="en-IN" dirty="0"/>
              <a:t>();</a:t>
            </a:r>
          </a:p>
          <a:p>
            <a:r>
              <a:rPr lang="en-IN" dirty="0"/>
              <a:t>  }</a:t>
            </a:r>
          </a:p>
          <a:p>
            <a:r>
              <a:rPr lang="en-IN" dirty="0"/>
              <a:t>}</a:t>
            </a:r>
          </a:p>
          <a:p>
            <a:r>
              <a:rPr lang="en-GB" sz="2000" dirty="0"/>
              <a:t>output:</a:t>
            </a:r>
          </a:p>
          <a:p>
            <a:pPr algn="just"/>
            <a:r>
              <a:rPr lang="en-GB" sz="2000" dirty="0"/>
              <a:t>object is garbage collected </a:t>
            </a:r>
          </a:p>
          <a:p>
            <a:pPr algn="just"/>
            <a:r>
              <a:rPr lang="en-GB" sz="2000" dirty="0"/>
              <a:t>object is garbage collected</a:t>
            </a:r>
          </a:p>
          <a:p>
            <a:pPr algn="just"/>
            <a:endParaRPr lang="en-GB" sz="2000" dirty="0"/>
          </a:p>
          <a:p>
            <a:pPr algn="just"/>
            <a:r>
              <a:rPr lang="en-GB" b="1" dirty="0"/>
              <a:t>Note: Neither finalization nor garbage collection is guaranteed.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 Instance initializer block:</a:t>
            </a:r>
          </a:p>
        </p:txBody>
      </p:sp>
      <p:sp>
        <p:nvSpPr>
          <p:cNvPr id="4" name="TextBox 3"/>
          <p:cNvSpPr txBox="1"/>
          <p:nvPr/>
        </p:nvSpPr>
        <p:spPr>
          <a:xfrm>
            <a:off x="416859" y="990600"/>
            <a:ext cx="8763000" cy="5078313"/>
          </a:xfrm>
          <a:prstGeom prst="rect">
            <a:avLst/>
          </a:prstGeom>
          <a:noFill/>
        </p:spPr>
        <p:txBody>
          <a:bodyPr wrap="square" rtlCol="0">
            <a:spAutoFit/>
          </a:bodyPr>
          <a:lstStyle/>
          <a:p>
            <a:pPr algn="just" fontAlgn="base"/>
            <a:r>
              <a:rPr lang="en-GB" sz="2000" dirty="0"/>
              <a:t>In a Java program, operations can be performed on methods, constructors, and initialization blocks. Instance Initialization Blocks or IIBs are used to initialize instance variables. </a:t>
            </a:r>
          </a:p>
          <a:p>
            <a:pPr algn="just" fontAlgn="base"/>
            <a:endParaRPr lang="en-GB" sz="2000" dirty="0"/>
          </a:p>
          <a:p>
            <a:pPr algn="just" fontAlgn="base"/>
            <a:r>
              <a:rPr lang="en-GB" sz="2000" dirty="0"/>
              <a:t>So firstly, the constructor is invoked and the java compiler copies the instance initializer block in the constructor after the first statement super(). They run each time when the object of the class is created. </a:t>
            </a:r>
            <a:br>
              <a:rPr lang="en-GB" sz="2000" dirty="0"/>
            </a:br>
            <a:r>
              <a:rPr lang="en-GB" sz="2000" dirty="0"/>
              <a:t> </a:t>
            </a:r>
          </a:p>
          <a:p>
            <a:pPr marL="285750" indent="-285750" fontAlgn="base">
              <a:buFont typeface="Arial" panose="020B0604020202020204" pitchFamily="34" charset="0"/>
              <a:buChar char="•"/>
            </a:pPr>
            <a:r>
              <a:rPr lang="en-GB" sz="2000" dirty="0"/>
              <a:t>Initialization blocks are executed whenever the class is initialized and before constructors are invoked.</a:t>
            </a:r>
          </a:p>
          <a:p>
            <a:pPr marL="285750" indent="-285750" fontAlgn="base">
              <a:buFont typeface="Arial" panose="020B0604020202020204" pitchFamily="34" charset="0"/>
              <a:buChar char="•"/>
            </a:pPr>
            <a:r>
              <a:rPr lang="en-GB" sz="2000" dirty="0"/>
              <a:t>They are typically placed above the constructors within braces.</a:t>
            </a:r>
          </a:p>
          <a:p>
            <a:pPr marL="285750" indent="-285750" fontAlgn="base">
              <a:buFont typeface="Arial" panose="020B0604020202020204" pitchFamily="34" charset="0"/>
              <a:buChar char="•"/>
            </a:pPr>
            <a:r>
              <a:rPr lang="en-GB" sz="2000" dirty="0"/>
              <a:t>It is not at all necessary to include them in your classes.</a:t>
            </a:r>
          </a:p>
          <a:p>
            <a:pPr marL="285750" indent="-285750" fontAlgn="base">
              <a:buFont typeface="Arial" panose="020B0604020202020204" pitchFamily="34" charset="0"/>
              <a:buChar char="•"/>
            </a:pPr>
            <a:r>
              <a:rPr lang="en-GB" sz="2000" dirty="0"/>
              <a:t>We can also have multiple IIBs in a single class. </a:t>
            </a:r>
          </a:p>
          <a:p>
            <a:pPr marL="285750" indent="-285750" fontAlgn="base">
              <a:buFont typeface="Arial" panose="020B0604020202020204" pitchFamily="34" charset="0"/>
              <a:buChar char="•"/>
            </a:pPr>
            <a:r>
              <a:rPr lang="en-GB" sz="2000" dirty="0"/>
              <a:t>If the compiler finds multiple IIBs, then they all are executed from top to bottom i.e. the IIB which is written at the top will be executed first. </a:t>
            </a:r>
          </a:p>
          <a:p>
            <a:pPr algn="just"/>
            <a:endParaRPr lang="en-GB" sz="2400"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5249"/>
            <a:ext cx="5943600" cy="59400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sz="2000" dirty="0"/>
              <a:t>// Java program to illustrate</a:t>
            </a:r>
          </a:p>
          <a:p>
            <a:pPr algn="just"/>
            <a:r>
              <a:rPr lang="en-GB" sz="2000" dirty="0"/>
              <a:t>// Instance Initialization Block</a:t>
            </a:r>
          </a:p>
          <a:p>
            <a:pPr algn="just"/>
            <a:endParaRPr lang="en-GB" sz="2000" dirty="0"/>
          </a:p>
          <a:p>
            <a:pPr algn="just"/>
            <a:r>
              <a:rPr lang="en-GB" sz="2000" dirty="0"/>
              <a:t>class IIB{</a:t>
            </a:r>
          </a:p>
          <a:p>
            <a:pPr algn="just"/>
            <a:r>
              <a:rPr lang="en-GB" sz="2000" dirty="0"/>
              <a:t>    // Instance Initialization Block</a:t>
            </a:r>
          </a:p>
          <a:p>
            <a:pPr algn="just"/>
            <a:r>
              <a:rPr lang="en-GB" sz="2000" dirty="0"/>
              <a:t>    {</a:t>
            </a:r>
          </a:p>
          <a:p>
            <a:pPr algn="just"/>
            <a:r>
              <a:rPr lang="en-GB" sz="2000" dirty="0"/>
              <a:t>        </a:t>
            </a:r>
            <a:r>
              <a:rPr lang="en-GB" sz="2000" dirty="0" err="1"/>
              <a:t>System.out.println</a:t>
            </a:r>
            <a:r>
              <a:rPr lang="en-GB" sz="2000" dirty="0"/>
              <a:t>("IIB block");</a:t>
            </a:r>
          </a:p>
          <a:p>
            <a:pPr algn="just"/>
            <a:r>
              <a:rPr lang="en-GB" sz="2000" dirty="0"/>
              <a:t>    }</a:t>
            </a:r>
          </a:p>
          <a:p>
            <a:pPr algn="just"/>
            <a:r>
              <a:rPr lang="en-GB" sz="2000" dirty="0"/>
              <a:t> </a:t>
            </a:r>
          </a:p>
          <a:p>
            <a:pPr algn="just"/>
            <a:r>
              <a:rPr lang="en-GB" sz="2000" dirty="0"/>
              <a:t>    // Constructor of </a:t>
            </a:r>
            <a:r>
              <a:rPr lang="en-GB" sz="2000" dirty="0" err="1"/>
              <a:t>GfG</a:t>
            </a:r>
            <a:r>
              <a:rPr lang="en-GB" sz="2000" dirty="0"/>
              <a:t> class</a:t>
            </a:r>
          </a:p>
          <a:p>
            <a:pPr algn="just"/>
            <a:r>
              <a:rPr lang="en-GB" sz="2000" dirty="0"/>
              <a:t> 	IIB() {</a:t>
            </a:r>
          </a:p>
          <a:p>
            <a:pPr algn="just"/>
            <a:r>
              <a:rPr lang="en-GB" sz="2000" dirty="0"/>
              <a:t>	  	</a:t>
            </a:r>
            <a:r>
              <a:rPr lang="en-GB" sz="2000" dirty="0" err="1"/>
              <a:t>System.out.println</a:t>
            </a:r>
            <a:r>
              <a:rPr lang="en-GB" sz="2000" dirty="0"/>
              <a:t>("Constructor Called"); </a:t>
            </a:r>
          </a:p>
          <a:p>
            <a:pPr algn="just"/>
            <a:r>
              <a:rPr lang="en-GB" sz="2000" dirty="0"/>
              <a:t>	  }</a:t>
            </a:r>
          </a:p>
          <a:p>
            <a:pPr algn="just"/>
            <a:r>
              <a:rPr lang="en-GB" sz="2000" dirty="0"/>
              <a:t>    </a:t>
            </a:r>
          </a:p>
          <a:p>
            <a:pPr algn="just"/>
            <a:r>
              <a:rPr lang="en-GB" sz="2000" dirty="0"/>
              <a:t>    public static void main(String[] </a:t>
            </a:r>
            <a:r>
              <a:rPr lang="en-GB" sz="2000" dirty="0" err="1"/>
              <a:t>args</a:t>
            </a:r>
            <a:r>
              <a:rPr lang="en-GB" sz="2000" dirty="0"/>
              <a:t>)</a:t>
            </a:r>
          </a:p>
          <a:p>
            <a:pPr algn="just"/>
            <a:r>
              <a:rPr lang="en-GB" sz="2000" dirty="0"/>
              <a:t>    {</a:t>
            </a:r>
          </a:p>
          <a:p>
            <a:pPr algn="just"/>
            <a:r>
              <a:rPr lang="en-GB" sz="2000" dirty="0"/>
              <a:t>	 IIB a = new IIB();</a:t>
            </a:r>
          </a:p>
          <a:p>
            <a:pPr algn="just"/>
            <a:r>
              <a:rPr lang="en-GB" sz="2000" dirty="0"/>
              <a:t>    }</a:t>
            </a:r>
          </a:p>
          <a:p>
            <a:pPr algn="just"/>
            <a:r>
              <a:rPr lang="en-GB" sz="2000" dirty="0"/>
              <a:t>}</a:t>
            </a:r>
          </a:p>
        </p:txBody>
      </p:sp>
      <p:sp>
        <p:nvSpPr>
          <p:cNvPr id="9" name="Rectangle 5">
            <a:extLst>
              <a:ext uri="{FF2B5EF4-FFF2-40B4-BE49-F238E27FC236}">
                <a16:creationId xmlns:a16="http://schemas.microsoft.com/office/drawing/2014/main" id="{10019257-8F97-410D-9493-246876B763DA}"/>
              </a:ext>
            </a:extLst>
          </p:cNvPr>
          <p:cNvSpPr>
            <a:spLocks noChangeArrowheads="1"/>
          </p:cNvSpPr>
          <p:nvPr/>
        </p:nvSpPr>
        <p:spPr bwMode="auto">
          <a:xfrm>
            <a:off x="6629400" y="2769245"/>
            <a:ext cx="3200400" cy="1172096"/>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Consolas" panose="020B0609020204030204" pitchFamily="49" charset="0"/>
              </a:rPr>
              <a:t>OutPut</a:t>
            </a:r>
            <a:r>
              <a:rPr kumimoji="0" lang="en-US" altLang="en-US" sz="2400" b="0" i="0" u="none" strike="noStrike" cap="none" normalizeH="0" baseline="0" dirty="0">
                <a:ln>
                  <a:noFill/>
                </a:ln>
                <a:solidFill>
                  <a:srgbClr val="27323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IIB block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Constructor Called</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6994-B90C-471F-A944-281BC17CE09C}"/>
              </a:ext>
            </a:extLst>
          </p:cNvPr>
          <p:cNvSpPr>
            <a:spLocks noGrp="1"/>
          </p:cNvSpPr>
          <p:nvPr>
            <p:ph type="title"/>
          </p:nvPr>
        </p:nvSpPr>
        <p:spPr/>
        <p:txBody>
          <a:bodyPr/>
          <a:lstStyle/>
          <a:p>
            <a:r>
              <a:rPr lang="en-IN" dirty="0"/>
              <a:t>Java Editions</a:t>
            </a:r>
          </a:p>
        </p:txBody>
      </p:sp>
      <p:sp>
        <p:nvSpPr>
          <p:cNvPr id="3" name="Content Placeholder 2">
            <a:extLst>
              <a:ext uri="{FF2B5EF4-FFF2-40B4-BE49-F238E27FC236}">
                <a16:creationId xmlns:a16="http://schemas.microsoft.com/office/drawing/2014/main" id="{BB6FA054-C1AD-403B-8744-ADF81BAD4101}"/>
              </a:ext>
            </a:extLst>
          </p:cNvPr>
          <p:cNvSpPr>
            <a:spLocks noGrp="1"/>
          </p:cNvSpPr>
          <p:nvPr>
            <p:ph idx="1"/>
          </p:nvPr>
        </p:nvSpPr>
        <p:spPr>
          <a:xfrm>
            <a:off x="677334" y="2160589"/>
            <a:ext cx="8390466" cy="3880773"/>
          </a:xfrm>
        </p:spPr>
        <p:txBody>
          <a:bodyPr>
            <a:normAutofit lnSpcReduction="10000"/>
          </a:bodyPr>
          <a:lstStyle/>
          <a:p>
            <a:pPr algn="just" fontAlgn="base"/>
            <a:r>
              <a:rPr lang="en-GB" sz="2400" b="1" dirty="0"/>
              <a:t>Java SE</a:t>
            </a:r>
            <a:r>
              <a:rPr lang="en-GB" sz="2400" dirty="0"/>
              <a:t> </a:t>
            </a:r>
            <a:r>
              <a:rPr lang="en-GB" sz="2400" b="1" dirty="0"/>
              <a:t>/ J2SE </a:t>
            </a:r>
            <a:r>
              <a:rPr lang="en-GB" sz="2400" dirty="0"/>
              <a:t>stands for Java standard edition and is normally for developing desktop applications, forms the core/base API. </a:t>
            </a:r>
          </a:p>
          <a:p>
            <a:pPr algn="just" fontAlgn="base"/>
            <a:r>
              <a:rPr lang="en-GB" sz="2400" b="1" dirty="0"/>
              <a:t>Java EE / J2EE</a:t>
            </a:r>
            <a:r>
              <a:rPr lang="en-GB" sz="2400" dirty="0"/>
              <a:t> stands for Java enterprise edition for applications which run on servers, for example web sites.</a:t>
            </a:r>
          </a:p>
          <a:p>
            <a:pPr algn="just" fontAlgn="base"/>
            <a:r>
              <a:rPr lang="en-GB" sz="2400" b="1" dirty="0"/>
              <a:t>Java ME / J2ME</a:t>
            </a:r>
            <a:r>
              <a:rPr lang="en-GB" sz="2400" dirty="0"/>
              <a:t> stands for Java micro edition for applications which run on resource constrained devices (small scale devices) like cell phones, for example games.</a:t>
            </a:r>
          </a:p>
        </p:txBody>
      </p:sp>
    </p:spTree>
    <p:extLst>
      <p:ext uri="{BB962C8B-B14F-4D97-AF65-F5344CB8AC3E}">
        <p14:creationId xmlns:p14="http://schemas.microsoft.com/office/powerpoint/2010/main" val="223026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398929" y="1065522"/>
            <a:ext cx="8763000" cy="5693866"/>
          </a:xfrm>
          <a:prstGeom prst="rect">
            <a:avLst/>
          </a:prstGeom>
          <a:noFill/>
        </p:spPr>
        <p:txBody>
          <a:bodyPr wrap="square" rtlCol="0">
            <a:spAutoFit/>
          </a:bodyPr>
          <a:lstStyle/>
          <a:p>
            <a:pPr algn="just"/>
            <a:r>
              <a:rPr lang="en-US" sz="2800" dirty="0"/>
              <a:t>Java has various features which makes it simple, secure and compact.  They are as follows:</a:t>
            </a:r>
          </a:p>
          <a:p>
            <a:pPr marL="514350" indent="-514350" algn="just">
              <a:buFont typeface="+mj-lt"/>
              <a:buAutoNum type="arabicPeriod"/>
            </a:pPr>
            <a:r>
              <a:rPr lang="en-US" sz="2800" dirty="0"/>
              <a:t>Compiled and Interpreted </a:t>
            </a:r>
          </a:p>
          <a:p>
            <a:pPr marL="514350" indent="-514350" algn="just">
              <a:buFont typeface="+mj-lt"/>
              <a:buAutoNum type="arabicPeriod"/>
            </a:pPr>
            <a:r>
              <a:rPr lang="en-US" sz="2800" dirty="0"/>
              <a:t>Platform Independent and Portable</a:t>
            </a:r>
          </a:p>
          <a:p>
            <a:pPr marL="514350" indent="-514350" algn="just">
              <a:buFont typeface="+mj-lt"/>
              <a:buAutoNum type="arabicPeriod"/>
            </a:pPr>
            <a:r>
              <a:rPr lang="en-US" sz="2800" dirty="0"/>
              <a:t>Object Oriented</a:t>
            </a:r>
          </a:p>
          <a:p>
            <a:pPr marL="514350" indent="-514350" algn="just">
              <a:buFont typeface="+mj-lt"/>
              <a:buAutoNum type="arabicPeriod"/>
            </a:pPr>
            <a:r>
              <a:rPr lang="en-US" sz="2800" dirty="0"/>
              <a:t>Secure</a:t>
            </a:r>
          </a:p>
          <a:p>
            <a:pPr marL="514350" indent="-514350" algn="just">
              <a:buFont typeface="+mj-lt"/>
              <a:buAutoNum type="arabicPeriod"/>
            </a:pPr>
            <a:r>
              <a:rPr lang="en-US" sz="2800" dirty="0"/>
              <a:t>Multithreaded</a:t>
            </a:r>
          </a:p>
          <a:p>
            <a:pPr marL="514350" indent="-514350" algn="just">
              <a:buFont typeface="+mj-lt"/>
              <a:buAutoNum type="arabicPeriod"/>
            </a:pPr>
            <a:r>
              <a:rPr lang="en-US" sz="2800" dirty="0"/>
              <a:t>Distributed System </a:t>
            </a:r>
          </a:p>
          <a:p>
            <a:pPr marL="514350" indent="-514350" algn="just">
              <a:buFont typeface="+mj-lt"/>
              <a:buAutoNum type="arabicPeriod"/>
            </a:pPr>
            <a:r>
              <a:rPr lang="en-US" sz="2800" dirty="0"/>
              <a:t>Simple and easy </a:t>
            </a:r>
          </a:p>
          <a:p>
            <a:pPr marL="514350" indent="-514350" algn="just">
              <a:buFont typeface="+mj-lt"/>
              <a:buAutoNum type="arabicPeriod"/>
            </a:pPr>
            <a:r>
              <a:rPr lang="en-US" sz="2800" dirty="0"/>
              <a:t>Robust </a:t>
            </a:r>
          </a:p>
          <a:p>
            <a:pPr marL="514350" indent="-514350" algn="just">
              <a:buFont typeface="+mj-lt"/>
              <a:buAutoNum type="arabicPeriod"/>
            </a:pPr>
            <a:r>
              <a:rPr lang="en-US" sz="2800" dirty="0"/>
              <a:t>Portable</a:t>
            </a:r>
          </a:p>
          <a:p>
            <a:pPr marL="514350" indent="-514350" algn="just">
              <a:buFont typeface="+mj-lt"/>
              <a:buAutoNum type="arabicPeriod"/>
            </a:pPr>
            <a:r>
              <a:rPr lang="en-US" sz="2800" dirty="0"/>
              <a:t>High Performance</a:t>
            </a:r>
          </a:p>
          <a:p>
            <a:pPr marL="514350" indent="-514350" algn="just">
              <a:buFont typeface="+mj-lt"/>
              <a:buAutoNum type="arabicPeriod"/>
            </a:pPr>
            <a:r>
              <a:rPr lang="en-US" sz="2800" dirty="0"/>
              <a:t>Dynamic and extensible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6732"/>
            <a:ext cx="8763000" cy="5324535"/>
          </a:xfrm>
          <a:prstGeom prst="rect">
            <a:avLst/>
          </a:prstGeom>
          <a:noFill/>
        </p:spPr>
        <p:txBody>
          <a:bodyPr wrap="square" rtlCol="0">
            <a:spAutoFit/>
          </a:bodyPr>
          <a:lstStyle/>
          <a:p>
            <a:pPr algn="just"/>
            <a:r>
              <a:rPr lang="en-US" sz="2800" b="1" dirty="0"/>
              <a:t>(1) Compiled and Interpreted :</a:t>
            </a:r>
          </a:p>
          <a:p>
            <a:pPr marL="457200" indent="-457200" algn="just">
              <a:buFont typeface="Arial" panose="020B0604020202020204" pitchFamily="34" charset="0"/>
              <a:buChar char="•"/>
            </a:pPr>
            <a:r>
              <a:rPr lang="en-US" sz="2400" dirty="0"/>
              <a:t>Usually a computer language is either compiled or interpreted.  But java combines both the approaches.  First java compiler translates the source code into byte code instructions.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b="1" i="1" dirty="0"/>
              <a:t>Bytecode is a highly optimized set of instructions designed to be executed by </a:t>
            </a:r>
            <a:r>
              <a:rPr lang="en-US" sz="2400" b="1" dirty="0"/>
              <a:t>the Java run-time system, which is called the </a:t>
            </a:r>
            <a:r>
              <a:rPr lang="en-US" sz="2400" b="1" i="1" dirty="0"/>
              <a:t>Java Virtual Machine (JVM).</a:t>
            </a:r>
            <a:r>
              <a:rPr lang="en-US" sz="2400" b="1" dirty="0"/>
              <a:t> </a:t>
            </a:r>
          </a:p>
          <a:p>
            <a:pPr marL="457200" indent="-457200" algn="just">
              <a:buFont typeface="Arial" panose="020B0604020202020204" pitchFamily="34" charset="0"/>
              <a:buChar char="•"/>
            </a:pPr>
            <a:endParaRPr lang="en-US" sz="2400" b="1" dirty="0"/>
          </a:p>
          <a:p>
            <a:pPr marL="457200" indent="-457200" algn="just">
              <a:buFont typeface="Arial" panose="020B0604020202020204" pitchFamily="34" charset="0"/>
              <a:buChar char="•"/>
            </a:pPr>
            <a:r>
              <a:rPr lang="en-US" sz="2400" dirty="0"/>
              <a:t>Bytecodes are not machine instructions so in second stage, Java Interpreter generates machine code and execute the code.  So we can say that java has Compiler and Interpreter.</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51289"/>
            <a:ext cx="8763000" cy="5755422"/>
          </a:xfrm>
          <a:prstGeom prst="rect">
            <a:avLst/>
          </a:prstGeom>
          <a:noFill/>
        </p:spPr>
        <p:txBody>
          <a:bodyPr wrap="square" rtlCol="0">
            <a:spAutoFit/>
          </a:bodyPr>
          <a:lstStyle/>
          <a:p>
            <a:pPr algn="just"/>
            <a:r>
              <a:rPr lang="en-US" sz="3200" b="1" dirty="0"/>
              <a:t>(2) Platform Independent and Portable :</a:t>
            </a:r>
          </a:p>
          <a:p>
            <a:pPr marL="457200" indent="-457200" algn="just">
              <a:buFont typeface="Arial" panose="020B0604020202020204" pitchFamily="34" charset="0"/>
              <a:buChar char="•"/>
            </a:pPr>
            <a:r>
              <a:rPr lang="en-US" sz="2800" dirty="0"/>
              <a:t>Java programs can be moved easily from one system to another, anywhere and anytime.  Due to this reason only the java is the most popular language on the internet.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Java is Platform independent because it does not generates the machine code but it generates a code for JVM (Java Virtual Machine) The </a:t>
            </a:r>
            <a:r>
              <a:rPr lang="en-US" sz="2800" b="1" dirty="0"/>
              <a:t>Java</a:t>
            </a:r>
            <a:r>
              <a:rPr lang="en-US" sz="2800" dirty="0"/>
              <a:t> Virtual machine (</a:t>
            </a:r>
            <a:r>
              <a:rPr lang="en-US" sz="2800" b="1" dirty="0"/>
              <a:t>JVM</a:t>
            </a:r>
            <a:r>
              <a:rPr lang="en-US" sz="2800" dirty="0"/>
              <a:t>) is the virtual machine that run the </a:t>
            </a:r>
            <a:r>
              <a:rPr lang="en-US" sz="2800" b="1" dirty="0"/>
              <a:t>Java </a:t>
            </a:r>
            <a:r>
              <a:rPr lang="en-US" sz="2800" dirty="0"/>
              <a:t>bytecodes. so the program can be run on any machine without any problem.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8763000" cy="3539430"/>
          </a:xfrm>
          <a:prstGeom prst="rect">
            <a:avLst/>
          </a:prstGeom>
          <a:noFill/>
        </p:spPr>
        <p:txBody>
          <a:bodyPr wrap="square" rtlCol="0">
            <a:spAutoFit/>
          </a:bodyPr>
          <a:lstStyle/>
          <a:p>
            <a:pPr algn="just"/>
            <a:r>
              <a:rPr lang="en-US" sz="3200" b="1" dirty="0"/>
              <a:t>(3) Object Oriented :</a:t>
            </a:r>
          </a:p>
          <a:p>
            <a:pPr algn="just"/>
            <a:r>
              <a:rPr lang="en-US" sz="3200" dirty="0"/>
              <a:t>	</a:t>
            </a:r>
          </a:p>
          <a:p>
            <a:pPr marL="457200" indent="-457200" algn="just">
              <a:buFont typeface="Arial" panose="020B0604020202020204" pitchFamily="34" charset="0"/>
              <a:buChar char="•"/>
            </a:pPr>
            <a:r>
              <a:rPr lang="en-US" sz="3200" dirty="0"/>
              <a:t>Java is pure Object Oriented Programming Language.  Almost everything in java is an object.  All programs, codes and data always resides inside the objects and classes.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81000"/>
            <a:ext cx="8763000" cy="5016758"/>
          </a:xfrm>
          <a:prstGeom prst="rect">
            <a:avLst/>
          </a:prstGeom>
          <a:noFill/>
        </p:spPr>
        <p:txBody>
          <a:bodyPr wrap="square" rtlCol="0">
            <a:spAutoFit/>
          </a:bodyPr>
          <a:lstStyle/>
          <a:p>
            <a:pPr algn="just"/>
            <a:r>
              <a:rPr lang="en-US" sz="3200" b="1" dirty="0"/>
              <a:t>(4) Secure :</a:t>
            </a:r>
            <a:endParaRPr lang="en-US" sz="3200" dirty="0"/>
          </a:p>
          <a:p>
            <a:pPr marL="457200" indent="-457200" algn="just">
              <a:buFont typeface="Arial" panose="020B0604020202020204" pitchFamily="34" charset="0"/>
              <a:buChar char="•"/>
            </a:pPr>
            <a:r>
              <a:rPr lang="en-US" sz="3200" dirty="0"/>
              <a:t>Java is a secure language.  </a:t>
            </a:r>
          </a:p>
          <a:p>
            <a:pPr marL="457200" indent="-457200" algn="just">
              <a:buFont typeface="Arial" panose="020B0604020202020204" pitchFamily="34" charset="0"/>
              <a:buChar char="•"/>
            </a:pPr>
            <a:r>
              <a:rPr lang="en-US" sz="3200" dirty="0"/>
              <a:t>It has compile time and run time checking for data types.  </a:t>
            </a:r>
          </a:p>
          <a:p>
            <a:pPr marL="457200" indent="-457200" algn="just">
              <a:buFont typeface="Arial" panose="020B0604020202020204" pitchFamily="34" charset="0"/>
              <a:buChar char="•"/>
            </a:pPr>
            <a:r>
              <a:rPr lang="en-US" sz="3200" dirty="0"/>
              <a:t>On the other hand java provides the assurance that no viruses will be communicated with applets.  </a:t>
            </a:r>
          </a:p>
          <a:p>
            <a:pPr marL="457200" indent="-457200" algn="just">
              <a:buFont typeface="Arial" panose="020B0604020202020204" pitchFamily="34" charset="0"/>
              <a:buChar char="•"/>
            </a:pPr>
            <a:r>
              <a:rPr lang="en-US" sz="3200" dirty="0"/>
              <a:t>One more thing is java does not support pointers so no question of memory address to user.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28178"/>
            <a:ext cx="8763000" cy="6001643"/>
          </a:xfrm>
          <a:prstGeom prst="rect">
            <a:avLst/>
          </a:prstGeom>
          <a:noFill/>
        </p:spPr>
        <p:txBody>
          <a:bodyPr wrap="square" rtlCol="0">
            <a:spAutoFit/>
          </a:bodyPr>
          <a:lstStyle/>
          <a:p>
            <a:pPr lvl="0" algn="just"/>
            <a:r>
              <a:rPr lang="en-US" sz="3200" b="1" dirty="0"/>
              <a:t>(5) Multithreaded:</a:t>
            </a:r>
          </a:p>
          <a:p>
            <a:pPr marL="457200" indent="-457200" algn="just">
              <a:buFont typeface="Arial" panose="020B0604020202020204" pitchFamily="34" charset="0"/>
              <a:buChar char="•"/>
            </a:pPr>
            <a:r>
              <a:rPr lang="en-US" sz="3200" dirty="0"/>
              <a:t>Multithreaded means handling a multiple tasks simultaneously and it is a one of the best feature in Java. </a:t>
            </a:r>
          </a:p>
          <a:p>
            <a:pPr marL="457200" indent="-457200" algn="just">
              <a:buFont typeface="Arial" panose="020B0604020202020204" pitchFamily="34" charset="0"/>
              <a:buChar char="•"/>
            </a:pPr>
            <a:r>
              <a:rPr lang="en-US" sz="3200" dirty="0"/>
              <a:t>Java is able to perform multiple tasks simultaneously and that’s why it is very much beneficial for service side application developing. </a:t>
            </a:r>
          </a:p>
          <a:p>
            <a:pPr algn="just"/>
            <a:endParaRPr lang="en-US" sz="3200" dirty="0"/>
          </a:p>
          <a:p>
            <a:pPr algn="just"/>
            <a:r>
              <a:rPr lang="en-US" sz="3200" dirty="0"/>
              <a:t>(At here, Thread is a tiny unit of one process and process is a collection of different threads)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457200"/>
            <a:ext cx="8763000" cy="5755422"/>
          </a:xfrm>
          <a:prstGeom prst="rect">
            <a:avLst/>
          </a:prstGeom>
          <a:noFill/>
        </p:spPr>
        <p:txBody>
          <a:bodyPr wrap="square" rtlCol="0">
            <a:spAutoFit/>
          </a:bodyPr>
          <a:lstStyle/>
          <a:p>
            <a:pPr lvl="0" algn="just"/>
            <a:r>
              <a:rPr lang="en-US" sz="3200" b="1" dirty="0"/>
              <a:t>(6) Distributed System : </a:t>
            </a:r>
          </a:p>
          <a:p>
            <a:pPr marL="457200" indent="-457200" algn="just">
              <a:buFont typeface="Arial" panose="020B0604020202020204" pitchFamily="34" charset="0"/>
              <a:buChar char="•"/>
            </a:pPr>
            <a:r>
              <a:rPr lang="en-US" sz="2800" dirty="0"/>
              <a:t>Java contain many components from client tier to EIS(Enterprise Information System) tier and each tier has few component which played a very important role to build a server side application.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Its call a distributed architecture where  all Java components are separated and has its own separate process and roles in the building an application. The Java RMI (Remote Method Invocation) method is a special mechanism to establish communication between these components.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533400"/>
            <a:ext cx="8763000" cy="3046988"/>
          </a:xfrm>
          <a:prstGeom prst="rect">
            <a:avLst/>
          </a:prstGeom>
          <a:noFill/>
        </p:spPr>
        <p:txBody>
          <a:bodyPr wrap="square" rtlCol="0">
            <a:spAutoFit/>
          </a:bodyPr>
          <a:lstStyle/>
          <a:p>
            <a:pPr lvl="0" algn="just"/>
            <a:r>
              <a:rPr lang="en-US" sz="3200" b="1" dirty="0"/>
              <a:t>(7) Simple and easy :</a:t>
            </a:r>
          </a:p>
          <a:p>
            <a:pPr algn="just"/>
            <a:r>
              <a:rPr lang="en-US" sz="3200" dirty="0"/>
              <a:t>	 </a:t>
            </a:r>
          </a:p>
          <a:p>
            <a:pPr marL="457200" indent="-457200" algn="just">
              <a:buFont typeface="Arial" panose="020B0604020202020204" pitchFamily="34" charset="0"/>
              <a:buChar char="•"/>
            </a:pPr>
            <a:r>
              <a:rPr lang="en-US" sz="3200" dirty="0"/>
              <a:t>Java has many inbuilt and readymade features for developing an application means it is very easy to write therefore it is very easy to use and run.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5A11C2-6297-44EC-9346-BEE81981DD86}"/>
              </a:ext>
            </a:extLst>
          </p:cNvPr>
          <p:cNvSpPr>
            <a:spLocks noGrp="1"/>
          </p:cNvSpPr>
          <p:nvPr>
            <p:ph type="title"/>
          </p:nvPr>
        </p:nvSpPr>
        <p:spPr>
          <a:xfrm>
            <a:off x="677334" y="1498604"/>
            <a:ext cx="2675466" cy="1278466"/>
          </a:xfrm>
        </p:spPr>
        <p:txBody>
          <a:bodyPr/>
          <a:lstStyle/>
          <a:p>
            <a:r>
              <a:rPr lang="en-IN" dirty="0"/>
              <a:t>Unit -1</a:t>
            </a:r>
          </a:p>
        </p:txBody>
      </p:sp>
      <p:sp>
        <p:nvSpPr>
          <p:cNvPr id="6" name="Content Placeholder 5">
            <a:extLst>
              <a:ext uri="{FF2B5EF4-FFF2-40B4-BE49-F238E27FC236}">
                <a16:creationId xmlns:a16="http://schemas.microsoft.com/office/drawing/2014/main" id="{FFD5AA34-C3D7-4BF5-9222-A5045136BF22}"/>
              </a:ext>
            </a:extLst>
          </p:cNvPr>
          <p:cNvSpPr>
            <a:spLocks noGrp="1"/>
          </p:cNvSpPr>
          <p:nvPr>
            <p:ph idx="1"/>
          </p:nvPr>
        </p:nvSpPr>
        <p:spPr>
          <a:xfrm>
            <a:off x="3124200" y="514924"/>
            <a:ext cx="6149803" cy="6114476"/>
          </a:xfrm>
        </p:spPr>
        <p:style>
          <a:lnRef idx="2">
            <a:schemeClr val="dk1"/>
          </a:lnRef>
          <a:fillRef idx="1">
            <a:schemeClr val="lt1"/>
          </a:fillRef>
          <a:effectRef idx="0">
            <a:schemeClr val="dk1"/>
          </a:effectRef>
          <a:fontRef idx="minor">
            <a:schemeClr val="dk1"/>
          </a:fontRef>
        </p:style>
        <p:txBody>
          <a:bodyPr>
            <a:normAutofit lnSpcReduction="10000"/>
          </a:bodyPr>
          <a:lstStyle/>
          <a:p>
            <a:pPr marL="514350" indent="-514350" algn="just">
              <a:buFont typeface="+mj-lt"/>
              <a:buAutoNum type="arabicPeriod"/>
            </a:pPr>
            <a:r>
              <a:rPr lang="en-GB" dirty="0"/>
              <a:t>Features of the Java Language,  Object-oriented Concepts </a:t>
            </a:r>
          </a:p>
          <a:p>
            <a:pPr marL="514350" indent="-514350" algn="just">
              <a:buFont typeface="+mj-lt"/>
              <a:buAutoNum type="arabicPeriod"/>
            </a:pPr>
            <a:r>
              <a:rPr lang="en-GB" dirty="0"/>
              <a:t>Programming Creating an Application in Java, Compiling and executing Applications in Java Program comments,</a:t>
            </a:r>
          </a:p>
          <a:p>
            <a:pPr marL="514350" indent="-514350" algn="just">
              <a:buFont typeface="+mj-lt"/>
              <a:buAutoNum type="arabicPeriod"/>
            </a:pPr>
            <a:r>
              <a:rPr lang="en-GB" dirty="0"/>
              <a:t>Primitive data types Data Types, Scanner Class Operators,</a:t>
            </a:r>
          </a:p>
          <a:p>
            <a:pPr marL="514350" indent="-514350" algn="just">
              <a:buFont typeface="+mj-lt"/>
              <a:buAutoNum type="arabicPeriod"/>
            </a:pPr>
            <a:r>
              <a:rPr lang="en-GB" dirty="0"/>
              <a:t>Type Casting Arrays, single and multi-dimensional arrays, Other reference types,</a:t>
            </a:r>
          </a:p>
          <a:p>
            <a:pPr marL="514350" indent="-514350" algn="just">
              <a:buFont typeface="+mj-lt"/>
              <a:buAutoNum type="arabicPeriod"/>
            </a:pPr>
            <a:r>
              <a:rPr lang="en-GB" dirty="0"/>
              <a:t>classes, interfaces, </a:t>
            </a:r>
            <a:r>
              <a:rPr lang="en-GB" dirty="0" err="1"/>
              <a:t>enums</a:t>
            </a:r>
            <a:r>
              <a:rPr lang="en-GB" dirty="0"/>
              <a:t> and annotations,</a:t>
            </a:r>
          </a:p>
          <a:p>
            <a:pPr marL="514350" indent="-514350" algn="just">
              <a:buFont typeface="+mj-lt"/>
              <a:buAutoNum type="arabicPeriod"/>
            </a:pPr>
            <a:r>
              <a:rPr lang="en-GB" dirty="0"/>
              <a:t>Unicode escapes in Java source code Understanding super types and sub types,</a:t>
            </a:r>
          </a:p>
          <a:p>
            <a:pPr marL="514350" indent="-514350" algn="just">
              <a:buFont typeface="+mj-lt"/>
              <a:buAutoNum type="arabicPeriod"/>
            </a:pPr>
            <a:r>
              <a:rPr lang="en-GB" dirty="0"/>
              <a:t>Understanding the narrowing and widening ,</a:t>
            </a:r>
          </a:p>
          <a:p>
            <a:pPr marL="514350" indent="-514350" algn="just">
              <a:buFont typeface="+mj-lt"/>
              <a:buAutoNum type="arabicPeriod"/>
            </a:pPr>
            <a:r>
              <a:rPr lang="en-GB" dirty="0"/>
              <a:t>Statements-if, if-else, switch-case,</a:t>
            </a:r>
          </a:p>
          <a:p>
            <a:pPr marL="514350" indent="-514350" algn="just">
              <a:buFont typeface="+mj-lt"/>
              <a:buAutoNum type="arabicPeriod"/>
            </a:pPr>
            <a:r>
              <a:rPr lang="en-GB" dirty="0"/>
              <a:t>for, while, do-while, break, continue and return statements.</a:t>
            </a:r>
          </a:p>
          <a:p>
            <a:pPr marL="514350" indent="-514350" algn="just">
              <a:buFont typeface="+mj-lt"/>
              <a:buAutoNum type="arabicPeriod"/>
            </a:pPr>
            <a:r>
              <a:rPr lang="en-GB" dirty="0"/>
              <a:t>Members of a class, Garbage collector and finalize method Static variables and methods Initializer blocks &amp; Class Initializer blocks</a:t>
            </a:r>
            <a:endParaRPr lang="en-IN" dirty="0"/>
          </a:p>
          <a:p>
            <a:endParaRPr lang="en-IN" dirty="0"/>
          </a:p>
        </p:txBody>
      </p:sp>
      <p:sp>
        <p:nvSpPr>
          <p:cNvPr id="3" name="Content Placeholder 2">
            <a:extLst>
              <a:ext uri="{FF2B5EF4-FFF2-40B4-BE49-F238E27FC236}">
                <a16:creationId xmlns:a16="http://schemas.microsoft.com/office/drawing/2014/main" id="{30E692BF-DE55-4534-BC8D-5A6653BB7B9B}"/>
              </a:ext>
            </a:extLst>
          </p:cNvPr>
          <p:cNvSpPr>
            <a:spLocks noGrp="1"/>
          </p:cNvSpPr>
          <p:nvPr>
            <p:ph type="body" sz="half" idx="2"/>
          </p:nvPr>
        </p:nvSpPr>
        <p:spPr>
          <a:xfrm>
            <a:off x="677334" y="2777069"/>
            <a:ext cx="2675466" cy="2584449"/>
          </a:xfrm>
        </p:spPr>
        <p:txBody>
          <a:bodyPr>
            <a:normAutofit/>
          </a:bodyPr>
          <a:lstStyle/>
          <a:p>
            <a:pPr algn="just"/>
            <a:r>
              <a:rPr lang="en-IN" sz="2400" dirty="0"/>
              <a:t>Syllabus Analysis</a:t>
            </a:r>
          </a:p>
        </p:txBody>
      </p:sp>
    </p:spTree>
    <p:extLst>
      <p:ext uri="{BB962C8B-B14F-4D97-AF65-F5344CB8AC3E}">
        <p14:creationId xmlns:p14="http://schemas.microsoft.com/office/powerpoint/2010/main" val="1470775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8763000" cy="3539430"/>
          </a:xfrm>
          <a:prstGeom prst="rect">
            <a:avLst/>
          </a:prstGeom>
          <a:noFill/>
        </p:spPr>
        <p:txBody>
          <a:bodyPr wrap="square" rtlCol="0">
            <a:spAutoFit/>
          </a:bodyPr>
          <a:lstStyle/>
          <a:p>
            <a:pPr lvl="0" algn="just"/>
            <a:r>
              <a:rPr lang="en-US" sz="3200" b="1" dirty="0"/>
              <a:t>(8) Robust : </a:t>
            </a:r>
          </a:p>
          <a:p>
            <a:pPr algn="just"/>
            <a:endParaRPr lang="en-US" sz="3200" dirty="0"/>
          </a:p>
          <a:p>
            <a:pPr marL="457200" indent="-457200" algn="just">
              <a:buFont typeface="Arial" panose="020B0604020202020204" pitchFamily="34" charset="0"/>
              <a:buChar char="•"/>
            </a:pPr>
            <a:r>
              <a:rPr lang="en-US" sz="3200" dirty="0"/>
              <a:t>Java is a robust language which provides a facility that at the time of compile, it automatically detects whether it has any errors or not in the application. (At here the  word “Robust” means Reliable)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600"/>
            <a:ext cx="8763000" cy="6063198"/>
          </a:xfrm>
          <a:prstGeom prst="rect">
            <a:avLst/>
          </a:prstGeom>
          <a:noFill/>
        </p:spPr>
        <p:txBody>
          <a:bodyPr wrap="square" rtlCol="0">
            <a:spAutoFit/>
          </a:bodyPr>
          <a:lstStyle/>
          <a:p>
            <a:pPr lvl="0" algn="just"/>
            <a:r>
              <a:rPr lang="en-US" sz="2800" b="1" dirty="0"/>
              <a:t>(9) Portable:</a:t>
            </a:r>
          </a:p>
          <a:p>
            <a:pPr marL="457200" indent="-457200" algn="just">
              <a:buFont typeface="Arial" panose="020B0604020202020204" pitchFamily="34" charset="0"/>
              <a:buChar char="•"/>
            </a:pPr>
            <a:r>
              <a:rPr lang="en-US" sz="2400" dirty="0"/>
              <a:t>Java ensures portability because it is platform independent. For Example an </a:t>
            </a:r>
            <a:r>
              <a:rPr lang="en-US" sz="2400" b="1" dirty="0"/>
              <a:t>int in Java is always a 32-bit </a:t>
            </a:r>
            <a:r>
              <a:rPr lang="en-US" sz="2400" dirty="0"/>
              <a:t>integer.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In C/C++, int can be a </a:t>
            </a:r>
            <a:r>
              <a:rPr lang="en-US" sz="2400" b="1" dirty="0"/>
              <a:t>16-bit integer</a:t>
            </a:r>
            <a:r>
              <a:rPr lang="en-US" sz="2400" dirty="0"/>
              <a:t>, </a:t>
            </a:r>
            <a:r>
              <a:rPr lang="en-US" sz="2400" b="1" dirty="0"/>
              <a:t>32-bit </a:t>
            </a:r>
            <a:r>
              <a:rPr lang="en-US" sz="2400" dirty="0"/>
              <a:t>or any other size integer whatever the compiler vendor likes.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The only restriction is that the </a:t>
            </a:r>
            <a:r>
              <a:rPr lang="en-US" sz="2400" b="1" dirty="0"/>
              <a:t>int</a:t>
            </a:r>
            <a:r>
              <a:rPr lang="en-US" sz="2400" dirty="0"/>
              <a:t> type must have at least as many bytes as a </a:t>
            </a:r>
            <a:r>
              <a:rPr lang="en-US" sz="2400" b="1" dirty="0"/>
              <a:t>short int</a:t>
            </a:r>
            <a:r>
              <a:rPr lang="en-US" sz="2400" dirty="0"/>
              <a:t> and can not have more bytes than a </a:t>
            </a:r>
            <a:r>
              <a:rPr lang="en-US" sz="2400" b="1" dirty="0"/>
              <a:t>long int</a:t>
            </a:r>
            <a:r>
              <a:rPr lang="en-US" sz="2400" dirty="0"/>
              <a:t>. Having a fixed size for number types eliminates a major porting headache. </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Binary data is stored and transmitted in a fixed format, eliminating confusion about byte ordering. Strings are saved in standard Unicode format.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763000" cy="5509200"/>
          </a:xfrm>
          <a:prstGeom prst="rect">
            <a:avLst/>
          </a:prstGeom>
          <a:noFill/>
        </p:spPr>
        <p:txBody>
          <a:bodyPr wrap="square" rtlCol="0">
            <a:spAutoFit/>
          </a:bodyPr>
          <a:lstStyle/>
          <a:p>
            <a:pPr lvl="0" algn="just"/>
            <a:r>
              <a:rPr lang="en-US" sz="3200" b="1" dirty="0"/>
              <a:t>(10) High Performance:</a:t>
            </a:r>
          </a:p>
          <a:p>
            <a:pPr algn="just"/>
            <a:endParaRPr lang="en-US" sz="3200" dirty="0"/>
          </a:p>
          <a:p>
            <a:pPr marL="457200" indent="-457200" algn="just">
              <a:buFont typeface="Arial" panose="020B0604020202020204" pitchFamily="34" charset="0"/>
              <a:buChar char="•"/>
            </a:pPr>
            <a:r>
              <a:rPr lang="en-US" sz="3200" dirty="0"/>
              <a:t>Performance of java is such a great and impressive because it has to interpret the compiled bytecode. </a:t>
            </a:r>
          </a:p>
          <a:p>
            <a:pPr marL="457200" indent="-457200" algn="just">
              <a:buFont typeface="Arial" panose="020B0604020202020204" pitchFamily="34" charset="0"/>
              <a:buChar char="•"/>
            </a:pPr>
            <a:r>
              <a:rPr lang="en-US" sz="3200" dirty="0"/>
              <a:t>The feature of multithreading also responsible for making the performance faster. </a:t>
            </a:r>
          </a:p>
          <a:p>
            <a:pPr marL="457200" indent="-457200" algn="just">
              <a:buFont typeface="Arial" panose="020B0604020202020204" pitchFamily="34" charset="0"/>
              <a:buChar char="•"/>
            </a:pPr>
            <a:r>
              <a:rPr lang="en-US" sz="3200" dirty="0"/>
              <a:t>Java approach speeds up commonly used code tremendously because one has to do interpretation only once.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33400"/>
            <a:ext cx="8763000" cy="6494085"/>
          </a:xfrm>
          <a:prstGeom prst="rect">
            <a:avLst/>
          </a:prstGeom>
          <a:noFill/>
        </p:spPr>
        <p:txBody>
          <a:bodyPr wrap="square" rtlCol="0">
            <a:spAutoFit/>
          </a:bodyPr>
          <a:lstStyle/>
          <a:p>
            <a:pPr lvl="0"/>
            <a:r>
              <a:rPr lang="en-US" sz="3200" b="1" dirty="0"/>
              <a:t>(11) Dynamic and extensible :</a:t>
            </a:r>
          </a:p>
          <a:p>
            <a:pPr algn="just"/>
            <a:endParaRPr lang="en-US" sz="3200" dirty="0"/>
          </a:p>
          <a:p>
            <a:pPr marL="457200" indent="-457200" algn="just">
              <a:buFont typeface="Arial" panose="020B0604020202020204" pitchFamily="34" charset="0"/>
              <a:buChar char="•"/>
            </a:pPr>
            <a:r>
              <a:rPr lang="en-US" sz="3200" dirty="0"/>
              <a:t>This is an important feature of java that supports the developer to develop dynamic content in web application with the help of JSP. </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r>
              <a:rPr lang="en-US" sz="3200" dirty="0"/>
              <a:t>In Dynamic concept the code is to added at runtime. Java is a dynamic language because it is capable for generating dynamic content.</a:t>
            </a:r>
          </a:p>
          <a:p>
            <a:pPr algn="just"/>
            <a:endParaRPr lang="en-US" sz="3200" dirty="0"/>
          </a:p>
          <a:p>
            <a:pPr algn="just"/>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1752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t>Java Program </a:t>
            </a:r>
          </a:p>
          <a:p>
            <a:pPr algn="ctr"/>
            <a:r>
              <a:rPr lang="en-US" sz="2400" dirty="0"/>
              <a:t>Source Code</a:t>
            </a:r>
          </a:p>
        </p:txBody>
      </p:sp>
      <p:sp>
        <p:nvSpPr>
          <p:cNvPr id="7" name="Rectangle 6"/>
          <p:cNvSpPr/>
          <p:nvPr/>
        </p:nvSpPr>
        <p:spPr>
          <a:xfrm>
            <a:off x="3810000" y="1752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Java Compiler</a:t>
            </a:r>
          </a:p>
        </p:txBody>
      </p:sp>
      <p:sp>
        <p:nvSpPr>
          <p:cNvPr id="8" name="Rectangle 7"/>
          <p:cNvSpPr/>
          <p:nvPr/>
        </p:nvSpPr>
        <p:spPr>
          <a:xfrm>
            <a:off x="6858000" y="1752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Virtual Machine </a:t>
            </a:r>
          </a:p>
          <a:p>
            <a:pPr algn="ctr"/>
            <a:r>
              <a:rPr lang="en-US" sz="2800" dirty="0"/>
              <a:t>Byte Code</a:t>
            </a:r>
          </a:p>
        </p:txBody>
      </p:sp>
      <p:sp>
        <p:nvSpPr>
          <p:cNvPr id="9" name="Rectangle 8"/>
          <p:cNvSpPr/>
          <p:nvPr/>
        </p:nvSpPr>
        <p:spPr>
          <a:xfrm>
            <a:off x="838200" y="4267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Virtual Machine </a:t>
            </a:r>
          </a:p>
          <a:p>
            <a:pPr algn="ctr"/>
            <a:r>
              <a:rPr lang="en-US" sz="2800" dirty="0"/>
              <a:t>Byte Code</a:t>
            </a:r>
          </a:p>
        </p:txBody>
      </p:sp>
      <p:sp>
        <p:nvSpPr>
          <p:cNvPr id="10" name="Title 1"/>
          <p:cNvSpPr>
            <a:spLocks noGrp="1"/>
          </p:cNvSpPr>
          <p:nvPr>
            <p:ph type="ctrTitle" idx="4294967295"/>
          </p:nvPr>
        </p:nvSpPr>
        <p:spPr>
          <a:xfrm>
            <a:off x="381000" y="495300"/>
            <a:ext cx="9144000" cy="914400"/>
          </a:xfrm>
        </p:spPr>
        <p:txBody>
          <a:bodyPr>
            <a:normAutofit/>
          </a:bodyPr>
          <a:lstStyle/>
          <a:p>
            <a:pPr algn="ctr"/>
            <a:r>
              <a:rPr lang="en-US" b="1" dirty="0"/>
              <a:t>Phase – I (Compilation)</a:t>
            </a:r>
            <a:endParaRPr lang="en-US" dirty="0"/>
          </a:p>
        </p:txBody>
      </p:sp>
      <p:cxnSp>
        <p:nvCxnSpPr>
          <p:cNvPr id="12" name="Straight Arrow Connector 11"/>
          <p:cNvCxnSpPr>
            <a:stCxn id="6" idx="3"/>
            <a:endCxn id="7" idx="1"/>
          </p:cNvCxnSpPr>
          <p:nvPr/>
        </p:nvCxnSpPr>
        <p:spPr>
          <a:xfrm>
            <a:off x="3048000" y="2438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96000" y="2438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24200" y="4953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886200" y="4267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Java Interpreter</a:t>
            </a:r>
          </a:p>
        </p:txBody>
      </p:sp>
      <p:sp>
        <p:nvSpPr>
          <p:cNvPr id="16" name="Rectangle 15"/>
          <p:cNvSpPr/>
          <p:nvPr/>
        </p:nvSpPr>
        <p:spPr>
          <a:xfrm>
            <a:off x="6934200" y="4267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Output</a:t>
            </a:r>
          </a:p>
        </p:txBody>
      </p:sp>
      <p:cxnSp>
        <p:nvCxnSpPr>
          <p:cNvPr id="17" name="Straight Arrow Connector 16"/>
          <p:cNvCxnSpPr/>
          <p:nvPr/>
        </p:nvCxnSpPr>
        <p:spPr>
          <a:xfrm>
            <a:off x="6172200" y="4953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381000" y="3276600"/>
            <a:ext cx="9144000" cy="914400"/>
          </a:xfrm>
          <a:prstGeom prst="rect">
            <a:avLst/>
          </a:prstGeom>
        </p:spPr>
        <p:txBody>
          <a:bodyPr vert="horz" lIns="91440" tIns="45720" rIns="91440" bIns="45720" rtlCol="0" anchor="ctr">
            <a:normAutofit/>
          </a:bodyPr>
          <a:lstStyle/>
          <a:p>
            <a:pPr algn="ctr" defTabSz="914400">
              <a:spcBef>
                <a:spcPct val="0"/>
              </a:spcBef>
              <a:defRPr/>
            </a:pPr>
            <a:r>
              <a:rPr lang="en-US" sz="3600" b="1" dirty="0">
                <a:solidFill>
                  <a:schemeClr val="accent1"/>
                </a:solidFill>
                <a:latin typeface="+mj-lt"/>
                <a:ea typeface="+mj-ea"/>
                <a:cs typeface="+mj-cs"/>
              </a:rPr>
              <a:t>Phase</a:t>
            </a:r>
            <a:r>
              <a:rPr lang="en-US" sz="4400" b="1" dirty="0">
                <a:latin typeface="+mj-lt"/>
                <a:ea typeface="+mj-ea"/>
                <a:cs typeface="+mj-cs"/>
              </a:rPr>
              <a:t> </a:t>
            </a:r>
            <a:r>
              <a:rPr lang="en-US" sz="3600" b="1" dirty="0">
                <a:solidFill>
                  <a:schemeClr val="accent1"/>
                </a:solidFill>
                <a:latin typeface="+mj-lt"/>
                <a:ea typeface="+mj-ea"/>
                <a:cs typeface="+mj-cs"/>
              </a:rPr>
              <a:t>– II (Interpretation)</a:t>
            </a:r>
          </a:p>
        </p:txBody>
      </p:sp>
    </p:spTree>
    <p:extLst>
      <p:ext uri="{BB962C8B-B14F-4D97-AF65-F5344CB8AC3E}">
        <p14:creationId xmlns:p14="http://schemas.microsoft.com/office/powerpoint/2010/main" val="284831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762000"/>
          </a:xfrm>
        </p:spPr>
        <p:txBody>
          <a:bodyPr>
            <a:normAutofit fontScale="90000"/>
          </a:bodyPr>
          <a:lstStyle/>
          <a:p>
            <a:r>
              <a:rPr lang="en-US" sz="3200" b="1" dirty="0"/>
              <a:t>Process of Building and Running Java Application</a:t>
            </a:r>
            <a:endParaRPr lang="en-US" sz="3200" dirty="0"/>
          </a:p>
        </p:txBody>
      </p:sp>
      <p:sp>
        <p:nvSpPr>
          <p:cNvPr id="8" name="Rectangle 7"/>
          <p:cNvSpPr/>
          <p:nvPr/>
        </p:nvSpPr>
        <p:spPr>
          <a:xfrm>
            <a:off x="2667000" y="1066800"/>
            <a:ext cx="457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Text Editor</a:t>
            </a:r>
          </a:p>
        </p:txBody>
      </p:sp>
      <p:sp>
        <p:nvSpPr>
          <p:cNvPr id="9" name="Rectangle 8"/>
          <p:cNvSpPr/>
          <p:nvPr/>
        </p:nvSpPr>
        <p:spPr>
          <a:xfrm>
            <a:off x="2667000" y="19050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Source Code</a:t>
            </a:r>
          </a:p>
        </p:txBody>
      </p:sp>
      <p:sp>
        <p:nvSpPr>
          <p:cNvPr id="12" name="Rectangle 11"/>
          <p:cNvSpPr/>
          <p:nvPr/>
        </p:nvSpPr>
        <p:spPr>
          <a:xfrm>
            <a:off x="2667000" y="28956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javac</a:t>
            </a:r>
            <a:r>
              <a:rPr lang="en-US" sz="2800" dirty="0">
                <a:solidFill>
                  <a:schemeClr val="tx1"/>
                </a:solidFill>
              </a:rPr>
              <a:t> (Compiler)</a:t>
            </a:r>
          </a:p>
        </p:txBody>
      </p:sp>
      <p:sp>
        <p:nvSpPr>
          <p:cNvPr id="17" name="Rectangle 16"/>
          <p:cNvSpPr/>
          <p:nvPr/>
        </p:nvSpPr>
        <p:spPr>
          <a:xfrm>
            <a:off x="2667000" y="39624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class file</a:t>
            </a:r>
          </a:p>
        </p:txBody>
      </p:sp>
      <p:cxnSp>
        <p:nvCxnSpPr>
          <p:cNvPr id="21" name="Straight Arrow Connector 20"/>
          <p:cNvCxnSpPr>
            <a:stCxn id="8" idx="2"/>
            <a:endCxn id="9" idx="0"/>
          </p:cNvCxnSpPr>
          <p:nvPr/>
        </p:nvCxnSpPr>
        <p:spPr>
          <a:xfrm rot="5400000">
            <a:off x="4800600" y="1752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2" idx="0"/>
          </p:cNvCxnSpPr>
          <p:nvPr/>
        </p:nvCxnSpPr>
        <p:spPr>
          <a:xfrm rot="5400000">
            <a:off x="4800600" y="2743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7" idx="0"/>
          </p:cNvCxnSpPr>
          <p:nvPr/>
        </p:nvCxnSpPr>
        <p:spPr>
          <a:xfrm rot="5400000">
            <a:off x="4762500" y="3771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67000" y="49530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(Interpreter)</a:t>
            </a:r>
          </a:p>
        </p:txBody>
      </p:sp>
      <p:cxnSp>
        <p:nvCxnSpPr>
          <p:cNvPr id="28" name="Straight Arrow Connector 27"/>
          <p:cNvCxnSpPr>
            <a:stCxn id="17" idx="2"/>
            <a:endCxn id="27" idx="0"/>
          </p:cNvCxnSpPr>
          <p:nvPr/>
        </p:nvCxnSpPr>
        <p:spPr>
          <a:xfrm rot="5400000">
            <a:off x="4800600" y="4800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667000" y="59436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Program Output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JVM</a:t>
            </a:r>
          </a:p>
        </p:txBody>
      </p:sp>
      <p:sp>
        <p:nvSpPr>
          <p:cNvPr id="4" name="TextBox 3"/>
          <p:cNvSpPr txBox="1"/>
          <p:nvPr/>
        </p:nvSpPr>
        <p:spPr>
          <a:xfrm>
            <a:off x="190500" y="1143000"/>
            <a:ext cx="8763000"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JVM (Java Virtual Machine) is an abstract machine. It is a specification that provides runtime environment in which java bytecode can be executed.</a:t>
            </a:r>
          </a:p>
          <a:p>
            <a:pPr marL="342900" indent="-342900">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JVMs are available for many hardware and software platforms. JVM, JRE and JDK are platform dependent because configuration of each OS differs. But, Java is platform independent.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JVM performs following main tasks:</a:t>
            </a:r>
          </a:p>
          <a:p>
            <a:pPr marL="800100" lvl="1" indent="-342900">
              <a:buFont typeface="Courier New" panose="02070309020205020404" pitchFamily="49" charset="0"/>
              <a:buChar char="o"/>
            </a:pPr>
            <a:r>
              <a:rPr lang="en-US" sz="2400" dirty="0"/>
              <a:t>Loads code</a:t>
            </a:r>
          </a:p>
          <a:p>
            <a:pPr marL="800100" lvl="1" indent="-342900">
              <a:buFont typeface="Courier New" panose="02070309020205020404" pitchFamily="49" charset="0"/>
              <a:buChar char="o"/>
            </a:pPr>
            <a:r>
              <a:rPr lang="en-US" sz="2400" dirty="0"/>
              <a:t>Verifies code</a:t>
            </a:r>
          </a:p>
          <a:p>
            <a:pPr marL="800100" lvl="1" indent="-342900">
              <a:buFont typeface="Courier New" panose="02070309020205020404" pitchFamily="49" charset="0"/>
              <a:buChar char="o"/>
            </a:pPr>
            <a:r>
              <a:rPr lang="en-US" sz="2400" dirty="0"/>
              <a:t>Executes code</a:t>
            </a:r>
          </a:p>
          <a:p>
            <a:pPr marL="800100" lvl="1" indent="-342900">
              <a:buFont typeface="Courier New" panose="02070309020205020404" pitchFamily="49" charset="0"/>
              <a:buChar char="o"/>
            </a:pPr>
            <a:r>
              <a:rPr lang="en-US" sz="2400" dirty="0"/>
              <a:t>Provides runtime environment</a:t>
            </a:r>
          </a:p>
        </p:txBody>
      </p:sp>
    </p:spTree>
    <p:extLst>
      <p:ext uri="{BB962C8B-B14F-4D97-AF65-F5344CB8AC3E}">
        <p14:creationId xmlns:p14="http://schemas.microsoft.com/office/powerpoint/2010/main" val="348803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JRE</a:t>
            </a:r>
          </a:p>
        </p:txBody>
      </p:sp>
      <p:sp>
        <p:nvSpPr>
          <p:cNvPr id="4" name="TextBox 3"/>
          <p:cNvSpPr txBox="1"/>
          <p:nvPr/>
        </p:nvSpPr>
        <p:spPr>
          <a:xfrm>
            <a:off x="228600" y="914400"/>
            <a:ext cx="8763000" cy="3046988"/>
          </a:xfrm>
          <a:prstGeom prst="rect">
            <a:avLst/>
          </a:prstGeom>
          <a:noFill/>
        </p:spPr>
        <p:txBody>
          <a:bodyPr wrap="square" rtlCol="0">
            <a:spAutoFit/>
          </a:bodyPr>
          <a:lstStyle/>
          <a:p>
            <a:endParaRPr lang="en-GB" sz="2400" dirty="0"/>
          </a:p>
          <a:p>
            <a:pPr marL="342900" indent="-342900" algn="just">
              <a:buFont typeface="Arial" panose="020B0604020202020204" pitchFamily="34" charset="0"/>
              <a:buChar char="•"/>
            </a:pPr>
            <a:r>
              <a:rPr lang="en-GB" sz="2400" dirty="0"/>
              <a:t>JRE is an acronym for Java Runtime Environment. It is used to provide runtime environment. It is the implementation of JVM. It physically exists. It contains set of libraries + other files that JVM uses at runtime.</a:t>
            </a:r>
          </a:p>
          <a:p>
            <a:pPr marL="342900" indent="-342900">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Implementation of JVMs are also actively released by other companies besides Sun Micro Systems.</a:t>
            </a:r>
            <a:endParaRPr lang="en-US" sz="2400" dirty="0"/>
          </a:p>
        </p:txBody>
      </p:sp>
      <p:pic>
        <p:nvPicPr>
          <p:cNvPr id="9" name="Picture 8" descr="Capture.JPG"/>
          <p:cNvPicPr>
            <a:picLocks noChangeAspect="1"/>
          </p:cNvPicPr>
          <p:nvPr/>
        </p:nvPicPr>
        <p:blipFill>
          <a:blip r:embed="rId2"/>
          <a:stretch>
            <a:fillRect/>
          </a:stretch>
        </p:blipFill>
        <p:spPr>
          <a:xfrm>
            <a:off x="2667000" y="3825105"/>
            <a:ext cx="3200400" cy="2566174"/>
          </a:xfrm>
          <a:prstGeom prst="rect">
            <a:avLst/>
          </a:prstGeom>
        </p:spPr>
      </p:pic>
    </p:spTree>
    <p:extLst>
      <p:ext uri="{BB962C8B-B14F-4D97-AF65-F5344CB8AC3E}">
        <p14:creationId xmlns:p14="http://schemas.microsoft.com/office/powerpoint/2010/main" val="4165636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JDK</a:t>
            </a:r>
          </a:p>
        </p:txBody>
      </p:sp>
      <p:sp>
        <p:nvSpPr>
          <p:cNvPr id="4" name="TextBox 3"/>
          <p:cNvSpPr txBox="1"/>
          <p:nvPr/>
        </p:nvSpPr>
        <p:spPr>
          <a:xfrm>
            <a:off x="533400" y="982176"/>
            <a:ext cx="8763000" cy="4893647"/>
          </a:xfrm>
          <a:prstGeom prst="rect">
            <a:avLst/>
          </a:prstGeom>
          <a:noFill/>
        </p:spPr>
        <p:txBody>
          <a:bodyPr wrap="square" rtlCol="0">
            <a:spAutoFit/>
          </a:bodyPr>
          <a:lstStyle/>
          <a:p>
            <a:r>
              <a:rPr lang="en-US" sz="2400" dirty="0"/>
              <a:t>JDK is an acronym for Java Development Kit. It physically exists. It contains JRE + development tools.</a:t>
            </a:r>
          </a:p>
          <a:p>
            <a:r>
              <a:rPr lang="en-US" sz="2400" dirty="0"/>
              <a:t> </a:t>
            </a:r>
          </a:p>
          <a:p>
            <a:r>
              <a:rPr lang="en-US" sz="2400" b="1" dirty="0"/>
              <a:t>What does </a:t>
            </a:r>
            <a:r>
              <a:rPr lang="en-US" sz="2400" b="1" i="1" dirty="0"/>
              <a:t>Java Development Kit (JDK) </a:t>
            </a:r>
            <a:r>
              <a:rPr lang="en-US" sz="2400" b="1" dirty="0"/>
              <a:t>mean?</a:t>
            </a:r>
            <a:endParaRPr lang="en-US" sz="2400" dirty="0"/>
          </a:p>
          <a:p>
            <a:pPr algn="just"/>
            <a:r>
              <a:rPr lang="en-US" sz="2400" dirty="0"/>
              <a:t>The Java Development Kit (JDK) is a software development environment used for developing Java applications and applets. </a:t>
            </a:r>
          </a:p>
          <a:p>
            <a:endParaRPr lang="en-US" sz="2400" dirty="0"/>
          </a:p>
          <a:p>
            <a:pPr algn="just"/>
            <a:r>
              <a:rPr lang="en-US" sz="2400" dirty="0"/>
              <a:t>It includes the Java Runtime Environment (JRE), an interpreter/loader (java), a compiler (</a:t>
            </a:r>
            <a:r>
              <a:rPr lang="en-US" sz="2400" dirty="0" err="1"/>
              <a:t>javac</a:t>
            </a:r>
            <a:r>
              <a:rPr lang="en-US" sz="2400" dirty="0"/>
              <a:t>), an archiver (jar), a documentation generator (</a:t>
            </a:r>
            <a:r>
              <a:rPr lang="en-US" sz="2400" dirty="0" err="1"/>
              <a:t>javadoc</a:t>
            </a:r>
            <a:r>
              <a:rPr lang="en-US" sz="2400" dirty="0"/>
              <a:t>) and other tools needed in Java development.</a:t>
            </a:r>
          </a:p>
          <a:p>
            <a:r>
              <a:rPr lang="en-US" sz="2400" dirty="0"/>
              <a:t> </a:t>
            </a:r>
          </a:p>
        </p:txBody>
      </p:sp>
    </p:spTree>
    <p:extLst>
      <p:ext uri="{BB962C8B-B14F-4D97-AF65-F5344CB8AC3E}">
        <p14:creationId xmlns:p14="http://schemas.microsoft.com/office/powerpoint/2010/main" val="357210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JDK</a:t>
            </a:r>
          </a:p>
        </p:txBody>
      </p:sp>
      <p:sp>
        <p:nvSpPr>
          <p:cNvPr id="4" name="TextBox 3"/>
          <p:cNvSpPr txBox="1"/>
          <p:nvPr/>
        </p:nvSpPr>
        <p:spPr>
          <a:xfrm>
            <a:off x="457200" y="1015018"/>
            <a:ext cx="87630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Java developers are initially presented with two JDK tools, java and </a:t>
            </a:r>
            <a:r>
              <a:rPr lang="en-US" sz="2000" b="1" dirty="0" err="1"/>
              <a:t>javac</a:t>
            </a:r>
            <a:r>
              <a:rPr lang="en-US" sz="2000" dirty="0"/>
              <a:t>. Both are run from the command prompt. Java source files are simple text files saved with an extension of .java. After writing and saving Java source code, the </a:t>
            </a:r>
            <a:r>
              <a:rPr lang="en-US" sz="2000" dirty="0" err="1"/>
              <a:t>javac</a:t>
            </a:r>
            <a:r>
              <a:rPr lang="en-US" sz="2000" dirty="0"/>
              <a:t> compiler is invoked to create .class files. Once  the .class files are created, the 'java' command can be used to run the java program.</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For developers who wish to work in an integrated development environment (IDE), a  JDK bundled with </a:t>
            </a:r>
            <a:r>
              <a:rPr lang="en-US" sz="2000" b="1" dirty="0"/>
              <a:t>NetBeans</a:t>
            </a:r>
            <a:r>
              <a:rPr lang="en-US" sz="2000" dirty="0"/>
              <a:t> can be downloaded from the Oracle website. Such IDEs speed up the development process by introducing point-and-click and drag-and-drop features for creating an application.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There are </a:t>
            </a:r>
            <a:r>
              <a:rPr lang="en-US" sz="2000" b="1" dirty="0"/>
              <a:t>different JDKs for various platforms</a:t>
            </a:r>
            <a:r>
              <a:rPr lang="en-US" sz="2000" dirty="0"/>
              <a:t>. The supported platforms include Windows, Linux and Solaris. Mac users need a different software development kit, which includes adaptations of some tools found in the JDK.</a:t>
            </a:r>
          </a:p>
          <a:p>
            <a:pPr algn="just"/>
            <a:endParaRPr lang="en-US" sz="2000" dirty="0"/>
          </a:p>
        </p:txBody>
      </p:sp>
    </p:spTree>
    <p:extLst>
      <p:ext uri="{BB962C8B-B14F-4D97-AF65-F5344CB8AC3E}">
        <p14:creationId xmlns:p14="http://schemas.microsoft.com/office/powerpoint/2010/main" val="303636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rmAutofit/>
          </a:bodyPr>
          <a:lstStyle/>
          <a:p>
            <a:r>
              <a:rPr lang="en-US" b="1" dirty="0"/>
              <a:t>Introduction to Java</a:t>
            </a:r>
            <a:endParaRPr lang="en-US" dirty="0"/>
          </a:p>
        </p:txBody>
      </p:sp>
      <p:sp>
        <p:nvSpPr>
          <p:cNvPr id="4" name="TextBox 3"/>
          <p:cNvSpPr txBox="1"/>
          <p:nvPr/>
        </p:nvSpPr>
        <p:spPr>
          <a:xfrm>
            <a:off x="190500" y="1057835"/>
            <a:ext cx="8763000"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Java is a general purpose object oriented Programming language.  It is developed by Sun Microsystems of USA.</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Its original name was </a:t>
            </a:r>
            <a:r>
              <a:rPr lang="en-US" sz="2800" b="1" dirty="0"/>
              <a:t>Oak</a:t>
            </a:r>
            <a:r>
              <a:rPr lang="en-US" sz="2800" dirty="0"/>
              <a:t> given by </a:t>
            </a:r>
            <a:r>
              <a:rPr lang="en-US" sz="2800" b="1" dirty="0"/>
              <a:t>James Gosling, </a:t>
            </a:r>
            <a:r>
              <a:rPr lang="en-US" sz="2800" dirty="0"/>
              <a:t>who is one of the inventors of the language.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Java was initially Developed for </a:t>
            </a:r>
            <a:r>
              <a:rPr lang="en-US" sz="2800" dirty="0" err="1"/>
              <a:t>Softwares</a:t>
            </a:r>
            <a:r>
              <a:rPr lang="en-US" sz="2800" dirty="0"/>
              <a:t> for Consumer Electronics Devices like TVs, VCRs, and others.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JDK</a:t>
            </a:r>
          </a:p>
        </p:txBody>
      </p:sp>
      <p:pic>
        <p:nvPicPr>
          <p:cNvPr id="5" name="Picture 4" descr="Capture.JPG"/>
          <p:cNvPicPr>
            <a:picLocks noChangeAspect="1"/>
          </p:cNvPicPr>
          <p:nvPr/>
        </p:nvPicPr>
        <p:blipFill>
          <a:blip r:embed="rId2"/>
          <a:stretch>
            <a:fillRect/>
          </a:stretch>
        </p:blipFill>
        <p:spPr>
          <a:xfrm>
            <a:off x="1524000" y="1138518"/>
            <a:ext cx="5886450" cy="5005631"/>
          </a:xfrm>
          <a:prstGeom prst="rect">
            <a:avLst/>
          </a:prstGeom>
        </p:spPr>
      </p:pic>
    </p:spTree>
    <p:extLst>
      <p:ext uri="{BB962C8B-B14F-4D97-AF65-F5344CB8AC3E}">
        <p14:creationId xmlns:p14="http://schemas.microsoft.com/office/powerpoint/2010/main" val="2452135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pPr lvl="0"/>
            <a:r>
              <a:rPr lang="en-GB" sz="3200" b="1" dirty="0"/>
              <a:t>Java Program Structure</a:t>
            </a:r>
          </a:p>
        </p:txBody>
      </p:sp>
      <p:sp>
        <p:nvSpPr>
          <p:cNvPr id="4" name="TextBox 3"/>
          <p:cNvSpPr txBox="1"/>
          <p:nvPr/>
        </p:nvSpPr>
        <p:spPr>
          <a:xfrm>
            <a:off x="609600" y="1037709"/>
            <a:ext cx="8763000" cy="2308324"/>
          </a:xfrm>
          <a:prstGeom prst="rect">
            <a:avLst/>
          </a:prstGeom>
          <a:noFill/>
        </p:spPr>
        <p:txBody>
          <a:bodyPr wrap="square" rtlCol="0">
            <a:spAutoFit/>
          </a:bodyPr>
          <a:lstStyle/>
          <a:p>
            <a:pPr algn="just"/>
            <a:r>
              <a:rPr lang="en-GB" sz="2400" dirty="0"/>
              <a:t>Let’s use example of HelloWorld Java program to understand structure and features of class. This program is written on few lines, and its only task is to print “Hello World from Java” on  the screen. Refer the following picture.</a:t>
            </a:r>
          </a:p>
          <a:p>
            <a:pPr algn="just"/>
            <a:endParaRPr lang="en-GB" sz="2400" dirty="0"/>
          </a:p>
          <a:p>
            <a:pPr algn="just"/>
            <a:endParaRPr lang="en-GB" sz="2400" dirty="0"/>
          </a:p>
        </p:txBody>
      </p:sp>
      <p:pic>
        <p:nvPicPr>
          <p:cNvPr id="12" name="Picture 11" descr="Capture.JPG"/>
          <p:cNvPicPr>
            <a:picLocks noChangeAspect="1"/>
          </p:cNvPicPr>
          <p:nvPr/>
        </p:nvPicPr>
        <p:blipFill>
          <a:blip r:embed="rId2"/>
          <a:stretch>
            <a:fillRect/>
          </a:stretch>
        </p:blipFill>
        <p:spPr>
          <a:xfrm>
            <a:off x="984973" y="3048000"/>
            <a:ext cx="8012253" cy="3048000"/>
          </a:xfrm>
          <a:prstGeom prst="rect">
            <a:avLst/>
          </a:prstGeom>
        </p:spPr>
      </p:pic>
    </p:spTree>
    <p:extLst>
      <p:ext uri="{BB962C8B-B14F-4D97-AF65-F5344CB8AC3E}">
        <p14:creationId xmlns:p14="http://schemas.microsoft.com/office/powerpoint/2010/main" val="2399804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106" y="1268506"/>
            <a:ext cx="8763000" cy="4708981"/>
          </a:xfrm>
          <a:prstGeom prst="rect">
            <a:avLst/>
          </a:prstGeom>
          <a:noFill/>
        </p:spPr>
        <p:txBody>
          <a:bodyPr wrap="square" rtlCol="0">
            <a:spAutoFit/>
          </a:bodyPr>
          <a:lstStyle/>
          <a:p>
            <a:pPr algn="just"/>
            <a:r>
              <a:rPr lang="en-GB" sz="2000" b="1" dirty="0"/>
              <a:t>1. “package </a:t>
            </a:r>
            <a:r>
              <a:rPr lang="en-GB" sz="2000" b="1" dirty="0" err="1"/>
              <a:t>sct</a:t>
            </a:r>
            <a:r>
              <a:rPr lang="en-GB" sz="2000" b="1" dirty="0"/>
              <a:t>”:</a:t>
            </a:r>
          </a:p>
          <a:p>
            <a:pPr marL="342900" indent="-342900" algn="just">
              <a:buFont typeface="Arial" panose="020B0604020202020204" pitchFamily="34" charset="0"/>
              <a:buChar char="•"/>
            </a:pPr>
            <a:r>
              <a:rPr lang="en-GB" sz="2000" dirty="0"/>
              <a:t>It is package declaration statement. The package statement defines a name space in which classes are stored. Package is used to organize the classes based on functionality. </a:t>
            </a:r>
          </a:p>
          <a:p>
            <a:pPr marL="342900" indent="-342900" algn="just">
              <a:buFont typeface="Arial" panose="020B0604020202020204" pitchFamily="34" charset="0"/>
              <a:buChar char="•"/>
            </a:pPr>
            <a:r>
              <a:rPr lang="en-GB" sz="2000" dirty="0"/>
              <a:t>If you omit the package statement, the class names are put into the default package, which has no name. Package statement cannot appear anywhere in program. </a:t>
            </a:r>
          </a:p>
          <a:p>
            <a:pPr algn="just"/>
            <a:endParaRPr lang="en-GB" sz="2000" dirty="0"/>
          </a:p>
          <a:p>
            <a:pPr algn="just"/>
            <a:r>
              <a:rPr lang="en-GB" sz="2000" b="1" dirty="0"/>
              <a:t>2. “public class HelloWorld”:</a:t>
            </a:r>
          </a:p>
          <a:p>
            <a:pPr algn="just"/>
            <a:r>
              <a:rPr lang="en-GB" sz="2000" dirty="0"/>
              <a:t>This line has various aspects of java programming.</a:t>
            </a:r>
            <a:endParaRPr lang="en-GB" sz="2000" b="1" dirty="0"/>
          </a:p>
          <a:p>
            <a:pPr marL="342900" indent="-342900" algn="just">
              <a:buFont typeface="Arial" panose="020B0604020202020204" pitchFamily="34" charset="0"/>
              <a:buChar char="•"/>
            </a:pPr>
            <a:r>
              <a:rPr lang="en-GB" sz="2000" b="1" dirty="0"/>
              <a:t>public</a:t>
            </a:r>
            <a:r>
              <a:rPr lang="en-GB" sz="2000" dirty="0"/>
              <a:t>: This is access modifier keyword which tells compiler access to class. Various values of access modifiers can be public, protected, private or default (no value).</a:t>
            </a:r>
          </a:p>
          <a:p>
            <a:pPr marL="342900" indent="-342900" algn="just">
              <a:buFont typeface="Arial" panose="020B0604020202020204" pitchFamily="34" charset="0"/>
              <a:buChar char="•"/>
            </a:pPr>
            <a:r>
              <a:rPr lang="en-GB" sz="2000" b="1" dirty="0"/>
              <a:t>class</a:t>
            </a:r>
            <a:r>
              <a:rPr lang="en-GB" sz="2000" dirty="0"/>
              <a:t>: This keyword used to declare class. Name of class (HelloWorld) followed by this keyword.</a:t>
            </a:r>
          </a:p>
        </p:txBody>
      </p:sp>
    </p:spTree>
    <p:extLst>
      <p:ext uri="{BB962C8B-B14F-4D97-AF65-F5344CB8AC3E}">
        <p14:creationId xmlns:p14="http://schemas.microsoft.com/office/powerpoint/2010/main" val="1954728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 y="1351508"/>
            <a:ext cx="8763000" cy="4154984"/>
          </a:xfrm>
          <a:prstGeom prst="rect">
            <a:avLst/>
          </a:prstGeom>
          <a:noFill/>
        </p:spPr>
        <p:txBody>
          <a:bodyPr wrap="square" rtlCol="0">
            <a:spAutoFit/>
          </a:bodyPr>
          <a:lstStyle/>
          <a:p>
            <a:pPr algn="just"/>
            <a:r>
              <a:rPr lang="en-GB" sz="2400" b="1" dirty="0"/>
              <a:t>3. Comments section:</a:t>
            </a:r>
          </a:p>
          <a:p>
            <a:pPr algn="just"/>
            <a:endParaRPr lang="en-GB" sz="2400" b="1" dirty="0"/>
          </a:p>
          <a:p>
            <a:pPr algn="just"/>
            <a:r>
              <a:rPr lang="en-GB" sz="2400" dirty="0"/>
              <a:t>We can write comments in java in two ways.</a:t>
            </a:r>
          </a:p>
          <a:p>
            <a:pPr marL="342900" indent="-342900" algn="just">
              <a:buFont typeface="Arial" panose="020B0604020202020204" pitchFamily="34" charset="0"/>
              <a:buChar char="•"/>
            </a:pPr>
            <a:r>
              <a:rPr lang="en-GB" sz="2400" b="1" dirty="0"/>
              <a:t>Line comments</a:t>
            </a:r>
            <a:r>
              <a:rPr lang="en-GB" sz="2400" dirty="0"/>
              <a:t>: It start with two forward slashes (//) and continue to the end of the current line. Line comments do not require an ending symbol.</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b="1" dirty="0"/>
              <a:t>Block comments or Multiline Comments </a:t>
            </a:r>
            <a:r>
              <a:rPr lang="en-GB" sz="2400" dirty="0"/>
              <a:t>start with a forward slash and an asterisk (/*) and end with an asterisk and a forward slash (*/).Block comments can also extend across as many lines as needed.</a:t>
            </a:r>
          </a:p>
        </p:txBody>
      </p:sp>
    </p:spTree>
    <p:extLst>
      <p:ext uri="{BB962C8B-B14F-4D97-AF65-F5344CB8AC3E}">
        <p14:creationId xmlns:p14="http://schemas.microsoft.com/office/powerpoint/2010/main" val="2048126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 y="1304365"/>
            <a:ext cx="8763000" cy="4524315"/>
          </a:xfrm>
          <a:prstGeom prst="rect">
            <a:avLst/>
          </a:prstGeom>
          <a:noFill/>
        </p:spPr>
        <p:txBody>
          <a:bodyPr wrap="square" rtlCol="0">
            <a:spAutoFit/>
          </a:bodyPr>
          <a:lstStyle/>
          <a:p>
            <a:pPr algn="just"/>
            <a:r>
              <a:rPr lang="en-GB" sz="2400" b="1" dirty="0"/>
              <a:t>4.“public static void main (String [ ] </a:t>
            </a:r>
            <a:r>
              <a:rPr lang="en-GB" sz="2400" b="1" dirty="0" err="1"/>
              <a:t>args</a:t>
            </a:r>
            <a:r>
              <a:rPr lang="en-GB" sz="2400" b="1" dirty="0"/>
              <a:t>)”:</a:t>
            </a:r>
          </a:p>
          <a:p>
            <a:pPr algn="just"/>
            <a:endParaRPr lang="en-GB" sz="2400" b="1" dirty="0"/>
          </a:p>
          <a:p>
            <a:pPr algn="just"/>
            <a:r>
              <a:rPr lang="en-GB" sz="2400" dirty="0"/>
              <a:t>Its method (Function) named main with string array as argument.</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b="1" dirty="0"/>
              <a:t>public </a:t>
            </a:r>
            <a:r>
              <a:rPr lang="en-GB" sz="2400" dirty="0"/>
              <a:t>: Access Modifier</a:t>
            </a:r>
          </a:p>
          <a:p>
            <a:pPr marL="342900" indent="-342900" algn="just">
              <a:buFont typeface="Arial" panose="020B0604020202020204" pitchFamily="34" charset="0"/>
              <a:buChar char="•"/>
            </a:pPr>
            <a:r>
              <a:rPr lang="en-GB" sz="2400" b="1" dirty="0"/>
              <a:t>static</a:t>
            </a:r>
            <a:r>
              <a:rPr lang="en-GB" sz="2400" dirty="0"/>
              <a:t>: static is reserved keyword which means that a method is accessible and usable even though no objects of the class exist.</a:t>
            </a:r>
          </a:p>
          <a:p>
            <a:pPr marL="342900" indent="-342900" algn="just">
              <a:buFont typeface="Arial" panose="020B0604020202020204" pitchFamily="34" charset="0"/>
              <a:buChar char="•"/>
            </a:pPr>
            <a:r>
              <a:rPr lang="en-GB" sz="2400" b="1" dirty="0"/>
              <a:t>void</a:t>
            </a:r>
            <a:r>
              <a:rPr lang="en-GB" sz="2400" dirty="0"/>
              <a:t>: This keyword declares nothing would be returned from method. Method can return any primitive or object.</a:t>
            </a:r>
          </a:p>
          <a:p>
            <a:pPr marL="342900" indent="-342900" algn="just">
              <a:buFont typeface="Arial" panose="020B0604020202020204" pitchFamily="34" charset="0"/>
              <a:buChar char="•"/>
            </a:pPr>
            <a:r>
              <a:rPr lang="en-GB" sz="2400" dirty="0"/>
              <a:t>Method content inside curly braces. { }</a:t>
            </a:r>
          </a:p>
        </p:txBody>
      </p:sp>
    </p:spTree>
    <p:extLst>
      <p:ext uri="{BB962C8B-B14F-4D97-AF65-F5344CB8AC3E}">
        <p14:creationId xmlns:p14="http://schemas.microsoft.com/office/powerpoint/2010/main" val="89778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 y="1600200"/>
            <a:ext cx="8763000" cy="3416320"/>
          </a:xfrm>
          <a:prstGeom prst="rect">
            <a:avLst/>
          </a:prstGeom>
          <a:noFill/>
        </p:spPr>
        <p:txBody>
          <a:bodyPr wrap="square" rtlCol="0">
            <a:spAutoFit/>
          </a:bodyPr>
          <a:lstStyle/>
          <a:p>
            <a:pPr algn="just"/>
            <a:r>
              <a:rPr lang="en-GB" sz="2400" b="1" dirty="0"/>
              <a:t>5. </a:t>
            </a:r>
            <a:r>
              <a:rPr lang="en-GB" sz="2400" b="1" dirty="0" err="1"/>
              <a:t>System.out.println</a:t>
            </a:r>
            <a:r>
              <a:rPr lang="en-GB" sz="2400" b="1" dirty="0"/>
              <a:t>("Hello World from Java") :</a:t>
            </a:r>
          </a:p>
          <a:p>
            <a:pPr algn="just"/>
            <a:endParaRPr lang="en-GB" sz="2400" b="1" dirty="0"/>
          </a:p>
          <a:p>
            <a:pPr marL="342900" indent="-342900" algn="just">
              <a:buFont typeface="Arial" panose="020B0604020202020204" pitchFamily="34" charset="0"/>
              <a:buChar char="•"/>
            </a:pPr>
            <a:r>
              <a:rPr lang="en-GB" sz="2400" b="1" dirty="0"/>
              <a:t>System</a:t>
            </a:r>
            <a:r>
              <a:rPr lang="en-GB" sz="2400" dirty="0"/>
              <a:t>: It is name of Java utility class.</a:t>
            </a:r>
          </a:p>
          <a:p>
            <a:pPr marL="342900" indent="-342900" algn="just">
              <a:buFont typeface="Arial" panose="020B0604020202020204" pitchFamily="34" charset="0"/>
              <a:buChar char="•"/>
            </a:pPr>
            <a:r>
              <a:rPr lang="en-GB" sz="2400" b="1" dirty="0"/>
              <a:t>out</a:t>
            </a:r>
            <a:r>
              <a:rPr lang="en-GB" sz="2400" dirty="0"/>
              <a:t>: It is an object which belongs to System class but actually it is object of </a:t>
            </a:r>
            <a:r>
              <a:rPr lang="en-GB" sz="2400" dirty="0" err="1"/>
              <a:t>PrintStream</a:t>
            </a:r>
            <a:r>
              <a:rPr lang="en-GB" sz="2400" dirty="0"/>
              <a:t> class of </a:t>
            </a:r>
            <a:r>
              <a:rPr lang="en-GB" sz="2400" dirty="0" err="1"/>
              <a:t>io</a:t>
            </a:r>
            <a:r>
              <a:rPr lang="en-GB" sz="2400" dirty="0"/>
              <a:t> package</a:t>
            </a:r>
          </a:p>
          <a:p>
            <a:pPr marL="342900" indent="-342900" algn="just">
              <a:buFont typeface="Arial" panose="020B0604020202020204" pitchFamily="34" charset="0"/>
              <a:buChar char="•"/>
            </a:pPr>
            <a:r>
              <a:rPr lang="en-GB" sz="2400" b="1" dirty="0" err="1"/>
              <a:t>println</a:t>
            </a:r>
            <a:r>
              <a:rPr lang="en-GB" sz="2400" dirty="0"/>
              <a:t>: It is utility method of </a:t>
            </a:r>
            <a:r>
              <a:rPr lang="en-GB" sz="2400" dirty="0" err="1"/>
              <a:t>PrintStream</a:t>
            </a:r>
            <a:r>
              <a:rPr lang="en-GB" sz="2400" dirty="0"/>
              <a:t> class which is used to send any String to console.</a:t>
            </a:r>
          </a:p>
          <a:p>
            <a:pPr marL="342900" indent="-342900" algn="just">
              <a:buFont typeface="Arial" panose="020B0604020202020204" pitchFamily="34" charset="0"/>
              <a:buChar char="•"/>
            </a:pPr>
            <a:r>
              <a:rPr lang="en-GB" sz="2400" dirty="0"/>
              <a:t>“</a:t>
            </a:r>
            <a:r>
              <a:rPr lang="en-GB" sz="2400" b="1" dirty="0"/>
              <a:t>Hello World from Java</a:t>
            </a:r>
            <a:r>
              <a:rPr lang="en-GB" sz="2400" dirty="0"/>
              <a:t>”: It is String literal set as argument to </a:t>
            </a:r>
            <a:r>
              <a:rPr lang="en-GB" sz="2400" dirty="0" err="1"/>
              <a:t>println</a:t>
            </a:r>
            <a:r>
              <a:rPr lang="en-GB" sz="2400" dirty="0"/>
              <a:t> method.</a:t>
            </a:r>
          </a:p>
        </p:txBody>
      </p:sp>
    </p:spTree>
    <p:extLst>
      <p:ext uri="{BB962C8B-B14F-4D97-AF65-F5344CB8AC3E}">
        <p14:creationId xmlns:p14="http://schemas.microsoft.com/office/powerpoint/2010/main" val="4049692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rmAutofit/>
          </a:bodyPr>
          <a:lstStyle/>
          <a:p>
            <a:pPr lvl="0"/>
            <a:r>
              <a:rPr lang="en-US" b="1" dirty="0"/>
              <a:t>Object Oriented Programming</a:t>
            </a:r>
          </a:p>
        </p:txBody>
      </p:sp>
      <p:sp>
        <p:nvSpPr>
          <p:cNvPr id="4" name="TextBox 3"/>
          <p:cNvSpPr txBox="1"/>
          <p:nvPr/>
        </p:nvSpPr>
        <p:spPr>
          <a:xfrm>
            <a:off x="190500" y="1295400"/>
            <a:ext cx="8763000"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Object Oriented Programming is a paradigm     that     provides     many     concepts     such      as </a:t>
            </a:r>
            <a:r>
              <a:rPr lang="en-US" sz="2800" b="1" dirty="0"/>
              <a:t>inheritance</a:t>
            </a:r>
            <a:r>
              <a:rPr lang="en-US" sz="2800" dirty="0"/>
              <a:t>, </a:t>
            </a:r>
            <a:r>
              <a:rPr lang="en-US" sz="2800" b="1" dirty="0"/>
              <a:t>data binding</a:t>
            </a:r>
            <a:r>
              <a:rPr lang="en-US" sz="2800" dirty="0"/>
              <a:t>, </a:t>
            </a:r>
            <a:r>
              <a:rPr lang="en-US" sz="2800" b="1" dirty="0"/>
              <a:t>polymorphism </a:t>
            </a:r>
            <a:r>
              <a:rPr lang="en-US" sz="2800" dirty="0"/>
              <a:t>etc.</a:t>
            </a:r>
          </a:p>
          <a:p>
            <a:pPr algn="just"/>
            <a:endParaRPr lang="en-US" sz="2800" dirty="0"/>
          </a:p>
          <a:p>
            <a:pPr marL="457200" indent="-457200" algn="just">
              <a:buFont typeface="Arial" panose="020B0604020202020204" pitchFamily="34" charset="0"/>
              <a:buChar char="•"/>
            </a:pPr>
            <a:r>
              <a:rPr lang="en-US" sz="2800" b="1" dirty="0" err="1"/>
              <a:t>Simula</a:t>
            </a:r>
            <a:r>
              <a:rPr lang="en-US" sz="2800" b="1" dirty="0"/>
              <a:t> is considered </a:t>
            </a:r>
            <a:r>
              <a:rPr lang="en-US" sz="2800" dirty="0"/>
              <a:t>as the first object-oriented programming language. The programming paradigm where everything is represented as an object, is known as truly object-oriented programming language.</a:t>
            </a:r>
          </a:p>
          <a:p>
            <a:pPr algn="just"/>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57200"/>
            <a:ext cx="8763000" cy="2062103"/>
          </a:xfrm>
          <a:prstGeom prst="rect">
            <a:avLst/>
          </a:prstGeom>
          <a:noFill/>
        </p:spPr>
        <p:txBody>
          <a:bodyPr wrap="square" rtlCol="0">
            <a:spAutoFit/>
          </a:bodyPr>
          <a:lstStyle/>
          <a:p>
            <a:pPr algn="just"/>
            <a:r>
              <a:rPr lang="en-US" sz="3200" b="1" dirty="0"/>
              <a:t>Smalltalk is considered</a:t>
            </a:r>
            <a:r>
              <a:rPr lang="en-US" sz="3200" dirty="0"/>
              <a:t> as the first </a:t>
            </a:r>
            <a:r>
              <a:rPr lang="en-US" sz="3200" b="1" dirty="0"/>
              <a:t>truly</a:t>
            </a:r>
            <a:r>
              <a:rPr lang="en-US" sz="3200" dirty="0"/>
              <a:t> object-oriented programming language. OOPs (Object Oriented Programming System)</a:t>
            </a:r>
          </a:p>
          <a:p>
            <a:pPr algn="just"/>
            <a:endParaRPr lang="en-US" sz="3200" dirty="0"/>
          </a:p>
        </p:txBody>
      </p:sp>
      <p:pic>
        <p:nvPicPr>
          <p:cNvPr id="5" name="image1.jpeg"/>
          <p:cNvPicPr/>
          <p:nvPr/>
        </p:nvPicPr>
        <p:blipFill>
          <a:blip r:embed="rId2" cstate="print"/>
          <a:stretch>
            <a:fillRect/>
          </a:stretch>
        </p:blipFill>
        <p:spPr>
          <a:xfrm>
            <a:off x="1828800" y="2546197"/>
            <a:ext cx="4724400" cy="3733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8763000" cy="5693866"/>
          </a:xfrm>
          <a:prstGeom prst="rect">
            <a:avLst/>
          </a:prstGeom>
          <a:noFill/>
        </p:spPr>
        <p:txBody>
          <a:bodyPr wrap="square" rtlCol="0">
            <a:spAutoFit/>
          </a:bodyPr>
          <a:lstStyle/>
          <a:p>
            <a:pPr marL="457200" indent="-457200" algn="just">
              <a:buFont typeface="Arial" panose="020B0604020202020204" pitchFamily="34" charset="0"/>
              <a:buChar char="•"/>
            </a:pPr>
            <a:r>
              <a:rPr lang="en-GB" sz="2800" dirty="0"/>
              <a:t>Object-Oriented Programming is a methodology or paradigm to design a program using classes and objects. </a:t>
            </a:r>
          </a:p>
          <a:p>
            <a:pPr marL="457200" indent="-457200" algn="just">
              <a:buFont typeface="Arial" panose="020B0604020202020204" pitchFamily="34" charset="0"/>
              <a:buChar char="•"/>
            </a:pPr>
            <a:endParaRPr lang="en-GB" sz="2800" dirty="0"/>
          </a:p>
          <a:p>
            <a:pPr marL="457200" indent="-457200" algn="just">
              <a:buFont typeface="Arial" panose="020B0604020202020204" pitchFamily="34" charset="0"/>
              <a:buChar char="•"/>
            </a:pPr>
            <a:r>
              <a:rPr lang="en-GB" sz="2800" dirty="0"/>
              <a:t>It simplifies the software development and maintenance by providing a paradigm of:</a:t>
            </a:r>
          </a:p>
          <a:p>
            <a:pPr marL="914400" lvl="1" indent="-457200" algn="just">
              <a:buFont typeface="Arial" panose="020B0604020202020204" pitchFamily="34" charset="0"/>
              <a:buChar char="•"/>
            </a:pPr>
            <a:r>
              <a:rPr lang="en-GB" sz="2800" b="1" dirty="0"/>
              <a:t>Object</a:t>
            </a:r>
          </a:p>
          <a:p>
            <a:pPr marL="914400" lvl="1" indent="-457200" algn="just">
              <a:buFont typeface="Arial" panose="020B0604020202020204" pitchFamily="34" charset="0"/>
              <a:buChar char="•"/>
            </a:pPr>
            <a:r>
              <a:rPr lang="en-GB" sz="2800" b="1" dirty="0"/>
              <a:t>Class</a:t>
            </a:r>
          </a:p>
          <a:p>
            <a:pPr marL="914400" lvl="1" indent="-457200" algn="just">
              <a:buFont typeface="Arial" panose="020B0604020202020204" pitchFamily="34" charset="0"/>
              <a:buChar char="•"/>
            </a:pPr>
            <a:r>
              <a:rPr lang="en-GB" sz="2800" b="1" dirty="0"/>
              <a:t>Inheritance</a:t>
            </a:r>
          </a:p>
          <a:p>
            <a:pPr marL="914400" lvl="1" indent="-457200" algn="just">
              <a:buFont typeface="Arial" panose="020B0604020202020204" pitchFamily="34" charset="0"/>
              <a:buChar char="•"/>
            </a:pPr>
            <a:r>
              <a:rPr lang="en-GB" sz="2800" b="1" dirty="0"/>
              <a:t>Polymorphism</a:t>
            </a:r>
          </a:p>
          <a:p>
            <a:pPr marL="914400" lvl="1" indent="-457200" algn="just">
              <a:buFont typeface="Arial" panose="020B0604020202020204" pitchFamily="34" charset="0"/>
              <a:buChar char="•"/>
            </a:pPr>
            <a:r>
              <a:rPr lang="en-GB" sz="2800" b="1" dirty="0"/>
              <a:t>Abstraction</a:t>
            </a:r>
          </a:p>
          <a:p>
            <a:pPr marL="914400" lvl="1" indent="-457200" algn="just">
              <a:buFont typeface="Arial" panose="020B0604020202020204" pitchFamily="34" charset="0"/>
              <a:buChar char="•"/>
            </a:pPr>
            <a:r>
              <a:rPr lang="en-GB" sz="2800" b="1" dirty="0"/>
              <a:t>Encapsulation</a:t>
            </a:r>
          </a:p>
          <a:p>
            <a:pPr marL="457200" indent="-457200" algn="just">
              <a:buFont typeface="Arial" panose="020B0604020202020204" pitchFamily="34" charset="0"/>
              <a:buChar char="•"/>
            </a:pP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12844"/>
            <a:ext cx="8763000" cy="5632311"/>
          </a:xfrm>
          <a:prstGeom prst="rect">
            <a:avLst/>
          </a:prstGeom>
          <a:noFill/>
        </p:spPr>
        <p:txBody>
          <a:bodyPr wrap="square" rtlCol="0">
            <a:spAutoFit/>
          </a:bodyPr>
          <a:lstStyle/>
          <a:p>
            <a:pPr algn="just"/>
            <a:r>
              <a:rPr lang="en-GB" sz="3000" b="1" dirty="0"/>
              <a:t>Object</a:t>
            </a:r>
            <a:endParaRPr lang="en-GB" sz="3000" dirty="0"/>
          </a:p>
          <a:p>
            <a:pPr marL="457200" indent="-457200" algn="just">
              <a:buFont typeface="Arial" panose="020B0604020202020204" pitchFamily="34" charset="0"/>
              <a:buChar char="•"/>
            </a:pPr>
            <a:r>
              <a:rPr lang="en-GB" sz="3000" dirty="0"/>
              <a:t>Any entity that has state and behaviour is known as an object. For example: chair, pen, table, keyboard, bike etc. It can be physical and logical.</a:t>
            </a:r>
          </a:p>
          <a:p>
            <a:pPr algn="just"/>
            <a:endParaRPr lang="en-GB" sz="3000" dirty="0"/>
          </a:p>
          <a:p>
            <a:pPr algn="just"/>
            <a:endParaRPr lang="en-GB" sz="3000" dirty="0"/>
          </a:p>
          <a:p>
            <a:pPr algn="just"/>
            <a:r>
              <a:rPr lang="en-GB" sz="3000" b="1" dirty="0"/>
              <a:t>Class</a:t>
            </a:r>
          </a:p>
          <a:p>
            <a:pPr marL="457200" indent="-457200" algn="just">
              <a:buFont typeface="Arial" panose="020B0604020202020204" pitchFamily="34" charset="0"/>
              <a:buChar char="•"/>
            </a:pPr>
            <a:r>
              <a:rPr lang="en-GB" sz="3000" dirty="0"/>
              <a:t>Collection of objects is called class. It is a logical entity. It is also called a blue print of your whole programming structure which contains all the members of your class.</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ames Gosling.jpg"/>
          <p:cNvPicPr>
            <a:picLocks noChangeAspect="1"/>
          </p:cNvPicPr>
          <p:nvPr/>
        </p:nvPicPr>
        <p:blipFill>
          <a:blip r:embed="rId2"/>
          <a:stretch>
            <a:fillRect/>
          </a:stretch>
        </p:blipFill>
        <p:spPr>
          <a:xfrm>
            <a:off x="1676400" y="1219200"/>
            <a:ext cx="6553200" cy="4914900"/>
          </a:xfrm>
          <a:prstGeom prst="rect">
            <a:avLst/>
          </a:prstGeom>
        </p:spPr>
      </p:pic>
      <p:sp>
        <p:nvSpPr>
          <p:cNvPr id="5" name="Title 1"/>
          <p:cNvSpPr txBox="1">
            <a:spLocks/>
          </p:cNvSpPr>
          <p:nvPr/>
        </p:nvSpPr>
        <p:spPr>
          <a:xfrm>
            <a:off x="76200" y="239806"/>
            <a:ext cx="9144000" cy="762000"/>
          </a:xfrm>
          <a:prstGeom prst="rect">
            <a:avLst/>
          </a:prstGeom>
        </p:spPr>
        <p:txBody>
          <a:bodyPr vert="horz" lIns="91440" tIns="45720" rIns="91440" bIns="45720" rtlCol="0" anchor="ctr">
            <a:normAutofit fontScale="92500"/>
          </a:bodyPr>
          <a:lstStyle/>
          <a:p>
            <a:pPr algn="ctr" defTabSz="914400">
              <a:spcBef>
                <a:spcPct val="0"/>
              </a:spcBef>
              <a:defRPr/>
            </a:pPr>
            <a:r>
              <a:rPr lang="en-US" sz="4400" b="1" dirty="0">
                <a:latin typeface="+mj-lt"/>
                <a:ea typeface="+mj-ea"/>
                <a:cs typeface="+mj-cs"/>
              </a:rPr>
              <a:t>The father of Java – James Gosling</a:t>
            </a:r>
            <a:endParaRPr lang="en-US" sz="4400" dirty="0">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763000" cy="2862322"/>
          </a:xfrm>
          <a:prstGeom prst="rect">
            <a:avLst/>
          </a:prstGeom>
          <a:noFill/>
        </p:spPr>
        <p:txBody>
          <a:bodyPr wrap="square" rtlCol="0">
            <a:spAutoFit/>
          </a:bodyPr>
          <a:lstStyle/>
          <a:p>
            <a:pPr algn="just"/>
            <a:r>
              <a:rPr lang="en-GB" sz="3000" b="1" dirty="0"/>
              <a:t>Inheritance</a:t>
            </a:r>
          </a:p>
          <a:p>
            <a:pPr marL="457200" indent="-457200" algn="just">
              <a:buFont typeface="Arial" panose="020B0604020202020204" pitchFamily="34" charset="0"/>
              <a:buChar char="•"/>
            </a:pPr>
            <a:r>
              <a:rPr lang="en-GB" sz="3000" dirty="0"/>
              <a:t>When one object acquires all the properties and behaviours of parent object i.e. known as inheritance. It provides code reusability. It is used to achieve runtime polymorphism.</a:t>
            </a:r>
          </a:p>
          <a:p>
            <a:pPr algn="just"/>
            <a:endParaRPr lang="en-US" sz="3000" dirty="0"/>
          </a:p>
        </p:txBody>
      </p:sp>
      <p:pic>
        <p:nvPicPr>
          <p:cNvPr id="5" name="image2.jpeg"/>
          <p:cNvPicPr/>
          <p:nvPr/>
        </p:nvPicPr>
        <p:blipFill>
          <a:blip r:embed="rId2" cstate="print"/>
          <a:stretch>
            <a:fillRect/>
          </a:stretch>
        </p:blipFill>
        <p:spPr>
          <a:xfrm>
            <a:off x="2133600" y="3216428"/>
            <a:ext cx="4495800" cy="3200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763000" cy="1508105"/>
          </a:xfrm>
          <a:prstGeom prst="rect">
            <a:avLst/>
          </a:prstGeom>
          <a:noFill/>
        </p:spPr>
        <p:txBody>
          <a:bodyPr wrap="square" rtlCol="0">
            <a:spAutoFit/>
          </a:bodyPr>
          <a:lstStyle/>
          <a:p>
            <a:pPr algn="just"/>
            <a:endParaRPr lang="en-IN" sz="3000" dirty="0"/>
          </a:p>
          <a:p>
            <a:pPr algn="just"/>
            <a:r>
              <a:rPr lang="en-US" sz="3200" dirty="0"/>
              <a:t>* Different Terms used in Inheritance</a:t>
            </a:r>
          </a:p>
          <a:p>
            <a:pPr algn="just"/>
            <a:endParaRPr lang="en-US" sz="3000" dirty="0"/>
          </a:p>
        </p:txBody>
      </p:sp>
      <p:graphicFrame>
        <p:nvGraphicFramePr>
          <p:cNvPr id="6" name="Table 5"/>
          <p:cNvGraphicFramePr>
            <a:graphicFrameLocks noGrp="1"/>
          </p:cNvGraphicFramePr>
          <p:nvPr>
            <p:extLst>
              <p:ext uri="{D42A27DB-BD31-4B8C-83A1-F6EECF244321}">
                <p14:modId xmlns:p14="http://schemas.microsoft.com/office/powerpoint/2010/main" val="454040847"/>
              </p:ext>
            </p:extLst>
          </p:nvPr>
        </p:nvGraphicFramePr>
        <p:xfrm>
          <a:off x="609600" y="2247900"/>
          <a:ext cx="6781800" cy="2362200"/>
        </p:xfrm>
        <a:graphic>
          <a:graphicData uri="http://schemas.openxmlformats.org/drawingml/2006/table">
            <a:tbl>
              <a:tblPr/>
              <a:tblGrid>
                <a:gridCol w="3265245">
                  <a:extLst>
                    <a:ext uri="{9D8B030D-6E8A-4147-A177-3AD203B41FA5}">
                      <a16:colId xmlns:a16="http://schemas.microsoft.com/office/drawing/2014/main" val="20000"/>
                    </a:ext>
                  </a:extLst>
                </a:gridCol>
                <a:gridCol w="3516555">
                  <a:extLst>
                    <a:ext uri="{9D8B030D-6E8A-4147-A177-3AD203B41FA5}">
                      <a16:colId xmlns:a16="http://schemas.microsoft.com/office/drawing/2014/main" val="20001"/>
                    </a:ext>
                  </a:extLst>
                </a:gridCol>
              </a:tblGrid>
              <a:tr h="787400">
                <a:tc>
                  <a:txBody>
                    <a:bodyPr/>
                    <a:lstStyle/>
                    <a:p>
                      <a:pPr marL="67945" algn="ctr">
                        <a:lnSpc>
                          <a:spcPts val="1510"/>
                        </a:lnSpc>
                        <a:spcBef>
                          <a:spcPts val="600"/>
                        </a:spcBef>
                        <a:spcAft>
                          <a:spcPts val="0"/>
                        </a:spcAft>
                      </a:pPr>
                      <a:r>
                        <a:rPr lang="en-US" sz="2400" dirty="0">
                          <a:latin typeface="Arial"/>
                          <a:ea typeface="Arial"/>
                          <a:cs typeface="Times New Roman"/>
                        </a:rPr>
                        <a:t>Parent Class</a:t>
                      </a:r>
                      <a:endParaRPr lang="en-US" sz="1800" dirty="0">
                        <a:latin typeface="Arial"/>
                        <a:ea typeface="Arial"/>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ts val="1510"/>
                        </a:lnSpc>
                        <a:spcBef>
                          <a:spcPts val="600"/>
                        </a:spcBef>
                        <a:spcAft>
                          <a:spcPts val="0"/>
                        </a:spcAft>
                      </a:pPr>
                      <a:r>
                        <a:rPr lang="en-US" sz="2400" dirty="0">
                          <a:latin typeface="Arial"/>
                          <a:ea typeface="Arial"/>
                          <a:cs typeface="Times New Roman"/>
                        </a:rPr>
                        <a:t>Child Class</a:t>
                      </a:r>
                      <a:endParaRPr lang="en-US" sz="1800" dirty="0">
                        <a:latin typeface="Arial"/>
                        <a:ea typeface="Arial"/>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7400">
                <a:tc>
                  <a:txBody>
                    <a:bodyPr/>
                    <a:lstStyle/>
                    <a:p>
                      <a:pPr marL="67945" algn="ctr">
                        <a:lnSpc>
                          <a:spcPts val="1510"/>
                        </a:lnSpc>
                        <a:spcBef>
                          <a:spcPts val="600"/>
                        </a:spcBef>
                        <a:spcAft>
                          <a:spcPts val="0"/>
                        </a:spcAft>
                      </a:pPr>
                      <a:r>
                        <a:rPr lang="en-US" sz="2400" dirty="0">
                          <a:latin typeface="Arial"/>
                          <a:ea typeface="Arial"/>
                          <a:cs typeface="Times New Roman"/>
                        </a:rPr>
                        <a:t>Super Class</a:t>
                      </a:r>
                      <a:endParaRPr lang="en-US" sz="1800" dirty="0">
                        <a:latin typeface="Arial"/>
                        <a:ea typeface="Arial"/>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ts val="1510"/>
                        </a:lnSpc>
                        <a:spcBef>
                          <a:spcPts val="600"/>
                        </a:spcBef>
                        <a:spcAft>
                          <a:spcPts val="0"/>
                        </a:spcAft>
                      </a:pPr>
                      <a:r>
                        <a:rPr lang="en-US" sz="2400" dirty="0">
                          <a:latin typeface="Arial"/>
                          <a:ea typeface="Arial"/>
                          <a:cs typeface="Times New Roman"/>
                        </a:rPr>
                        <a:t>Sub Class</a:t>
                      </a:r>
                      <a:endParaRPr lang="en-US" sz="1800" dirty="0">
                        <a:latin typeface="Arial"/>
                        <a:ea typeface="Arial"/>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7400">
                <a:tc>
                  <a:txBody>
                    <a:bodyPr/>
                    <a:lstStyle/>
                    <a:p>
                      <a:pPr marL="67945" algn="ctr">
                        <a:lnSpc>
                          <a:spcPts val="1510"/>
                        </a:lnSpc>
                        <a:spcBef>
                          <a:spcPts val="600"/>
                        </a:spcBef>
                        <a:spcAft>
                          <a:spcPts val="0"/>
                        </a:spcAft>
                      </a:pPr>
                      <a:r>
                        <a:rPr lang="en-US" sz="2400" dirty="0">
                          <a:latin typeface="Arial"/>
                          <a:ea typeface="Arial"/>
                          <a:cs typeface="Times New Roman"/>
                        </a:rPr>
                        <a:t>Class</a:t>
                      </a:r>
                      <a:endParaRPr lang="en-US" sz="1800" dirty="0">
                        <a:latin typeface="Arial"/>
                        <a:ea typeface="Arial"/>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ts val="1510"/>
                        </a:lnSpc>
                        <a:spcBef>
                          <a:spcPts val="600"/>
                        </a:spcBef>
                        <a:spcAft>
                          <a:spcPts val="0"/>
                        </a:spcAft>
                      </a:pPr>
                      <a:r>
                        <a:rPr lang="en-US" sz="2400" dirty="0">
                          <a:latin typeface="Arial"/>
                          <a:ea typeface="Arial"/>
                          <a:cs typeface="Times New Roman"/>
                        </a:rPr>
                        <a:t>Derived Class</a:t>
                      </a:r>
                      <a:endParaRPr lang="en-US" sz="1800" dirty="0">
                        <a:latin typeface="Arial"/>
                        <a:ea typeface="Arial"/>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09600"/>
            <a:ext cx="8763000" cy="5570756"/>
          </a:xfrm>
          <a:prstGeom prst="rect">
            <a:avLst/>
          </a:prstGeom>
          <a:noFill/>
        </p:spPr>
        <p:txBody>
          <a:bodyPr wrap="square" rtlCol="0">
            <a:spAutoFit/>
          </a:bodyPr>
          <a:lstStyle/>
          <a:p>
            <a:pPr algn="just"/>
            <a:r>
              <a:rPr lang="en-GB" sz="2800" b="1" dirty="0"/>
              <a:t>Polymorphism</a:t>
            </a:r>
            <a:endParaRPr lang="en-GB" sz="2000" b="1" dirty="0"/>
          </a:p>
          <a:p>
            <a:pPr algn="just"/>
            <a:endParaRPr lang="en-GB" sz="2000" dirty="0"/>
          </a:p>
          <a:p>
            <a:pPr marL="342900" indent="-342900" algn="just">
              <a:buFont typeface="Arial" panose="020B0604020202020204" pitchFamily="34" charset="0"/>
              <a:buChar char="•"/>
            </a:pPr>
            <a:r>
              <a:rPr lang="en-GB" sz="2800" dirty="0"/>
              <a:t>“Poly” means many and “Morph” means Forms. </a:t>
            </a:r>
            <a:br>
              <a:rPr lang="en-GB" sz="2800" dirty="0"/>
            </a:br>
            <a:r>
              <a:rPr lang="en-GB" sz="2800" dirty="0"/>
              <a:t>“</a:t>
            </a:r>
            <a:r>
              <a:rPr lang="en-GB" sz="2800" b="1" dirty="0"/>
              <a:t>One Name Many Forms”</a:t>
            </a:r>
            <a:r>
              <a:rPr lang="en-GB" sz="2800" dirty="0"/>
              <a:t>.</a:t>
            </a:r>
          </a:p>
          <a:p>
            <a:pPr marL="342900" indent="-342900" algn="just">
              <a:buFont typeface="Arial" panose="020B0604020202020204" pitchFamily="34" charset="0"/>
              <a:buChar char="•"/>
            </a:pPr>
            <a:endParaRPr lang="en-GB" sz="2800" dirty="0"/>
          </a:p>
          <a:p>
            <a:pPr marL="342900" indent="-342900" algn="just">
              <a:buFont typeface="Arial" panose="020B0604020202020204" pitchFamily="34" charset="0"/>
              <a:buChar char="•"/>
            </a:pPr>
            <a:r>
              <a:rPr lang="en-GB" sz="2800" dirty="0"/>
              <a:t>When one task is performed by different ways is  known as polymorphism.</a:t>
            </a:r>
          </a:p>
          <a:p>
            <a:pPr marL="342900" indent="-342900" algn="just">
              <a:buFont typeface="Arial" panose="020B0604020202020204" pitchFamily="34" charset="0"/>
              <a:buChar char="•"/>
            </a:pPr>
            <a:endParaRPr lang="en-GB" sz="2800" dirty="0"/>
          </a:p>
          <a:p>
            <a:pPr marL="342900" indent="-342900" algn="just">
              <a:buFont typeface="Arial" panose="020B0604020202020204" pitchFamily="34" charset="0"/>
              <a:buChar char="•"/>
            </a:pPr>
            <a:r>
              <a:rPr lang="en-GB" sz="2800" b="1" dirty="0"/>
              <a:t>Example</a:t>
            </a:r>
            <a:r>
              <a:rPr lang="en-GB" sz="2800" dirty="0"/>
              <a:t>: To	draw	something	shape Or rectangle etc.</a:t>
            </a:r>
          </a:p>
          <a:p>
            <a:pPr marL="342900" indent="-342900" algn="just">
              <a:buFont typeface="Arial" panose="020B0604020202020204" pitchFamily="34" charset="0"/>
              <a:buChar char="•"/>
            </a:pPr>
            <a:endParaRPr lang="en-GB" sz="2800" dirty="0"/>
          </a:p>
          <a:p>
            <a:pPr marL="342900" indent="-342900" algn="just">
              <a:buFont typeface="Arial" panose="020B0604020202020204" pitchFamily="34" charset="0"/>
              <a:buChar char="•"/>
            </a:pPr>
            <a:r>
              <a:rPr lang="en-GB" sz="2800" dirty="0"/>
              <a:t>In java, we use </a:t>
            </a:r>
            <a:r>
              <a:rPr lang="en-GB" sz="2800" b="1" dirty="0"/>
              <a:t>method overloading </a:t>
            </a:r>
            <a:r>
              <a:rPr lang="en-GB" sz="2800" dirty="0"/>
              <a:t>and </a:t>
            </a:r>
            <a:r>
              <a:rPr lang="en-GB" sz="2800" b="1" dirty="0"/>
              <a:t>method overriding </a:t>
            </a:r>
            <a:r>
              <a:rPr lang="en-GB" sz="2800" dirty="0"/>
              <a:t>to achieve polymorphism.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762000"/>
            <a:ext cx="8763000" cy="3970318"/>
          </a:xfrm>
          <a:prstGeom prst="rect">
            <a:avLst/>
          </a:prstGeom>
          <a:noFill/>
        </p:spPr>
        <p:txBody>
          <a:bodyPr wrap="square" rtlCol="0">
            <a:spAutoFit/>
          </a:bodyPr>
          <a:lstStyle/>
          <a:p>
            <a:pPr algn="just"/>
            <a:r>
              <a:rPr lang="en-GB" sz="2800" b="1" dirty="0"/>
              <a:t>Abstraction</a:t>
            </a:r>
          </a:p>
          <a:p>
            <a:pPr marL="457200" indent="-457200" algn="just">
              <a:buFont typeface="Arial" panose="020B0604020202020204" pitchFamily="34" charset="0"/>
              <a:buChar char="•"/>
            </a:pPr>
            <a:r>
              <a:rPr lang="en-GB" sz="2800" dirty="0"/>
              <a:t>Hiding internal details and showing functionality is known as abstraction. </a:t>
            </a:r>
          </a:p>
          <a:p>
            <a:pPr marL="457200" indent="-457200" algn="just">
              <a:buFont typeface="Arial" panose="020B0604020202020204" pitchFamily="34" charset="0"/>
              <a:buChar char="•"/>
            </a:pPr>
            <a:endParaRPr lang="en-GB" sz="2800" b="1" dirty="0"/>
          </a:p>
          <a:p>
            <a:pPr marL="457200" indent="-457200" algn="just">
              <a:buFont typeface="Arial" panose="020B0604020202020204" pitchFamily="34" charset="0"/>
              <a:buChar char="•"/>
            </a:pPr>
            <a:r>
              <a:rPr lang="en-GB" sz="2800" b="1" dirty="0"/>
              <a:t>Example</a:t>
            </a:r>
            <a:r>
              <a:rPr lang="en-GB" sz="2800" dirty="0"/>
              <a:t>: phone call, we don't know the internal processing. </a:t>
            </a:r>
          </a:p>
          <a:p>
            <a:pPr marL="457200" indent="-457200" algn="just">
              <a:buFont typeface="Arial" panose="020B0604020202020204" pitchFamily="34" charset="0"/>
              <a:buChar char="•"/>
            </a:pPr>
            <a:endParaRPr lang="en-GB" sz="2800" dirty="0"/>
          </a:p>
          <a:p>
            <a:pPr marL="457200" indent="-457200" algn="just">
              <a:buFont typeface="Arial" panose="020B0604020202020204" pitchFamily="34" charset="0"/>
              <a:buChar char="•"/>
            </a:pPr>
            <a:r>
              <a:rPr lang="en-GB" sz="2800" dirty="0"/>
              <a:t>In java, we use abstract class and interface to achieve abstraction.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3" y="685800"/>
            <a:ext cx="8763000" cy="4401205"/>
          </a:xfrm>
          <a:prstGeom prst="rect">
            <a:avLst/>
          </a:prstGeom>
          <a:noFill/>
        </p:spPr>
        <p:txBody>
          <a:bodyPr wrap="square" rtlCol="0">
            <a:spAutoFit/>
          </a:bodyPr>
          <a:lstStyle/>
          <a:p>
            <a:pPr algn="just"/>
            <a:r>
              <a:rPr lang="en-GB" sz="2800" b="1" dirty="0"/>
              <a:t>Encapsulation</a:t>
            </a:r>
          </a:p>
          <a:p>
            <a:pPr marL="457200" indent="-457200" algn="just">
              <a:buFont typeface="Arial" panose="020B0604020202020204" pitchFamily="34" charset="0"/>
              <a:buChar char="•"/>
            </a:pPr>
            <a:r>
              <a:rPr lang="en-GB" sz="2800" dirty="0"/>
              <a:t>Binding (or wrapping) code and data together into a single unit is known as encapsulation.</a:t>
            </a:r>
          </a:p>
          <a:p>
            <a:pPr marL="457200" indent="-457200" algn="just">
              <a:buFont typeface="Arial" panose="020B0604020202020204" pitchFamily="34" charset="0"/>
              <a:buChar char="•"/>
            </a:pPr>
            <a:endParaRPr lang="en-GB" sz="2800" dirty="0"/>
          </a:p>
          <a:p>
            <a:pPr marL="457200" indent="-457200" algn="just">
              <a:buFont typeface="Arial" panose="020B0604020202020204" pitchFamily="34" charset="0"/>
              <a:buChar char="•"/>
            </a:pPr>
            <a:r>
              <a:rPr lang="en-GB" sz="2800" b="1" dirty="0"/>
              <a:t>Example</a:t>
            </a:r>
            <a:r>
              <a:rPr lang="en-GB" sz="2800" dirty="0"/>
              <a:t>: capsule, it is wrapped with different medicines.</a:t>
            </a:r>
          </a:p>
          <a:p>
            <a:pPr marL="457200" indent="-457200" algn="just">
              <a:buFont typeface="Arial" panose="020B0604020202020204" pitchFamily="34" charset="0"/>
              <a:buChar char="•"/>
            </a:pPr>
            <a:endParaRPr lang="en-GB" sz="2800" dirty="0"/>
          </a:p>
          <a:p>
            <a:pPr marL="457200" indent="-457200" algn="just">
              <a:buFont typeface="Arial" panose="020B0604020202020204" pitchFamily="34" charset="0"/>
              <a:buChar char="•"/>
            </a:pPr>
            <a:r>
              <a:rPr lang="en-GB" sz="2800" dirty="0"/>
              <a:t>A java class is the example of encapsulation. Java bean is the fully encapsulated class because all the data members are private here.</a:t>
            </a:r>
          </a:p>
        </p:txBody>
      </p:sp>
      <p:pic>
        <p:nvPicPr>
          <p:cNvPr id="5" name="image4.jpeg"/>
          <p:cNvPicPr/>
          <p:nvPr/>
        </p:nvPicPr>
        <p:blipFill>
          <a:blip r:embed="rId2" cstate="print"/>
          <a:stretch>
            <a:fillRect/>
          </a:stretch>
        </p:blipFill>
        <p:spPr>
          <a:xfrm>
            <a:off x="3770246" y="5486400"/>
            <a:ext cx="1908313" cy="95415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457200"/>
            <a:ext cx="9144000" cy="914400"/>
          </a:xfrm>
        </p:spPr>
        <p:txBody>
          <a:bodyPr>
            <a:noAutofit/>
          </a:bodyPr>
          <a:lstStyle/>
          <a:p>
            <a:pPr lvl="0" algn="l"/>
            <a:r>
              <a:rPr lang="en-GB" sz="3200" b="1" dirty="0"/>
              <a:t>Advantage of OOPs over Procedure-oriented programming language</a:t>
            </a:r>
            <a:endParaRPr lang="en-US" sz="3200" b="1" dirty="0"/>
          </a:p>
        </p:txBody>
      </p:sp>
      <p:sp>
        <p:nvSpPr>
          <p:cNvPr id="4" name="TextBox 3"/>
          <p:cNvSpPr txBox="1"/>
          <p:nvPr/>
        </p:nvSpPr>
        <p:spPr>
          <a:xfrm>
            <a:off x="419100" y="1568708"/>
            <a:ext cx="8763000" cy="4524315"/>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t>OOPs make development and maintenance easier where as in Procedure-oriented programming language it is not easy to manage if code grows as </a:t>
            </a:r>
            <a:r>
              <a:rPr lang="en-GB" sz="2400" b="1" dirty="0"/>
              <a:t>project size grows</a:t>
            </a:r>
            <a:r>
              <a:rPr lang="en-GB" sz="2400" dirty="0"/>
              <a:t>.</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OOPs provide data hiding whereas in Procedure-oriented programming language a global data can be accessed from anywhere.</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OOPs provide ability to simulate real-world event much more effectively. We can provide the solution of real word problem if we are using the Object-Oriented Programming language.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0500" y="533400"/>
            <a:ext cx="9144000" cy="1752600"/>
          </a:xfrm>
        </p:spPr>
        <p:txBody>
          <a:bodyPr>
            <a:noAutofit/>
          </a:bodyPr>
          <a:lstStyle/>
          <a:p>
            <a:r>
              <a:rPr lang="en-GB" sz="3200" b="1" dirty="0"/>
              <a:t>Object-Oriented Programming Language </a:t>
            </a:r>
            <a:br>
              <a:rPr lang="en-GB" sz="3200" b="1" dirty="0"/>
            </a:br>
            <a:r>
              <a:rPr lang="en-GB" sz="3200" b="1" dirty="0"/>
              <a:t>VS</a:t>
            </a:r>
            <a:br>
              <a:rPr lang="en-GB" sz="3200" b="1" dirty="0"/>
            </a:br>
            <a:r>
              <a:rPr lang="en-GB" sz="3200" b="1" dirty="0"/>
              <a:t>Object-Based Programming Language?</a:t>
            </a:r>
            <a:endParaRPr lang="en-US" sz="3200" b="1" dirty="0"/>
          </a:p>
        </p:txBody>
      </p:sp>
      <p:sp>
        <p:nvSpPr>
          <p:cNvPr id="4" name="TextBox 3"/>
          <p:cNvSpPr txBox="1"/>
          <p:nvPr/>
        </p:nvSpPr>
        <p:spPr>
          <a:xfrm>
            <a:off x="381000" y="2514600"/>
            <a:ext cx="8763000"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800" dirty="0"/>
              <a:t>Object based programming language follows all the features of OOPs except Inheritance. </a:t>
            </a:r>
          </a:p>
          <a:p>
            <a:pPr marL="342900" indent="-342900" algn="just">
              <a:buFont typeface="Arial" panose="020B0604020202020204" pitchFamily="34" charset="0"/>
              <a:buChar char="•"/>
            </a:pPr>
            <a:endParaRPr lang="en-GB" sz="2800" dirty="0"/>
          </a:p>
          <a:p>
            <a:pPr marL="342900" indent="-342900" algn="just">
              <a:buFont typeface="Arial" panose="020B0604020202020204" pitchFamily="34" charset="0"/>
              <a:buChar char="•"/>
            </a:pPr>
            <a:r>
              <a:rPr lang="en-GB" sz="2800" b="1" dirty="0"/>
              <a:t>JavaScript </a:t>
            </a:r>
            <a:r>
              <a:rPr lang="en-GB" sz="2800" dirty="0"/>
              <a:t>and are examples of object based programming languages.</a:t>
            </a:r>
            <a:r>
              <a:rPr lang="en-GB" sz="2800" b="1" dirty="0"/>
              <a:t> VBScript</a:t>
            </a:r>
            <a:endParaRPr lang="en-GB"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228598"/>
            <a:ext cx="9144000" cy="914400"/>
          </a:xfrm>
        </p:spPr>
        <p:txBody>
          <a:bodyPr>
            <a:noAutofit/>
          </a:bodyPr>
          <a:lstStyle/>
          <a:p>
            <a:pPr lvl="0"/>
            <a:r>
              <a:rPr lang="en-US" sz="3200" b="1" dirty="0"/>
              <a:t>Keywords</a:t>
            </a:r>
          </a:p>
        </p:txBody>
      </p:sp>
      <p:sp>
        <p:nvSpPr>
          <p:cNvPr id="4" name="TextBox 3"/>
          <p:cNvSpPr txBox="1"/>
          <p:nvPr/>
        </p:nvSpPr>
        <p:spPr>
          <a:xfrm>
            <a:off x="342900" y="914400"/>
            <a:ext cx="8763000" cy="1631216"/>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Keywords have special meaning to the Java compiler. They help in identifying a data type name or program construct name.</a:t>
            </a:r>
          </a:p>
          <a:p>
            <a:pPr marL="342900" indent="-342900" algn="just">
              <a:buFont typeface="Arial" panose="020B0604020202020204" pitchFamily="34" charset="0"/>
              <a:buChar char="•"/>
            </a:pPr>
            <a:r>
              <a:rPr lang="en-GB" sz="2000" b="1" dirty="0"/>
              <a:t>Java Programming Language Keywords</a:t>
            </a:r>
            <a:r>
              <a:rPr lang="en-GB" sz="2000" dirty="0"/>
              <a:t>: </a:t>
            </a:r>
          </a:p>
          <a:p>
            <a:pPr marL="342900" indent="-342900" algn="just">
              <a:buFont typeface="Arial" panose="020B0604020202020204" pitchFamily="34" charset="0"/>
              <a:buChar char="•"/>
            </a:pPr>
            <a:r>
              <a:rPr lang="en-US" sz="2000" dirty="0"/>
              <a:t>Keywords also termed as a reserve keyword and it cannot be used as a name of </a:t>
            </a:r>
            <a:r>
              <a:rPr lang="en-US" sz="2000" b="1" dirty="0"/>
              <a:t>variable</a:t>
            </a:r>
            <a:r>
              <a:rPr lang="en-US" sz="2000" dirty="0"/>
              <a:t>, </a:t>
            </a:r>
            <a:r>
              <a:rPr lang="en-US" sz="2000" b="1" dirty="0"/>
              <a:t>class</a:t>
            </a:r>
            <a:r>
              <a:rPr lang="en-US" sz="2000" dirty="0"/>
              <a:t>, method  etc.</a:t>
            </a:r>
            <a:endParaRPr lang="en-GB" sz="2000" dirty="0"/>
          </a:p>
        </p:txBody>
      </p:sp>
      <p:graphicFrame>
        <p:nvGraphicFramePr>
          <p:cNvPr id="5" name="Table 4"/>
          <p:cNvGraphicFramePr>
            <a:graphicFrameLocks noGrp="1"/>
          </p:cNvGraphicFramePr>
          <p:nvPr>
            <p:extLst>
              <p:ext uri="{D42A27DB-BD31-4B8C-83A1-F6EECF244321}">
                <p14:modId xmlns:p14="http://schemas.microsoft.com/office/powerpoint/2010/main" val="2541486066"/>
              </p:ext>
            </p:extLst>
          </p:nvPr>
        </p:nvGraphicFramePr>
        <p:xfrm>
          <a:off x="533400" y="2667000"/>
          <a:ext cx="9842411" cy="4191000"/>
        </p:xfrm>
        <a:graphic>
          <a:graphicData uri="http://schemas.openxmlformats.org/drawingml/2006/table">
            <a:tbl>
              <a:tblPr>
                <a:tableStyleId>{5940675A-B579-460E-94D1-54222C63F5DA}</a:tableStyleId>
              </a:tblPr>
              <a:tblGrid>
                <a:gridCol w="1285714">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gridCol w="1440000">
                  <a:extLst>
                    <a:ext uri="{9D8B030D-6E8A-4147-A177-3AD203B41FA5}">
                      <a16:colId xmlns:a16="http://schemas.microsoft.com/office/drawing/2014/main" val="20004"/>
                    </a:ext>
                  </a:extLst>
                </a:gridCol>
                <a:gridCol w="1510983">
                  <a:extLst>
                    <a:ext uri="{9D8B030D-6E8A-4147-A177-3AD203B41FA5}">
                      <a16:colId xmlns:a16="http://schemas.microsoft.com/office/drawing/2014/main" val="20005"/>
                    </a:ext>
                  </a:extLst>
                </a:gridCol>
                <a:gridCol w="1285714">
                  <a:extLst>
                    <a:ext uri="{9D8B030D-6E8A-4147-A177-3AD203B41FA5}">
                      <a16:colId xmlns:a16="http://schemas.microsoft.com/office/drawing/2014/main" val="20006"/>
                    </a:ext>
                  </a:extLst>
                </a:gridCol>
              </a:tblGrid>
              <a:tr h="419100">
                <a:tc rowSpan="10">
                  <a:txBody>
                    <a:bodyPr/>
                    <a:lstStyle/>
                    <a:p>
                      <a:pPr marL="75565">
                        <a:spcBef>
                          <a:spcPts val="600"/>
                        </a:spcBef>
                        <a:spcAft>
                          <a:spcPts val="0"/>
                        </a:spcAft>
                      </a:pPr>
                      <a:endParaRPr lang="en-US" sz="1200" dirty="0">
                        <a:latin typeface="Times New Roman"/>
                        <a:ea typeface="Arial"/>
                        <a:cs typeface="Arial"/>
                      </a:endParaRPr>
                    </a:p>
                  </a:txBody>
                  <a:tcPr marL="0" marR="0" marT="0" marB="0"/>
                </a:tc>
                <a:tc>
                  <a:txBody>
                    <a:bodyPr/>
                    <a:lstStyle/>
                    <a:p>
                      <a:pPr marL="257810" algn="ctr">
                        <a:spcBef>
                          <a:spcPts val="485"/>
                        </a:spcBef>
                        <a:spcAft>
                          <a:spcPts val="0"/>
                        </a:spcAft>
                      </a:pPr>
                      <a:r>
                        <a:rPr lang="en-US" sz="1600" dirty="0"/>
                        <a:t>abstract</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485"/>
                        </a:spcBef>
                        <a:spcAft>
                          <a:spcPts val="0"/>
                        </a:spcAft>
                      </a:pPr>
                      <a:r>
                        <a:rPr lang="en-US" sz="1600" dirty="0"/>
                        <a:t>continue</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485"/>
                        </a:spcBef>
                        <a:spcAft>
                          <a:spcPts val="0"/>
                        </a:spcAft>
                      </a:pPr>
                      <a:r>
                        <a:rPr lang="en-US" sz="1600" dirty="0"/>
                        <a:t>for</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485"/>
                        </a:spcBef>
                        <a:spcAft>
                          <a:spcPts val="0"/>
                        </a:spcAft>
                      </a:pPr>
                      <a:r>
                        <a:rPr lang="en-US" sz="1600" dirty="0"/>
                        <a:t>new</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485"/>
                        </a:spcBef>
                        <a:spcAft>
                          <a:spcPts val="0"/>
                        </a:spcAft>
                      </a:pPr>
                      <a:r>
                        <a:rPr lang="en-US" sz="1600" dirty="0"/>
                        <a:t>switch</a:t>
                      </a:r>
                      <a:endParaRPr lang="en-US" sz="1400" dirty="0">
                        <a:solidFill>
                          <a:schemeClr val="tx1"/>
                        </a:solidFill>
                        <a:latin typeface="Arial"/>
                        <a:ea typeface="Arial"/>
                        <a:cs typeface="Times New Roman"/>
                      </a:endParaRPr>
                    </a:p>
                  </a:txBody>
                  <a:tcPr marL="0" marR="0" marT="0" marB="0" anchor="ctr"/>
                </a:tc>
                <a:tc rowSpan="10">
                  <a:txBody>
                    <a:bodyPr/>
                    <a:lstStyle/>
                    <a:p>
                      <a:pPr marL="75565">
                        <a:spcBef>
                          <a:spcPts val="600"/>
                        </a:spcBef>
                        <a:spcAft>
                          <a:spcPts val="0"/>
                        </a:spcAft>
                      </a:pPr>
                      <a:endParaRPr lang="en-US" sz="1200" dirty="0">
                        <a:latin typeface="Times New Roman"/>
                        <a:ea typeface="Arial"/>
                        <a:cs typeface="Arial"/>
                      </a:endParaRPr>
                    </a:p>
                  </a:txBody>
                  <a:tcPr marL="0" marR="0" marT="0" marB="0"/>
                </a:tc>
                <a:extLst>
                  <a:ext uri="{0D108BD9-81ED-4DB2-BD59-A6C34878D82A}">
                    <a16:rowId xmlns:a16="http://schemas.microsoft.com/office/drawing/2014/main" val="10000"/>
                  </a:ext>
                </a:extLst>
              </a:tr>
              <a:tr h="419100">
                <a:tc vMerge="1">
                  <a:txBody>
                    <a:bodyPr/>
                    <a:lstStyle/>
                    <a:p>
                      <a:endParaRPr lang="en-US"/>
                    </a:p>
                  </a:txBody>
                  <a:tcPr/>
                </a:tc>
                <a:tc>
                  <a:txBody>
                    <a:bodyPr/>
                    <a:lstStyle/>
                    <a:p>
                      <a:pPr marL="257810" algn="ctr">
                        <a:spcBef>
                          <a:spcPts val="510"/>
                        </a:spcBef>
                        <a:spcAft>
                          <a:spcPts val="0"/>
                        </a:spcAft>
                      </a:pPr>
                      <a:r>
                        <a:rPr lang="en-US" sz="1600" dirty="0"/>
                        <a:t>assert</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10"/>
                        </a:spcBef>
                        <a:spcAft>
                          <a:spcPts val="0"/>
                        </a:spcAft>
                      </a:pPr>
                      <a:r>
                        <a:rPr lang="en-US" sz="1600" dirty="0"/>
                        <a:t>default</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10"/>
                        </a:spcBef>
                        <a:spcAft>
                          <a:spcPts val="0"/>
                        </a:spcAft>
                      </a:pPr>
                      <a:r>
                        <a:rPr lang="en-US" sz="1600" dirty="0" err="1"/>
                        <a:t>goto</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10"/>
                        </a:spcBef>
                        <a:spcAft>
                          <a:spcPts val="0"/>
                        </a:spcAft>
                      </a:pPr>
                      <a:r>
                        <a:rPr lang="en-US" sz="1600" dirty="0"/>
                        <a:t>package</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10"/>
                        </a:spcBef>
                        <a:spcAft>
                          <a:spcPts val="0"/>
                        </a:spcAft>
                      </a:pPr>
                      <a:r>
                        <a:rPr lang="en-US" sz="1600" dirty="0"/>
                        <a:t>synchronized</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1"/>
                  </a:ext>
                </a:extLst>
              </a:tr>
              <a:tr h="419100">
                <a:tc vMerge="1">
                  <a:txBody>
                    <a:bodyPr/>
                    <a:lstStyle/>
                    <a:p>
                      <a:endParaRPr lang="en-US"/>
                    </a:p>
                  </a:txBody>
                  <a:tcPr/>
                </a:tc>
                <a:tc>
                  <a:txBody>
                    <a:bodyPr/>
                    <a:lstStyle/>
                    <a:p>
                      <a:pPr marL="257810" algn="ctr">
                        <a:spcBef>
                          <a:spcPts val="510"/>
                        </a:spcBef>
                        <a:spcAft>
                          <a:spcPts val="0"/>
                        </a:spcAft>
                      </a:pPr>
                      <a:r>
                        <a:rPr lang="en-US" sz="1600" dirty="0" err="1"/>
                        <a:t>boolean</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10"/>
                        </a:spcBef>
                        <a:spcAft>
                          <a:spcPts val="0"/>
                        </a:spcAft>
                      </a:pPr>
                      <a:r>
                        <a:rPr lang="en-US" sz="1600" dirty="0"/>
                        <a:t>do</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10"/>
                        </a:spcBef>
                        <a:spcAft>
                          <a:spcPts val="0"/>
                        </a:spcAft>
                      </a:pPr>
                      <a:r>
                        <a:rPr lang="en-US" sz="1600" dirty="0"/>
                        <a:t>if</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10"/>
                        </a:spcBef>
                        <a:spcAft>
                          <a:spcPts val="0"/>
                        </a:spcAft>
                      </a:pPr>
                      <a:r>
                        <a:rPr lang="en-US" sz="1600" dirty="0"/>
                        <a:t>private</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10"/>
                        </a:spcBef>
                        <a:spcAft>
                          <a:spcPts val="0"/>
                        </a:spcAft>
                      </a:pPr>
                      <a:r>
                        <a:rPr lang="en-US" sz="1600" dirty="0"/>
                        <a:t>this</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2"/>
                  </a:ext>
                </a:extLst>
              </a:tr>
              <a:tr h="419100">
                <a:tc vMerge="1">
                  <a:txBody>
                    <a:bodyPr/>
                    <a:lstStyle/>
                    <a:p>
                      <a:endParaRPr lang="en-US"/>
                    </a:p>
                  </a:txBody>
                  <a:tcPr/>
                </a:tc>
                <a:tc>
                  <a:txBody>
                    <a:bodyPr/>
                    <a:lstStyle/>
                    <a:p>
                      <a:pPr marL="257810" algn="ctr">
                        <a:spcBef>
                          <a:spcPts val="505"/>
                        </a:spcBef>
                        <a:spcAft>
                          <a:spcPts val="0"/>
                        </a:spcAft>
                      </a:pPr>
                      <a:r>
                        <a:rPr lang="en-US" sz="1600" dirty="0"/>
                        <a:t>break</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double</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implements</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protected</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throw</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3"/>
                  </a:ext>
                </a:extLst>
              </a:tr>
              <a:tr h="419100">
                <a:tc vMerge="1">
                  <a:txBody>
                    <a:bodyPr/>
                    <a:lstStyle/>
                    <a:p>
                      <a:endParaRPr lang="en-US"/>
                    </a:p>
                  </a:txBody>
                  <a:tcPr/>
                </a:tc>
                <a:tc>
                  <a:txBody>
                    <a:bodyPr/>
                    <a:lstStyle/>
                    <a:p>
                      <a:pPr marL="257810" algn="ctr">
                        <a:spcBef>
                          <a:spcPts val="505"/>
                        </a:spcBef>
                        <a:spcAft>
                          <a:spcPts val="0"/>
                        </a:spcAft>
                      </a:pPr>
                      <a:r>
                        <a:rPr lang="en-US" sz="1600" dirty="0"/>
                        <a:t>byte</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else</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import</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public</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throws</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4"/>
                  </a:ext>
                </a:extLst>
              </a:tr>
              <a:tr h="419100">
                <a:tc vMerge="1">
                  <a:txBody>
                    <a:bodyPr/>
                    <a:lstStyle/>
                    <a:p>
                      <a:endParaRPr lang="en-US"/>
                    </a:p>
                  </a:txBody>
                  <a:tcPr/>
                </a:tc>
                <a:tc>
                  <a:txBody>
                    <a:bodyPr/>
                    <a:lstStyle/>
                    <a:p>
                      <a:pPr marL="257810" algn="ctr">
                        <a:spcBef>
                          <a:spcPts val="505"/>
                        </a:spcBef>
                        <a:spcAft>
                          <a:spcPts val="0"/>
                        </a:spcAft>
                      </a:pPr>
                      <a:r>
                        <a:rPr lang="en-US" sz="1600" dirty="0"/>
                        <a:t>case</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err="1"/>
                        <a:t>enum</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err="1"/>
                        <a:t>instanceof</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return</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transient</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5"/>
                  </a:ext>
                </a:extLst>
              </a:tr>
              <a:tr h="419100">
                <a:tc vMerge="1">
                  <a:txBody>
                    <a:bodyPr/>
                    <a:lstStyle/>
                    <a:p>
                      <a:endParaRPr lang="en-US"/>
                    </a:p>
                  </a:txBody>
                  <a:tcPr/>
                </a:tc>
                <a:tc>
                  <a:txBody>
                    <a:bodyPr/>
                    <a:lstStyle/>
                    <a:p>
                      <a:pPr marL="257810" algn="ctr">
                        <a:spcBef>
                          <a:spcPts val="505"/>
                        </a:spcBef>
                        <a:spcAft>
                          <a:spcPts val="0"/>
                        </a:spcAft>
                      </a:pPr>
                      <a:r>
                        <a:rPr lang="en-US" sz="1600" dirty="0"/>
                        <a:t>catch</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extends</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int</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short</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try</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6"/>
                  </a:ext>
                </a:extLst>
              </a:tr>
              <a:tr h="419100">
                <a:tc vMerge="1">
                  <a:txBody>
                    <a:bodyPr/>
                    <a:lstStyle/>
                    <a:p>
                      <a:endParaRPr lang="en-US"/>
                    </a:p>
                  </a:txBody>
                  <a:tcPr/>
                </a:tc>
                <a:tc>
                  <a:txBody>
                    <a:bodyPr/>
                    <a:lstStyle/>
                    <a:p>
                      <a:pPr marL="257810" algn="ctr">
                        <a:spcBef>
                          <a:spcPts val="505"/>
                        </a:spcBef>
                        <a:spcAft>
                          <a:spcPts val="0"/>
                        </a:spcAft>
                      </a:pPr>
                      <a:r>
                        <a:rPr lang="en-US" sz="1600" dirty="0"/>
                        <a:t>char</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final</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interface</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5"/>
                        </a:spcBef>
                        <a:spcAft>
                          <a:spcPts val="0"/>
                        </a:spcAft>
                      </a:pPr>
                      <a:r>
                        <a:rPr lang="en-US" sz="1600" dirty="0"/>
                        <a:t>static</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5"/>
                        </a:spcBef>
                        <a:spcAft>
                          <a:spcPts val="0"/>
                        </a:spcAft>
                      </a:pPr>
                      <a:r>
                        <a:rPr lang="en-US" sz="1600" dirty="0"/>
                        <a:t>void</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7"/>
                  </a:ext>
                </a:extLst>
              </a:tr>
              <a:tr h="419100">
                <a:tc vMerge="1">
                  <a:txBody>
                    <a:bodyPr/>
                    <a:lstStyle/>
                    <a:p>
                      <a:endParaRPr lang="en-US"/>
                    </a:p>
                  </a:txBody>
                  <a:tcPr/>
                </a:tc>
                <a:tc>
                  <a:txBody>
                    <a:bodyPr/>
                    <a:lstStyle/>
                    <a:p>
                      <a:pPr marL="257810" algn="ctr">
                        <a:spcBef>
                          <a:spcPts val="500"/>
                        </a:spcBef>
                        <a:spcAft>
                          <a:spcPts val="0"/>
                        </a:spcAft>
                      </a:pPr>
                      <a:r>
                        <a:rPr lang="en-US" sz="1600" dirty="0"/>
                        <a:t>class</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0"/>
                        </a:spcBef>
                        <a:spcAft>
                          <a:spcPts val="0"/>
                        </a:spcAft>
                      </a:pPr>
                      <a:r>
                        <a:rPr lang="en-US" sz="1600" dirty="0"/>
                        <a:t>finally</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0"/>
                        </a:spcBef>
                        <a:spcAft>
                          <a:spcPts val="0"/>
                        </a:spcAft>
                      </a:pPr>
                      <a:r>
                        <a:rPr lang="en-US" sz="1600" dirty="0"/>
                        <a:t>long</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0"/>
                        </a:spcBef>
                        <a:spcAft>
                          <a:spcPts val="0"/>
                        </a:spcAft>
                      </a:pPr>
                      <a:r>
                        <a:rPr lang="en-US" sz="1600" dirty="0" err="1"/>
                        <a:t>strictfp</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0"/>
                        </a:spcBef>
                        <a:spcAft>
                          <a:spcPts val="0"/>
                        </a:spcAft>
                      </a:pPr>
                      <a:r>
                        <a:rPr lang="en-US" sz="1600" dirty="0"/>
                        <a:t>volatile</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8"/>
                  </a:ext>
                </a:extLst>
              </a:tr>
              <a:tr h="419100">
                <a:tc vMerge="1">
                  <a:txBody>
                    <a:bodyPr/>
                    <a:lstStyle/>
                    <a:p>
                      <a:endParaRPr lang="en-US"/>
                    </a:p>
                  </a:txBody>
                  <a:tcPr/>
                </a:tc>
                <a:tc>
                  <a:txBody>
                    <a:bodyPr/>
                    <a:lstStyle/>
                    <a:p>
                      <a:pPr marL="257810" algn="ctr">
                        <a:spcBef>
                          <a:spcPts val="500"/>
                        </a:spcBef>
                        <a:spcAft>
                          <a:spcPts val="0"/>
                        </a:spcAft>
                      </a:pPr>
                      <a:r>
                        <a:rPr lang="en-US" sz="1600" dirty="0"/>
                        <a:t>const</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0"/>
                        </a:spcBef>
                        <a:spcAft>
                          <a:spcPts val="0"/>
                        </a:spcAft>
                      </a:pPr>
                      <a:r>
                        <a:rPr lang="en-US" sz="1600" dirty="0"/>
                        <a:t>float</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0"/>
                        </a:spcBef>
                        <a:spcAft>
                          <a:spcPts val="0"/>
                        </a:spcAft>
                      </a:pPr>
                      <a:r>
                        <a:rPr lang="en-US" sz="1600" dirty="0"/>
                        <a:t>native</a:t>
                      </a:r>
                      <a:endParaRPr lang="en-US" sz="1400" dirty="0">
                        <a:solidFill>
                          <a:schemeClr val="tx1"/>
                        </a:solidFill>
                        <a:latin typeface="Arial"/>
                        <a:ea typeface="Arial"/>
                        <a:cs typeface="Times New Roman"/>
                      </a:endParaRPr>
                    </a:p>
                  </a:txBody>
                  <a:tcPr marL="0" marR="0" marT="0" marB="0" anchor="ctr"/>
                </a:tc>
                <a:tc>
                  <a:txBody>
                    <a:bodyPr/>
                    <a:lstStyle/>
                    <a:p>
                      <a:pPr marL="257810" algn="ctr">
                        <a:spcBef>
                          <a:spcPts val="500"/>
                        </a:spcBef>
                        <a:spcAft>
                          <a:spcPts val="0"/>
                        </a:spcAft>
                      </a:pPr>
                      <a:r>
                        <a:rPr lang="en-US" sz="1600" dirty="0"/>
                        <a:t>super</a:t>
                      </a:r>
                      <a:endParaRPr lang="en-US" sz="1400" dirty="0">
                        <a:solidFill>
                          <a:schemeClr val="tx1"/>
                        </a:solidFill>
                        <a:latin typeface="Arial"/>
                        <a:ea typeface="Arial"/>
                        <a:cs typeface="Times New Roman"/>
                      </a:endParaRPr>
                    </a:p>
                  </a:txBody>
                  <a:tcPr marL="0" marR="0" marT="0" marB="0" anchor="ctr"/>
                </a:tc>
                <a:tc>
                  <a:txBody>
                    <a:bodyPr/>
                    <a:lstStyle/>
                    <a:p>
                      <a:pPr marL="258445" algn="ctr">
                        <a:spcBef>
                          <a:spcPts val="500"/>
                        </a:spcBef>
                        <a:spcAft>
                          <a:spcPts val="0"/>
                        </a:spcAft>
                      </a:pPr>
                      <a:r>
                        <a:rPr lang="en-US" sz="1600" dirty="0"/>
                        <a:t>while</a:t>
                      </a:r>
                      <a:endParaRPr lang="en-US" sz="1400" dirty="0">
                        <a:solidFill>
                          <a:schemeClr val="tx1"/>
                        </a:solidFill>
                        <a:latin typeface="Arial"/>
                        <a:ea typeface="Arial"/>
                        <a:cs typeface="Times New Roman"/>
                      </a:endParaRPr>
                    </a:p>
                  </a:txBody>
                  <a:tcPr marL="0" marR="0" marT="0" marB="0" anchor="ctr"/>
                </a:tc>
                <a:tc v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 y="304800"/>
            <a:ext cx="9144000" cy="914400"/>
          </a:xfrm>
        </p:spPr>
        <p:txBody>
          <a:bodyPr>
            <a:noAutofit/>
          </a:bodyPr>
          <a:lstStyle/>
          <a:p>
            <a:pPr lvl="0"/>
            <a:r>
              <a:rPr lang="en-GB" sz="3200" b="1" dirty="0"/>
              <a:t>Identifiers in Java</a:t>
            </a:r>
          </a:p>
        </p:txBody>
      </p:sp>
      <p:sp>
        <p:nvSpPr>
          <p:cNvPr id="4" name="TextBox 3"/>
          <p:cNvSpPr txBox="1"/>
          <p:nvPr/>
        </p:nvSpPr>
        <p:spPr>
          <a:xfrm>
            <a:off x="277906" y="1371600"/>
            <a:ext cx="8763000" cy="4154984"/>
          </a:xfrm>
          <a:prstGeom prst="rect">
            <a:avLst/>
          </a:prstGeom>
          <a:noFill/>
        </p:spPr>
        <p:txBody>
          <a:bodyPr wrap="square" rtlCol="0">
            <a:spAutoFit/>
          </a:bodyPr>
          <a:lstStyle/>
          <a:p>
            <a:pPr algn="just"/>
            <a:r>
              <a:rPr lang="en-GB" sz="2400" dirty="0"/>
              <a:t>All Java components require names. Name used for classes, methods, interfaces and variables are called Identifier. Identifier must follow some rules. Here are the rules:</a:t>
            </a:r>
          </a:p>
          <a:p>
            <a:pPr algn="just"/>
            <a:endParaRPr lang="en-GB" sz="2400" dirty="0"/>
          </a:p>
          <a:p>
            <a:pPr marL="342900" indent="-342900" algn="just">
              <a:buFont typeface="Arial" panose="020B0604020202020204" pitchFamily="34" charset="0"/>
              <a:buChar char="•"/>
            </a:pPr>
            <a:r>
              <a:rPr lang="en-GB" sz="2400" dirty="0"/>
              <a:t>All identifiers must start with either a letter ( a to z or A to Z) or currency character($) or an underscore.</a:t>
            </a:r>
          </a:p>
          <a:p>
            <a:pPr marL="342900" indent="-342900" algn="just">
              <a:buFont typeface="Arial" panose="020B0604020202020204" pitchFamily="34" charset="0"/>
              <a:buChar char="•"/>
            </a:pPr>
            <a:r>
              <a:rPr lang="en-GB" sz="2400" dirty="0"/>
              <a:t>After the first character, an identifier can have any combination of characters.</a:t>
            </a:r>
          </a:p>
          <a:p>
            <a:pPr marL="342900" indent="-342900" algn="just">
              <a:buFont typeface="Arial" panose="020B0604020202020204" pitchFamily="34" charset="0"/>
              <a:buChar char="•"/>
            </a:pPr>
            <a:r>
              <a:rPr lang="en-GB" sz="2400" dirty="0"/>
              <a:t>A Java keyword cannot be used as an identifier.</a:t>
            </a:r>
          </a:p>
          <a:p>
            <a:pPr marL="342900" indent="-342900" algn="just">
              <a:buFont typeface="Arial" panose="020B0604020202020204" pitchFamily="34" charset="0"/>
              <a:buChar char="•"/>
            </a:pPr>
            <a:r>
              <a:rPr lang="en-GB" sz="2400" dirty="0"/>
              <a:t>Identifiers in Java are case sensitive, foo and Foo are two different identifiers.</a:t>
            </a:r>
          </a:p>
        </p:txBody>
      </p:sp>
    </p:spTree>
    <p:extLst>
      <p:ext uri="{BB962C8B-B14F-4D97-AF65-F5344CB8AC3E}">
        <p14:creationId xmlns:p14="http://schemas.microsoft.com/office/powerpoint/2010/main" val="4161286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apture.JPG"/>
          <p:cNvPicPr>
            <a:picLocks noChangeAspect="1"/>
          </p:cNvPicPr>
          <p:nvPr/>
        </p:nvPicPr>
        <p:blipFill>
          <a:blip r:embed="rId2"/>
          <a:stretch>
            <a:fillRect/>
          </a:stretch>
        </p:blipFill>
        <p:spPr>
          <a:xfrm>
            <a:off x="1371600" y="2438400"/>
            <a:ext cx="6400800" cy="4191540"/>
          </a:xfrm>
          <a:prstGeom prst="rect">
            <a:avLst/>
          </a:prstGeom>
        </p:spPr>
      </p:pic>
      <p:sp>
        <p:nvSpPr>
          <p:cNvPr id="2" name="Title 1"/>
          <p:cNvSpPr>
            <a:spLocks noGrp="1"/>
          </p:cNvSpPr>
          <p:nvPr>
            <p:ph type="ctrTitle" idx="4294967295"/>
          </p:nvPr>
        </p:nvSpPr>
        <p:spPr>
          <a:xfrm>
            <a:off x="0" y="381000"/>
            <a:ext cx="9144000" cy="914400"/>
          </a:xfrm>
        </p:spPr>
        <p:txBody>
          <a:bodyPr>
            <a:noAutofit/>
          </a:bodyPr>
          <a:lstStyle/>
          <a:p>
            <a:pPr lvl="0"/>
            <a:r>
              <a:rPr lang="en-US" sz="3200" b="1" dirty="0"/>
              <a:t>Data Types in Java</a:t>
            </a:r>
          </a:p>
        </p:txBody>
      </p:sp>
      <p:sp>
        <p:nvSpPr>
          <p:cNvPr id="4" name="TextBox 3"/>
          <p:cNvSpPr txBox="1"/>
          <p:nvPr/>
        </p:nvSpPr>
        <p:spPr>
          <a:xfrm>
            <a:off x="381000" y="990600"/>
            <a:ext cx="8763000" cy="2554545"/>
          </a:xfrm>
          <a:prstGeom prst="rect">
            <a:avLst/>
          </a:prstGeom>
          <a:noFill/>
        </p:spPr>
        <p:txBody>
          <a:bodyPr wrap="square" rtlCol="0">
            <a:spAutoFit/>
          </a:bodyPr>
          <a:lstStyle/>
          <a:p>
            <a:pPr algn="just"/>
            <a:endParaRPr lang="en-GB" sz="2000" dirty="0"/>
          </a:p>
          <a:p>
            <a:pPr algn="just"/>
            <a:r>
              <a:rPr lang="en-GB" sz="2000" dirty="0"/>
              <a:t>Java language has a rich implementation of data types. Data types specify size and the type of values that can be stored in an identifier. In java, data types are classified into two categories:</a:t>
            </a:r>
          </a:p>
          <a:p>
            <a:pPr marL="457200" indent="-457200" algn="just">
              <a:buAutoNum type="arabicPeriod"/>
            </a:pPr>
            <a:endParaRPr lang="en-GB" sz="2000" dirty="0"/>
          </a:p>
          <a:p>
            <a:pPr marL="457200" indent="-457200" algn="just">
              <a:buAutoNum type="arabicPeriod"/>
            </a:pPr>
            <a:r>
              <a:rPr lang="en-GB" sz="2000" dirty="0"/>
              <a:t>Primitive Data type</a:t>
            </a:r>
          </a:p>
          <a:p>
            <a:pPr marL="457200" indent="-457200" algn="just">
              <a:buAutoNum type="arabicPeriod"/>
            </a:pPr>
            <a:r>
              <a:rPr lang="en-GB" sz="2000" dirty="0"/>
              <a:t>Non-Primitive Data type</a:t>
            </a:r>
          </a:p>
          <a:p>
            <a:pPr algn="just"/>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838200"/>
            <a:ext cx="8763000"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Java is an advance level programming language specially to design </a:t>
            </a:r>
            <a:r>
              <a:rPr lang="en-US" sz="2800" b="1" dirty="0"/>
              <a:t>client side </a:t>
            </a:r>
            <a:r>
              <a:rPr lang="en-US" sz="2800" dirty="0"/>
              <a:t>as well as </a:t>
            </a:r>
            <a:r>
              <a:rPr lang="en-US" sz="2800" b="1" dirty="0"/>
              <a:t>server side applications</a:t>
            </a:r>
            <a:r>
              <a:rPr lang="en-US" sz="2800" dirty="0"/>
              <a:t>.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Java is not only a programming language but it is a whole package which contains huge </a:t>
            </a:r>
            <a:r>
              <a:rPr lang="en-US" sz="2800" b="1" dirty="0"/>
              <a:t>library</a:t>
            </a:r>
            <a:r>
              <a:rPr lang="en-US" sz="2800" dirty="0"/>
              <a:t>, </a:t>
            </a:r>
            <a:r>
              <a:rPr lang="en-US" sz="2800" b="1" dirty="0"/>
              <a:t>reusable codes </a:t>
            </a:r>
            <a:r>
              <a:rPr lang="en-US" sz="2800" dirty="0"/>
              <a:t>and </a:t>
            </a:r>
            <a:r>
              <a:rPr lang="en-US" sz="2800" b="1" dirty="0"/>
              <a:t>execution environment </a:t>
            </a:r>
            <a:r>
              <a:rPr lang="en-US" sz="2800" dirty="0"/>
              <a:t>that provides many services such as </a:t>
            </a:r>
            <a:r>
              <a:rPr lang="en-US" sz="2800" b="1" dirty="0"/>
              <a:t>security</a:t>
            </a:r>
            <a:r>
              <a:rPr lang="en-US" sz="2800" dirty="0"/>
              <a:t>, </a:t>
            </a:r>
            <a:r>
              <a:rPr lang="en-US" sz="2800" b="1" dirty="0"/>
              <a:t>portability</a:t>
            </a:r>
            <a:r>
              <a:rPr lang="en-US" sz="2800" dirty="0"/>
              <a:t> across different operating system.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pPr lvl="0"/>
            <a:r>
              <a:rPr lang="en-US" sz="3200" b="1" dirty="0"/>
              <a:t>1) Primitive Data Type</a:t>
            </a:r>
          </a:p>
        </p:txBody>
      </p:sp>
      <p:sp>
        <p:nvSpPr>
          <p:cNvPr id="4" name="TextBox 3"/>
          <p:cNvSpPr txBox="1"/>
          <p:nvPr/>
        </p:nvSpPr>
        <p:spPr>
          <a:xfrm>
            <a:off x="381000" y="1272988"/>
            <a:ext cx="8763000" cy="5262979"/>
          </a:xfrm>
          <a:prstGeom prst="rect">
            <a:avLst/>
          </a:prstGeom>
          <a:noFill/>
        </p:spPr>
        <p:txBody>
          <a:bodyPr wrap="square" rtlCol="0">
            <a:spAutoFit/>
          </a:bodyPr>
          <a:lstStyle/>
          <a:p>
            <a:pPr algn="just"/>
            <a:r>
              <a:rPr lang="en-GB" sz="2400" dirty="0"/>
              <a:t>A primitive data type can be of eight types:</a:t>
            </a:r>
          </a:p>
          <a:p>
            <a:pPr algn="just"/>
            <a:endParaRPr lang="en-GB" sz="2400" dirty="0"/>
          </a:p>
          <a:p>
            <a:pPr algn="just"/>
            <a:endParaRPr lang="en-GB" sz="2400" dirty="0"/>
          </a:p>
          <a:p>
            <a:pPr algn="just"/>
            <a:endParaRPr lang="en-GB" sz="2400" dirty="0"/>
          </a:p>
          <a:p>
            <a:pPr algn="just"/>
            <a:endParaRPr lang="en-GB" sz="2400" dirty="0"/>
          </a:p>
          <a:p>
            <a:pPr algn="just"/>
            <a:endParaRPr lang="en-GB" sz="2400" dirty="0"/>
          </a:p>
          <a:p>
            <a:pPr algn="just"/>
            <a:r>
              <a:rPr lang="en-GB" sz="2400" dirty="0"/>
              <a:t>Once a primitive data type has been declared its type can never change, although in most cases its value can change. These eight primitive type can be put into four groups</a:t>
            </a:r>
          </a:p>
          <a:p>
            <a:pPr algn="just"/>
            <a:endParaRPr lang="en-GB" sz="2400" dirty="0"/>
          </a:p>
          <a:p>
            <a:pPr algn="just"/>
            <a:endParaRPr lang="en-GB" sz="2400" dirty="0"/>
          </a:p>
          <a:p>
            <a:pPr algn="just"/>
            <a:endParaRPr lang="en-GB" sz="2400" dirty="0"/>
          </a:p>
          <a:p>
            <a:pPr algn="just"/>
            <a:endParaRPr lang="en-GB" sz="2400" dirty="0"/>
          </a:p>
          <a:p>
            <a:pPr algn="just"/>
            <a:endParaRPr lang="en-GB" sz="2400" dirty="0"/>
          </a:p>
        </p:txBody>
      </p:sp>
      <p:graphicFrame>
        <p:nvGraphicFramePr>
          <p:cNvPr id="5" name="Table 4"/>
          <p:cNvGraphicFramePr>
            <a:graphicFrameLocks noGrp="1"/>
          </p:cNvGraphicFramePr>
          <p:nvPr>
            <p:extLst>
              <p:ext uri="{D42A27DB-BD31-4B8C-83A1-F6EECF244321}">
                <p14:modId xmlns:p14="http://schemas.microsoft.com/office/powerpoint/2010/main" val="3647907071"/>
              </p:ext>
            </p:extLst>
          </p:nvPr>
        </p:nvGraphicFramePr>
        <p:xfrm>
          <a:off x="609600" y="2362200"/>
          <a:ext cx="7772400" cy="707669"/>
        </p:xfrm>
        <a:graphic>
          <a:graphicData uri="http://schemas.openxmlformats.org/drawingml/2006/table">
            <a:tbl>
              <a:tblPr>
                <a:tableStyleId>{3C2FFA5D-87B4-456A-9821-1D502468CF0F}</a:tableStyleId>
              </a:tblPr>
              <a:tblGrid>
                <a:gridCol w="762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70940">
                  <a:extLst>
                    <a:ext uri="{9D8B030D-6E8A-4147-A177-3AD203B41FA5}">
                      <a16:colId xmlns:a16="http://schemas.microsoft.com/office/drawing/2014/main" val="20003"/>
                    </a:ext>
                  </a:extLst>
                </a:gridCol>
                <a:gridCol w="906316">
                  <a:extLst>
                    <a:ext uri="{9D8B030D-6E8A-4147-A177-3AD203B41FA5}">
                      <a16:colId xmlns:a16="http://schemas.microsoft.com/office/drawing/2014/main" val="20004"/>
                    </a:ext>
                  </a:extLst>
                </a:gridCol>
                <a:gridCol w="906316">
                  <a:extLst>
                    <a:ext uri="{9D8B030D-6E8A-4147-A177-3AD203B41FA5}">
                      <a16:colId xmlns:a16="http://schemas.microsoft.com/office/drawing/2014/main" val="20005"/>
                    </a:ext>
                  </a:extLst>
                </a:gridCol>
                <a:gridCol w="950228">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221970">
                <a:tc gridSpan="8">
                  <a:txBody>
                    <a:bodyPr/>
                    <a:lstStyle/>
                    <a:p>
                      <a:pPr marL="1366520" marR="1383665" algn="ctr">
                        <a:spcBef>
                          <a:spcPts val="1085"/>
                        </a:spcBef>
                        <a:spcAft>
                          <a:spcPts val="0"/>
                        </a:spcAft>
                      </a:pPr>
                      <a:r>
                        <a:rPr lang="en-US" sz="1600" b="1" dirty="0"/>
                        <a:t>Primitive Data types</a:t>
                      </a:r>
                      <a:endParaRPr lang="en-US" sz="1200" b="1" dirty="0">
                        <a:latin typeface="Arial"/>
                        <a:ea typeface="Arial"/>
                        <a:cs typeface="Times New Roman"/>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3829">
                <a:tc>
                  <a:txBody>
                    <a:bodyPr/>
                    <a:lstStyle/>
                    <a:p>
                      <a:pPr marL="75565">
                        <a:spcBef>
                          <a:spcPts val="940"/>
                        </a:spcBef>
                        <a:spcAft>
                          <a:spcPts val="0"/>
                        </a:spcAft>
                      </a:pPr>
                      <a:r>
                        <a:rPr lang="en-US" sz="1600" dirty="0"/>
                        <a:t>char</a:t>
                      </a:r>
                      <a:endParaRPr lang="en-US" sz="1200" dirty="0">
                        <a:latin typeface="Arial"/>
                        <a:ea typeface="Arial"/>
                        <a:cs typeface="Times New Roman"/>
                      </a:endParaRPr>
                    </a:p>
                  </a:txBody>
                  <a:tcPr marL="0" marR="0" marT="0" marB="0"/>
                </a:tc>
                <a:tc>
                  <a:txBody>
                    <a:bodyPr/>
                    <a:lstStyle/>
                    <a:p>
                      <a:pPr marL="76200">
                        <a:spcBef>
                          <a:spcPts val="940"/>
                        </a:spcBef>
                        <a:spcAft>
                          <a:spcPts val="0"/>
                        </a:spcAft>
                      </a:pPr>
                      <a:r>
                        <a:rPr lang="en-US" sz="1600" dirty="0" err="1"/>
                        <a:t>boolean</a:t>
                      </a:r>
                      <a:endParaRPr lang="en-US" sz="1200" dirty="0">
                        <a:latin typeface="Arial"/>
                        <a:ea typeface="Arial"/>
                        <a:cs typeface="Times New Roman"/>
                      </a:endParaRPr>
                    </a:p>
                  </a:txBody>
                  <a:tcPr marL="0" marR="0" marT="0" marB="0"/>
                </a:tc>
                <a:tc>
                  <a:txBody>
                    <a:bodyPr/>
                    <a:lstStyle/>
                    <a:p>
                      <a:pPr marL="76200">
                        <a:spcBef>
                          <a:spcPts val="940"/>
                        </a:spcBef>
                        <a:spcAft>
                          <a:spcPts val="0"/>
                        </a:spcAft>
                      </a:pPr>
                      <a:r>
                        <a:rPr lang="en-US" sz="1600" dirty="0"/>
                        <a:t>byte</a:t>
                      </a:r>
                      <a:endParaRPr lang="en-US" sz="1200" dirty="0">
                        <a:latin typeface="Arial"/>
                        <a:ea typeface="Arial"/>
                        <a:cs typeface="Times New Roman"/>
                      </a:endParaRPr>
                    </a:p>
                  </a:txBody>
                  <a:tcPr marL="0" marR="0" marT="0" marB="0"/>
                </a:tc>
                <a:tc>
                  <a:txBody>
                    <a:bodyPr/>
                    <a:lstStyle/>
                    <a:p>
                      <a:pPr marL="76835">
                        <a:spcBef>
                          <a:spcPts val="940"/>
                        </a:spcBef>
                        <a:spcAft>
                          <a:spcPts val="0"/>
                        </a:spcAft>
                      </a:pPr>
                      <a:r>
                        <a:rPr lang="en-US" sz="1600" dirty="0"/>
                        <a:t>short</a:t>
                      </a:r>
                      <a:endParaRPr lang="en-US" sz="1200" dirty="0">
                        <a:latin typeface="Arial"/>
                        <a:ea typeface="Arial"/>
                        <a:cs typeface="Times New Roman"/>
                      </a:endParaRPr>
                    </a:p>
                  </a:txBody>
                  <a:tcPr marL="0" marR="0" marT="0" marB="0"/>
                </a:tc>
                <a:tc>
                  <a:txBody>
                    <a:bodyPr/>
                    <a:lstStyle/>
                    <a:p>
                      <a:pPr marL="76835">
                        <a:spcBef>
                          <a:spcPts val="940"/>
                        </a:spcBef>
                        <a:spcAft>
                          <a:spcPts val="0"/>
                        </a:spcAft>
                      </a:pPr>
                      <a:r>
                        <a:rPr lang="en-US" sz="1600" dirty="0" err="1"/>
                        <a:t>int</a:t>
                      </a:r>
                      <a:endParaRPr lang="en-US" sz="1200" dirty="0">
                        <a:latin typeface="Arial"/>
                        <a:ea typeface="Arial"/>
                        <a:cs typeface="Times New Roman"/>
                      </a:endParaRPr>
                    </a:p>
                  </a:txBody>
                  <a:tcPr marL="0" marR="0" marT="0" marB="0"/>
                </a:tc>
                <a:tc>
                  <a:txBody>
                    <a:bodyPr/>
                    <a:lstStyle/>
                    <a:p>
                      <a:pPr marL="75565">
                        <a:spcBef>
                          <a:spcPts val="940"/>
                        </a:spcBef>
                        <a:spcAft>
                          <a:spcPts val="0"/>
                        </a:spcAft>
                      </a:pPr>
                      <a:r>
                        <a:rPr lang="en-US" sz="1600" dirty="0"/>
                        <a:t>long</a:t>
                      </a:r>
                      <a:endParaRPr lang="en-US" sz="1200" dirty="0">
                        <a:latin typeface="Arial"/>
                        <a:ea typeface="Arial"/>
                        <a:cs typeface="Times New Roman"/>
                      </a:endParaRPr>
                    </a:p>
                  </a:txBody>
                  <a:tcPr marL="0" marR="0" marT="0" marB="0"/>
                </a:tc>
                <a:tc>
                  <a:txBody>
                    <a:bodyPr/>
                    <a:lstStyle/>
                    <a:p>
                      <a:pPr marL="76200">
                        <a:spcBef>
                          <a:spcPts val="940"/>
                        </a:spcBef>
                        <a:spcAft>
                          <a:spcPts val="0"/>
                        </a:spcAft>
                      </a:pPr>
                      <a:r>
                        <a:rPr lang="en-US" sz="1600" dirty="0"/>
                        <a:t>float</a:t>
                      </a:r>
                      <a:endParaRPr lang="en-US" sz="1200" dirty="0">
                        <a:latin typeface="Arial"/>
                        <a:ea typeface="Arial"/>
                        <a:cs typeface="Times New Roman"/>
                      </a:endParaRPr>
                    </a:p>
                  </a:txBody>
                  <a:tcPr marL="0" marR="0" marT="0" marB="0"/>
                </a:tc>
                <a:tc>
                  <a:txBody>
                    <a:bodyPr/>
                    <a:lstStyle/>
                    <a:p>
                      <a:pPr marL="76200">
                        <a:spcBef>
                          <a:spcPts val="940"/>
                        </a:spcBef>
                        <a:spcAft>
                          <a:spcPts val="0"/>
                        </a:spcAft>
                      </a:pPr>
                      <a:r>
                        <a:rPr lang="en-IN" sz="1600" kern="1200" dirty="0">
                          <a:solidFill>
                            <a:schemeClr val="dk1"/>
                          </a:solidFill>
                          <a:latin typeface="+mn-lt"/>
                          <a:ea typeface="+mn-ea"/>
                          <a:cs typeface="+mn-cs"/>
                        </a:rPr>
                        <a:t>double</a:t>
                      </a:r>
                      <a:endParaRPr lang="en-US" sz="1600" kern="1200" dirty="0">
                        <a:solidFill>
                          <a:schemeClr val="dk1"/>
                        </a:solidFill>
                        <a:latin typeface="+mn-lt"/>
                        <a:ea typeface="+mn-ea"/>
                        <a:cs typeface="+mn-cs"/>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pPr lvl="0"/>
            <a:r>
              <a:rPr lang="en-US" sz="3200" b="1" dirty="0"/>
              <a:t>1) Primitive Data Type</a:t>
            </a:r>
          </a:p>
        </p:txBody>
      </p:sp>
      <p:sp>
        <p:nvSpPr>
          <p:cNvPr id="4" name="TextBox 3"/>
          <p:cNvSpPr txBox="1"/>
          <p:nvPr/>
        </p:nvSpPr>
        <p:spPr>
          <a:xfrm>
            <a:off x="533400" y="1066800"/>
            <a:ext cx="8763000" cy="4708981"/>
          </a:xfrm>
          <a:prstGeom prst="rect">
            <a:avLst/>
          </a:prstGeom>
          <a:noFill/>
        </p:spPr>
        <p:txBody>
          <a:bodyPr wrap="square" rtlCol="0">
            <a:spAutoFit/>
          </a:bodyPr>
          <a:lstStyle/>
          <a:p>
            <a:pPr algn="just"/>
            <a:r>
              <a:rPr lang="en-GB" sz="2000" b="1" dirty="0"/>
              <a:t>Integer</a:t>
            </a:r>
          </a:p>
          <a:p>
            <a:pPr algn="just"/>
            <a:endParaRPr lang="en-GB" sz="2000" dirty="0"/>
          </a:p>
          <a:p>
            <a:pPr algn="just"/>
            <a:r>
              <a:rPr lang="en-GB" sz="2000" dirty="0"/>
              <a:t>This group includes byte, short, int long.</a:t>
            </a:r>
          </a:p>
          <a:p>
            <a:pPr marL="342900" indent="-342900" algn="just">
              <a:buFont typeface="Arial" panose="020B0604020202020204" pitchFamily="34" charset="0"/>
              <a:buChar char="•"/>
            </a:pPr>
            <a:r>
              <a:rPr lang="en-GB" sz="2000" b="1" dirty="0"/>
              <a:t>byte</a:t>
            </a:r>
            <a:r>
              <a:rPr lang="en-GB" sz="2000" dirty="0"/>
              <a:t> : It is </a:t>
            </a:r>
            <a:r>
              <a:rPr lang="en-GB" sz="2000" b="1" dirty="0"/>
              <a:t>8 bit </a:t>
            </a:r>
            <a:r>
              <a:rPr lang="en-GB" sz="2000" dirty="0"/>
              <a:t>integer data type. Value range from -128 to 127. Default value zero. </a:t>
            </a:r>
            <a:r>
              <a:rPr lang="en-GB" sz="2000" b="1" dirty="0"/>
              <a:t>example</a:t>
            </a:r>
            <a:r>
              <a:rPr lang="en-GB" sz="2000" dirty="0"/>
              <a:t>: byte b=10;</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b="1" dirty="0"/>
              <a:t>short</a:t>
            </a:r>
            <a:r>
              <a:rPr lang="en-GB" sz="2000" dirty="0"/>
              <a:t> : It is </a:t>
            </a:r>
            <a:r>
              <a:rPr lang="en-GB" sz="2000" b="1" dirty="0"/>
              <a:t>16 bit</a:t>
            </a:r>
            <a:r>
              <a:rPr lang="en-GB" sz="2000" dirty="0"/>
              <a:t> integer data type. Value range from -32768 to 32767. Default value zero. </a:t>
            </a:r>
            <a:r>
              <a:rPr lang="en-GB" sz="2000" b="1" dirty="0"/>
              <a:t>example</a:t>
            </a:r>
            <a:r>
              <a:rPr lang="en-GB" sz="2000" dirty="0"/>
              <a:t>: short s=11;</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b="1" dirty="0"/>
              <a:t>int</a:t>
            </a:r>
            <a:r>
              <a:rPr lang="en-GB" sz="2000" dirty="0"/>
              <a:t> : It is </a:t>
            </a:r>
            <a:r>
              <a:rPr lang="en-GB" sz="2000" b="1" dirty="0"/>
              <a:t>32 bit</a:t>
            </a:r>
            <a:r>
              <a:rPr lang="en-GB" sz="2000" dirty="0"/>
              <a:t> integer data type. Value range from -2147483648 to 2147483647. Default value zero. </a:t>
            </a:r>
            <a:r>
              <a:rPr lang="en-GB" sz="2000" b="1" dirty="0"/>
              <a:t>example</a:t>
            </a:r>
            <a:r>
              <a:rPr lang="en-GB" sz="2000" dirty="0"/>
              <a:t>: int </a:t>
            </a:r>
            <a:r>
              <a:rPr lang="en-GB" sz="2000" dirty="0" err="1"/>
              <a:t>i</a:t>
            </a:r>
            <a:r>
              <a:rPr lang="en-GB" sz="2000" dirty="0"/>
              <a:t>=10;</a:t>
            </a:r>
          </a:p>
          <a:p>
            <a:pPr marL="342900" indent="-342900" algn="just">
              <a:buFont typeface="Arial" panose="020B0604020202020204" pitchFamily="34" charset="0"/>
              <a:buChar char="•"/>
            </a:pPr>
            <a:endParaRPr lang="en-GB" sz="2000" dirty="0"/>
          </a:p>
          <a:p>
            <a:pPr marL="342900" indent="-342900" algn="just">
              <a:buFont typeface="Arial" panose="020B0604020202020204" pitchFamily="34" charset="0"/>
              <a:buChar char="•"/>
            </a:pPr>
            <a:r>
              <a:rPr lang="en-GB" sz="2000" b="1" dirty="0"/>
              <a:t>long</a:t>
            </a:r>
            <a:r>
              <a:rPr lang="en-GB" sz="2000" dirty="0"/>
              <a:t>	:	It is </a:t>
            </a:r>
            <a:r>
              <a:rPr lang="en-GB" sz="2000" b="1" dirty="0"/>
              <a:t>64 bit</a:t>
            </a:r>
            <a:r>
              <a:rPr lang="en-GB" sz="2000" dirty="0"/>
              <a:t> integer data type. Value range from -9,223,372,036,854,775,808	to 9,223,372,036,854,775,807. Default value zero. </a:t>
            </a:r>
            <a:r>
              <a:rPr lang="en-GB" sz="2000" b="1" dirty="0"/>
              <a:t>example</a:t>
            </a:r>
            <a:r>
              <a:rPr lang="en-GB" sz="2000" dirty="0"/>
              <a:t>: long l=100012;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76200"/>
            <a:ext cx="9144000" cy="914400"/>
          </a:xfrm>
        </p:spPr>
        <p:txBody>
          <a:bodyPr>
            <a:noAutofit/>
          </a:bodyPr>
          <a:lstStyle/>
          <a:p>
            <a:pPr lvl="0"/>
            <a:r>
              <a:rPr lang="en-US" sz="3200" b="1" dirty="0"/>
              <a:t>1) Primitive Data Type</a:t>
            </a:r>
          </a:p>
        </p:txBody>
      </p:sp>
      <p:sp>
        <p:nvSpPr>
          <p:cNvPr id="4" name="TextBox 3"/>
          <p:cNvSpPr txBox="1"/>
          <p:nvPr/>
        </p:nvSpPr>
        <p:spPr>
          <a:xfrm>
            <a:off x="457200" y="914400"/>
            <a:ext cx="8763000" cy="5324535"/>
          </a:xfrm>
          <a:prstGeom prst="rect">
            <a:avLst/>
          </a:prstGeom>
          <a:noFill/>
        </p:spPr>
        <p:txBody>
          <a:bodyPr wrap="square" rtlCol="0">
            <a:spAutoFit/>
          </a:bodyPr>
          <a:lstStyle/>
          <a:p>
            <a:pPr algn="just"/>
            <a:r>
              <a:rPr lang="en-GB" sz="2000" b="1" dirty="0"/>
              <a:t>Floating-Point Number</a:t>
            </a:r>
          </a:p>
          <a:p>
            <a:pPr algn="just"/>
            <a:r>
              <a:rPr lang="en-GB" sz="2000" dirty="0"/>
              <a:t>This group includes float, double</a:t>
            </a:r>
          </a:p>
          <a:p>
            <a:pPr marL="342900" indent="-342900" algn="just">
              <a:buFont typeface="Arial" panose="020B0604020202020204" pitchFamily="34" charset="0"/>
              <a:buChar char="•"/>
            </a:pPr>
            <a:r>
              <a:rPr lang="en-GB" sz="2000" b="1" dirty="0"/>
              <a:t>float</a:t>
            </a:r>
            <a:r>
              <a:rPr lang="en-GB" sz="2000" dirty="0"/>
              <a:t> : It is 32 bit float data type. Default value 0.0f. </a:t>
            </a:r>
            <a:br>
              <a:rPr lang="en-GB" sz="2000" dirty="0"/>
            </a:br>
            <a:r>
              <a:rPr lang="en-GB" sz="2000" b="1" dirty="0"/>
              <a:t>example</a:t>
            </a:r>
            <a:r>
              <a:rPr lang="en-GB" sz="2000" dirty="0"/>
              <a:t>: float ff=10.3f;</a:t>
            </a:r>
          </a:p>
          <a:p>
            <a:pPr marL="342900" indent="-342900" algn="just">
              <a:buFont typeface="Arial" panose="020B0604020202020204" pitchFamily="34" charset="0"/>
              <a:buChar char="•"/>
            </a:pPr>
            <a:r>
              <a:rPr lang="en-GB" sz="2000" b="1" dirty="0"/>
              <a:t>double</a:t>
            </a:r>
            <a:r>
              <a:rPr lang="en-GB" sz="2000" dirty="0"/>
              <a:t> : It is 64 bit float data type. Default value 0.0d. </a:t>
            </a:r>
            <a:br>
              <a:rPr lang="en-GB" sz="2000" dirty="0"/>
            </a:br>
            <a:r>
              <a:rPr lang="en-GB" sz="2000" b="1" dirty="0"/>
              <a:t>example</a:t>
            </a:r>
            <a:r>
              <a:rPr lang="en-GB" sz="2000" dirty="0"/>
              <a:t>: double db=11.123;</a:t>
            </a:r>
          </a:p>
          <a:p>
            <a:pPr algn="just"/>
            <a:endParaRPr lang="en-GB" sz="2000" dirty="0"/>
          </a:p>
          <a:p>
            <a:pPr algn="just"/>
            <a:r>
              <a:rPr lang="en-GB" sz="2000" b="1" dirty="0"/>
              <a:t>Characters</a:t>
            </a:r>
          </a:p>
          <a:p>
            <a:pPr algn="just"/>
            <a:r>
              <a:rPr lang="en-GB" sz="2000" dirty="0"/>
              <a:t>This group represents char, which represent symbols in a character set, like letters and numbers.</a:t>
            </a:r>
          </a:p>
          <a:p>
            <a:pPr marL="342900" indent="-342900" algn="just">
              <a:buFont typeface="Arial" panose="020B0604020202020204" pitchFamily="34" charset="0"/>
              <a:buChar char="•"/>
            </a:pPr>
            <a:r>
              <a:rPr lang="en-GB" sz="2000" b="1" dirty="0"/>
              <a:t>char</a:t>
            </a:r>
            <a:r>
              <a:rPr lang="en-GB" sz="2000" dirty="0"/>
              <a:t> : It is 16 bit unsigned Unicode character. Range 0 to 65,535. </a:t>
            </a:r>
            <a:r>
              <a:rPr lang="en-GB" sz="2000" b="1" dirty="0"/>
              <a:t>example</a:t>
            </a:r>
            <a:r>
              <a:rPr lang="en-GB" sz="2000" dirty="0"/>
              <a:t>: char c='a';</a:t>
            </a:r>
          </a:p>
          <a:p>
            <a:pPr algn="just"/>
            <a:endParaRPr lang="en-GB" sz="2000" dirty="0"/>
          </a:p>
          <a:p>
            <a:pPr algn="just"/>
            <a:r>
              <a:rPr lang="en-GB" sz="2000" b="1" dirty="0"/>
              <a:t>Boolean</a:t>
            </a:r>
          </a:p>
          <a:p>
            <a:pPr algn="just"/>
            <a:r>
              <a:rPr lang="en-GB" sz="2000" dirty="0"/>
              <a:t>This group represent </a:t>
            </a:r>
            <a:r>
              <a:rPr lang="en-GB" sz="2000" dirty="0" err="1"/>
              <a:t>boolean</a:t>
            </a:r>
            <a:r>
              <a:rPr lang="en-GB" sz="2000" dirty="0"/>
              <a:t>, which is a special type for representing true/false values. They are defined constant of the language. </a:t>
            </a:r>
          </a:p>
          <a:p>
            <a:pPr marL="342900" indent="-342900" algn="just">
              <a:buFont typeface="Arial" panose="020B0604020202020204" pitchFamily="34" charset="0"/>
              <a:buChar char="•"/>
            </a:pPr>
            <a:r>
              <a:rPr lang="en-GB" sz="2000" b="1" dirty="0"/>
              <a:t>example</a:t>
            </a:r>
            <a:r>
              <a:rPr lang="en-GB" sz="2000" dirty="0"/>
              <a:t>: </a:t>
            </a:r>
            <a:r>
              <a:rPr lang="en-GB" sz="2000" dirty="0" err="1"/>
              <a:t>boolean</a:t>
            </a:r>
            <a:r>
              <a:rPr lang="en-GB" sz="2000" dirty="0"/>
              <a:t> b=true;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pPr lvl="0"/>
            <a:r>
              <a:rPr lang="en-US" sz="3200" b="1" dirty="0"/>
              <a:t>2) Non-Primitive (Reference) Data type</a:t>
            </a:r>
          </a:p>
        </p:txBody>
      </p:sp>
      <p:sp>
        <p:nvSpPr>
          <p:cNvPr id="4" name="TextBox 3"/>
          <p:cNvSpPr txBox="1"/>
          <p:nvPr/>
        </p:nvSpPr>
        <p:spPr>
          <a:xfrm>
            <a:off x="190500" y="1524000"/>
            <a:ext cx="8763000" cy="2308324"/>
          </a:xfrm>
          <a:prstGeom prst="rect">
            <a:avLst/>
          </a:prstGeom>
          <a:noFill/>
        </p:spPr>
        <p:txBody>
          <a:bodyPr wrap="square" rtlCol="0">
            <a:spAutoFit/>
          </a:bodyPr>
          <a:lstStyle/>
          <a:p>
            <a:pPr algn="just"/>
            <a:r>
              <a:rPr lang="en-GB" sz="2400" dirty="0"/>
              <a:t>A reference data type is used to refer to an object. A reference variable is declared to be of specific and that type can never be change. </a:t>
            </a:r>
          </a:p>
          <a:p>
            <a:pPr algn="just"/>
            <a:endParaRPr lang="en-GB" sz="2400" dirty="0"/>
          </a:p>
          <a:p>
            <a:pPr algn="just"/>
            <a:r>
              <a:rPr lang="en-GB" sz="2400" dirty="0"/>
              <a:t>Classes, Arrays, Interface are an example of Non Primitive types.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35B-6D49-4DD0-AE3C-E9AB0C9F6025}"/>
              </a:ext>
            </a:extLst>
          </p:cNvPr>
          <p:cNvSpPr>
            <a:spLocks noGrp="1"/>
          </p:cNvSpPr>
          <p:nvPr>
            <p:ph type="title" idx="4294967295"/>
          </p:nvPr>
        </p:nvSpPr>
        <p:spPr>
          <a:xfrm>
            <a:off x="0" y="365125"/>
            <a:ext cx="7886700" cy="701675"/>
          </a:xfrm>
        </p:spPr>
        <p:txBody>
          <a:bodyPr/>
          <a:lstStyle/>
          <a:p>
            <a:r>
              <a:rPr lang="en-IN" dirty="0"/>
              <a:t>Scanner Class</a:t>
            </a:r>
          </a:p>
        </p:txBody>
      </p:sp>
      <p:sp>
        <p:nvSpPr>
          <p:cNvPr id="5" name="Rectangle 4">
            <a:extLst>
              <a:ext uri="{FF2B5EF4-FFF2-40B4-BE49-F238E27FC236}">
                <a16:creationId xmlns:a16="http://schemas.microsoft.com/office/drawing/2014/main" id="{C82AE528-213C-4181-9BE0-C6C28A9EA8CB}"/>
              </a:ext>
            </a:extLst>
          </p:cNvPr>
          <p:cNvSpPr/>
          <p:nvPr/>
        </p:nvSpPr>
        <p:spPr>
          <a:xfrm>
            <a:off x="228600" y="1143000"/>
            <a:ext cx="8458200" cy="5262979"/>
          </a:xfrm>
          <a:prstGeom prst="rect">
            <a:avLst/>
          </a:prstGeom>
        </p:spPr>
        <p:txBody>
          <a:bodyPr wrap="square">
            <a:spAutoFit/>
          </a:bodyPr>
          <a:lstStyle/>
          <a:p>
            <a:pPr marL="285750" indent="-285750" algn="just">
              <a:buFont typeface="Arial" panose="020B0604020202020204" pitchFamily="34" charset="0"/>
              <a:buChar char="•"/>
            </a:pPr>
            <a:r>
              <a:rPr lang="en-GB" sz="2400" dirty="0"/>
              <a:t>Scanner class in Java is found in the </a:t>
            </a:r>
            <a:r>
              <a:rPr lang="en-GB" sz="2400" dirty="0" err="1"/>
              <a:t>java.util</a:t>
            </a:r>
            <a:r>
              <a:rPr lang="en-GB" sz="2400" dirty="0"/>
              <a:t> package. Java provides various ways </a:t>
            </a:r>
            <a:r>
              <a:rPr lang="en-GB" sz="2400" b="1" dirty="0"/>
              <a:t>to read input from the keyboard</a:t>
            </a:r>
            <a:r>
              <a:rPr lang="en-GB" sz="2400" dirty="0"/>
              <a:t>, the </a:t>
            </a:r>
            <a:r>
              <a:rPr lang="en-GB" sz="2400" dirty="0" err="1"/>
              <a:t>java.util.Scanner</a:t>
            </a:r>
            <a:r>
              <a:rPr lang="en-GB" sz="2400" dirty="0"/>
              <a:t> class is one of them.</a:t>
            </a:r>
          </a:p>
          <a:p>
            <a:pPr marL="285750" indent="-285750" algn="just">
              <a:buFont typeface="Arial" panose="020B0604020202020204" pitchFamily="34" charset="0"/>
              <a:buChar char="•"/>
            </a:pPr>
            <a:endParaRPr lang="en-GB" sz="2400" dirty="0"/>
          </a:p>
          <a:p>
            <a:pPr marL="285750" indent="-285750" algn="just">
              <a:buFont typeface="Arial" panose="020B0604020202020204" pitchFamily="34" charset="0"/>
              <a:buChar char="•"/>
            </a:pPr>
            <a:r>
              <a:rPr lang="en-GB" sz="2400" dirty="0"/>
              <a:t>The Java Scanner class breaks the input into tokens using a delimiter which is whitespace by default. It provides many methods to read and parse various primitive values.</a:t>
            </a:r>
          </a:p>
          <a:p>
            <a:pPr marL="285750" indent="-285750" algn="just">
              <a:buFont typeface="Arial" panose="020B0604020202020204" pitchFamily="34" charset="0"/>
              <a:buChar char="•"/>
            </a:pPr>
            <a:endParaRPr lang="en-GB" sz="2400" dirty="0"/>
          </a:p>
          <a:p>
            <a:pPr marL="285750" indent="-285750" algn="just">
              <a:buFont typeface="Arial" panose="020B0604020202020204" pitchFamily="34" charset="0"/>
              <a:buChar char="•"/>
            </a:pPr>
            <a:r>
              <a:rPr lang="en-GB" sz="2400" dirty="0"/>
              <a:t>The Java Scanner class is widely used to parse text for strings and primitive types using a regular expression. It is the </a:t>
            </a:r>
            <a:r>
              <a:rPr lang="en-GB" sz="2400" b="1" dirty="0"/>
              <a:t>simplest way to get input </a:t>
            </a:r>
            <a:r>
              <a:rPr lang="en-GB" sz="2400" dirty="0"/>
              <a:t>in Java. By the help of Scanner in Java, we can get input from the user in primitive types such as int, long, double, byte, float, short, et</a:t>
            </a:r>
            <a:endParaRPr lang="en-IN" sz="2400" dirty="0"/>
          </a:p>
        </p:txBody>
      </p:sp>
    </p:spTree>
    <p:extLst>
      <p:ext uri="{BB962C8B-B14F-4D97-AF65-F5344CB8AC3E}">
        <p14:creationId xmlns:p14="http://schemas.microsoft.com/office/powerpoint/2010/main" val="1977587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B9C6FC-726E-4522-865A-6BEAC498F391}"/>
              </a:ext>
            </a:extLst>
          </p:cNvPr>
          <p:cNvSpPr/>
          <p:nvPr/>
        </p:nvSpPr>
        <p:spPr>
          <a:xfrm>
            <a:off x="152400" y="533400"/>
            <a:ext cx="8382000" cy="1938992"/>
          </a:xfrm>
          <a:prstGeom prst="rect">
            <a:avLst/>
          </a:prstGeom>
        </p:spPr>
        <p:txBody>
          <a:bodyPr wrap="square">
            <a:spAutoFit/>
          </a:bodyPr>
          <a:lstStyle/>
          <a:p>
            <a:pPr marL="285750" indent="-285750" algn="just">
              <a:buFont typeface="Arial" panose="020B0604020202020204" pitchFamily="34" charset="0"/>
              <a:buChar char="•"/>
            </a:pPr>
            <a:r>
              <a:rPr lang="en-GB" sz="2000" dirty="0"/>
              <a:t>The Java Scanner class provides </a:t>
            </a:r>
            <a:r>
              <a:rPr lang="en-GB" sz="2000" b="1" dirty="0"/>
              <a:t>next()</a:t>
            </a:r>
            <a:r>
              <a:rPr lang="en-GB" sz="2000" dirty="0"/>
              <a:t> methods to return the type of value such as </a:t>
            </a:r>
            <a:r>
              <a:rPr lang="en-GB" sz="2000" b="1" dirty="0" err="1"/>
              <a:t>nextInt</a:t>
            </a:r>
            <a:r>
              <a:rPr lang="en-GB" sz="2000" dirty="0"/>
              <a:t>(), </a:t>
            </a:r>
            <a:r>
              <a:rPr lang="en-GB" sz="2000" b="1" dirty="0" err="1"/>
              <a:t>nextByte</a:t>
            </a:r>
            <a:r>
              <a:rPr lang="en-GB" sz="2000" dirty="0"/>
              <a:t>(), </a:t>
            </a:r>
            <a:r>
              <a:rPr lang="en-GB" sz="2000" b="1" dirty="0" err="1"/>
              <a:t>nextShort</a:t>
            </a:r>
            <a:r>
              <a:rPr lang="en-GB" sz="2000" dirty="0"/>
              <a:t>(), </a:t>
            </a:r>
            <a:r>
              <a:rPr lang="en-GB" sz="2000" b="1" dirty="0"/>
              <a:t>next</a:t>
            </a:r>
            <a:r>
              <a:rPr lang="en-GB" sz="2000" dirty="0"/>
              <a:t>(), </a:t>
            </a:r>
            <a:r>
              <a:rPr lang="en-GB" sz="2000" b="1" dirty="0" err="1"/>
              <a:t>nextLine</a:t>
            </a:r>
            <a:r>
              <a:rPr lang="en-GB" sz="2000" dirty="0"/>
              <a:t>(), </a:t>
            </a:r>
            <a:r>
              <a:rPr lang="en-GB" sz="2000" b="1" dirty="0" err="1"/>
              <a:t>nextDouble</a:t>
            </a:r>
            <a:r>
              <a:rPr lang="en-GB" sz="2000" dirty="0"/>
              <a:t>(), </a:t>
            </a:r>
            <a:r>
              <a:rPr lang="en-GB" sz="2000" b="1" dirty="0" err="1"/>
              <a:t>nextFloat</a:t>
            </a:r>
            <a:r>
              <a:rPr lang="en-GB" sz="2000" dirty="0"/>
              <a:t>(), </a:t>
            </a:r>
            <a:r>
              <a:rPr lang="en-GB" sz="2000" b="1" dirty="0" err="1"/>
              <a:t>nextBoolean</a:t>
            </a:r>
            <a:r>
              <a:rPr lang="en-GB" sz="2000" dirty="0"/>
              <a:t>(), etc. </a:t>
            </a:r>
          </a:p>
          <a:p>
            <a:pPr marL="285750" indent="-285750" algn="just">
              <a:buFont typeface="Arial" panose="020B0604020202020204" pitchFamily="34" charset="0"/>
              <a:buChar char="•"/>
            </a:pPr>
            <a:endParaRPr lang="en-GB" sz="2000" dirty="0"/>
          </a:p>
          <a:p>
            <a:pPr marL="285750" indent="-285750" algn="just">
              <a:buFont typeface="Arial" panose="020B0604020202020204" pitchFamily="34" charset="0"/>
              <a:buChar char="•"/>
            </a:pPr>
            <a:r>
              <a:rPr lang="en-GB" sz="2000" dirty="0"/>
              <a:t>To get a single character from the scanner, you can call next().</a:t>
            </a:r>
            <a:r>
              <a:rPr lang="en-GB" sz="2000" dirty="0" err="1"/>
              <a:t>charAt</a:t>
            </a:r>
            <a:r>
              <a:rPr lang="en-GB" sz="2000" dirty="0"/>
              <a:t>(0) method which returns a single character.</a:t>
            </a:r>
            <a:endParaRPr lang="en-IN" sz="2000" dirty="0"/>
          </a:p>
        </p:txBody>
      </p:sp>
      <p:sp>
        <p:nvSpPr>
          <p:cNvPr id="6" name="Rectangle 5">
            <a:extLst>
              <a:ext uri="{FF2B5EF4-FFF2-40B4-BE49-F238E27FC236}">
                <a16:creationId xmlns:a16="http://schemas.microsoft.com/office/drawing/2014/main" id="{24A64173-CF37-4543-8686-9559AE6A35BD}"/>
              </a:ext>
            </a:extLst>
          </p:cNvPr>
          <p:cNvSpPr/>
          <p:nvPr/>
        </p:nvSpPr>
        <p:spPr>
          <a:xfrm>
            <a:off x="762000" y="2667000"/>
            <a:ext cx="7924800"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N" sz="2000" b="1" dirty="0">
                <a:solidFill>
                  <a:srgbClr val="006699"/>
                </a:solidFill>
                <a:latin typeface="inter-regular"/>
              </a:rPr>
              <a:t>import</a:t>
            </a:r>
            <a:r>
              <a:rPr lang="en-IN" sz="2000" dirty="0">
                <a:solidFill>
                  <a:srgbClr val="000000"/>
                </a:solidFill>
                <a:latin typeface="inter-regular"/>
              </a:rPr>
              <a:t> </a:t>
            </a:r>
            <a:r>
              <a:rPr lang="en-IN" sz="2000" dirty="0" err="1">
                <a:solidFill>
                  <a:srgbClr val="000000"/>
                </a:solidFill>
                <a:latin typeface="inter-regular"/>
              </a:rPr>
              <a:t>java.util</a:t>
            </a:r>
            <a:r>
              <a:rPr lang="en-IN" sz="2000" dirty="0">
                <a:solidFill>
                  <a:srgbClr val="000000"/>
                </a:solidFill>
                <a:latin typeface="inter-regular"/>
              </a:rPr>
              <a:t>.*;  </a:t>
            </a:r>
          </a:p>
          <a:p>
            <a:pPr algn="just"/>
            <a:r>
              <a:rPr lang="en-IN" sz="2000" b="1" dirty="0">
                <a:solidFill>
                  <a:srgbClr val="006699"/>
                </a:solidFill>
                <a:latin typeface="inter-regular"/>
              </a:rPr>
              <a:t>public</a:t>
            </a:r>
            <a:r>
              <a:rPr lang="en-IN" sz="2000" dirty="0">
                <a:solidFill>
                  <a:srgbClr val="000000"/>
                </a:solidFill>
                <a:latin typeface="inter-regular"/>
              </a:rPr>
              <a:t> </a:t>
            </a:r>
            <a:r>
              <a:rPr lang="en-IN" sz="2000" b="1" dirty="0">
                <a:solidFill>
                  <a:srgbClr val="006699"/>
                </a:solidFill>
                <a:latin typeface="inter-regular"/>
              </a:rPr>
              <a:t>class</a:t>
            </a:r>
            <a:r>
              <a:rPr lang="en-IN" sz="2000" dirty="0">
                <a:solidFill>
                  <a:srgbClr val="000000"/>
                </a:solidFill>
                <a:latin typeface="inter-regular"/>
              </a:rPr>
              <a:t> </a:t>
            </a:r>
            <a:r>
              <a:rPr lang="en-IN" sz="2000" dirty="0" err="1">
                <a:solidFill>
                  <a:srgbClr val="000000"/>
                </a:solidFill>
                <a:latin typeface="inter-regular"/>
              </a:rPr>
              <a:t>ScannerExample</a:t>
            </a:r>
            <a:r>
              <a:rPr lang="en-IN" sz="2000" dirty="0">
                <a:solidFill>
                  <a:srgbClr val="000000"/>
                </a:solidFill>
                <a:latin typeface="inter-regular"/>
              </a:rPr>
              <a:t> {  </a:t>
            </a:r>
          </a:p>
          <a:p>
            <a:pPr algn="just"/>
            <a:r>
              <a:rPr lang="en-IN" sz="2000" b="1" dirty="0">
                <a:solidFill>
                  <a:srgbClr val="006699"/>
                </a:solidFill>
                <a:latin typeface="inter-regular"/>
              </a:rPr>
              <a:t>	public</a:t>
            </a:r>
            <a:r>
              <a:rPr lang="en-IN" sz="2000" dirty="0">
                <a:solidFill>
                  <a:srgbClr val="000000"/>
                </a:solidFill>
                <a:latin typeface="inter-regular"/>
              </a:rPr>
              <a:t> </a:t>
            </a:r>
            <a:r>
              <a:rPr lang="en-IN" sz="2000" b="1" dirty="0">
                <a:solidFill>
                  <a:srgbClr val="006699"/>
                </a:solidFill>
                <a:latin typeface="inter-regular"/>
              </a:rPr>
              <a:t>static</a:t>
            </a:r>
            <a:r>
              <a:rPr lang="en-IN" sz="2000" dirty="0">
                <a:solidFill>
                  <a:srgbClr val="000000"/>
                </a:solidFill>
                <a:latin typeface="inter-regular"/>
              </a:rPr>
              <a:t> </a:t>
            </a:r>
            <a:r>
              <a:rPr lang="en-IN" sz="2000" b="1" dirty="0">
                <a:solidFill>
                  <a:srgbClr val="006699"/>
                </a:solidFill>
                <a:latin typeface="inter-regular"/>
              </a:rPr>
              <a:t>void</a:t>
            </a:r>
            <a:r>
              <a:rPr lang="en-IN" sz="2000" dirty="0">
                <a:solidFill>
                  <a:srgbClr val="000000"/>
                </a:solidFill>
                <a:latin typeface="inter-regular"/>
              </a:rPr>
              <a:t> main(String </a:t>
            </a:r>
            <a:r>
              <a:rPr lang="en-IN" sz="2000" dirty="0" err="1">
                <a:solidFill>
                  <a:srgbClr val="000000"/>
                </a:solidFill>
                <a:latin typeface="inter-regular"/>
              </a:rPr>
              <a:t>args</a:t>
            </a:r>
            <a:r>
              <a:rPr lang="en-IN" sz="2000" dirty="0">
                <a:solidFill>
                  <a:srgbClr val="000000"/>
                </a:solidFill>
                <a:latin typeface="inter-regular"/>
              </a:rPr>
              <a:t>[]){  </a:t>
            </a:r>
          </a:p>
          <a:p>
            <a:pPr algn="just"/>
            <a:r>
              <a:rPr lang="en-IN" sz="2000" dirty="0">
                <a:solidFill>
                  <a:srgbClr val="000000"/>
                </a:solidFill>
                <a:latin typeface="inter-regular"/>
              </a:rPr>
              <a:t>          Scanner in = </a:t>
            </a:r>
            <a:r>
              <a:rPr lang="en-IN" sz="2000" b="1" dirty="0">
                <a:solidFill>
                  <a:srgbClr val="006699"/>
                </a:solidFill>
                <a:latin typeface="inter-regular"/>
              </a:rPr>
              <a:t>new</a:t>
            </a:r>
            <a:r>
              <a:rPr lang="en-IN" sz="2000" dirty="0">
                <a:solidFill>
                  <a:srgbClr val="000000"/>
                </a:solidFill>
                <a:latin typeface="inter-regular"/>
              </a:rPr>
              <a:t> Scanner(System.in);  </a:t>
            </a:r>
          </a:p>
          <a:p>
            <a:pPr algn="just"/>
            <a:r>
              <a:rPr lang="en-IN" sz="2000" dirty="0">
                <a:solidFill>
                  <a:srgbClr val="000000"/>
                </a:solidFill>
                <a:latin typeface="inter-regular"/>
              </a:rPr>
              <a:t>          </a:t>
            </a:r>
            <a:r>
              <a:rPr lang="en-IN" sz="2000" dirty="0" err="1">
                <a:solidFill>
                  <a:srgbClr val="000000"/>
                </a:solidFill>
                <a:latin typeface="inter-regular"/>
              </a:rPr>
              <a:t>System.out.print</a:t>
            </a:r>
            <a:r>
              <a:rPr lang="en-IN" sz="2000" dirty="0">
                <a:solidFill>
                  <a:srgbClr val="000000"/>
                </a:solidFill>
                <a:latin typeface="inter-regular"/>
              </a:rPr>
              <a:t>(</a:t>
            </a:r>
            <a:r>
              <a:rPr lang="en-IN" sz="2000" dirty="0">
                <a:solidFill>
                  <a:srgbClr val="0000FF"/>
                </a:solidFill>
                <a:latin typeface="inter-regular"/>
              </a:rPr>
              <a:t>"Enter your name: "</a:t>
            </a:r>
            <a:r>
              <a:rPr lang="en-IN" sz="2000" dirty="0">
                <a:solidFill>
                  <a:srgbClr val="000000"/>
                </a:solidFill>
                <a:latin typeface="inter-regular"/>
              </a:rPr>
              <a:t>);  </a:t>
            </a:r>
          </a:p>
          <a:p>
            <a:pPr algn="just"/>
            <a:r>
              <a:rPr lang="en-IN" sz="2000" dirty="0">
                <a:solidFill>
                  <a:srgbClr val="000000"/>
                </a:solidFill>
                <a:latin typeface="inter-regular"/>
              </a:rPr>
              <a:t>          String name = </a:t>
            </a:r>
            <a:r>
              <a:rPr lang="en-IN" sz="2000" dirty="0" err="1">
                <a:solidFill>
                  <a:srgbClr val="000000"/>
                </a:solidFill>
                <a:latin typeface="inter-regular"/>
              </a:rPr>
              <a:t>in.nextLine</a:t>
            </a:r>
            <a:r>
              <a:rPr lang="en-IN" sz="2000" dirty="0">
                <a:solidFill>
                  <a:srgbClr val="000000"/>
                </a:solidFill>
                <a:latin typeface="inter-regular"/>
              </a:rPr>
              <a:t>();  </a:t>
            </a:r>
          </a:p>
          <a:p>
            <a:pPr algn="just"/>
            <a:r>
              <a:rPr lang="en-IN" sz="2000" dirty="0">
                <a:solidFill>
                  <a:srgbClr val="000000"/>
                </a:solidFill>
                <a:latin typeface="inter-regular"/>
              </a:rPr>
              <a:t>          </a:t>
            </a:r>
            <a:r>
              <a:rPr lang="en-IN" sz="2000" dirty="0" err="1">
                <a:solidFill>
                  <a:srgbClr val="000000"/>
                </a:solidFill>
                <a:latin typeface="inter-regular"/>
              </a:rPr>
              <a:t>System.out.println</a:t>
            </a:r>
            <a:r>
              <a:rPr lang="en-IN" sz="2000" dirty="0">
                <a:solidFill>
                  <a:srgbClr val="000000"/>
                </a:solidFill>
                <a:latin typeface="inter-regular"/>
              </a:rPr>
              <a:t>(</a:t>
            </a:r>
            <a:r>
              <a:rPr lang="en-IN" sz="2000" dirty="0">
                <a:solidFill>
                  <a:srgbClr val="0000FF"/>
                </a:solidFill>
                <a:latin typeface="inter-regular"/>
              </a:rPr>
              <a:t>"Name is: "</a:t>
            </a:r>
            <a:r>
              <a:rPr lang="en-IN" sz="2000" dirty="0">
                <a:solidFill>
                  <a:srgbClr val="000000"/>
                </a:solidFill>
                <a:latin typeface="inter-regular"/>
              </a:rPr>
              <a:t> + name);             </a:t>
            </a:r>
          </a:p>
          <a:p>
            <a:pPr algn="just"/>
            <a:r>
              <a:rPr lang="en-IN" sz="2000" dirty="0">
                <a:solidFill>
                  <a:srgbClr val="000000"/>
                </a:solidFill>
                <a:latin typeface="inter-regular"/>
              </a:rPr>
              <a:t>          </a:t>
            </a:r>
            <a:r>
              <a:rPr lang="en-IN" sz="2000" dirty="0" err="1">
                <a:solidFill>
                  <a:srgbClr val="000000"/>
                </a:solidFill>
                <a:latin typeface="inter-regular"/>
              </a:rPr>
              <a:t>in.close</a:t>
            </a:r>
            <a:r>
              <a:rPr lang="en-IN" sz="2000" dirty="0">
                <a:solidFill>
                  <a:srgbClr val="000000"/>
                </a:solidFill>
                <a:latin typeface="inter-regular"/>
              </a:rPr>
              <a:t>();             </a:t>
            </a:r>
          </a:p>
          <a:p>
            <a:pPr algn="just"/>
            <a:r>
              <a:rPr lang="en-IN" sz="2000" dirty="0">
                <a:solidFill>
                  <a:srgbClr val="000000"/>
                </a:solidFill>
                <a:latin typeface="inter-regular"/>
              </a:rPr>
              <a:t>         }  </a:t>
            </a:r>
          </a:p>
          <a:p>
            <a:pPr algn="just"/>
            <a:r>
              <a:rPr lang="en-IN" sz="2000" dirty="0">
                <a:solidFill>
                  <a:srgbClr val="000000"/>
                </a:solidFill>
                <a:latin typeface="inter-regular"/>
              </a:rPr>
              <a:t>}  </a:t>
            </a:r>
          </a:p>
        </p:txBody>
      </p:sp>
    </p:spTree>
    <p:extLst>
      <p:ext uri="{BB962C8B-B14F-4D97-AF65-F5344CB8AC3E}">
        <p14:creationId xmlns:p14="http://schemas.microsoft.com/office/powerpoint/2010/main" val="706546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pPr lvl="0"/>
            <a:r>
              <a:rPr lang="en-GB" sz="3200" b="1" dirty="0"/>
              <a:t>Operators in Java</a:t>
            </a:r>
          </a:p>
        </p:txBody>
      </p:sp>
      <p:sp>
        <p:nvSpPr>
          <p:cNvPr id="4" name="TextBox 3"/>
          <p:cNvSpPr txBox="1"/>
          <p:nvPr/>
        </p:nvSpPr>
        <p:spPr>
          <a:xfrm>
            <a:off x="381000" y="1447800"/>
            <a:ext cx="8763000" cy="3785652"/>
          </a:xfrm>
          <a:prstGeom prst="rect">
            <a:avLst/>
          </a:prstGeom>
          <a:noFill/>
        </p:spPr>
        <p:txBody>
          <a:bodyPr wrap="square" rtlCol="0">
            <a:spAutoFit/>
          </a:bodyPr>
          <a:lstStyle/>
          <a:p>
            <a:pPr algn="just"/>
            <a:r>
              <a:rPr lang="en-GB" sz="2400" dirty="0"/>
              <a:t>Java provides a rich set of operators to manipulate variables. We can divide all the Java operators into the following groups:</a:t>
            </a:r>
          </a:p>
          <a:p>
            <a:pPr algn="just"/>
            <a:endParaRPr lang="en-GB" sz="2400" dirty="0"/>
          </a:p>
          <a:p>
            <a:pPr algn="just"/>
            <a:r>
              <a:rPr lang="en-GB" sz="2400" dirty="0"/>
              <a:t>(1)	Arithmetic Operators</a:t>
            </a:r>
          </a:p>
          <a:p>
            <a:pPr algn="just"/>
            <a:r>
              <a:rPr lang="en-GB" sz="2400" dirty="0"/>
              <a:t>(2)	Relational Operators</a:t>
            </a:r>
          </a:p>
          <a:p>
            <a:pPr algn="just"/>
            <a:r>
              <a:rPr lang="en-GB" sz="2400" dirty="0"/>
              <a:t>(3)	Bitwise Operators</a:t>
            </a:r>
          </a:p>
          <a:p>
            <a:pPr algn="just"/>
            <a:r>
              <a:rPr lang="en-GB" sz="2400" dirty="0"/>
              <a:t>(4)	Logical Operators</a:t>
            </a:r>
          </a:p>
          <a:p>
            <a:pPr algn="just"/>
            <a:r>
              <a:rPr lang="en-GB" sz="2400" dirty="0"/>
              <a:t>(5)	Assignment Operators</a:t>
            </a:r>
          </a:p>
          <a:p>
            <a:pPr algn="just"/>
            <a:r>
              <a:rPr lang="en-GB" sz="2400" dirty="0"/>
              <a:t>(6)	Miscellaneous / Other Operator</a:t>
            </a:r>
          </a:p>
        </p:txBody>
      </p:sp>
    </p:spTree>
    <p:extLst>
      <p:ext uri="{BB962C8B-B14F-4D97-AF65-F5344CB8AC3E}">
        <p14:creationId xmlns:p14="http://schemas.microsoft.com/office/powerpoint/2010/main" val="2530404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61925"/>
            <a:ext cx="9144000" cy="914400"/>
          </a:xfrm>
        </p:spPr>
        <p:txBody>
          <a:bodyPr>
            <a:noAutofit/>
          </a:bodyPr>
          <a:lstStyle/>
          <a:p>
            <a:pPr lvl="0"/>
            <a:r>
              <a:rPr lang="en-US" sz="3200" b="1" dirty="0"/>
              <a:t>(1) Arithmetic Operators: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500612365"/>
              </p:ext>
            </p:extLst>
          </p:nvPr>
        </p:nvGraphicFramePr>
        <p:xfrm>
          <a:off x="609600" y="1076325"/>
          <a:ext cx="8153399" cy="4923148"/>
        </p:xfrm>
        <a:graphic>
          <a:graphicData uri="http://schemas.openxmlformats.org/drawingml/2006/table">
            <a:tbl>
              <a:tblPr/>
              <a:tblGrid>
                <a:gridCol w="1143000">
                  <a:extLst>
                    <a:ext uri="{9D8B030D-6E8A-4147-A177-3AD203B41FA5}">
                      <a16:colId xmlns:a16="http://schemas.microsoft.com/office/drawing/2014/main" val="20000"/>
                    </a:ext>
                  </a:extLst>
                </a:gridCol>
                <a:gridCol w="5065104">
                  <a:extLst>
                    <a:ext uri="{9D8B030D-6E8A-4147-A177-3AD203B41FA5}">
                      <a16:colId xmlns:a16="http://schemas.microsoft.com/office/drawing/2014/main" val="20001"/>
                    </a:ext>
                  </a:extLst>
                </a:gridCol>
                <a:gridCol w="1945295">
                  <a:extLst>
                    <a:ext uri="{9D8B030D-6E8A-4147-A177-3AD203B41FA5}">
                      <a16:colId xmlns:a16="http://schemas.microsoft.com/office/drawing/2014/main" val="20002"/>
                    </a:ext>
                  </a:extLst>
                </a:gridCol>
              </a:tblGrid>
              <a:tr h="518599">
                <a:tc>
                  <a:txBody>
                    <a:bodyPr/>
                    <a:lstStyle/>
                    <a:p>
                      <a:pPr marL="75565">
                        <a:spcBef>
                          <a:spcPts val="595"/>
                        </a:spcBef>
                        <a:spcAft>
                          <a:spcPts val="0"/>
                        </a:spcAft>
                      </a:pPr>
                      <a:r>
                        <a:rPr lang="en-US" sz="1800" b="1" dirty="0">
                          <a:solidFill>
                            <a:srgbClr val="303030"/>
                          </a:solidFill>
                          <a:latin typeface="Arial"/>
                          <a:ea typeface="Arial"/>
                          <a:cs typeface="Times New Roman"/>
                        </a:rPr>
                        <a:t>Operator</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6200">
                        <a:spcBef>
                          <a:spcPts val="595"/>
                        </a:spcBef>
                        <a:spcAft>
                          <a:spcPts val="0"/>
                        </a:spcAft>
                      </a:pPr>
                      <a:r>
                        <a:rPr lang="en-US" sz="1800" b="1">
                          <a:solidFill>
                            <a:srgbClr val="303030"/>
                          </a:solidFill>
                          <a:latin typeface="Arial"/>
                          <a:ea typeface="Arial"/>
                          <a:cs typeface="Times New Roman"/>
                        </a:rPr>
                        <a:t>Description</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4930">
                        <a:spcBef>
                          <a:spcPts val="595"/>
                        </a:spcBef>
                        <a:spcAft>
                          <a:spcPts val="0"/>
                        </a:spcAft>
                      </a:pPr>
                      <a:r>
                        <a:rPr lang="en-US" sz="1800" b="1">
                          <a:solidFill>
                            <a:srgbClr val="303030"/>
                          </a:solidFill>
                          <a:latin typeface="Arial"/>
                          <a:ea typeface="Arial"/>
                          <a:cs typeface="Times New Roman"/>
                        </a:rPr>
                        <a:t>Example</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517805">
                <a:tc>
                  <a:txBody>
                    <a:bodyPr/>
                    <a:lstStyle/>
                    <a:p>
                      <a:pPr marL="75565">
                        <a:spcBef>
                          <a:spcPts val="600"/>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800" dirty="0">
                          <a:solidFill>
                            <a:srgbClr val="303030"/>
                          </a:solidFill>
                          <a:latin typeface="Arial"/>
                          <a:ea typeface="Arial"/>
                          <a:cs typeface="Times New Roman"/>
                        </a:rPr>
                        <a:t>Addition - Adds values on either side of the operator</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600"/>
                        </a:spcBef>
                        <a:spcAft>
                          <a:spcPts val="0"/>
                        </a:spcAft>
                      </a:pPr>
                      <a:r>
                        <a:rPr lang="en-US" sz="1800">
                          <a:solidFill>
                            <a:srgbClr val="303030"/>
                          </a:solidFill>
                          <a:latin typeface="Arial"/>
                          <a:ea typeface="Arial"/>
                          <a:cs typeface="Times New Roman"/>
                        </a:rPr>
                        <a:t>A + B will give 30</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45298">
                <a:tc>
                  <a:txBody>
                    <a:bodyPr/>
                    <a:lstStyle/>
                    <a:p>
                      <a:pPr marL="75565">
                        <a:spcBef>
                          <a:spcPts val="590"/>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marR="422910">
                        <a:lnSpc>
                          <a:spcPct val="150000"/>
                        </a:lnSpc>
                        <a:spcBef>
                          <a:spcPts val="590"/>
                        </a:spcBef>
                        <a:spcAft>
                          <a:spcPts val="0"/>
                        </a:spcAft>
                      </a:pPr>
                      <a:r>
                        <a:rPr lang="en-US" sz="1800">
                          <a:solidFill>
                            <a:srgbClr val="303030"/>
                          </a:solidFill>
                          <a:latin typeface="Arial"/>
                          <a:ea typeface="Arial"/>
                          <a:cs typeface="Times New Roman"/>
                        </a:rPr>
                        <a:t>Subtraction - Subtracts right hand operand from left hand operand</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590"/>
                        </a:spcBef>
                        <a:spcAft>
                          <a:spcPts val="0"/>
                        </a:spcAft>
                      </a:pPr>
                      <a:r>
                        <a:rPr lang="en-US" sz="1800">
                          <a:solidFill>
                            <a:srgbClr val="303030"/>
                          </a:solidFill>
                          <a:latin typeface="Arial"/>
                          <a:ea typeface="Arial"/>
                          <a:cs typeface="Times New Roman"/>
                        </a:rPr>
                        <a:t>A - B will give -10</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18599">
                <a:tc>
                  <a:txBody>
                    <a:bodyPr/>
                    <a:lstStyle/>
                    <a:p>
                      <a:pPr marL="75565">
                        <a:spcBef>
                          <a:spcPts val="605"/>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5"/>
                        </a:spcBef>
                        <a:spcAft>
                          <a:spcPts val="0"/>
                        </a:spcAft>
                      </a:pPr>
                      <a:r>
                        <a:rPr lang="en-US" sz="1800" dirty="0">
                          <a:solidFill>
                            <a:srgbClr val="303030"/>
                          </a:solidFill>
                          <a:latin typeface="Arial"/>
                          <a:ea typeface="Arial"/>
                          <a:cs typeface="Times New Roman"/>
                        </a:rPr>
                        <a:t>Multiplication - Multiplies values on either side of the operator</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605"/>
                        </a:spcBef>
                        <a:spcAft>
                          <a:spcPts val="0"/>
                        </a:spcAft>
                      </a:pPr>
                      <a:r>
                        <a:rPr lang="en-US" sz="1800">
                          <a:solidFill>
                            <a:srgbClr val="303030"/>
                          </a:solidFill>
                          <a:latin typeface="Arial"/>
                          <a:ea typeface="Arial"/>
                          <a:cs typeface="Times New Roman"/>
                        </a:rPr>
                        <a:t>A * B will give 200</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17805">
                <a:tc>
                  <a:txBody>
                    <a:bodyPr/>
                    <a:lstStyle/>
                    <a:p>
                      <a:pPr marL="75565">
                        <a:spcBef>
                          <a:spcPts val="595"/>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5"/>
                        </a:spcBef>
                        <a:spcAft>
                          <a:spcPts val="0"/>
                        </a:spcAft>
                      </a:pPr>
                      <a:r>
                        <a:rPr lang="en-US" sz="1800">
                          <a:solidFill>
                            <a:srgbClr val="303030"/>
                          </a:solidFill>
                          <a:latin typeface="Arial"/>
                          <a:ea typeface="Arial"/>
                          <a:cs typeface="Times New Roman"/>
                        </a:rPr>
                        <a:t>Division - Divides left hand operand by right hand operand</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595"/>
                        </a:spcBef>
                        <a:spcAft>
                          <a:spcPts val="0"/>
                        </a:spcAft>
                      </a:pPr>
                      <a:r>
                        <a:rPr lang="en-US" sz="1800">
                          <a:solidFill>
                            <a:srgbClr val="303030"/>
                          </a:solidFill>
                          <a:latin typeface="Arial"/>
                          <a:ea typeface="Arial"/>
                          <a:cs typeface="Times New Roman"/>
                        </a:rPr>
                        <a:t>B / A will give 2</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846092">
                <a:tc>
                  <a:txBody>
                    <a:bodyPr/>
                    <a:lstStyle/>
                    <a:p>
                      <a:pPr marL="75565">
                        <a:spcBef>
                          <a:spcPts val="600"/>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marR="304165">
                        <a:lnSpc>
                          <a:spcPct val="150000"/>
                        </a:lnSpc>
                        <a:spcBef>
                          <a:spcPts val="600"/>
                        </a:spcBef>
                        <a:spcAft>
                          <a:spcPts val="0"/>
                        </a:spcAft>
                      </a:pPr>
                      <a:r>
                        <a:rPr lang="en-US" sz="1800">
                          <a:solidFill>
                            <a:srgbClr val="303030"/>
                          </a:solidFill>
                          <a:latin typeface="Arial"/>
                          <a:ea typeface="Arial"/>
                          <a:cs typeface="Times New Roman"/>
                        </a:rPr>
                        <a:t>Modulus - Divides left hand operand by right hand operand and returns remainder</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600"/>
                        </a:spcBef>
                        <a:spcAft>
                          <a:spcPts val="0"/>
                        </a:spcAft>
                      </a:pPr>
                      <a:r>
                        <a:rPr lang="en-US" sz="1800">
                          <a:solidFill>
                            <a:srgbClr val="303030"/>
                          </a:solidFill>
                          <a:latin typeface="Arial"/>
                          <a:ea typeface="Arial"/>
                          <a:cs typeface="Times New Roman"/>
                        </a:rPr>
                        <a:t>B % A will give 0</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18599">
                <a:tc>
                  <a:txBody>
                    <a:bodyPr/>
                    <a:lstStyle/>
                    <a:p>
                      <a:pPr marL="75565">
                        <a:spcBef>
                          <a:spcPts val="595"/>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5"/>
                        </a:spcBef>
                        <a:spcAft>
                          <a:spcPts val="0"/>
                        </a:spcAft>
                      </a:pPr>
                      <a:r>
                        <a:rPr lang="en-US" sz="1800">
                          <a:solidFill>
                            <a:srgbClr val="303030"/>
                          </a:solidFill>
                          <a:latin typeface="Arial"/>
                          <a:ea typeface="Arial"/>
                          <a:cs typeface="Times New Roman"/>
                        </a:rPr>
                        <a:t>Increment - Increases the value of operand by 1</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595"/>
                        </a:spcBef>
                        <a:spcAft>
                          <a:spcPts val="0"/>
                        </a:spcAft>
                      </a:pPr>
                      <a:r>
                        <a:rPr lang="en-US" sz="1800">
                          <a:solidFill>
                            <a:srgbClr val="303030"/>
                          </a:solidFill>
                          <a:latin typeface="Arial"/>
                          <a:ea typeface="Arial"/>
                          <a:cs typeface="Times New Roman"/>
                        </a:rPr>
                        <a:t>B++ gives 21</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17805">
                <a:tc>
                  <a:txBody>
                    <a:bodyPr/>
                    <a:lstStyle/>
                    <a:p>
                      <a:pPr marL="75565">
                        <a:spcBef>
                          <a:spcPts val="600"/>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800" dirty="0">
                          <a:solidFill>
                            <a:srgbClr val="303030"/>
                          </a:solidFill>
                          <a:latin typeface="Arial"/>
                          <a:ea typeface="Arial"/>
                          <a:cs typeface="Times New Roman"/>
                        </a:rPr>
                        <a:t>Decrement - Decreases the value of operand by 1</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600"/>
                        </a:spcBef>
                        <a:spcAft>
                          <a:spcPts val="0"/>
                        </a:spcAft>
                      </a:pPr>
                      <a:r>
                        <a:rPr lang="en-US" sz="1800" dirty="0">
                          <a:solidFill>
                            <a:srgbClr val="303030"/>
                          </a:solidFill>
                          <a:latin typeface="Arial"/>
                          <a:ea typeface="Arial"/>
                          <a:cs typeface="Times New Roman"/>
                        </a:rPr>
                        <a:t>B-- gives 19</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844974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Autofit/>
          </a:bodyPr>
          <a:lstStyle/>
          <a:p>
            <a:pPr lvl="0"/>
            <a:r>
              <a:rPr lang="en-US" sz="3200" b="1" dirty="0"/>
              <a:t>(2)	Relational Operators:</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305178444"/>
              </p:ext>
            </p:extLst>
          </p:nvPr>
        </p:nvGraphicFramePr>
        <p:xfrm>
          <a:off x="838200" y="1066800"/>
          <a:ext cx="7924801" cy="5297926"/>
        </p:xfrm>
        <a:graphic>
          <a:graphicData uri="http://schemas.openxmlformats.org/drawingml/2006/table">
            <a:tbl>
              <a:tblPr/>
              <a:tblGrid>
                <a:gridCol w="990600">
                  <a:extLst>
                    <a:ext uri="{9D8B030D-6E8A-4147-A177-3AD203B41FA5}">
                      <a16:colId xmlns:a16="http://schemas.microsoft.com/office/drawing/2014/main" val="20000"/>
                    </a:ext>
                  </a:extLst>
                </a:gridCol>
                <a:gridCol w="5624886">
                  <a:extLst>
                    <a:ext uri="{9D8B030D-6E8A-4147-A177-3AD203B41FA5}">
                      <a16:colId xmlns:a16="http://schemas.microsoft.com/office/drawing/2014/main" val="20001"/>
                    </a:ext>
                  </a:extLst>
                </a:gridCol>
                <a:gridCol w="1309315">
                  <a:extLst>
                    <a:ext uri="{9D8B030D-6E8A-4147-A177-3AD203B41FA5}">
                      <a16:colId xmlns:a16="http://schemas.microsoft.com/office/drawing/2014/main" val="20002"/>
                    </a:ext>
                  </a:extLst>
                </a:gridCol>
              </a:tblGrid>
              <a:tr h="489957">
                <a:tc>
                  <a:txBody>
                    <a:bodyPr/>
                    <a:lstStyle/>
                    <a:p>
                      <a:pPr marL="75565">
                        <a:spcBef>
                          <a:spcPts val="595"/>
                        </a:spcBef>
                        <a:spcAft>
                          <a:spcPts val="0"/>
                        </a:spcAft>
                      </a:pPr>
                      <a:r>
                        <a:rPr lang="en-US" sz="1600" b="1">
                          <a:solidFill>
                            <a:srgbClr val="303030"/>
                          </a:solidFill>
                          <a:latin typeface="Arial"/>
                          <a:ea typeface="Arial"/>
                          <a:cs typeface="Times New Roman"/>
                        </a:rPr>
                        <a:t>Operator</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4930">
                        <a:spcBef>
                          <a:spcPts val="595"/>
                        </a:spcBef>
                        <a:spcAft>
                          <a:spcPts val="0"/>
                        </a:spcAft>
                      </a:pPr>
                      <a:r>
                        <a:rPr lang="en-US" sz="1600" b="1">
                          <a:solidFill>
                            <a:srgbClr val="303030"/>
                          </a:solidFill>
                          <a:latin typeface="Arial"/>
                          <a:ea typeface="Arial"/>
                          <a:cs typeface="Times New Roman"/>
                        </a:rPr>
                        <a:t>Description</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5565">
                        <a:spcBef>
                          <a:spcPts val="595"/>
                        </a:spcBef>
                        <a:spcAft>
                          <a:spcPts val="0"/>
                        </a:spcAft>
                      </a:pPr>
                      <a:r>
                        <a:rPr lang="en-US" sz="1600" b="1">
                          <a:solidFill>
                            <a:srgbClr val="303030"/>
                          </a:solidFill>
                          <a:latin typeface="Arial"/>
                          <a:ea typeface="Arial"/>
                          <a:cs typeface="Times New Roman"/>
                        </a:rPr>
                        <a:t>Example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769680">
                <a:tc>
                  <a:txBody>
                    <a:bodyPr/>
                    <a:lstStyle/>
                    <a:p>
                      <a:pPr marL="75565">
                        <a:spcBef>
                          <a:spcPts val="600"/>
                        </a:spcBef>
                        <a:spcAft>
                          <a:spcPts val="0"/>
                        </a:spcAft>
                      </a:pPr>
                      <a:r>
                        <a:rPr lang="en-US" sz="1600" dirty="0">
                          <a:solidFill>
                            <a:srgbClr val="303030"/>
                          </a:solidFill>
                          <a:latin typeface="Arial"/>
                          <a:ea typeface="Arial"/>
                          <a:cs typeface="Times New Roman"/>
                        </a:rPr>
                        <a:t>==</a:t>
                      </a:r>
                      <a:endParaRPr lang="en-US" sz="16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578485">
                        <a:lnSpc>
                          <a:spcPct val="115000"/>
                        </a:lnSpc>
                        <a:spcBef>
                          <a:spcPts val="600"/>
                        </a:spcBef>
                        <a:spcAft>
                          <a:spcPts val="0"/>
                        </a:spcAft>
                      </a:pPr>
                      <a:r>
                        <a:rPr lang="en-US" sz="1600" dirty="0">
                          <a:solidFill>
                            <a:srgbClr val="303030"/>
                          </a:solidFill>
                          <a:latin typeface="Arial"/>
                          <a:ea typeface="Arial"/>
                          <a:cs typeface="Times New Roman"/>
                        </a:rPr>
                        <a:t>Checks if the values of two operands are equal or not, if yes then condition becomes true.</a:t>
                      </a:r>
                      <a:endParaRPr lang="en-US" sz="16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5565" marR="86360">
                        <a:lnSpc>
                          <a:spcPct val="115000"/>
                        </a:lnSpc>
                        <a:spcBef>
                          <a:spcPts val="600"/>
                        </a:spcBef>
                        <a:spcAft>
                          <a:spcPts val="0"/>
                        </a:spcAft>
                      </a:pPr>
                      <a:r>
                        <a:rPr lang="en-US" sz="1600" dirty="0">
                          <a:solidFill>
                            <a:srgbClr val="303030"/>
                          </a:solidFill>
                          <a:latin typeface="Arial"/>
                          <a:ea typeface="Arial"/>
                          <a:cs typeface="Times New Roman"/>
                        </a:rPr>
                        <a:t>(A ==B) is not true.</a:t>
                      </a:r>
                      <a:endParaRPr lang="en-US" sz="16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68801">
                <a:tc>
                  <a:txBody>
                    <a:bodyPr/>
                    <a:lstStyle/>
                    <a:p>
                      <a:pPr marL="75565">
                        <a:spcBef>
                          <a:spcPts val="590"/>
                        </a:spcBef>
                        <a:spcAft>
                          <a:spcPts val="0"/>
                        </a:spcAft>
                      </a:pPr>
                      <a:r>
                        <a:rPr lang="en-US" sz="1600">
                          <a:solidFill>
                            <a:srgbClr val="303030"/>
                          </a:solidFill>
                          <a:latin typeface="Arial"/>
                          <a:ea typeface="Arial"/>
                          <a:cs typeface="Times New Roman"/>
                        </a:rPr>
                        <a:t>!=</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197485">
                        <a:lnSpc>
                          <a:spcPct val="115000"/>
                        </a:lnSpc>
                        <a:spcBef>
                          <a:spcPts val="590"/>
                        </a:spcBef>
                        <a:spcAft>
                          <a:spcPts val="0"/>
                        </a:spcAft>
                      </a:pPr>
                      <a:r>
                        <a:rPr lang="en-US" sz="1600">
                          <a:solidFill>
                            <a:srgbClr val="303030"/>
                          </a:solidFill>
                          <a:latin typeface="Arial"/>
                          <a:ea typeface="Arial"/>
                          <a:cs typeface="Times New Roman"/>
                        </a:rPr>
                        <a:t>Checks if the values of two operands are equal or not, if values are not equal then condition becomes 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5565">
                        <a:spcBef>
                          <a:spcPts val="590"/>
                        </a:spcBef>
                        <a:spcAft>
                          <a:spcPts val="0"/>
                        </a:spcAft>
                      </a:pPr>
                      <a:r>
                        <a:rPr lang="en-US" sz="1600">
                          <a:solidFill>
                            <a:srgbClr val="303030"/>
                          </a:solidFill>
                          <a:latin typeface="Arial"/>
                          <a:ea typeface="Arial"/>
                          <a:cs typeface="Times New Roman"/>
                        </a:rPr>
                        <a:t>(A != B) is</a:t>
                      </a:r>
                      <a:endParaRPr lang="en-US" sz="1600">
                        <a:latin typeface="Arial"/>
                        <a:ea typeface="Arial"/>
                        <a:cs typeface="Times New Roman"/>
                      </a:endParaRPr>
                    </a:p>
                    <a:p>
                      <a:pPr marL="75565">
                        <a:spcBef>
                          <a:spcPts val="205"/>
                        </a:spcBef>
                        <a:spcAft>
                          <a:spcPts val="0"/>
                        </a:spcAft>
                      </a:pPr>
                      <a:r>
                        <a:rPr lang="en-US" sz="1600">
                          <a:solidFill>
                            <a:srgbClr val="303030"/>
                          </a:solidFill>
                          <a:latin typeface="Arial"/>
                          <a:ea typeface="Arial"/>
                          <a:cs typeface="Times New Roman"/>
                        </a:rPr>
                        <a:t>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69680">
                <a:tc>
                  <a:txBody>
                    <a:bodyPr/>
                    <a:lstStyle/>
                    <a:p>
                      <a:pPr marL="75565">
                        <a:spcBef>
                          <a:spcPts val="595"/>
                        </a:spcBef>
                        <a:spcAft>
                          <a:spcPts val="0"/>
                        </a:spcAft>
                      </a:pPr>
                      <a:r>
                        <a:rPr lang="en-US" sz="1600" dirty="0">
                          <a:solidFill>
                            <a:srgbClr val="303030"/>
                          </a:solidFill>
                          <a:latin typeface="Arial"/>
                          <a:ea typeface="Arial"/>
                          <a:cs typeface="Times New Roman"/>
                        </a:rPr>
                        <a:t>&gt;</a:t>
                      </a:r>
                      <a:endParaRPr lang="en-US" sz="16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468630">
                        <a:lnSpc>
                          <a:spcPct val="115000"/>
                        </a:lnSpc>
                        <a:spcBef>
                          <a:spcPts val="595"/>
                        </a:spcBef>
                        <a:spcAft>
                          <a:spcPts val="0"/>
                        </a:spcAft>
                      </a:pPr>
                      <a:r>
                        <a:rPr lang="en-US" sz="1600">
                          <a:solidFill>
                            <a:srgbClr val="303030"/>
                          </a:solidFill>
                          <a:latin typeface="Arial"/>
                          <a:ea typeface="Arial"/>
                          <a:cs typeface="Times New Roman"/>
                        </a:rPr>
                        <a:t>Checks if the value of left operand is greater than the value of right operand, if yes then condition becomes 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5565" marR="175260">
                        <a:lnSpc>
                          <a:spcPct val="115000"/>
                        </a:lnSpc>
                        <a:spcBef>
                          <a:spcPts val="595"/>
                        </a:spcBef>
                        <a:spcAft>
                          <a:spcPts val="0"/>
                        </a:spcAft>
                      </a:pPr>
                      <a:r>
                        <a:rPr lang="en-US" sz="1600">
                          <a:solidFill>
                            <a:srgbClr val="303030"/>
                          </a:solidFill>
                          <a:latin typeface="Arial"/>
                          <a:ea typeface="Arial"/>
                          <a:cs typeface="Times New Roman"/>
                        </a:rPr>
                        <a:t>(A &gt; B) is not 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69680">
                <a:tc>
                  <a:txBody>
                    <a:bodyPr/>
                    <a:lstStyle/>
                    <a:p>
                      <a:pPr marL="75565">
                        <a:spcBef>
                          <a:spcPts val="600"/>
                        </a:spcBef>
                        <a:spcAft>
                          <a:spcPts val="0"/>
                        </a:spcAft>
                      </a:pPr>
                      <a:r>
                        <a:rPr lang="en-US" sz="1600">
                          <a:solidFill>
                            <a:srgbClr val="303030"/>
                          </a:solidFill>
                          <a:latin typeface="Arial"/>
                          <a:ea typeface="Arial"/>
                          <a:cs typeface="Times New Roman"/>
                        </a:rPr>
                        <a:t>&lt;</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680085">
                        <a:lnSpc>
                          <a:spcPct val="115000"/>
                        </a:lnSpc>
                        <a:spcBef>
                          <a:spcPts val="600"/>
                        </a:spcBef>
                        <a:spcAft>
                          <a:spcPts val="0"/>
                        </a:spcAft>
                      </a:pPr>
                      <a:r>
                        <a:rPr lang="en-US" sz="1600">
                          <a:solidFill>
                            <a:srgbClr val="303030"/>
                          </a:solidFill>
                          <a:latin typeface="Arial"/>
                          <a:ea typeface="Arial"/>
                          <a:cs typeface="Times New Roman"/>
                        </a:rPr>
                        <a:t>Checks if the value of left operand is less than the value of right operand, if yes then condition becomes 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5565">
                        <a:spcBef>
                          <a:spcPts val="600"/>
                        </a:spcBef>
                        <a:spcAft>
                          <a:spcPts val="0"/>
                        </a:spcAft>
                      </a:pPr>
                      <a:r>
                        <a:rPr lang="en-US" sz="1600">
                          <a:solidFill>
                            <a:srgbClr val="303030"/>
                          </a:solidFill>
                          <a:latin typeface="Arial"/>
                          <a:ea typeface="Arial"/>
                          <a:cs typeface="Times New Roman"/>
                        </a:rPr>
                        <a:t>(A &lt; B) is 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69680">
                <a:tc>
                  <a:txBody>
                    <a:bodyPr/>
                    <a:lstStyle/>
                    <a:p>
                      <a:pPr marL="75565">
                        <a:spcBef>
                          <a:spcPts val="590"/>
                        </a:spcBef>
                        <a:spcAft>
                          <a:spcPts val="0"/>
                        </a:spcAft>
                      </a:pPr>
                      <a:r>
                        <a:rPr lang="en-US" sz="1600">
                          <a:solidFill>
                            <a:srgbClr val="303030"/>
                          </a:solidFill>
                          <a:latin typeface="Arial"/>
                          <a:ea typeface="Arial"/>
                          <a:cs typeface="Times New Roman"/>
                        </a:rPr>
                        <a:t>&gt;=</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213995">
                        <a:lnSpc>
                          <a:spcPct val="115000"/>
                        </a:lnSpc>
                        <a:spcBef>
                          <a:spcPts val="590"/>
                        </a:spcBef>
                        <a:spcAft>
                          <a:spcPts val="0"/>
                        </a:spcAft>
                      </a:pPr>
                      <a:r>
                        <a:rPr lang="en-US" sz="1600">
                          <a:solidFill>
                            <a:srgbClr val="303030"/>
                          </a:solidFill>
                          <a:latin typeface="Arial"/>
                          <a:ea typeface="Arial"/>
                          <a:cs typeface="Times New Roman"/>
                        </a:rPr>
                        <a:t>Checks if the value of left operand is greater than or equal to the value of right operand, if yes then condition becomes 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5565" marR="86360">
                        <a:lnSpc>
                          <a:spcPct val="115000"/>
                        </a:lnSpc>
                        <a:spcBef>
                          <a:spcPts val="590"/>
                        </a:spcBef>
                        <a:spcAft>
                          <a:spcPts val="0"/>
                        </a:spcAft>
                      </a:pPr>
                      <a:r>
                        <a:rPr lang="en-US" sz="1600">
                          <a:solidFill>
                            <a:srgbClr val="303030"/>
                          </a:solidFill>
                          <a:latin typeface="Arial"/>
                          <a:ea typeface="Arial"/>
                          <a:cs typeface="Times New Roman"/>
                        </a:rPr>
                        <a:t>(A &gt;= B) is not true.</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67921">
                <a:tc>
                  <a:txBody>
                    <a:bodyPr/>
                    <a:lstStyle/>
                    <a:p>
                      <a:pPr marL="75565">
                        <a:spcBef>
                          <a:spcPts val="590"/>
                        </a:spcBef>
                        <a:spcAft>
                          <a:spcPts val="0"/>
                        </a:spcAft>
                      </a:pPr>
                      <a:r>
                        <a:rPr lang="en-US" sz="1600">
                          <a:solidFill>
                            <a:srgbClr val="303030"/>
                          </a:solidFill>
                          <a:latin typeface="Arial"/>
                          <a:ea typeface="Arial"/>
                          <a:cs typeface="Times New Roman"/>
                        </a:rPr>
                        <a:t>&lt;=</a:t>
                      </a:r>
                      <a:endParaRPr lang="en-US" sz="16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256540">
                        <a:lnSpc>
                          <a:spcPct val="115000"/>
                        </a:lnSpc>
                        <a:spcBef>
                          <a:spcPts val="590"/>
                        </a:spcBef>
                        <a:spcAft>
                          <a:spcPts val="0"/>
                        </a:spcAft>
                      </a:pPr>
                      <a:r>
                        <a:rPr lang="en-US" sz="1600" dirty="0">
                          <a:solidFill>
                            <a:srgbClr val="303030"/>
                          </a:solidFill>
                          <a:latin typeface="Arial"/>
                          <a:ea typeface="Arial"/>
                          <a:cs typeface="Times New Roman"/>
                        </a:rPr>
                        <a:t>Checks if the value of left operand is less than or equal to the value of right operand, if yes then condition becomes true.</a:t>
                      </a:r>
                      <a:endParaRPr lang="en-US" sz="16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5565">
                        <a:spcBef>
                          <a:spcPts val="590"/>
                        </a:spcBef>
                        <a:spcAft>
                          <a:spcPts val="0"/>
                        </a:spcAft>
                      </a:pPr>
                      <a:r>
                        <a:rPr lang="en-US" sz="1600" dirty="0">
                          <a:solidFill>
                            <a:srgbClr val="303030"/>
                          </a:solidFill>
                          <a:latin typeface="Arial"/>
                          <a:ea typeface="Arial"/>
                          <a:cs typeface="Times New Roman"/>
                        </a:rPr>
                        <a:t>(A &lt;= B) is</a:t>
                      </a:r>
                      <a:endParaRPr lang="en-US" sz="1600" dirty="0">
                        <a:latin typeface="Arial"/>
                        <a:ea typeface="Arial"/>
                        <a:cs typeface="Times New Roman"/>
                      </a:endParaRPr>
                    </a:p>
                    <a:p>
                      <a:pPr marL="75565">
                        <a:spcBef>
                          <a:spcPts val="205"/>
                        </a:spcBef>
                        <a:spcAft>
                          <a:spcPts val="0"/>
                        </a:spcAft>
                      </a:pPr>
                      <a:r>
                        <a:rPr lang="en-US" sz="1600" dirty="0">
                          <a:solidFill>
                            <a:srgbClr val="303030"/>
                          </a:solidFill>
                          <a:latin typeface="Arial"/>
                          <a:ea typeface="Arial"/>
                          <a:cs typeface="Times New Roman"/>
                        </a:rPr>
                        <a:t>true.</a:t>
                      </a:r>
                      <a:endParaRPr lang="en-US" sz="16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6928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3213"/>
            <a:ext cx="9144000" cy="914400"/>
          </a:xfrm>
        </p:spPr>
        <p:txBody>
          <a:bodyPr>
            <a:noAutofit/>
          </a:bodyPr>
          <a:lstStyle/>
          <a:p>
            <a:pPr lvl="0"/>
            <a:r>
              <a:rPr lang="en-US" sz="3200" b="1" dirty="0"/>
              <a:t>(3)	Bitwise Operators:</a:t>
            </a:r>
            <a:endParaRPr lang="en-US" sz="3200" dirty="0"/>
          </a:p>
        </p:txBody>
      </p:sp>
      <p:pic>
        <p:nvPicPr>
          <p:cNvPr id="4" name="Picture 3" descr="Capture.JPG"/>
          <p:cNvPicPr>
            <a:picLocks noChangeAspect="1"/>
          </p:cNvPicPr>
          <p:nvPr/>
        </p:nvPicPr>
        <p:blipFill>
          <a:blip r:embed="rId2"/>
          <a:stretch>
            <a:fillRect/>
          </a:stretch>
        </p:blipFill>
        <p:spPr>
          <a:xfrm>
            <a:off x="838200" y="1143000"/>
            <a:ext cx="8391525" cy="5105400"/>
          </a:xfrm>
          <a:prstGeom prst="rect">
            <a:avLst/>
          </a:prstGeom>
        </p:spPr>
      </p:pic>
    </p:spTree>
    <p:extLst>
      <p:ext uri="{BB962C8B-B14F-4D97-AF65-F5344CB8AC3E}">
        <p14:creationId xmlns:p14="http://schemas.microsoft.com/office/powerpoint/2010/main" val="410005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582067"/>
            <a:ext cx="8763000" cy="569386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Java supports object oriented concepts so it is a one type of Object oriented programming language.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One of the main feature of java language is “</a:t>
            </a:r>
            <a:r>
              <a:rPr lang="en-US" sz="2800" b="1" dirty="0"/>
              <a:t>Write Once, Run Anywhere</a:t>
            </a:r>
            <a:r>
              <a:rPr lang="en-US" sz="2800" dirty="0"/>
              <a:t>” which means, you just write code once and it can be reused at anytime, anywhere.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In the application developing operation this feature will be very useful as the code which has written  once can be reused whenever a developer want to build same type of another module.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57175"/>
            <a:ext cx="9144000" cy="914400"/>
          </a:xfrm>
        </p:spPr>
        <p:txBody>
          <a:bodyPr>
            <a:noAutofit/>
          </a:bodyPr>
          <a:lstStyle/>
          <a:p>
            <a:pPr lvl="0"/>
            <a:r>
              <a:rPr lang="en-US" sz="3200" b="1" dirty="0"/>
              <a:t>(4)	Logical Operators:</a:t>
            </a:r>
            <a:endParaRPr lang="en-GB" sz="3200" b="1" dirty="0"/>
          </a:p>
        </p:txBody>
      </p:sp>
      <p:sp>
        <p:nvSpPr>
          <p:cNvPr id="4" name="TextBox 3"/>
          <p:cNvSpPr txBox="1"/>
          <p:nvPr/>
        </p:nvSpPr>
        <p:spPr>
          <a:xfrm>
            <a:off x="381000" y="990600"/>
            <a:ext cx="8763000" cy="1323439"/>
          </a:xfrm>
          <a:prstGeom prst="rect">
            <a:avLst/>
          </a:prstGeom>
          <a:noFill/>
        </p:spPr>
        <p:txBody>
          <a:bodyPr wrap="square" rtlCol="0">
            <a:spAutoFit/>
          </a:bodyPr>
          <a:lstStyle/>
          <a:p>
            <a:pPr algn="just"/>
            <a:r>
              <a:rPr lang="en-GB" sz="2000" dirty="0"/>
              <a:t>The following table lists the logical operators:</a:t>
            </a:r>
          </a:p>
          <a:p>
            <a:pPr algn="just"/>
            <a:r>
              <a:rPr lang="en-GB" sz="2000" dirty="0"/>
              <a:t>Assume Boolean variables A holds true and variable B holds false, then:</a:t>
            </a:r>
          </a:p>
          <a:p>
            <a:pPr algn="just"/>
            <a:endParaRPr lang="en-GB" sz="2000" dirty="0"/>
          </a:p>
          <a:p>
            <a:pPr algn="just"/>
            <a:r>
              <a:rPr lang="en-GB" sz="2000" dirty="0"/>
              <a:t>Show Examples</a:t>
            </a:r>
          </a:p>
        </p:txBody>
      </p:sp>
      <p:graphicFrame>
        <p:nvGraphicFramePr>
          <p:cNvPr id="5" name="Table 4"/>
          <p:cNvGraphicFramePr>
            <a:graphicFrameLocks noGrp="1"/>
          </p:cNvGraphicFramePr>
          <p:nvPr>
            <p:extLst>
              <p:ext uri="{D42A27DB-BD31-4B8C-83A1-F6EECF244321}">
                <p14:modId xmlns:p14="http://schemas.microsoft.com/office/powerpoint/2010/main" val="229386474"/>
              </p:ext>
            </p:extLst>
          </p:nvPr>
        </p:nvGraphicFramePr>
        <p:xfrm>
          <a:off x="533403" y="2667000"/>
          <a:ext cx="8305799" cy="3152575"/>
        </p:xfrm>
        <a:graphic>
          <a:graphicData uri="http://schemas.openxmlformats.org/drawingml/2006/table">
            <a:tbl>
              <a:tblPr/>
              <a:tblGrid>
                <a:gridCol w="1149571">
                  <a:extLst>
                    <a:ext uri="{9D8B030D-6E8A-4147-A177-3AD203B41FA5}">
                      <a16:colId xmlns:a16="http://schemas.microsoft.com/office/drawing/2014/main" val="20000"/>
                    </a:ext>
                  </a:extLst>
                </a:gridCol>
                <a:gridCol w="5272378">
                  <a:extLst>
                    <a:ext uri="{9D8B030D-6E8A-4147-A177-3AD203B41FA5}">
                      <a16:colId xmlns:a16="http://schemas.microsoft.com/office/drawing/2014/main" val="20001"/>
                    </a:ext>
                  </a:extLst>
                </a:gridCol>
                <a:gridCol w="1883850">
                  <a:extLst>
                    <a:ext uri="{9D8B030D-6E8A-4147-A177-3AD203B41FA5}">
                      <a16:colId xmlns:a16="http://schemas.microsoft.com/office/drawing/2014/main" val="20002"/>
                    </a:ext>
                  </a:extLst>
                </a:gridCol>
              </a:tblGrid>
              <a:tr h="495806">
                <a:tc>
                  <a:txBody>
                    <a:bodyPr/>
                    <a:lstStyle/>
                    <a:p>
                      <a:pPr marL="75565">
                        <a:spcBef>
                          <a:spcPts val="600"/>
                        </a:spcBef>
                        <a:spcAft>
                          <a:spcPts val="0"/>
                        </a:spcAft>
                      </a:pPr>
                      <a:r>
                        <a:rPr lang="en-US" sz="1800" b="1" dirty="0">
                          <a:solidFill>
                            <a:srgbClr val="303030"/>
                          </a:solidFill>
                          <a:latin typeface="Arial"/>
                          <a:ea typeface="Arial"/>
                          <a:cs typeface="Times New Roman"/>
                        </a:rPr>
                        <a:t>Operator</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6200">
                        <a:spcBef>
                          <a:spcPts val="600"/>
                        </a:spcBef>
                        <a:spcAft>
                          <a:spcPts val="0"/>
                        </a:spcAft>
                      </a:pPr>
                      <a:r>
                        <a:rPr lang="en-US" sz="1800" b="1" dirty="0">
                          <a:solidFill>
                            <a:srgbClr val="303030"/>
                          </a:solidFill>
                          <a:latin typeface="Arial"/>
                          <a:ea typeface="Arial"/>
                          <a:cs typeface="Times New Roman"/>
                        </a:rPr>
                        <a:t>Description</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6200">
                        <a:spcBef>
                          <a:spcPts val="600"/>
                        </a:spcBef>
                        <a:spcAft>
                          <a:spcPts val="0"/>
                        </a:spcAft>
                      </a:pPr>
                      <a:r>
                        <a:rPr lang="en-US" sz="1800" b="1">
                          <a:solidFill>
                            <a:srgbClr val="303030"/>
                          </a:solidFill>
                          <a:latin typeface="Arial"/>
                          <a:ea typeface="Arial"/>
                          <a:cs typeface="Times New Roman"/>
                        </a:rPr>
                        <a:t>Example</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762481">
                <a:tc>
                  <a:txBody>
                    <a:bodyPr/>
                    <a:lstStyle/>
                    <a:p>
                      <a:pPr marL="75565">
                        <a:spcBef>
                          <a:spcPts val="595"/>
                        </a:spcBef>
                        <a:spcAft>
                          <a:spcPts val="0"/>
                        </a:spcAft>
                      </a:pPr>
                      <a:r>
                        <a:rPr lang="en-US" sz="1800">
                          <a:solidFill>
                            <a:srgbClr val="303030"/>
                          </a:solidFill>
                          <a:latin typeface="Arial"/>
                          <a:ea typeface="Arial"/>
                          <a:cs typeface="Times New Roman"/>
                        </a:rPr>
                        <a:t>&amp;&amp;</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marR="369570">
                        <a:lnSpc>
                          <a:spcPct val="98000"/>
                        </a:lnSpc>
                        <a:spcBef>
                          <a:spcPts val="605"/>
                        </a:spcBef>
                        <a:spcAft>
                          <a:spcPts val="0"/>
                        </a:spcAft>
                      </a:pPr>
                      <a:r>
                        <a:rPr lang="en-US" sz="1800" dirty="0">
                          <a:solidFill>
                            <a:srgbClr val="303030"/>
                          </a:solidFill>
                          <a:latin typeface="Arial"/>
                          <a:ea typeface="Arial"/>
                          <a:cs typeface="Times New Roman"/>
                        </a:rPr>
                        <a:t>Called Logical AND operator. If both the operands are non- zero, then the condition becomes true.</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5"/>
                        </a:spcBef>
                        <a:spcAft>
                          <a:spcPts val="0"/>
                        </a:spcAft>
                      </a:pPr>
                      <a:r>
                        <a:rPr lang="en-US" sz="1800">
                          <a:solidFill>
                            <a:srgbClr val="303030"/>
                          </a:solidFill>
                          <a:latin typeface="Arial"/>
                          <a:ea typeface="Arial"/>
                          <a:cs typeface="Times New Roman"/>
                        </a:rPr>
                        <a:t>(A &amp;&amp; B) is false.</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62481">
                <a:tc>
                  <a:txBody>
                    <a:bodyPr/>
                    <a:lstStyle/>
                    <a:p>
                      <a:pPr marL="75565">
                        <a:spcBef>
                          <a:spcPts val="590"/>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marR="389890">
                        <a:spcBef>
                          <a:spcPts val="590"/>
                        </a:spcBef>
                        <a:spcAft>
                          <a:spcPts val="0"/>
                        </a:spcAft>
                      </a:pPr>
                      <a:r>
                        <a:rPr lang="en-US" sz="1800" dirty="0">
                          <a:solidFill>
                            <a:srgbClr val="303030"/>
                          </a:solidFill>
                          <a:latin typeface="Arial"/>
                          <a:ea typeface="Arial"/>
                          <a:cs typeface="Times New Roman"/>
                        </a:rPr>
                        <a:t>Called Logical OR Operator. If any of the two operands are non-zero, then the condition becomes true.</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0"/>
                        </a:spcBef>
                        <a:spcAft>
                          <a:spcPts val="0"/>
                        </a:spcAft>
                      </a:pPr>
                      <a:r>
                        <a:rPr lang="en-US" sz="1800">
                          <a:solidFill>
                            <a:srgbClr val="303030"/>
                          </a:solidFill>
                          <a:latin typeface="Arial"/>
                          <a:ea typeface="Arial"/>
                          <a:cs typeface="Times New Roman"/>
                        </a:rPr>
                        <a:t>(A || B) is true.</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27232">
                <a:tc>
                  <a:txBody>
                    <a:bodyPr/>
                    <a:lstStyle/>
                    <a:p>
                      <a:pPr marL="75565">
                        <a:spcBef>
                          <a:spcPts val="590"/>
                        </a:spcBef>
                        <a:spcAft>
                          <a:spcPts val="0"/>
                        </a:spcAft>
                      </a:pPr>
                      <a:r>
                        <a:rPr lang="en-US" sz="1800">
                          <a:solidFill>
                            <a:srgbClr val="303030"/>
                          </a:solidFill>
                          <a:latin typeface="Arial"/>
                          <a:ea typeface="Arial"/>
                          <a:cs typeface="Times New Roman"/>
                        </a:rPr>
                        <a:t>!</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marR="133350">
                        <a:spcBef>
                          <a:spcPts val="590"/>
                        </a:spcBef>
                        <a:spcAft>
                          <a:spcPts val="0"/>
                        </a:spcAft>
                      </a:pPr>
                      <a:r>
                        <a:rPr lang="en-US" sz="1800">
                          <a:solidFill>
                            <a:srgbClr val="303030"/>
                          </a:solidFill>
                          <a:latin typeface="Arial"/>
                          <a:ea typeface="Arial"/>
                          <a:cs typeface="Times New Roman"/>
                        </a:rPr>
                        <a:t>Called Logical NOT Operator. Use to reverses the logical state of its operand. If a condition is true then Logical NOT operator will make false.</a:t>
                      </a:r>
                      <a:endParaRPr lang="en-US" sz="18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0"/>
                        </a:spcBef>
                        <a:spcAft>
                          <a:spcPts val="0"/>
                        </a:spcAft>
                      </a:pPr>
                      <a:r>
                        <a:rPr lang="en-US" sz="1800" dirty="0">
                          <a:solidFill>
                            <a:srgbClr val="303030"/>
                          </a:solidFill>
                          <a:latin typeface="Arial"/>
                          <a:ea typeface="Arial"/>
                          <a:cs typeface="Times New Roman"/>
                        </a:rPr>
                        <a:t>!(A &amp;&amp; B) is</a:t>
                      </a:r>
                      <a:endParaRPr lang="en-US" sz="18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50517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Autofit/>
          </a:bodyPr>
          <a:lstStyle/>
          <a:p>
            <a:pPr lvl="0"/>
            <a:r>
              <a:rPr lang="en-US" sz="3200" b="1" dirty="0"/>
              <a:t>(5)	Assignment Operator:</a:t>
            </a:r>
            <a:endParaRPr lang="en-GB" sz="3200" b="1" dirty="0"/>
          </a:p>
        </p:txBody>
      </p:sp>
      <p:sp>
        <p:nvSpPr>
          <p:cNvPr id="4" name="TextBox 3"/>
          <p:cNvSpPr txBox="1"/>
          <p:nvPr/>
        </p:nvSpPr>
        <p:spPr>
          <a:xfrm>
            <a:off x="394447" y="866745"/>
            <a:ext cx="8763000" cy="400110"/>
          </a:xfrm>
          <a:prstGeom prst="rect">
            <a:avLst/>
          </a:prstGeom>
          <a:noFill/>
        </p:spPr>
        <p:txBody>
          <a:bodyPr wrap="square" rtlCol="0">
            <a:spAutoFit/>
          </a:bodyPr>
          <a:lstStyle/>
          <a:p>
            <a:pPr algn="just"/>
            <a:r>
              <a:rPr lang="en-GB" sz="2000" dirty="0"/>
              <a:t>There are following assignment operators supported by Java language:</a:t>
            </a:r>
          </a:p>
        </p:txBody>
      </p:sp>
      <p:graphicFrame>
        <p:nvGraphicFramePr>
          <p:cNvPr id="6" name="Table 5"/>
          <p:cNvGraphicFramePr>
            <a:graphicFrameLocks noGrp="1"/>
          </p:cNvGraphicFramePr>
          <p:nvPr>
            <p:extLst>
              <p:ext uri="{D42A27DB-BD31-4B8C-83A1-F6EECF244321}">
                <p14:modId xmlns:p14="http://schemas.microsoft.com/office/powerpoint/2010/main" val="1140080742"/>
              </p:ext>
            </p:extLst>
          </p:nvPr>
        </p:nvGraphicFramePr>
        <p:xfrm>
          <a:off x="775447" y="1400148"/>
          <a:ext cx="8001000" cy="5050751"/>
        </p:xfrm>
        <a:graphic>
          <a:graphicData uri="http://schemas.openxmlformats.org/drawingml/2006/table">
            <a:tbl>
              <a:tblPr/>
              <a:tblGrid>
                <a:gridCol w="909056">
                  <a:extLst>
                    <a:ext uri="{9D8B030D-6E8A-4147-A177-3AD203B41FA5}">
                      <a16:colId xmlns:a16="http://schemas.microsoft.com/office/drawing/2014/main" val="20000"/>
                    </a:ext>
                  </a:extLst>
                </a:gridCol>
                <a:gridCol w="3815344">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444612">
                <a:tc>
                  <a:txBody>
                    <a:bodyPr/>
                    <a:lstStyle/>
                    <a:p>
                      <a:pPr marL="75565">
                        <a:spcBef>
                          <a:spcPts val="600"/>
                        </a:spcBef>
                        <a:spcAft>
                          <a:spcPts val="0"/>
                        </a:spcAft>
                      </a:pPr>
                      <a:r>
                        <a:rPr lang="en-US" sz="1400" b="1" dirty="0">
                          <a:solidFill>
                            <a:srgbClr val="303030"/>
                          </a:solidFill>
                          <a:latin typeface="Arial"/>
                          <a:ea typeface="Arial"/>
                          <a:cs typeface="Times New Roman"/>
                        </a:rPr>
                        <a:t>Operator</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4930">
                        <a:spcBef>
                          <a:spcPts val="600"/>
                        </a:spcBef>
                        <a:spcAft>
                          <a:spcPts val="0"/>
                        </a:spcAft>
                      </a:pPr>
                      <a:r>
                        <a:rPr lang="en-US" sz="1400" b="1">
                          <a:solidFill>
                            <a:srgbClr val="303030"/>
                          </a:solidFill>
                          <a:latin typeface="Arial"/>
                          <a:ea typeface="Arial"/>
                          <a:cs typeface="Times New Roman"/>
                        </a:rPr>
                        <a:t>Description</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76200">
                        <a:spcBef>
                          <a:spcPts val="600"/>
                        </a:spcBef>
                        <a:spcAft>
                          <a:spcPts val="0"/>
                        </a:spcAft>
                      </a:pPr>
                      <a:r>
                        <a:rPr lang="en-US" sz="1400" b="1">
                          <a:solidFill>
                            <a:srgbClr val="303030"/>
                          </a:solidFill>
                          <a:latin typeface="Arial"/>
                          <a:ea typeface="Arial"/>
                          <a:cs typeface="Times New Roman"/>
                        </a:rPr>
                        <a:t>Example</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710414">
                <a:tc>
                  <a:txBody>
                    <a:bodyPr/>
                    <a:lstStyle/>
                    <a:p>
                      <a:pPr marL="75565">
                        <a:spcBef>
                          <a:spcPts val="595"/>
                        </a:spcBef>
                        <a:spcAft>
                          <a:spcPts val="0"/>
                        </a:spcAft>
                      </a:pPr>
                      <a:r>
                        <a:rPr lang="en-US" sz="1400">
                          <a:solidFill>
                            <a:srgbClr val="303030"/>
                          </a:solidFill>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144145">
                        <a:lnSpc>
                          <a:spcPct val="115000"/>
                        </a:lnSpc>
                        <a:spcBef>
                          <a:spcPts val="595"/>
                        </a:spcBef>
                        <a:spcAft>
                          <a:spcPts val="0"/>
                        </a:spcAft>
                      </a:pPr>
                      <a:r>
                        <a:rPr lang="en-US" sz="1400">
                          <a:solidFill>
                            <a:srgbClr val="303030"/>
                          </a:solidFill>
                          <a:latin typeface="Arial"/>
                          <a:ea typeface="Arial"/>
                          <a:cs typeface="Times New Roman"/>
                        </a:rPr>
                        <a:t>Simple assignment operator, Assigns values from right side operands to left side operand</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marR="193675">
                        <a:lnSpc>
                          <a:spcPct val="115000"/>
                        </a:lnSpc>
                        <a:spcBef>
                          <a:spcPts val="595"/>
                        </a:spcBef>
                        <a:spcAft>
                          <a:spcPts val="0"/>
                        </a:spcAft>
                      </a:pPr>
                      <a:r>
                        <a:rPr lang="en-US" sz="1400">
                          <a:solidFill>
                            <a:srgbClr val="303030"/>
                          </a:solidFill>
                          <a:latin typeface="Arial"/>
                          <a:ea typeface="Arial"/>
                          <a:cs typeface="Times New Roman"/>
                        </a:rPr>
                        <a:t>C = A + B will assign value of A + B into C</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50690">
                <a:tc>
                  <a:txBody>
                    <a:bodyPr/>
                    <a:lstStyle/>
                    <a:p>
                      <a:pPr marL="75565">
                        <a:spcBef>
                          <a:spcPts val="595"/>
                        </a:spcBef>
                        <a:spcAft>
                          <a:spcPts val="0"/>
                        </a:spcAft>
                      </a:pPr>
                      <a:r>
                        <a:rPr lang="en-US" sz="1400">
                          <a:solidFill>
                            <a:srgbClr val="303030"/>
                          </a:solidFill>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194945">
                        <a:lnSpc>
                          <a:spcPct val="115000"/>
                        </a:lnSpc>
                        <a:spcBef>
                          <a:spcPts val="595"/>
                        </a:spcBef>
                        <a:spcAft>
                          <a:spcPts val="0"/>
                        </a:spcAft>
                      </a:pPr>
                      <a:r>
                        <a:rPr lang="en-US" sz="1400" dirty="0">
                          <a:solidFill>
                            <a:srgbClr val="303030"/>
                          </a:solidFill>
                          <a:latin typeface="Arial"/>
                          <a:ea typeface="Arial"/>
                          <a:cs typeface="Times New Roman"/>
                        </a:rPr>
                        <a:t>Add AND assignment operator, It adds right operand to the left operand and assign the result to left operand</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5"/>
                        </a:spcBef>
                        <a:spcAft>
                          <a:spcPts val="0"/>
                        </a:spcAft>
                      </a:pPr>
                      <a:r>
                        <a:rPr lang="en-US" sz="1400">
                          <a:solidFill>
                            <a:srgbClr val="303030"/>
                          </a:solidFill>
                          <a:latin typeface="Arial"/>
                          <a:ea typeface="Arial"/>
                          <a:cs typeface="Times New Roman"/>
                        </a:rPr>
                        <a:t>C += A is equivalent to C = C + A</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54135">
                <a:tc>
                  <a:txBody>
                    <a:bodyPr/>
                    <a:lstStyle/>
                    <a:p>
                      <a:pPr marL="75565">
                        <a:spcBef>
                          <a:spcPts val="595"/>
                        </a:spcBef>
                        <a:spcAft>
                          <a:spcPts val="0"/>
                        </a:spcAft>
                      </a:pPr>
                      <a:r>
                        <a:rPr lang="en-US" sz="1400">
                          <a:solidFill>
                            <a:srgbClr val="303030"/>
                          </a:solidFill>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135255">
                        <a:lnSpc>
                          <a:spcPct val="115000"/>
                        </a:lnSpc>
                        <a:spcBef>
                          <a:spcPts val="595"/>
                        </a:spcBef>
                        <a:spcAft>
                          <a:spcPts val="0"/>
                        </a:spcAft>
                      </a:pPr>
                      <a:r>
                        <a:rPr lang="en-US" sz="1400">
                          <a:solidFill>
                            <a:srgbClr val="303030"/>
                          </a:solidFill>
                          <a:latin typeface="Arial"/>
                          <a:ea typeface="Arial"/>
                          <a:cs typeface="Times New Roman"/>
                        </a:rPr>
                        <a:t>Subtract AND assignment operator, It subtracts right operand from the left operand and assign the result to left operand</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5"/>
                        </a:spcBef>
                        <a:spcAft>
                          <a:spcPts val="0"/>
                        </a:spcAft>
                      </a:pPr>
                      <a:r>
                        <a:rPr lang="en-US" sz="1400">
                          <a:solidFill>
                            <a:srgbClr val="303030"/>
                          </a:solidFill>
                          <a:latin typeface="Arial"/>
                          <a:ea typeface="Arial"/>
                          <a:cs typeface="Times New Roman"/>
                        </a:rPr>
                        <a:t>C -= A is equivalent to C = C - A</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954135">
                <a:tc>
                  <a:txBody>
                    <a:bodyPr/>
                    <a:lstStyle/>
                    <a:p>
                      <a:pPr marL="75565">
                        <a:spcBef>
                          <a:spcPts val="600"/>
                        </a:spcBef>
                        <a:spcAft>
                          <a:spcPts val="0"/>
                        </a:spcAft>
                      </a:pPr>
                      <a:r>
                        <a:rPr lang="en-US" sz="1400">
                          <a:solidFill>
                            <a:srgbClr val="303030"/>
                          </a:solidFill>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152400">
                        <a:lnSpc>
                          <a:spcPct val="115000"/>
                        </a:lnSpc>
                        <a:spcBef>
                          <a:spcPts val="600"/>
                        </a:spcBef>
                        <a:spcAft>
                          <a:spcPts val="0"/>
                        </a:spcAft>
                      </a:pPr>
                      <a:r>
                        <a:rPr lang="en-US" sz="1400">
                          <a:solidFill>
                            <a:srgbClr val="303030"/>
                          </a:solidFill>
                          <a:latin typeface="Arial"/>
                          <a:ea typeface="Arial"/>
                          <a:cs typeface="Times New Roman"/>
                        </a:rPr>
                        <a:t>Multiply AND assignment operator, It multiplies right operand with the left operand and assign the result to left operand</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400">
                          <a:solidFill>
                            <a:srgbClr val="303030"/>
                          </a:solidFill>
                          <a:latin typeface="Arial"/>
                          <a:ea typeface="Arial"/>
                          <a:cs typeface="Times New Roman"/>
                        </a:rPr>
                        <a:t>C *= A is equivalent to C = C * A</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10414">
                <a:tc>
                  <a:txBody>
                    <a:bodyPr/>
                    <a:lstStyle/>
                    <a:p>
                      <a:pPr marL="75565">
                        <a:spcBef>
                          <a:spcPts val="600"/>
                        </a:spcBef>
                        <a:spcAft>
                          <a:spcPts val="0"/>
                        </a:spcAft>
                      </a:pPr>
                      <a:r>
                        <a:rPr lang="en-US" sz="1400">
                          <a:solidFill>
                            <a:srgbClr val="303030"/>
                          </a:solidFill>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237490" indent="0" algn="l" defTabSz="914400" rtl="0" eaLnBrk="1" fontAlgn="auto" latinLnBrk="0" hangingPunct="1">
                        <a:lnSpc>
                          <a:spcPct val="115000"/>
                        </a:lnSpc>
                        <a:spcBef>
                          <a:spcPts val="600"/>
                        </a:spcBef>
                        <a:spcAft>
                          <a:spcPts val="0"/>
                        </a:spcAft>
                        <a:buClrTx/>
                        <a:buSzTx/>
                        <a:buFontTx/>
                        <a:buNone/>
                        <a:tabLst/>
                        <a:defRPr/>
                      </a:pPr>
                      <a:r>
                        <a:rPr lang="en-US" sz="1400" dirty="0">
                          <a:solidFill>
                            <a:srgbClr val="303030"/>
                          </a:solidFill>
                          <a:latin typeface="Arial"/>
                          <a:ea typeface="Arial"/>
                          <a:cs typeface="Times New Roman"/>
                        </a:rPr>
                        <a:t>Divide AND assignment operator, It divides left operand with the right operand and assign the result to left operand</a:t>
                      </a:r>
                      <a:endParaRPr lang="en-US" sz="1400" dirty="0">
                        <a:latin typeface="Arial"/>
                        <a:ea typeface="Arial"/>
                        <a:cs typeface="Times New Roman"/>
                      </a:endParaRPr>
                    </a:p>
                    <a:p>
                      <a:pPr marL="74930" marR="237490">
                        <a:lnSpc>
                          <a:spcPct val="115000"/>
                        </a:lnSpc>
                        <a:spcBef>
                          <a:spcPts val="600"/>
                        </a:spcBef>
                        <a:spcAft>
                          <a:spcPts val="0"/>
                        </a:spcAft>
                      </a:pP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400" dirty="0">
                          <a:solidFill>
                            <a:srgbClr val="303030"/>
                          </a:solidFill>
                          <a:latin typeface="Arial"/>
                          <a:ea typeface="Arial"/>
                          <a:cs typeface="Times New Roman"/>
                        </a:rPr>
                        <a:t>C /= A is equivalent to C = C / A</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29610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225"/>
            <a:ext cx="9144000" cy="914400"/>
          </a:xfrm>
        </p:spPr>
        <p:txBody>
          <a:bodyPr>
            <a:noAutofit/>
          </a:bodyPr>
          <a:lstStyle/>
          <a:p>
            <a:pPr lvl="0"/>
            <a:r>
              <a:rPr lang="en-US" sz="3200" b="1" dirty="0"/>
              <a:t>(5)	Assignment Operator:</a:t>
            </a:r>
            <a:endParaRPr lang="en-GB" sz="3200" b="1" dirty="0"/>
          </a:p>
        </p:txBody>
      </p:sp>
      <p:graphicFrame>
        <p:nvGraphicFramePr>
          <p:cNvPr id="5" name="Table 4"/>
          <p:cNvGraphicFramePr>
            <a:graphicFrameLocks noGrp="1"/>
          </p:cNvGraphicFramePr>
          <p:nvPr>
            <p:extLst>
              <p:ext uri="{D42A27DB-BD31-4B8C-83A1-F6EECF244321}">
                <p14:modId xmlns:p14="http://schemas.microsoft.com/office/powerpoint/2010/main" val="3968024170"/>
              </p:ext>
            </p:extLst>
          </p:nvPr>
        </p:nvGraphicFramePr>
        <p:xfrm>
          <a:off x="685800" y="1028700"/>
          <a:ext cx="7772400" cy="4800599"/>
        </p:xfrm>
        <a:graphic>
          <a:graphicData uri="http://schemas.openxmlformats.org/drawingml/2006/table">
            <a:tbl>
              <a:tblPr/>
              <a:tblGrid>
                <a:gridCol w="883083">
                  <a:extLst>
                    <a:ext uri="{9D8B030D-6E8A-4147-A177-3AD203B41FA5}">
                      <a16:colId xmlns:a16="http://schemas.microsoft.com/office/drawing/2014/main" val="20000"/>
                    </a:ext>
                  </a:extLst>
                </a:gridCol>
                <a:gridCol w="3591487">
                  <a:extLst>
                    <a:ext uri="{9D8B030D-6E8A-4147-A177-3AD203B41FA5}">
                      <a16:colId xmlns:a16="http://schemas.microsoft.com/office/drawing/2014/main" val="20001"/>
                    </a:ext>
                  </a:extLst>
                </a:gridCol>
                <a:gridCol w="3297830">
                  <a:extLst>
                    <a:ext uri="{9D8B030D-6E8A-4147-A177-3AD203B41FA5}">
                      <a16:colId xmlns:a16="http://schemas.microsoft.com/office/drawing/2014/main" val="20002"/>
                    </a:ext>
                  </a:extLst>
                </a:gridCol>
              </a:tblGrid>
              <a:tr h="1241014">
                <a:tc>
                  <a:txBody>
                    <a:bodyPr/>
                    <a:lstStyle/>
                    <a:p>
                      <a:pPr marL="75565">
                        <a:spcBef>
                          <a:spcPts val="600"/>
                        </a:spcBef>
                        <a:spcAft>
                          <a:spcPts val="0"/>
                        </a:spcAft>
                      </a:pPr>
                      <a:r>
                        <a:rPr lang="en-US" sz="1400" dirty="0">
                          <a:solidFill>
                            <a:srgbClr val="303030"/>
                          </a:solidFill>
                          <a:latin typeface="Arial"/>
                          <a:ea typeface="Arial"/>
                          <a:cs typeface="Times New Roman"/>
                        </a:rPr>
                        <a:t>%=</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179705" algn="just">
                        <a:lnSpc>
                          <a:spcPct val="115000"/>
                        </a:lnSpc>
                        <a:spcBef>
                          <a:spcPts val="600"/>
                        </a:spcBef>
                        <a:spcAft>
                          <a:spcPts val="0"/>
                        </a:spcAft>
                      </a:pPr>
                      <a:r>
                        <a:rPr lang="en-US" sz="1400" dirty="0">
                          <a:solidFill>
                            <a:srgbClr val="303030"/>
                          </a:solidFill>
                          <a:latin typeface="Arial"/>
                          <a:ea typeface="Arial"/>
                          <a:cs typeface="Times New Roman"/>
                        </a:rPr>
                        <a:t>Modulus AND assignment operator, It takes modulus using two operands and assign the result to left operand</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400">
                          <a:solidFill>
                            <a:srgbClr val="303030"/>
                          </a:solidFill>
                          <a:latin typeface="Arial"/>
                          <a:ea typeface="Arial"/>
                          <a:cs typeface="Times New Roman"/>
                        </a:rPr>
                        <a:t>C %= A is equivalent to C = C % A</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579903">
                <a:tc>
                  <a:txBody>
                    <a:bodyPr/>
                    <a:lstStyle/>
                    <a:p>
                      <a:pPr marL="75565">
                        <a:spcBef>
                          <a:spcPts val="600"/>
                        </a:spcBef>
                        <a:spcAft>
                          <a:spcPts val="0"/>
                        </a:spcAft>
                      </a:pPr>
                      <a:r>
                        <a:rPr lang="en-US" sz="1400" dirty="0">
                          <a:solidFill>
                            <a:srgbClr val="303030"/>
                          </a:solidFill>
                          <a:latin typeface="Arial"/>
                          <a:ea typeface="Arial"/>
                          <a:cs typeface="Times New Roman"/>
                        </a:rPr>
                        <a:t>&lt;&lt;=</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600"/>
                        </a:spcBef>
                        <a:spcAft>
                          <a:spcPts val="0"/>
                        </a:spcAft>
                      </a:pPr>
                      <a:r>
                        <a:rPr lang="en-US" sz="1400">
                          <a:solidFill>
                            <a:srgbClr val="303030"/>
                          </a:solidFill>
                          <a:latin typeface="Arial"/>
                          <a:ea typeface="Arial"/>
                          <a:cs typeface="Times New Roman"/>
                        </a:rPr>
                        <a:t>Left shift AND assignment operator</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400">
                          <a:solidFill>
                            <a:srgbClr val="303030"/>
                          </a:solidFill>
                          <a:latin typeface="Arial"/>
                          <a:ea typeface="Arial"/>
                          <a:cs typeface="Times New Roman"/>
                        </a:rPr>
                        <a:t>C &lt;&lt;= 2 is same as C = C &lt;&lt; 2</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79903">
                <a:tc>
                  <a:txBody>
                    <a:bodyPr/>
                    <a:lstStyle/>
                    <a:p>
                      <a:pPr marL="75565">
                        <a:spcBef>
                          <a:spcPts val="590"/>
                        </a:spcBef>
                        <a:spcAft>
                          <a:spcPts val="0"/>
                        </a:spcAft>
                      </a:pPr>
                      <a:r>
                        <a:rPr lang="en-US" sz="1400">
                          <a:solidFill>
                            <a:srgbClr val="303030"/>
                          </a:solidFill>
                          <a:latin typeface="Arial"/>
                          <a:ea typeface="Arial"/>
                          <a:cs typeface="Times New Roman"/>
                        </a:rPr>
                        <a:t>&gt;&gt;=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590"/>
                        </a:spcBef>
                        <a:spcAft>
                          <a:spcPts val="0"/>
                        </a:spcAft>
                      </a:pPr>
                      <a:r>
                        <a:rPr lang="en-US" sz="1400" dirty="0">
                          <a:solidFill>
                            <a:srgbClr val="303030"/>
                          </a:solidFill>
                          <a:latin typeface="Arial"/>
                          <a:ea typeface="Arial"/>
                          <a:cs typeface="Times New Roman"/>
                        </a:rPr>
                        <a:t>Right shift AND assignment operator</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0"/>
                        </a:spcBef>
                        <a:spcAft>
                          <a:spcPts val="0"/>
                        </a:spcAft>
                      </a:pPr>
                      <a:r>
                        <a:rPr lang="en-US" sz="1400">
                          <a:solidFill>
                            <a:srgbClr val="303030"/>
                          </a:solidFill>
                          <a:latin typeface="Arial"/>
                          <a:ea typeface="Arial"/>
                          <a:cs typeface="Times New Roman"/>
                        </a:rPr>
                        <a:t>C &gt;&gt;= 2 is same as C = C &gt;&gt; 2</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79903">
                <a:tc>
                  <a:txBody>
                    <a:bodyPr/>
                    <a:lstStyle/>
                    <a:p>
                      <a:pPr marL="75565">
                        <a:spcBef>
                          <a:spcPts val="600"/>
                        </a:spcBef>
                        <a:spcAft>
                          <a:spcPts val="0"/>
                        </a:spcAft>
                      </a:pPr>
                      <a:r>
                        <a:rPr lang="en-US" sz="1400">
                          <a:solidFill>
                            <a:srgbClr val="303030"/>
                          </a:solidFill>
                          <a:latin typeface="Arial"/>
                          <a:ea typeface="Arial"/>
                          <a:cs typeface="Times New Roman"/>
                        </a:rPr>
                        <a:t>&amp;=</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a:spcBef>
                          <a:spcPts val="600"/>
                        </a:spcBef>
                        <a:spcAft>
                          <a:spcPts val="0"/>
                        </a:spcAft>
                      </a:pPr>
                      <a:r>
                        <a:rPr lang="en-US" sz="1400">
                          <a:solidFill>
                            <a:srgbClr val="303030"/>
                          </a:solidFill>
                          <a:latin typeface="Arial"/>
                          <a:ea typeface="Arial"/>
                          <a:cs typeface="Times New Roman"/>
                        </a:rPr>
                        <a:t>Bitwise AND assignment operator</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400" dirty="0">
                          <a:solidFill>
                            <a:srgbClr val="303030"/>
                          </a:solidFill>
                          <a:latin typeface="Arial"/>
                          <a:ea typeface="Arial"/>
                          <a:cs typeface="Times New Roman"/>
                        </a:rPr>
                        <a:t>C &amp;= 2 is same as C = C &amp; 2</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909938">
                <a:tc>
                  <a:txBody>
                    <a:bodyPr/>
                    <a:lstStyle/>
                    <a:p>
                      <a:pPr marL="75565">
                        <a:spcBef>
                          <a:spcPts val="590"/>
                        </a:spcBef>
                        <a:spcAft>
                          <a:spcPts val="0"/>
                        </a:spcAft>
                      </a:pPr>
                      <a:r>
                        <a:rPr lang="en-US" sz="1400">
                          <a:solidFill>
                            <a:srgbClr val="303030"/>
                          </a:solidFill>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618490">
                        <a:lnSpc>
                          <a:spcPct val="115000"/>
                        </a:lnSpc>
                        <a:spcBef>
                          <a:spcPts val="590"/>
                        </a:spcBef>
                        <a:spcAft>
                          <a:spcPts val="0"/>
                        </a:spcAft>
                      </a:pPr>
                      <a:r>
                        <a:rPr lang="en-US" sz="1400">
                          <a:solidFill>
                            <a:srgbClr val="303030"/>
                          </a:solidFill>
                          <a:latin typeface="Arial"/>
                          <a:ea typeface="Arial"/>
                          <a:cs typeface="Times New Roman"/>
                        </a:rPr>
                        <a:t>bitwise exclusive OR and assignment operator</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590"/>
                        </a:spcBef>
                        <a:spcAft>
                          <a:spcPts val="0"/>
                        </a:spcAft>
                      </a:pPr>
                      <a:r>
                        <a:rPr lang="en-US" sz="1400" dirty="0">
                          <a:solidFill>
                            <a:srgbClr val="303030"/>
                          </a:solidFill>
                          <a:latin typeface="Arial"/>
                          <a:ea typeface="Arial"/>
                          <a:cs typeface="Times New Roman"/>
                        </a:rPr>
                        <a:t>C ^= 2 is same as C = C ^ 2</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909938">
                <a:tc>
                  <a:txBody>
                    <a:bodyPr/>
                    <a:lstStyle/>
                    <a:p>
                      <a:pPr marL="75565">
                        <a:spcBef>
                          <a:spcPts val="600"/>
                        </a:spcBef>
                        <a:spcAft>
                          <a:spcPts val="0"/>
                        </a:spcAft>
                      </a:pPr>
                      <a:r>
                        <a:rPr lang="en-US" sz="1400">
                          <a:solidFill>
                            <a:srgbClr val="303030"/>
                          </a:solidFill>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4930" marR="661035">
                        <a:lnSpc>
                          <a:spcPct val="115000"/>
                        </a:lnSpc>
                        <a:spcBef>
                          <a:spcPts val="600"/>
                        </a:spcBef>
                        <a:spcAft>
                          <a:spcPts val="0"/>
                        </a:spcAft>
                      </a:pPr>
                      <a:r>
                        <a:rPr lang="en-US" sz="1400">
                          <a:solidFill>
                            <a:srgbClr val="303030"/>
                          </a:solidFill>
                          <a:latin typeface="Arial"/>
                          <a:ea typeface="Arial"/>
                          <a:cs typeface="Times New Roman"/>
                        </a:rPr>
                        <a:t>bitwise inclusive OR and assignment operator</a:t>
                      </a:r>
                      <a:endParaRPr lang="en-US" sz="140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6200">
                        <a:spcBef>
                          <a:spcPts val="600"/>
                        </a:spcBef>
                        <a:spcAft>
                          <a:spcPts val="0"/>
                        </a:spcAft>
                      </a:pPr>
                      <a:r>
                        <a:rPr lang="en-US" sz="1400" dirty="0">
                          <a:solidFill>
                            <a:srgbClr val="303030"/>
                          </a:solidFill>
                          <a:latin typeface="Arial"/>
                          <a:ea typeface="Arial"/>
                          <a:cs typeface="Times New Roman"/>
                        </a:rPr>
                        <a:t>C |= 2 is same as C = C | 2</a:t>
                      </a:r>
                      <a:endParaRPr lang="en-US" sz="1400" dirty="0">
                        <a:latin typeface="Arial"/>
                        <a:ea typeface="Arial"/>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2926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Autofit/>
          </a:bodyPr>
          <a:lstStyle/>
          <a:p>
            <a:pPr lvl="0"/>
            <a:r>
              <a:rPr lang="en-US" sz="3200" b="1" dirty="0"/>
              <a:t>(6)	Misc./ Other Operators</a:t>
            </a:r>
            <a:endParaRPr lang="en-GB" sz="3200" b="1" dirty="0"/>
          </a:p>
        </p:txBody>
      </p:sp>
      <p:sp>
        <p:nvSpPr>
          <p:cNvPr id="4" name="TextBox 3"/>
          <p:cNvSpPr txBox="1"/>
          <p:nvPr/>
        </p:nvSpPr>
        <p:spPr>
          <a:xfrm>
            <a:off x="609600" y="838200"/>
            <a:ext cx="8763000" cy="5909310"/>
          </a:xfrm>
          <a:prstGeom prst="rect">
            <a:avLst/>
          </a:prstGeom>
          <a:noFill/>
        </p:spPr>
        <p:txBody>
          <a:bodyPr wrap="square" rtlCol="0">
            <a:spAutoFit/>
          </a:bodyPr>
          <a:lstStyle/>
          <a:p>
            <a:pPr algn="just"/>
            <a:r>
              <a:rPr lang="en-GB" b="1" dirty="0"/>
              <a:t>(</a:t>
            </a:r>
            <a:r>
              <a:rPr lang="en-GB" b="1" dirty="0" err="1"/>
              <a:t>i</a:t>
            </a:r>
            <a:r>
              <a:rPr lang="en-GB" b="1" dirty="0"/>
              <a:t>)	Conditional Operator ( ? : ):</a:t>
            </a:r>
          </a:p>
          <a:p>
            <a:pPr algn="just"/>
            <a:r>
              <a:rPr lang="en-GB" dirty="0"/>
              <a:t>Conditional operator is also known as the ternary operator. This operator consists of three operands and is used to evaluate Boolean expressions. The goal of the operator is to decide which value should be assigned to the variable. The operator is written as:</a:t>
            </a:r>
          </a:p>
          <a:p>
            <a:pPr algn="ctr"/>
            <a:r>
              <a:rPr lang="en-GB" b="1" dirty="0"/>
              <a:t>variable x = (expression) ? value if true : value if false</a:t>
            </a:r>
          </a:p>
          <a:p>
            <a:pPr algn="just"/>
            <a:endParaRPr lang="en-GB" dirty="0"/>
          </a:p>
          <a:p>
            <a:pPr algn="just"/>
            <a:r>
              <a:rPr lang="en-GB" b="1" dirty="0"/>
              <a:t>Following is the example</a:t>
            </a:r>
            <a:r>
              <a:rPr lang="en-GB" dirty="0"/>
              <a:t>:</a:t>
            </a:r>
          </a:p>
          <a:p>
            <a:pPr algn="just"/>
            <a:r>
              <a:rPr lang="en-GB" dirty="0"/>
              <a:t>public class Test {</a:t>
            </a:r>
          </a:p>
          <a:p>
            <a:pPr algn="just"/>
            <a:r>
              <a:rPr lang="en-GB" dirty="0"/>
              <a:t>public static void main(String </a:t>
            </a:r>
            <a:r>
              <a:rPr lang="en-GB" dirty="0" err="1"/>
              <a:t>args</a:t>
            </a:r>
            <a:r>
              <a:rPr lang="en-GB" dirty="0"/>
              <a:t>[]){</a:t>
            </a:r>
          </a:p>
          <a:p>
            <a:pPr algn="just"/>
            <a:r>
              <a:rPr lang="en-GB" dirty="0"/>
              <a:t>	int a , b;</a:t>
            </a:r>
          </a:p>
          <a:p>
            <a:pPr algn="just"/>
            <a:r>
              <a:rPr lang="en-GB" dirty="0"/>
              <a:t>	a = 10;</a:t>
            </a:r>
          </a:p>
          <a:p>
            <a:pPr algn="just"/>
            <a:r>
              <a:rPr lang="en-GB" dirty="0"/>
              <a:t>	b = (a == 1) ? 20: 30;</a:t>
            </a:r>
          </a:p>
          <a:p>
            <a:pPr algn="just"/>
            <a:r>
              <a:rPr lang="en-GB" dirty="0"/>
              <a:t>	</a:t>
            </a:r>
            <a:r>
              <a:rPr lang="en-GB" dirty="0" err="1"/>
              <a:t>System.out.println</a:t>
            </a:r>
            <a:r>
              <a:rPr lang="en-GB" dirty="0"/>
              <a:t>( "Value of b is : " + b );</a:t>
            </a:r>
          </a:p>
          <a:p>
            <a:pPr algn="just"/>
            <a:endParaRPr lang="en-GB" dirty="0"/>
          </a:p>
          <a:p>
            <a:pPr algn="just"/>
            <a:r>
              <a:rPr lang="en-GB" dirty="0"/>
              <a:t>	b = (a == 10) ? 20: 30;</a:t>
            </a:r>
          </a:p>
          <a:p>
            <a:pPr algn="just"/>
            <a:r>
              <a:rPr lang="en-GB" dirty="0"/>
              <a:t>	</a:t>
            </a:r>
            <a:r>
              <a:rPr lang="en-GB" dirty="0" err="1"/>
              <a:t>System.out.println</a:t>
            </a:r>
            <a:r>
              <a:rPr lang="en-GB" dirty="0"/>
              <a:t>( "Value of b is : " + b );</a:t>
            </a:r>
          </a:p>
          <a:p>
            <a:pPr algn="just"/>
            <a:r>
              <a:rPr lang="en-GB" dirty="0"/>
              <a:t>	}</a:t>
            </a:r>
          </a:p>
          <a:p>
            <a:pPr algn="just"/>
            <a:r>
              <a:rPr lang="en-GB" dirty="0"/>
              <a:t>}</a:t>
            </a:r>
          </a:p>
          <a:p>
            <a:pPr algn="just"/>
            <a:r>
              <a:rPr lang="en-GB" dirty="0"/>
              <a:t>This would produce the following result: Value of b is : 30</a:t>
            </a:r>
          </a:p>
          <a:p>
            <a:pPr algn="just"/>
            <a:r>
              <a:rPr lang="en-GB" dirty="0"/>
              <a:t>Value of b is : 20</a:t>
            </a:r>
          </a:p>
        </p:txBody>
      </p:sp>
    </p:spTree>
    <p:extLst>
      <p:ext uri="{BB962C8B-B14F-4D97-AF65-F5344CB8AC3E}">
        <p14:creationId xmlns:p14="http://schemas.microsoft.com/office/powerpoint/2010/main" val="122153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pPr lvl="0"/>
            <a:r>
              <a:rPr lang="en-US" sz="3200" b="1" dirty="0"/>
              <a:t>(6)	Misc./ Other Operators</a:t>
            </a:r>
            <a:endParaRPr lang="en-GB" sz="3200" b="1" dirty="0"/>
          </a:p>
        </p:txBody>
      </p:sp>
      <p:sp>
        <p:nvSpPr>
          <p:cNvPr id="4" name="TextBox 3"/>
          <p:cNvSpPr txBox="1"/>
          <p:nvPr/>
        </p:nvSpPr>
        <p:spPr>
          <a:xfrm>
            <a:off x="457200" y="1121688"/>
            <a:ext cx="8763000" cy="5355312"/>
          </a:xfrm>
          <a:prstGeom prst="rect">
            <a:avLst/>
          </a:prstGeom>
          <a:noFill/>
        </p:spPr>
        <p:txBody>
          <a:bodyPr wrap="square" rtlCol="0">
            <a:spAutoFit/>
          </a:bodyPr>
          <a:lstStyle/>
          <a:p>
            <a:pPr algn="just"/>
            <a:r>
              <a:rPr lang="en-GB" b="1" dirty="0"/>
              <a:t>(ii)	</a:t>
            </a:r>
            <a:r>
              <a:rPr lang="en-GB" b="1" dirty="0" err="1"/>
              <a:t>Instanceof</a:t>
            </a:r>
            <a:r>
              <a:rPr lang="en-GB" b="1" dirty="0"/>
              <a:t> Operator:</a:t>
            </a:r>
          </a:p>
          <a:p>
            <a:pPr algn="just"/>
            <a:r>
              <a:rPr lang="en-GB" dirty="0"/>
              <a:t>This operator is used only for object reference variables. The operator checks whether the object is of a particular type (class type or interface type). Instance of operator is written as:</a:t>
            </a:r>
          </a:p>
          <a:p>
            <a:pPr algn="just"/>
            <a:endParaRPr lang="en-GB" dirty="0"/>
          </a:p>
          <a:p>
            <a:pPr algn="ctr"/>
            <a:r>
              <a:rPr lang="en-GB" b="1" dirty="0"/>
              <a:t>(Object reference variable ) </a:t>
            </a:r>
            <a:r>
              <a:rPr lang="en-GB" b="1" dirty="0" err="1"/>
              <a:t>instanceof</a:t>
            </a:r>
            <a:r>
              <a:rPr lang="en-GB" b="1" dirty="0"/>
              <a:t> (class/interface type)</a:t>
            </a:r>
          </a:p>
          <a:p>
            <a:pPr algn="just"/>
            <a:endParaRPr lang="en-GB" dirty="0"/>
          </a:p>
          <a:p>
            <a:pPr algn="just"/>
            <a:r>
              <a:rPr lang="en-GB" dirty="0"/>
              <a:t>If the object referred by the variable on the left side of the operator passes the IS-A check for the class/interface type on the right side, then the result will be true. </a:t>
            </a:r>
            <a:r>
              <a:rPr lang="en-GB" b="1" dirty="0"/>
              <a:t>Example</a:t>
            </a:r>
            <a:r>
              <a:rPr lang="en-GB" dirty="0"/>
              <a:t>:</a:t>
            </a:r>
          </a:p>
          <a:p>
            <a:r>
              <a:rPr lang="en-GB" dirty="0"/>
              <a:t>public class Test {</a:t>
            </a:r>
            <a:br>
              <a:rPr lang="en-GB" dirty="0"/>
            </a:br>
            <a:r>
              <a:rPr lang="en-GB" dirty="0"/>
              <a:t>  public static void main(String </a:t>
            </a:r>
            <a:r>
              <a:rPr lang="en-GB" dirty="0" err="1"/>
              <a:t>args</a:t>
            </a:r>
            <a:r>
              <a:rPr lang="en-GB" dirty="0"/>
              <a:t>[]) {</a:t>
            </a:r>
          </a:p>
          <a:p>
            <a:r>
              <a:rPr lang="en-GB" dirty="0"/>
              <a:t>    String name = “Hardik"; // following will return true since name is type of String </a:t>
            </a:r>
          </a:p>
          <a:p>
            <a:r>
              <a:rPr lang="en-GB" dirty="0"/>
              <a:t>    </a:t>
            </a:r>
            <a:r>
              <a:rPr lang="en-GB" dirty="0" err="1"/>
              <a:t>boolean</a:t>
            </a:r>
            <a:r>
              <a:rPr lang="en-GB" dirty="0"/>
              <a:t> result = name </a:t>
            </a:r>
            <a:r>
              <a:rPr lang="en-GB" dirty="0" err="1"/>
              <a:t>instanceof</a:t>
            </a:r>
            <a:r>
              <a:rPr lang="en-GB" dirty="0"/>
              <a:t> String; </a:t>
            </a:r>
          </a:p>
          <a:p>
            <a:r>
              <a:rPr lang="en-GB" dirty="0"/>
              <a:t>    </a:t>
            </a:r>
            <a:r>
              <a:rPr lang="en-GB" dirty="0" err="1"/>
              <a:t>System.out.println</a:t>
            </a:r>
            <a:r>
              <a:rPr lang="en-GB" dirty="0"/>
              <a:t>( result );</a:t>
            </a:r>
          </a:p>
          <a:p>
            <a:r>
              <a:rPr lang="en-GB" dirty="0"/>
              <a:t>  }</a:t>
            </a:r>
          </a:p>
          <a:p>
            <a:r>
              <a:rPr lang="en-GB" dirty="0"/>
              <a:t>}</a:t>
            </a:r>
          </a:p>
          <a:p>
            <a:r>
              <a:rPr lang="en-GB" dirty="0"/>
              <a:t>This would produce the following result:</a:t>
            </a:r>
          </a:p>
          <a:p>
            <a:pPr algn="just"/>
            <a:r>
              <a:rPr lang="en-GB" b="1" dirty="0"/>
              <a:t>true</a:t>
            </a:r>
          </a:p>
        </p:txBody>
      </p:sp>
    </p:spTree>
    <p:extLst>
      <p:ext uri="{BB962C8B-B14F-4D97-AF65-F5344CB8AC3E}">
        <p14:creationId xmlns:p14="http://schemas.microsoft.com/office/powerpoint/2010/main" val="2887103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r>
              <a:rPr lang="en-GB" sz="3200" b="1" dirty="0"/>
              <a:t>Type Conversion (Typecasting)</a:t>
            </a:r>
          </a:p>
        </p:txBody>
      </p:sp>
      <p:sp>
        <p:nvSpPr>
          <p:cNvPr id="4" name="TextBox 3"/>
          <p:cNvSpPr txBox="1"/>
          <p:nvPr/>
        </p:nvSpPr>
        <p:spPr>
          <a:xfrm>
            <a:off x="228600" y="1313329"/>
            <a:ext cx="8763000" cy="4524315"/>
          </a:xfrm>
          <a:prstGeom prst="rect">
            <a:avLst/>
          </a:prstGeom>
          <a:noFill/>
        </p:spPr>
        <p:txBody>
          <a:bodyPr wrap="square" rtlCol="0">
            <a:spAutoFit/>
          </a:bodyPr>
          <a:lstStyle/>
          <a:p>
            <a:pPr algn="just"/>
            <a:r>
              <a:rPr lang="en-GB" sz="2400" dirty="0"/>
              <a:t>Java supports two types of castings </a:t>
            </a:r>
          </a:p>
          <a:p>
            <a:pPr marL="342900" indent="-342900" algn="just">
              <a:buFontTx/>
              <a:buChar char="-"/>
            </a:pPr>
            <a:r>
              <a:rPr lang="en-GB" sz="2400" b="1" dirty="0"/>
              <a:t>primitive data type casting and </a:t>
            </a:r>
          </a:p>
          <a:p>
            <a:pPr marL="342900" indent="-342900" algn="just">
              <a:buFontTx/>
              <a:buChar char="-"/>
            </a:pPr>
            <a:r>
              <a:rPr lang="en-GB" sz="2400" b="1" dirty="0"/>
              <a:t>reference type casting</a:t>
            </a:r>
          </a:p>
          <a:p>
            <a:pPr algn="just"/>
            <a:r>
              <a:rPr lang="en-GB" sz="2400" dirty="0"/>
              <a:t>Reference type casting is nothing but assigning one Java object to another object. It comes with very strict rules and is explained clearly in Object Casting. Now let us go for data type casting.</a:t>
            </a:r>
          </a:p>
          <a:p>
            <a:pPr algn="just"/>
            <a:endParaRPr lang="en-GB" sz="2400" dirty="0"/>
          </a:p>
          <a:p>
            <a:pPr algn="just"/>
            <a:r>
              <a:rPr lang="en-GB" sz="2400" dirty="0"/>
              <a:t>Java data type casting comes with 2 types.</a:t>
            </a:r>
          </a:p>
          <a:p>
            <a:pPr algn="just"/>
            <a:endParaRPr lang="en-GB" sz="2400" dirty="0"/>
          </a:p>
          <a:p>
            <a:pPr marL="342900" indent="-342900" algn="just">
              <a:buFont typeface="Arial" panose="020B0604020202020204" pitchFamily="34" charset="0"/>
              <a:buChar char="•"/>
            </a:pPr>
            <a:r>
              <a:rPr lang="en-GB" sz="2400" dirty="0"/>
              <a:t>Implicit casting</a:t>
            </a:r>
          </a:p>
          <a:p>
            <a:pPr marL="342900" indent="-342900" algn="just">
              <a:buFont typeface="Arial" panose="020B0604020202020204" pitchFamily="34" charset="0"/>
              <a:buChar char="•"/>
            </a:pPr>
            <a:r>
              <a:rPr lang="en-GB" sz="2400" dirty="0"/>
              <a:t>Explicit casting</a:t>
            </a:r>
          </a:p>
        </p:txBody>
      </p:sp>
    </p:spTree>
    <p:extLst>
      <p:ext uri="{BB962C8B-B14F-4D97-AF65-F5344CB8AC3E}">
        <p14:creationId xmlns:p14="http://schemas.microsoft.com/office/powerpoint/2010/main" val="2828463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90600"/>
            <a:ext cx="6781800" cy="5016758"/>
          </a:xfrm>
          <a:prstGeom prst="rect">
            <a:avLst/>
          </a:prstGeom>
          <a:noFill/>
        </p:spPr>
        <p:txBody>
          <a:bodyPr wrap="square" rtlCol="0">
            <a:spAutoFit/>
          </a:bodyPr>
          <a:lstStyle/>
          <a:p>
            <a:pPr algn="just"/>
            <a:r>
              <a:rPr lang="en-GB" sz="2000" b="1" dirty="0"/>
              <a:t>1.	Implicit casting (widening conversion)</a:t>
            </a:r>
          </a:p>
          <a:p>
            <a:pPr algn="just"/>
            <a:endParaRPr lang="en-GB" sz="2000" dirty="0"/>
          </a:p>
          <a:p>
            <a:pPr algn="just"/>
            <a:r>
              <a:rPr lang="en-GB" sz="2000" dirty="0"/>
              <a:t>A data type of lower size (occupying less memory) is assigned to a data type of higher size. </a:t>
            </a:r>
            <a:r>
              <a:rPr lang="en-GB" sz="2000" b="1" dirty="0"/>
              <a:t>This is done implicitly by the JVM</a:t>
            </a:r>
            <a:r>
              <a:rPr lang="en-GB" sz="2000" dirty="0"/>
              <a:t>. The lower size is widened to higher size. This is also named as automatic type conversion.</a:t>
            </a:r>
          </a:p>
          <a:p>
            <a:pPr algn="just"/>
            <a:endParaRPr lang="en-GB" sz="2000" dirty="0"/>
          </a:p>
          <a:p>
            <a:pPr algn="just"/>
            <a:r>
              <a:rPr lang="en-GB" sz="2000" b="1" dirty="0"/>
              <a:t>Examples</a:t>
            </a:r>
            <a:r>
              <a:rPr lang="en-GB" sz="2000" dirty="0"/>
              <a:t>:</a:t>
            </a:r>
          </a:p>
          <a:p>
            <a:pPr algn="just"/>
            <a:r>
              <a:rPr lang="en-GB" sz="2000" dirty="0"/>
              <a:t>	double y;</a:t>
            </a:r>
          </a:p>
          <a:p>
            <a:pPr algn="just"/>
            <a:r>
              <a:rPr lang="en-GB" sz="2000" dirty="0"/>
              <a:t>	int x = 10;	// occupies 4 bytes double </a:t>
            </a:r>
          </a:p>
          <a:p>
            <a:pPr algn="just"/>
            <a:r>
              <a:rPr lang="en-GB" sz="2000" dirty="0"/>
              <a:t>	y = x;		// occupies 8 bytes </a:t>
            </a:r>
          </a:p>
          <a:p>
            <a:pPr algn="just"/>
            <a:r>
              <a:rPr lang="en-GB" sz="2000" dirty="0"/>
              <a:t>	</a:t>
            </a:r>
            <a:r>
              <a:rPr lang="en-GB" sz="2000" dirty="0" err="1"/>
              <a:t>System.out.println</a:t>
            </a:r>
            <a:r>
              <a:rPr lang="en-GB" sz="2000" dirty="0"/>
              <a:t>(y);	// prints 10.0</a:t>
            </a:r>
          </a:p>
          <a:p>
            <a:pPr algn="just"/>
            <a:endParaRPr lang="en-GB" sz="2000" dirty="0"/>
          </a:p>
          <a:p>
            <a:pPr algn="just"/>
            <a:r>
              <a:rPr lang="en-GB" sz="2000" dirty="0"/>
              <a:t>In the above code 4 bytes integer value is assigned to 8 bytes double value.</a:t>
            </a:r>
          </a:p>
        </p:txBody>
      </p:sp>
    </p:spTree>
    <p:extLst>
      <p:ext uri="{BB962C8B-B14F-4D97-AF65-F5344CB8AC3E}">
        <p14:creationId xmlns:p14="http://schemas.microsoft.com/office/powerpoint/2010/main" val="1009933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763000" cy="5324535"/>
          </a:xfrm>
          <a:prstGeom prst="rect">
            <a:avLst/>
          </a:prstGeom>
          <a:noFill/>
        </p:spPr>
        <p:txBody>
          <a:bodyPr wrap="square" rtlCol="0">
            <a:spAutoFit/>
          </a:bodyPr>
          <a:lstStyle/>
          <a:p>
            <a:pPr algn="just"/>
            <a:r>
              <a:rPr lang="en-GB" sz="2000" b="1" dirty="0"/>
              <a:t>2.	Explicit casting (narrowing conversion)</a:t>
            </a:r>
          </a:p>
          <a:p>
            <a:pPr algn="just"/>
            <a:r>
              <a:rPr lang="en-GB" sz="2000" dirty="0"/>
              <a:t>A data type of higher size (occupying more memory) cannot be assigned to a data type of lower size. This is not done implicitly by the JVM and requires explicit casting; a casting operation to be performed by the programmer. The higher size is narrowed to lower size.</a:t>
            </a:r>
          </a:p>
          <a:p>
            <a:pPr algn="just"/>
            <a:endParaRPr lang="en-GB" sz="2000" dirty="0"/>
          </a:p>
          <a:p>
            <a:pPr algn="just"/>
            <a:endParaRPr lang="en-GB" sz="2000" dirty="0"/>
          </a:p>
          <a:p>
            <a:pPr algn="just"/>
            <a:endParaRPr lang="en-GB" sz="2000" dirty="0"/>
          </a:p>
          <a:p>
            <a:pPr algn="just"/>
            <a:r>
              <a:rPr lang="en-GB" sz="2000" dirty="0"/>
              <a:t>In the above code, 8 bytes double value is narrowed to 4 bytes int value. It raises error.</a:t>
            </a:r>
          </a:p>
          <a:p>
            <a:pPr algn="just"/>
            <a:endParaRPr lang="en-GB" sz="2000" dirty="0"/>
          </a:p>
          <a:p>
            <a:pPr algn="just"/>
            <a:r>
              <a:rPr lang="en-GB" sz="2000" dirty="0"/>
              <a:t>Let us explicitly type cast it.</a:t>
            </a:r>
          </a:p>
          <a:p>
            <a:pPr algn="just"/>
            <a:endParaRPr lang="en-GB" sz="2000" dirty="0"/>
          </a:p>
          <a:p>
            <a:pPr algn="just"/>
            <a:endParaRPr lang="en-GB" sz="2000" dirty="0"/>
          </a:p>
          <a:p>
            <a:pPr algn="just"/>
            <a:endParaRPr lang="en-GB" sz="2000" dirty="0"/>
          </a:p>
          <a:p>
            <a:pPr algn="just"/>
            <a:r>
              <a:rPr lang="en-GB" sz="2000" dirty="0"/>
              <a:t>The double x is explicitly converted to int y. The thumb rule is, on both sides, the same data type should exist.</a:t>
            </a:r>
          </a:p>
        </p:txBody>
      </p:sp>
      <p:sp>
        <p:nvSpPr>
          <p:cNvPr id="2" name="Rectangle 1">
            <a:extLst>
              <a:ext uri="{FF2B5EF4-FFF2-40B4-BE49-F238E27FC236}">
                <a16:creationId xmlns:a16="http://schemas.microsoft.com/office/drawing/2014/main" id="{30BB5F59-52CA-451A-9BC6-44312E8A1EFC}"/>
              </a:ext>
            </a:extLst>
          </p:cNvPr>
          <p:cNvSpPr/>
          <p:nvPr/>
        </p:nvSpPr>
        <p:spPr>
          <a:xfrm>
            <a:off x="685800" y="2133600"/>
            <a:ext cx="6477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GB" dirty="0"/>
              <a:t>double x = 10.5; // 8 bytes</a:t>
            </a:r>
          </a:p>
          <a:p>
            <a:pPr algn="just"/>
            <a:r>
              <a:rPr lang="en-GB" dirty="0"/>
              <a:t>int y = x; // 4 bytes ;	raises compilation error</a:t>
            </a:r>
          </a:p>
        </p:txBody>
      </p:sp>
      <p:sp>
        <p:nvSpPr>
          <p:cNvPr id="3" name="Rectangle 2">
            <a:extLst>
              <a:ext uri="{FF2B5EF4-FFF2-40B4-BE49-F238E27FC236}">
                <a16:creationId xmlns:a16="http://schemas.microsoft.com/office/drawing/2014/main" id="{80EF4D89-1AC5-4CB0-BB4E-DBCC46981FBC}"/>
              </a:ext>
            </a:extLst>
          </p:cNvPr>
          <p:cNvSpPr/>
          <p:nvPr/>
        </p:nvSpPr>
        <p:spPr>
          <a:xfrm>
            <a:off x="685800" y="4343400"/>
            <a:ext cx="3124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GB" dirty="0"/>
              <a:t>double x = 10.5; </a:t>
            </a:r>
          </a:p>
          <a:p>
            <a:pPr algn="just"/>
            <a:r>
              <a:rPr lang="en-GB" dirty="0"/>
              <a:t>int y = (int) x;</a:t>
            </a:r>
          </a:p>
        </p:txBody>
      </p:sp>
    </p:spTree>
    <p:extLst>
      <p:ext uri="{BB962C8B-B14F-4D97-AF65-F5344CB8AC3E}">
        <p14:creationId xmlns:p14="http://schemas.microsoft.com/office/powerpoint/2010/main" val="117758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pPr lvl="0"/>
            <a:r>
              <a:rPr lang="en-US" sz="3200" b="1" dirty="0"/>
              <a:t>Java Array</a:t>
            </a:r>
          </a:p>
        </p:txBody>
      </p:sp>
      <p:sp>
        <p:nvSpPr>
          <p:cNvPr id="4" name="TextBox 3"/>
          <p:cNvSpPr txBox="1"/>
          <p:nvPr/>
        </p:nvSpPr>
        <p:spPr>
          <a:xfrm>
            <a:off x="457200" y="1318824"/>
            <a:ext cx="8763000" cy="3046988"/>
          </a:xfrm>
          <a:prstGeom prst="rect">
            <a:avLst/>
          </a:prstGeom>
          <a:noFill/>
        </p:spPr>
        <p:txBody>
          <a:bodyPr wrap="square" rtlCol="0">
            <a:spAutoFit/>
          </a:bodyPr>
          <a:lstStyle/>
          <a:p>
            <a:pPr algn="just"/>
            <a:r>
              <a:rPr lang="en-GB" sz="2400" dirty="0"/>
              <a:t>Normally, array is a collection of similar type of elements that have contiguous memory location. Java array is an object the contains elements of similar data type. It is a data structure where we store similar elements. We can store only fixed set of elements in a java array.</a:t>
            </a:r>
          </a:p>
          <a:p>
            <a:pPr algn="just"/>
            <a:endParaRPr lang="en-GB" sz="2400" dirty="0"/>
          </a:p>
          <a:p>
            <a:pPr algn="just"/>
            <a:r>
              <a:rPr lang="en-GB" sz="2400" dirty="0"/>
              <a:t>Array in java is index based, first element of the array is stored at 0 index.</a:t>
            </a:r>
          </a:p>
        </p:txBody>
      </p:sp>
      <p:pic>
        <p:nvPicPr>
          <p:cNvPr id="5" name="Picture 4" descr="Capture.JPG"/>
          <p:cNvPicPr>
            <a:picLocks noChangeAspect="1"/>
          </p:cNvPicPr>
          <p:nvPr/>
        </p:nvPicPr>
        <p:blipFill>
          <a:blip r:embed="rId2"/>
          <a:stretch>
            <a:fillRect/>
          </a:stretch>
        </p:blipFill>
        <p:spPr>
          <a:xfrm>
            <a:off x="1981200" y="4495800"/>
            <a:ext cx="4867276" cy="16002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838200"/>
            <a:ext cx="8763000" cy="5016758"/>
          </a:xfrm>
          <a:prstGeom prst="rect">
            <a:avLst/>
          </a:prstGeom>
          <a:noFill/>
        </p:spPr>
        <p:txBody>
          <a:bodyPr wrap="square" rtlCol="0">
            <a:spAutoFit/>
          </a:bodyPr>
          <a:lstStyle/>
          <a:p>
            <a:pPr algn="just"/>
            <a:r>
              <a:rPr lang="en-GB" sz="2000" b="1" dirty="0"/>
              <a:t>Advantage of Java Array</a:t>
            </a:r>
          </a:p>
          <a:p>
            <a:pPr algn="just"/>
            <a:r>
              <a:rPr lang="en-GB" sz="2000" dirty="0"/>
              <a:t>•	</a:t>
            </a:r>
            <a:r>
              <a:rPr lang="en-GB" sz="2000" b="1" dirty="0"/>
              <a:t>Code Optimization</a:t>
            </a:r>
            <a:r>
              <a:rPr lang="en-GB" sz="2000" dirty="0"/>
              <a:t>: It makes the code optimized, we can retrieve or</a:t>
            </a:r>
          </a:p>
          <a:p>
            <a:pPr algn="just"/>
            <a:r>
              <a:rPr lang="en-GB" sz="2000" dirty="0"/>
              <a:t>	sort the data easily.</a:t>
            </a:r>
          </a:p>
          <a:p>
            <a:pPr algn="just"/>
            <a:r>
              <a:rPr lang="en-GB" sz="2000" dirty="0"/>
              <a:t>•	</a:t>
            </a:r>
            <a:r>
              <a:rPr lang="en-GB" sz="2000" b="1" dirty="0"/>
              <a:t>Random access</a:t>
            </a:r>
            <a:r>
              <a:rPr lang="en-GB" sz="2000" dirty="0"/>
              <a:t>: We can get any data located at any index position.</a:t>
            </a:r>
          </a:p>
          <a:p>
            <a:pPr algn="just"/>
            <a:endParaRPr lang="en-GB" sz="2000" dirty="0"/>
          </a:p>
          <a:p>
            <a:pPr algn="just"/>
            <a:r>
              <a:rPr lang="en-GB" sz="2000" b="1" dirty="0"/>
              <a:t>Disadvantage of Java Array</a:t>
            </a:r>
          </a:p>
          <a:p>
            <a:pPr algn="just"/>
            <a:r>
              <a:rPr lang="en-GB" sz="2000" dirty="0"/>
              <a:t>•	</a:t>
            </a:r>
            <a:r>
              <a:rPr lang="en-GB" sz="2000" b="1" dirty="0"/>
              <a:t>Size Limit</a:t>
            </a:r>
            <a:r>
              <a:rPr lang="en-GB" sz="2000" dirty="0"/>
              <a:t>: We can store only fixed size of elements in the array. It 	doesn't grow its size at runtime. To solve this problem, collection 	framework is used in java.</a:t>
            </a:r>
          </a:p>
          <a:p>
            <a:pPr algn="just"/>
            <a:endParaRPr lang="en-GB" sz="2000" dirty="0"/>
          </a:p>
          <a:p>
            <a:pPr algn="just"/>
            <a:r>
              <a:rPr lang="en-GB" sz="2000" b="1" dirty="0"/>
              <a:t>Types of Array in java</a:t>
            </a:r>
          </a:p>
          <a:p>
            <a:pPr algn="just"/>
            <a:endParaRPr lang="en-GB" sz="2000" b="1" dirty="0"/>
          </a:p>
          <a:p>
            <a:pPr algn="just"/>
            <a:r>
              <a:rPr lang="en-GB" sz="2000" dirty="0"/>
              <a:t>There are two types of array.</a:t>
            </a:r>
          </a:p>
          <a:p>
            <a:pPr marL="457200" indent="-457200" algn="just">
              <a:buAutoNum type="arabicPeriod"/>
            </a:pPr>
            <a:r>
              <a:rPr lang="en-GB" sz="2000" dirty="0"/>
              <a:t>Single Dimensional Array</a:t>
            </a:r>
          </a:p>
          <a:p>
            <a:pPr marL="457200" indent="-457200" algn="just">
              <a:buAutoNum type="arabicPeriod"/>
            </a:pPr>
            <a:r>
              <a:rPr lang="en-GB" sz="2000" dirty="0"/>
              <a:t>Multidimensional Array</a:t>
            </a:r>
          </a:p>
          <a:p>
            <a:pPr algn="just"/>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
            <a:ext cx="9144000" cy="914400"/>
          </a:xfrm>
        </p:spPr>
        <p:txBody>
          <a:bodyPr>
            <a:normAutofit/>
          </a:bodyPr>
          <a:lstStyle/>
          <a:p>
            <a:r>
              <a:rPr lang="en-US" b="1" dirty="0"/>
              <a:t>History of Java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02439743"/>
              </p:ext>
            </p:extLst>
          </p:nvPr>
        </p:nvGraphicFramePr>
        <p:xfrm>
          <a:off x="381000" y="914400"/>
          <a:ext cx="8686800" cy="56083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81000">
                <a:tc>
                  <a:txBody>
                    <a:bodyPr/>
                    <a:lstStyle/>
                    <a:p>
                      <a:pPr algn="ctr"/>
                      <a:r>
                        <a:rPr lang="en-US" sz="2000" dirty="0"/>
                        <a:t>Year</a:t>
                      </a:r>
                    </a:p>
                  </a:txBody>
                  <a:tcPr/>
                </a:tc>
                <a:tc>
                  <a:txBody>
                    <a:bodyPr/>
                    <a:lstStyle/>
                    <a:p>
                      <a:pPr algn="ctr"/>
                      <a:r>
                        <a:rPr lang="en-US" sz="2000" dirty="0"/>
                        <a:t>Development</a:t>
                      </a:r>
                    </a:p>
                  </a:txBody>
                  <a:tcPr/>
                </a:tc>
                <a:extLst>
                  <a:ext uri="{0D108BD9-81ED-4DB2-BD59-A6C34878D82A}">
                    <a16:rowId xmlns:a16="http://schemas.microsoft.com/office/drawing/2014/main" val="10000"/>
                  </a:ext>
                </a:extLst>
              </a:tr>
              <a:tr h="685800">
                <a:tc>
                  <a:txBody>
                    <a:bodyPr/>
                    <a:lstStyle/>
                    <a:p>
                      <a:pPr algn="just"/>
                      <a:r>
                        <a:rPr lang="en-US" sz="2000" dirty="0"/>
                        <a:t>1990</a:t>
                      </a:r>
                    </a:p>
                  </a:txBody>
                  <a:tcPr/>
                </a:tc>
                <a:tc>
                  <a:txBody>
                    <a:bodyPr/>
                    <a:lstStyle/>
                    <a:p>
                      <a:pPr algn="just"/>
                      <a:r>
                        <a:rPr lang="en-US" sz="2000" dirty="0"/>
                        <a:t>Sun Microsystems decided to develop a special software for consumer electronics devices.  A Team has been formed to undertake this task</a:t>
                      </a:r>
                      <a:r>
                        <a:rPr lang="en-US" sz="2000" baseline="0" dirty="0"/>
                        <a:t>.  James Gosling was the head of that team.</a:t>
                      </a:r>
                      <a:endParaRPr lang="en-US" sz="2000" dirty="0"/>
                    </a:p>
                  </a:txBody>
                  <a:tcPr/>
                </a:tc>
                <a:extLst>
                  <a:ext uri="{0D108BD9-81ED-4DB2-BD59-A6C34878D82A}">
                    <a16:rowId xmlns:a16="http://schemas.microsoft.com/office/drawing/2014/main" val="10001"/>
                  </a:ext>
                </a:extLst>
              </a:tr>
              <a:tr h="304800">
                <a:tc>
                  <a:txBody>
                    <a:bodyPr/>
                    <a:lstStyle/>
                    <a:p>
                      <a:pPr algn="just"/>
                      <a:r>
                        <a:rPr lang="en-US" sz="2000" dirty="0"/>
                        <a:t>1991</a:t>
                      </a:r>
                    </a:p>
                  </a:txBody>
                  <a:tcPr/>
                </a:tc>
                <a:tc>
                  <a:txBody>
                    <a:bodyPr/>
                    <a:lstStyle/>
                    <a:p>
                      <a:pPr algn="just"/>
                      <a:r>
                        <a:rPr lang="en-US" sz="2000" dirty="0"/>
                        <a:t>The team</a:t>
                      </a:r>
                      <a:r>
                        <a:rPr lang="en-US" sz="2000" baseline="0" dirty="0"/>
                        <a:t> announce a new language called “Oak”</a:t>
                      </a:r>
                      <a:endParaRPr lang="en-US" sz="2000" dirty="0"/>
                    </a:p>
                  </a:txBody>
                  <a:tcPr/>
                </a:tc>
                <a:extLst>
                  <a:ext uri="{0D108BD9-81ED-4DB2-BD59-A6C34878D82A}">
                    <a16:rowId xmlns:a16="http://schemas.microsoft.com/office/drawing/2014/main" val="10002"/>
                  </a:ext>
                </a:extLst>
              </a:tr>
              <a:tr h="685800">
                <a:tc>
                  <a:txBody>
                    <a:bodyPr/>
                    <a:lstStyle/>
                    <a:p>
                      <a:pPr algn="just"/>
                      <a:r>
                        <a:rPr lang="en-US" sz="2000" dirty="0"/>
                        <a:t>1992</a:t>
                      </a:r>
                    </a:p>
                  </a:txBody>
                  <a:tcPr/>
                </a:tc>
                <a:tc>
                  <a:txBody>
                    <a:bodyPr/>
                    <a:lstStyle/>
                    <a:p>
                      <a:pPr algn="just"/>
                      <a:r>
                        <a:rPr lang="en-US" sz="2000" dirty="0"/>
                        <a:t>The team known</a:t>
                      </a:r>
                      <a:r>
                        <a:rPr lang="en-US" sz="2000" baseline="0" dirty="0"/>
                        <a:t> as “Green Project” team, have demonstrated the use of language on a list of home appliances.</a:t>
                      </a:r>
                      <a:endParaRPr lang="en-US" sz="2000" dirty="0"/>
                    </a:p>
                  </a:txBody>
                  <a:tcPr/>
                </a:tc>
                <a:extLst>
                  <a:ext uri="{0D108BD9-81ED-4DB2-BD59-A6C34878D82A}">
                    <a16:rowId xmlns:a16="http://schemas.microsoft.com/office/drawing/2014/main" val="10003"/>
                  </a:ext>
                </a:extLst>
              </a:tr>
              <a:tr h="685800">
                <a:tc>
                  <a:txBody>
                    <a:bodyPr/>
                    <a:lstStyle/>
                    <a:p>
                      <a:pPr algn="just"/>
                      <a:r>
                        <a:rPr lang="en-US" sz="2000" dirty="0"/>
                        <a:t>1993</a:t>
                      </a:r>
                    </a:p>
                  </a:txBody>
                  <a:tcPr/>
                </a:tc>
                <a:tc>
                  <a:txBody>
                    <a:bodyPr/>
                    <a:lstStyle/>
                    <a:p>
                      <a:pPr algn="just"/>
                      <a:r>
                        <a:rPr lang="en-US" sz="2000" dirty="0"/>
                        <a:t>World Wide</a:t>
                      </a:r>
                      <a:r>
                        <a:rPr lang="en-US" sz="2000" baseline="0" dirty="0"/>
                        <a:t> Web (WWW) has given support to Green Project Team and they have started thinking for development of Web Applets</a:t>
                      </a:r>
                      <a:endParaRPr lang="en-US" sz="2000" dirty="0"/>
                    </a:p>
                  </a:txBody>
                  <a:tcPr/>
                </a:tc>
                <a:extLst>
                  <a:ext uri="{0D108BD9-81ED-4DB2-BD59-A6C34878D82A}">
                    <a16:rowId xmlns:a16="http://schemas.microsoft.com/office/drawing/2014/main" val="10004"/>
                  </a:ext>
                </a:extLst>
              </a:tr>
              <a:tr h="548640">
                <a:tc>
                  <a:txBody>
                    <a:bodyPr/>
                    <a:lstStyle/>
                    <a:p>
                      <a:pPr algn="just"/>
                      <a:r>
                        <a:rPr lang="en-US" sz="2000" dirty="0"/>
                        <a:t>1994</a:t>
                      </a:r>
                    </a:p>
                  </a:txBody>
                  <a:tcPr/>
                </a:tc>
                <a:tc>
                  <a:txBody>
                    <a:bodyPr/>
                    <a:lstStyle/>
                    <a:p>
                      <a:pPr algn="just"/>
                      <a:r>
                        <a:rPr lang="en-US" sz="2000" dirty="0"/>
                        <a:t>A new Web browser</a:t>
                      </a:r>
                      <a:r>
                        <a:rPr lang="en-US" sz="2000" baseline="0" dirty="0"/>
                        <a:t> called </a:t>
                      </a:r>
                      <a:r>
                        <a:rPr lang="en-US" sz="2000" baseline="0" dirty="0" err="1"/>
                        <a:t>HotJava</a:t>
                      </a:r>
                      <a:r>
                        <a:rPr lang="en-US" sz="2000" baseline="0" dirty="0"/>
                        <a:t> has been developed by the Team to run applets.</a:t>
                      </a:r>
                      <a:endParaRPr lang="en-US" sz="2000" dirty="0"/>
                    </a:p>
                  </a:txBody>
                  <a:tcPr/>
                </a:tc>
                <a:extLst>
                  <a:ext uri="{0D108BD9-81ED-4DB2-BD59-A6C34878D82A}">
                    <a16:rowId xmlns:a16="http://schemas.microsoft.com/office/drawing/2014/main" val="10005"/>
                  </a:ext>
                </a:extLst>
              </a:tr>
              <a:tr h="304800">
                <a:tc>
                  <a:txBody>
                    <a:bodyPr/>
                    <a:lstStyle/>
                    <a:p>
                      <a:pPr algn="just"/>
                      <a:r>
                        <a:rPr lang="en-US" sz="2000" dirty="0"/>
                        <a:t>1995</a:t>
                      </a:r>
                    </a:p>
                  </a:txBody>
                  <a:tcPr/>
                </a:tc>
                <a:tc>
                  <a:txBody>
                    <a:bodyPr/>
                    <a:lstStyle/>
                    <a:p>
                      <a:pPr algn="just"/>
                      <a:r>
                        <a:rPr lang="en-US" sz="2000" dirty="0"/>
                        <a:t>Oak</a:t>
                      </a:r>
                      <a:r>
                        <a:rPr lang="en-US" sz="2000" baseline="0" dirty="0"/>
                        <a:t> was rename to Java due to some legal problems.</a:t>
                      </a:r>
                      <a:endParaRPr lang="en-US" sz="2000" dirty="0"/>
                    </a:p>
                  </a:txBody>
                  <a:tcPr/>
                </a:tc>
                <a:extLst>
                  <a:ext uri="{0D108BD9-81ED-4DB2-BD59-A6C34878D82A}">
                    <a16:rowId xmlns:a16="http://schemas.microsoft.com/office/drawing/2014/main" val="10006"/>
                  </a:ext>
                </a:extLst>
              </a:tr>
              <a:tr h="320040">
                <a:tc>
                  <a:txBody>
                    <a:bodyPr/>
                    <a:lstStyle/>
                    <a:p>
                      <a:pPr algn="just"/>
                      <a:r>
                        <a:rPr lang="en-US" sz="2000" dirty="0"/>
                        <a:t>1996</a:t>
                      </a:r>
                    </a:p>
                  </a:txBody>
                  <a:tcPr/>
                </a:tc>
                <a:tc>
                  <a:txBody>
                    <a:bodyPr/>
                    <a:lstStyle/>
                    <a:p>
                      <a:pPr algn="just"/>
                      <a:r>
                        <a:rPr lang="en-US" sz="2000" dirty="0"/>
                        <a:t>Sun</a:t>
                      </a:r>
                      <a:r>
                        <a:rPr lang="en-US" sz="2000" baseline="0" dirty="0"/>
                        <a:t> release Java Development Kit 1.0 (JDK 1.0)</a:t>
                      </a:r>
                      <a:endParaRPr lang="en-US" sz="20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04800"/>
            <a:ext cx="9144000" cy="914400"/>
          </a:xfrm>
        </p:spPr>
        <p:txBody>
          <a:bodyPr>
            <a:noAutofit/>
          </a:bodyPr>
          <a:lstStyle/>
          <a:p>
            <a:pPr lvl="0"/>
            <a:r>
              <a:rPr lang="en-US" sz="3200" b="1" dirty="0"/>
              <a:t>Single Dimensional Array in java</a:t>
            </a:r>
            <a:endParaRPr lang="en-US" sz="3200" dirty="0"/>
          </a:p>
        </p:txBody>
      </p:sp>
      <p:sp>
        <p:nvSpPr>
          <p:cNvPr id="4" name="TextBox 3"/>
          <p:cNvSpPr txBox="1"/>
          <p:nvPr/>
        </p:nvSpPr>
        <p:spPr>
          <a:xfrm>
            <a:off x="419100" y="1295400"/>
            <a:ext cx="8763000" cy="4278094"/>
          </a:xfrm>
          <a:prstGeom prst="rect">
            <a:avLst/>
          </a:prstGeom>
          <a:noFill/>
        </p:spPr>
        <p:txBody>
          <a:bodyPr wrap="square" rtlCol="0">
            <a:spAutoFit/>
          </a:bodyPr>
          <a:lstStyle/>
          <a:p>
            <a:r>
              <a:rPr lang="en-US" sz="2800" dirty="0"/>
              <a:t>It is a simple array which can store the multiple elements inside which must belong to the same data type.</a:t>
            </a:r>
          </a:p>
          <a:p>
            <a:endParaRPr lang="en-US" sz="2800" dirty="0"/>
          </a:p>
          <a:p>
            <a:r>
              <a:rPr lang="en-US" sz="2800" dirty="0"/>
              <a:t>Syntax to Declare an Array in java</a:t>
            </a:r>
          </a:p>
          <a:p>
            <a:r>
              <a:rPr lang="en-US" sz="2000" dirty="0"/>
              <a:t> </a:t>
            </a:r>
          </a:p>
          <a:p>
            <a:pPr algn="ctr"/>
            <a:r>
              <a:rPr lang="en-US" sz="2400" dirty="0" err="1"/>
              <a:t>dataType</a:t>
            </a:r>
            <a:r>
              <a:rPr lang="en-US" sz="2400" dirty="0"/>
              <a:t>[] </a:t>
            </a:r>
            <a:r>
              <a:rPr lang="en-US" sz="2400" dirty="0" err="1"/>
              <a:t>arr</a:t>
            </a:r>
            <a:r>
              <a:rPr lang="en-US" sz="2400" dirty="0"/>
              <a:t>; </a:t>
            </a:r>
          </a:p>
          <a:p>
            <a:pPr algn="ctr"/>
            <a:r>
              <a:rPr lang="en-US" sz="2400" dirty="0"/>
              <a:t>(or) </a:t>
            </a:r>
          </a:p>
          <a:p>
            <a:pPr algn="ctr"/>
            <a:r>
              <a:rPr lang="en-US" sz="2400" dirty="0" err="1"/>
              <a:t>dataType</a:t>
            </a:r>
            <a:r>
              <a:rPr lang="en-US" sz="2400" dirty="0"/>
              <a:t> </a:t>
            </a:r>
            <a:r>
              <a:rPr lang="en-US" sz="2400" dirty="0" err="1"/>
              <a:t>arr</a:t>
            </a:r>
            <a:r>
              <a:rPr lang="en-US" sz="2400" dirty="0"/>
              <a:t>[];</a:t>
            </a:r>
          </a:p>
          <a:p>
            <a:br>
              <a:rPr lang="en-US" sz="2000" dirty="0"/>
            </a:br>
            <a:endParaRPr lang="en-GB"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74509"/>
            <a:ext cx="8763000"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class </a:t>
            </a:r>
            <a:r>
              <a:rPr lang="en-US" sz="2000" dirty="0" err="1"/>
              <a:t>ArrayEx</a:t>
            </a:r>
            <a:endParaRPr lang="en-US" sz="2000" dirty="0"/>
          </a:p>
          <a:p>
            <a:r>
              <a:rPr lang="en-US" sz="2000" dirty="0"/>
              <a:t>{</a:t>
            </a:r>
          </a:p>
          <a:p>
            <a:r>
              <a:rPr lang="en-US" sz="2000" dirty="0"/>
              <a:t>	</a:t>
            </a:r>
          </a:p>
          <a:p>
            <a:r>
              <a:rPr lang="en-US" sz="2000" dirty="0"/>
              <a:t>	public static void main(String </a:t>
            </a:r>
            <a:r>
              <a:rPr lang="en-US" sz="2000" dirty="0" err="1"/>
              <a:t>args</a:t>
            </a:r>
            <a:r>
              <a:rPr lang="en-US" sz="2000" dirty="0"/>
              <a:t>[])</a:t>
            </a:r>
          </a:p>
          <a:p>
            <a:r>
              <a:rPr lang="en-US" sz="2000" dirty="0"/>
              <a:t>	{</a:t>
            </a:r>
          </a:p>
          <a:p>
            <a:r>
              <a:rPr lang="en-US" sz="2000" dirty="0"/>
              <a:t>		</a:t>
            </a:r>
            <a:r>
              <a:rPr lang="en-US" sz="2000" dirty="0" err="1"/>
              <a:t>int</a:t>
            </a:r>
            <a:r>
              <a:rPr lang="en-US" sz="2000" dirty="0"/>
              <a:t> a[]=new </a:t>
            </a:r>
            <a:r>
              <a:rPr lang="en-US" sz="2000" dirty="0" err="1"/>
              <a:t>int</a:t>
            </a:r>
            <a:r>
              <a:rPr lang="en-US" sz="2000" dirty="0"/>
              <a:t>[3];</a:t>
            </a:r>
          </a:p>
          <a:p>
            <a:r>
              <a:rPr lang="en-US" sz="2000" dirty="0"/>
              <a:t>		a[0]=10;</a:t>
            </a:r>
          </a:p>
          <a:p>
            <a:r>
              <a:rPr lang="en-US" sz="2000" dirty="0"/>
              <a:t>		a[1]=20;</a:t>
            </a:r>
          </a:p>
          <a:p>
            <a:r>
              <a:rPr lang="en-US" sz="2000" dirty="0"/>
              <a:t>		a[2]=30;</a:t>
            </a:r>
          </a:p>
          <a:p>
            <a:r>
              <a:rPr lang="en-US" sz="2000" dirty="0"/>
              <a:t>		for(</a:t>
            </a:r>
            <a:r>
              <a:rPr lang="en-US" sz="2000" dirty="0" err="1"/>
              <a:t>int</a:t>
            </a:r>
            <a:r>
              <a:rPr lang="en-US" sz="2000" dirty="0"/>
              <a:t> </a:t>
            </a:r>
            <a:r>
              <a:rPr lang="en-US" sz="2000" dirty="0" err="1"/>
              <a:t>i</a:t>
            </a:r>
            <a:r>
              <a:rPr lang="en-US" sz="2000" dirty="0"/>
              <a:t>=0;i&lt;3;i++)</a:t>
            </a:r>
          </a:p>
          <a:p>
            <a:r>
              <a:rPr lang="en-US" sz="2000" dirty="0"/>
              <a:t>		{</a:t>
            </a:r>
          </a:p>
          <a:p>
            <a:r>
              <a:rPr lang="en-US" sz="2000" dirty="0"/>
              <a:t>			</a:t>
            </a:r>
            <a:r>
              <a:rPr lang="en-US" sz="2000" dirty="0" err="1"/>
              <a:t>System.out.println</a:t>
            </a:r>
            <a:r>
              <a:rPr lang="en-US" sz="2000" dirty="0"/>
              <a:t>(a[</a:t>
            </a:r>
            <a:r>
              <a:rPr lang="en-US" sz="2000" dirty="0" err="1"/>
              <a:t>i</a:t>
            </a:r>
            <a:r>
              <a:rPr lang="en-US" sz="2000" dirty="0"/>
              <a:t>]);</a:t>
            </a:r>
          </a:p>
          <a:p>
            <a:r>
              <a:rPr lang="en-US" sz="2000" dirty="0"/>
              <a:t>		}</a:t>
            </a:r>
          </a:p>
          <a:p>
            <a:r>
              <a:rPr lang="en-US" sz="2000" dirty="0"/>
              <a:t>	}</a:t>
            </a:r>
          </a:p>
          <a:p>
            <a:r>
              <a:rPr lang="en-US" sz="2000" dirty="0"/>
              <a:t>}</a:t>
            </a:r>
            <a:endParaRPr lang="en-GB"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66700" y="228600"/>
            <a:ext cx="9144000" cy="914400"/>
          </a:xfrm>
        </p:spPr>
        <p:txBody>
          <a:bodyPr>
            <a:noAutofit/>
          </a:bodyPr>
          <a:lstStyle/>
          <a:p>
            <a:pPr lvl="0"/>
            <a:r>
              <a:rPr lang="en-US" sz="3200" b="1" dirty="0"/>
              <a:t>Multidimensional array in java</a:t>
            </a:r>
            <a:endParaRPr lang="en-US" sz="3200" dirty="0"/>
          </a:p>
        </p:txBody>
      </p:sp>
      <p:sp>
        <p:nvSpPr>
          <p:cNvPr id="4" name="TextBox 3"/>
          <p:cNvSpPr txBox="1"/>
          <p:nvPr/>
        </p:nvSpPr>
        <p:spPr>
          <a:xfrm>
            <a:off x="457200" y="1447800"/>
            <a:ext cx="8763000" cy="3170099"/>
          </a:xfrm>
          <a:prstGeom prst="rect">
            <a:avLst/>
          </a:prstGeom>
          <a:noFill/>
        </p:spPr>
        <p:txBody>
          <a:bodyPr wrap="square" rtlCol="0">
            <a:spAutoFit/>
          </a:bodyPr>
          <a:lstStyle/>
          <a:p>
            <a:r>
              <a:rPr lang="en-US" sz="2000" dirty="0"/>
              <a:t>In such case, data is stored in row and column based index (also known as matrix form).</a:t>
            </a:r>
          </a:p>
          <a:p>
            <a:endParaRPr lang="en-US" sz="2000" dirty="0"/>
          </a:p>
          <a:p>
            <a:r>
              <a:rPr lang="en-US" sz="2000" dirty="0"/>
              <a:t>Syntax to Declare Multidimensional Array in java</a:t>
            </a:r>
          </a:p>
          <a:p>
            <a:endParaRPr lang="en-US" sz="2000" dirty="0"/>
          </a:p>
          <a:p>
            <a:r>
              <a:rPr lang="en-US" sz="2000" dirty="0" err="1"/>
              <a:t>dataType</a:t>
            </a:r>
            <a:r>
              <a:rPr lang="en-US" sz="2000" dirty="0"/>
              <a:t>[][] </a:t>
            </a:r>
            <a:r>
              <a:rPr lang="en-US" sz="2000" dirty="0" err="1"/>
              <a:t>arrayRefVar</a:t>
            </a:r>
            <a:r>
              <a:rPr lang="en-US" sz="2000" dirty="0"/>
              <a:t>; (or) </a:t>
            </a:r>
            <a:r>
              <a:rPr lang="en-US" sz="2000" dirty="0" err="1"/>
              <a:t>dataType</a:t>
            </a:r>
            <a:r>
              <a:rPr lang="en-US" sz="2000" dirty="0"/>
              <a:t> [][]</a:t>
            </a:r>
            <a:r>
              <a:rPr lang="en-US" sz="2000" dirty="0" err="1"/>
              <a:t>arrayRefVar</a:t>
            </a:r>
            <a:r>
              <a:rPr lang="en-US" sz="2000" dirty="0"/>
              <a:t>; (or) </a:t>
            </a:r>
            <a:r>
              <a:rPr lang="en-US" sz="2000" dirty="0" err="1"/>
              <a:t>dataType</a:t>
            </a:r>
            <a:r>
              <a:rPr lang="en-US" sz="2000" dirty="0"/>
              <a:t> </a:t>
            </a:r>
            <a:r>
              <a:rPr lang="en-US" sz="2000" dirty="0" err="1"/>
              <a:t>arrayRefVar</a:t>
            </a:r>
            <a:r>
              <a:rPr lang="en-US" sz="2000" dirty="0"/>
              <a:t>[][]; (or) </a:t>
            </a:r>
            <a:r>
              <a:rPr lang="en-US" sz="2000" dirty="0" err="1"/>
              <a:t>dataType</a:t>
            </a:r>
            <a:r>
              <a:rPr lang="en-US" sz="2000" dirty="0"/>
              <a:t> []</a:t>
            </a:r>
            <a:r>
              <a:rPr lang="en-US" sz="2000" dirty="0" err="1"/>
              <a:t>arrayRefVar</a:t>
            </a:r>
            <a:r>
              <a:rPr lang="en-US" sz="2000" dirty="0"/>
              <a:t>[];</a:t>
            </a:r>
          </a:p>
          <a:p>
            <a:endParaRPr lang="en-US" sz="2000" dirty="0"/>
          </a:p>
          <a:p>
            <a:r>
              <a:rPr lang="en-US" sz="2000" dirty="0"/>
              <a:t>* Example to instantiate Multidimensional Array in java</a:t>
            </a:r>
          </a:p>
          <a:p>
            <a:r>
              <a:rPr lang="en-US" sz="2000" dirty="0" err="1"/>
              <a:t>int</a:t>
            </a:r>
            <a:r>
              <a:rPr lang="en-US" sz="2000" dirty="0"/>
              <a:t>[][] </a:t>
            </a:r>
            <a:r>
              <a:rPr lang="en-US" sz="2000" dirty="0" err="1"/>
              <a:t>arr</a:t>
            </a:r>
            <a:r>
              <a:rPr lang="en-US" sz="2000" dirty="0"/>
              <a:t>=new </a:t>
            </a:r>
            <a:r>
              <a:rPr lang="en-US" sz="2000" dirty="0" err="1"/>
              <a:t>int</a:t>
            </a:r>
            <a:r>
              <a:rPr lang="en-US" sz="2000" dirty="0"/>
              <a:t>[3][3];//3 row and 3 column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475" y="58846"/>
            <a:ext cx="5715000" cy="6740307"/>
          </a:xfrm>
          <a:prstGeom prst="rect">
            <a:avLst/>
          </a:prstGeom>
          <a:noFill/>
        </p:spPr>
        <p:txBody>
          <a:bodyPr wrap="square" rtlCol="0">
            <a:spAutoFit/>
          </a:bodyPr>
          <a:lstStyle/>
          <a:p>
            <a:r>
              <a:rPr lang="en-US" dirty="0"/>
              <a:t>class </a:t>
            </a:r>
            <a:r>
              <a:rPr lang="en-US" dirty="0" err="1"/>
              <a:t>MultiArray</a:t>
            </a:r>
            <a:endParaRPr lang="en-US" dirty="0"/>
          </a:p>
          <a:p>
            <a:r>
              <a:rPr lang="en-US" dirty="0"/>
              <a:t>{	</a:t>
            </a:r>
          </a:p>
          <a:p>
            <a:r>
              <a:rPr lang="en-US" dirty="0"/>
              <a:t>	public static void main(String </a:t>
            </a:r>
            <a:r>
              <a:rPr lang="en-US" dirty="0" err="1"/>
              <a:t>args</a:t>
            </a:r>
            <a:r>
              <a:rPr lang="en-US" dirty="0"/>
              <a:t>[])</a:t>
            </a:r>
          </a:p>
          <a:p>
            <a:r>
              <a:rPr lang="en-US" dirty="0"/>
              <a:t>	{</a:t>
            </a:r>
          </a:p>
          <a:p>
            <a:r>
              <a:rPr lang="en-US" dirty="0"/>
              <a:t>		</a:t>
            </a:r>
            <a:r>
              <a:rPr lang="en-US" dirty="0" err="1"/>
              <a:t>int</a:t>
            </a:r>
            <a:r>
              <a:rPr lang="en-US" dirty="0"/>
              <a:t> </a:t>
            </a:r>
            <a:r>
              <a:rPr lang="en-US" dirty="0" err="1"/>
              <a:t>arr</a:t>
            </a:r>
            <a:r>
              <a:rPr lang="en-US" dirty="0"/>
              <a:t>[][]=new </a:t>
            </a:r>
            <a:r>
              <a:rPr lang="en-US" dirty="0" err="1"/>
              <a:t>int</a:t>
            </a:r>
            <a:r>
              <a:rPr lang="en-US" dirty="0"/>
              <a:t>[3][3];</a:t>
            </a:r>
          </a:p>
          <a:p>
            <a:r>
              <a:rPr lang="en-US" dirty="0"/>
              <a:t>		</a:t>
            </a:r>
            <a:r>
              <a:rPr lang="en-US" dirty="0" err="1"/>
              <a:t>arr</a:t>
            </a:r>
            <a:r>
              <a:rPr lang="en-US" dirty="0"/>
              <a:t>[0][0]=1;</a:t>
            </a:r>
          </a:p>
          <a:p>
            <a:r>
              <a:rPr lang="en-US" dirty="0"/>
              <a:t>		</a:t>
            </a:r>
            <a:r>
              <a:rPr lang="en-US" dirty="0" err="1"/>
              <a:t>arr</a:t>
            </a:r>
            <a:r>
              <a:rPr lang="en-US" dirty="0"/>
              <a:t>[0][1]=2;</a:t>
            </a:r>
          </a:p>
          <a:p>
            <a:r>
              <a:rPr lang="en-US" dirty="0"/>
              <a:t>		</a:t>
            </a:r>
            <a:r>
              <a:rPr lang="en-US" dirty="0" err="1"/>
              <a:t>arr</a:t>
            </a:r>
            <a:r>
              <a:rPr lang="en-US" dirty="0"/>
              <a:t>[0][2]=3;</a:t>
            </a:r>
          </a:p>
          <a:p>
            <a:r>
              <a:rPr lang="en-US" dirty="0"/>
              <a:t>		</a:t>
            </a:r>
            <a:r>
              <a:rPr lang="en-US" dirty="0" err="1"/>
              <a:t>arr</a:t>
            </a:r>
            <a:r>
              <a:rPr lang="en-US" dirty="0"/>
              <a:t>[1][0]=4;</a:t>
            </a:r>
          </a:p>
          <a:p>
            <a:r>
              <a:rPr lang="en-US" dirty="0"/>
              <a:t>		</a:t>
            </a:r>
            <a:r>
              <a:rPr lang="en-US" dirty="0" err="1"/>
              <a:t>arr</a:t>
            </a:r>
            <a:r>
              <a:rPr lang="en-US" dirty="0"/>
              <a:t>[1][1]=5;</a:t>
            </a:r>
          </a:p>
          <a:p>
            <a:r>
              <a:rPr lang="en-US" dirty="0"/>
              <a:t>		</a:t>
            </a:r>
            <a:r>
              <a:rPr lang="en-US" dirty="0" err="1"/>
              <a:t>arr</a:t>
            </a:r>
            <a:r>
              <a:rPr lang="en-US" dirty="0"/>
              <a:t>[1][2]=6;</a:t>
            </a:r>
          </a:p>
          <a:p>
            <a:r>
              <a:rPr lang="en-US" dirty="0"/>
              <a:t>		</a:t>
            </a:r>
            <a:r>
              <a:rPr lang="en-US" dirty="0" err="1"/>
              <a:t>arr</a:t>
            </a:r>
            <a:r>
              <a:rPr lang="en-US" dirty="0"/>
              <a:t>[2][0]=7;</a:t>
            </a:r>
          </a:p>
          <a:p>
            <a:r>
              <a:rPr lang="en-US" dirty="0"/>
              <a:t>		</a:t>
            </a:r>
            <a:r>
              <a:rPr lang="en-US" dirty="0" err="1"/>
              <a:t>arr</a:t>
            </a:r>
            <a:r>
              <a:rPr lang="en-US" dirty="0"/>
              <a:t>[2][1]=8;</a:t>
            </a:r>
          </a:p>
          <a:p>
            <a:r>
              <a:rPr lang="en-US" dirty="0"/>
              <a:t>		</a:t>
            </a:r>
            <a:r>
              <a:rPr lang="en-US" dirty="0" err="1"/>
              <a:t>arr</a:t>
            </a:r>
            <a:r>
              <a:rPr lang="en-US" dirty="0"/>
              <a:t>[2][2]=9;</a:t>
            </a:r>
          </a:p>
          <a:p>
            <a:r>
              <a:rPr lang="en-US" dirty="0"/>
              <a:t>		for(int </a:t>
            </a:r>
            <a:r>
              <a:rPr lang="en-US" dirty="0" err="1"/>
              <a:t>i</a:t>
            </a:r>
            <a:r>
              <a:rPr lang="en-US" dirty="0"/>
              <a:t>=0;i&lt;3;i++)</a:t>
            </a:r>
          </a:p>
          <a:p>
            <a:r>
              <a:rPr lang="en-US" dirty="0"/>
              <a:t>		{</a:t>
            </a:r>
          </a:p>
          <a:p>
            <a:r>
              <a:rPr lang="en-US" dirty="0"/>
              <a:t>			for(int j=0;j&lt;3;j++)</a:t>
            </a:r>
          </a:p>
          <a:p>
            <a:r>
              <a:rPr lang="en-US" dirty="0"/>
              <a:t>			{</a:t>
            </a:r>
          </a:p>
          <a:p>
            <a:r>
              <a:rPr lang="en-US" dirty="0"/>
              <a:t>				</a:t>
            </a:r>
            <a:r>
              <a:rPr lang="en-US" dirty="0" err="1"/>
              <a:t>System.out.print</a:t>
            </a:r>
            <a:r>
              <a:rPr lang="en-US" dirty="0"/>
              <a:t>(</a:t>
            </a:r>
            <a:r>
              <a:rPr lang="en-US" dirty="0" err="1"/>
              <a:t>arr</a:t>
            </a:r>
            <a:r>
              <a:rPr lang="en-US" dirty="0"/>
              <a:t>[</a:t>
            </a:r>
            <a:r>
              <a:rPr lang="en-US" dirty="0" err="1"/>
              <a:t>i</a:t>
            </a:r>
            <a:r>
              <a:rPr lang="en-US" dirty="0"/>
              <a:t>][j]+" ");</a:t>
            </a:r>
          </a:p>
          <a:p>
            <a:r>
              <a:rPr lang="en-US" dirty="0"/>
              <a:t>			}</a:t>
            </a:r>
          </a:p>
          <a:p>
            <a:r>
              <a:rPr lang="en-US" dirty="0"/>
              <a:t>			</a:t>
            </a:r>
            <a:r>
              <a:rPr lang="en-US" dirty="0" err="1"/>
              <a:t>System.out.print</a:t>
            </a:r>
            <a:r>
              <a:rPr lang="en-US" dirty="0"/>
              <a:t>("\n");</a:t>
            </a:r>
          </a:p>
          <a:p>
            <a:r>
              <a:rPr lang="en-US" dirty="0"/>
              <a:t>		}</a:t>
            </a:r>
          </a:p>
          <a:p>
            <a:r>
              <a:rPr lang="en-US" dirty="0"/>
              <a:t>	}</a:t>
            </a:r>
          </a:p>
          <a:p>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49E8-581B-4D80-9A66-5078D796FB83}"/>
              </a:ext>
            </a:extLst>
          </p:cNvPr>
          <p:cNvSpPr>
            <a:spLocks noGrp="1"/>
          </p:cNvSpPr>
          <p:nvPr>
            <p:ph type="title" idx="4294967295"/>
          </p:nvPr>
        </p:nvSpPr>
        <p:spPr>
          <a:xfrm>
            <a:off x="0" y="381000"/>
            <a:ext cx="7886700" cy="1325563"/>
          </a:xfrm>
        </p:spPr>
        <p:txBody>
          <a:bodyPr/>
          <a:lstStyle/>
          <a:p>
            <a:r>
              <a:rPr lang="en-IN" dirty="0"/>
              <a:t>Classes &amp; Objects</a:t>
            </a:r>
          </a:p>
        </p:txBody>
      </p:sp>
      <p:sp>
        <p:nvSpPr>
          <p:cNvPr id="4" name="Rectangle 3">
            <a:extLst>
              <a:ext uri="{FF2B5EF4-FFF2-40B4-BE49-F238E27FC236}">
                <a16:creationId xmlns:a16="http://schemas.microsoft.com/office/drawing/2014/main" id="{9534A774-B30A-4076-800A-BB9EDD73AA2D}"/>
              </a:ext>
            </a:extLst>
          </p:cNvPr>
          <p:cNvSpPr/>
          <p:nvPr/>
        </p:nvSpPr>
        <p:spPr>
          <a:xfrm>
            <a:off x="533400" y="1305341"/>
            <a:ext cx="7886700" cy="4247317"/>
          </a:xfrm>
          <a:prstGeom prst="rect">
            <a:avLst/>
          </a:prstGeom>
        </p:spPr>
        <p:txBody>
          <a:bodyPr wrap="square">
            <a:spAutoFit/>
          </a:bodyPr>
          <a:lstStyle/>
          <a:p>
            <a:r>
              <a:rPr lang="en-GB" dirty="0"/>
              <a:t>A class is a group of objects which have common properties. It is a template or blueprint from which objects are created. It is a logical entity. It can't be physical.</a:t>
            </a:r>
          </a:p>
          <a:p>
            <a:endParaRPr lang="en-GB" dirty="0"/>
          </a:p>
          <a:p>
            <a:r>
              <a:rPr lang="en-GB" b="1" dirty="0"/>
              <a:t>A class in Java can contain:</a:t>
            </a:r>
          </a:p>
          <a:p>
            <a:pPr marL="285750" indent="-285750">
              <a:buFont typeface="Arial" panose="020B0604020202020204" pitchFamily="34" charset="0"/>
              <a:buChar char="•"/>
            </a:pPr>
            <a:r>
              <a:rPr lang="en-GB" dirty="0"/>
              <a:t>Fields</a:t>
            </a:r>
          </a:p>
          <a:p>
            <a:pPr marL="742950" lvl="1" indent="-285750">
              <a:buFont typeface="Arial" panose="020B0604020202020204" pitchFamily="34" charset="0"/>
              <a:buChar char="•"/>
            </a:pPr>
            <a:r>
              <a:rPr lang="en-GB" dirty="0"/>
              <a:t>Fields hold data. </a:t>
            </a:r>
          </a:p>
          <a:p>
            <a:pPr marL="285750" indent="-285750">
              <a:buFont typeface="Arial" panose="020B0604020202020204" pitchFamily="34" charset="0"/>
              <a:buChar char="•"/>
            </a:pPr>
            <a:r>
              <a:rPr lang="en-GB" dirty="0"/>
              <a:t>Methods</a:t>
            </a:r>
          </a:p>
          <a:p>
            <a:pPr marL="742950" lvl="1" indent="-285750">
              <a:buFont typeface="Arial" panose="020B0604020202020204" pitchFamily="34" charset="0"/>
              <a:buChar char="•"/>
            </a:pPr>
            <a:r>
              <a:rPr lang="en-GB" dirty="0"/>
              <a:t>Methods also known as functions of class.</a:t>
            </a:r>
          </a:p>
          <a:p>
            <a:pPr marL="285750" indent="-285750">
              <a:buFont typeface="Arial" panose="020B0604020202020204" pitchFamily="34" charset="0"/>
              <a:buChar char="•"/>
            </a:pPr>
            <a:r>
              <a:rPr lang="en-GB" dirty="0"/>
              <a:t>Constructors</a:t>
            </a:r>
          </a:p>
          <a:p>
            <a:pPr marL="742950" lvl="1" indent="-285750">
              <a:buFont typeface="Arial" panose="020B0604020202020204" pitchFamily="34" charset="0"/>
              <a:buChar char="•"/>
            </a:pPr>
            <a:r>
              <a:rPr lang="en-GB" dirty="0"/>
              <a:t>A Method that can be executed when object of class is created.</a:t>
            </a:r>
          </a:p>
          <a:p>
            <a:pPr marL="285750" indent="-285750">
              <a:buFont typeface="Arial" panose="020B0604020202020204" pitchFamily="34" charset="0"/>
              <a:buChar char="•"/>
            </a:pPr>
            <a:r>
              <a:rPr lang="en-GB" dirty="0"/>
              <a:t>Blocks</a:t>
            </a:r>
          </a:p>
          <a:p>
            <a:pPr marL="742950" lvl="1" indent="-285750">
              <a:buFont typeface="Arial" panose="020B0604020202020204" pitchFamily="34" charset="0"/>
              <a:buChar char="•"/>
            </a:pPr>
            <a:r>
              <a:rPr lang="en-GB" dirty="0"/>
              <a:t>For Creating Scope</a:t>
            </a:r>
          </a:p>
          <a:p>
            <a:pPr marL="285750" indent="-285750">
              <a:buFont typeface="Arial" panose="020B0604020202020204" pitchFamily="34" charset="0"/>
              <a:buChar char="•"/>
            </a:pPr>
            <a:r>
              <a:rPr lang="en-GB" dirty="0"/>
              <a:t>Nested class and interface</a:t>
            </a:r>
          </a:p>
          <a:p>
            <a:pPr marL="742950" lvl="1" indent="-285750">
              <a:buFont typeface="Arial" panose="020B0604020202020204" pitchFamily="34" charset="0"/>
              <a:buChar char="•"/>
            </a:pPr>
            <a:r>
              <a:rPr lang="en-GB" dirty="0"/>
              <a:t>Inner classes and Interfaces(will be learned later.)</a:t>
            </a:r>
            <a:endParaRPr lang="en-IN" dirty="0"/>
          </a:p>
        </p:txBody>
      </p:sp>
    </p:spTree>
    <p:extLst>
      <p:ext uri="{BB962C8B-B14F-4D97-AF65-F5344CB8AC3E}">
        <p14:creationId xmlns:p14="http://schemas.microsoft.com/office/powerpoint/2010/main" val="12593306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2A145F-C904-429A-A081-CFBF75D9844B}"/>
              </a:ext>
            </a:extLst>
          </p:cNvPr>
          <p:cNvSpPr/>
          <p:nvPr/>
        </p:nvSpPr>
        <p:spPr>
          <a:xfrm>
            <a:off x="457200" y="533400"/>
            <a:ext cx="8763000"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GB" sz="2400" dirty="0">
                <a:solidFill>
                  <a:srgbClr val="008200"/>
                </a:solidFill>
                <a:latin typeface="inter-regular"/>
              </a:rPr>
              <a:t>//Defining a Student class.</a:t>
            </a:r>
            <a:r>
              <a:rPr lang="en-GB" sz="2400" dirty="0">
                <a:solidFill>
                  <a:srgbClr val="000000"/>
                </a:solidFill>
                <a:latin typeface="inter-regular"/>
              </a:rPr>
              <a:t>  </a:t>
            </a:r>
          </a:p>
          <a:p>
            <a:pPr algn="just"/>
            <a:r>
              <a:rPr lang="en-GB" sz="2400" b="1" dirty="0">
                <a:solidFill>
                  <a:srgbClr val="006699"/>
                </a:solidFill>
                <a:latin typeface="inter-regular"/>
              </a:rPr>
              <a:t>class</a:t>
            </a:r>
            <a:r>
              <a:rPr lang="en-GB" sz="2400" dirty="0">
                <a:solidFill>
                  <a:srgbClr val="000000"/>
                </a:solidFill>
                <a:latin typeface="inter-regular"/>
              </a:rPr>
              <a:t> Student{  </a:t>
            </a:r>
          </a:p>
          <a:p>
            <a:pPr algn="just"/>
            <a:r>
              <a:rPr lang="en-GB" sz="2400" dirty="0">
                <a:solidFill>
                  <a:srgbClr val="008200"/>
                </a:solidFill>
                <a:latin typeface="inter-regular"/>
              </a:rPr>
              <a:t>	//defining fields</a:t>
            </a:r>
            <a:r>
              <a:rPr lang="en-GB" sz="2400" dirty="0">
                <a:solidFill>
                  <a:srgbClr val="000000"/>
                </a:solidFill>
                <a:latin typeface="inter-regular"/>
              </a:rPr>
              <a:t>  </a:t>
            </a:r>
          </a:p>
          <a:p>
            <a:pPr algn="just"/>
            <a:r>
              <a:rPr lang="en-GB" sz="2400" b="1" dirty="0">
                <a:solidFill>
                  <a:srgbClr val="006699"/>
                </a:solidFill>
                <a:latin typeface="inter-regular"/>
              </a:rPr>
              <a:t>	int</a:t>
            </a:r>
            <a:r>
              <a:rPr lang="en-GB" sz="2400" dirty="0">
                <a:solidFill>
                  <a:srgbClr val="000000"/>
                </a:solidFill>
                <a:latin typeface="inter-regular"/>
              </a:rPr>
              <a:t> id;	</a:t>
            </a:r>
            <a:r>
              <a:rPr lang="en-GB" sz="2400" dirty="0">
                <a:solidFill>
                  <a:srgbClr val="008200"/>
                </a:solidFill>
                <a:latin typeface="inter-regular"/>
              </a:rPr>
              <a:t>//field or data member or instance variable</a:t>
            </a:r>
            <a:r>
              <a:rPr lang="en-GB" sz="2400" dirty="0">
                <a:solidFill>
                  <a:srgbClr val="000000"/>
                </a:solidFill>
                <a:latin typeface="inter-regular"/>
              </a:rPr>
              <a:t>  </a:t>
            </a:r>
          </a:p>
          <a:p>
            <a:pPr algn="just"/>
            <a:r>
              <a:rPr lang="en-GB" sz="2400" dirty="0">
                <a:solidFill>
                  <a:srgbClr val="000000"/>
                </a:solidFill>
                <a:latin typeface="inter-regular"/>
              </a:rPr>
              <a:t>	String name;  </a:t>
            </a:r>
          </a:p>
          <a:p>
            <a:pPr algn="just"/>
            <a:r>
              <a:rPr lang="en-GB" sz="2400" dirty="0">
                <a:solidFill>
                  <a:srgbClr val="000000"/>
                </a:solidFill>
                <a:latin typeface="inter-regular"/>
              </a:rPr>
              <a:t>			</a:t>
            </a:r>
            <a:r>
              <a:rPr lang="en-GB" sz="2400" dirty="0">
                <a:solidFill>
                  <a:srgbClr val="008200"/>
                </a:solidFill>
                <a:latin typeface="inter-regular"/>
              </a:rPr>
              <a:t>//creating main method inside the Student class</a:t>
            </a:r>
            <a:r>
              <a:rPr lang="en-GB" sz="2400" dirty="0">
                <a:solidFill>
                  <a:srgbClr val="000000"/>
                </a:solidFill>
                <a:latin typeface="inter-regular"/>
              </a:rPr>
              <a:t>  </a:t>
            </a:r>
          </a:p>
          <a:p>
            <a:pPr algn="just"/>
            <a:r>
              <a:rPr lang="en-GB" sz="2400" b="1" dirty="0">
                <a:solidFill>
                  <a:srgbClr val="000000"/>
                </a:solidFill>
                <a:latin typeface="inter-regular"/>
              </a:rPr>
              <a:t>	</a:t>
            </a:r>
            <a:r>
              <a:rPr lang="en-GB" sz="2400" b="1" dirty="0">
                <a:solidFill>
                  <a:srgbClr val="006699"/>
                </a:solidFill>
                <a:latin typeface="inter-regular"/>
              </a:rPr>
              <a:t>public</a:t>
            </a:r>
            <a:r>
              <a:rPr lang="en-GB" sz="2400" dirty="0">
                <a:solidFill>
                  <a:srgbClr val="000000"/>
                </a:solidFill>
                <a:latin typeface="inter-regular"/>
              </a:rPr>
              <a:t> </a:t>
            </a:r>
            <a:r>
              <a:rPr lang="en-GB" sz="2400" b="1" dirty="0">
                <a:solidFill>
                  <a:srgbClr val="006699"/>
                </a:solidFill>
                <a:latin typeface="inter-regular"/>
              </a:rPr>
              <a:t>static</a:t>
            </a:r>
            <a:r>
              <a:rPr lang="en-GB" sz="2400" dirty="0">
                <a:solidFill>
                  <a:srgbClr val="000000"/>
                </a:solidFill>
                <a:latin typeface="inter-regular"/>
              </a:rPr>
              <a:t> </a:t>
            </a:r>
            <a:r>
              <a:rPr lang="en-GB" sz="2400" b="1" dirty="0">
                <a:solidFill>
                  <a:srgbClr val="006699"/>
                </a:solidFill>
                <a:latin typeface="inter-regular"/>
              </a:rPr>
              <a:t>void</a:t>
            </a:r>
            <a:r>
              <a:rPr lang="en-GB" sz="2400" dirty="0">
                <a:solidFill>
                  <a:srgbClr val="000000"/>
                </a:solidFill>
                <a:latin typeface="inter-regular"/>
              </a:rPr>
              <a:t> main(String </a:t>
            </a:r>
            <a:r>
              <a:rPr lang="en-GB" sz="2400" dirty="0" err="1">
                <a:solidFill>
                  <a:srgbClr val="000000"/>
                </a:solidFill>
                <a:latin typeface="inter-regular"/>
              </a:rPr>
              <a:t>args</a:t>
            </a:r>
            <a:r>
              <a:rPr lang="en-GB" sz="2400" dirty="0">
                <a:solidFill>
                  <a:srgbClr val="000000"/>
                </a:solidFill>
                <a:latin typeface="inter-regular"/>
              </a:rPr>
              <a:t>[]){  </a:t>
            </a:r>
          </a:p>
          <a:p>
            <a:pPr algn="just"/>
            <a:r>
              <a:rPr lang="en-GB" sz="2400" dirty="0">
                <a:solidFill>
                  <a:srgbClr val="000000"/>
                </a:solidFill>
                <a:latin typeface="inter-regular"/>
              </a:rPr>
              <a:t>			</a:t>
            </a:r>
            <a:r>
              <a:rPr lang="en-GB" sz="2400" dirty="0">
                <a:solidFill>
                  <a:srgbClr val="008200"/>
                </a:solidFill>
                <a:latin typeface="inter-regular"/>
              </a:rPr>
              <a:t>//Creating an object </a:t>
            </a:r>
          </a:p>
          <a:p>
            <a:pPr algn="just"/>
            <a:r>
              <a:rPr lang="en-GB" sz="2400" dirty="0">
                <a:solidFill>
                  <a:srgbClr val="000000"/>
                </a:solidFill>
                <a:latin typeface="inter-regular"/>
              </a:rPr>
              <a:t>		Student s1=</a:t>
            </a:r>
            <a:r>
              <a:rPr lang="en-GB" sz="2400" b="1" dirty="0">
                <a:solidFill>
                  <a:srgbClr val="006699"/>
                </a:solidFill>
                <a:latin typeface="inter-regular"/>
              </a:rPr>
              <a:t>new</a:t>
            </a:r>
            <a:r>
              <a:rPr lang="en-GB" sz="2400" dirty="0">
                <a:solidFill>
                  <a:srgbClr val="000000"/>
                </a:solidFill>
                <a:latin typeface="inter-regular"/>
              </a:rPr>
              <a:t> Student();	</a:t>
            </a:r>
            <a:r>
              <a:rPr lang="en-GB" sz="2400" dirty="0">
                <a:solidFill>
                  <a:srgbClr val="008200"/>
                </a:solidFill>
                <a:latin typeface="inter-regular"/>
              </a:rPr>
              <a:t>//creating an object of Student</a:t>
            </a:r>
            <a:r>
              <a:rPr lang="en-GB" sz="2400" dirty="0">
                <a:solidFill>
                  <a:srgbClr val="000000"/>
                </a:solidFill>
                <a:latin typeface="inter-regular"/>
              </a:rPr>
              <a:t>  </a:t>
            </a:r>
          </a:p>
          <a:p>
            <a:pPr algn="just"/>
            <a:r>
              <a:rPr lang="en-GB" sz="2400" dirty="0">
                <a:solidFill>
                  <a:srgbClr val="000000"/>
                </a:solidFill>
                <a:latin typeface="inter-regular"/>
              </a:rPr>
              <a:t>			</a:t>
            </a:r>
            <a:r>
              <a:rPr lang="en-GB" sz="2400" dirty="0">
                <a:solidFill>
                  <a:srgbClr val="008200"/>
                </a:solidFill>
                <a:latin typeface="inter-regular"/>
              </a:rPr>
              <a:t>//Printing values of the object</a:t>
            </a:r>
            <a:r>
              <a:rPr lang="en-GB" sz="2400" dirty="0">
                <a:solidFill>
                  <a:srgbClr val="000000"/>
                </a:solidFill>
                <a:latin typeface="inter-regular"/>
              </a:rPr>
              <a:t>  </a:t>
            </a:r>
          </a:p>
          <a:p>
            <a:pPr algn="just"/>
            <a:r>
              <a:rPr lang="en-GB" sz="2400" dirty="0">
                <a:solidFill>
                  <a:srgbClr val="000000"/>
                </a:solidFill>
                <a:latin typeface="inter-regular"/>
              </a:rPr>
              <a:t>		</a:t>
            </a:r>
            <a:r>
              <a:rPr lang="en-GB" sz="2400" dirty="0" err="1">
                <a:solidFill>
                  <a:srgbClr val="000000"/>
                </a:solidFill>
                <a:latin typeface="inter-regular"/>
              </a:rPr>
              <a:t>System.out.println</a:t>
            </a:r>
            <a:r>
              <a:rPr lang="en-GB" sz="2400" dirty="0">
                <a:solidFill>
                  <a:srgbClr val="000000"/>
                </a:solidFill>
                <a:latin typeface="inter-regular"/>
              </a:rPr>
              <a:t>(s1.id);</a:t>
            </a:r>
          </a:p>
          <a:p>
            <a:pPr algn="just"/>
            <a:r>
              <a:rPr lang="en-GB" sz="2400" dirty="0">
                <a:solidFill>
                  <a:srgbClr val="008200"/>
                </a:solidFill>
                <a:latin typeface="inter-regular"/>
              </a:rPr>
              <a:t>			//accessing member through reference variable</a:t>
            </a:r>
            <a:r>
              <a:rPr lang="en-GB" sz="2400" dirty="0">
                <a:solidFill>
                  <a:srgbClr val="000000"/>
                </a:solidFill>
                <a:latin typeface="inter-regular"/>
              </a:rPr>
              <a:t>  </a:t>
            </a:r>
          </a:p>
          <a:p>
            <a:pPr algn="just"/>
            <a:r>
              <a:rPr lang="en-GB" sz="2400" dirty="0">
                <a:solidFill>
                  <a:srgbClr val="000000"/>
                </a:solidFill>
                <a:latin typeface="inter-regular"/>
              </a:rPr>
              <a:t>		</a:t>
            </a:r>
            <a:r>
              <a:rPr lang="en-GB" sz="2400" dirty="0" err="1">
                <a:solidFill>
                  <a:srgbClr val="000000"/>
                </a:solidFill>
                <a:latin typeface="inter-regular"/>
              </a:rPr>
              <a:t>System.out.println</a:t>
            </a:r>
            <a:r>
              <a:rPr lang="en-GB" sz="2400" dirty="0">
                <a:solidFill>
                  <a:srgbClr val="000000"/>
                </a:solidFill>
                <a:latin typeface="inter-regular"/>
              </a:rPr>
              <a:t>(s1.name);  </a:t>
            </a:r>
          </a:p>
          <a:p>
            <a:pPr algn="just"/>
            <a:r>
              <a:rPr lang="en-GB" sz="2400" dirty="0">
                <a:solidFill>
                  <a:srgbClr val="000000"/>
                </a:solidFill>
                <a:latin typeface="inter-regular"/>
              </a:rPr>
              <a:t>	}  </a:t>
            </a:r>
          </a:p>
          <a:p>
            <a:pPr algn="just"/>
            <a:r>
              <a:rPr lang="en-GB" sz="2400" dirty="0">
                <a:solidFill>
                  <a:srgbClr val="000000"/>
                </a:solidFill>
                <a:latin typeface="inter-regular"/>
              </a:rPr>
              <a:t>}  </a:t>
            </a:r>
          </a:p>
        </p:txBody>
      </p:sp>
    </p:spTree>
    <p:extLst>
      <p:ext uri="{BB962C8B-B14F-4D97-AF65-F5344CB8AC3E}">
        <p14:creationId xmlns:p14="http://schemas.microsoft.com/office/powerpoint/2010/main" val="236323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6359" y="327212"/>
            <a:ext cx="9144000" cy="914400"/>
          </a:xfrm>
        </p:spPr>
        <p:txBody>
          <a:bodyPr>
            <a:noAutofit/>
          </a:bodyPr>
          <a:lstStyle/>
          <a:p>
            <a:r>
              <a:rPr lang="en-GB" sz="3200" b="1" dirty="0"/>
              <a:t>Decision Making Statement</a:t>
            </a:r>
          </a:p>
        </p:txBody>
      </p:sp>
      <p:sp>
        <p:nvSpPr>
          <p:cNvPr id="4" name="TextBox 3"/>
          <p:cNvSpPr txBox="1"/>
          <p:nvPr/>
        </p:nvSpPr>
        <p:spPr>
          <a:xfrm>
            <a:off x="416859" y="1219200"/>
            <a:ext cx="8763000" cy="1569660"/>
          </a:xfrm>
          <a:prstGeom prst="rect">
            <a:avLst/>
          </a:prstGeom>
          <a:noFill/>
        </p:spPr>
        <p:txBody>
          <a:bodyPr wrap="square" rtlCol="0">
            <a:spAutoFit/>
          </a:bodyPr>
          <a:lstStyle/>
          <a:p>
            <a:pPr algn="just"/>
            <a:r>
              <a:rPr lang="en-GB" sz="2400" dirty="0"/>
              <a:t>Here are two types of decision making statements in Java.</a:t>
            </a:r>
          </a:p>
          <a:p>
            <a:pPr algn="just"/>
            <a:endParaRPr lang="en-GB" sz="2400" dirty="0"/>
          </a:p>
          <a:p>
            <a:pPr marL="457200" indent="-457200" algn="just">
              <a:buAutoNum type="arabicPeriod"/>
            </a:pPr>
            <a:r>
              <a:rPr lang="en-GB" sz="2400" dirty="0"/>
              <a:t>if statements</a:t>
            </a:r>
          </a:p>
          <a:p>
            <a:pPr marL="457200" indent="-457200" algn="just">
              <a:buAutoNum type="arabicPeriod"/>
            </a:pPr>
            <a:r>
              <a:rPr lang="en-GB" sz="2400" dirty="0"/>
              <a:t>switch statements</a:t>
            </a:r>
          </a:p>
        </p:txBody>
      </p:sp>
    </p:spTree>
    <p:extLst>
      <p:ext uri="{BB962C8B-B14F-4D97-AF65-F5344CB8AC3E}">
        <p14:creationId xmlns:p14="http://schemas.microsoft.com/office/powerpoint/2010/main" val="1327811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8600" y="381000"/>
            <a:ext cx="9144000" cy="914400"/>
          </a:xfrm>
        </p:spPr>
        <p:txBody>
          <a:bodyPr>
            <a:noAutofit/>
          </a:bodyPr>
          <a:lstStyle/>
          <a:p>
            <a:r>
              <a:rPr lang="en-GB" sz="3200" b="1" dirty="0"/>
              <a:t>IF Statements</a:t>
            </a:r>
          </a:p>
        </p:txBody>
      </p:sp>
      <p:sp>
        <p:nvSpPr>
          <p:cNvPr id="4" name="TextBox 3"/>
          <p:cNvSpPr txBox="1"/>
          <p:nvPr/>
        </p:nvSpPr>
        <p:spPr>
          <a:xfrm>
            <a:off x="419100" y="990600"/>
            <a:ext cx="8763000" cy="5016758"/>
          </a:xfrm>
          <a:prstGeom prst="rect">
            <a:avLst/>
          </a:prstGeom>
          <a:noFill/>
        </p:spPr>
        <p:txBody>
          <a:bodyPr wrap="square" rtlCol="0">
            <a:spAutoFit/>
          </a:bodyPr>
          <a:lstStyle/>
          <a:p>
            <a:pPr algn="just"/>
            <a:endParaRPr lang="en-GB" sz="2000" dirty="0"/>
          </a:p>
          <a:p>
            <a:pPr algn="just"/>
            <a:r>
              <a:rPr lang="en-GB" sz="2000" b="1" dirty="0"/>
              <a:t>(a)	IF Statement:</a:t>
            </a:r>
          </a:p>
          <a:p>
            <a:pPr algn="just"/>
            <a:r>
              <a:rPr lang="en-GB" sz="2000" dirty="0"/>
              <a:t>IF statement consists of a Boolean expression followed by one or more statements.</a:t>
            </a:r>
          </a:p>
          <a:p>
            <a:pPr algn="just"/>
            <a:endParaRPr lang="en-GB" sz="2000" dirty="0"/>
          </a:p>
          <a:p>
            <a:pPr algn="just"/>
            <a:r>
              <a:rPr lang="en-GB" sz="2000" dirty="0"/>
              <a:t>Syntax:</a:t>
            </a:r>
          </a:p>
          <a:p>
            <a:pPr algn="just"/>
            <a:r>
              <a:rPr lang="en-GB" sz="2000" dirty="0"/>
              <a:t>The syntax of a if statement is:</a:t>
            </a:r>
          </a:p>
          <a:p>
            <a:pPr algn="just"/>
            <a:endParaRPr lang="en-GB" sz="2000" dirty="0"/>
          </a:p>
          <a:p>
            <a:pPr algn="just"/>
            <a:r>
              <a:rPr lang="en-GB" sz="2000" dirty="0"/>
              <a:t>if(</a:t>
            </a:r>
            <a:r>
              <a:rPr lang="en-GB" sz="2000" dirty="0" err="1"/>
              <a:t>Boolean_expression</a:t>
            </a:r>
            <a:r>
              <a:rPr lang="en-GB" sz="2000" dirty="0"/>
              <a:t>)</a:t>
            </a:r>
          </a:p>
          <a:p>
            <a:pPr algn="just"/>
            <a:r>
              <a:rPr lang="en-GB" sz="2000" dirty="0"/>
              <a:t>{</a:t>
            </a:r>
          </a:p>
          <a:p>
            <a:pPr algn="just"/>
            <a:r>
              <a:rPr lang="en-GB" sz="2000" dirty="0"/>
              <a:t>	//Statements will execute if the Boolean expression is true</a:t>
            </a:r>
          </a:p>
          <a:p>
            <a:pPr algn="just"/>
            <a:r>
              <a:rPr lang="en-GB" sz="2000" dirty="0"/>
              <a:t>}</a:t>
            </a:r>
          </a:p>
          <a:p>
            <a:pPr algn="just"/>
            <a:endParaRPr lang="en-GB" sz="2000" dirty="0"/>
          </a:p>
          <a:p>
            <a:pPr algn="just"/>
            <a:r>
              <a:rPr lang="en-GB" sz="2000" dirty="0"/>
              <a:t>If the Boolean expression evaluates to true then the block of code inside the if statement will be executed. If not the first set of code after the end of the if statement (after the closing curly brace) will be executed.</a:t>
            </a:r>
          </a:p>
        </p:txBody>
      </p:sp>
    </p:spTree>
    <p:extLst>
      <p:ext uri="{BB962C8B-B14F-4D97-AF65-F5344CB8AC3E}">
        <p14:creationId xmlns:p14="http://schemas.microsoft.com/office/powerpoint/2010/main" val="16294699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33400"/>
            <a:ext cx="8763000" cy="53860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sz="2400" b="1" dirty="0"/>
              <a:t>Example:</a:t>
            </a:r>
          </a:p>
          <a:p>
            <a:pPr algn="just"/>
            <a:r>
              <a:rPr lang="en-GB" sz="2400" dirty="0"/>
              <a:t> </a:t>
            </a:r>
          </a:p>
          <a:p>
            <a:r>
              <a:rPr lang="en-GB" sz="2000" dirty="0"/>
              <a:t>public class Test {</a:t>
            </a:r>
          </a:p>
          <a:p>
            <a:br>
              <a:rPr lang="en-GB" sz="2000" dirty="0"/>
            </a:br>
            <a:r>
              <a:rPr lang="en-GB" sz="2000" dirty="0"/>
              <a:t>  public static void main(String </a:t>
            </a:r>
            <a:r>
              <a:rPr lang="en-GB" sz="2000" dirty="0" err="1"/>
              <a:t>args</a:t>
            </a:r>
            <a:r>
              <a:rPr lang="en-GB" sz="2000" dirty="0"/>
              <a:t>[]) {</a:t>
            </a:r>
          </a:p>
          <a:p>
            <a:r>
              <a:rPr lang="en-GB" sz="2000" dirty="0"/>
              <a:t>    int x = 10;</a:t>
            </a:r>
          </a:p>
          <a:p>
            <a:br>
              <a:rPr lang="en-GB" sz="2000" dirty="0"/>
            </a:br>
            <a:r>
              <a:rPr lang="en-GB" sz="2000" dirty="0"/>
              <a:t>    if (x &lt; 20) {</a:t>
            </a:r>
          </a:p>
          <a:p>
            <a:r>
              <a:rPr lang="en-GB" sz="2000" dirty="0"/>
              <a:t>      </a:t>
            </a:r>
            <a:r>
              <a:rPr lang="en-GB" sz="2000" dirty="0" err="1"/>
              <a:t>System.out.print</a:t>
            </a:r>
            <a:r>
              <a:rPr lang="en-GB" sz="2000" dirty="0"/>
              <a:t>("This is if statement");</a:t>
            </a:r>
          </a:p>
          <a:p>
            <a:r>
              <a:rPr lang="en-GB" sz="2000" dirty="0"/>
              <a:t>    }</a:t>
            </a:r>
          </a:p>
          <a:p>
            <a:r>
              <a:rPr lang="en-GB" sz="2000" dirty="0"/>
              <a:t>  }</a:t>
            </a:r>
          </a:p>
          <a:p>
            <a:r>
              <a:rPr lang="en-GB" sz="2000" dirty="0"/>
              <a:t>}</a:t>
            </a:r>
          </a:p>
          <a:p>
            <a:endParaRPr lang="en-GB" sz="2400" dirty="0"/>
          </a:p>
          <a:p>
            <a:pPr algn="just"/>
            <a:r>
              <a:rPr lang="en-GB" sz="2400" dirty="0"/>
              <a:t>OUTPUT</a:t>
            </a:r>
          </a:p>
          <a:p>
            <a:pPr algn="just"/>
            <a:endParaRPr lang="en-GB" sz="2400" dirty="0"/>
          </a:p>
          <a:p>
            <a:pPr algn="just"/>
            <a:r>
              <a:rPr lang="en-GB" sz="2400" dirty="0"/>
              <a:t>This is if statement</a:t>
            </a:r>
          </a:p>
        </p:txBody>
      </p:sp>
    </p:spTree>
    <p:extLst>
      <p:ext uri="{BB962C8B-B14F-4D97-AF65-F5344CB8AC3E}">
        <p14:creationId xmlns:p14="http://schemas.microsoft.com/office/powerpoint/2010/main" val="36918081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85800"/>
            <a:ext cx="8763000" cy="3170099"/>
          </a:xfrm>
          <a:prstGeom prst="rect">
            <a:avLst/>
          </a:prstGeom>
          <a:noFill/>
        </p:spPr>
        <p:txBody>
          <a:bodyPr wrap="square" rtlCol="0">
            <a:spAutoFit/>
          </a:bodyPr>
          <a:lstStyle/>
          <a:p>
            <a:pPr algn="just"/>
            <a:r>
              <a:rPr lang="en-GB" sz="2000" b="1" dirty="0"/>
              <a:t>(b)	if...else Statement:</a:t>
            </a:r>
          </a:p>
          <a:p>
            <a:pPr algn="just"/>
            <a:r>
              <a:rPr lang="en-GB" sz="2000" dirty="0"/>
              <a:t>A if statement can be followed by an optional else statement, which executes when the Boolean expression is false.</a:t>
            </a:r>
          </a:p>
          <a:p>
            <a:pPr algn="just"/>
            <a:endParaRPr lang="en-GB" sz="2000" dirty="0"/>
          </a:p>
          <a:p>
            <a:pPr algn="just"/>
            <a:r>
              <a:rPr lang="en-GB" sz="2000" b="1" dirty="0"/>
              <a:t>Syntax:</a:t>
            </a:r>
          </a:p>
          <a:p>
            <a:pPr algn="just"/>
            <a:r>
              <a:rPr lang="en-GB" sz="2000" dirty="0"/>
              <a:t>The syntax of a if...else is: if(</a:t>
            </a:r>
            <a:r>
              <a:rPr lang="en-GB" sz="2000" dirty="0" err="1"/>
              <a:t>Boolean_expression</a:t>
            </a:r>
            <a:r>
              <a:rPr lang="en-GB" sz="2000" dirty="0"/>
              <a:t>) {</a:t>
            </a:r>
          </a:p>
          <a:p>
            <a:pPr algn="just"/>
            <a:r>
              <a:rPr lang="en-GB" sz="2000" dirty="0"/>
              <a:t>//Executes when the Boolean expression is true</a:t>
            </a:r>
          </a:p>
          <a:p>
            <a:pPr algn="just"/>
            <a:r>
              <a:rPr lang="en-GB" sz="2000" dirty="0"/>
              <a:t>} else {</a:t>
            </a:r>
          </a:p>
          <a:p>
            <a:pPr algn="just"/>
            <a:r>
              <a:rPr lang="en-GB" sz="2000" dirty="0"/>
              <a:t>//Executes when the Boolean expression is false</a:t>
            </a:r>
          </a:p>
          <a:p>
            <a:pPr algn="just"/>
            <a:r>
              <a:rPr lang="en-GB" sz="2000" dirty="0"/>
              <a:t>}</a:t>
            </a:r>
          </a:p>
        </p:txBody>
      </p:sp>
    </p:spTree>
    <p:extLst>
      <p:ext uri="{BB962C8B-B14F-4D97-AF65-F5344CB8AC3E}">
        <p14:creationId xmlns:p14="http://schemas.microsoft.com/office/powerpoint/2010/main" val="221831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03094737"/>
              </p:ext>
            </p:extLst>
          </p:nvPr>
        </p:nvGraphicFramePr>
        <p:xfrm>
          <a:off x="533400" y="304800"/>
          <a:ext cx="8534400" cy="6248400"/>
        </p:xfrm>
        <a:graphic>
          <a:graphicData uri="http://schemas.openxmlformats.org/drawingml/2006/table">
            <a:tbl>
              <a:tblPr firstRow="1" bandRow="1">
                <a:tableStyleId>{5C22544A-7EE6-4342-B048-85BDC9FD1C3A}</a:tableStyleId>
              </a:tblPr>
              <a:tblGrid>
                <a:gridCol w="1721853">
                  <a:extLst>
                    <a:ext uri="{9D8B030D-6E8A-4147-A177-3AD203B41FA5}">
                      <a16:colId xmlns:a16="http://schemas.microsoft.com/office/drawing/2014/main" val="20000"/>
                    </a:ext>
                  </a:extLst>
                </a:gridCol>
                <a:gridCol w="6812547">
                  <a:extLst>
                    <a:ext uri="{9D8B030D-6E8A-4147-A177-3AD203B41FA5}">
                      <a16:colId xmlns:a16="http://schemas.microsoft.com/office/drawing/2014/main" val="20001"/>
                    </a:ext>
                  </a:extLst>
                </a:gridCol>
              </a:tblGrid>
              <a:tr h="260465">
                <a:tc>
                  <a:txBody>
                    <a:bodyPr/>
                    <a:lstStyle/>
                    <a:p>
                      <a:pPr algn="ctr"/>
                      <a:r>
                        <a:rPr lang="en-US" sz="1400" dirty="0"/>
                        <a:t>Year</a:t>
                      </a:r>
                    </a:p>
                  </a:txBody>
                  <a:tcPr/>
                </a:tc>
                <a:tc>
                  <a:txBody>
                    <a:bodyPr/>
                    <a:lstStyle/>
                    <a:p>
                      <a:pPr algn="ctr"/>
                      <a:r>
                        <a:rPr lang="en-US" sz="1400" dirty="0"/>
                        <a:t>Development</a:t>
                      </a:r>
                    </a:p>
                  </a:txBody>
                  <a:tcPr/>
                </a:tc>
                <a:extLst>
                  <a:ext uri="{0D108BD9-81ED-4DB2-BD59-A6C34878D82A}">
                    <a16:rowId xmlns:a16="http://schemas.microsoft.com/office/drawing/2014/main" val="10000"/>
                  </a:ext>
                </a:extLst>
              </a:tr>
              <a:tr h="368993">
                <a:tc>
                  <a:txBody>
                    <a:bodyPr/>
                    <a:lstStyle/>
                    <a:p>
                      <a:pPr algn="just"/>
                      <a:r>
                        <a:rPr lang="en-US" sz="2000" dirty="0"/>
                        <a:t>1997</a:t>
                      </a:r>
                    </a:p>
                  </a:txBody>
                  <a:tcPr/>
                </a:tc>
                <a:tc>
                  <a:txBody>
                    <a:bodyPr/>
                    <a:lstStyle/>
                    <a:p>
                      <a:pPr algn="just"/>
                      <a:r>
                        <a:rPr lang="en-US" sz="2000" dirty="0"/>
                        <a:t>Sun release</a:t>
                      </a:r>
                      <a:r>
                        <a:rPr lang="en-US" sz="2000" baseline="0" dirty="0"/>
                        <a:t> JDK 1.1</a:t>
                      </a:r>
                      <a:endParaRPr lang="en-US" sz="2000" dirty="0"/>
                    </a:p>
                  </a:txBody>
                  <a:tcPr/>
                </a:tc>
                <a:extLst>
                  <a:ext uri="{0D108BD9-81ED-4DB2-BD59-A6C34878D82A}">
                    <a16:rowId xmlns:a16="http://schemas.microsoft.com/office/drawing/2014/main" val="10001"/>
                  </a:ext>
                </a:extLst>
              </a:tr>
              <a:tr h="368993">
                <a:tc>
                  <a:txBody>
                    <a:bodyPr/>
                    <a:lstStyle/>
                    <a:p>
                      <a:pPr algn="just"/>
                      <a:r>
                        <a:rPr lang="en-US" sz="2000" dirty="0"/>
                        <a:t>1998</a:t>
                      </a:r>
                    </a:p>
                  </a:txBody>
                  <a:tcPr/>
                </a:tc>
                <a:tc>
                  <a:txBody>
                    <a:bodyPr/>
                    <a:lstStyle/>
                    <a:p>
                      <a:pPr algn="just"/>
                      <a:r>
                        <a:rPr lang="en-US" sz="2000" dirty="0"/>
                        <a:t>Sun</a:t>
                      </a:r>
                      <a:r>
                        <a:rPr lang="en-US" sz="2000" baseline="0" dirty="0"/>
                        <a:t> release Java 2 with JDK 1.2</a:t>
                      </a:r>
                      <a:endParaRPr lang="en-US" sz="2000" dirty="0"/>
                    </a:p>
                  </a:txBody>
                  <a:tcPr/>
                </a:tc>
                <a:extLst>
                  <a:ext uri="{0D108BD9-81ED-4DB2-BD59-A6C34878D82A}">
                    <a16:rowId xmlns:a16="http://schemas.microsoft.com/office/drawing/2014/main" val="10002"/>
                  </a:ext>
                </a:extLst>
              </a:tr>
              <a:tr h="368993">
                <a:tc>
                  <a:txBody>
                    <a:bodyPr/>
                    <a:lstStyle/>
                    <a:p>
                      <a:pPr algn="just"/>
                      <a:r>
                        <a:rPr lang="en-US" sz="2000" dirty="0"/>
                        <a:t>1999</a:t>
                      </a:r>
                    </a:p>
                  </a:txBody>
                  <a:tcPr/>
                </a:tc>
                <a:tc>
                  <a:txBody>
                    <a:bodyPr/>
                    <a:lstStyle/>
                    <a:p>
                      <a:pPr algn="just"/>
                      <a:r>
                        <a:rPr lang="en-US" sz="2000" dirty="0"/>
                        <a:t>Sun release J2SE</a:t>
                      </a:r>
                      <a:r>
                        <a:rPr lang="en-US" sz="2000" baseline="0" dirty="0"/>
                        <a:t> and J2EE</a:t>
                      </a:r>
                      <a:endParaRPr lang="en-US" sz="2000" dirty="0"/>
                    </a:p>
                  </a:txBody>
                  <a:tcPr/>
                </a:tc>
                <a:extLst>
                  <a:ext uri="{0D108BD9-81ED-4DB2-BD59-A6C34878D82A}">
                    <a16:rowId xmlns:a16="http://schemas.microsoft.com/office/drawing/2014/main" val="10003"/>
                  </a:ext>
                </a:extLst>
              </a:tr>
              <a:tr h="368993">
                <a:tc>
                  <a:txBody>
                    <a:bodyPr/>
                    <a:lstStyle/>
                    <a:p>
                      <a:pPr algn="just"/>
                      <a:r>
                        <a:rPr lang="en-US" sz="2000" dirty="0"/>
                        <a:t>2000</a:t>
                      </a:r>
                    </a:p>
                  </a:txBody>
                  <a:tcPr/>
                </a:tc>
                <a:tc>
                  <a:txBody>
                    <a:bodyPr/>
                    <a:lstStyle/>
                    <a:p>
                      <a:pPr algn="just"/>
                      <a:r>
                        <a:rPr lang="en-US" sz="2000" dirty="0"/>
                        <a:t>JDK 1.3</a:t>
                      </a:r>
                    </a:p>
                  </a:txBody>
                  <a:tcPr/>
                </a:tc>
                <a:extLst>
                  <a:ext uri="{0D108BD9-81ED-4DB2-BD59-A6C34878D82A}">
                    <a16:rowId xmlns:a16="http://schemas.microsoft.com/office/drawing/2014/main" val="10004"/>
                  </a:ext>
                </a:extLst>
              </a:tr>
              <a:tr h="368993">
                <a:tc>
                  <a:txBody>
                    <a:bodyPr/>
                    <a:lstStyle/>
                    <a:p>
                      <a:pPr algn="just"/>
                      <a:r>
                        <a:rPr lang="en-US" sz="2000" dirty="0"/>
                        <a:t>2002</a:t>
                      </a:r>
                    </a:p>
                  </a:txBody>
                  <a:tcPr/>
                </a:tc>
                <a:tc>
                  <a:txBody>
                    <a:bodyPr/>
                    <a:lstStyle/>
                    <a:p>
                      <a:pPr algn="just"/>
                      <a:r>
                        <a:rPr lang="en-US" sz="2000" dirty="0"/>
                        <a:t>JDK 1.4</a:t>
                      </a:r>
                    </a:p>
                  </a:txBody>
                  <a:tcPr/>
                </a:tc>
                <a:extLst>
                  <a:ext uri="{0D108BD9-81ED-4DB2-BD59-A6C34878D82A}">
                    <a16:rowId xmlns:a16="http://schemas.microsoft.com/office/drawing/2014/main" val="10005"/>
                  </a:ext>
                </a:extLst>
              </a:tr>
              <a:tr h="368993">
                <a:tc>
                  <a:txBody>
                    <a:bodyPr/>
                    <a:lstStyle/>
                    <a:p>
                      <a:pPr algn="just"/>
                      <a:r>
                        <a:rPr lang="en-US" sz="2000" dirty="0"/>
                        <a:t>2004</a:t>
                      </a:r>
                    </a:p>
                  </a:txBody>
                  <a:tcPr/>
                </a:tc>
                <a:tc>
                  <a:txBody>
                    <a:bodyPr/>
                    <a:lstStyle/>
                    <a:p>
                      <a:pPr algn="just"/>
                      <a:r>
                        <a:rPr lang="en-US" sz="2000" dirty="0"/>
                        <a:t>JDK 1.5</a:t>
                      </a:r>
                    </a:p>
                  </a:txBody>
                  <a:tcPr/>
                </a:tc>
                <a:extLst>
                  <a:ext uri="{0D108BD9-81ED-4DB2-BD59-A6C34878D82A}">
                    <a16:rowId xmlns:a16="http://schemas.microsoft.com/office/drawing/2014/main" val="10006"/>
                  </a:ext>
                </a:extLst>
              </a:tr>
              <a:tr h="368993">
                <a:tc>
                  <a:txBody>
                    <a:bodyPr/>
                    <a:lstStyle/>
                    <a:p>
                      <a:pPr algn="just"/>
                      <a:r>
                        <a:rPr lang="en-US" sz="2000" dirty="0"/>
                        <a:t>2006</a:t>
                      </a:r>
                    </a:p>
                  </a:txBody>
                  <a:tcPr/>
                </a:tc>
                <a:tc>
                  <a:txBody>
                    <a:bodyPr/>
                    <a:lstStyle/>
                    <a:p>
                      <a:pPr algn="just"/>
                      <a:r>
                        <a:rPr lang="en-US" sz="2000" dirty="0"/>
                        <a:t>JDK 1.6</a:t>
                      </a:r>
                    </a:p>
                  </a:txBody>
                  <a:tcPr/>
                </a:tc>
                <a:extLst>
                  <a:ext uri="{0D108BD9-81ED-4DB2-BD59-A6C34878D82A}">
                    <a16:rowId xmlns:a16="http://schemas.microsoft.com/office/drawing/2014/main" val="10007"/>
                  </a:ext>
                </a:extLst>
              </a:tr>
              <a:tr h="368993">
                <a:tc>
                  <a:txBody>
                    <a:bodyPr/>
                    <a:lstStyle/>
                    <a:p>
                      <a:pPr algn="just"/>
                      <a:r>
                        <a:rPr lang="en-US" sz="2000" dirty="0"/>
                        <a:t>2011</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1.6</a:t>
                      </a:r>
                    </a:p>
                  </a:txBody>
                  <a:tcPr/>
                </a:tc>
                <a:extLst>
                  <a:ext uri="{0D108BD9-81ED-4DB2-BD59-A6C34878D82A}">
                    <a16:rowId xmlns:a16="http://schemas.microsoft.com/office/drawing/2014/main" val="45931674"/>
                  </a:ext>
                </a:extLst>
              </a:tr>
              <a:tr h="368993">
                <a:tc>
                  <a:txBody>
                    <a:bodyPr/>
                    <a:lstStyle/>
                    <a:p>
                      <a:pPr algn="just"/>
                      <a:r>
                        <a:rPr lang="en-US" sz="2000" dirty="0"/>
                        <a:t>2014</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1.8</a:t>
                      </a:r>
                    </a:p>
                  </a:txBody>
                  <a:tcPr/>
                </a:tc>
                <a:extLst>
                  <a:ext uri="{0D108BD9-81ED-4DB2-BD59-A6C34878D82A}">
                    <a16:rowId xmlns:a16="http://schemas.microsoft.com/office/drawing/2014/main" val="636186536"/>
                  </a:ext>
                </a:extLst>
              </a:tr>
              <a:tr h="368993">
                <a:tc>
                  <a:txBody>
                    <a:bodyPr/>
                    <a:lstStyle/>
                    <a:p>
                      <a:pPr algn="just"/>
                      <a:r>
                        <a:rPr lang="en-US" sz="2000" dirty="0"/>
                        <a:t>2017</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1.9</a:t>
                      </a:r>
                    </a:p>
                  </a:txBody>
                  <a:tcPr/>
                </a:tc>
                <a:extLst>
                  <a:ext uri="{0D108BD9-81ED-4DB2-BD59-A6C34878D82A}">
                    <a16:rowId xmlns:a16="http://schemas.microsoft.com/office/drawing/2014/main" val="1307514824"/>
                  </a:ext>
                </a:extLst>
              </a:tr>
              <a:tr h="368993">
                <a:tc>
                  <a:txBody>
                    <a:bodyPr/>
                    <a:lstStyle/>
                    <a:p>
                      <a:pPr algn="just"/>
                      <a:r>
                        <a:rPr lang="en-US" sz="2000" dirty="0"/>
                        <a:t>2018</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10, 11</a:t>
                      </a:r>
                    </a:p>
                  </a:txBody>
                  <a:tcPr/>
                </a:tc>
                <a:extLst>
                  <a:ext uri="{0D108BD9-81ED-4DB2-BD59-A6C34878D82A}">
                    <a16:rowId xmlns:a16="http://schemas.microsoft.com/office/drawing/2014/main" val="2664044283"/>
                  </a:ext>
                </a:extLst>
              </a:tr>
              <a:tr h="368993">
                <a:tc>
                  <a:txBody>
                    <a:bodyPr/>
                    <a:lstStyle/>
                    <a:p>
                      <a:pPr algn="just"/>
                      <a:r>
                        <a:rPr lang="en-US" sz="2000" dirty="0"/>
                        <a:t>2019</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12, 13</a:t>
                      </a:r>
                    </a:p>
                  </a:txBody>
                  <a:tcPr/>
                </a:tc>
                <a:extLst>
                  <a:ext uri="{0D108BD9-81ED-4DB2-BD59-A6C34878D82A}">
                    <a16:rowId xmlns:a16="http://schemas.microsoft.com/office/drawing/2014/main" val="3581373611"/>
                  </a:ext>
                </a:extLst>
              </a:tr>
              <a:tr h="368993">
                <a:tc>
                  <a:txBody>
                    <a:bodyPr/>
                    <a:lstStyle/>
                    <a:p>
                      <a:pPr algn="just"/>
                      <a:r>
                        <a:rPr lang="en-US" sz="2000" dirty="0"/>
                        <a:t>2020</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14, 15</a:t>
                      </a:r>
                    </a:p>
                  </a:txBody>
                  <a:tcPr/>
                </a:tc>
                <a:extLst>
                  <a:ext uri="{0D108BD9-81ED-4DB2-BD59-A6C34878D82A}">
                    <a16:rowId xmlns:a16="http://schemas.microsoft.com/office/drawing/2014/main" val="467877249"/>
                  </a:ext>
                </a:extLst>
              </a:tr>
              <a:tr h="368993">
                <a:tc>
                  <a:txBody>
                    <a:bodyPr/>
                    <a:lstStyle/>
                    <a:p>
                      <a:pPr algn="just"/>
                      <a:r>
                        <a:rPr lang="en-US" sz="2000" dirty="0"/>
                        <a:t>2021</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16, 17</a:t>
                      </a:r>
                    </a:p>
                  </a:txBody>
                  <a:tcPr/>
                </a:tc>
                <a:extLst>
                  <a:ext uri="{0D108BD9-81ED-4DB2-BD59-A6C34878D82A}">
                    <a16:rowId xmlns:a16="http://schemas.microsoft.com/office/drawing/2014/main" val="3709172265"/>
                  </a:ext>
                </a:extLst>
              </a:tr>
              <a:tr h="368993">
                <a:tc>
                  <a:txBody>
                    <a:bodyPr/>
                    <a:lstStyle/>
                    <a:p>
                      <a:pPr algn="just"/>
                      <a:r>
                        <a:rPr lang="en-US" sz="2000" dirty="0"/>
                        <a:t>2022</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t>JDK 18</a:t>
                      </a:r>
                    </a:p>
                  </a:txBody>
                  <a:tcPr/>
                </a:tc>
                <a:extLst>
                  <a:ext uri="{0D108BD9-81ED-4DB2-BD59-A6C34878D82A}">
                    <a16:rowId xmlns:a16="http://schemas.microsoft.com/office/drawing/2014/main" val="1554043581"/>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57200"/>
            <a:ext cx="8763000"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sz="2400" dirty="0"/>
              <a:t>Example:</a:t>
            </a:r>
          </a:p>
          <a:p>
            <a:r>
              <a:rPr lang="en-IN" sz="2000" dirty="0"/>
              <a:t>public class Test {</a:t>
            </a:r>
          </a:p>
          <a:p>
            <a:br>
              <a:rPr lang="en-IN" sz="2000" dirty="0"/>
            </a:br>
            <a:r>
              <a:rPr lang="en-IN" sz="2000" dirty="0"/>
              <a:t>  public static void main(String </a:t>
            </a:r>
            <a:r>
              <a:rPr lang="en-IN" sz="2000" dirty="0" err="1"/>
              <a:t>args</a:t>
            </a:r>
            <a:r>
              <a:rPr lang="en-IN" sz="2000" dirty="0"/>
              <a:t>[]) {</a:t>
            </a:r>
          </a:p>
          <a:p>
            <a:r>
              <a:rPr lang="en-IN" sz="2000" dirty="0"/>
              <a:t>    int x = 30;</a:t>
            </a:r>
          </a:p>
          <a:p>
            <a:br>
              <a:rPr lang="en-IN" sz="2000" dirty="0"/>
            </a:br>
            <a:r>
              <a:rPr lang="en-IN" sz="2000" dirty="0"/>
              <a:t>    if (x &lt; 20) {</a:t>
            </a:r>
          </a:p>
          <a:p>
            <a:r>
              <a:rPr lang="en-IN" sz="2000" dirty="0"/>
              <a:t>      </a:t>
            </a:r>
            <a:r>
              <a:rPr lang="en-IN" sz="2000" dirty="0" err="1"/>
              <a:t>System.out.print</a:t>
            </a:r>
            <a:r>
              <a:rPr lang="en-IN" sz="2000" dirty="0"/>
              <a:t>("This is if statement");</a:t>
            </a:r>
          </a:p>
          <a:p>
            <a:r>
              <a:rPr lang="en-IN" sz="2000" dirty="0"/>
              <a:t>    } else {</a:t>
            </a:r>
          </a:p>
          <a:p>
            <a:r>
              <a:rPr lang="en-IN" sz="2000" dirty="0"/>
              <a:t>      </a:t>
            </a:r>
            <a:r>
              <a:rPr lang="en-IN" sz="2000" dirty="0" err="1"/>
              <a:t>System.out.print</a:t>
            </a:r>
            <a:r>
              <a:rPr lang="en-IN" sz="2000" dirty="0"/>
              <a:t>("This is else statement");</a:t>
            </a:r>
          </a:p>
          <a:p>
            <a:r>
              <a:rPr lang="en-IN" sz="2000" dirty="0"/>
              <a:t>    }</a:t>
            </a:r>
          </a:p>
          <a:p>
            <a:r>
              <a:rPr lang="en-IN" sz="2000" dirty="0"/>
              <a:t>  }</a:t>
            </a:r>
          </a:p>
          <a:p>
            <a:r>
              <a:rPr lang="en-IN" sz="2000" dirty="0"/>
              <a:t>}</a:t>
            </a:r>
          </a:p>
          <a:p>
            <a:pPr algn="just"/>
            <a:endParaRPr lang="en-GB" sz="2400" dirty="0"/>
          </a:p>
          <a:p>
            <a:pPr algn="just"/>
            <a:r>
              <a:rPr lang="en-GB" sz="2400" dirty="0"/>
              <a:t>This would produce the following result: This is else statement</a:t>
            </a:r>
          </a:p>
        </p:txBody>
      </p:sp>
    </p:spTree>
    <p:extLst>
      <p:ext uri="{BB962C8B-B14F-4D97-AF65-F5344CB8AC3E}">
        <p14:creationId xmlns:p14="http://schemas.microsoft.com/office/powerpoint/2010/main" val="6099201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09600"/>
            <a:ext cx="8763000" cy="5262979"/>
          </a:xfrm>
          <a:prstGeom prst="rect">
            <a:avLst/>
          </a:prstGeom>
          <a:noFill/>
        </p:spPr>
        <p:txBody>
          <a:bodyPr wrap="square" rtlCol="0">
            <a:spAutoFit/>
          </a:bodyPr>
          <a:lstStyle/>
          <a:p>
            <a:pPr marL="457200" indent="-457200" algn="just">
              <a:buAutoNum type="alphaLcParenBoth" startAt="3"/>
            </a:pPr>
            <a:r>
              <a:rPr lang="en-GB" sz="2400" b="1" dirty="0"/>
              <a:t>The if...else if...else Statement: (Multiple IF)</a:t>
            </a:r>
          </a:p>
          <a:p>
            <a:pPr algn="just"/>
            <a:endParaRPr lang="en-GB" sz="2400" b="1" dirty="0"/>
          </a:p>
          <a:p>
            <a:pPr algn="just"/>
            <a:r>
              <a:rPr lang="en-GB" sz="2400" dirty="0"/>
              <a:t>if statement can be followed by an optional else if...else statement, which is very useful to test various conditions using single if...else if statement.</a:t>
            </a:r>
          </a:p>
          <a:p>
            <a:pPr algn="just"/>
            <a:endParaRPr lang="en-GB" sz="2400" dirty="0"/>
          </a:p>
          <a:p>
            <a:pPr algn="just"/>
            <a:r>
              <a:rPr lang="en-GB" sz="2400" dirty="0"/>
              <a:t>When using if, else if, else statements there are few points to keep in mind.</a:t>
            </a:r>
          </a:p>
          <a:p>
            <a:pPr algn="just"/>
            <a:r>
              <a:rPr lang="en-GB" sz="2400" dirty="0"/>
              <a:t>•	if can have zero or one else's and it must come after any else if's.</a:t>
            </a:r>
          </a:p>
          <a:p>
            <a:pPr algn="just"/>
            <a:r>
              <a:rPr lang="en-GB" sz="2400" dirty="0"/>
              <a:t>•	if can have zero to many else if's and they must come before the else.</a:t>
            </a:r>
          </a:p>
          <a:p>
            <a:pPr algn="just"/>
            <a:r>
              <a:rPr lang="en-GB" sz="2400" dirty="0"/>
              <a:t>•	Once an else if succeeds, none of the remaining else if's or else's will be tested.</a:t>
            </a:r>
          </a:p>
        </p:txBody>
      </p:sp>
    </p:spTree>
    <p:extLst>
      <p:ext uri="{BB962C8B-B14F-4D97-AF65-F5344CB8AC3E}">
        <p14:creationId xmlns:p14="http://schemas.microsoft.com/office/powerpoint/2010/main" val="2821530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990600"/>
            <a:ext cx="8763000" cy="4893647"/>
          </a:xfrm>
          <a:prstGeom prst="rect">
            <a:avLst/>
          </a:prstGeom>
          <a:noFill/>
        </p:spPr>
        <p:txBody>
          <a:bodyPr wrap="square" rtlCol="0">
            <a:spAutoFit/>
          </a:bodyPr>
          <a:lstStyle/>
          <a:p>
            <a:pPr algn="just"/>
            <a:r>
              <a:rPr lang="en-GB" sz="2400" dirty="0"/>
              <a:t>Syntax:</a:t>
            </a:r>
          </a:p>
          <a:p>
            <a:pPr algn="just"/>
            <a:endParaRPr lang="en-GB" sz="2400" dirty="0"/>
          </a:p>
          <a:p>
            <a:pPr algn="just"/>
            <a:r>
              <a:rPr lang="en-GB" sz="2400" dirty="0"/>
              <a:t>The syntax of an if...else is: </a:t>
            </a:r>
          </a:p>
          <a:p>
            <a:pPr algn="just"/>
            <a:endParaRPr lang="en-GB" sz="2400" dirty="0"/>
          </a:p>
          <a:p>
            <a:pPr algn="just"/>
            <a:r>
              <a:rPr lang="en-GB" sz="2400" dirty="0"/>
              <a:t>if(</a:t>
            </a:r>
            <a:r>
              <a:rPr lang="en-GB" sz="2400" dirty="0" err="1"/>
              <a:t>Boolean_expression</a:t>
            </a:r>
            <a:r>
              <a:rPr lang="en-GB" sz="2400" dirty="0"/>
              <a:t> 1) {</a:t>
            </a:r>
          </a:p>
          <a:p>
            <a:pPr algn="just"/>
            <a:r>
              <a:rPr lang="en-GB" sz="2400" dirty="0"/>
              <a:t>//Executes when the Boolean expression 1 is true</a:t>
            </a:r>
          </a:p>
          <a:p>
            <a:pPr algn="just"/>
            <a:r>
              <a:rPr lang="en-GB" sz="2400" dirty="0"/>
              <a:t>} else if(</a:t>
            </a:r>
            <a:r>
              <a:rPr lang="en-GB" sz="2400" dirty="0" err="1"/>
              <a:t>Boolean_expression</a:t>
            </a:r>
            <a:r>
              <a:rPr lang="en-GB" sz="2400" dirty="0"/>
              <a:t> 2) {</a:t>
            </a:r>
          </a:p>
          <a:p>
            <a:pPr algn="just"/>
            <a:r>
              <a:rPr lang="en-GB" sz="2400" dirty="0"/>
              <a:t>//Executes when the Boolean expression 2 is true</a:t>
            </a:r>
          </a:p>
          <a:p>
            <a:pPr algn="just"/>
            <a:r>
              <a:rPr lang="en-GB" sz="2400" dirty="0"/>
              <a:t>} else if(</a:t>
            </a:r>
            <a:r>
              <a:rPr lang="en-GB" sz="2400" dirty="0" err="1"/>
              <a:t>Boolean_expression</a:t>
            </a:r>
            <a:r>
              <a:rPr lang="en-GB" sz="2400" dirty="0"/>
              <a:t> 3) {</a:t>
            </a:r>
          </a:p>
          <a:p>
            <a:pPr algn="just"/>
            <a:r>
              <a:rPr lang="en-GB" sz="2400" dirty="0"/>
              <a:t>//Executes when the Boolean expression 3 is true</a:t>
            </a:r>
          </a:p>
          <a:p>
            <a:pPr algn="just"/>
            <a:r>
              <a:rPr lang="en-GB" sz="2400" dirty="0"/>
              <a:t>} else {</a:t>
            </a:r>
          </a:p>
          <a:p>
            <a:pPr algn="just"/>
            <a:r>
              <a:rPr lang="en-GB" sz="2400" dirty="0"/>
              <a:t>//Executes when the none of the above condition is true.</a:t>
            </a:r>
          </a:p>
          <a:p>
            <a:pPr algn="just"/>
            <a:r>
              <a:rPr lang="en-GB" sz="2400" dirty="0"/>
              <a:t>}</a:t>
            </a:r>
          </a:p>
        </p:txBody>
      </p:sp>
    </p:spTree>
    <p:extLst>
      <p:ext uri="{BB962C8B-B14F-4D97-AF65-F5344CB8AC3E}">
        <p14:creationId xmlns:p14="http://schemas.microsoft.com/office/powerpoint/2010/main" val="1340305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85800"/>
            <a:ext cx="8763000" cy="5940088"/>
          </a:xfrm>
          <a:prstGeom prst="rect">
            <a:avLst/>
          </a:prstGeom>
          <a:noFill/>
        </p:spPr>
        <p:txBody>
          <a:bodyPr wrap="square" rtlCol="0">
            <a:spAutoFit/>
          </a:bodyPr>
          <a:lstStyle/>
          <a:p>
            <a:pPr algn="just"/>
            <a:r>
              <a:rPr lang="en-GB" sz="2400" b="1" dirty="0"/>
              <a:t>(d)	Nested if...else Statement:</a:t>
            </a:r>
          </a:p>
          <a:p>
            <a:pPr algn="just"/>
            <a:endParaRPr lang="en-GB" sz="2400" dirty="0"/>
          </a:p>
          <a:p>
            <a:pPr algn="just"/>
            <a:r>
              <a:rPr lang="en-GB" sz="2400" dirty="0"/>
              <a:t>It is always legal to nest if-else statements which means you can use one if or else if statement inside another if or else if statement.</a:t>
            </a:r>
          </a:p>
          <a:p>
            <a:pPr algn="just"/>
            <a:endParaRPr lang="en-GB" sz="2400" dirty="0"/>
          </a:p>
          <a:p>
            <a:pPr algn="just"/>
            <a:r>
              <a:rPr lang="en-GB" sz="2400" dirty="0"/>
              <a:t>Syntax:</a:t>
            </a:r>
          </a:p>
          <a:p>
            <a:pPr algn="just"/>
            <a:endParaRPr lang="en-GB" sz="2400" dirty="0"/>
          </a:p>
          <a:p>
            <a:pPr algn="just"/>
            <a:r>
              <a:rPr lang="en-GB" sz="2400" dirty="0"/>
              <a:t>The syntax for a nested if...else is as follows: </a:t>
            </a:r>
          </a:p>
          <a:p>
            <a:pPr algn="just"/>
            <a:endParaRPr lang="en-GB" sz="2000" dirty="0"/>
          </a:p>
          <a:p>
            <a:pPr algn="just"/>
            <a:r>
              <a:rPr lang="en-GB" dirty="0"/>
              <a:t>if(</a:t>
            </a:r>
            <a:r>
              <a:rPr lang="en-GB" dirty="0" err="1"/>
              <a:t>Boolean_expression</a:t>
            </a:r>
            <a:r>
              <a:rPr lang="en-GB" dirty="0"/>
              <a:t> 1) { //Executes when the Boolean expression 1 is true </a:t>
            </a:r>
          </a:p>
          <a:p>
            <a:pPr algn="just"/>
            <a:r>
              <a:rPr lang="en-GB" dirty="0"/>
              <a:t>	if(</a:t>
            </a:r>
            <a:r>
              <a:rPr lang="en-GB" dirty="0" err="1"/>
              <a:t>Boolean_expression</a:t>
            </a:r>
            <a:r>
              <a:rPr lang="en-GB" dirty="0"/>
              <a:t> 2) { 	//Executes when the Boolean expression 2 is true</a:t>
            </a:r>
          </a:p>
          <a:p>
            <a:pPr algn="just"/>
            <a:r>
              <a:rPr lang="en-GB" dirty="0"/>
              <a:t>	}</a:t>
            </a:r>
          </a:p>
          <a:p>
            <a:pPr algn="just"/>
            <a:r>
              <a:rPr lang="en-GB" dirty="0"/>
              <a:t>}</a:t>
            </a:r>
          </a:p>
          <a:p>
            <a:pPr algn="just"/>
            <a:endParaRPr lang="en-GB" sz="2400" dirty="0"/>
          </a:p>
          <a:p>
            <a:pPr algn="just"/>
            <a:r>
              <a:rPr lang="en-GB" sz="2400" dirty="0"/>
              <a:t>You can nest else if...else in the similar way as we have nested if statement.</a:t>
            </a:r>
          </a:p>
        </p:txBody>
      </p:sp>
    </p:spTree>
    <p:extLst>
      <p:ext uri="{BB962C8B-B14F-4D97-AF65-F5344CB8AC3E}">
        <p14:creationId xmlns:p14="http://schemas.microsoft.com/office/powerpoint/2010/main" val="906850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609600"/>
            <a:ext cx="8763000" cy="55707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sz="2400" dirty="0"/>
              <a:t>Example:</a:t>
            </a:r>
          </a:p>
          <a:p>
            <a:r>
              <a:rPr lang="en-IN" sz="2000" dirty="0"/>
              <a:t>public class Test {</a:t>
            </a:r>
          </a:p>
          <a:p>
            <a:br>
              <a:rPr lang="en-IN" sz="2000" dirty="0"/>
            </a:br>
            <a:r>
              <a:rPr lang="en-IN" sz="2000" dirty="0"/>
              <a:t>  public static void main(String </a:t>
            </a:r>
            <a:r>
              <a:rPr lang="en-IN" sz="2000" dirty="0" err="1"/>
              <a:t>args</a:t>
            </a:r>
            <a:r>
              <a:rPr lang="en-IN" sz="2000" dirty="0"/>
              <a:t>[]) {</a:t>
            </a:r>
          </a:p>
          <a:p>
            <a:r>
              <a:rPr lang="en-IN" sz="2000" dirty="0"/>
              <a:t>    int x = 30;</a:t>
            </a:r>
          </a:p>
          <a:p>
            <a:r>
              <a:rPr lang="en-IN" sz="2000" dirty="0"/>
              <a:t>    int y = 10;</a:t>
            </a:r>
          </a:p>
          <a:p>
            <a:br>
              <a:rPr lang="en-IN" sz="2000" dirty="0"/>
            </a:br>
            <a:r>
              <a:rPr lang="en-IN" sz="2000" dirty="0"/>
              <a:t>    if (x == 30) {</a:t>
            </a:r>
          </a:p>
          <a:p>
            <a:r>
              <a:rPr lang="en-IN" sz="2000" dirty="0"/>
              <a:t>      if (y == 10) {</a:t>
            </a:r>
          </a:p>
          <a:p>
            <a:r>
              <a:rPr lang="en-IN" sz="2000" dirty="0"/>
              <a:t>        </a:t>
            </a:r>
            <a:r>
              <a:rPr lang="en-IN" sz="2000" dirty="0" err="1"/>
              <a:t>System.out.print</a:t>
            </a:r>
            <a:r>
              <a:rPr lang="en-IN" sz="2000" dirty="0"/>
              <a:t>("X = 30 and Y = 10");</a:t>
            </a:r>
          </a:p>
          <a:p>
            <a:r>
              <a:rPr lang="en-IN" sz="2000" dirty="0"/>
              <a:t>      }</a:t>
            </a:r>
          </a:p>
          <a:p>
            <a:r>
              <a:rPr lang="en-IN" sz="2000" dirty="0"/>
              <a:t>    }</a:t>
            </a:r>
          </a:p>
          <a:p>
            <a:r>
              <a:rPr lang="en-IN" sz="2000" dirty="0"/>
              <a:t>  }</a:t>
            </a:r>
          </a:p>
          <a:p>
            <a:r>
              <a:rPr lang="en-IN" sz="2000" dirty="0"/>
              <a:t>}</a:t>
            </a:r>
          </a:p>
          <a:p>
            <a:endParaRPr lang="en-GB" sz="2400" dirty="0"/>
          </a:p>
          <a:p>
            <a:pPr algn="just"/>
            <a:r>
              <a:rPr lang="en-GB" sz="2400" dirty="0"/>
              <a:t>This would produce the following result:</a:t>
            </a:r>
          </a:p>
          <a:p>
            <a:pPr algn="just"/>
            <a:r>
              <a:rPr lang="en-GB" sz="2400" dirty="0"/>
              <a:t>X = 30 and Y = 10</a:t>
            </a:r>
          </a:p>
        </p:txBody>
      </p:sp>
    </p:spTree>
    <p:extLst>
      <p:ext uri="{BB962C8B-B14F-4D97-AF65-F5344CB8AC3E}">
        <p14:creationId xmlns:p14="http://schemas.microsoft.com/office/powerpoint/2010/main" val="15326122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r>
              <a:rPr lang="en-GB" sz="3200" b="1" dirty="0"/>
              <a:t>(2)	The switch Statement:</a:t>
            </a:r>
          </a:p>
        </p:txBody>
      </p:sp>
      <p:sp>
        <p:nvSpPr>
          <p:cNvPr id="4" name="TextBox 3"/>
          <p:cNvSpPr txBox="1"/>
          <p:nvPr/>
        </p:nvSpPr>
        <p:spPr>
          <a:xfrm>
            <a:off x="685800" y="1074509"/>
            <a:ext cx="8763000" cy="5632311"/>
          </a:xfrm>
          <a:prstGeom prst="rect">
            <a:avLst/>
          </a:prstGeom>
          <a:noFill/>
        </p:spPr>
        <p:txBody>
          <a:bodyPr wrap="square" rtlCol="0">
            <a:spAutoFit/>
          </a:bodyPr>
          <a:lstStyle/>
          <a:p>
            <a:pPr algn="just"/>
            <a:r>
              <a:rPr lang="en-GB" sz="2000" dirty="0"/>
              <a:t>A switch statement allows a variable to be tested for equality against a list of values.</a:t>
            </a:r>
          </a:p>
          <a:p>
            <a:pPr algn="just"/>
            <a:r>
              <a:rPr lang="en-GB" sz="2000" dirty="0"/>
              <a:t>Each value is called a case, and the variable being switched on is checked for each case.</a:t>
            </a:r>
          </a:p>
          <a:p>
            <a:pPr algn="just"/>
            <a:endParaRPr lang="en-GB" sz="2000" dirty="0"/>
          </a:p>
          <a:p>
            <a:pPr algn="just"/>
            <a:r>
              <a:rPr lang="en-GB" sz="2000" dirty="0"/>
              <a:t>Syntax:</a:t>
            </a:r>
          </a:p>
          <a:p>
            <a:pPr algn="just"/>
            <a:endParaRPr lang="en-GB" sz="2000" dirty="0"/>
          </a:p>
          <a:p>
            <a:pPr algn="just"/>
            <a:r>
              <a:rPr lang="en-GB" sz="2000" dirty="0"/>
              <a:t>The syntax of switch is: switch(expression) {</a:t>
            </a:r>
          </a:p>
          <a:p>
            <a:pPr algn="just"/>
            <a:r>
              <a:rPr lang="en-GB" sz="2000" dirty="0"/>
              <a:t>case value :</a:t>
            </a:r>
          </a:p>
          <a:p>
            <a:pPr algn="just"/>
            <a:r>
              <a:rPr lang="en-GB" sz="2000" dirty="0"/>
              <a:t>	// Statements </a:t>
            </a:r>
          </a:p>
          <a:p>
            <a:pPr algn="just"/>
            <a:r>
              <a:rPr lang="en-GB" sz="2000" dirty="0"/>
              <a:t>	break; //optional</a:t>
            </a:r>
          </a:p>
          <a:p>
            <a:pPr algn="just"/>
            <a:r>
              <a:rPr lang="en-GB" sz="2000" dirty="0"/>
              <a:t>case value :</a:t>
            </a:r>
          </a:p>
          <a:p>
            <a:pPr algn="just"/>
            <a:r>
              <a:rPr lang="en-GB" sz="2000" dirty="0"/>
              <a:t>	// Statements </a:t>
            </a:r>
          </a:p>
          <a:p>
            <a:pPr algn="just"/>
            <a:r>
              <a:rPr lang="en-GB" sz="2000" dirty="0"/>
              <a:t>	break; //optional</a:t>
            </a:r>
          </a:p>
          <a:p>
            <a:pPr algn="just"/>
            <a:r>
              <a:rPr lang="en-GB" sz="2000" dirty="0"/>
              <a:t>You can have any number of case statements. </a:t>
            </a:r>
          </a:p>
          <a:p>
            <a:pPr algn="just"/>
            <a:r>
              <a:rPr lang="en-GB" sz="2000" dirty="0"/>
              <a:t>	default : //Optional </a:t>
            </a:r>
          </a:p>
          <a:p>
            <a:pPr algn="just"/>
            <a:r>
              <a:rPr lang="en-GB" sz="2000" dirty="0"/>
              <a:t>	Statements</a:t>
            </a:r>
          </a:p>
          <a:p>
            <a:pPr algn="just"/>
            <a:r>
              <a:rPr lang="en-GB" sz="2000" dirty="0"/>
              <a:t>}</a:t>
            </a:r>
          </a:p>
        </p:txBody>
      </p:sp>
    </p:spTree>
    <p:extLst>
      <p:ext uri="{BB962C8B-B14F-4D97-AF65-F5344CB8AC3E}">
        <p14:creationId xmlns:p14="http://schemas.microsoft.com/office/powerpoint/2010/main" val="40993590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33400"/>
            <a:ext cx="8763000" cy="5632311"/>
          </a:xfrm>
          <a:prstGeom prst="rect">
            <a:avLst/>
          </a:prstGeom>
          <a:noFill/>
        </p:spPr>
        <p:txBody>
          <a:bodyPr wrap="square" rtlCol="0">
            <a:spAutoFit/>
          </a:bodyPr>
          <a:lstStyle/>
          <a:p>
            <a:pPr algn="just"/>
            <a:r>
              <a:rPr lang="en-GB" sz="2000" dirty="0"/>
              <a:t>The following rules apply to a switch statement:</a:t>
            </a:r>
          </a:p>
          <a:p>
            <a:pPr algn="just"/>
            <a:endParaRPr lang="en-GB" sz="2000" dirty="0"/>
          </a:p>
          <a:p>
            <a:pPr marL="342900" indent="-342900" algn="just">
              <a:buFont typeface="Arial" panose="020B0604020202020204" pitchFamily="34" charset="0"/>
              <a:buChar char="•"/>
            </a:pPr>
            <a:r>
              <a:rPr lang="en-GB" sz="2000" dirty="0"/>
              <a:t>The variable used in a switch statement can only be a byte, short, int, or char.</a:t>
            </a:r>
          </a:p>
          <a:p>
            <a:pPr marL="342900" indent="-342900" algn="just">
              <a:buFont typeface="Arial" panose="020B0604020202020204" pitchFamily="34" charset="0"/>
              <a:buChar char="•"/>
            </a:pPr>
            <a:r>
              <a:rPr lang="en-GB" sz="2000" dirty="0"/>
              <a:t>You can have any number of case statements within a switch. Each case is followed by the value to be compared to and a colon.</a:t>
            </a:r>
          </a:p>
          <a:p>
            <a:pPr marL="342900" indent="-342900" algn="just">
              <a:buFont typeface="Arial" panose="020B0604020202020204" pitchFamily="34" charset="0"/>
              <a:buChar char="•"/>
            </a:pPr>
            <a:r>
              <a:rPr lang="en-GB" sz="2000" dirty="0"/>
              <a:t>The value for a case must be the same data type as the variable in the switch and it must be a constant or a literal.</a:t>
            </a:r>
          </a:p>
          <a:p>
            <a:pPr marL="342900" indent="-342900" algn="just">
              <a:buFont typeface="Arial" panose="020B0604020202020204" pitchFamily="34" charset="0"/>
              <a:buChar char="•"/>
            </a:pPr>
            <a:r>
              <a:rPr lang="en-GB" sz="2000" dirty="0"/>
              <a:t>When the variable being switched on is equal to a case, the statements following that case will execute until a break statement is reached.</a:t>
            </a:r>
          </a:p>
          <a:p>
            <a:pPr marL="342900" indent="-342900" algn="just">
              <a:buFont typeface="Arial" panose="020B0604020202020204" pitchFamily="34" charset="0"/>
              <a:buChar char="•"/>
            </a:pPr>
            <a:r>
              <a:rPr lang="en-GB" sz="2000" dirty="0"/>
              <a:t>When a break statement is reached, the switch terminates, and the flow of control jumps to the next line following the switch statement.</a:t>
            </a:r>
          </a:p>
          <a:p>
            <a:pPr marL="342900" indent="-342900" algn="just">
              <a:buFont typeface="Arial" panose="020B0604020202020204" pitchFamily="34" charset="0"/>
              <a:buChar char="•"/>
            </a:pPr>
            <a:r>
              <a:rPr lang="en-GB" sz="2000" dirty="0"/>
              <a:t>Not every case needs to contain a break. If no break appears, the flow of control will fall through to subsequent cases until a break is reached.</a:t>
            </a:r>
          </a:p>
          <a:p>
            <a:pPr marL="342900" indent="-342900" algn="just">
              <a:buFont typeface="Arial" panose="020B0604020202020204" pitchFamily="34" charset="0"/>
              <a:buChar char="•"/>
            </a:pPr>
            <a:r>
              <a:rPr lang="en-GB" sz="2000" dirty="0"/>
              <a:t>A switch statement can have an optional default case, which must appear at the end of the switch. </a:t>
            </a:r>
          </a:p>
          <a:p>
            <a:pPr marL="342900" indent="-342900" algn="just">
              <a:buFont typeface="Arial" panose="020B0604020202020204" pitchFamily="34" charset="0"/>
              <a:buChar char="•"/>
            </a:pPr>
            <a:r>
              <a:rPr lang="en-GB" sz="2000" dirty="0"/>
              <a:t>The default case can be used for performing a task when none of the cases is true. No break is needed in the default case.</a:t>
            </a:r>
          </a:p>
        </p:txBody>
      </p:sp>
    </p:spTree>
    <p:extLst>
      <p:ext uri="{BB962C8B-B14F-4D97-AF65-F5344CB8AC3E}">
        <p14:creationId xmlns:p14="http://schemas.microsoft.com/office/powerpoint/2010/main" val="7866741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12376" y="367552"/>
            <a:ext cx="9144000" cy="914400"/>
          </a:xfrm>
        </p:spPr>
        <p:txBody>
          <a:bodyPr>
            <a:noAutofit/>
          </a:bodyPr>
          <a:lstStyle/>
          <a:p>
            <a:r>
              <a:rPr lang="en-GB" sz="3200" b="1" dirty="0"/>
              <a:t>Loops in Java</a:t>
            </a:r>
          </a:p>
        </p:txBody>
      </p:sp>
      <p:sp>
        <p:nvSpPr>
          <p:cNvPr id="4" name="TextBox 3"/>
          <p:cNvSpPr txBox="1"/>
          <p:nvPr/>
        </p:nvSpPr>
        <p:spPr>
          <a:xfrm>
            <a:off x="412376" y="1286435"/>
            <a:ext cx="8763000" cy="4893647"/>
          </a:xfrm>
          <a:prstGeom prst="rect">
            <a:avLst/>
          </a:prstGeom>
          <a:noFill/>
        </p:spPr>
        <p:txBody>
          <a:bodyPr wrap="square" rtlCol="0">
            <a:spAutoFit/>
          </a:bodyPr>
          <a:lstStyle/>
          <a:p>
            <a:pPr algn="just"/>
            <a:r>
              <a:rPr lang="en-GB" sz="2400" dirty="0"/>
              <a:t>There may be a situation when we need to execute a block of code several number of times, and is often referred to as a loop.</a:t>
            </a:r>
          </a:p>
          <a:p>
            <a:pPr algn="just"/>
            <a:endParaRPr lang="en-GB" sz="2400" dirty="0"/>
          </a:p>
          <a:p>
            <a:pPr algn="just"/>
            <a:r>
              <a:rPr lang="en-GB" sz="2400" dirty="0"/>
              <a:t>Java has very flexible three looping mechanisms. You can use one of the following three loops:</a:t>
            </a:r>
          </a:p>
          <a:p>
            <a:pPr algn="just"/>
            <a:endParaRPr lang="en-GB" sz="2400" dirty="0"/>
          </a:p>
          <a:p>
            <a:pPr algn="just"/>
            <a:r>
              <a:rPr lang="en-GB" sz="2400" dirty="0"/>
              <a:t>(1)	while Loop</a:t>
            </a:r>
          </a:p>
          <a:p>
            <a:pPr algn="just"/>
            <a:r>
              <a:rPr lang="en-GB" sz="2400" dirty="0"/>
              <a:t>(2)	do...while Loop</a:t>
            </a:r>
          </a:p>
          <a:p>
            <a:pPr algn="just"/>
            <a:r>
              <a:rPr lang="en-GB" sz="2400" dirty="0"/>
              <a:t>(3)	for Loop</a:t>
            </a:r>
          </a:p>
          <a:p>
            <a:pPr algn="just"/>
            <a:endParaRPr lang="en-GB" sz="2400" dirty="0"/>
          </a:p>
          <a:p>
            <a:pPr algn="just"/>
            <a:r>
              <a:rPr lang="en-GB" sz="2400" dirty="0"/>
              <a:t>As of Java 5, the enhanced for loop was introduced. This is mainly used for Arrays.</a:t>
            </a:r>
          </a:p>
        </p:txBody>
      </p:sp>
    </p:spTree>
    <p:extLst>
      <p:ext uri="{BB962C8B-B14F-4D97-AF65-F5344CB8AC3E}">
        <p14:creationId xmlns:p14="http://schemas.microsoft.com/office/powerpoint/2010/main" val="39858117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 y="381000"/>
            <a:ext cx="9144000" cy="914400"/>
          </a:xfrm>
        </p:spPr>
        <p:txBody>
          <a:bodyPr>
            <a:noAutofit/>
          </a:bodyPr>
          <a:lstStyle/>
          <a:p>
            <a:r>
              <a:rPr lang="en-GB" sz="3200" b="1" dirty="0"/>
              <a:t>(1)	while Loop:</a:t>
            </a:r>
          </a:p>
        </p:txBody>
      </p:sp>
      <p:sp>
        <p:nvSpPr>
          <p:cNvPr id="4" name="TextBox 3"/>
          <p:cNvSpPr txBox="1"/>
          <p:nvPr/>
        </p:nvSpPr>
        <p:spPr>
          <a:xfrm>
            <a:off x="304800" y="1143000"/>
            <a:ext cx="8763000" cy="5016758"/>
          </a:xfrm>
          <a:prstGeom prst="rect">
            <a:avLst/>
          </a:prstGeom>
          <a:noFill/>
        </p:spPr>
        <p:txBody>
          <a:bodyPr wrap="square" rtlCol="0">
            <a:spAutoFit/>
          </a:bodyPr>
          <a:lstStyle/>
          <a:p>
            <a:pPr algn="just"/>
            <a:r>
              <a:rPr lang="en-GB" sz="2000" dirty="0"/>
              <a:t>A while loop is a control structure that allows you to repeat a task a certain number of times.</a:t>
            </a:r>
          </a:p>
          <a:p>
            <a:pPr algn="just"/>
            <a:endParaRPr lang="en-GB" sz="2000" dirty="0"/>
          </a:p>
          <a:p>
            <a:pPr algn="just"/>
            <a:r>
              <a:rPr lang="en-GB" sz="2000" b="1" dirty="0"/>
              <a:t>Syntax:</a:t>
            </a:r>
          </a:p>
          <a:p>
            <a:pPr algn="just"/>
            <a:r>
              <a:rPr lang="en-GB" sz="2000" dirty="0"/>
              <a:t>while(Boolean expression)</a:t>
            </a:r>
          </a:p>
          <a:p>
            <a:pPr algn="just"/>
            <a:r>
              <a:rPr lang="en-GB" sz="2000" dirty="0"/>
              <a:t>{</a:t>
            </a:r>
          </a:p>
          <a:p>
            <a:pPr algn="just"/>
            <a:r>
              <a:rPr lang="en-GB" sz="2000" dirty="0"/>
              <a:t>//Statements</a:t>
            </a:r>
          </a:p>
          <a:p>
            <a:pPr algn="just"/>
            <a:r>
              <a:rPr lang="en-GB" sz="2000" dirty="0"/>
              <a:t>}</a:t>
            </a:r>
          </a:p>
          <a:p>
            <a:pPr algn="just"/>
            <a:endParaRPr lang="en-GB" sz="2000" dirty="0"/>
          </a:p>
          <a:p>
            <a:pPr algn="just"/>
            <a:r>
              <a:rPr lang="en-GB" sz="2000" dirty="0"/>
              <a:t>When executing, if the </a:t>
            </a:r>
            <a:r>
              <a:rPr lang="en-GB" sz="2000" dirty="0" err="1"/>
              <a:t>boolean_expression</a:t>
            </a:r>
            <a:r>
              <a:rPr lang="en-GB" sz="2000" dirty="0"/>
              <a:t> result is true, then the actions inside the loop will be executed. This will continue as long as the expression result is true.</a:t>
            </a:r>
          </a:p>
          <a:p>
            <a:pPr algn="just"/>
            <a:endParaRPr lang="en-GB" sz="2000" dirty="0"/>
          </a:p>
          <a:p>
            <a:pPr algn="just"/>
            <a:r>
              <a:rPr lang="en-GB" sz="2000" dirty="0"/>
              <a:t>Here, key point of the while loop is that the loop might not ever run. When the expression is tested and the result is false, the loop body will be skipped and the first statement after the while loop will be executed.</a:t>
            </a:r>
          </a:p>
        </p:txBody>
      </p:sp>
    </p:spTree>
    <p:extLst>
      <p:ext uri="{BB962C8B-B14F-4D97-AF65-F5344CB8AC3E}">
        <p14:creationId xmlns:p14="http://schemas.microsoft.com/office/powerpoint/2010/main" val="10377550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19100" y="381000"/>
            <a:ext cx="9144000" cy="914400"/>
          </a:xfrm>
        </p:spPr>
        <p:txBody>
          <a:bodyPr>
            <a:noAutofit/>
          </a:bodyPr>
          <a:lstStyle/>
          <a:p>
            <a:r>
              <a:rPr lang="en-GB" sz="3200" b="1" dirty="0"/>
              <a:t>(1)	while Loop:</a:t>
            </a:r>
          </a:p>
        </p:txBody>
      </p:sp>
      <p:sp>
        <p:nvSpPr>
          <p:cNvPr id="4" name="TextBox 3"/>
          <p:cNvSpPr txBox="1"/>
          <p:nvPr/>
        </p:nvSpPr>
        <p:spPr>
          <a:xfrm>
            <a:off x="609600" y="1066800"/>
            <a:ext cx="8763000" cy="5601533"/>
          </a:xfrm>
          <a:prstGeom prst="rect">
            <a:avLst/>
          </a:prstGeom>
          <a:noFill/>
        </p:spPr>
        <p:txBody>
          <a:bodyPr wrap="square" rtlCol="0">
            <a:spAutoFit/>
          </a:bodyPr>
          <a:lstStyle/>
          <a:p>
            <a:pPr algn="just"/>
            <a:r>
              <a:rPr lang="en-GB" sz="2000" b="1" dirty="0"/>
              <a:t>Example</a:t>
            </a:r>
            <a:r>
              <a:rPr lang="en-GB" sz="2000" dirty="0"/>
              <a:t>:</a:t>
            </a:r>
          </a:p>
          <a:p>
            <a:r>
              <a:rPr lang="en-IN" dirty="0"/>
              <a:t>public class Test {</a:t>
            </a:r>
          </a:p>
          <a:p>
            <a:br>
              <a:rPr lang="en-IN" dirty="0"/>
            </a:br>
            <a:r>
              <a:rPr lang="en-IN" dirty="0"/>
              <a:t>  public static void main(String </a:t>
            </a:r>
            <a:r>
              <a:rPr lang="en-IN" dirty="0" err="1"/>
              <a:t>args</a:t>
            </a:r>
            <a:r>
              <a:rPr lang="en-IN" dirty="0"/>
              <a:t>[]) {</a:t>
            </a:r>
          </a:p>
          <a:p>
            <a:r>
              <a:rPr lang="en-IN" dirty="0"/>
              <a:t>    int x = 10;</a:t>
            </a:r>
          </a:p>
          <a:p>
            <a:r>
              <a:rPr lang="en-IN" dirty="0"/>
              <a:t>    while (x &lt; 15) {</a:t>
            </a:r>
          </a:p>
          <a:p>
            <a:r>
              <a:rPr lang="en-IN" dirty="0"/>
              <a:t>      </a:t>
            </a:r>
            <a:r>
              <a:rPr lang="en-IN" dirty="0" err="1"/>
              <a:t>System.out.print</a:t>
            </a:r>
            <a:r>
              <a:rPr lang="en-IN" dirty="0"/>
              <a:t>("value of x : " + x);</a:t>
            </a:r>
          </a:p>
          <a:p>
            <a:r>
              <a:rPr lang="en-IN" dirty="0"/>
              <a:t>      x++;</a:t>
            </a:r>
          </a:p>
          <a:p>
            <a:r>
              <a:rPr lang="en-IN" dirty="0"/>
              <a:t>      </a:t>
            </a:r>
            <a:r>
              <a:rPr lang="en-IN" dirty="0" err="1"/>
              <a:t>System.out.print</a:t>
            </a:r>
            <a:r>
              <a:rPr lang="en-IN" dirty="0"/>
              <a:t>("\n");</a:t>
            </a:r>
          </a:p>
          <a:p>
            <a:r>
              <a:rPr lang="en-IN" dirty="0"/>
              <a:t>    }</a:t>
            </a:r>
          </a:p>
          <a:p>
            <a:r>
              <a:rPr lang="en-IN" dirty="0"/>
              <a:t>  }</a:t>
            </a:r>
          </a:p>
          <a:p>
            <a:r>
              <a:rPr lang="en-IN" dirty="0"/>
              <a:t>}</a:t>
            </a:r>
          </a:p>
          <a:p>
            <a:endParaRPr lang="en-GB" sz="2000" dirty="0"/>
          </a:p>
          <a:p>
            <a:pPr algn="just"/>
            <a:r>
              <a:rPr lang="en-GB" sz="2000" b="1" dirty="0"/>
              <a:t>OUTPUT: </a:t>
            </a:r>
          </a:p>
          <a:p>
            <a:pPr algn="just"/>
            <a:r>
              <a:rPr lang="en-GB" sz="2000" dirty="0"/>
              <a:t>value of x : 10</a:t>
            </a:r>
          </a:p>
          <a:p>
            <a:pPr algn="just"/>
            <a:r>
              <a:rPr lang="en-GB" sz="2000" dirty="0"/>
              <a:t>value of x : 11 </a:t>
            </a:r>
          </a:p>
          <a:p>
            <a:pPr algn="just"/>
            <a:r>
              <a:rPr lang="en-GB" sz="2000" dirty="0"/>
              <a:t>value of x : 12 </a:t>
            </a:r>
          </a:p>
          <a:p>
            <a:pPr algn="just"/>
            <a:r>
              <a:rPr lang="en-GB" sz="2000" dirty="0"/>
              <a:t>value of x : 13 </a:t>
            </a:r>
          </a:p>
          <a:p>
            <a:pPr algn="just"/>
            <a:r>
              <a:rPr lang="en-GB" sz="2000" dirty="0"/>
              <a:t>value of x : 14 </a:t>
            </a:r>
          </a:p>
        </p:txBody>
      </p:sp>
    </p:spTree>
    <p:extLst>
      <p:ext uri="{BB962C8B-B14F-4D97-AF65-F5344CB8AC3E}">
        <p14:creationId xmlns:p14="http://schemas.microsoft.com/office/powerpoint/2010/main" val="1196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295400" y="1295400"/>
            <a:ext cx="5334000" cy="48006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dirty="0">
                <a:solidFill>
                  <a:srgbClr val="00B050"/>
                </a:solidFill>
              </a:rPr>
              <a:t>C++</a:t>
            </a:r>
          </a:p>
        </p:txBody>
      </p:sp>
      <p:sp>
        <p:nvSpPr>
          <p:cNvPr id="2" name="Title 1"/>
          <p:cNvSpPr>
            <a:spLocks noGrp="1"/>
          </p:cNvSpPr>
          <p:nvPr>
            <p:ph type="ctrTitle" idx="4294967295"/>
          </p:nvPr>
        </p:nvSpPr>
        <p:spPr>
          <a:xfrm>
            <a:off x="0" y="152400"/>
            <a:ext cx="9144000" cy="914400"/>
          </a:xfrm>
        </p:spPr>
        <p:txBody>
          <a:bodyPr>
            <a:normAutofit/>
          </a:bodyPr>
          <a:lstStyle/>
          <a:p>
            <a:r>
              <a:rPr lang="en-US" b="1" dirty="0"/>
              <a:t>Summary of C, C++ and Java</a:t>
            </a:r>
            <a:endParaRPr lang="en-US" dirty="0"/>
          </a:p>
        </p:txBody>
      </p:sp>
      <p:sp>
        <p:nvSpPr>
          <p:cNvPr id="5" name="Oval 4"/>
          <p:cNvSpPr/>
          <p:nvPr/>
        </p:nvSpPr>
        <p:spPr>
          <a:xfrm>
            <a:off x="2971800" y="1981200"/>
            <a:ext cx="2743200" cy="3352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6600" dirty="0">
                <a:solidFill>
                  <a:schemeClr val="tx1"/>
                </a:solidFill>
              </a:rPr>
              <a:t>C</a:t>
            </a:r>
          </a:p>
        </p:txBody>
      </p:sp>
      <p:sp>
        <p:nvSpPr>
          <p:cNvPr id="7" name="Oval 6"/>
          <p:cNvSpPr/>
          <p:nvPr/>
        </p:nvSpPr>
        <p:spPr>
          <a:xfrm>
            <a:off x="4953000" y="1676400"/>
            <a:ext cx="2971800" cy="403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6600" dirty="0">
                <a:solidFill>
                  <a:schemeClr val="tx1"/>
                </a:solidFill>
              </a:rPr>
              <a:t>Java</a:t>
            </a:r>
          </a:p>
        </p:txBody>
      </p:sp>
    </p:spTree>
    <p:extLst>
      <p:ext uri="{BB962C8B-B14F-4D97-AF65-F5344CB8AC3E}">
        <p14:creationId xmlns:p14="http://schemas.microsoft.com/office/powerpoint/2010/main" val="3575811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r>
              <a:rPr lang="en-GB" sz="3200" b="1" dirty="0"/>
              <a:t>(2)	do...while Loop:</a:t>
            </a:r>
          </a:p>
        </p:txBody>
      </p:sp>
      <p:sp>
        <p:nvSpPr>
          <p:cNvPr id="4" name="TextBox 3"/>
          <p:cNvSpPr txBox="1"/>
          <p:nvPr/>
        </p:nvSpPr>
        <p:spPr>
          <a:xfrm>
            <a:off x="304800" y="856357"/>
            <a:ext cx="8763000" cy="6001643"/>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t>A do...while loop is similar to a while loop, except that a do...while loop is guaranteed to execute at least one time.</a:t>
            </a:r>
          </a:p>
          <a:p>
            <a:pPr algn="just"/>
            <a:endParaRPr lang="en-GB" sz="2400" dirty="0"/>
          </a:p>
          <a:p>
            <a:pPr marL="342900" indent="-342900" algn="just">
              <a:buFont typeface="Arial" panose="020B0604020202020204" pitchFamily="34" charset="0"/>
              <a:buChar char="•"/>
            </a:pPr>
            <a:r>
              <a:rPr lang="en-GB" sz="2400" dirty="0"/>
              <a:t>Syntax:</a:t>
            </a:r>
          </a:p>
          <a:p>
            <a:pPr lvl="1" algn="just"/>
            <a:r>
              <a:rPr lang="en-GB" sz="2400" dirty="0"/>
              <a:t>{</a:t>
            </a:r>
          </a:p>
          <a:p>
            <a:pPr lvl="1" algn="just"/>
            <a:r>
              <a:rPr lang="en-GB" sz="2400" dirty="0"/>
              <a:t>	//Statements</a:t>
            </a:r>
          </a:p>
          <a:p>
            <a:pPr lvl="1" algn="just"/>
            <a:r>
              <a:rPr lang="en-GB" sz="2400" dirty="0"/>
              <a:t>} while(Boolean expression);</a:t>
            </a:r>
          </a:p>
          <a:p>
            <a:pPr algn="just"/>
            <a:endParaRPr lang="en-GB" sz="2400" dirty="0"/>
          </a:p>
          <a:p>
            <a:pPr marL="342900" indent="-342900" algn="just">
              <a:buFont typeface="Arial" panose="020B0604020202020204" pitchFamily="34" charset="0"/>
              <a:buChar char="•"/>
            </a:pPr>
            <a:r>
              <a:rPr lang="en-GB" sz="2400" dirty="0"/>
              <a:t>Notice that the Boolean expression appears at the end of the loop, so the statements in the loop execute once before the Boolean is tested.</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If the Boolean expression is true, the flow of control jumps back up to do, and the statements in the loop execute again. This process repeats until the Boolean expression is false.</a:t>
            </a:r>
          </a:p>
        </p:txBody>
      </p:sp>
    </p:spTree>
    <p:extLst>
      <p:ext uri="{BB962C8B-B14F-4D97-AF65-F5344CB8AC3E}">
        <p14:creationId xmlns:p14="http://schemas.microsoft.com/office/powerpoint/2010/main" val="3078386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r>
              <a:rPr lang="en-GB" sz="3200" b="1" dirty="0"/>
              <a:t>(2)	do...while Loop:</a:t>
            </a:r>
          </a:p>
        </p:txBody>
      </p:sp>
      <p:sp>
        <p:nvSpPr>
          <p:cNvPr id="4" name="TextBox 3"/>
          <p:cNvSpPr txBox="1"/>
          <p:nvPr/>
        </p:nvSpPr>
        <p:spPr>
          <a:xfrm>
            <a:off x="685800" y="1066800"/>
            <a:ext cx="8763000" cy="5262979"/>
          </a:xfrm>
          <a:prstGeom prst="rect">
            <a:avLst/>
          </a:prstGeom>
          <a:noFill/>
        </p:spPr>
        <p:txBody>
          <a:bodyPr wrap="square" rtlCol="0">
            <a:spAutoFit/>
          </a:bodyPr>
          <a:lstStyle/>
          <a:p>
            <a:pPr algn="just"/>
            <a:r>
              <a:rPr lang="en-GB" sz="2000" dirty="0"/>
              <a:t>Example:</a:t>
            </a:r>
          </a:p>
          <a:p>
            <a:r>
              <a:rPr lang="en-IN" dirty="0"/>
              <a:t>public class Test {</a:t>
            </a:r>
          </a:p>
          <a:p>
            <a:br>
              <a:rPr lang="en-IN" dirty="0"/>
            </a:br>
            <a:r>
              <a:rPr lang="en-IN" dirty="0"/>
              <a:t>  public static void main(String </a:t>
            </a:r>
            <a:r>
              <a:rPr lang="en-IN" dirty="0" err="1"/>
              <a:t>args</a:t>
            </a:r>
            <a:r>
              <a:rPr lang="en-IN" dirty="0"/>
              <a:t>[]) {</a:t>
            </a:r>
          </a:p>
          <a:p>
            <a:r>
              <a:rPr lang="en-IN" dirty="0"/>
              <a:t>    int x = 10;</a:t>
            </a:r>
          </a:p>
          <a:p>
            <a:br>
              <a:rPr lang="en-IN" dirty="0"/>
            </a:br>
            <a:r>
              <a:rPr lang="en-IN" dirty="0"/>
              <a:t>    do {</a:t>
            </a:r>
          </a:p>
          <a:p>
            <a:r>
              <a:rPr lang="en-IN" dirty="0"/>
              <a:t>      </a:t>
            </a:r>
            <a:r>
              <a:rPr lang="en-IN" dirty="0" err="1"/>
              <a:t>System.out.print</a:t>
            </a:r>
            <a:r>
              <a:rPr lang="en-IN" dirty="0"/>
              <a:t>("value of x : " + x);</a:t>
            </a:r>
          </a:p>
          <a:p>
            <a:r>
              <a:rPr lang="en-IN" dirty="0"/>
              <a:t>      x++;</a:t>
            </a:r>
          </a:p>
          <a:p>
            <a:r>
              <a:rPr lang="en-IN" dirty="0"/>
              <a:t>      </a:t>
            </a:r>
            <a:r>
              <a:rPr lang="en-IN" dirty="0" err="1"/>
              <a:t>System.out.print</a:t>
            </a:r>
            <a:r>
              <a:rPr lang="en-IN" dirty="0"/>
              <a:t>("\n");</a:t>
            </a:r>
          </a:p>
          <a:p>
            <a:r>
              <a:rPr lang="en-IN" dirty="0"/>
              <a:t>    } while (x &lt; 20);</a:t>
            </a:r>
          </a:p>
          <a:p>
            <a:r>
              <a:rPr lang="en-IN" dirty="0"/>
              <a:t>  }</a:t>
            </a:r>
          </a:p>
          <a:p>
            <a:r>
              <a:rPr lang="en-IN" dirty="0"/>
              <a:t>}</a:t>
            </a:r>
          </a:p>
          <a:p>
            <a:endParaRPr lang="en-GB" sz="2000" dirty="0"/>
          </a:p>
          <a:p>
            <a:pPr algn="just"/>
            <a:r>
              <a:rPr lang="en-GB" sz="2000" dirty="0"/>
              <a:t>This would produce the following result: </a:t>
            </a:r>
          </a:p>
          <a:p>
            <a:pPr algn="just"/>
            <a:r>
              <a:rPr lang="en-GB" sz="2000" dirty="0"/>
              <a:t>value of x : 10 </a:t>
            </a:r>
          </a:p>
          <a:p>
            <a:pPr algn="just"/>
            <a:r>
              <a:rPr lang="en-GB" sz="2000" dirty="0"/>
              <a:t>value of x : 11 value of x : 12 value of x : 13 value of x : 14 value of x : 15 value of x : 16 value of x : 17 value of x : 18 value of x : 19</a:t>
            </a:r>
          </a:p>
        </p:txBody>
      </p:sp>
    </p:spTree>
    <p:extLst>
      <p:ext uri="{BB962C8B-B14F-4D97-AF65-F5344CB8AC3E}">
        <p14:creationId xmlns:p14="http://schemas.microsoft.com/office/powerpoint/2010/main" val="32436812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81000"/>
            <a:ext cx="9144000" cy="914400"/>
          </a:xfrm>
        </p:spPr>
        <p:txBody>
          <a:bodyPr>
            <a:noAutofit/>
          </a:bodyPr>
          <a:lstStyle/>
          <a:p>
            <a:r>
              <a:rPr lang="en-GB" sz="3200" b="1" dirty="0"/>
              <a:t>(3)	for Loop:</a:t>
            </a:r>
          </a:p>
        </p:txBody>
      </p:sp>
      <p:sp>
        <p:nvSpPr>
          <p:cNvPr id="4" name="TextBox 3"/>
          <p:cNvSpPr txBox="1"/>
          <p:nvPr/>
        </p:nvSpPr>
        <p:spPr>
          <a:xfrm>
            <a:off x="371475" y="1258550"/>
            <a:ext cx="8763000" cy="4893647"/>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t>A for loop is a repetition control structure that allows you to efficiently write a loop that needs to execute a specific number of times. </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A for loop is useful when you know how many times a task is to be repeated.</a:t>
            </a:r>
          </a:p>
          <a:p>
            <a:pPr algn="just"/>
            <a:endParaRPr lang="en-GB" sz="2400" dirty="0"/>
          </a:p>
          <a:p>
            <a:pPr marL="342900" indent="-342900" algn="just">
              <a:buFont typeface="Arial" panose="020B0604020202020204" pitchFamily="34" charset="0"/>
              <a:buChar char="•"/>
            </a:pPr>
            <a:r>
              <a:rPr lang="en-GB" sz="2400" b="1" dirty="0"/>
              <a:t>Syntax</a:t>
            </a:r>
            <a:r>
              <a:rPr lang="en-GB" sz="2400" dirty="0"/>
              <a:t>:</a:t>
            </a:r>
          </a:p>
          <a:p>
            <a:pPr algn="just"/>
            <a:endParaRPr lang="en-GB" sz="2400" dirty="0"/>
          </a:p>
          <a:p>
            <a:pPr lvl="1" algn="just"/>
            <a:r>
              <a:rPr lang="en-GB" sz="2400" dirty="0"/>
              <a:t>for(initialization; </a:t>
            </a:r>
            <a:r>
              <a:rPr lang="en-GB" sz="2400" dirty="0" err="1"/>
              <a:t>Boolean_expression</a:t>
            </a:r>
            <a:r>
              <a:rPr lang="en-GB" sz="2400" dirty="0"/>
              <a:t>; update)</a:t>
            </a:r>
          </a:p>
          <a:p>
            <a:pPr lvl="1" algn="just"/>
            <a:r>
              <a:rPr lang="en-GB" sz="2400" dirty="0"/>
              <a:t>{</a:t>
            </a:r>
          </a:p>
          <a:p>
            <a:pPr lvl="1" algn="just"/>
            <a:r>
              <a:rPr lang="en-GB" sz="2400" dirty="0"/>
              <a:t>//Statements</a:t>
            </a:r>
          </a:p>
          <a:p>
            <a:pPr lvl="1" algn="just"/>
            <a:r>
              <a:rPr lang="en-GB" sz="2400" dirty="0"/>
              <a:t>}</a:t>
            </a:r>
          </a:p>
        </p:txBody>
      </p:sp>
    </p:spTree>
    <p:extLst>
      <p:ext uri="{BB962C8B-B14F-4D97-AF65-F5344CB8AC3E}">
        <p14:creationId xmlns:p14="http://schemas.microsoft.com/office/powerpoint/2010/main" val="29944992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85800"/>
            <a:ext cx="8763000" cy="5632311"/>
          </a:xfrm>
          <a:prstGeom prst="rect">
            <a:avLst/>
          </a:prstGeom>
          <a:noFill/>
        </p:spPr>
        <p:txBody>
          <a:bodyPr wrap="square" rtlCol="0">
            <a:spAutoFit/>
          </a:bodyPr>
          <a:lstStyle/>
          <a:p>
            <a:pPr algn="just"/>
            <a:r>
              <a:rPr lang="en-GB" sz="2000" dirty="0"/>
              <a:t>Here is the flow of control in a for loop:</a:t>
            </a:r>
          </a:p>
          <a:p>
            <a:pPr algn="just"/>
            <a:r>
              <a:rPr lang="en-GB" sz="2000" dirty="0"/>
              <a:t>•	The initialization step is executed first, and only once. This step allows you to declare and initialize any loop control variables. You are not required to put a statement here, as long as a semicolon appears.</a:t>
            </a:r>
          </a:p>
          <a:p>
            <a:pPr algn="just"/>
            <a:endParaRPr lang="en-GB" sz="2000" dirty="0"/>
          </a:p>
          <a:p>
            <a:pPr algn="just"/>
            <a:r>
              <a:rPr lang="en-GB" sz="2000" dirty="0"/>
              <a:t>•	Next, the Boolean expression is evaluated. If it is true, the body of the loop is executed. If  it is false, the body of the loop does not execute and flow of control jumps to the next statement past the for loop.</a:t>
            </a:r>
          </a:p>
          <a:p>
            <a:pPr algn="just"/>
            <a:endParaRPr lang="en-GB" sz="2000" dirty="0"/>
          </a:p>
          <a:p>
            <a:pPr algn="just"/>
            <a:r>
              <a:rPr lang="en-GB" sz="2000" dirty="0"/>
              <a:t>•	After the body of the for loop executes, the flow of control jumps back up to the update statement. This statement allows you to update any loop control variables. This statement can be left blank, as long as a semicolon appears after the Boolean expression.</a:t>
            </a:r>
          </a:p>
          <a:p>
            <a:pPr algn="just"/>
            <a:endParaRPr lang="en-GB" sz="2000" dirty="0"/>
          </a:p>
          <a:p>
            <a:pPr algn="just"/>
            <a:r>
              <a:rPr lang="en-GB" sz="2000" dirty="0"/>
              <a:t>•	The Boolean expression is now evaluated again. If it is true, the loop executes and the process repeats itself (body of loop, then update step, then Boolean expression). After the Boolean expression is false, the for loop terminates.</a:t>
            </a:r>
          </a:p>
        </p:txBody>
      </p:sp>
    </p:spTree>
    <p:extLst>
      <p:ext uri="{BB962C8B-B14F-4D97-AF65-F5344CB8AC3E}">
        <p14:creationId xmlns:p14="http://schemas.microsoft.com/office/powerpoint/2010/main" val="16424552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295400"/>
            <a:ext cx="8763000" cy="4401205"/>
          </a:xfrm>
          <a:prstGeom prst="rect">
            <a:avLst/>
          </a:prstGeom>
          <a:noFill/>
        </p:spPr>
        <p:txBody>
          <a:bodyPr wrap="square" rtlCol="0">
            <a:spAutoFit/>
          </a:bodyPr>
          <a:lstStyle/>
          <a:p>
            <a:r>
              <a:rPr lang="en-US" sz="2800" b="1" dirty="0"/>
              <a:t>Example</a:t>
            </a:r>
            <a:r>
              <a:rPr lang="en-US" sz="2800" dirty="0"/>
              <a:t>:</a:t>
            </a:r>
          </a:p>
          <a:p>
            <a:r>
              <a:rPr lang="en-IN" sz="2800" dirty="0"/>
              <a:t>public class Test {</a:t>
            </a:r>
          </a:p>
          <a:p>
            <a:br>
              <a:rPr lang="en-IN" sz="2800" dirty="0"/>
            </a:br>
            <a:r>
              <a:rPr lang="en-IN" sz="2800" dirty="0"/>
              <a:t>  public static void main(String </a:t>
            </a:r>
            <a:r>
              <a:rPr lang="en-IN" sz="2800" dirty="0" err="1"/>
              <a:t>args</a:t>
            </a:r>
            <a:r>
              <a:rPr lang="en-IN" sz="2800" dirty="0"/>
              <a:t>[]) {</a:t>
            </a:r>
          </a:p>
          <a:p>
            <a:r>
              <a:rPr lang="en-IN" sz="2800" dirty="0"/>
              <a:t>    for (int x = 10; x &lt; 20; x = x + 1) {</a:t>
            </a:r>
          </a:p>
          <a:p>
            <a:r>
              <a:rPr lang="en-IN" sz="2800" dirty="0"/>
              <a:t>      </a:t>
            </a:r>
            <a:r>
              <a:rPr lang="en-IN" sz="2800" dirty="0" err="1"/>
              <a:t>System.out.print</a:t>
            </a:r>
            <a:r>
              <a:rPr lang="en-IN" sz="2800" dirty="0"/>
              <a:t>("value of x : " + x);</a:t>
            </a:r>
          </a:p>
          <a:p>
            <a:r>
              <a:rPr lang="en-IN" sz="2800" dirty="0"/>
              <a:t>      </a:t>
            </a:r>
            <a:r>
              <a:rPr lang="en-IN" sz="2800" dirty="0" err="1"/>
              <a:t>System.out.print</a:t>
            </a:r>
            <a:r>
              <a:rPr lang="en-IN" sz="2800" dirty="0"/>
              <a:t>("\n");</a:t>
            </a:r>
          </a:p>
          <a:p>
            <a:r>
              <a:rPr lang="en-IN" sz="2800" dirty="0"/>
              <a:t>    }</a:t>
            </a:r>
          </a:p>
          <a:p>
            <a:r>
              <a:rPr lang="en-IN" sz="2800" dirty="0"/>
              <a:t>  }</a:t>
            </a:r>
          </a:p>
          <a:p>
            <a:r>
              <a:rPr lang="en-IN" sz="2800" dirty="0"/>
              <a:t>}</a:t>
            </a:r>
          </a:p>
        </p:txBody>
      </p:sp>
    </p:spTree>
    <p:extLst>
      <p:ext uri="{BB962C8B-B14F-4D97-AF65-F5344CB8AC3E}">
        <p14:creationId xmlns:p14="http://schemas.microsoft.com/office/powerpoint/2010/main" val="29675824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03412" y="228600"/>
            <a:ext cx="9144000" cy="914400"/>
          </a:xfrm>
        </p:spPr>
        <p:txBody>
          <a:bodyPr>
            <a:noAutofit/>
          </a:bodyPr>
          <a:lstStyle/>
          <a:p>
            <a:r>
              <a:rPr lang="en-GB" sz="3200" b="1" dirty="0"/>
              <a:t>(4)	Enhanced for loop in Java:</a:t>
            </a:r>
          </a:p>
        </p:txBody>
      </p:sp>
      <p:sp>
        <p:nvSpPr>
          <p:cNvPr id="4" name="TextBox 3"/>
          <p:cNvSpPr txBox="1"/>
          <p:nvPr/>
        </p:nvSpPr>
        <p:spPr>
          <a:xfrm>
            <a:off x="403412" y="1143000"/>
            <a:ext cx="8763000" cy="5016758"/>
          </a:xfrm>
          <a:prstGeom prst="rect">
            <a:avLst/>
          </a:prstGeom>
          <a:noFill/>
        </p:spPr>
        <p:txBody>
          <a:bodyPr wrap="square" rtlCol="0">
            <a:spAutoFit/>
          </a:bodyPr>
          <a:lstStyle/>
          <a:p>
            <a:pPr algn="just"/>
            <a:r>
              <a:rPr lang="en-GB" sz="2000" dirty="0"/>
              <a:t>As of Java 5, the enhanced for loop was introduced. This is mainly used for Arrays.</a:t>
            </a:r>
          </a:p>
          <a:p>
            <a:pPr algn="just"/>
            <a:endParaRPr lang="en-GB" sz="2000" dirty="0"/>
          </a:p>
          <a:p>
            <a:pPr algn="just"/>
            <a:r>
              <a:rPr lang="en-GB" sz="2000" dirty="0"/>
              <a:t>Syntax:</a:t>
            </a:r>
          </a:p>
          <a:p>
            <a:pPr algn="just"/>
            <a:r>
              <a:rPr lang="en-GB" sz="2000" dirty="0"/>
              <a:t>The syntax of enhanced for loop is: for(declaration : expression)</a:t>
            </a:r>
          </a:p>
          <a:p>
            <a:pPr algn="just"/>
            <a:r>
              <a:rPr lang="en-GB" sz="2000" dirty="0"/>
              <a:t>{</a:t>
            </a:r>
          </a:p>
          <a:p>
            <a:pPr algn="just"/>
            <a:r>
              <a:rPr lang="en-GB" sz="2000" dirty="0"/>
              <a:t>	//Statements</a:t>
            </a:r>
          </a:p>
          <a:p>
            <a:pPr algn="just"/>
            <a:r>
              <a:rPr lang="en-GB" sz="2000" dirty="0"/>
              <a:t>}</a:t>
            </a:r>
          </a:p>
          <a:p>
            <a:pPr algn="just"/>
            <a:endParaRPr lang="en-GB" sz="2000" dirty="0"/>
          </a:p>
          <a:p>
            <a:pPr algn="just"/>
            <a:r>
              <a:rPr lang="en-GB" sz="2000" dirty="0"/>
              <a:t>•	Declaration: The newly declared block variable, which is of a type compatible with the elements of the array you are accessing. The variable will be available within the for block and its value would be the same as the current array element.</a:t>
            </a:r>
          </a:p>
          <a:p>
            <a:pPr algn="just"/>
            <a:endParaRPr lang="en-GB" sz="2000" dirty="0"/>
          </a:p>
          <a:p>
            <a:pPr algn="just"/>
            <a:r>
              <a:rPr lang="en-GB" sz="2000" dirty="0"/>
              <a:t>•	Expression: This evaluates to the array you need to loop through. The expression can be an array variable or method call that returns an array.</a:t>
            </a:r>
            <a:endParaRPr lang="en-US" sz="2000" dirty="0"/>
          </a:p>
        </p:txBody>
      </p:sp>
    </p:spTree>
    <p:extLst>
      <p:ext uri="{BB962C8B-B14F-4D97-AF65-F5344CB8AC3E}">
        <p14:creationId xmlns:p14="http://schemas.microsoft.com/office/powerpoint/2010/main" val="9306114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The break Keyword</a:t>
            </a:r>
          </a:p>
        </p:txBody>
      </p:sp>
      <p:sp>
        <p:nvSpPr>
          <p:cNvPr id="4" name="TextBox 3"/>
          <p:cNvSpPr txBox="1"/>
          <p:nvPr/>
        </p:nvSpPr>
        <p:spPr>
          <a:xfrm>
            <a:off x="533400" y="914400"/>
            <a:ext cx="8763000" cy="5632311"/>
          </a:xfrm>
          <a:prstGeom prst="rect">
            <a:avLst/>
          </a:prstGeom>
          <a:noFill/>
        </p:spPr>
        <p:txBody>
          <a:bodyPr wrap="square" rtlCol="0">
            <a:spAutoFit/>
          </a:bodyPr>
          <a:lstStyle/>
          <a:p>
            <a:pPr algn="just"/>
            <a:r>
              <a:rPr lang="en-GB" sz="2000" dirty="0"/>
              <a:t>The break keyword is used to stop the entire loop. The break keyword must be used inside any loop or a switch statement. The break keyword will stop the execution of the innermost loop and start executing the next line of code after the block. </a:t>
            </a:r>
          </a:p>
          <a:p>
            <a:pPr algn="just"/>
            <a:r>
              <a:rPr lang="en-GB" sz="2000" b="1" dirty="0"/>
              <a:t>Example:</a:t>
            </a:r>
          </a:p>
          <a:p>
            <a:r>
              <a:rPr lang="en-IN" sz="1600" dirty="0"/>
              <a:t>public class Test {</a:t>
            </a:r>
          </a:p>
          <a:p>
            <a:br>
              <a:rPr lang="en-IN" sz="1600" dirty="0"/>
            </a:br>
            <a:r>
              <a:rPr lang="en-IN" sz="1600" dirty="0"/>
              <a:t>  public static void main(String </a:t>
            </a:r>
            <a:r>
              <a:rPr lang="en-IN" sz="1600" dirty="0" err="1"/>
              <a:t>args</a:t>
            </a:r>
            <a:r>
              <a:rPr lang="en-IN" sz="1600" dirty="0"/>
              <a:t>[]) {</a:t>
            </a:r>
          </a:p>
          <a:p>
            <a:r>
              <a:rPr lang="en-IN" sz="1600" dirty="0"/>
              <a:t>    int[] numbers = { 10, 20, 30, 40, 50 };</a:t>
            </a:r>
          </a:p>
          <a:p>
            <a:br>
              <a:rPr lang="en-IN" sz="1600" dirty="0"/>
            </a:br>
            <a:r>
              <a:rPr lang="en-IN" sz="1600" dirty="0"/>
              <a:t>    for (int x : numbers) {</a:t>
            </a:r>
          </a:p>
          <a:p>
            <a:r>
              <a:rPr lang="en-IN" sz="1600" dirty="0"/>
              <a:t>      if (x == 30) {</a:t>
            </a:r>
          </a:p>
          <a:p>
            <a:r>
              <a:rPr lang="en-IN" sz="1600" dirty="0"/>
              <a:t>        break;</a:t>
            </a:r>
          </a:p>
          <a:p>
            <a:r>
              <a:rPr lang="en-IN" sz="1600" dirty="0"/>
              <a:t>      }</a:t>
            </a:r>
          </a:p>
          <a:p>
            <a:r>
              <a:rPr lang="en-IN" sz="1600" dirty="0"/>
              <a:t>      </a:t>
            </a:r>
            <a:r>
              <a:rPr lang="en-IN" sz="1600" dirty="0" err="1"/>
              <a:t>System.out.print</a:t>
            </a:r>
            <a:r>
              <a:rPr lang="en-IN" sz="1600" dirty="0"/>
              <a:t>(x);</a:t>
            </a:r>
          </a:p>
          <a:p>
            <a:r>
              <a:rPr lang="en-IN" sz="1600" dirty="0"/>
              <a:t>      </a:t>
            </a:r>
            <a:r>
              <a:rPr lang="en-IN" sz="1600" dirty="0" err="1"/>
              <a:t>System.out.print</a:t>
            </a:r>
            <a:r>
              <a:rPr lang="en-IN" sz="1600" dirty="0"/>
              <a:t>("\n");</a:t>
            </a:r>
          </a:p>
          <a:p>
            <a:r>
              <a:rPr lang="en-IN" sz="1600" dirty="0"/>
              <a:t>    }</a:t>
            </a:r>
          </a:p>
          <a:p>
            <a:r>
              <a:rPr lang="en-IN" sz="1600" dirty="0"/>
              <a:t>  }</a:t>
            </a:r>
          </a:p>
          <a:p>
            <a:r>
              <a:rPr lang="en-IN" sz="1600" dirty="0"/>
              <a:t>}</a:t>
            </a:r>
            <a:endParaRPr lang="en-GB" dirty="0"/>
          </a:p>
          <a:p>
            <a:pPr algn="just"/>
            <a:r>
              <a:rPr lang="en-GB" dirty="0"/>
              <a:t>This would produce the following result: 10</a:t>
            </a:r>
          </a:p>
          <a:p>
            <a:pPr algn="just"/>
            <a:r>
              <a:rPr lang="en-GB" dirty="0"/>
              <a:t>20</a:t>
            </a:r>
            <a:endParaRPr lang="en-US" dirty="0"/>
          </a:p>
        </p:txBody>
      </p:sp>
    </p:spTree>
    <p:extLst>
      <p:ext uri="{BB962C8B-B14F-4D97-AF65-F5344CB8AC3E}">
        <p14:creationId xmlns:p14="http://schemas.microsoft.com/office/powerpoint/2010/main" val="20961888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28600"/>
            <a:ext cx="9144000" cy="914400"/>
          </a:xfrm>
        </p:spPr>
        <p:txBody>
          <a:bodyPr>
            <a:noAutofit/>
          </a:bodyPr>
          <a:lstStyle/>
          <a:p>
            <a:r>
              <a:rPr lang="en-GB" sz="3200" b="1" dirty="0"/>
              <a:t>The continue Keyword:</a:t>
            </a:r>
          </a:p>
        </p:txBody>
      </p:sp>
      <p:sp>
        <p:nvSpPr>
          <p:cNvPr id="4" name="TextBox 3"/>
          <p:cNvSpPr txBox="1"/>
          <p:nvPr/>
        </p:nvSpPr>
        <p:spPr>
          <a:xfrm>
            <a:off x="381000" y="762000"/>
            <a:ext cx="8763000" cy="5663089"/>
          </a:xfrm>
          <a:prstGeom prst="rect">
            <a:avLst/>
          </a:prstGeom>
          <a:noFill/>
        </p:spPr>
        <p:txBody>
          <a:bodyPr wrap="square" rtlCol="0">
            <a:spAutoFit/>
          </a:bodyPr>
          <a:lstStyle/>
          <a:p>
            <a:pPr algn="just"/>
            <a:r>
              <a:rPr lang="en-GB" sz="2000" dirty="0"/>
              <a:t>The continue keyword can be used in any of the loop control structures. It causes the loop to immediately jump to the next iteration of the loop. In a for loop, the continue keyword causes flow of control to immediately jump to the update statement.</a:t>
            </a:r>
          </a:p>
          <a:p>
            <a:pPr algn="just"/>
            <a:r>
              <a:rPr lang="en-GB" sz="2000" dirty="0"/>
              <a:t>In a while loop or do/while loop, flow of control immediately jumps to the Boolean expression.</a:t>
            </a:r>
          </a:p>
          <a:p>
            <a:pPr algn="just"/>
            <a:endParaRPr lang="en-GB" sz="2000" dirty="0"/>
          </a:p>
          <a:p>
            <a:pPr algn="just"/>
            <a:r>
              <a:rPr lang="en-GB" sz="2000" b="1" dirty="0"/>
              <a:t>Syntax:</a:t>
            </a:r>
          </a:p>
          <a:p>
            <a:pPr algn="just"/>
            <a:r>
              <a:rPr lang="en-GB" sz="2000" dirty="0"/>
              <a:t>The syntax of a continue is a single statement inside any loop: continue;</a:t>
            </a:r>
          </a:p>
          <a:p>
            <a:pPr algn="just"/>
            <a:r>
              <a:rPr lang="en-GB" sz="2000" b="1" dirty="0"/>
              <a:t>Example:</a:t>
            </a:r>
          </a:p>
          <a:p>
            <a:pPr algn="just"/>
            <a:r>
              <a:rPr lang="en-GB" dirty="0"/>
              <a:t>public class Test {</a:t>
            </a:r>
          </a:p>
          <a:p>
            <a:pPr algn="just"/>
            <a:r>
              <a:rPr lang="en-GB" dirty="0"/>
              <a:t>	public static void main(String </a:t>
            </a:r>
            <a:r>
              <a:rPr lang="en-GB" dirty="0" err="1"/>
              <a:t>args</a:t>
            </a:r>
            <a:r>
              <a:rPr lang="en-GB" dirty="0"/>
              <a:t>[]) { </a:t>
            </a:r>
          </a:p>
          <a:p>
            <a:pPr algn="just"/>
            <a:r>
              <a:rPr lang="en-GB" dirty="0"/>
              <a:t>		int [] numbers = {10, 20, 30, 40, 50};</a:t>
            </a:r>
          </a:p>
          <a:p>
            <a:pPr algn="just"/>
            <a:r>
              <a:rPr lang="en-GB" dirty="0"/>
              <a:t>		for(int x : numbers ) { if( x == 30 ) {</a:t>
            </a:r>
          </a:p>
          <a:p>
            <a:pPr algn="just"/>
            <a:r>
              <a:rPr lang="en-GB" dirty="0"/>
              <a:t>			continue;</a:t>
            </a:r>
          </a:p>
          <a:p>
            <a:pPr algn="just"/>
            <a:r>
              <a:rPr lang="en-GB" dirty="0"/>
              <a:t>		}</a:t>
            </a:r>
          </a:p>
          <a:p>
            <a:pPr algn="just"/>
            <a:r>
              <a:rPr lang="en-GB" dirty="0"/>
              <a:t>	</a:t>
            </a:r>
            <a:r>
              <a:rPr lang="en-GB" dirty="0" err="1"/>
              <a:t>System.out.print</a:t>
            </a:r>
            <a:r>
              <a:rPr lang="en-GB" dirty="0"/>
              <a:t>( x ); </a:t>
            </a:r>
            <a:r>
              <a:rPr lang="en-GB" dirty="0" err="1"/>
              <a:t>System.out.print</a:t>
            </a:r>
            <a:r>
              <a:rPr lang="en-GB" dirty="0"/>
              <a:t>("\n");</a:t>
            </a:r>
          </a:p>
          <a:p>
            <a:pPr algn="just"/>
            <a:r>
              <a:rPr lang="en-GB" dirty="0"/>
              <a:t>	}</a:t>
            </a:r>
          </a:p>
          <a:p>
            <a:pPr algn="just"/>
            <a:r>
              <a:rPr lang="en-GB" dirty="0"/>
              <a:t>}}</a:t>
            </a:r>
            <a:endParaRPr lang="en-US" dirty="0"/>
          </a:p>
        </p:txBody>
      </p:sp>
      <p:sp>
        <p:nvSpPr>
          <p:cNvPr id="5" name="TextBox 4"/>
          <p:cNvSpPr txBox="1"/>
          <p:nvPr/>
        </p:nvSpPr>
        <p:spPr>
          <a:xfrm>
            <a:off x="5715000" y="4267200"/>
            <a:ext cx="4633000" cy="1477328"/>
          </a:xfrm>
          <a:prstGeom prst="rect">
            <a:avLst/>
          </a:prstGeom>
          <a:noFill/>
        </p:spPr>
        <p:txBody>
          <a:bodyPr wrap="none" rtlCol="0">
            <a:spAutoFit/>
          </a:bodyPr>
          <a:lstStyle/>
          <a:p>
            <a:r>
              <a:rPr lang="en-GB" b="1" dirty="0"/>
              <a:t>This would produce the following result: </a:t>
            </a:r>
          </a:p>
          <a:p>
            <a:r>
              <a:rPr lang="en-GB" b="1" dirty="0"/>
              <a:t>10</a:t>
            </a:r>
          </a:p>
          <a:p>
            <a:r>
              <a:rPr lang="en-GB" b="1" dirty="0"/>
              <a:t>20</a:t>
            </a:r>
          </a:p>
          <a:p>
            <a:r>
              <a:rPr lang="en-GB" b="1" dirty="0"/>
              <a:t>40</a:t>
            </a:r>
          </a:p>
          <a:p>
            <a:r>
              <a:rPr lang="en-GB" b="1" dirty="0"/>
              <a:t>50</a:t>
            </a:r>
            <a:endParaRPr lang="en-US" b="1" dirty="0"/>
          </a:p>
        </p:txBody>
      </p:sp>
    </p:spTree>
    <p:extLst>
      <p:ext uri="{BB962C8B-B14F-4D97-AF65-F5344CB8AC3E}">
        <p14:creationId xmlns:p14="http://schemas.microsoft.com/office/powerpoint/2010/main" val="36818116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373B-AA99-436D-8C97-C4FBA7149476}"/>
              </a:ext>
            </a:extLst>
          </p:cNvPr>
          <p:cNvSpPr>
            <a:spLocks noGrp="1"/>
          </p:cNvSpPr>
          <p:nvPr>
            <p:ph type="title"/>
          </p:nvPr>
        </p:nvSpPr>
        <p:spPr>
          <a:xfrm>
            <a:off x="304800" y="228600"/>
            <a:ext cx="8596668" cy="1320800"/>
          </a:xfrm>
        </p:spPr>
        <p:txBody>
          <a:bodyPr/>
          <a:lstStyle/>
          <a:p>
            <a:r>
              <a:rPr lang="en-IN" dirty="0"/>
              <a:t>Member of Class</a:t>
            </a:r>
          </a:p>
        </p:txBody>
      </p:sp>
      <p:sp>
        <p:nvSpPr>
          <p:cNvPr id="3" name="Content Placeholder 2">
            <a:extLst>
              <a:ext uri="{FF2B5EF4-FFF2-40B4-BE49-F238E27FC236}">
                <a16:creationId xmlns:a16="http://schemas.microsoft.com/office/drawing/2014/main" id="{E9CA9ECF-3BCF-4742-B5CE-E3A64F1DAB15}"/>
              </a:ext>
            </a:extLst>
          </p:cNvPr>
          <p:cNvSpPr>
            <a:spLocks noGrp="1"/>
          </p:cNvSpPr>
          <p:nvPr>
            <p:ph idx="1"/>
          </p:nvPr>
        </p:nvSpPr>
        <p:spPr>
          <a:xfrm>
            <a:off x="381000" y="1066800"/>
            <a:ext cx="8596668" cy="5221940"/>
          </a:xfrm>
        </p:spPr>
        <p:txBody>
          <a:bodyPr>
            <a:noAutofit/>
          </a:bodyPr>
          <a:lstStyle/>
          <a:p>
            <a:pPr marL="0" indent="0">
              <a:buNone/>
            </a:pPr>
            <a:r>
              <a:rPr lang="en-GB" sz="1600" dirty="0"/>
              <a:t>A member is some entity that belongs to a class.</a:t>
            </a:r>
          </a:p>
          <a:p>
            <a:pPr marL="0" indent="0">
              <a:buNone/>
            </a:pPr>
            <a:r>
              <a:rPr lang="en-GB" sz="1600" dirty="0"/>
              <a:t>If a class has a function, this is a member function - you might know it as "a </a:t>
            </a:r>
            <a:r>
              <a:rPr lang="en-GB" sz="1600" b="1" dirty="0"/>
              <a:t>method</a:t>
            </a:r>
            <a:r>
              <a:rPr lang="en-GB" sz="1600" dirty="0"/>
              <a:t>".</a:t>
            </a:r>
          </a:p>
          <a:p>
            <a:pPr marL="0" indent="0">
              <a:buNone/>
            </a:pPr>
            <a:r>
              <a:rPr lang="en-GB" sz="1600" dirty="0"/>
              <a:t>If a class has a variable, this is a member variable - you might know it as "a </a:t>
            </a:r>
            <a:r>
              <a:rPr lang="en-GB" sz="1600" b="1" dirty="0"/>
              <a:t>property</a:t>
            </a:r>
            <a:r>
              <a:rPr lang="en-GB" sz="1600" dirty="0"/>
              <a:t>".</a:t>
            </a:r>
          </a:p>
          <a:p>
            <a:pPr marL="0" indent="0">
              <a:buNone/>
            </a:pPr>
            <a:r>
              <a:rPr lang="en-GB" sz="1600" b="1" dirty="0"/>
              <a:t>Example</a:t>
            </a:r>
          </a:p>
          <a:p>
            <a:pPr marL="400050" lvl="1" indent="0">
              <a:buNone/>
            </a:pPr>
            <a:r>
              <a:rPr lang="en-GB" sz="1400" dirty="0"/>
              <a:t>int a;</a:t>
            </a:r>
          </a:p>
          <a:p>
            <a:pPr marL="400050" lvl="1" indent="0">
              <a:buNone/>
            </a:pPr>
            <a:r>
              <a:rPr lang="en-GB" sz="1400" dirty="0"/>
              <a:t>void f () {};</a:t>
            </a:r>
          </a:p>
          <a:p>
            <a:pPr marL="400050" lvl="1" indent="0">
              <a:buNone/>
            </a:pPr>
            <a:r>
              <a:rPr lang="en-GB" sz="1400" dirty="0"/>
              <a:t>class A{</a:t>
            </a:r>
          </a:p>
          <a:p>
            <a:pPr marL="400050" lvl="1" indent="0">
              <a:buNone/>
            </a:pPr>
            <a:r>
              <a:rPr lang="en-GB" sz="1400" dirty="0"/>
              <a:t> 	int </a:t>
            </a:r>
            <a:r>
              <a:rPr lang="en-GB" sz="1400" dirty="0" err="1"/>
              <a:t>m_A</a:t>
            </a:r>
            <a:r>
              <a:rPr lang="en-GB" sz="1400" dirty="0"/>
              <a:t>;</a:t>
            </a:r>
          </a:p>
          <a:p>
            <a:pPr marL="400050" lvl="1" indent="0">
              <a:buNone/>
            </a:pPr>
            <a:r>
              <a:rPr lang="en-GB" sz="1400" dirty="0"/>
              <a:t>  	void </a:t>
            </a:r>
            <a:r>
              <a:rPr lang="en-GB" sz="1400" dirty="0" err="1"/>
              <a:t>m_F</a:t>
            </a:r>
            <a:r>
              <a:rPr lang="en-GB" sz="1400" dirty="0"/>
              <a:t>(){}</a:t>
            </a:r>
          </a:p>
          <a:p>
            <a:pPr marL="400050" lvl="1" indent="0">
              <a:buNone/>
            </a:pPr>
            <a:r>
              <a:rPr lang="en-GB" sz="1400" dirty="0"/>
              <a:t>}</a:t>
            </a:r>
          </a:p>
          <a:p>
            <a:pPr marL="0" indent="0">
              <a:buNone/>
            </a:pPr>
            <a:r>
              <a:rPr lang="en-GB" sz="1600" dirty="0"/>
              <a:t>a is a global variable.</a:t>
            </a:r>
          </a:p>
          <a:p>
            <a:pPr marL="0" indent="0">
              <a:buNone/>
            </a:pPr>
            <a:r>
              <a:rPr lang="en-GB" sz="1600" dirty="0"/>
              <a:t>f is a global function.</a:t>
            </a:r>
          </a:p>
          <a:p>
            <a:pPr marL="0" indent="0">
              <a:buNone/>
            </a:pPr>
            <a:r>
              <a:rPr lang="en-GB" sz="1600" dirty="0" err="1"/>
              <a:t>m_A</a:t>
            </a:r>
            <a:r>
              <a:rPr lang="en-GB" sz="1600" dirty="0"/>
              <a:t> is a member variable or "property" of the class A.</a:t>
            </a:r>
          </a:p>
          <a:p>
            <a:pPr marL="0" indent="0">
              <a:buNone/>
            </a:pPr>
            <a:r>
              <a:rPr lang="en-GB" sz="1600" dirty="0" err="1"/>
              <a:t>m_F</a:t>
            </a:r>
            <a:r>
              <a:rPr lang="en-GB" sz="1600" dirty="0"/>
              <a:t> is a member function or "method" of the class A.</a:t>
            </a:r>
            <a:endParaRPr lang="en-IN" sz="1600" dirty="0"/>
          </a:p>
        </p:txBody>
      </p:sp>
    </p:spTree>
    <p:extLst>
      <p:ext uri="{BB962C8B-B14F-4D97-AF65-F5344CB8AC3E}">
        <p14:creationId xmlns:p14="http://schemas.microsoft.com/office/powerpoint/2010/main" val="16474915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200" y="152400"/>
            <a:ext cx="9144000" cy="914400"/>
          </a:xfrm>
        </p:spPr>
        <p:txBody>
          <a:bodyPr>
            <a:noAutofit/>
          </a:bodyPr>
          <a:lstStyle/>
          <a:p>
            <a:r>
              <a:rPr lang="en-GB" sz="3200" b="1" dirty="0"/>
              <a:t>Difference between object and class</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4190402354"/>
              </p:ext>
            </p:extLst>
          </p:nvPr>
        </p:nvGraphicFramePr>
        <p:xfrm>
          <a:off x="381000" y="1143000"/>
          <a:ext cx="8534400" cy="5223601"/>
        </p:xfrm>
        <a:graphic>
          <a:graphicData uri="http://schemas.openxmlformats.org/drawingml/2006/table">
            <a:tbl>
              <a:tblPr/>
              <a:tblGrid>
                <a:gridCol w="699119">
                  <a:extLst>
                    <a:ext uri="{9D8B030D-6E8A-4147-A177-3AD203B41FA5}">
                      <a16:colId xmlns:a16="http://schemas.microsoft.com/office/drawing/2014/main" val="20000"/>
                    </a:ext>
                  </a:extLst>
                </a:gridCol>
                <a:gridCol w="3894648">
                  <a:extLst>
                    <a:ext uri="{9D8B030D-6E8A-4147-A177-3AD203B41FA5}">
                      <a16:colId xmlns:a16="http://schemas.microsoft.com/office/drawing/2014/main" val="20001"/>
                    </a:ext>
                  </a:extLst>
                </a:gridCol>
                <a:gridCol w="3940633">
                  <a:extLst>
                    <a:ext uri="{9D8B030D-6E8A-4147-A177-3AD203B41FA5}">
                      <a16:colId xmlns:a16="http://schemas.microsoft.com/office/drawing/2014/main" val="20002"/>
                    </a:ext>
                  </a:extLst>
                </a:gridCol>
              </a:tblGrid>
              <a:tr h="226156">
                <a:tc gridSpan="3">
                  <a:txBody>
                    <a:bodyPr/>
                    <a:lstStyle/>
                    <a:p>
                      <a:pPr marL="275590">
                        <a:spcBef>
                          <a:spcPts val="355"/>
                        </a:spcBef>
                        <a:spcAft>
                          <a:spcPts val="0"/>
                        </a:spcAft>
                        <a:tabLst>
                          <a:tab pos="2034540" algn="l"/>
                          <a:tab pos="5259070" algn="l"/>
                        </a:tabLst>
                      </a:pPr>
                      <a:r>
                        <a:rPr lang="en-US" sz="1800" b="1" dirty="0">
                          <a:latin typeface="Arial"/>
                          <a:ea typeface="Arial"/>
                          <a:cs typeface="Times New Roman"/>
                        </a:rPr>
                        <a:t>No.	Object	Class</a:t>
                      </a:r>
                      <a:endParaRPr lang="en-US" sz="1400" dirty="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52922">
                <a:tc>
                  <a:txBody>
                    <a:bodyPr/>
                    <a:lstStyle/>
                    <a:p>
                      <a:pPr marL="75565" marR="146050" algn="r">
                        <a:spcBef>
                          <a:spcPts val="1050"/>
                        </a:spcBef>
                        <a:spcAft>
                          <a:spcPts val="0"/>
                        </a:spcAft>
                      </a:pPr>
                      <a:r>
                        <a:rPr lang="en-US" sz="1800">
                          <a:latin typeface="Arial"/>
                          <a:ea typeface="Arial"/>
                          <a:cs typeface="Times New Roman"/>
                        </a:rPr>
                        <a:t>1)</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tc>
                  <a:txBody>
                    <a:bodyPr/>
                    <a:lstStyle/>
                    <a:p>
                      <a:pPr marL="276225">
                        <a:spcBef>
                          <a:spcPts val="1050"/>
                        </a:spcBef>
                        <a:spcAft>
                          <a:spcPts val="0"/>
                        </a:spcAft>
                      </a:pPr>
                      <a:r>
                        <a:rPr lang="en-US" sz="1800" dirty="0">
                          <a:latin typeface="Arial"/>
                          <a:ea typeface="Arial"/>
                          <a:cs typeface="Times New Roman"/>
                        </a:rPr>
                        <a:t>Object is an </a:t>
                      </a:r>
                      <a:r>
                        <a:rPr lang="en-US" sz="1800" b="1" dirty="0">
                          <a:latin typeface="Arial"/>
                          <a:ea typeface="Arial"/>
                          <a:cs typeface="Times New Roman"/>
                        </a:rPr>
                        <a:t>instance </a:t>
                      </a:r>
                      <a:r>
                        <a:rPr lang="en-US" sz="1800" dirty="0">
                          <a:latin typeface="Arial"/>
                          <a:ea typeface="Arial"/>
                          <a:cs typeface="Times New Roman"/>
                        </a:rPr>
                        <a:t>of a class.</a:t>
                      </a:r>
                      <a:endParaRPr lang="en-US" sz="1400" dirty="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tc>
                  <a:txBody>
                    <a:bodyPr/>
                    <a:lstStyle/>
                    <a:p>
                      <a:pPr marL="276225" marR="346075">
                        <a:spcBef>
                          <a:spcPts val="370"/>
                        </a:spcBef>
                        <a:spcAft>
                          <a:spcPts val="0"/>
                        </a:spcAft>
                      </a:pPr>
                      <a:r>
                        <a:rPr lang="en-US" sz="1800">
                          <a:latin typeface="Arial"/>
                          <a:ea typeface="Arial"/>
                          <a:cs typeface="Times New Roman"/>
                        </a:rPr>
                        <a:t>Class is a </a:t>
                      </a:r>
                      <a:r>
                        <a:rPr lang="en-US" sz="1800" b="1">
                          <a:latin typeface="Arial"/>
                          <a:ea typeface="Arial"/>
                          <a:cs typeface="Times New Roman"/>
                        </a:rPr>
                        <a:t>blueprint or template </a:t>
                      </a:r>
                      <a:r>
                        <a:rPr lang="en-US" sz="1800">
                          <a:latin typeface="Arial"/>
                          <a:ea typeface="Arial"/>
                          <a:cs typeface="Times New Roman"/>
                        </a:rPr>
                        <a:t>from which objects are created.</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extLst>
                  <a:ext uri="{0D108BD9-81ED-4DB2-BD59-A6C34878D82A}">
                    <a16:rowId xmlns:a16="http://schemas.microsoft.com/office/drawing/2014/main" val="10001"/>
                  </a:ext>
                </a:extLst>
              </a:tr>
              <a:tr h="1047870">
                <a:tc>
                  <a:txBody>
                    <a:bodyPr/>
                    <a:lstStyle/>
                    <a:p>
                      <a:pPr marL="75565">
                        <a:spcBef>
                          <a:spcPts val="15"/>
                        </a:spcBef>
                        <a:spcAft>
                          <a:spcPts val="0"/>
                        </a:spcAft>
                      </a:pPr>
                      <a:endParaRPr lang="en-US" sz="2000">
                        <a:latin typeface="Arial"/>
                        <a:ea typeface="Arial"/>
                        <a:cs typeface="Times New Roman"/>
                      </a:endParaRPr>
                    </a:p>
                    <a:p>
                      <a:pPr marL="75565" marR="146050" algn="r">
                        <a:spcBef>
                          <a:spcPts val="600"/>
                        </a:spcBef>
                        <a:spcAft>
                          <a:spcPts val="0"/>
                        </a:spcAft>
                      </a:pPr>
                      <a:r>
                        <a:rPr lang="en-US" sz="1800">
                          <a:latin typeface="Arial"/>
                          <a:ea typeface="Arial"/>
                          <a:cs typeface="Times New Roman"/>
                        </a:rPr>
                        <a:t>2)</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tc>
                  <a:txBody>
                    <a:bodyPr/>
                    <a:lstStyle/>
                    <a:p>
                      <a:pPr marL="276225" marR="36830">
                        <a:spcBef>
                          <a:spcPts val="370"/>
                        </a:spcBef>
                        <a:spcAft>
                          <a:spcPts val="0"/>
                        </a:spcAft>
                      </a:pPr>
                      <a:r>
                        <a:rPr lang="en-US" sz="1800" dirty="0">
                          <a:latin typeface="Arial"/>
                          <a:ea typeface="Arial"/>
                          <a:cs typeface="Times New Roman"/>
                        </a:rPr>
                        <a:t>Object is a </a:t>
                      </a:r>
                      <a:r>
                        <a:rPr lang="en-US" sz="1800" b="1" dirty="0">
                          <a:latin typeface="Arial"/>
                          <a:ea typeface="Arial"/>
                          <a:cs typeface="Times New Roman"/>
                        </a:rPr>
                        <a:t>real world entity </a:t>
                      </a:r>
                      <a:r>
                        <a:rPr lang="en-US" sz="1800" dirty="0">
                          <a:latin typeface="Arial"/>
                          <a:ea typeface="Arial"/>
                          <a:cs typeface="Times New Roman"/>
                        </a:rPr>
                        <a:t>such as pen, laptop, mobile, bed, keyboard, mouse, chair etc.</a:t>
                      </a:r>
                      <a:endParaRPr lang="en-US" sz="1400" dirty="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tc>
                  <a:txBody>
                    <a:bodyPr/>
                    <a:lstStyle/>
                    <a:p>
                      <a:pPr marL="75565">
                        <a:spcBef>
                          <a:spcPts val="15"/>
                        </a:spcBef>
                        <a:spcAft>
                          <a:spcPts val="0"/>
                        </a:spcAft>
                      </a:pPr>
                      <a:endParaRPr lang="en-US" sz="2000">
                        <a:latin typeface="Arial"/>
                        <a:ea typeface="Arial"/>
                        <a:cs typeface="Times New Roman"/>
                      </a:endParaRPr>
                    </a:p>
                    <a:p>
                      <a:pPr marL="276225">
                        <a:spcBef>
                          <a:spcPts val="600"/>
                        </a:spcBef>
                        <a:spcAft>
                          <a:spcPts val="0"/>
                        </a:spcAft>
                      </a:pPr>
                      <a:r>
                        <a:rPr lang="en-US" sz="1800">
                          <a:latin typeface="Arial"/>
                          <a:ea typeface="Arial"/>
                          <a:cs typeface="Times New Roman"/>
                        </a:rPr>
                        <a:t>Class is a </a:t>
                      </a:r>
                      <a:r>
                        <a:rPr lang="en-US" sz="1800" b="1">
                          <a:latin typeface="Arial"/>
                          <a:ea typeface="Arial"/>
                          <a:cs typeface="Times New Roman"/>
                        </a:rPr>
                        <a:t>group of similar objects</a:t>
                      </a:r>
                      <a:r>
                        <a:rPr lang="en-US" sz="1800">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extLst>
                  <a:ext uri="{0D108BD9-81ED-4DB2-BD59-A6C34878D82A}">
                    <a16:rowId xmlns:a16="http://schemas.microsoft.com/office/drawing/2014/main" val="10002"/>
                  </a:ext>
                </a:extLst>
              </a:tr>
              <a:tr h="456900">
                <a:tc>
                  <a:txBody>
                    <a:bodyPr/>
                    <a:lstStyle/>
                    <a:p>
                      <a:pPr marL="75565" marR="146050" algn="r">
                        <a:spcBef>
                          <a:spcPts val="375"/>
                        </a:spcBef>
                        <a:spcAft>
                          <a:spcPts val="0"/>
                        </a:spcAft>
                      </a:pPr>
                      <a:r>
                        <a:rPr lang="en-US" sz="1800">
                          <a:latin typeface="Arial"/>
                          <a:ea typeface="Arial"/>
                          <a:cs typeface="Times New Roman"/>
                        </a:rPr>
                        <a:t>3)</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tc>
                  <a:txBody>
                    <a:bodyPr/>
                    <a:lstStyle/>
                    <a:p>
                      <a:pPr marL="276225">
                        <a:spcBef>
                          <a:spcPts val="375"/>
                        </a:spcBef>
                        <a:spcAft>
                          <a:spcPts val="0"/>
                        </a:spcAft>
                      </a:pPr>
                      <a:r>
                        <a:rPr lang="en-US" sz="1800">
                          <a:latin typeface="Arial"/>
                          <a:ea typeface="Arial"/>
                          <a:cs typeface="Times New Roman"/>
                        </a:rPr>
                        <a:t>Object is a </a:t>
                      </a:r>
                      <a:r>
                        <a:rPr lang="en-US" sz="1800" b="1">
                          <a:latin typeface="Arial"/>
                          <a:ea typeface="Arial"/>
                          <a:cs typeface="Times New Roman"/>
                        </a:rPr>
                        <a:t>physical </a:t>
                      </a:r>
                      <a:r>
                        <a:rPr lang="en-US" sz="1800">
                          <a:latin typeface="Arial"/>
                          <a:ea typeface="Arial"/>
                          <a:cs typeface="Times New Roman"/>
                        </a:rPr>
                        <a:t>entity.</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tc>
                  <a:txBody>
                    <a:bodyPr/>
                    <a:lstStyle/>
                    <a:p>
                      <a:pPr marL="276225">
                        <a:spcBef>
                          <a:spcPts val="375"/>
                        </a:spcBef>
                        <a:spcAft>
                          <a:spcPts val="0"/>
                        </a:spcAft>
                      </a:pPr>
                      <a:r>
                        <a:rPr lang="en-US" sz="1800">
                          <a:latin typeface="Arial"/>
                          <a:ea typeface="Arial"/>
                          <a:cs typeface="Times New Roman"/>
                        </a:rPr>
                        <a:t>Class is a </a:t>
                      </a:r>
                      <a:r>
                        <a:rPr lang="en-US" sz="1800" b="1">
                          <a:latin typeface="Arial"/>
                          <a:ea typeface="Arial"/>
                          <a:cs typeface="Times New Roman"/>
                        </a:rPr>
                        <a:t>logical </a:t>
                      </a:r>
                      <a:r>
                        <a:rPr lang="en-US" sz="1800">
                          <a:latin typeface="Arial"/>
                          <a:ea typeface="Arial"/>
                          <a:cs typeface="Times New Roman"/>
                        </a:rPr>
                        <a:t>entity.</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extLst>
                  <a:ext uri="{0D108BD9-81ED-4DB2-BD59-A6C34878D82A}">
                    <a16:rowId xmlns:a16="http://schemas.microsoft.com/office/drawing/2014/main" val="10003"/>
                  </a:ext>
                </a:extLst>
              </a:tr>
              <a:tr h="1115707">
                <a:tc>
                  <a:txBody>
                    <a:bodyPr/>
                    <a:lstStyle/>
                    <a:p>
                      <a:pPr marL="75565">
                        <a:spcBef>
                          <a:spcPts val="20"/>
                        </a:spcBef>
                        <a:spcAft>
                          <a:spcPts val="0"/>
                        </a:spcAft>
                      </a:pPr>
                      <a:endParaRPr lang="en-US" sz="2000">
                        <a:latin typeface="Arial"/>
                        <a:ea typeface="Arial"/>
                        <a:cs typeface="Times New Roman"/>
                      </a:endParaRPr>
                    </a:p>
                    <a:p>
                      <a:pPr marL="75565" marR="146050" algn="r">
                        <a:spcBef>
                          <a:spcPts val="600"/>
                        </a:spcBef>
                        <a:spcAft>
                          <a:spcPts val="0"/>
                        </a:spcAft>
                      </a:pPr>
                      <a:r>
                        <a:rPr lang="en-US" sz="1800">
                          <a:latin typeface="Arial"/>
                          <a:ea typeface="Arial"/>
                          <a:cs typeface="Times New Roman"/>
                        </a:rPr>
                        <a:t>4)</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tc>
                  <a:txBody>
                    <a:bodyPr/>
                    <a:lstStyle/>
                    <a:p>
                      <a:pPr marL="276225" marR="833120">
                        <a:spcBef>
                          <a:spcPts val="365"/>
                        </a:spcBef>
                        <a:spcAft>
                          <a:spcPts val="0"/>
                        </a:spcAft>
                      </a:pPr>
                      <a:r>
                        <a:rPr lang="en-US" sz="1800">
                          <a:latin typeface="Arial"/>
                          <a:ea typeface="Arial"/>
                          <a:cs typeface="Times New Roman"/>
                        </a:rPr>
                        <a:t>Object is created through </a:t>
                      </a:r>
                      <a:r>
                        <a:rPr lang="en-US" sz="1800" b="1">
                          <a:latin typeface="Arial"/>
                          <a:ea typeface="Arial"/>
                          <a:cs typeface="Times New Roman"/>
                        </a:rPr>
                        <a:t>new keyword </a:t>
                      </a:r>
                      <a:r>
                        <a:rPr lang="en-US" sz="1800">
                          <a:latin typeface="Arial"/>
                          <a:ea typeface="Arial"/>
                          <a:cs typeface="Times New Roman"/>
                        </a:rPr>
                        <a:t>mainly e.g.</a:t>
                      </a:r>
                      <a:endParaRPr lang="en-US" sz="1400">
                        <a:latin typeface="Arial"/>
                        <a:ea typeface="Arial"/>
                        <a:cs typeface="Times New Roman"/>
                      </a:endParaRPr>
                    </a:p>
                    <a:p>
                      <a:pPr marL="276225">
                        <a:spcBef>
                          <a:spcPts val="600"/>
                        </a:spcBef>
                        <a:spcAft>
                          <a:spcPts val="0"/>
                        </a:spcAft>
                      </a:pPr>
                      <a:r>
                        <a:rPr lang="en-US" sz="1800">
                          <a:latin typeface="Arial"/>
                          <a:ea typeface="Arial"/>
                          <a:cs typeface="Times New Roman"/>
                        </a:rPr>
                        <a:t>Student s1=new Student();</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tc>
                  <a:txBody>
                    <a:bodyPr/>
                    <a:lstStyle/>
                    <a:p>
                      <a:pPr marL="276225" marR="920750">
                        <a:spcBef>
                          <a:spcPts val="365"/>
                        </a:spcBef>
                        <a:spcAft>
                          <a:spcPts val="0"/>
                        </a:spcAft>
                      </a:pPr>
                      <a:r>
                        <a:rPr lang="en-US" sz="1800">
                          <a:latin typeface="Arial"/>
                          <a:ea typeface="Arial"/>
                          <a:cs typeface="Times New Roman"/>
                        </a:rPr>
                        <a:t>Class is declared using </a:t>
                      </a:r>
                      <a:r>
                        <a:rPr lang="en-US" sz="1800" b="1">
                          <a:latin typeface="Arial"/>
                          <a:ea typeface="Arial"/>
                          <a:cs typeface="Times New Roman"/>
                        </a:rPr>
                        <a:t>class keyword </a:t>
                      </a:r>
                      <a:r>
                        <a:rPr lang="en-US" sz="1800">
                          <a:latin typeface="Arial"/>
                          <a:ea typeface="Arial"/>
                          <a:cs typeface="Times New Roman"/>
                        </a:rPr>
                        <a:t>e.g.</a:t>
                      </a:r>
                      <a:endParaRPr lang="en-US" sz="1400">
                        <a:latin typeface="Arial"/>
                        <a:ea typeface="Arial"/>
                        <a:cs typeface="Times New Roman"/>
                      </a:endParaRPr>
                    </a:p>
                    <a:p>
                      <a:pPr marL="276225">
                        <a:spcBef>
                          <a:spcPts val="600"/>
                        </a:spcBef>
                        <a:spcAft>
                          <a:spcPts val="0"/>
                        </a:spcAft>
                      </a:pPr>
                      <a:r>
                        <a:rPr lang="en-US" sz="1800">
                          <a:latin typeface="Arial"/>
                          <a:ea typeface="Arial"/>
                          <a:cs typeface="Times New Roman"/>
                        </a:rPr>
                        <a:t>class Student{}</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extLst>
                  <a:ext uri="{0D108BD9-81ED-4DB2-BD59-A6C34878D82A}">
                    <a16:rowId xmlns:a16="http://schemas.microsoft.com/office/drawing/2014/main" val="10004"/>
                  </a:ext>
                </a:extLst>
              </a:tr>
              <a:tr h="752922">
                <a:tc>
                  <a:txBody>
                    <a:bodyPr/>
                    <a:lstStyle/>
                    <a:p>
                      <a:pPr marL="75565" marR="146050" algn="r">
                        <a:spcBef>
                          <a:spcPts val="1055"/>
                        </a:spcBef>
                        <a:spcAft>
                          <a:spcPts val="0"/>
                        </a:spcAft>
                      </a:pPr>
                      <a:r>
                        <a:rPr lang="en-US" sz="1800">
                          <a:latin typeface="Arial"/>
                          <a:ea typeface="Arial"/>
                          <a:cs typeface="Times New Roman"/>
                        </a:rPr>
                        <a:t>5)</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tc>
                  <a:txBody>
                    <a:bodyPr/>
                    <a:lstStyle/>
                    <a:p>
                      <a:pPr marL="276225" marR="384175">
                        <a:spcBef>
                          <a:spcPts val="375"/>
                        </a:spcBef>
                        <a:spcAft>
                          <a:spcPts val="0"/>
                        </a:spcAft>
                      </a:pPr>
                      <a:r>
                        <a:rPr lang="en-US" sz="1800">
                          <a:latin typeface="Arial"/>
                          <a:ea typeface="Arial"/>
                          <a:cs typeface="Times New Roman"/>
                        </a:rPr>
                        <a:t>Object is created </a:t>
                      </a:r>
                      <a:r>
                        <a:rPr lang="en-US" sz="1800" b="1">
                          <a:latin typeface="Arial"/>
                          <a:ea typeface="Arial"/>
                          <a:cs typeface="Times New Roman"/>
                        </a:rPr>
                        <a:t>many times </a:t>
                      </a:r>
                      <a:r>
                        <a:rPr lang="en-US" sz="1800">
                          <a:latin typeface="Arial"/>
                          <a:ea typeface="Arial"/>
                          <a:cs typeface="Times New Roman"/>
                        </a:rPr>
                        <a:t>as per requirement.</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tc>
                  <a:txBody>
                    <a:bodyPr/>
                    <a:lstStyle/>
                    <a:p>
                      <a:pPr marL="276225">
                        <a:spcBef>
                          <a:spcPts val="1055"/>
                        </a:spcBef>
                        <a:spcAft>
                          <a:spcPts val="0"/>
                        </a:spcAft>
                      </a:pPr>
                      <a:r>
                        <a:rPr lang="en-US" sz="1800" dirty="0">
                          <a:latin typeface="Arial"/>
                          <a:ea typeface="Arial"/>
                          <a:cs typeface="Times New Roman"/>
                        </a:rPr>
                        <a:t>Class is declared </a:t>
                      </a:r>
                      <a:r>
                        <a:rPr lang="en-US" sz="1800" b="1" dirty="0">
                          <a:latin typeface="Arial"/>
                          <a:ea typeface="Arial"/>
                          <a:cs typeface="Times New Roman"/>
                        </a:rPr>
                        <a:t>once</a:t>
                      </a:r>
                      <a:r>
                        <a:rPr lang="en-US" sz="1800" dirty="0">
                          <a:latin typeface="Arial"/>
                          <a:ea typeface="Arial"/>
                          <a:cs typeface="Times New Roman"/>
                        </a:rPr>
                        <a:t>.</a:t>
                      </a:r>
                      <a:endParaRPr lang="en-US" sz="1400" dirty="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tcPr>
                </a:tc>
                <a:extLst>
                  <a:ext uri="{0D108BD9-81ED-4DB2-BD59-A6C34878D82A}">
                    <a16:rowId xmlns:a16="http://schemas.microsoft.com/office/drawing/2014/main" val="10005"/>
                  </a:ext>
                </a:extLst>
              </a:tr>
              <a:tr h="752922">
                <a:tc>
                  <a:txBody>
                    <a:bodyPr/>
                    <a:lstStyle/>
                    <a:p>
                      <a:pPr marL="75565" marR="146050" algn="r">
                        <a:spcBef>
                          <a:spcPts val="1060"/>
                        </a:spcBef>
                        <a:spcAft>
                          <a:spcPts val="0"/>
                        </a:spcAft>
                      </a:pPr>
                      <a:r>
                        <a:rPr lang="en-US" sz="1800">
                          <a:latin typeface="Arial"/>
                          <a:ea typeface="Arial"/>
                          <a:cs typeface="Times New Roman"/>
                        </a:rPr>
                        <a:t>6)</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tc>
                  <a:txBody>
                    <a:bodyPr/>
                    <a:lstStyle/>
                    <a:p>
                      <a:pPr marL="276225" marR="367030">
                        <a:lnSpc>
                          <a:spcPct val="98000"/>
                        </a:lnSpc>
                        <a:spcBef>
                          <a:spcPts val="390"/>
                        </a:spcBef>
                        <a:spcAft>
                          <a:spcPts val="0"/>
                        </a:spcAft>
                      </a:pPr>
                      <a:r>
                        <a:rPr lang="en-US" sz="1800">
                          <a:latin typeface="Arial"/>
                          <a:ea typeface="Arial"/>
                          <a:cs typeface="Times New Roman"/>
                        </a:rPr>
                        <a:t>Object </a:t>
                      </a:r>
                      <a:r>
                        <a:rPr lang="en-US" sz="1800" b="1">
                          <a:latin typeface="Arial"/>
                          <a:ea typeface="Arial"/>
                          <a:cs typeface="Times New Roman"/>
                        </a:rPr>
                        <a:t>allocates memory when it is created</a:t>
                      </a:r>
                      <a:r>
                        <a:rPr lang="en-US" sz="1800">
                          <a:latin typeface="Arial"/>
                          <a:ea typeface="Arial"/>
                          <a:cs typeface="Times New Roman"/>
                        </a:rPr>
                        <a:t>.</a:t>
                      </a:r>
                      <a:endParaRPr lang="en-US" sz="140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tc>
                  <a:txBody>
                    <a:bodyPr/>
                    <a:lstStyle/>
                    <a:p>
                      <a:pPr marL="276225" marR="46990">
                        <a:lnSpc>
                          <a:spcPct val="98000"/>
                        </a:lnSpc>
                        <a:spcBef>
                          <a:spcPts val="390"/>
                        </a:spcBef>
                        <a:spcAft>
                          <a:spcPts val="0"/>
                        </a:spcAft>
                      </a:pPr>
                      <a:r>
                        <a:rPr lang="en-US" sz="1800" dirty="0">
                          <a:latin typeface="Arial"/>
                          <a:ea typeface="Arial"/>
                          <a:cs typeface="Times New Roman"/>
                        </a:rPr>
                        <a:t>Class </a:t>
                      </a:r>
                      <a:r>
                        <a:rPr lang="en-US" sz="1800" b="1" dirty="0">
                          <a:latin typeface="Arial"/>
                          <a:ea typeface="Arial"/>
                          <a:cs typeface="Times New Roman"/>
                        </a:rPr>
                        <a:t>doesn't allocated memory when it is created</a:t>
                      </a:r>
                      <a:r>
                        <a:rPr lang="en-US" sz="1800" dirty="0">
                          <a:latin typeface="Arial"/>
                          <a:ea typeface="Arial"/>
                          <a:cs typeface="Times New Roman"/>
                        </a:rPr>
                        <a:t>.</a:t>
                      </a:r>
                      <a:endParaRPr lang="en-US" sz="1400" dirty="0">
                        <a:latin typeface="Arial"/>
                        <a:ea typeface="Arial"/>
                        <a:cs typeface="Times New Roman"/>
                      </a:endParaRPr>
                    </a:p>
                  </a:txBody>
                  <a:tcPr marL="0" marR="0" marT="0" marB="0">
                    <a:lnL w="12700" cap="flat" cmpd="sng" algn="ctr">
                      <a:solidFill>
                        <a:srgbClr val="FFC0CA"/>
                      </a:solidFill>
                      <a:prstDash val="solid"/>
                      <a:round/>
                      <a:headEnd type="none" w="med" len="med"/>
                      <a:tailEnd type="none" w="med" len="med"/>
                    </a:lnL>
                    <a:lnR w="12700" cap="flat" cmpd="sng" algn="ctr">
                      <a:solidFill>
                        <a:srgbClr val="FFC0CA"/>
                      </a:solidFill>
                      <a:prstDash val="solid"/>
                      <a:round/>
                      <a:headEnd type="none" w="med" len="med"/>
                      <a:tailEnd type="none" w="med" len="med"/>
                    </a:lnR>
                    <a:lnT w="12700" cap="flat" cmpd="sng" algn="ctr">
                      <a:solidFill>
                        <a:srgbClr val="FFC0CA"/>
                      </a:solidFill>
                      <a:prstDash val="solid"/>
                      <a:round/>
                      <a:headEnd type="none" w="med" len="med"/>
                      <a:tailEnd type="none" w="med" len="med"/>
                    </a:lnT>
                    <a:lnB w="12700" cap="flat" cmpd="sng" algn="ctr">
                      <a:solidFill>
                        <a:srgbClr val="FFC0CA"/>
                      </a:solidFill>
                      <a:prstDash val="solid"/>
                      <a:round/>
                      <a:headEnd type="none" w="med" len="med"/>
                      <a:tailEnd type="none" w="med" len="med"/>
                    </a:lnB>
                    <a:solidFill>
                      <a:srgbClr val="F6FFE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94166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5389</TotalTime>
  <Words>9313</Words>
  <Application>Microsoft Office PowerPoint</Application>
  <PresentationFormat>Widescreen</PresentationFormat>
  <Paragraphs>1129</Paragraphs>
  <Slides>105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105</vt:i4>
      </vt:variant>
    </vt:vector>
  </HeadingPairs>
  <TitlesOfParts>
    <vt:vector size="113" baseType="lpstr">
      <vt:lpstr>Arial</vt:lpstr>
      <vt:lpstr>Consolas</vt:lpstr>
      <vt:lpstr>Courier New</vt:lpstr>
      <vt:lpstr>inter-regular</vt:lpstr>
      <vt:lpstr>Times New Roman</vt:lpstr>
      <vt:lpstr>Trebuchet MS</vt:lpstr>
      <vt:lpstr>Wingdings 3</vt:lpstr>
      <vt:lpstr>Facet</vt:lpstr>
      <vt:lpstr>PROGRAMMING PRACTICES - 3 (JAVA)  (05BC2304)</vt:lpstr>
      <vt:lpstr>Unit -1</vt:lpstr>
      <vt:lpstr>Introduction to Java</vt:lpstr>
      <vt:lpstr>PowerPoint Presentation</vt:lpstr>
      <vt:lpstr>PowerPoint Presentation</vt:lpstr>
      <vt:lpstr>PowerPoint Presentation</vt:lpstr>
      <vt:lpstr>History of Java</vt:lpstr>
      <vt:lpstr>PowerPoint Presentation</vt:lpstr>
      <vt:lpstr>Summary of C, C++ and Java</vt:lpstr>
      <vt:lpstr>Comparison between C and Java</vt:lpstr>
      <vt:lpstr>Java Editions</vt:lpstr>
      <vt:lpstr>Features to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 I (Compilation)</vt:lpstr>
      <vt:lpstr>Process of Building and Running Java Application</vt:lpstr>
      <vt:lpstr>JVM</vt:lpstr>
      <vt:lpstr>JRE</vt:lpstr>
      <vt:lpstr>JDK</vt:lpstr>
      <vt:lpstr>JDK</vt:lpstr>
      <vt:lpstr>JDK</vt:lpstr>
      <vt:lpstr>Java Program Structure</vt:lpstr>
      <vt:lpstr>PowerPoint Presentation</vt:lpstr>
      <vt:lpstr>PowerPoint Presentation</vt:lpstr>
      <vt:lpstr>PowerPoint Presentation</vt:lpstr>
      <vt:lpstr>PowerPoint Presentation</vt:lpstr>
      <vt:lpstr>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 of OOPs over Procedure-oriented programming language</vt:lpstr>
      <vt:lpstr>Object-Oriented Programming Language  VS Object-Based Programming Language?</vt:lpstr>
      <vt:lpstr>Keywords</vt:lpstr>
      <vt:lpstr>Identifiers in Java</vt:lpstr>
      <vt:lpstr>Data Types in Java</vt:lpstr>
      <vt:lpstr>1) Primitive Data Type</vt:lpstr>
      <vt:lpstr>1) Primitive Data Type</vt:lpstr>
      <vt:lpstr>1) Primitive Data Type</vt:lpstr>
      <vt:lpstr>2) Non-Primitive (Reference) Data type</vt:lpstr>
      <vt:lpstr>Scanner Class</vt:lpstr>
      <vt:lpstr>PowerPoint Presentation</vt:lpstr>
      <vt:lpstr>Operators in Java</vt:lpstr>
      <vt:lpstr>(1) Arithmetic Operators:</vt:lpstr>
      <vt:lpstr>(2) Relational Operators:</vt:lpstr>
      <vt:lpstr>(3) Bitwise Operators:</vt:lpstr>
      <vt:lpstr>(4) Logical Operators:</vt:lpstr>
      <vt:lpstr>(5) Assignment Operator:</vt:lpstr>
      <vt:lpstr>(5) Assignment Operator:</vt:lpstr>
      <vt:lpstr>(6) Misc./ Other Operators</vt:lpstr>
      <vt:lpstr>(6) Misc./ Other Operators</vt:lpstr>
      <vt:lpstr>Type Conversion (Typecasting)</vt:lpstr>
      <vt:lpstr>PowerPoint Presentation</vt:lpstr>
      <vt:lpstr>PowerPoint Presentation</vt:lpstr>
      <vt:lpstr>Java Array</vt:lpstr>
      <vt:lpstr>PowerPoint Presentation</vt:lpstr>
      <vt:lpstr>Single Dimensional Array in java</vt:lpstr>
      <vt:lpstr>PowerPoint Presentation</vt:lpstr>
      <vt:lpstr>Multidimensional array in java</vt:lpstr>
      <vt:lpstr>PowerPoint Presentation</vt:lpstr>
      <vt:lpstr>Classes &amp; Objects</vt:lpstr>
      <vt:lpstr>PowerPoint Presentation</vt:lpstr>
      <vt:lpstr>Decision Making Statement</vt:lpstr>
      <vt:lpstr>IF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The switch Statement:</vt:lpstr>
      <vt:lpstr>PowerPoint Presentation</vt:lpstr>
      <vt:lpstr>Loops in Java</vt:lpstr>
      <vt:lpstr>(1) while Loop:</vt:lpstr>
      <vt:lpstr>(1) while Loop:</vt:lpstr>
      <vt:lpstr>(2) do...while Loop:</vt:lpstr>
      <vt:lpstr>(2) do...while Loop:</vt:lpstr>
      <vt:lpstr>(3) for Loop:</vt:lpstr>
      <vt:lpstr>PowerPoint Presentation</vt:lpstr>
      <vt:lpstr>PowerPoint Presentation</vt:lpstr>
      <vt:lpstr>(4) Enhanced for loop in Java:</vt:lpstr>
      <vt:lpstr>The break Keyword</vt:lpstr>
      <vt:lpstr>The continue Keyword:</vt:lpstr>
      <vt:lpstr>Member of Class</vt:lpstr>
      <vt:lpstr>Difference between object and class</vt:lpstr>
      <vt:lpstr>Java Garbage Collection</vt:lpstr>
      <vt:lpstr>Java Garbage Collection</vt:lpstr>
      <vt:lpstr>Java Garbage Collection</vt:lpstr>
      <vt:lpstr>Java Garbage Collection</vt:lpstr>
      <vt:lpstr> Instance initializer block:</vt:lpstr>
      <vt:lpstr>PowerPoint Presentation</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563</cp:revision>
  <dcterms:created xsi:type="dcterms:W3CDTF">2010-12-23T08:45:33Z</dcterms:created>
  <dcterms:modified xsi:type="dcterms:W3CDTF">2024-08-25T14:49:30Z</dcterms:modified>
</cp:coreProperties>
</file>