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8" r:id="rId3"/>
    <p:sldId id="309" r:id="rId4"/>
    <p:sldId id="310" r:id="rId5"/>
    <p:sldId id="311"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41" r:id="rId36"/>
    <p:sldId id="342" r:id="rId37"/>
    <p:sldId id="343" r:id="rId38"/>
    <p:sldId id="344" r:id="rId39"/>
    <p:sldId id="345" r:id="rId40"/>
    <p:sldId id="346" r:id="rId41"/>
    <p:sldId id="347" r:id="rId42"/>
    <p:sldId id="349" r:id="rId43"/>
    <p:sldId id="348" r:id="rId44"/>
    <p:sldId id="350" r:id="rId45"/>
    <p:sldId id="351" r:id="rId46"/>
    <p:sldId id="352" r:id="rId47"/>
    <p:sldId id="308"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24" autoAdjust="0"/>
  </p:normalViewPr>
  <p:slideViewPr>
    <p:cSldViewPr>
      <p:cViewPr varScale="1">
        <p:scale>
          <a:sx n="73" d="100"/>
          <a:sy n="73" d="100"/>
        </p:scale>
        <p:origin x="-1296"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33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011372-7FE2-47E7-A51D-A6EBDABC98CA}"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IN"/>
        </a:p>
      </dgm:t>
    </dgm:pt>
    <dgm:pt modelId="{09CC8869-164C-4061-A749-539C3120F40E}">
      <dgm:prSet phldrT="[Text]"/>
      <dgm:spPr/>
      <dgm:t>
        <a:bodyPr/>
        <a:lstStyle/>
        <a:p>
          <a:r>
            <a:rPr lang="en-US" dirty="0" err="1" smtClean="0"/>
            <a:t>java.lang.Object</a:t>
          </a:r>
          <a:endParaRPr lang="en-IN" dirty="0"/>
        </a:p>
      </dgm:t>
    </dgm:pt>
    <dgm:pt modelId="{A196728A-8361-46EE-9E8A-17E7012461E3}" type="parTrans" cxnId="{E2A7A2D9-1D46-4954-B33A-B6654892C193}">
      <dgm:prSet/>
      <dgm:spPr/>
      <dgm:t>
        <a:bodyPr/>
        <a:lstStyle/>
        <a:p>
          <a:endParaRPr lang="en-IN"/>
        </a:p>
      </dgm:t>
    </dgm:pt>
    <dgm:pt modelId="{BF54FC6B-4927-41BD-9B4E-94AC04C5ACA2}" type="sibTrans" cxnId="{E2A7A2D9-1D46-4954-B33A-B6654892C193}">
      <dgm:prSet/>
      <dgm:spPr/>
      <dgm:t>
        <a:bodyPr/>
        <a:lstStyle/>
        <a:p>
          <a:endParaRPr lang="en-IN"/>
        </a:p>
      </dgm:t>
    </dgm:pt>
    <dgm:pt modelId="{A3AABA6F-288A-4404-A829-ABF1BCD0C38C}">
      <dgm:prSet phldrT="[Text]"/>
      <dgm:spPr/>
      <dgm:t>
        <a:bodyPr/>
        <a:lstStyle/>
        <a:p>
          <a:r>
            <a:rPr lang="en-US" dirty="0" err="1" smtClean="0"/>
            <a:t>java.awt.Component</a:t>
          </a:r>
          <a:endParaRPr lang="en-IN" dirty="0"/>
        </a:p>
      </dgm:t>
    </dgm:pt>
    <dgm:pt modelId="{DB6C85E6-3185-4CD4-84E9-15DCED9CDF97}" type="parTrans" cxnId="{154DDFC7-25E2-4635-BC36-E055F93792C2}">
      <dgm:prSet/>
      <dgm:spPr/>
      <dgm:t>
        <a:bodyPr/>
        <a:lstStyle/>
        <a:p>
          <a:endParaRPr lang="en-IN"/>
        </a:p>
      </dgm:t>
    </dgm:pt>
    <dgm:pt modelId="{969D4797-A0A4-4C2D-B9D3-01D21A310325}" type="sibTrans" cxnId="{154DDFC7-25E2-4635-BC36-E055F93792C2}">
      <dgm:prSet/>
      <dgm:spPr/>
      <dgm:t>
        <a:bodyPr/>
        <a:lstStyle/>
        <a:p>
          <a:endParaRPr lang="en-IN"/>
        </a:p>
      </dgm:t>
    </dgm:pt>
    <dgm:pt modelId="{2BB10BB1-EEEF-4AA4-84A1-B0F46783FAD7}">
      <dgm:prSet phldrT="[Text]"/>
      <dgm:spPr/>
      <dgm:t>
        <a:bodyPr/>
        <a:lstStyle/>
        <a:p>
          <a:r>
            <a:rPr lang="en-US" dirty="0" err="1" smtClean="0"/>
            <a:t>java.awt.Container</a:t>
          </a:r>
          <a:endParaRPr lang="en-IN" dirty="0"/>
        </a:p>
      </dgm:t>
    </dgm:pt>
    <dgm:pt modelId="{F016DEAF-8BF0-487B-8E5C-3ADF94C27C97}" type="parTrans" cxnId="{B289D69C-8618-44EE-B2F0-E4CC9442AF23}">
      <dgm:prSet/>
      <dgm:spPr/>
      <dgm:t>
        <a:bodyPr/>
        <a:lstStyle/>
        <a:p>
          <a:endParaRPr lang="en-IN"/>
        </a:p>
      </dgm:t>
    </dgm:pt>
    <dgm:pt modelId="{35504A24-B73C-410F-8C63-3A4DB602002E}" type="sibTrans" cxnId="{B289D69C-8618-44EE-B2F0-E4CC9442AF23}">
      <dgm:prSet/>
      <dgm:spPr/>
      <dgm:t>
        <a:bodyPr/>
        <a:lstStyle/>
        <a:p>
          <a:endParaRPr lang="en-IN"/>
        </a:p>
      </dgm:t>
    </dgm:pt>
    <dgm:pt modelId="{1916A1B4-4CB4-4686-8A54-BD50B6FBC68F}">
      <dgm:prSet/>
      <dgm:spPr/>
      <dgm:t>
        <a:bodyPr/>
        <a:lstStyle/>
        <a:p>
          <a:r>
            <a:rPr lang="en-US" dirty="0" err="1" smtClean="0"/>
            <a:t>java.awt.Panel</a:t>
          </a:r>
          <a:endParaRPr lang="en-IN" dirty="0"/>
        </a:p>
      </dgm:t>
    </dgm:pt>
    <dgm:pt modelId="{7B3C72C9-60BA-4867-B9DF-DAABD43CA2E1}" type="parTrans" cxnId="{46DBBE0E-BF20-4160-AC99-4E62E73DEDA3}">
      <dgm:prSet/>
      <dgm:spPr/>
      <dgm:t>
        <a:bodyPr/>
        <a:lstStyle/>
        <a:p>
          <a:endParaRPr lang="en-IN"/>
        </a:p>
      </dgm:t>
    </dgm:pt>
    <dgm:pt modelId="{312EF582-F7D5-4FCA-A1FD-C1314913AE8C}" type="sibTrans" cxnId="{46DBBE0E-BF20-4160-AC99-4E62E73DEDA3}">
      <dgm:prSet/>
      <dgm:spPr/>
      <dgm:t>
        <a:bodyPr/>
        <a:lstStyle/>
        <a:p>
          <a:endParaRPr lang="en-IN"/>
        </a:p>
      </dgm:t>
    </dgm:pt>
    <dgm:pt modelId="{6BFB66D1-1598-43C1-96AB-4AED8AB80D8E}">
      <dgm:prSet/>
      <dgm:spPr/>
      <dgm:t>
        <a:bodyPr/>
        <a:lstStyle/>
        <a:p>
          <a:r>
            <a:rPr lang="en-US" dirty="0" err="1" smtClean="0"/>
            <a:t>java.applet.Applet</a:t>
          </a:r>
          <a:endParaRPr lang="en-IN" dirty="0"/>
        </a:p>
      </dgm:t>
    </dgm:pt>
    <dgm:pt modelId="{3B21B67D-D88E-4EF9-BDA4-D21DD52C3556}" type="parTrans" cxnId="{7234D8EA-9C6D-4C59-BFF9-F4CB6D715D21}">
      <dgm:prSet/>
      <dgm:spPr/>
      <dgm:t>
        <a:bodyPr/>
        <a:lstStyle/>
        <a:p>
          <a:endParaRPr lang="en-IN"/>
        </a:p>
      </dgm:t>
    </dgm:pt>
    <dgm:pt modelId="{0AFBD0EE-D4E8-44FE-A6BA-5BB2E8F91B4D}" type="sibTrans" cxnId="{7234D8EA-9C6D-4C59-BFF9-F4CB6D715D21}">
      <dgm:prSet/>
      <dgm:spPr/>
      <dgm:t>
        <a:bodyPr/>
        <a:lstStyle/>
        <a:p>
          <a:endParaRPr lang="en-IN"/>
        </a:p>
      </dgm:t>
    </dgm:pt>
    <dgm:pt modelId="{8EA4A9BA-31CF-4A9D-88E5-BF24708983FB}" type="pres">
      <dgm:prSet presAssocID="{72011372-7FE2-47E7-A51D-A6EBDABC98CA}" presName="Name0" presStyleCnt="0">
        <dgm:presLayoutVars>
          <dgm:dir/>
          <dgm:animLvl val="lvl"/>
          <dgm:resizeHandles val="exact"/>
        </dgm:presLayoutVars>
      </dgm:prSet>
      <dgm:spPr/>
      <dgm:t>
        <a:bodyPr/>
        <a:lstStyle/>
        <a:p>
          <a:endParaRPr lang="en-IN"/>
        </a:p>
      </dgm:t>
    </dgm:pt>
    <dgm:pt modelId="{573E8B36-45EF-4EAB-8C48-B334FD70834F}" type="pres">
      <dgm:prSet presAssocID="{6BFB66D1-1598-43C1-96AB-4AED8AB80D8E}" presName="boxAndChildren" presStyleCnt="0"/>
      <dgm:spPr/>
    </dgm:pt>
    <dgm:pt modelId="{3F2C9C5A-EDC3-4069-AC95-D4E0C325F241}" type="pres">
      <dgm:prSet presAssocID="{6BFB66D1-1598-43C1-96AB-4AED8AB80D8E}" presName="parentTextBox" presStyleLbl="node1" presStyleIdx="0" presStyleCnt="5"/>
      <dgm:spPr/>
      <dgm:t>
        <a:bodyPr/>
        <a:lstStyle/>
        <a:p>
          <a:endParaRPr lang="en-IN"/>
        </a:p>
      </dgm:t>
    </dgm:pt>
    <dgm:pt modelId="{02D859B8-7371-4202-AA69-9589B1A8CEC6}" type="pres">
      <dgm:prSet presAssocID="{312EF582-F7D5-4FCA-A1FD-C1314913AE8C}" presName="sp" presStyleCnt="0"/>
      <dgm:spPr/>
    </dgm:pt>
    <dgm:pt modelId="{AC65F28D-4F1A-469E-8CF8-7CF665AC287F}" type="pres">
      <dgm:prSet presAssocID="{1916A1B4-4CB4-4686-8A54-BD50B6FBC68F}" presName="arrowAndChildren" presStyleCnt="0"/>
      <dgm:spPr/>
    </dgm:pt>
    <dgm:pt modelId="{0CAB50EA-423E-4569-ACC9-97601C176E82}" type="pres">
      <dgm:prSet presAssocID="{1916A1B4-4CB4-4686-8A54-BD50B6FBC68F}" presName="parentTextArrow" presStyleLbl="node1" presStyleIdx="1" presStyleCnt="5"/>
      <dgm:spPr/>
      <dgm:t>
        <a:bodyPr/>
        <a:lstStyle/>
        <a:p>
          <a:endParaRPr lang="en-IN"/>
        </a:p>
      </dgm:t>
    </dgm:pt>
    <dgm:pt modelId="{B99E0BF2-B42F-4076-9A9B-AD80695F5D6A}" type="pres">
      <dgm:prSet presAssocID="{35504A24-B73C-410F-8C63-3A4DB602002E}" presName="sp" presStyleCnt="0"/>
      <dgm:spPr/>
    </dgm:pt>
    <dgm:pt modelId="{E7CD920C-72D8-4161-BF1D-9F75AA11D939}" type="pres">
      <dgm:prSet presAssocID="{2BB10BB1-EEEF-4AA4-84A1-B0F46783FAD7}" presName="arrowAndChildren" presStyleCnt="0"/>
      <dgm:spPr/>
    </dgm:pt>
    <dgm:pt modelId="{009D4A30-E7CE-4E8A-9B01-FD4100DF9A01}" type="pres">
      <dgm:prSet presAssocID="{2BB10BB1-EEEF-4AA4-84A1-B0F46783FAD7}" presName="parentTextArrow" presStyleLbl="node1" presStyleIdx="2" presStyleCnt="5"/>
      <dgm:spPr/>
      <dgm:t>
        <a:bodyPr/>
        <a:lstStyle/>
        <a:p>
          <a:endParaRPr lang="en-IN"/>
        </a:p>
      </dgm:t>
    </dgm:pt>
    <dgm:pt modelId="{F10D3D40-F597-423A-BDB8-0B9796170630}" type="pres">
      <dgm:prSet presAssocID="{969D4797-A0A4-4C2D-B9D3-01D21A310325}" presName="sp" presStyleCnt="0"/>
      <dgm:spPr/>
    </dgm:pt>
    <dgm:pt modelId="{8F7805A8-952C-40E9-8ABF-CC7F4714BECF}" type="pres">
      <dgm:prSet presAssocID="{A3AABA6F-288A-4404-A829-ABF1BCD0C38C}" presName="arrowAndChildren" presStyleCnt="0"/>
      <dgm:spPr/>
    </dgm:pt>
    <dgm:pt modelId="{B8613E71-8FBA-41AE-9586-35899913B33C}" type="pres">
      <dgm:prSet presAssocID="{A3AABA6F-288A-4404-A829-ABF1BCD0C38C}" presName="parentTextArrow" presStyleLbl="node1" presStyleIdx="3" presStyleCnt="5"/>
      <dgm:spPr/>
      <dgm:t>
        <a:bodyPr/>
        <a:lstStyle/>
        <a:p>
          <a:endParaRPr lang="en-IN"/>
        </a:p>
      </dgm:t>
    </dgm:pt>
    <dgm:pt modelId="{6036EDCA-CC85-494E-A548-EE8AADBF5538}" type="pres">
      <dgm:prSet presAssocID="{BF54FC6B-4927-41BD-9B4E-94AC04C5ACA2}" presName="sp" presStyleCnt="0"/>
      <dgm:spPr/>
    </dgm:pt>
    <dgm:pt modelId="{3BBEA455-60BC-4241-9C3E-49FF4679C141}" type="pres">
      <dgm:prSet presAssocID="{09CC8869-164C-4061-A749-539C3120F40E}" presName="arrowAndChildren" presStyleCnt="0"/>
      <dgm:spPr/>
    </dgm:pt>
    <dgm:pt modelId="{1BC187E9-E117-4188-9994-09385B7492F6}" type="pres">
      <dgm:prSet presAssocID="{09CC8869-164C-4061-A749-539C3120F40E}" presName="parentTextArrow" presStyleLbl="node1" presStyleIdx="4" presStyleCnt="5"/>
      <dgm:spPr/>
      <dgm:t>
        <a:bodyPr/>
        <a:lstStyle/>
        <a:p>
          <a:endParaRPr lang="en-IN"/>
        </a:p>
      </dgm:t>
    </dgm:pt>
  </dgm:ptLst>
  <dgm:cxnLst>
    <dgm:cxn modelId="{8E76E73B-3F75-4C4C-9156-9A9E72A054D4}" type="presOf" srcId="{09CC8869-164C-4061-A749-539C3120F40E}" destId="{1BC187E9-E117-4188-9994-09385B7492F6}" srcOrd="0" destOrd="0" presId="urn:microsoft.com/office/officeart/2005/8/layout/process4"/>
    <dgm:cxn modelId="{46DBBE0E-BF20-4160-AC99-4E62E73DEDA3}" srcId="{72011372-7FE2-47E7-A51D-A6EBDABC98CA}" destId="{1916A1B4-4CB4-4686-8A54-BD50B6FBC68F}" srcOrd="3" destOrd="0" parTransId="{7B3C72C9-60BA-4867-B9DF-DAABD43CA2E1}" sibTransId="{312EF582-F7D5-4FCA-A1FD-C1314913AE8C}"/>
    <dgm:cxn modelId="{154DDFC7-25E2-4635-BC36-E055F93792C2}" srcId="{72011372-7FE2-47E7-A51D-A6EBDABC98CA}" destId="{A3AABA6F-288A-4404-A829-ABF1BCD0C38C}" srcOrd="1" destOrd="0" parTransId="{DB6C85E6-3185-4CD4-84E9-15DCED9CDF97}" sibTransId="{969D4797-A0A4-4C2D-B9D3-01D21A310325}"/>
    <dgm:cxn modelId="{953B1D30-FB9D-4D3A-A392-14A2E0DA3C7B}" type="presOf" srcId="{1916A1B4-4CB4-4686-8A54-BD50B6FBC68F}" destId="{0CAB50EA-423E-4569-ACC9-97601C176E82}" srcOrd="0" destOrd="0" presId="urn:microsoft.com/office/officeart/2005/8/layout/process4"/>
    <dgm:cxn modelId="{E2A7A2D9-1D46-4954-B33A-B6654892C193}" srcId="{72011372-7FE2-47E7-A51D-A6EBDABC98CA}" destId="{09CC8869-164C-4061-A749-539C3120F40E}" srcOrd="0" destOrd="0" parTransId="{A196728A-8361-46EE-9E8A-17E7012461E3}" sibTransId="{BF54FC6B-4927-41BD-9B4E-94AC04C5ACA2}"/>
    <dgm:cxn modelId="{46D856FE-5684-4505-898C-F1EED464224F}" type="presOf" srcId="{6BFB66D1-1598-43C1-96AB-4AED8AB80D8E}" destId="{3F2C9C5A-EDC3-4069-AC95-D4E0C325F241}" srcOrd="0" destOrd="0" presId="urn:microsoft.com/office/officeart/2005/8/layout/process4"/>
    <dgm:cxn modelId="{B289D69C-8618-44EE-B2F0-E4CC9442AF23}" srcId="{72011372-7FE2-47E7-A51D-A6EBDABC98CA}" destId="{2BB10BB1-EEEF-4AA4-84A1-B0F46783FAD7}" srcOrd="2" destOrd="0" parTransId="{F016DEAF-8BF0-487B-8E5C-3ADF94C27C97}" sibTransId="{35504A24-B73C-410F-8C63-3A4DB602002E}"/>
    <dgm:cxn modelId="{290B1CCD-22A0-45A6-8381-C3C194694C53}" type="presOf" srcId="{72011372-7FE2-47E7-A51D-A6EBDABC98CA}" destId="{8EA4A9BA-31CF-4A9D-88E5-BF24708983FB}" srcOrd="0" destOrd="0" presId="urn:microsoft.com/office/officeart/2005/8/layout/process4"/>
    <dgm:cxn modelId="{7234D8EA-9C6D-4C59-BFF9-F4CB6D715D21}" srcId="{72011372-7FE2-47E7-A51D-A6EBDABC98CA}" destId="{6BFB66D1-1598-43C1-96AB-4AED8AB80D8E}" srcOrd="4" destOrd="0" parTransId="{3B21B67D-D88E-4EF9-BDA4-D21DD52C3556}" sibTransId="{0AFBD0EE-D4E8-44FE-A6BA-5BB2E8F91B4D}"/>
    <dgm:cxn modelId="{D4DBCDA4-B8B1-4352-A974-BBFFD848DEB2}" type="presOf" srcId="{A3AABA6F-288A-4404-A829-ABF1BCD0C38C}" destId="{B8613E71-8FBA-41AE-9586-35899913B33C}" srcOrd="0" destOrd="0" presId="urn:microsoft.com/office/officeart/2005/8/layout/process4"/>
    <dgm:cxn modelId="{8152ACE8-9338-40D3-AED8-C824BA039E61}" type="presOf" srcId="{2BB10BB1-EEEF-4AA4-84A1-B0F46783FAD7}" destId="{009D4A30-E7CE-4E8A-9B01-FD4100DF9A01}" srcOrd="0" destOrd="0" presId="urn:microsoft.com/office/officeart/2005/8/layout/process4"/>
    <dgm:cxn modelId="{2792C951-E3CD-4E6A-AEAD-DF46632AAE48}" type="presParOf" srcId="{8EA4A9BA-31CF-4A9D-88E5-BF24708983FB}" destId="{573E8B36-45EF-4EAB-8C48-B334FD70834F}" srcOrd="0" destOrd="0" presId="urn:microsoft.com/office/officeart/2005/8/layout/process4"/>
    <dgm:cxn modelId="{9F16D6BF-24BF-408C-8352-C5CF70313183}" type="presParOf" srcId="{573E8B36-45EF-4EAB-8C48-B334FD70834F}" destId="{3F2C9C5A-EDC3-4069-AC95-D4E0C325F241}" srcOrd="0" destOrd="0" presId="urn:microsoft.com/office/officeart/2005/8/layout/process4"/>
    <dgm:cxn modelId="{A7E54C2B-A8EF-4A33-B240-46BC8B88B2A1}" type="presParOf" srcId="{8EA4A9BA-31CF-4A9D-88E5-BF24708983FB}" destId="{02D859B8-7371-4202-AA69-9589B1A8CEC6}" srcOrd="1" destOrd="0" presId="urn:microsoft.com/office/officeart/2005/8/layout/process4"/>
    <dgm:cxn modelId="{9CA04C5F-137D-4B10-809C-5269F46F9EF8}" type="presParOf" srcId="{8EA4A9BA-31CF-4A9D-88E5-BF24708983FB}" destId="{AC65F28D-4F1A-469E-8CF8-7CF665AC287F}" srcOrd="2" destOrd="0" presId="urn:microsoft.com/office/officeart/2005/8/layout/process4"/>
    <dgm:cxn modelId="{34081438-CCB6-4DF5-98D4-AA7E44275771}" type="presParOf" srcId="{AC65F28D-4F1A-469E-8CF8-7CF665AC287F}" destId="{0CAB50EA-423E-4569-ACC9-97601C176E82}" srcOrd="0" destOrd="0" presId="urn:microsoft.com/office/officeart/2005/8/layout/process4"/>
    <dgm:cxn modelId="{15C46CBD-B72F-472B-B125-B3BC917F1BD4}" type="presParOf" srcId="{8EA4A9BA-31CF-4A9D-88E5-BF24708983FB}" destId="{B99E0BF2-B42F-4076-9A9B-AD80695F5D6A}" srcOrd="3" destOrd="0" presId="urn:microsoft.com/office/officeart/2005/8/layout/process4"/>
    <dgm:cxn modelId="{6C789089-2B39-4054-ADC1-4522FB31E16D}" type="presParOf" srcId="{8EA4A9BA-31CF-4A9D-88E5-BF24708983FB}" destId="{E7CD920C-72D8-4161-BF1D-9F75AA11D939}" srcOrd="4" destOrd="0" presId="urn:microsoft.com/office/officeart/2005/8/layout/process4"/>
    <dgm:cxn modelId="{D5DAE617-62E0-4E63-A0C3-F9B96E784EE6}" type="presParOf" srcId="{E7CD920C-72D8-4161-BF1D-9F75AA11D939}" destId="{009D4A30-E7CE-4E8A-9B01-FD4100DF9A01}" srcOrd="0" destOrd="0" presId="urn:microsoft.com/office/officeart/2005/8/layout/process4"/>
    <dgm:cxn modelId="{D7AEC0D0-4BAC-4274-9CAE-7D55C8E9BC88}" type="presParOf" srcId="{8EA4A9BA-31CF-4A9D-88E5-BF24708983FB}" destId="{F10D3D40-F597-423A-BDB8-0B9796170630}" srcOrd="5" destOrd="0" presId="urn:microsoft.com/office/officeart/2005/8/layout/process4"/>
    <dgm:cxn modelId="{1A7FA2D9-0F1E-4E3D-B44B-AC3594FA3698}" type="presParOf" srcId="{8EA4A9BA-31CF-4A9D-88E5-BF24708983FB}" destId="{8F7805A8-952C-40E9-8ABF-CC7F4714BECF}" srcOrd="6" destOrd="0" presId="urn:microsoft.com/office/officeart/2005/8/layout/process4"/>
    <dgm:cxn modelId="{480D9653-12AC-4783-BD59-C1A349195F94}" type="presParOf" srcId="{8F7805A8-952C-40E9-8ABF-CC7F4714BECF}" destId="{B8613E71-8FBA-41AE-9586-35899913B33C}" srcOrd="0" destOrd="0" presId="urn:microsoft.com/office/officeart/2005/8/layout/process4"/>
    <dgm:cxn modelId="{FFDA621D-27B5-4F9F-A785-697812CC62B3}" type="presParOf" srcId="{8EA4A9BA-31CF-4A9D-88E5-BF24708983FB}" destId="{6036EDCA-CC85-494E-A548-EE8AADBF5538}" srcOrd="7" destOrd="0" presId="urn:microsoft.com/office/officeart/2005/8/layout/process4"/>
    <dgm:cxn modelId="{823AD49D-CC10-428A-9C47-36A77337204F}" type="presParOf" srcId="{8EA4A9BA-31CF-4A9D-88E5-BF24708983FB}" destId="{3BBEA455-60BC-4241-9C3E-49FF4679C141}" srcOrd="8" destOrd="0" presId="urn:microsoft.com/office/officeart/2005/8/layout/process4"/>
    <dgm:cxn modelId="{DA8A866C-0DDE-4E7D-8332-C1CE4EDBC614}" type="presParOf" srcId="{3BBEA455-60BC-4241-9C3E-49FF4679C141}" destId="{1BC187E9-E117-4188-9994-09385B7492F6}" srcOrd="0" destOrd="0" presId="urn:microsoft.com/office/officeart/2005/8/layout/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F2C9C5A-EDC3-4069-AC95-D4E0C325F241}">
      <dsp:nvSpPr>
        <dsp:cNvPr id="0" name=""/>
        <dsp:cNvSpPr/>
      </dsp:nvSpPr>
      <dsp:spPr>
        <a:xfrm>
          <a:off x="0" y="3227847"/>
          <a:ext cx="7010400" cy="52955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err="1" smtClean="0"/>
            <a:t>java.applet.Applet</a:t>
          </a:r>
          <a:endParaRPr lang="en-IN" sz="1800" kern="1200" dirty="0"/>
        </a:p>
      </dsp:txBody>
      <dsp:txXfrm>
        <a:off x="0" y="3227847"/>
        <a:ext cx="7010400" cy="529555"/>
      </dsp:txXfrm>
    </dsp:sp>
    <dsp:sp modelId="{0CAB50EA-423E-4569-ACC9-97601C176E82}">
      <dsp:nvSpPr>
        <dsp:cNvPr id="0" name=""/>
        <dsp:cNvSpPr/>
      </dsp:nvSpPr>
      <dsp:spPr>
        <a:xfrm rot="10800000">
          <a:off x="0" y="2421335"/>
          <a:ext cx="7010400" cy="814456"/>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err="1" smtClean="0"/>
            <a:t>java.awt.Panel</a:t>
          </a:r>
          <a:endParaRPr lang="en-IN" sz="1800" kern="1200" dirty="0"/>
        </a:p>
      </dsp:txBody>
      <dsp:txXfrm rot="10800000">
        <a:off x="0" y="2421335"/>
        <a:ext cx="7010400" cy="814456"/>
      </dsp:txXfrm>
    </dsp:sp>
    <dsp:sp modelId="{009D4A30-E7CE-4E8A-9B01-FD4100DF9A01}">
      <dsp:nvSpPr>
        <dsp:cNvPr id="0" name=""/>
        <dsp:cNvSpPr/>
      </dsp:nvSpPr>
      <dsp:spPr>
        <a:xfrm rot="10800000">
          <a:off x="0" y="1614822"/>
          <a:ext cx="7010400" cy="814456"/>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err="1" smtClean="0"/>
            <a:t>java.awt.Container</a:t>
          </a:r>
          <a:endParaRPr lang="en-IN" sz="1800" kern="1200" dirty="0"/>
        </a:p>
      </dsp:txBody>
      <dsp:txXfrm rot="10800000">
        <a:off x="0" y="1614822"/>
        <a:ext cx="7010400" cy="814456"/>
      </dsp:txXfrm>
    </dsp:sp>
    <dsp:sp modelId="{B8613E71-8FBA-41AE-9586-35899913B33C}">
      <dsp:nvSpPr>
        <dsp:cNvPr id="0" name=""/>
        <dsp:cNvSpPr/>
      </dsp:nvSpPr>
      <dsp:spPr>
        <a:xfrm rot="10800000">
          <a:off x="0" y="808309"/>
          <a:ext cx="7010400" cy="814456"/>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err="1" smtClean="0"/>
            <a:t>java.awt.Component</a:t>
          </a:r>
          <a:endParaRPr lang="en-IN" sz="1800" kern="1200" dirty="0"/>
        </a:p>
      </dsp:txBody>
      <dsp:txXfrm rot="10800000">
        <a:off x="0" y="808309"/>
        <a:ext cx="7010400" cy="814456"/>
      </dsp:txXfrm>
    </dsp:sp>
    <dsp:sp modelId="{1BC187E9-E117-4188-9994-09385B7492F6}">
      <dsp:nvSpPr>
        <dsp:cNvPr id="0" name=""/>
        <dsp:cNvSpPr/>
      </dsp:nvSpPr>
      <dsp:spPr>
        <a:xfrm rot="10800000">
          <a:off x="0" y="1797"/>
          <a:ext cx="7010400" cy="814456"/>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err="1" smtClean="0"/>
            <a:t>java.lang.Object</a:t>
          </a:r>
          <a:endParaRPr lang="en-IN" sz="1800" kern="1200" dirty="0"/>
        </a:p>
      </dsp:txBody>
      <dsp:txXfrm rot="10800000">
        <a:off x="0" y="1797"/>
        <a:ext cx="7010400" cy="814456"/>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18385A-AA08-46A8-BC04-D90CB6698483}" type="datetimeFigureOut">
              <a:rPr lang="en-US" smtClean="0"/>
              <a:pPr/>
              <a:t>10/11/2011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125008-735E-40BF-869E-D9A4C98140BF}"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10/11/2011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10/11/2011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10/11/2011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10/11/2011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2E0E06-AB51-44FC-A4D6-DF92655569FF}" type="datetimeFigureOut">
              <a:rPr lang="en-US" smtClean="0"/>
              <a:pPr/>
              <a:t>10/11/2011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2E0E06-AB51-44FC-A4D6-DF92655569FF}" type="datetimeFigureOut">
              <a:rPr lang="en-US" smtClean="0"/>
              <a:pPr/>
              <a:t>10/11/2011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2E0E06-AB51-44FC-A4D6-DF92655569FF}" type="datetimeFigureOut">
              <a:rPr lang="en-US" smtClean="0"/>
              <a:pPr/>
              <a:t>10/11/2011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2E0E06-AB51-44FC-A4D6-DF92655569FF}" type="datetimeFigureOut">
              <a:rPr lang="en-US" smtClean="0"/>
              <a:pPr/>
              <a:t>10/11/2011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2E0E06-AB51-44FC-A4D6-DF92655569FF}" type="datetimeFigureOut">
              <a:rPr lang="en-US" smtClean="0"/>
              <a:pPr/>
              <a:t>10/11/2011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10/11/2011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10/11/2011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E0E06-AB51-44FC-A4D6-DF92655569FF}" type="datetimeFigureOut">
              <a:rPr lang="en-US" smtClean="0"/>
              <a:pPr/>
              <a:t>10/11/2011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D71CF-1D88-4D5E-98E0-847C657C6B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ex/applet/lifeCycleApplet.html" TargetMode="External"/><Relationship Id="rId2" Type="http://schemas.openxmlformats.org/officeDocument/2006/relationships/hyperlink" Target="ex/applet/lifeCycleApplet.java"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ex/applet/drawArcApplet.java" TargetMode="External"/><Relationship Id="rId2" Type="http://schemas.openxmlformats.org/officeDocument/2006/relationships/hyperlink" Target="ex/applet/drawLineApplet.java" TargetMode="External"/><Relationship Id="rId1" Type="http://schemas.openxmlformats.org/officeDocument/2006/relationships/slideLayout" Target="../slideLayouts/slideLayout1.xml"/><Relationship Id="rId4" Type="http://schemas.openxmlformats.org/officeDocument/2006/relationships/hyperlink" Target="ex/applet/drawPolygonApplet.java"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ex/applet/colorApplet.java" TargetMode="External"/><Relationship Id="rId2" Type="http://schemas.openxmlformats.org/officeDocument/2006/relationships/hyperlink" Target="ex/applet/blueString.java" TargetMode="External"/><Relationship Id="rId1" Type="http://schemas.openxmlformats.org/officeDocument/2006/relationships/slideLayout" Target="../slideLayouts/slideLayout1.xml"/><Relationship Id="rId4" Type="http://schemas.openxmlformats.org/officeDocument/2006/relationships/hyperlink" Target="ex/applet/ColorVertBars.java"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ex/applet/FontMetricsDemo.java" TargetMode="External"/><Relationship Id="rId2" Type="http://schemas.openxmlformats.org/officeDocument/2006/relationships/hyperlink" Target="ex/applet/FontDemo.java"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ex/applet/DimensionString.java" TargetMode="External"/><Relationship Id="rId2" Type="http://schemas.openxmlformats.org/officeDocument/2006/relationships/hyperlink" Target="ex/applet/DimensionCircle.java"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ex/applet/parameterApplet.java" TargetMode="External"/><Relationship Id="rId2" Type="http://schemas.openxmlformats.org/officeDocument/2006/relationships/hyperlink" Target="ex/applet/background_foreground.java"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ex/applet/showDimensionInStatus.java" TargetMode="External"/><Relationship Id="rId2" Type="http://schemas.openxmlformats.org/officeDocument/2006/relationships/hyperlink" Target="ex/applet/showDocumentApplet.java" TargetMode="Externa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hyperlink" Target="ex/applet/drawImageApplet.java" TargetMode="Externa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hyperlink" Target="ex/applet/randomDotsApplet.java" TargetMode="External"/><Relationship Id="rId2" Type="http://schemas.openxmlformats.org/officeDocument/2006/relationships/hyperlink" Target="ex/applet/counterApplet.java" TargetMode="Externa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hyperlink" Target="ex/applet/DoubleBufferApplet.java" TargetMode="External"/><Relationship Id="rId2" Type="http://schemas.openxmlformats.org/officeDocument/2006/relationships/hyperlink" Target="ex/applet/NoDoubleBufferApplet.java" TargetMode="Externa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ex/first.html" TargetMode="External"/><Relationship Id="rId2" Type="http://schemas.openxmlformats.org/officeDocument/2006/relationships/hyperlink" Target="ex/ex95.java" TargetMode="External"/><Relationship Id="rId1" Type="http://schemas.openxmlformats.org/officeDocument/2006/relationships/slideLayout" Target="../slideLayouts/slideLayout1.xml"/><Relationship Id="rId4" Type="http://schemas.openxmlformats.org/officeDocument/2006/relationships/hyperlink" Target="ex/ex96.jav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3352800"/>
            <a:ext cx="84582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295400"/>
            <a:ext cx="9144000" cy="1470025"/>
          </a:xfrm>
        </p:spPr>
        <p:txBody>
          <a:bodyPr>
            <a:normAutofit fontScale="90000"/>
          </a:bodyPr>
          <a:lstStyle/>
          <a:p>
            <a:r>
              <a:rPr lang="en-US" sz="3100" b="1" dirty="0" err="1"/>
              <a:t>Marwadi</a:t>
            </a:r>
            <a:r>
              <a:rPr lang="en-US" sz="3100" b="1" dirty="0"/>
              <a:t> Education Foundation’s Group of Institutions</a:t>
            </a:r>
            <a:r>
              <a:rPr lang="en-US" b="1" dirty="0"/>
              <a:t/>
            </a:r>
            <a:br>
              <a:rPr lang="en-US" b="1" dirty="0"/>
            </a:br>
            <a:r>
              <a:rPr lang="en-US" sz="3600" dirty="0"/>
              <a:t>Faculty of Computer Applications</a:t>
            </a:r>
            <a:r>
              <a:rPr lang="en-US" dirty="0"/>
              <a:t/>
            </a:r>
            <a:br>
              <a:rPr lang="en-US" dirty="0"/>
            </a:br>
            <a:r>
              <a:rPr lang="en-US" b="1" dirty="0"/>
              <a:t>MCA </a:t>
            </a:r>
            <a:r>
              <a:rPr lang="en-US" b="1" dirty="0" err="1"/>
              <a:t>Sem</a:t>
            </a:r>
            <a:r>
              <a:rPr lang="en-US" b="1" dirty="0"/>
              <a:t>- </a:t>
            </a:r>
            <a:r>
              <a:rPr lang="en-US" b="1" dirty="0" smtClean="0"/>
              <a:t>III</a:t>
            </a:r>
            <a:endParaRPr lang="en-US" dirty="0"/>
          </a:p>
        </p:txBody>
      </p:sp>
      <p:pic>
        <p:nvPicPr>
          <p:cNvPr id="4" name="Picture 3" descr="logo.JPG"/>
          <p:cNvPicPr>
            <a:picLocks noChangeAspect="1"/>
          </p:cNvPicPr>
          <p:nvPr/>
        </p:nvPicPr>
        <p:blipFill>
          <a:blip r:embed="rId2" cstate="print"/>
          <a:stretch>
            <a:fillRect/>
          </a:stretch>
        </p:blipFill>
        <p:spPr>
          <a:xfrm>
            <a:off x="3124200" y="0"/>
            <a:ext cx="2895600" cy="1219200"/>
          </a:xfrm>
          <a:prstGeom prst="rect">
            <a:avLst/>
          </a:prstGeom>
        </p:spPr>
      </p:pic>
      <p:sp>
        <p:nvSpPr>
          <p:cNvPr id="5" name="TextBox 4"/>
          <p:cNvSpPr txBox="1"/>
          <p:nvPr/>
        </p:nvSpPr>
        <p:spPr>
          <a:xfrm>
            <a:off x="0" y="3581400"/>
            <a:ext cx="9144000" cy="1077218"/>
          </a:xfrm>
          <a:prstGeom prst="rect">
            <a:avLst/>
          </a:prstGeom>
          <a:noFill/>
        </p:spPr>
        <p:txBody>
          <a:bodyPr wrap="square" rtlCol="0">
            <a:spAutoFit/>
          </a:bodyPr>
          <a:lstStyle/>
          <a:p>
            <a:pPr algn="ctr"/>
            <a:r>
              <a:rPr lang="en-US" sz="3200" b="1" dirty="0" smtClean="0"/>
              <a:t>Fundamental of Java Programming</a:t>
            </a:r>
          </a:p>
          <a:p>
            <a:pPr algn="ctr"/>
            <a:r>
              <a:rPr lang="en-US" sz="3200" dirty="0" smtClean="0"/>
              <a:t>(630002)</a:t>
            </a:r>
            <a:endParaRPr lang="en-US" sz="3200" dirty="0"/>
          </a:p>
        </p:txBody>
      </p:sp>
      <p:sp>
        <p:nvSpPr>
          <p:cNvPr id="6" name="TextBox 5"/>
          <p:cNvSpPr txBox="1"/>
          <p:nvPr/>
        </p:nvSpPr>
        <p:spPr>
          <a:xfrm>
            <a:off x="0" y="5181600"/>
            <a:ext cx="9144000" cy="1077218"/>
          </a:xfrm>
          <a:prstGeom prst="rect">
            <a:avLst/>
          </a:prstGeom>
          <a:noFill/>
        </p:spPr>
        <p:txBody>
          <a:bodyPr wrap="square" rtlCol="0">
            <a:spAutoFit/>
          </a:bodyPr>
          <a:lstStyle/>
          <a:p>
            <a:pPr algn="ctr"/>
            <a:r>
              <a:rPr lang="en-US" sz="3200" b="1" dirty="0" smtClean="0"/>
              <a:t>Unit – 5</a:t>
            </a:r>
          </a:p>
          <a:p>
            <a:pPr algn="ctr"/>
            <a:r>
              <a:rPr lang="en-US" sz="3200" b="1" smtClean="0"/>
              <a:t>Applets</a:t>
            </a:r>
            <a:endParaRPr lang="en-US" sz="3200" dirty="0"/>
          </a:p>
        </p:txBody>
      </p:sp>
      <p:pic>
        <p:nvPicPr>
          <p:cNvPr id="9" name="Picture 8" descr="java.jpg"/>
          <p:cNvPicPr>
            <a:picLocks noChangeAspect="1"/>
          </p:cNvPicPr>
          <p:nvPr/>
        </p:nvPicPr>
        <p:blipFill>
          <a:blip r:embed="rId3" cstate="print"/>
          <a:stretch>
            <a:fillRect/>
          </a:stretch>
        </p:blipFill>
        <p:spPr>
          <a:xfrm>
            <a:off x="7239000" y="4819650"/>
            <a:ext cx="1504950" cy="1504950"/>
          </a:xfrm>
          <a:prstGeom prst="rect">
            <a:avLst/>
          </a:prstGeom>
        </p:spPr>
      </p:pic>
      <p:pic>
        <p:nvPicPr>
          <p:cNvPr id="10" name="Picture 9" descr="java.jpg"/>
          <p:cNvPicPr>
            <a:picLocks noChangeAspect="1"/>
          </p:cNvPicPr>
          <p:nvPr/>
        </p:nvPicPr>
        <p:blipFill>
          <a:blip r:embed="rId3" cstate="print"/>
          <a:stretch>
            <a:fillRect/>
          </a:stretch>
        </p:blipFill>
        <p:spPr>
          <a:xfrm>
            <a:off x="304800" y="4819650"/>
            <a:ext cx="1504950" cy="15049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The Life Cycle of an Applet</a:t>
            </a:r>
            <a:endParaRPr lang="en-US" dirty="0"/>
          </a:p>
        </p:txBody>
      </p:sp>
      <p:sp>
        <p:nvSpPr>
          <p:cNvPr id="4" name="TextBox 3"/>
          <p:cNvSpPr txBox="1"/>
          <p:nvPr/>
        </p:nvSpPr>
        <p:spPr>
          <a:xfrm>
            <a:off x="228600" y="1066800"/>
            <a:ext cx="8763000" cy="5509200"/>
          </a:xfrm>
          <a:prstGeom prst="rect">
            <a:avLst/>
          </a:prstGeom>
          <a:noFill/>
        </p:spPr>
        <p:txBody>
          <a:bodyPr wrap="square" rtlCol="0">
            <a:spAutoFit/>
          </a:bodyPr>
          <a:lstStyle/>
          <a:p>
            <a:pPr algn="just"/>
            <a:r>
              <a:rPr lang="en-US" sz="3200" dirty="0" smtClean="0"/>
              <a:t>	We already know that a Java application begins execution at the main() method of a class.  However, an applet executes within an environment provided by a web browser or a tool such as the </a:t>
            </a:r>
            <a:r>
              <a:rPr lang="en-US" sz="3200" dirty="0" err="1" smtClean="0"/>
              <a:t>appletviewer</a:t>
            </a:r>
            <a:r>
              <a:rPr lang="en-US" sz="3200" dirty="0" smtClean="0"/>
              <a:t>.  Therefore it does not have a main() method.  Instead there are four methods that are called during the life cycle of an applet.  They are :</a:t>
            </a:r>
          </a:p>
          <a:p>
            <a:pPr marL="514350" indent="-514350" algn="just">
              <a:buAutoNum type="arabicParenBoth"/>
            </a:pPr>
            <a:r>
              <a:rPr lang="en-US" sz="3200" b="1" dirty="0" smtClean="0"/>
              <a:t>init()</a:t>
            </a:r>
          </a:p>
          <a:p>
            <a:pPr marL="514350" indent="-514350" algn="just">
              <a:buAutoNum type="arabicParenBoth"/>
            </a:pPr>
            <a:r>
              <a:rPr lang="en-US" sz="3200" b="1" dirty="0" smtClean="0"/>
              <a:t>start()</a:t>
            </a:r>
          </a:p>
          <a:p>
            <a:pPr marL="514350" indent="-514350" algn="just">
              <a:buAutoNum type="arabicParenBoth"/>
            </a:pPr>
            <a:r>
              <a:rPr lang="en-US" sz="3200" b="1" dirty="0" smtClean="0"/>
              <a:t>stop()</a:t>
            </a:r>
          </a:p>
          <a:p>
            <a:pPr marL="514350" indent="-514350" algn="just">
              <a:buAutoNum type="arabicParenBoth"/>
            </a:pPr>
            <a:r>
              <a:rPr lang="en-US" sz="3200" b="1" dirty="0" smtClean="0"/>
              <a:t>destroy()</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The Life Cycle of an Applet</a:t>
            </a:r>
            <a:endParaRPr lang="en-US" dirty="0"/>
          </a:p>
        </p:txBody>
      </p:sp>
      <p:sp>
        <p:nvSpPr>
          <p:cNvPr id="4" name="TextBox 3"/>
          <p:cNvSpPr txBox="1"/>
          <p:nvPr/>
        </p:nvSpPr>
        <p:spPr>
          <a:xfrm>
            <a:off x="228600" y="1066800"/>
            <a:ext cx="8763000" cy="4524315"/>
          </a:xfrm>
          <a:prstGeom prst="rect">
            <a:avLst/>
          </a:prstGeom>
          <a:noFill/>
        </p:spPr>
        <p:txBody>
          <a:bodyPr wrap="square" rtlCol="0">
            <a:spAutoFit/>
          </a:bodyPr>
          <a:lstStyle/>
          <a:p>
            <a:pPr algn="just"/>
            <a:r>
              <a:rPr lang="en-US" sz="3200" dirty="0" smtClean="0"/>
              <a:t>	The init() method is called only when the applet begins execution.  It is common to place code here that needs to be executed only once, such as reading parameters that are defined in the HTML file.</a:t>
            </a:r>
          </a:p>
          <a:p>
            <a:pPr algn="just"/>
            <a:r>
              <a:rPr lang="en-US" sz="3200" b="1" dirty="0" smtClean="0"/>
              <a:t>	</a:t>
            </a:r>
            <a:r>
              <a:rPr lang="en-US" sz="3200" dirty="0" smtClean="0"/>
              <a:t>The start method is executed after the init() method complete execution.  In addition this method is called by the applet viewer or web browser to resume execution of the applet.</a:t>
            </a:r>
            <a:endParaRPr lang="en-US" sz="3200" b="1"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The Life Cycle of an Applet</a:t>
            </a:r>
            <a:endParaRPr lang="en-US" dirty="0"/>
          </a:p>
        </p:txBody>
      </p:sp>
      <p:sp>
        <p:nvSpPr>
          <p:cNvPr id="4" name="TextBox 3"/>
          <p:cNvSpPr txBox="1"/>
          <p:nvPr/>
        </p:nvSpPr>
        <p:spPr>
          <a:xfrm>
            <a:off x="228600" y="1066800"/>
            <a:ext cx="8763000" cy="4524315"/>
          </a:xfrm>
          <a:prstGeom prst="rect">
            <a:avLst/>
          </a:prstGeom>
          <a:noFill/>
        </p:spPr>
        <p:txBody>
          <a:bodyPr wrap="square" rtlCol="0">
            <a:spAutoFit/>
          </a:bodyPr>
          <a:lstStyle/>
          <a:p>
            <a:pPr algn="just"/>
            <a:r>
              <a:rPr lang="en-US" sz="3200" dirty="0" smtClean="0"/>
              <a:t>	The stop() method is called by the applet viewer or web browser to suspend execution of an applet.  Therefore the start() and stop() methods may be called multiple times during the life cycle of the applet.</a:t>
            </a:r>
          </a:p>
          <a:p>
            <a:pPr algn="just"/>
            <a:r>
              <a:rPr lang="en-US" sz="3200" b="1" dirty="0" smtClean="0"/>
              <a:t>	</a:t>
            </a:r>
            <a:r>
              <a:rPr lang="en-US" sz="3200" dirty="0" smtClean="0"/>
              <a:t>We will see in the next example that stop() method is invoked when the applet viewer is minimized and start() method is called when the applet viewer is later maximized.</a:t>
            </a:r>
            <a:endParaRPr lang="en-US" sz="3200" b="1"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The Life Cycle of an Applet</a:t>
            </a:r>
            <a:endParaRPr lang="en-US" dirty="0"/>
          </a:p>
        </p:txBody>
      </p:sp>
      <p:sp>
        <p:nvSpPr>
          <p:cNvPr id="4" name="TextBox 3"/>
          <p:cNvSpPr txBox="1"/>
          <p:nvPr/>
        </p:nvSpPr>
        <p:spPr>
          <a:xfrm>
            <a:off x="228600" y="1066800"/>
            <a:ext cx="8763000" cy="3539430"/>
          </a:xfrm>
          <a:prstGeom prst="rect">
            <a:avLst/>
          </a:prstGeom>
          <a:noFill/>
        </p:spPr>
        <p:txBody>
          <a:bodyPr wrap="square" rtlCol="0">
            <a:spAutoFit/>
          </a:bodyPr>
          <a:lstStyle/>
          <a:p>
            <a:pPr algn="just"/>
            <a:r>
              <a:rPr lang="en-US" sz="3200" dirty="0" smtClean="0"/>
              <a:t>	Finally the destroy() method is called by the applet viewer or web browser before the applet is terminated.  </a:t>
            </a:r>
            <a:r>
              <a:rPr lang="en-US" sz="3200" b="1" dirty="0" smtClean="0"/>
              <a:t>Remember that the stop() method is invoked before destroy().</a:t>
            </a:r>
          </a:p>
          <a:p>
            <a:pPr algn="just"/>
            <a:endParaRPr lang="en-US" sz="3200" b="1" dirty="0" smtClean="0"/>
          </a:p>
          <a:p>
            <a:pPr algn="just"/>
            <a:r>
              <a:rPr lang="en-US" sz="3200" b="1" dirty="0" smtClean="0">
                <a:hlinkClick r:id="rId2" action="ppaction://hlinkfile"/>
              </a:rPr>
              <a:t>ex\applet\lifeCycleApplet.java</a:t>
            </a:r>
            <a:endParaRPr lang="en-US" sz="3200" b="1" dirty="0" smtClean="0"/>
          </a:p>
          <a:p>
            <a:pPr algn="just"/>
            <a:r>
              <a:rPr lang="en-US" sz="3200" b="1" dirty="0" smtClean="0">
                <a:hlinkClick r:id="rId3" action="ppaction://hlinkfile"/>
              </a:rPr>
              <a:t>ex\applet\lifeCycleApplet.html</a:t>
            </a:r>
            <a:endParaRPr lang="en-US" sz="3200" b="1"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The Graphics Class</a:t>
            </a:r>
            <a:endParaRPr lang="en-US" dirty="0"/>
          </a:p>
        </p:txBody>
      </p:sp>
      <p:sp>
        <p:nvSpPr>
          <p:cNvPr id="4" name="TextBox 3"/>
          <p:cNvSpPr txBox="1"/>
          <p:nvPr/>
        </p:nvSpPr>
        <p:spPr>
          <a:xfrm>
            <a:off x="228600" y="1066800"/>
            <a:ext cx="8763000" cy="3046988"/>
          </a:xfrm>
          <a:prstGeom prst="rect">
            <a:avLst/>
          </a:prstGeom>
          <a:noFill/>
        </p:spPr>
        <p:txBody>
          <a:bodyPr wrap="square" rtlCol="0">
            <a:spAutoFit/>
          </a:bodyPr>
          <a:lstStyle/>
          <a:p>
            <a:pPr algn="just"/>
            <a:r>
              <a:rPr lang="en-US" sz="3200" dirty="0" smtClean="0"/>
              <a:t>	The graphics object encapsulates a set of methods that can perform graphics output.  Specifically, it allows you to draw lines, ovals, rectangles, strings, images, characters and arcs.  Various methods of the graphics class are as follows:</a:t>
            </a:r>
            <a:endParaRPr lang="en-US" sz="3200" b="1"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The Graphics Class</a:t>
            </a:r>
            <a:endParaRPr lang="en-US" dirty="0"/>
          </a:p>
        </p:txBody>
      </p:sp>
      <p:graphicFrame>
        <p:nvGraphicFramePr>
          <p:cNvPr id="5" name="Table 4"/>
          <p:cNvGraphicFramePr>
            <a:graphicFrameLocks noGrp="1"/>
          </p:cNvGraphicFramePr>
          <p:nvPr/>
        </p:nvGraphicFramePr>
        <p:xfrm>
          <a:off x="228600" y="1752600"/>
          <a:ext cx="8534400" cy="4297680"/>
        </p:xfrm>
        <a:graphic>
          <a:graphicData uri="http://schemas.openxmlformats.org/drawingml/2006/table">
            <a:tbl>
              <a:tblPr firstRow="1" bandRow="1">
                <a:tableStyleId>{5C22544A-7EE6-4342-B048-85BDC9FD1C3A}</a:tableStyleId>
              </a:tblPr>
              <a:tblGrid>
                <a:gridCol w="4114800"/>
                <a:gridCol w="4419600"/>
              </a:tblGrid>
              <a:tr h="317500">
                <a:tc>
                  <a:txBody>
                    <a:bodyPr/>
                    <a:lstStyle/>
                    <a:p>
                      <a:pPr algn="ctr"/>
                      <a:r>
                        <a:rPr lang="en-US" dirty="0" smtClean="0"/>
                        <a:t>Method</a:t>
                      </a:r>
                      <a:endParaRPr lang="en-US" dirty="0"/>
                    </a:p>
                  </a:txBody>
                  <a:tcPr/>
                </a:tc>
                <a:tc>
                  <a:txBody>
                    <a:bodyPr/>
                    <a:lstStyle/>
                    <a:p>
                      <a:pPr algn="ctr"/>
                      <a:r>
                        <a:rPr lang="en-US" dirty="0" smtClean="0"/>
                        <a:t>Usage</a:t>
                      </a:r>
                      <a:endParaRPr lang="en-US" dirty="0"/>
                    </a:p>
                  </a:txBody>
                  <a:tcPr/>
                </a:tc>
              </a:tr>
              <a:tr h="317500">
                <a:tc>
                  <a:txBody>
                    <a:bodyPr/>
                    <a:lstStyle/>
                    <a:p>
                      <a:r>
                        <a:rPr lang="en-US" dirty="0" smtClean="0"/>
                        <a:t>void </a:t>
                      </a:r>
                      <a:r>
                        <a:rPr lang="en-US" dirty="0" err="1" smtClean="0"/>
                        <a:t>drawArc</a:t>
                      </a:r>
                      <a:r>
                        <a:rPr lang="en-US" dirty="0" smtClean="0"/>
                        <a:t>(</a:t>
                      </a:r>
                      <a:r>
                        <a:rPr lang="en-US" dirty="0" err="1" smtClean="0"/>
                        <a:t>int</a:t>
                      </a:r>
                      <a:r>
                        <a:rPr lang="en-US" dirty="0" smtClean="0"/>
                        <a:t> x, </a:t>
                      </a:r>
                      <a:r>
                        <a:rPr lang="en-US" dirty="0" err="1" smtClean="0"/>
                        <a:t>int</a:t>
                      </a:r>
                      <a:r>
                        <a:rPr lang="en-US" dirty="0" smtClean="0"/>
                        <a:t> y, </a:t>
                      </a:r>
                      <a:r>
                        <a:rPr lang="en-US" dirty="0" err="1" smtClean="0"/>
                        <a:t>int</a:t>
                      </a:r>
                      <a:r>
                        <a:rPr lang="en-US" dirty="0" smtClean="0"/>
                        <a:t> w, </a:t>
                      </a:r>
                      <a:r>
                        <a:rPr lang="en-US" dirty="0" err="1" smtClean="0"/>
                        <a:t>int</a:t>
                      </a:r>
                      <a:r>
                        <a:rPr lang="en-US" baseline="0" dirty="0" smtClean="0"/>
                        <a:t> h, </a:t>
                      </a:r>
                      <a:r>
                        <a:rPr lang="en-US" baseline="0" dirty="0" err="1" smtClean="0"/>
                        <a:t>int</a:t>
                      </a:r>
                      <a:r>
                        <a:rPr lang="en-US" baseline="0" dirty="0" smtClean="0"/>
                        <a:t> deg0, </a:t>
                      </a:r>
                      <a:r>
                        <a:rPr lang="en-US" baseline="0" dirty="0" err="1" smtClean="0"/>
                        <a:t>int</a:t>
                      </a:r>
                      <a:r>
                        <a:rPr lang="en-US" baseline="0" dirty="0" smtClean="0"/>
                        <a:t> deg1)</a:t>
                      </a:r>
                      <a:endParaRPr lang="en-US" dirty="0"/>
                    </a:p>
                  </a:txBody>
                  <a:tcPr/>
                </a:tc>
                <a:tc>
                  <a:txBody>
                    <a:bodyPr/>
                    <a:lstStyle/>
                    <a:p>
                      <a:pPr algn="just"/>
                      <a:r>
                        <a:rPr lang="en-US" dirty="0" smtClean="0"/>
                        <a:t>Draws</a:t>
                      </a:r>
                      <a:r>
                        <a:rPr lang="en-US" baseline="0" dirty="0" smtClean="0"/>
                        <a:t> an arc between deg0 and deg1.  the center of the arc is the center of a rectangle with upper-left corner at coordinates x and y, width w and height h.  Remember that zero degree is at position 3 pm on a watch.  The angle increases in a counterclockwise direction.</a:t>
                      </a:r>
                      <a:endParaRPr lang="en-US" dirty="0"/>
                    </a:p>
                  </a:txBody>
                  <a:tcPr/>
                </a:tc>
              </a:tr>
              <a:tr h="317500">
                <a:tc>
                  <a:txBody>
                    <a:bodyPr/>
                    <a:lstStyle/>
                    <a:p>
                      <a:r>
                        <a:rPr lang="en-US" dirty="0" smtClean="0"/>
                        <a:t>void </a:t>
                      </a:r>
                      <a:r>
                        <a:rPr lang="en-US" dirty="0" err="1" smtClean="0"/>
                        <a:t>drawImage</a:t>
                      </a:r>
                      <a:r>
                        <a:rPr lang="en-US" dirty="0" smtClean="0"/>
                        <a:t>(Image</a:t>
                      </a:r>
                      <a:r>
                        <a:rPr lang="en-US" baseline="0" dirty="0" smtClean="0"/>
                        <a:t> </a:t>
                      </a:r>
                      <a:r>
                        <a:rPr lang="en-US" baseline="0" dirty="0" err="1" smtClean="0"/>
                        <a:t>img</a:t>
                      </a:r>
                      <a:r>
                        <a:rPr lang="en-US" baseline="0" dirty="0" smtClean="0"/>
                        <a:t>, </a:t>
                      </a:r>
                      <a:r>
                        <a:rPr lang="en-US" baseline="0" dirty="0" err="1" smtClean="0"/>
                        <a:t>int</a:t>
                      </a:r>
                      <a:r>
                        <a:rPr lang="en-US" baseline="0" dirty="0" smtClean="0"/>
                        <a:t> x, </a:t>
                      </a:r>
                      <a:r>
                        <a:rPr lang="en-US" baseline="0" dirty="0" err="1" smtClean="0"/>
                        <a:t>int</a:t>
                      </a:r>
                      <a:r>
                        <a:rPr lang="en-US" baseline="0" dirty="0" smtClean="0"/>
                        <a:t> y)</a:t>
                      </a:r>
                      <a:endParaRPr lang="en-US"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smtClean="0"/>
                        <a:t>Draws the image </a:t>
                      </a:r>
                      <a:r>
                        <a:rPr lang="en-US" dirty="0" err="1" smtClean="0"/>
                        <a:t>img</a:t>
                      </a:r>
                      <a:r>
                        <a:rPr lang="en-US" dirty="0" smtClean="0"/>
                        <a:t> so its upper-left</a:t>
                      </a:r>
                      <a:r>
                        <a:rPr lang="en-US" baseline="0" dirty="0" smtClean="0"/>
                        <a:t> corner is at </a:t>
                      </a:r>
                      <a:r>
                        <a:rPr lang="en-US" baseline="0" dirty="0" err="1" smtClean="0"/>
                        <a:t>x,y</a:t>
                      </a:r>
                      <a:endParaRPr lang="en-US" dirty="0" smtClean="0"/>
                    </a:p>
                  </a:txBody>
                  <a:tcPr/>
                </a:tc>
              </a:tr>
              <a:tr h="317500">
                <a:tc>
                  <a:txBody>
                    <a:bodyPr/>
                    <a:lstStyle/>
                    <a:p>
                      <a:r>
                        <a:rPr lang="en-US" dirty="0" smtClean="0"/>
                        <a:t>void </a:t>
                      </a:r>
                      <a:r>
                        <a:rPr lang="en-US" dirty="0" err="1" smtClean="0"/>
                        <a:t>drawLine</a:t>
                      </a:r>
                      <a:r>
                        <a:rPr lang="en-US" dirty="0" smtClean="0"/>
                        <a:t>(</a:t>
                      </a:r>
                      <a:r>
                        <a:rPr lang="en-US" dirty="0" err="1" smtClean="0"/>
                        <a:t>int</a:t>
                      </a:r>
                      <a:r>
                        <a:rPr lang="en-US" dirty="0" smtClean="0"/>
                        <a:t> x0, </a:t>
                      </a:r>
                      <a:r>
                        <a:rPr lang="en-US" dirty="0" err="1" smtClean="0"/>
                        <a:t>int</a:t>
                      </a:r>
                      <a:r>
                        <a:rPr lang="en-US" dirty="0" smtClean="0"/>
                        <a:t> y0, </a:t>
                      </a:r>
                      <a:r>
                        <a:rPr lang="en-US" dirty="0" err="1" smtClean="0"/>
                        <a:t>int</a:t>
                      </a:r>
                      <a:r>
                        <a:rPr lang="en-US" dirty="0" smtClean="0"/>
                        <a:t> x1, </a:t>
                      </a:r>
                      <a:r>
                        <a:rPr lang="en-US" dirty="0" err="1" smtClean="0"/>
                        <a:t>int</a:t>
                      </a:r>
                      <a:r>
                        <a:rPr lang="en-US" dirty="0" smtClean="0"/>
                        <a:t> y1)</a:t>
                      </a:r>
                      <a:endParaRPr lang="en-US" dirty="0"/>
                    </a:p>
                  </a:txBody>
                  <a:tcPr/>
                </a:tc>
                <a:tc>
                  <a:txBody>
                    <a:bodyPr/>
                    <a:lstStyle/>
                    <a:p>
                      <a:pPr algn="just"/>
                      <a:r>
                        <a:rPr lang="en-US" dirty="0" smtClean="0"/>
                        <a:t>Draws a line</a:t>
                      </a:r>
                      <a:r>
                        <a:rPr lang="en-US" baseline="0" dirty="0" smtClean="0"/>
                        <a:t> between x0,y0 and x1, y1.</a:t>
                      </a:r>
                      <a:endParaRPr lang="en-US" dirty="0"/>
                    </a:p>
                  </a:txBody>
                  <a:tcPr/>
                </a:tc>
              </a:tr>
              <a:tr h="317500">
                <a:tc>
                  <a:txBody>
                    <a:bodyPr/>
                    <a:lstStyle/>
                    <a:p>
                      <a:r>
                        <a:rPr lang="en-US" dirty="0" smtClean="0"/>
                        <a:t>void </a:t>
                      </a:r>
                      <a:r>
                        <a:rPr lang="en-US" dirty="0" err="1" smtClean="0"/>
                        <a:t>drawOval</a:t>
                      </a:r>
                      <a:r>
                        <a:rPr lang="en-US" dirty="0" smtClean="0"/>
                        <a:t>(</a:t>
                      </a:r>
                      <a:r>
                        <a:rPr lang="en-US" dirty="0" err="1" smtClean="0"/>
                        <a:t>int</a:t>
                      </a:r>
                      <a:r>
                        <a:rPr lang="en-US" dirty="0" smtClean="0"/>
                        <a:t> x, </a:t>
                      </a:r>
                      <a:r>
                        <a:rPr lang="en-US" dirty="0" err="1" smtClean="0"/>
                        <a:t>int</a:t>
                      </a:r>
                      <a:r>
                        <a:rPr lang="en-US" dirty="0" smtClean="0"/>
                        <a:t> y, </a:t>
                      </a:r>
                      <a:r>
                        <a:rPr lang="en-US" dirty="0" err="1" smtClean="0"/>
                        <a:t>int</a:t>
                      </a:r>
                      <a:r>
                        <a:rPr lang="en-US" dirty="0" smtClean="0"/>
                        <a:t> w, </a:t>
                      </a:r>
                      <a:r>
                        <a:rPr lang="en-US" dirty="0" err="1" smtClean="0"/>
                        <a:t>int</a:t>
                      </a:r>
                      <a:r>
                        <a:rPr lang="en-US" dirty="0" smtClean="0"/>
                        <a:t> h)</a:t>
                      </a:r>
                      <a:endParaRPr lang="en-US" dirty="0"/>
                    </a:p>
                  </a:txBody>
                  <a:tcPr/>
                </a:tc>
                <a:tc>
                  <a:txBody>
                    <a:bodyPr/>
                    <a:lstStyle/>
                    <a:p>
                      <a:pPr algn="just"/>
                      <a:r>
                        <a:rPr lang="en-US" dirty="0" smtClean="0"/>
                        <a:t>Draws an oval .</a:t>
                      </a:r>
                      <a:r>
                        <a:rPr lang="en-US" baseline="0" dirty="0" smtClean="0"/>
                        <a:t>  The center of the shape is center of a rectangle with upper-left corner at coordinates x and y, width w and height h.</a:t>
                      </a:r>
                      <a:endParaRPr lang="en-US" dirty="0"/>
                    </a:p>
                  </a:txBody>
                  <a:tcPr/>
                </a:tc>
              </a:tr>
            </a:tbl>
          </a:graphicData>
        </a:graphic>
      </p:graphicFrame>
      <p:sp>
        <p:nvSpPr>
          <p:cNvPr id="6" name="TextBox 5"/>
          <p:cNvSpPr txBox="1"/>
          <p:nvPr/>
        </p:nvSpPr>
        <p:spPr>
          <a:xfrm>
            <a:off x="228600" y="1066800"/>
            <a:ext cx="8763000" cy="584775"/>
          </a:xfrm>
          <a:prstGeom prst="rect">
            <a:avLst/>
          </a:prstGeom>
          <a:noFill/>
        </p:spPr>
        <p:txBody>
          <a:bodyPr wrap="square" rtlCol="0">
            <a:spAutoFit/>
          </a:bodyPr>
          <a:lstStyle/>
          <a:p>
            <a:pPr algn="just"/>
            <a:r>
              <a:rPr lang="en-US" sz="3200" dirty="0" smtClean="0"/>
              <a:t>	Various methods of the class are as follows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The Graphics Class</a:t>
            </a:r>
            <a:endParaRPr lang="en-US" dirty="0"/>
          </a:p>
        </p:txBody>
      </p:sp>
      <p:graphicFrame>
        <p:nvGraphicFramePr>
          <p:cNvPr id="5" name="Table 4"/>
          <p:cNvGraphicFramePr>
            <a:graphicFrameLocks noGrp="1"/>
          </p:cNvGraphicFramePr>
          <p:nvPr/>
        </p:nvGraphicFramePr>
        <p:xfrm>
          <a:off x="228600" y="1752600"/>
          <a:ext cx="8534400" cy="4663440"/>
        </p:xfrm>
        <a:graphic>
          <a:graphicData uri="http://schemas.openxmlformats.org/drawingml/2006/table">
            <a:tbl>
              <a:tblPr firstRow="1" bandRow="1">
                <a:tableStyleId>{5C22544A-7EE6-4342-B048-85BDC9FD1C3A}</a:tableStyleId>
              </a:tblPr>
              <a:tblGrid>
                <a:gridCol w="4114800"/>
                <a:gridCol w="4419600"/>
              </a:tblGrid>
              <a:tr h="317500">
                <a:tc>
                  <a:txBody>
                    <a:bodyPr/>
                    <a:lstStyle/>
                    <a:p>
                      <a:pPr algn="ctr"/>
                      <a:r>
                        <a:rPr lang="en-US" dirty="0" smtClean="0"/>
                        <a:t>Method</a:t>
                      </a:r>
                      <a:endParaRPr lang="en-US" dirty="0"/>
                    </a:p>
                  </a:txBody>
                  <a:tcPr/>
                </a:tc>
                <a:tc>
                  <a:txBody>
                    <a:bodyPr/>
                    <a:lstStyle/>
                    <a:p>
                      <a:pPr algn="ctr"/>
                      <a:r>
                        <a:rPr lang="en-US" dirty="0" smtClean="0"/>
                        <a:t>Usage</a:t>
                      </a:r>
                      <a:endParaRPr lang="en-US" dirty="0"/>
                    </a:p>
                  </a:txBody>
                  <a:tcPr/>
                </a:tc>
              </a:tr>
              <a:tr h="317500">
                <a:tc>
                  <a:txBody>
                    <a:bodyPr/>
                    <a:lstStyle/>
                    <a:p>
                      <a:r>
                        <a:rPr lang="en-US" dirty="0" smtClean="0"/>
                        <a:t>void </a:t>
                      </a:r>
                      <a:r>
                        <a:rPr lang="en-US" dirty="0" err="1" smtClean="0"/>
                        <a:t>drawPolygon</a:t>
                      </a:r>
                      <a:r>
                        <a:rPr lang="en-US" dirty="0" smtClean="0"/>
                        <a:t>(</a:t>
                      </a:r>
                      <a:r>
                        <a:rPr lang="en-US" dirty="0" err="1" smtClean="0"/>
                        <a:t>int</a:t>
                      </a:r>
                      <a:r>
                        <a:rPr lang="en-US" dirty="0" smtClean="0"/>
                        <a:t> x[], </a:t>
                      </a:r>
                      <a:r>
                        <a:rPr lang="en-US" dirty="0" err="1" smtClean="0"/>
                        <a:t>int</a:t>
                      </a:r>
                      <a:r>
                        <a:rPr lang="en-US" dirty="0" smtClean="0"/>
                        <a:t> y[],</a:t>
                      </a:r>
                      <a:r>
                        <a:rPr lang="en-US" baseline="0" dirty="0" smtClean="0"/>
                        <a:t> </a:t>
                      </a:r>
                      <a:r>
                        <a:rPr lang="en-US" baseline="0" dirty="0" err="1" smtClean="0"/>
                        <a:t>int</a:t>
                      </a:r>
                      <a:r>
                        <a:rPr lang="en-US" baseline="0" dirty="0" smtClean="0"/>
                        <a:t> n)</a:t>
                      </a:r>
                      <a:endParaRPr lang="en-US" dirty="0"/>
                    </a:p>
                  </a:txBody>
                  <a:tcPr/>
                </a:tc>
                <a:tc>
                  <a:txBody>
                    <a:bodyPr/>
                    <a:lstStyle/>
                    <a:p>
                      <a:pPr algn="just"/>
                      <a:r>
                        <a:rPr lang="en-US" dirty="0" smtClean="0"/>
                        <a:t>Draws a polygon</a:t>
                      </a:r>
                      <a:r>
                        <a:rPr lang="en-US" baseline="0" dirty="0" smtClean="0"/>
                        <a:t> with n corners.  The coordinates are given by the elements of x and y.  The first and last point are automatically connected.</a:t>
                      </a:r>
                      <a:endParaRPr lang="en-US" dirty="0"/>
                    </a:p>
                  </a:txBody>
                  <a:tcPr/>
                </a:tc>
              </a:tr>
              <a:tr h="317500">
                <a:tc>
                  <a:txBody>
                    <a:bodyPr/>
                    <a:lstStyle/>
                    <a:p>
                      <a:r>
                        <a:rPr lang="en-US" dirty="0" smtClean="0"/>
                        <a:t>void </a:t>
                      </a:r>
                      <a:r>
                        <a:rPr lang="en-US" dirty="0" err="1" smtClean="0"/>
                        <a:t>drawPolyline</a:t>
                      </a:r>
                      <a:r>
                        <a:rPr lang="en-US" dirty="0" smtClean="0"/>
                        <a:t>(</a:t>
                      </a:r>
                      <a:r>
                        <a:rPr lang="en-US" dirty="0" err="1" smtClean="0"/>
                        <a:t>int</a:t>
                      </a:r>
                      <a:r>
                        <a:rPr lang="en-US" baseline="0" dirty="0" smtClean="0"/>
                        <a:t> x[], </a:t>
                      </a:r>
                      <a:r>
                        <a:rPr lang="en-US" baseline="0" dirty="0" err="1" smtClean="0"/>
                        <a:t>int</a:t>
                      </a:r>
                      <a:r>
                        <a:rPr lang="en-US" baseline="0" dirty="0" smtClean="0"/>
                        <a:t> y[], </a:t>
                      </a:r>
                      <a:r>
                        <a:rPr lang="en-US" baseline="0" dirty="0" err="1" smtClean="0"/>
                        <a:t>int</a:t>
                      </a:r>
                      <a:r>
                        <a:rPr lang="en-US" baseline="0" dirty="0" smtClean="0"/>
                        <a:t> n)</a:t>
                      </a:r>
                      <a:endParaRPr lang="en-US"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smtClean="0"/>
                        <a:t>Draws a </a:t>
                      </a:r>
                      <a:r>
                        <a:rPr lang="en-US" dirty="0" err="1" smtClean="0"/>
                        <a:t>polyline</a:t>
                      </a:r>
                      <a:r>
                        <a:rPr lang="en-US" baseline="0" dirty="0" smtClean="0"/>
                        <a:t> with n corners.  The coordinates are given by the elements of x and y.  The first and last point are not automatically connected.</a:t>
                      </a:r>
                      <a:endParaRPr lang="en-US" dirty="0" smtClean="0"/>
                    </a:p>
                  </a:txBody>
                  <a:tcPr/>
                </a:tc>
              </a:tr>
              <a:tr h="317500">
                <a:tc>
                  <a:txBody>
                    <a:bodyPr/>
                    <a:lstStyle/>
                    <a:p>
                      <a:r>
                        <a:rPr lang="en-US" dirty="0" smtClean="0"/>
                        <a:t>void </a:t>
                      </a:r>
                      <a:r>
                        <a:rPr lang="en-US" dirty="0" err="1" smtClean="0"/>
                        <a:t>drawRect</a:t>
                      </a:r>
                      <a:r>
                        <a:rPr lang="en-US" dirty="0" smtClean="0"/>
                        <a:t>(</a:t>
                      </a:r>
                      <a:r>
                        <a:rPr lang="en-US" dirty="0" err="1" smtClean="0"/>
                        <a:t>int</a:t>
                      </a:r>
                      <a:r>
                        <a:rPr lang="en-US" baseline="0" dirty="0" smtClean="0"/>
                        <a:t> x, </a:t>
                      </a:r>
                      <a:r>
                        <a:rPr lang="en-US" baseline="0" dirty="0" err="1" smtClean="0"/>
                        <a:t>int</a:t>
                      </a:r>
                      <a:r>
                        <a:rPr lang="en-US" baseline="0" dirty="0" smtClean="0"/>
                        <a:t> y, </a:t>
                      </a:r>
                      <a:r>
                        <a:rPr lang="en-US" baseline="0" dirty="0" err="1" smtClean="0"/>
                        <a:t>int</a:t>
                      </a:r>
                      <a:r>
                        <a:rPr lang="en-US" baseline="0" dirty="0" smtClean="0"/>
                        <a:t> w, </a:t>
                      </a:r>
                      <a:r>
                        <a:rPr lang="en-US" baseline="0" dirty="0" err="1" smtClean="0"/>
                        <a:t>int</a:t>
                      </a:r>
                      <a:r>
                        <a:rPr lang="en-US" baseline="0" dirty="0" smtClean="0"/>
                        <a:t> h)</a:t>
                      </a:r>
                      <a:endParaRPr lang="en-US" dirty="0"/>
                    </a:p>
                  </a:txBody>
                  <a:tcPr/>
                </a:tc>
                <a:tc>
                  <a:txBody>
                    <a:bodyPr/>
                    <a:lstStyle/>
                    <a:p>
                      <a:pPr algn="just"/>
                      <a:r>
                        <a:rPr lang="en-US" dirty="0" smtClean="0"/>
                        <a:t>Draws a rectangle with upper-left corner at coordinates x and y and width w,</a:t>
                      </a:r>
                      <a:r>
                        <a:rPr lang="en-US" baseline="0" dirty="0" smtClean="0"/>
                        <a:t> and height h.</a:t>
                      </a:r>
                      <a:endParaRPr lang="en-US" dirty="0"/>
                    </a:p>
                  </a:txBody>
                  <a:tcPr/>
                </a:tc>
              </a:tr>
              <a:tr h="317500">
                <a:tc>
                  <a:txBody>
                    <a:bodyPr/>
                    <a:lstStyle/>
                    <a:p>
                      <a:r>
                        <a:rPr lang="en-US" dirty="0" smtClean="0"/>
                        <a:t>void </a:t>
                      </a:r>
                      <a:r>
                        <a:rPr lang="en-US" dirty="0" err="1" smtClean="0"/>
                        <a:t>drawString</a:t>
                      </a:r>
                      <a:r>
                        <a:rPr lang="en-US" dirty="0" smtClean="0"/>
                        <a:t>(String </a:t>
                      </a:r>
                      <a:r>
                        <a:rPr lang="en-US" dirty="0" err="1" smtClean="0"/>
                        <a:t>str</a:t>
                      </a:r>
                      <a:r>
                        <a:rPr lang="en-US" dirty="0" smtClean="0"/>
                        <a:t>, </a:t>
                      </a:r>
                      <a:r>
                        <a:rPr lang="en-US" dirty="0" err="1" smtClean="0"/>
                        <a:t>int</a:t>
                      </a:r>
                      <a:r>
                        <a:rPr lang="en-US" dirty="0" smtClean="0"/>
                        <a:t> x, </a:t>
                      </a:r>
                      <a:r>
                        <a:rPr lang="en-US" dirty="0" err="1" smtClean="0"/>
                        <a:t>int</a:t>
                      </a:r>
                      <a:r>
                        <a:rPr lang="en-US" dirty="0" smtClean="0"/>
                        <a:t> y)</a:t>
                      </a:r>
                      <a:endParaRPr lang="en-US" dirty="0"/>
                    </a:p>
                  </a:txBody>
                  <a:tcPr/>
                </a:tc>
                <a:tc>
                  <a:txBody>
                    <a:bodyPr/>
                    <a:lstStyle/>
                    <a:p>
                      <a:pPr algn="just"/>
                      <a:r>
                        <a:rPr lang="en-US" dirty="0" smtClean="0"/>
                        <a:t>Draws </a:t>
                      </a:r>
                      <a:r>
                        <a:rPr lang="en-US" dirty="0" err="1" smtClean="0"/>
                        <a:t>str</a:t>
                      </a:r>
                      <a:r>
                        <a:rPr lang="en-US" dirty="0" smtClean="0"/>
                        <a:t> at location</a:t>
                      </a:r>
                      <a:r>
                        <a:rPr lang="en-US" baseline="0" dirty="0" smtClean="0"/>
                        <a:t> </a:t>
                      </a:r>
                      <a:r>
                        <a:rPr lang="en-US" baseline="0" dirty="0" err="1" smtClean="0"/>
                        <a:t>x,y</a:t>
                      </a:r>
                      <a:r>
                        <a:rPr lang="en-US" baseline="0" dirty="0" smtClean="0"/>
                        <a:t>.</a:t>
                      </a:r>
                      <a:endParaRPr lang="en-US" dirty="0"/>
                    </a:p>
                  </a:txBody>
                  <a:tcPr/>
                </a:tc>
              </a:tr>
              <a:tr h="317500">
                <a:tc>
                  <a:txBody>
                    <a:bodyPr/>
                    <a:lstStyle/>
                    <a:p>
                      <a:r>
                        <a:rPr lang="en-US" dirty="0" smtClean="0"/>
                        <a:t>void </a:t>
                      </a:r>
                      <a:r>
                        <a:rPr lang="en-US" dirty="0" err="1" smtClean="0"/>
                        <a:t>fillArc</a:t>
                      </a:r>
                      <a:r>
                        <a:rPr lang="en-US" dirty="0" smtClean="0"/>
                        <a:t>(</a:t>
                      </a:r>
                      <a:r>
                        <a:rPr lang="en-US" dirty="0" err="1" smtClean="0"/>
                        <a:t>int</a:t>
                      </a:r>
                      <a:r>
                        <a:rPr lang="en-US" dirty="0" smtClean="0"/>
                        <a:t> x, </a:t>
                      </a:r>
                      <a:r>
                        <a:rPr lang="en-US" dirty="0" err="1" smtClean="0"/>
                        <a:t>int</a:t>
                      </a:r>
                      <a:r>
                        <a:rPr lang="en-US" dirty="0" smtClean="0"/>
                        <a:t> y, </a:t>
                      </a:r>
                      <a:r>
                        <a:rPr lang="en-US" dirty="0" err="1" smtClean="0"/>
                        <a:t>int</a:t>
                      </a:r>
                      <a:r>
                        <a:rPr lang="en-US" dirty="0" smtClean="0"/>
                        <a:t> w, </a:t>
                      </a:r>
                      <a:r>
                        <a:rPr lang="en-US" dirty="0" err="1" smtClean="0"/>
                        <a:t>int</a:t>
                      </a:r>
                      <a:r>
                        <a:rPr lang="en-US" dirty="0" smtClean="0"/>
                        <a:t> h, </a:t>
                      </a:r>
                      <a:r>
                        <a:rPr lang="en-US" dirty="0" err="1" smtClean="0"/>
                        <a:t>int</a:t>
                      </a:r>
                      <a:r>
                        <a:rPr lang="en-US" baseline="0" dirty="0" smtClean="0"/>
                        <a:t> deg0, </a:t>
                      </a:r>
                      <a:r>
                        <a:rPr lang="en-US" baseline="0" dirty="0" err="1" smtClean="0"/>
                        <a:t>int</a:t>
                      </a:r>
                      <a:r>
                        <a:rPr lang="en-US" baseline="0" dirty="0" smtClean="0"/>
                        <a:t> deg1)</a:t>
                      </a:r>
                      <a:endParaRPr lang="en-US" dirty="0"/>
                    </a:p>
                  </a:txBody>
                  <a:tcPr/>
                </a:tc>
                <a:tc>
                  <a:txBody>
                    <a:bodyPr/>
                    <a:lstStyle/>
                    <a:p>
                      <a:pPr algn="just"/>
                      <a:r>
                        <a:rPr lang="en-US" dirty="0" smtClean="0"/>
                        <a:t>Draws</a:t>
                      </a:r>
                      <a:r>
                        <a:rPr lang="en-US" baseline="0" dirty="0" smtClean="0"/>
                        <a:t> a filled arc with given parameters – works same as </a:t>
                      </a:r>
                      <a:r>
                        <a:rPr lang="en-US" baseline="0" dirty="0" err="1" smtClean="0"/>
                        <a:t>drawArc</a:t>
                      </a:r>
                      <a:r>
                        <a:rPr lang="en-US" baseline="0" dirty="0" smtClean="0"/>
                        <a:t> method</a:t>
                      </a:r>
                      <a:endParaRPr lang="en-US" dirty="0"/>
                    </a:p>
                  </a:txBody>
                  <a:tcPr/>
                </a:tc>
              </a:tr>
            </a:tbl>
          </a:graphicData>
        </a:graphic>
      </p:graphicFrame>
      <p:sp>
        <p:nvSpPr>
          <p:cNvPr id="6" name="TextBox 5"/>
          <p:cNvSpPr txBox="1"/>
          <p:nvPr/>
        </p:nvSpPr>
        <p:spPr>
          <a:xfrm>
            <a:off x="228600" y="1066800"/>
            <a:ext cx="8763000" cy="584775"/>
          </a:xfrm>
          <a:prstGeom prst="rect">
            <a:avLst/>
          </a:prstGeom>
          <a:noFill/>
        </p:spPr>
        <p:txBody>
          <a:bodyPr wrap="square" rtlCol="0">
            <a:spAutoFit/>
          </a:bodyPr>
          <a:lstStyle/>
          <a:p>
            <a:pPr algn="just"/>
            <a:r>
              <a:rPr lang="en-US" sz="3200" dirty="0" smtClean="0"/>
              <a:t>	Various methods of the class are as follows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The Graphics Class</a:t>
            </a:r>
            <a:endParaRPr lang="en-US" dirty="0"/>
          </a:p>
        </p:txBody>
      </p:sp>
      <p:graphicFrame>
        <p:nvGraphicFramePr>
          <p:cNvPr id="5" name="Table 4"/>
          <p:cNvGraphicFramePr>
            <a:graphicFrameLocks noGrp="1"/>
          </p:cNvGraphicFramePr>
          <p:nvPr/>
        </p:nvGraphicFramePr>
        <p:xfrm>
          <a:off x="228600" y="1752600"/>
          <a:ext cx="8534400" cy="3383280"/>
        </p:xfrm>
        <a:graphic>
          <a:graphicData uri="http://schemas.openxmlformats.org/drawingml/2006/table">
            <a:tbl>
              <a:tblPr firstRow="1" bandRow="1">
                <a:tableStyleId>{5C22544A-7EE6-4342-B048-85BDC9FD1C3A}</a:tableStyleId>
              </a:tblPr>
              <a:tblGrid>
                <a:gridCol w="4114800"/>
                <a:gridCol w="4419600"/>
              </a:tblGrid>
              <a:tr h="317500">
                <a:tc>
                  <a:txBody>
                    <a:bodyPr/>
                    <a:lstStyle/>
                    <a:p>
                      <a:pPr algn="ctr"/>
                      <a:r>
                        <a:rPr lang="en-US" dirty="0" smtClean="0"/>
                        <a:t>Method</a:t>
                      </a:r>
                      <a:endParaRPr lang="en-US" dirty="0"/>
                    </a:p>
                  </a:txBody>
                  <a:tcPr/>
                </a:tc>
                <a:tc>
                  <a:txBody>
                    <a:bodyPr/>
                    <a:lstStyle/>
                    <a:p>
                      <a:pPr algn="ctr"/>
                      <a:r>
                        <a:rPr lang="en-US" dirty="0" smtClean="0"/>
                        <a:t>Usage</a:t>
                      </a:r>
                      <a:endParaRPr lang="en-US" dirty="0"/>
                    </a:p>
                  </a:txBody>
                  <a:tcPr/>
                </a:tc>
              </a:tr>
              <a:tr h="317500">
                <a:tc>
                  <a:txBody>
                    <a:bodyPr/>
                    <a:lstStyle/>
                    <a:p>
                      <a:r>
                        <a:rPr lang="en-US" dirty="0" smtClean="0"/>
                        <a:t>void </a:t>
                      </a:r>
                      <a:r>
                        <a:rPr lang="en-US" dirty="0" err="1" smtClean="0"/>
                        <a:t>fillOval</a:t>
                      </a:r>
                      <a:r>
                        <a:rPr lang="en-US" dirty="0" smtClean="0"/>
                        <a:t>(</a:t>
                      </a:r>
                      <a:r>
                        <a:rPr lang="en-US" dirty="0" err="1" smtClean="0"/>
                        <a:t>int</a:t>
                      </a:r>
                      <a:r>
                        <a:rPr lang="en-US" dirty="0" smtClean="0"/>
                        <a:t> x,</a:t>
                      </a:r>
                      <a:r>
                        <a:rPr lang="en-US" baseline="0" dirty="0" smtClean="0"/>
                        <a:t> </a:t>
                      </a:r>
                      <a:r>
                        <a:rPr lang="en-US" baseline="0" dirty="0" err="1" smtClean="0"/>
                        <a:t>int</a:t>
                      </a:r>
                      <a:r>
                        <a:rPr lang="en-US" baseline="0" dirty="0" smtClean="0"/>
                        <a:t> y, </a:t>
                      </a:r>
                      <a:r>
                        <a:rPr lang="en-US" baseline="0" dirty="0" err="1" smtClean="0"/>
                        <a:t>int</a:t>
                      </a:r>
                      <a:r>
                        <a:rPr lang="en-US" baseline="0" dirty="0" smtClean="0"/>
                        <a:t> w, </a:t>
                      </a:r>
                      <a:r>
                        <a:rPr lang="en-US" baseline="0" dirty="0" err="1" smtClean="0"/>
                        <a:t>int</a:t>
                      </a:r>
                      <a:r>
                        <a:rPr lang="en-US" baseline="0" dirty="0" smtClean="0"/>
                        <a:t> h)</a:t>
                      </a:r>
                      <a:endParaRPr lang="en-US" dirty="0"/>
                    </a:p>
                  </a:txBody>
                  <a:tcPr/>
                </a:tc>
                <a:tc>
                  <a:txBody>
                    <a:bodyPr/>
                    <a:lstStyle/>
                    <a:p>
                      <a:pPr algn="just"/>
                      <a:r>
                        <a:rPr lang="en-US" dirty="0" smtClean="0"/>
                        <a:t>Draws a filled oval.</a:t>
                      </a:r>
                      <a:r>
                        <a:rPr lang="en-US" baseline="0" dirty="0" smtClean="0"/>
                        <a:t>  Works same as </a:t>
                      </a:r>
                      <a:r>
                        <a:rPr lang="en-US" baseline="0" dirty="0" err="1" smtClean="0"/>
                        <a:t>drawOval</a:t>
                      </a:r>
                      <a:r>
                        <a:rPr lang="en-US" baseline="0" dirty="0" smtClean="0"/>
                        <a:t> method</a:t>
                      </a:r>
                      <a:endParaRPr lang="en-US" dirty="0"/>
                    </a:p>
                  </a:txBody>
                  <a:tcPr/>
                </a:tc>
              </a:tr>
              <a:tr h="317500">
                <a:tc>
                  <a:txBody>
                    <a:bodyPr/>
                    <a:lstStyle/>
                    <a:p>
                      <a:r>
                        <a:rPr lang="en-US" dirty="0" smtClean="0"/>
                        <a:t>void </a:t>
                      </a:r>
                      <a:r>
                        <a:rPr lang="en-US" dirty="0" err="1" smtClean="0"/>
                        <a:t>fillePolygon</a:t>
                      </a:r>
                      <a:r>
                        <a:rPr lang="en-US" dirty="0" smtClean="0"/>
                        <a:t>(</a:t>
                      </a:r>
                      <a:r>
                        <a:rPr lang="en-US" dirty="0" err="1" smtClean="0"/>
                        <a:t>int</a:t>
                      </a:r>
                      <a:r>
                        <a:rPr lang="en-US" dirty="0" smtClean="0"/>
                        <a:t> x[], </a:t>
                      </a:r>
                      <a:r>
                        <a:rPr lang="en-US" dirty="0" err="1" smtClean="0"/>
                        <a:t>int</a:t>
                      </a:r>
                      <a:r>
                        <a:rPr lang="en-US" dirty="0" smtClean="0"/>
                        <a:t> y[],</a:t>
                      </a:r>
                      <a:r>
                        <a:rPr lang="en-US" baseline="0" dirty="0" smtClean="0"/>
                        <a:t> </a:t>
                      </a:r>
                      <a:r>
                        <a:rPr lang="en-US" baseline="0" dirty="0" err="1" smtClean="0"/>
                        <a:t>int</a:t>
                      </a:r>
                      <a:r>
                        <a:rPr lang="en-US" baseline="0" dirty="0" smtClean="0"/>
                        <a:t> n)</a:t>
                      </a:r>
                      <a:endParaRPr lang="en-US"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smtClean="0"/>
                        <a:t>Draws</a:t>
                      </a:r>
                      <a:r>
                        <a:rPr lang="en-US" baseline="0" dirty="0" smtClean="0"/>
                        <a:t> a filled polygon with n corners.  Works same as </a:t>
                      </a:r>
                      <a:r>
                        <a:rPr lang="en-US" baseline="0" dirty="0" err="1" smtClean="0"/>
                        <a:t>drawPolygon</a:t>
                      </a:r>
                      <a:r>
                        <a:rPr lang="en-US" baseline="0" dirty="0" smtClean="0"/>
                        <a:t> method</a:t>
                      </a:r>
                      <a:endParaRPr lang="en-US" dirty="0" smtClean="0"/>
                    </a:p>
                  </a:txBody>
                  <a:tcPr/>
                </a:tc>
              </a:tr>
              <a:tr h="317500">
                <a:tc>
                  <a:txBody>
                    <a:bodyPr/>
                    <a:lstStyle/>
                    <a:p>
                      <a:r>
                        <a:rPr lang="en-US" dirty="0" smtClean="0"/>
                        <a:t>void </a:t>
                      </a:r>
                      <a:r>
                        <a:rPr lang="en-US" dirty="0" err="1" smtClean="0"/>
                        <a:t>fillRect</a:t>
                      </a:r>
                      <a:r>
                        <a:rPr lang="en-US" dirty="0" smtClean="0"/>
                        <a:t>(</a:t>
                      </a:r>
                      <a:r>
                        <a:rPr lang="en-US" dirty="0" err="1" smtClean="0"/>
                        <a:t>int</a:t>
                      </a:r>
                      <a:r>
                        <a:rPr lang="en-US" dirty="0" smtClean="0"/>
                        <a:t> x, </a:t>
                      </a:r>
                      <a:r>
                        <a:rPr lang="en-US" dirty="0" err="1" smtClean="0"/>
                        <a:t>int</a:t>
                      </a:r>
                      <a:r>
                        <a:rPr lang="en-US" dirty="0" smtClean="0"/>
                        <a:t> y, </a:t>
                      </a:r>
                      <a:r>
                        <a:rPr lang="en-US" dirty="0" err="1" smtClean="0"/>
                        <a:t>int</a:t>
                      </a:r>
                      <a:r>
                        <a:rPr lang="en-US" dirty="0" smtClean="0"/>
                        <a:t> w, </a:t>
                      </a:r>
                      <a:r>
                        <a:rPr lang="en-US" dirty="0" err="1" smtClean="0"/>
                        <a:t>int</a:t>
                      </a:r>
                      <a:r>
                        <a:rPr lang="en-US" dirty="0" smtClean="0"/>
                        <a:t> h)</a:t>
                      </a:r>
                      <a:endParaRPr lang="en-US" dirty="0"/>
                    </a:p>
                  </a:txBody>
                  <a:tcPr/>
                </a:tc>
                <a:tc>
                  <a:txBody>
                    <a:bodyPr/>
                    <a:lstStyle/>
                    <a:p>
                      <a:pPr algn="just"/>
                      <a:r>
                        <a:rPr lang="en-US" dirty="0" smtClean="0"/>
                        <a:t>Draws</a:t>
                      </a:r>
                      <a:r>
                        <a:rPr lang="en-US" baseline="0" dirty="0" smtClean="0"/>
                        <a:t> a filled rectangle.  Works same as </a:t>
                      </a:r>
                      <a:r>
                        <a:rPr lang="en-US" baseline="0" dirty="0" err="1" smtClean="0"/>
                        <a:t>drawRect</a:t>
                      </a:r>
                      <a:r>
                        <a:rPr lang="en-US" baseline="0" dirty="0" smtClean="0"/>
                        <a:t> method</a:t>
                      </a:r>
                      <a:endParaRPr lang="en-US" dirty="0"/>
                    </a:p>
                  </a:txBody>
                  <a:tcPr/>
                </a:tc>
              </a:tr>
              <a:tr h="317500">
                <a:tc>
                  <a:txBody>
                    <a:bodyPr/>
                    <a:lstStyle/>
                    <a:p>
                      <a:r>
                        <a:rPr lang="en-US" dirty="0" smtClean="0"/>
                        <a:t>Color</a:t>
                      </a:r>
                      <a:r>
                        <a:rPr lang="en-US" baseline="0" dirty="0" smtClean="0"/>
                        <a:t> </a:t>
                      </a:r>
                      <a:r>
                        <a:rPr lang="en-US" baseline="0" dirty="0" err="1" smtClean="0"/>
                        <a:t>getColor</a:t>
                      </a:r>
                      <a:r>
                        <a:rPr lang="en-US" baseline="0" dirty="0" smtClean="0"/>
                        <a:t>()</a:t>
                      </a:r>
                      <a:endParaRPr lang="en-US" dirty="0"/>
                    </a:p>
                  </a:txBody>
                  <a:tcPr/>
                </a:tc>
                <a:tc>
                  <a:txBody>
                    <a:bodyPr/>
                    <a:lstStyle/>
                    <a:p>
                      <a:pPr algn="just"/>
                      <a:r>
                        <a:rPr lang="en-US" dirty="0" smtClean="0"/>
                        <a:t>Gets the color of the current object</a:t>
                      </a:r>
                      <a:endParaRPr lang="en-US" dirty="0"/>
                    </a:p>
                  </a:txBody>
                  <a:tcPr/>
                </a:tc>
              </a:tr>
              <a:tr h="317500">
                <a:tc>
                  <a:txBody>
                    <a:bodyPr/>
                    <a:lstStyle/>
                    <a:p>
                      <a:r>
                        <a:rPr lang="en-US" dirty="0" smtClean="0"/>
                        <a:t>Font </a:t>
                      </a:r>
                      <a:r>
                        <a:rPr lang="en-US" dirty="0" err="1" smtClean="0"/>
                        <a:t>getFont</a:t>
                      </a:r>
                      <a:r>
                        <a:rPr lang="en-US" dirty="0" smtClean="0"/>
                        <a:t>()</a:t>
                      </a:r>
                      <a:endParaRPr lang="en-US" dirty="0"/>
                    </a:p>
                  </a:txBody>
                  <a:tcPr/>
                </a:tc>
                <a:tc>
                  <a:txBody>
                    <a:bodyPr/>
                    <a:lstStyle/>
                    <a:p>
                      <a:pPr algn="just"/>
                      <a:r>
                        <a:rPr lang="en-US" dirty="0" smtClean="0"/>
                        <a:t>Gets the font of the current object</a:t>
                      </a:r>
                      <a:endParaRPr lang="en-US" dirty="0"/>
                    </a:p>
                  </a:txBody>
                  <a:tcPr/>
                </a:tc>
              </a:tr>
              <a:tr h="317500">
                <a:tc>
                  <a:txBody>
                    <a:bodyPr/>
                    <a:lstStyle/>
                    <a:p>
                      <a:r>
                        <a:rPr lang="en-US" dirty="0" err="1" smtClean="0"/>
                        <a:t>FontMetrics</a:t>
                      </a:r>
                      <a:r>
                        <a:rPr lang="en-US" dirty="0" smtClean="0"/>
                        <a:t> </a:t>
                      </a:r>
                      <a:r>
                        <a:rPr lang="en-US" dirty="0" err="1" smtClean="0"/>
                        <a:t>getFontMetrics</a:t>
                      </a:r>
                      <a:r>
                        <a:rPr lang="en-US" dirty="0" smtClean="0"/>
                        <a:t>()</a:t>
                      </a:r>
                      <a:endParaRPr lang="en-US" dirty="0"/>
                    </a:p>
                  </a:txBody>
                  <a:tcPr/>
                </a:tc>
                <a:tc>
                  <a:txBody>
                    <a:bodyPr/>
                    <a:lstStyle/>
                    <a:p>
                      <a:pPr algn="just"/>
                      <a:r>
                        <a:rPr lang="en-US" dirty="0" smtClean="0"/>
                        <a:t>Gets the font metrics of the </a:t>
                      </a:r>
                      <a:r>
                        <a:rPr lang="en-US" smtClean="0"/>
                        <a:t>current object.</a:t>
                      </a:r>
                      <a:endParaRPr lang="en-US" dirty="0"/>
                    </a:p>
                  </a:txBody>
                  <a:tcPr/>
                </a:tc>
              </a:tr>
            </a:tbl>
          </a:graphicData>
        </a:graphic>
      </p:graphicFrame>
      <p:sp>
        <p:nvSpPr>
          <p:cNvPr id="6" name="TextBox 5"/>
          <p:cNvSpPr txBox="1"/>
          <p:nvPr/>
        </p:nvSpPr>
        <p:spPr>
          <a:xfrm>
            <a:off x="228600" y="1066800"/>
            <a:ext cx="8763000" cy="584775"/>
          </a:xfrm>
          <a:prstGeom prst="rect">
            <a:avLst/>
          </a:prstGeom>
          <a:noFill/>
        </p:spPr>
        <p:txBody>
          <a:bodyPr wrap="square" rtlCol="0">
            <a:spAutoFit/>
          </a:bodyPr>
          <a:lstStyle/>
          <a:p>
            <a:pPr algn="just"/>
            <a:r>
              <a:rPr lang="en-US" sz="3200" dirty="0" smtClean="0"/>
              <a:t>	Various methods of the class are as follows :</a:t>
            </a:r>
          </a:p>
        </p:txBody>
      </p:sp>
      <p:sp>
        <p:nvSpPr>
          <p:cNvPr id="7" name="TextBox 6"/>
          <p:cNvSpPr txBox="1"/>
          <p:nvPr/>
        </p:nvSpPr>
        <p:spPr>
          <a:xfrm>
            <a:off x="228600" y="5206425"/>
            <a:ext cx="8763000" cy="1569660"/>
          </a:xfrm>
          <a:prstGeom prst="rect">
            <a:avLst/>
          </a:prstGeom>
          <a:noFill/>
        </p:spPr>
        <p:txBody>
          <a:bodyPr wrap="square" rtlCol="0">
            <a:spAutoFit/>
          </a:bodyPr>
          <a:lstStyle/>
          <a:p>
            <a:pPr algn="just"/>
            <a:r>
              <a:rPr lang="en-US" sz="3200" dirty="0" smtClean="0">
                <a:hlinkClick r:id="rId2" action="ppaction://hlinkfile"/>
              </a:rPr>
              <a:t>ex\applet\drawLineApplet.java</a:t>
            </a:r>
            <a:endParaRPr lang="en-US" sz="3200" dirty="0" smtClean="0"/>
          </a:p>
          <a:p>
            <a:pPr algn="just"/>
            <a:r>
              <a:rPr lang="en-US" sz="3200" dirty="0" smtClean="0">
                <a:hlinkClick r:id="rId3" action="ppaction://hlinkfile"/>
              </a:rPr>
              <a:t>ex\applet\drawArcApplet.java</a:t>
            </a:r>
            <a:endParaRPr lang="en-US" sz="3200" dirty="0" smtClean="0"/>
          </a:p>
          <a:p>
            <a:pPr algn="just"/>
            <a:r>
              <a:rPr lang="en-US" sz="3200" dirty="0" smtClean="0">
                <a:hlinkClick r:id="rId4" action="ppaction://hlinkfile"/>
              </a:rPr>
              <a:t>ex\applet\drawPolygonApplet.java</a:t>
            </a:r>
            <a:endParaRPr lang="en-US" sz="32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The Graphics Class</a:t>
            </a:r>
            <a:endParaRPr lang="en-US" dirty="0"/>
          </a:p>
        </p:txBody>
      </p:sp>
      <p:sp>
        <p:nvSpPr>
          <p:cNvPr id="6" name="TextBox 5"/>
          <p:cNvSpPr txBox="1"/>
          <p:nvPr/>
        </p:nvSpPr>
        <p:spPr>
          <a:xfrm>
            <a:off x="228600" y="1066800"/>
            <a:ext cx="8763000" cy="5016758"/>
          </a:xfrm>
          <a:prstGeom prst="rect">
            <a:avLst/>
          </a:prstGeom>
          <a:noFill/>
        </p:spPr>
        <p:txBody>
          <a:bodyPr wrap="square" rtlCol="0">
            <a:spAutoFit/>
          </a:bodyPr>
          <a:lstStyle/>
          <a:p>
            <a:pPr algn="just"/>
            <a:r>
              <a:rPr lang="en-US" sz="3200" dirty="0" smtClean="0"/>
              <a:t>Exercise :</a:t>
            </a:r>
          </a:p>
          <a:p>
            <a:pPr marL="514350" indent="-514350" algn="just">
              <a:buAutoNum type="arabicParenBoth"/>
            </a:pPr>
            <a:r>
              <a:rPr lang="en-US" sz="3200" dirty="0" smtClean="0"/>
              <a:t>Write an applet that draws a rectangle.  The dimensions of the applet should be 500 x 300 pixels.  The rectangle should be centered in the applet and have a width and height of 300 and 200 pixels, respectively.</a:t>
            </a:r>
          </a:p>
          <a:p>
            <a:pPr marL="514350" indent="-514350" algn="just">
              <a:buAutoNum type="arabicParenBoth"/>
            </a:pPr>
            <a:r>
              <a:rPr lang="en-US" sz="3200" dirty="0" smtClean="0"/>
              <a:t>Write an applet that draws a circle.  The dimension of the applet should be 500 x 300 pixels.  The circle should be centered in the applet and have a radius of 100 pixels.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Use of Colors</a:t>
            </a:r>
            <a:endParaRPr lang="en-US" dirty="0"/>
          </a:p>
        </p:txBody>
      </p:sp>
      <p:sp>
        <p:nvSpPr>
          <p:cNvPr id="6" name="TextBox 5"/>
          <p:cNvSpPr txBox="1"/>
          <p:nvPr/>
        </p:nvSpPr>
        <p:spPr>
          <a:xfrm>
            <a:off x="228600" y="1066800"/>
            <a:ext cx="8763000" cy="5016758"/>
          </a:xfrm>
          <a:prstGeom prst="rect">
            <a:avLst/>
          </a:prstGeom>
          <a:noFill/>
        </p:spPr>
        <p:txBody>
          <a:bodyPr wrap="square" rtlCol="0">
            <a:spAutoFit/>
          </a:bodyPr>
          <a:lstStyle/>
          <a:p>
            <a:pPr algn="just"/>
            <a:r>
              <a:rPr lang="en-US" sz="3200" dirty="0" smtClean="0"/>
              <a:t>	The </a:t>
            </a:r>
            <a:r>
              <a:rPr lang="en-US" sz="3200" dirty="0" err="1" smtClean="0"/>
              <a:t>java.awt.Color</a:t>
            </a:r>
            <a:r>
              <a:rPr lang="en-US" sz="3200" dirty="0" smtClean="0"/>
              <a:t> class is used to work with colors.  Each instance of this class represents a particular color.  This section demonstrates how to draw colored strings, lines and shapes in an applet.  It is possible to fill a shape such as an oval or rectangle with a color.  This class has three </a:t>
            </a:r>
            <a:r>
              <a:rPr lang="en-US" sz="3200" dirty="0" err="1" smtClean="0"/>
              <a:t>consturctors</a:t>
            </a:r>
            <a:r>
              <a:rPr lang="en-US" sz="3200" dirty="0" smtClean="0"/>
              <a:t>.</a:t>
            </a:r>
          </a:p>
          <a:p>
            <a:pPr marL="514350" indent="-514350" algn="just">
              <a:buAutoNum type="arabicParenBoth"/>
            </a:pPr>
            <a:r>
              <a:rPr lang="en-US" sz="3200" b="1" dirty="0" smtClean="0"/>
              <a:t>Color(</a:t>
            </a:r>
            <a:r>
              <a:rPr lang="en-US" sz="3200" b="1" dirty="0" err="1" smtClean="0"/>
              <a:t>int</a:t>
            </a:r>
            <a:r>
              <a:rPr lang="en-US" sz="3200" b="1" dirty="0" smtClean="0"/>
              <a:t> red, </a:t>
            </a:r>
            <a:r>
              <a:rPr lang="en-US" sz="3200" b="1" dirty="0" err="1" smtClean="0"/>
              <a:t>int</a:t>
            </a:r>
            <a:r>
              <a:rPr lang="en-US" sz="3200" b="1" dirty="0" smtClean="0"/>
              <a:t> green, </a:t>
            </a:r>
            <a:r>
              <a:rPr lang="en-US" sz="3200" b="1" dirty="0" err="1" smtClean="0"/>
              <a:t>int</a:t>
            </a:r>
            <a:r>
              <a:rPr lang="en-US" sz="3200" b="1" dirty="0" smtClean="0"/>
              <a:t> blue)</a:t>
            </a:r>
          </a:p>
          <a:p>
            <a:pPr marL="514350" indent="-514350" algn="just">
              <a:buAutoNum type="arabicParenBoth"/>
            </a:pPr>
            <a:r>
              <a:rPr lang="en-US" sz="3200" b="1" dirty="0" smtClean="0"/>
              <a:t>Color(</a:t>
            </a:r>
            <a:r>
              <a:rPr lang="en-US" sz="3200" b="1" dirty="0" err="1" smtClean="0"/>
              <a:t>int</a:t>
            </a:r>
            <a:r>
              <a:rPr lang="en-US" sz="3200" b="1" dirty="0" smtClean="0"/>
              <a:t> </a:t>
            </a:r>
            <a:r>
              <a:rPr lang="en-US" sz="3200" b="1" dirty="0" err="1" smtClean="0"/>
              <a:t>rgb</a:t>
            </a:r>
            <a:r>
              <a:rPr lang="en-US" sz="3200" b="1" dirty="0" smtClean="0"/>
              <a:t>)</a:t>
            </a:r>
          </a:p>
          <a:p>
            <a:pPr marL="514350" indent="-514350" algn="just">
              <a:buAutoNum type="arabicParenBoth"/>
            </a:pPr>
            <a:r>
              <a:rPr lang="en-US" sz="3200" b="1" dirty="0" smtClean="0"/>
              <a:t>Color(float r, float g, float b)</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Introduction</a:t>
            </a:r>
            <a:endParaRPr lang="en-US" dirty="0"/>
          </a:p>
        </p:txBody>
      </p:sp>
      <p:sp>
        <p:nvSpPr>
          <p:cNvPr id="4" name="TextBox 3"/>
          <p:cNvSpPr txBox="1"/>
          <p:nvPr/>
        </p:nvSpPr>
        <p:spPr>
          <a:xfrm>
            <a:off x="228600" y="1066800"/>
            <a:ext cx="8763000" cy="5016758"/>
          </a:xfrm>
          <a:prstGeom prst="rect">
            <a:avLst/>
          </a:prstGeom>
          <a:noFill/>
        </p:spPr>
        <p:txBody>
          <a:bodyPr wrap="square" rtlCol="0">
            <a:spAutoFit/>
          </a:bodyPr>
          <a:lstStyle/>
          <a:p>
            <a:pPr algn="just"/>
            <a:r>
              <a:rPr lang="en-US" sz="3200" dirty="0" smtClean="0"/>
              <a:t>	An applet is a program that can be reference by the HTML source code of a web page.  It is dynamically downloaded from a web server to a browser.  The applet then executes within the environment provided by the browser.  Alternatively we may use a tool such as the </a:t>
            </a:r>
            <a:r>
              <a:rPr lang="en-US" sz="3200" dirty="0" err="1" smtClean="0"/>
              <a:t>appletviewer</a:t>
            </a:r>
            <a:r>
              <a:rPr lang="en-US" sz="3200" dirty="0" smtClean="0"/>
              <a:t> to run it.</a:t>
            </a:r>
          </a:p>
          <a:p>
            <a:pPr algn="just"/>
            <a:r>
              <a:rPr lang="en-US" sz="3200" dirty="0" smtClean="0"/>
              <a:t>	It is important to note that downloading code from the internet and executing it on your computer is inherently dangerous.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Use of Colors</a:t>
            </a:r>
            <a:endParaRPr lang="en-US" dirty="0"/>
          </a:p>
        </p:txBody>
      </p:sp>
      <p:sp>
        <p:nvSpPr>
          <p:cNvPr id="6" name="TextBox 5"/>
          <p:cNvSpPr txBox="1"/>
          <p:nvPr/>
        </p:nvSpPr>
        <p:spPr>
          <a:xfrm>
            <a:off x="228600" y="1066800"/>
            <a:ext cx="8763000" cy="5509200"/>
          </a:xfrm>
          <a:prstGeom prst="rect">
            <a:avLst/>
          </a:prstGeom>
          <a:noFill/>
        </p:spPr>
        <p:txBody>
          <a:bodyPr wrap="square" rtlCol="0">
            <a:spAutoFit/>
          </a:bodyPr>
          <a:lstStyle/>
          <a:p>
            <a:pPr algn="just"/>
            <a:r>
              <a:rPr lang="en-US" sz="3200" dirty="0" smtClean="0"/>
              <a:t>	Here red, green and blue are </a:t>
            </a:r>
            <a:r>
              <a:rPr lang="en-US" sz="3200" dirty="0" err="1" smtClean="0"/>
              <a:t>int</a:t>
            </a:r>
            <a:r>
              <a:rPr lang="en-US" sz="3200" dirty="0" smtClean="0"/>
              <a:t> values that range between 0 and 255 (inclusive).  The argument </a:t>
            </a:r>
            <a:r>
              <a:rPr lang="en-US" sz="3200" dirty="0" err="1" smtClean="0"/>
              <a:t>rgb</a:t>
            </a:r>
            <a:r>
              <a:rPr lang="en-US" sz="3200" dirty="0" smtClean="0"/>
              <a:t> contains encoding of a color in which the read, green and blue components are specified in bits 23 to 16, 15 to 8 and 7 to 0 respectively.  Finally </a:t>
            </a:r>
            <a:r>
              <a:rPr lang="en-US" sz="3200" dirty="0" err="1" smtClean="0"/>
              <a:t>r,g</a:t>
            </a:r>
            <a:r>
              <a:rPr lang="en-US" sz="3200" dirty="0" smtClean="0"/>
              <a:t> and b are float values that range between 0.0 and 1.0f inclusive.</a:t>
            </a:r>
          </a:p>
          <a:p>
            <a:pPr algn="just"/>
            <a:r>
              <a:rPr lang="en-US" sz="3200" b="1" dirty="0" smtClean="0"/>
              <a:t>	</a:t>
            </a:r>
            <a:r>
              <a:rPr lang="en-US" sz="3200" dirty="0" smtClean="0"/>
              <a:t>The Color class also defines several constants that represent specific colors.  </a:t>
            </a:r>
            <a:r>
              <a:rPr lang="en-US" sz="3200" b="1" dirty="0" smtClean="0"/>
              <a:t>These are black, blue, cyan, </a:t>
            </a:r>
            <a:r>
              <a:rPr lang="en-US" sz="3200" b="1" dirty="0" err="1" smtClean="0"/>
              <a:t>darkGray</a:t>
            </a:r>
            <a:r>
              <a:rPr lang="en-US" sz="3200" b="1" dirty="0" smtClean="0"/>
              <a:t>, gray, green, </a:t>
            </a:r>
            <a:r>
              <a:rPr lang="en-US" sz="3200" b="1" dirty="0" err="1" smtClean="0"/>
              <a:t>lightGray</a:t>
            </a:r>
            <a:r>
              <a:rPr lang="en-US" sz="3200" b="1" dirty="0" smtClean="0"/>
              <a:t>, magenta, orange, pink, red, white and yellow</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Use of Colors</a:t>
            </a:r>
            <a:endParaRPr lang="en-US" dirty="0"/>
          </a:p>
        </p:txBody>
      </p:sp>
      <p:graphicFrame>
        <p:nvGraphicFramePr>
          <p:cNvPr id="5" name="Table 4"/>
          <p:cNvGraphicFramePr>
            <a:graphicFrameLocks noGrp="1"/>
          </p:cNvGraphicFramePr>
          <p:nvPr/>
        </p:nvGraphicFramePr>
        <p:xfrm>
          <a:off x="228600" y="1752600"/>
          <a:ext cx="8534400" cy="4572000"/>
        </p:xfrm>
        <a:graphic>
          <a:graphicData uri="http://schemas.openxmlformats.org/drawingml/2006/table">
            <a:tbl>
              <a:tblPr firstRow="1" bandRow="1">
                <a:tableStyleId>{5C22544A-7EE6-4342-B048-85BDC9FD1C3A}</a:tableStyleId>
              </a:tblPr>
              <a:tblGrid>
                <a:gridCol w="4114800"/>
                <a:gridCol w="4419600"/>
              </a:tblGrid>
              <a:tr h="317500">
                <a:tc>
                  <a:txBody>
                    <a:bodyPr/>
                    <a:lstStyle/>
                    <a:p>
                      <a:pPr algn="ctr"/>
                      <a:r>
                        <a:rPr lang="en-US" dirty="0" smtClean="0"/>
                        <a:t>Method</a:t>
                      </a:r>
                      <a:endParaRPr lang="en-US" dirty="0"/>
                    </a:p>
                  </a:txBody>
                  <a:tcPr/>
                </a:tc>
                <a:tc>
                  <a:txBody>
                    <a:bodyPr/>
                    <a:lstStyle/>
                    <a:p>
                      <a:pPr algn="ctr"/>
                      <a:r>
                        <a:rPr lang="en-US" dirty="0" smtClean="0"/>
                        <a:t>Usage</a:t>
                      </a:r>
                      <a:endParaRPr lang="en-US" dirty="0"/>
                    </a:p>
                  </a:txBody>
                  <a:tcPr/>
                </a:tc>
              </a:tr>
              <a:tr h="317500">
                <a:tc>
                  <a:txBody>
                    <a:bodyPr/>
                    <a:lstStyle/>
                    <a:p>
                      <a:r>
                        <a:rPr lang="en-US" dirty="0" smtClean="0"/>
                        <a:t>Color brighter()</a:t>
                      </a:r>
                      <a:endParaRPr lang="en-US" dirty="0"/>
                    </a:p>
                  </a:txBody>
                  <a:tcPr/>
                </a:tc>
                <a:tc>
                  <a:txBody>
                    <a:bodyPr/>
                    <a:lstStyle/>
                    <a:p>
                      <a:pPr algn="just"/>
                      <a:r>
                        <a:rPr lang="en-US" dirty="0" smtClean="0"/>
                        <a:t>Returns the brighter version of the current color object</a:t>
                      </a:r>
                      <a:endParaRPr lang="en-US" dirty="0"/>
                    </a:p>
                  </a:txBody>
                  <a:tcPr/>
                </a:tc>
              </a:tr>
              <a:tr h="317500">
                <a:tc>
                  <a:txBody>
                    <a:bodyPr/>
                    <a:lstStyle/>
                    <a:p>
                      <a:r>
                        <a:rPr lang="en-US" dirty="0" smtClean="0"/>
                        <a:t>Color darker()</a:t>
                      </a:r>
                      <a:endParaRPr lang="en-US"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smtClean="0"/>
                        <a:t>Returns the darker version</a:t>
                      </a:r>
                      <a:r>
                        <a:rPr lang="en-US" baseline="0" dirty="0" smtClean="0"/>
                        <a:t> of the current color object</a:t>
                      </a:r>
                      <a:endParaRPr lang="en-US" dirty="0" smtClean="0"/>
                    </a:p>
                  </a:txBody>
                  <a:tcPr/>
                </a:tc>
              </a:tr>
              <a:tr h="317500">
                <a:tc>
                  <a:txBody>
                    <a:bodyPr/>
                    <a:lstStyle/>
                    <a:p>
                      <a:r>
                        <a:rPr lang="en-US" dirty="0" err="1" smtClean="0"/>
                        <a:t>boolean</a:t>
                      </a:r>
                      <a:r>
                        <a:rPr lang="en-US" dirty="0" smtClean="0"/>
                        <a:t> equals(Object</a:t>
                      </a:r>
                      <a:r>
                        <a:rPr lang="en-US" baseline="0" dirty="0" smtClean="0"/>
                        <a:t> o)</a:t>
                      </a:r>
                      <a:endParaRPr lang="en-US" dirty="0"/>
                    </a:p>
                  </a:txBody>
                  <a:tcPr/>
                </a:tc>
                <a:tc>
                  <a:txBody>
                    <a:bodyPr/>
                    <a:lstStyle/>
                    <a:p>
                      <a:pPr algn="just"/>
                      <a:r>
                        <a:rPr lang="en-US" dirty="0" smtClean="0"/>
                        <a:t>Returns</a:t>
                      </a:r>
                      <a:r>
                        <a:rPr lang="en-US" baseline="0" dirty="0" smtClean="0"/>
                        <a:t> true if the current object and </a:t>
                      </a:r>
                      <a:r>
                        <a:rPr lang="en-US" baseline="0" dirty="0" err="1" smtClean="0"/>
                        <a:t>obj</a:t>
                      </a:r>
                      <a:r>
                        <a:rPr lang="en-US" baseline="0" dirty="0" smtClean="0"/>
                        <a:t> represents the same color value.</a:t>
                      </a:r>
                      <a:endParaRPr lang="en-US" dirty="0"/>
                    </a:p>
                  </a:txBody>
                  <a:tcPr/>
                </a:tc>
              </a:tr>
              <a:tr h="317500">
                <a:tc>
                  <a:txBody>
                    <a:bodyPr/>
                    <a:lstStyle/>
                    <a:p>
                      <a:r>
                        <a:rPr lang="en-US" dirty="0" err="1" smtClean="0"/>
                        <a:t>int</a:t>
                      </a:r>
                      <a:r>
                        <a:rPr lang="en-US" dirty="0" smtClean="0"/>
                        <a:t> </a:t>
                      </a:r>
                      <a:r>
                        <a:rPr lang="en-US" dirty="0" err="1" smtClean="0"/>
                        <a:t>getBlue</a:t>
                      </a:r>
                      <a:r>
                        <a:rPr lang="en-US" dirty="0" smtClean="0"/>
                        <a:t>()</a:t>
                      </a:r>
                      <a:endParaRPr lang="en-US" dirty="0"/>
                    </a:p>
                  </a:txBody>
                  <a:tcPr/>
                </a:tc>
                <a:tc>
                  <a:txBody>
                    <a:bodyPr/>
                    <a:lstStyle/>
                    <a:p>
                      <a:pPr algn="just"/>
                      <a:r>
                        <a:rPr lang="en-US" dirty="0" smtClean="0"/>
                        <a:t>Returns the blue component of the current object</a:t>
                      </a:r>
                      <a:endParaRPr lang="en-US" dirty="0"/>
                    </a:p>
                  </a:txBody>
                  <a:tcPr/>
                </a:tc>
              </a:tr>
              <a:tr h="317500">
                <a:tc>
                  <a:txBody>
                    <a:bodyPr/>
                    <a:lstStyle/>
                    <a:p>
                      <a:r>
                        <a:rPr lang="en-US" dirty="0" err="1" smtClean="0"/>
                        <a:t>int</a:t>
                      </a:r>
                      <a:r>
                        <a:rPr lang="en-US" dirty="0" smtClean="0"/>
                        <a:t> </a:t>
                      </a:r>
                      <a:r>
                        <a:rPr lang="en-US" dirty="0" err="1" smtClean="0"/>
                        <a:t>getGreen</a:t>
                      </a:r>
                      <a:r>
                        <a:rPr lang="en-US" dirty="0" smtClean="0"/>
                        <a:t>()</a:t>
                      </a:r>
                      <a:endParaRPr lang="en-US" dirty="0"/>
                    </a:p>
                  </a:txBody>
                  <a:tcPr/>
                </a:tc>
                <a:tc>
                  <a:txBody>
                    <a:bodyPr/>
                    <a:lstStyle/>
                    <a:p>
                      <a:pPr algn="just"/>
                      <a:r>
                        <a:rPr lang="en-US" dirty="0" smtClean="0"/>
                        <a:t>Returns the green component of the current object</a:t>
                      </a:r>
                      <a:endParaRPr lang="en-US" dirty="0"/>
                    </a:p>
                  </a:txBody>
                  <a:tcPr/>
                </a:tc>
              </a:tr>
              <a:tr h="317500">
                <a:tc>
                  <a:txBody>
                    <a:bodyPr/>
                    <a:lstStyle/>
                    <a:p>
                      <a:r>
                        <a:rPr lang="en-US" dirty="0" err="1" smtClean="0"/>
                        <a:t>int</a:t>
                      </a:r>
                      <a:r>
                        <a:rPr lang="en-US" baseline="0" dirty="0" smtClean="0"/>
                        <a:t> </a:t>
                      </a:r>
                      <a:r>
                        <a:rPr lang="en-US" baseline="0" dirty="0" err="1" smtClean="0"/>
                        <a:t>getRGB</a:t>
                      </a:r>
                      <a:r>
                        <a:rPr lang="en-US" baseline="0" dirty="0" smtClean="0"/>
                        <a:t>()</a:t>
                      </a:r>
                      <a:endParaRPr lang="en-US" dirty="0"/>
                    </a:p>
                  </a:txBody>
                  <a:tcPr/>
                </a:tc>
                <a:tc>
                  <a:txBody>
                    <a:bodyPr/>
                    <a:lstStyle/>
                    <a:p>
                      <a:pPr algn="just"/>
                      <a:r>
                        <a:rPr lang="en-US" dirty="0" err="1" smtClean="0"/>
                        <a:t>Retrns</a:t>
                      </a:r>
                      <a:r>
                        <a:rPr lang="en-US" dirty="0" smtClean="0"/>
                        <a:t> an </a:t>
                      </a:r>
                      <a:r>
                        <a:rPr lang="en-US" dirty="0" err="1" smtClean="0"/>
                        <a:t>int</a:t>
                      </a:r>
                      <a:r>
                        <a:rPr lang="en-US" baseline="0" dirty="0" smtClean="0"/>
                        <a:t> encoding of the current object</a:t>
                      </a:r>
                      <a:endParaRPr lang="en-US" dirty="0"/>
                    </a:p>
                  </a:txBody>
                  <a:tcPr/>
                </a:tc>
              </a:tr>
              <a:tr h="317500">
                <a:tc>
                  <a:txBody>
                    <a:bodyPr/>
                    <a:lstStyle/>
                    <a:p>
                      <a:r>
                        <a:rPr lang="en-US" dirty="0" err="1" smtClean="0"/>
                        <a:t>int</a:t>
                      </a:r>
                      <a:r>
                        <a:rPr lang="en-US" dirty="0" smtClean="0"/>
                        <a:t> </a:t>
                      </a:r>
                      <a:r>
                        <a:rPr lang="en-US" dirty="0" err="1" smtClean="0"/>
                        <a:t>getRed</a:t>
                      </a:r>
                      <a:r>
                        <a:rPr lang="en-US" dirty="0" smtClean="0"/>
                        <a:t>()</a:t>
                      </a:r>
                      <a:endParaRPr lang="en-US" dirty="0"/>
                    </a:p>
                  </a:txBody>
                  <a:tcPr/>
                </a:tc>
                <a:tc>
                  <a:txBody>
                    <a:bodyPr/>
                    <a:lstStyle/>
                    <a:p>
                      <a:pPr algn="just"/>
                      <a:r>
                        <a:rPr lang="en-US" dirty="0" smtClean="0"/>
                        <a:t>Returns the red component of the </a:t>
                      </a:r>
                      <a:r>
                        <a:rPr lang="en-US" smtClean="0"/>
                        <a:t>current object.</a:t>
                      </a:r>
                      <a:endParaRPr lang="en-US" dirty="0"/>
                    </a:p>
                  </a:txBody>
                  <a:tcPr/>
                </a:tc>
              </a:tr>
            </a:tbl>
          </a:graphicData>
        </a:graphic>
      </p:graphicFrame>
      <p:sp>
        <p:nvSpPr>
          <p:cNvPr id="6" name="TextBox 5"/>
          <p:cNvSpPr txBox="1"/>
          <p:nvPr/>
        </p:nvSpPr>
        <p:spPr>
          <a:xfrm>
            <a:off x="228600" y="1066800"/>
            <a:ext cx="8763000" cy="584775"/>
          </a:xfrm>
          <a:prstGeom prst="rect">
            <a:avLst/>
          </a:prstGeom>
          <a:noFill/>
        </p:spPr>
        <p:txBody>
          <a:bodyPr wrap="square" rtlCol="0">
            <a:spAutoFit/>
          </a:bodyPr>
          <a:lstStyle/>
          <a:p>
            <a:pPr algn="just"/>
            <a:r>
              <a:rPr lang="en-US" sz="3200" dirty="0" smtClean="0"/>
              <a:t>	Various methods of the class are as follows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Use of Colors</a:t>
            </a:r>
            <a:endParaRPr lang="en-US" dirty="0"/>
          </a:p>
        </p:txBody>
      </p:sp>
      <p:sp>
        <p:nvSpPr>
          <p:cNvPr id="6" name="TextBox 5"/>
          <p:cNvSpPr txBox="1"/>
          <p:nvPr/>
        </p:nvSpPr>
        <p:spPr>
          <a:xfrm>
            <a:off x="228600" y="1066800"/>
            <a:ext cx="8763000" cy="4524315"/>
          </a:xfrm>
          <a:prstGeom prst="rect">
            <a:avLst/>
          </a:prstGeom>
          <a:noFill/>
        </p:spPr>
        <p:txBody>
          <a:bodyPr wrap="square" rtlCol="0">
            <a:spAutoFit/>
          </a:bodyPr>
          <a:lstStyle/>
          <a:p>
            <a:pPr algn="just"/>
            <a:r>
              <a:rPr lang="en-US" sz="3200" dirty="0" smtClean="0">
                <a:hlinkClick r:id="rId2" action="ppaction://hlinkfile"/>
              </a:rPr>
              <a:t>ex\applet\blueString.java</a:t>
            </a:r>
            <a:endParaRPr lang="en-US" sz="3200" dirty="0" smtClean="0"/>
          </a:p>
          <a:p>
            <a:pPr algn="just"/>
            <a:r>
              <a:rPr lang="en-US" sz="3200" dirty="0" smtClean="0">
                <a:hlinkClick r:id="rId3" action="ppaction://hlinkfile"/>
              </a:rPr>
              <a:t>ex\applet\colorApplet.java</a:t>
            </a:r>
            <a:endParaRPr lang="en-US" sz="3200" dirty="0" smtClean="0"/>
          </a:p>
          <a:p>
            <a:pPr algn="just"/>
            <a:r>
              <a:rPr lang="en-US" sz="3200" dirty="0" smtClean="0">
                <a:hlinkClick r:id="rId4" action="ppaction://hlinkfile"/>
              </a:rPr>
              <a:t>ex\applet\ColorVertBars.java</a:t>
            </a:r>
            <a:endParaRPr lang="en-US" sz="3200" dirty="0" smtClean="0"/>
          </a:p>
          <a:p>
            <a:pPr algn="just"/>
            <a:r>
              <a:rPr lang="en-US" sz="3200" dirty="0" smtClean="0"/>
              <a:t>Exercise :</a:t>
            </a:r>
          </a:p>
          <a:p>
            <a:pPr marL="514350" indent="-514350" algn="just">
              <a:buAutoNum type="arabicParenBoth"/>
            </a:pPr>
            <a:r>
              <a:rPr lang="en-US" sz="3200" dirty="0" smtClean="0"/>
              <a:t>Modify the above </a:t>
            </a:r>
            <a:r>
              <a:rPr lang="en-US" sz="3200" dirty="0" err="1" smtClean="0"/>
              <a:t>colorbars</a:t>
            </a:r>
            <a:r>
              <a:rPr lang="en-US" sz="3200" dirty="0" smtClean="0"/>
              <a:t> example to draw horizontal color bars.</a:t>
            </a:r>
          </a:p>
          <a:p>
            <a:pPr marL="514350" indent="-514350" algn="just">
              <a:buAutoNum type="arabicParenBoth"/>
            </a:pPr>
            <a:r>
              <a:rPr lang="en-US" sz="3200" dirty="0" smtClean="0"/>
              <a:t>Draw a happy face with colors of your choice</a:t>
            </a:r>
          </a:p>
          <a:p>
            <a:pPr marL="514350" indent="-514350" algn="just">
              <a:buAutoNum type="arabicParenBoth"/>
            </a:pPr>
            <a:r>
              <a:rPr lang="en-US" sz="3200" dirty="0" smtClean="0"/>
              <a:t>Draw Indian national flag with required colors.</a:t>
            </a:r>
          </a:p>
          <a:p>
            <a:pPr marL="514350" indent="-514350" algn="just">
              <a:buAutoNum type="arabicParenBoth"/>
            </a:pPr>
            <a:r>
              <a:rPr lang="en-US" sz="3200" dirty="0" smtClean="0"/>
              <a:t>Draw </a:t>
            </a:r>
            <a:r>
              <a:rPr lang="en-US" sz="3200" smtClean="0"/>
              <a:t>an ice-cream cone with colors.</a:t>
            </a:r>
            <a:endParaRPr lang="en-US" sz="32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Displaying of Text</a:t>
            </a:r>
            <a:endParaRPr lang="en-US" dirty="0"/>
          </a:p>
        </p:txBody>
      </p:sp>
      <p:sp>
        <p:nvSpPr>
          <p:cNvPr id="6" name="TextBox 5"/>
          <p:cNvSpPr txBox="1"/>
          <p:nvPr/>
        </p:nvSpPr>
        <p:spPr>
          <a:xfrm>
            <a:off x="228600" y="1066800"/>
            <a:ext cx="8763000" cy="5016758"/>
          </a:xfrm>
          <a:prstGeom prst="rect">
            <a:avLst/>
          </a:prstGeom>
          <a:noFill/>
        </p:spPr>
        <p:txBody>
          <a:bodyPr wrap="square" rtlCol="0">
            <a:spAutoFit/>
          </a:bodyPr>
          <a:lstStyle/>
          <a:p>
            <a:pPr algn="just"/>
            <a:r>
              <a:rPr lang="en-US" sz="3200" dirty="0" smtClean="0"/>
              <a:t>	We already know that </a:t>
            </a:r>
            <a:r>
              <a:rPr lang="en-US" sz="3200" dirty="0" err="1" smtClean="0"/>
              <a:t>drawString</a:t>
            </a:r>
            <a:r>
              <a:rPr lang="en-US" sz="3200" dirty="0" smtClean="0"/>
              <a:t>() method of Graphics class is used for displaying the text. </a:t>
            </a:r>
          </a:p>
          <a:p>
            <a:pPr algn="just"/>
            <a:r>
              <a:rPr lang="en-US" sz="3200" b="1" dirty="0" smtClean="0"/>
              <a:t>	</a:t>
            </a:r>
            <a:r>
              <a:rPr lang="en-US" sz="3200" dirty="0" smtClean="0"/>
              <a:t>A font determines the size and appearance of characters in a string.  Information about a font is encapsulated by the </a:t>
            </a:r>
            <a:r>
              <a:rPr lang="en-US" sz="3200" dirty="0" err="1" smtClean="0"/>
              <a:t>java.awt.Font</a:t>
            </a:r>
            <a:r>
              <a:rPr lang="en-US" sz="3200" dirty="0" smtClean="0"/>
              <a:t> class.</a:t>
            </a:r>
          </a:p>
          <a:p>
            <a:pPr algn="just"/>
            <a:r>
              <a:rPr lang="en-US" sz="3200" b="1" dirty="0" smtClean="0"/>
              <a:t>	</a:t>
            </a:r>
            <a:r>
              <a:rPr lang="en-US" sz="3200" dirty="0" smtClean="0"/>
              <a:t>This class has only one constructor :</a:t>
            </a:r>
          </a:p>
          <a:p>
            <a:pPr algn="just"/>
            <a:r>
              <a:rPr lang="en-US" sz="3200" b="1" dirty="0" smtClean="0"/>
              <a:t>Font (String </a:t>
            </a:r>
            <a:r>
              <a:rPr lang="en-US" sz="3200" b="1" dirty="0" err="1" smtClean="0"/>
              <a:t>name,int</a:t>
            </a:r>
            <a:r>
              <a:rPr lang="en-US" sz="3200" b="1" dirty="0" smtClean="0"/>
              <a:t> style, </a:t>
            </a:r>
            <a:r>
              <a:rPr lang="en-US" sz="3200" b="1" dirty="0" err="1" smtClean="0"/>
              <a:t>int</a:t>
            </a:r>
            <a:r>
              <a:rPr lang="en-US" sz="3200" b="1" dirty="0" smtClean="0"/>
              <a:t> </a:t>
            </a:r>
            <a:r>
              <a:rPr lang="en-US" sz="3200" b="1" dirty="0" err="1" smtClean="0"/>
              <a:t>ps</a:t>
            </a:r>
            <a:r>
              <a:rPr lang="en-US" sz="3200" b="1" dirty="0" smtClean="0"/>
              <a:t>)</a:t>
            </a:r>
          </a:p>
          <a:p>
            <a:pPr algn="just"/>
            <a:r>
              <a:rPr lang="en-US" sz="3200" b="1" dirty="0" smtClean="0"/>
              <a:t>	</a:t>
            </a:r>
            <a:r>
              <a:rPr lang="en-US" sz="3200" dirty="0" smtClean="0"/>
              <a:t>Here the name identifies the font.  The style may be constant like BOLD, ITALIC or PLAIN.  The </a:t>
            </a:r>
            <a:r>
              <a:rPr lang="en-US" sz="3200" dirty="0" err="1" smtClean="0"/>
              <a:t>ps</a:t>
            </a:r>
            <a:r>
              <a:rPr lang="en-US" sz="3200" dirty="0" smtClean="0"/>
              <a:t> will represent the point size of the font.</a:t>
            </a:r>
            <a:endParaRPr lang="en-US" sz="3200" b="1"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Displaying of Text</a:t>
            </a:r>
            <a:endParaRPr lang="en-US" dirty="0"/>
          </a:p>
        </p:txBody>
      </p:sp>
      <p:sp>
        <p:nvSpPr>
          <p:cNvPr id="6" name="TextBox 5"/>
          <p:cNvSpPr txBox="1"/>
          <p:nvPr/>
        </p:nvSpPr>
        <p:spPr>
          <a:xfrm>
            <a:off x="228600" y="1066800"/>
            <a:ext cx="8763000" cy="4031873"/>
          </a:xfrm>
          <a:prstGeom prst="rect">
            <a:avLst/>
          </a:prstGeom>
          <a:noFill/>
        </p:spPr>
        <p:txBody>
          <a:bodyPr wrap="square" rtlCol="0">
            <a:spAutoFit/>
          </a:bodyPr>
          <a:lstStyle/>
          <a:p>
            <a:pPr algn="just"/>
            <a:r>
              <a:rPr lang="en-US" sz="3200" dirty="0" smtClean="0"/>
              <a:t>	After the font has been created we can use it in our graphics context.  This is possible by calling the </a:t>
            </a:r>
            <a:r>
              <a:rPr lang="en-US" sz="3200" dirty="0" err="1" smtClean="0"/>
              <a:t>setFont</a:t>
            </a:r>
            <a:r>
              <a:rPr lang="en-US" sz="3200" dirty="0" smtClean="0"/>
              <a:t>() method of the Graphics class as follows :</a:t>
            </a:r>
          </a:p>
          <a:p>
            <a:pPr algn="just"/>
            <a:r>
              <a:rPr lang="en-US" sz="3200" b="1" dirty="0" smtClean="0"/>
              <a:t>	</a:t>
            </a:r>
            <a:r>
              <a:rPr lang="en-US" sz="3200" dirty="0" smtClean="0"/>
              <a:t>void </a:t>
            </a:r>
            <a:r>
              <a:rPr lang="en-US" sz="3200" dirty="0" err="1" smtClean="0"/>
              <a:t>setFont</a:t>
            </a:r>
            <a:r>
              <a:rPr lang="en-US" sz="3200" dirty="0" smtClean="0"/>
              <a:t>(Font f)</a:t>
            </a:r>
          </a:p>
          <a:p>
            <a:pPr algn="just"/>
            <a:r>
              <a:rPr lang="en-US" sz="3200" b="1" dirty="0" smtClean="0"/>
              <a:t>	</a:t>
            </a:r>
            <a:r>
              <a:rPr lang="en-US" sz="3200" dirty="0" smtClean="0"/>
              <a:t>Here f is the object of Font class.  Now any string with that get the output with </a:t>
            </a:r>
            <a:r>
              <a:rPr lang="en-US" sz="3200" dirty="0" err="1" smtClean="0"/>
              <a:t>drawString</a:t>
            </a:r>
            <a:r>
              <a:rPr lang="en-US" sz="3200" dirty="0" smtClean="0"/>
              <a:t>() will be displayed with that font.</a:t>
            </a:r>
            <a:endParaRPr lang="en-US" sz="3200" b="1"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Displaying of Text</a:t>
            </a:r>
            <a:endParaRPr lang="en-US" dirty="0"/>
          </a:p>
        </p:txBody>
      </p:sp>
      <p:sp>
        <p:nvSpPr>
          <p:cNvPr id="6" name="TextBox 5"/>
          <p:cNvSpPr txBox="1"/>
          <p:nvPr/>
        </p:nvSpPr>
        <p:spPr>
          <a:xfrm>
            <a:off x="228600" y="1066800"/>
            <a:ext cx="8763000" cy="4524315"/>
          </a:xfrm>
          <a:prstGeom prst="rect">
            <a:avLst/>
          </a:prstGeom>
          <a:noFill/>
        </p:spPr>
        <p:txBody>
          <a:bodyPr wrap="square" rtlCol="0">
            <a:spAutoFit/>
          </a:bodyPr>
          <a:lstStyle/>
          <a:p>
            <a:pPr algn="just"/>
            <a:r>
              <a:rPr lang="en-US" sz="3200" dirty="0" smtClean="0"/>
              <a:t>	The </a:t>
            </a:r>
            <a:r>
              <a:rPr lang="en-US" sz="3200" dirty="0" err="1" smtClean="0"/>
              <a:t>java.awt.FontMetrics</a:t>
            </a:r>
            <a:r>
              <a:rPr lang="en-US" sz="3200" dirty="0" smtClean="0"/>
              <a:t> class allows us to get several metrics about the size of a font.  In addition we can also determine the size of a string that is displayed in that font.  </a:t>
            </a:r>
            <a:r>
              <a:rPr lang="en-US" sz="3200" b="1" dirty="0" smtClean="0"/>
              <a:t>Remember that : All these values will be in pixels. </a:t>
            </a:r>
          </a:p>
          <a:p>
            <a:pPr algn="just"/>
            <a:r>
              <a:rPr lang="en-US" sz="3200" b="1" dirty="0" smtClean="0"/>
              <a:t>	</a:t>
            </a:r>
            <a:r>
              <a:rPr lang="en-US" sz="3200" dirty="0" smtClean="0"/>
              <a:t>This class has one constructor :</a:t>
            </a:r>
          </a:p>
          <a:p>
            <a:pPr algn="just"/>
            <a:r>
              <a:rPr lang="en-US" sz="3200" b="1" dirty="0" smtClean="0"/>
              <a:t>	</a:t>
            </a:r>
            <a:r>
              <a:rPr lang="en-US" sz="3200" dirty="0" err="1" smtClean="0"/>
              <a:t>FontMetrics</a:t>
            </a:r>
            <a:r>
              <a:rPr lang="en-US" sz="3200" dirty="0" smtClean="0"/>
              <a:t>(Font f)</a:t>
            </a:r>
          </a:p>
          <a:p>
            <a:pPr algn="just"/>
            <a:r>
              <a:rPr lang="en-US" sz="3200" b="1" dirty="0" smtClean="0"/>
              <a:t>	</a:t>
            </a:r>
            <a:r>
              <a:rPr lang="en-US" sz="3200" dirty="0" smtClean="0"/>
              <a:t>Here f is the object of Font Class for which we need the metrics.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Displaying of Text</a:t>
            </a:r>
            <a:endParaRPr lang="en-US" dirty="0"/>
          </a:p>
        </p:txBody>
      </p:sp>
      <p:graphicFrame>
        <p:nvGraphicFramePr>
          <p:cNvPr id="5" name="Table 4"/>
          <p:cNvGraphicFramePr>
            <a:graphicFrameLocks noGrp="1"/>
          </p:cNvGraphicFramePr>
          <p:nvPr/>
        </p:nvGraphicFramePr>
        <p:xfrm>
          <a:off x="228600" y="1752600"/>
          <a:ext cx="8534400" cy="3108960"/>
        </p:xfrm>
        <a:graphic>
          <a:graphicData uri="http://schemas.openxmlformats.org/drawingml/2006/table">
            <a:tbl>
              <a:tblPr firstRow="1" bandRow="1">
                <a:tableStyleId>{5C22544A-7EE6-4342-B048-85BDC9FD1C3A}</a:tableStyleId>
              </a:tblPr>
              <a:tblGrid>
                <a:gridCol w="4114800"/>
                <a:gridCol w="4419600"/>
              </a:tblGrid>
              <a:tr h="317500">
                <a:tc>
                  <a:txBody>
                    <a:bodyPr/>
                    <a:lstStyle/>
                    <a:p>
                      <a:pPr algn="ctr"/>
                      <a:r>
                        <a:rPr lang="en-US" dirty="0" smtClean="0"/>
                        <a:t>Method</a:t>
                      </a:r>
                      <a:endParaRPr lang="en-US" dirty="0"/>
                    </a:p>
                  </a:txBody>
                  <a:tcPr/>
                </a:tc>
                <a:tc>
                  <a:txBody>
                    <a:bodyPr/>
                    <a:lstStyle/>
                    <a:p>
                      <a:pPr algn="ctr"/>
                      <a:r>
                        <a:rPr lang="en-US" dirty="0" smtClean="0"/>
                        <a:t>Usage</a:t>
                      </a:r>
                      <a:endParaRPr lang="en-US" dirty="0"/>
                    </a:p>
                  </a:txBody>
                  <a:tcPr/>
                </a:tc>
              </a:tr>
              <a:tr h="317500">
                <a:tc>
                  <a:txBody>
                    <a:bodyPr/>
                    <a:lstStyle/>
                    <a:p>
                      <a:r>
                        <a:rPr lang="en-US" dirty="0" err="1" smtClean="0"/>
                        <a:t>int</a:t>
                      </a:r>
                      <a:r>
                        <a:rPr lang="en-US" dirty="0" smtClean="0"/>
                        <a:t> </a:t>
                      </a:r>
                      <a:r>
                        <a:rPr lang="en-US" dirty="0" err="1" smtClean="0"/>
                        <a:t>charWidth</a:t>
                      </a:r>
                      <a:r>
                        <a:rPr lang="en-US" dirty="0" smtClean="0"/>
                        <a:t>(char c)</a:t>
                      </a:r>
                      <a:endParaRPr lang="en-US" dirty="0"/>
                    </a:p>
                  </a:txBody>
                  <a:tcPr/>
                </a:tc>
                <a:tc>
                  <a:txBody>
                    <a:bodyPr/>
                    <a:lstStyle/>
                    <a:p>
                      <a:pPr algn="just"/>
                      <a:r>
                        <a:rPr lang="en-US" dirty="0" smtClean="0"/>
                        <a:t>Returns the width of c</a:t>
                      </a:r>
                      <a:endParaRPr lang="en-US" dirty="0"/>
                    </a:p>
                  </a:txBody>
                  <a:tcPr/>
                </a:tc>
              </a:tr>
              <a:tr h="317500">
                <a:tc>
                  <a:txBody>
                    <a:bodyPr/>
                    <a:lstStyle/>
                    <a:p>
                      <a:r>
                        <a:rPr lang="en-US" dirty="0" err="1" smtClean="0"/>
                        <a:t>int</a:t>
                      </a:r>
                      <a:r>
                        <a:rPr lang="en-US" baseline="0" dirty="0" smtClean="0"/>
                        <a:t> </a:t>
                      </a:r>
                      <a:r>
                        <a:rPr lang="en-US" baseline="0" dirty="0" err="1" smtClean="0"/>
                        <a:t>getAscent</a:t>
                      </a:r>
                      <a:r>
                        <a:rPr lang="en-US" baseline="0" dirty="0" smtClean="0"/>
                        <a:t>()</a:t>
                      </a:r>
                      <a:endParaRPr lang="en-US"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smtClean="0"/>
                        <a:t>Returns the ascent</a:t>
                      </a:r>
                      <a:r>
                        <a:rPr lang="en-US" baseline="0" dirty="0" smtClean="0"/>
                        <a:t> (Value above the given baseline)</a:t>
                      </a:r>
                      <a:endParaRPr lang="en-US" dirty="0" smtClean="0"/>
                    </a:p>
                  </a:txBody>
                  <a:tcPr/>
                </a:tc>
              </a:tr>
              <a:tr h="317500">
                <a:tc>
                  <a:txBody>
                    <a:bodyPr/>
                    <a:lstStyle/>
                    <a:p>
                      <a:r>
                        <a:rPr lang="en-US" dirty="0" err="1" smtClean="0"/>
                        <a:t>int</a:t>
                      </a:r>
                      <a:r>
                        <a:rPr lang="en-US" dirty="0" smtClean="0"/>
                        <a:t> </a:t>
                      </a:r>
                      <a:r>
                        <a:rPr lang="en-US" dirty="0" err="1" smtClean="0"/>
                        <a:t>getDescent</a:t>
                      </a:r>
                      <a:r>
                        <a:rPr lang="en-US" dirty="0" smtClean="0"/>
                        <a:t>()</a:t>
                      </a:r>
                      <a:endParaRPr lang="en-US" dirty="0"/>
                    </a:p>
                  </a:txBody>
                  <a:tcPr/>
                </a:tc>
                <a:tc>
                  <a:txBody>
                    <a:bodyPr/>
                    <a:lstStyle/>
                    <a:p>
                      <a:pPr algn="just"/>
                      <a:r>
                        <a:rPr lang="en-US" dirty="0" smtClean="0"/>
                        <a:t>Returns the descent (value below the given</a:t>
                      </a:r>
                      <a:r>
                        <a:rPr lang="en-US" baseline="0" dirty="0" smtClean="0"/>
                        <a:t> baseline)</a:t>
                      </a:r>
                      <a:endParaRPr lang="en-US" dirty="0"/>
                    </a:p>
                  </a:txBody>
                  <a:tcPr/>
                </a:tc>
              </a:tr>
              <a:tr h="317500">
                <a:tc>
                  <a:txBody>
                    <a:bodyPr/>
                    <a:lstStyle/>
                    <a:p>
                      <a:r>
                        <a:rPr lang="en-US" dirty="0" err="1" smtClean="0"/>
                        <a:t>int</a:t>
                      </a:r>
                      <a:r>
                        <a:rPr lang="en-US" dirty="0" smtClean="0"/>
                        <a:t> </a:t>
                      </a:r>
                      <a:r>
                        <a:rPr lang="en-US" dirty="0" err="1" smtClean="0"/>
                        <a:t>getHeight</a:t>
                      </a:r>
                      <a:r>
                        <a:rPr lang="en-US" dirty="0" smtClean="0"/>
                        <a:t>()</a:t>
                      </a:r>
                      <a:endParaRPr lang="en-US" dirty="0"/>
                    </a:p>
                  </a:txBody>
                  <a:tcPr/>
                </a:tc>
                <a:tc>
                  <a:txBody>
                    <a:bodyPr/>
                    <a:lstStyle/>
                    <a:p>
                      <a:pPr algn="just"/>
                      <a:r>
                        <a:rPr lang="en-US" dirty="0" smtClean="0"/>
                        <a:t>Returns the height</a:t>
                      </a:r>
                      <a:endParaRPr lang="en-US" dirty="0"/>
                    </a:p>
                  </a:txBody>
                  <a:tcPr/>
                </a:tc>
              </a:tr>
              <a:tr h="317500">
                <a:tc>
                  <a:txBody>
                    <a:bodyPr/>
                    <a:lstStyle/>
                    <a:p>
                      <a:r>
                        <a:rPr lang="en-US" dirty="0" err="1" smtClean="0"/>
                        <a:t>int</a:t>
                      </a:r>
                      <a:r>
                        <a:rPr lang="en-US" dirty="0" smtClean="0"/>
                        <a:t> </a:t>
                      </a:r>
                      <a:r>
                        <a:rPr lang="en-US" dirty="0" err="1" smtClean="0"/>
                        <a:t>getLeading</a:t>
                      </a:r>
                      <a:r>
                        <a:rPr lang="en-US" dirty="0" smtClean="0"/>
                        <a:t>()</a:t>
                      </a:r>
                      <a:endParaRPr lang="en-US" dirty="0"/>
                    </a:p>
                  </a:txBody>
                  <a:tcPr/>
                </a:tc>
                <a:tc>
                  <a:txBody>
                    <a:bodyPr/>
                    <a:lstStyle/>
                    <a:p>
                      <a:pPr algn="just"/>
                      <a:r>
                        <a:rPr lang="en-US" dirty="0" smtClean="0"/>
                        <a:t>Returns the leading</a:t>
                      </a:r>
                      <a:endParaRPr lang="en-US" dirty="0"/>
                    </a:p>
                  </a:txBody>
                  <a:tcPr/>
                </a:tc>
              </a:tr>
              <a:tr h="317500">
                <a:tc>
                  <a:txBody>
                    <a:bodyPr/>
                    <a:lstStyle/>
                    <a:p>
                      <a:r>
                        <a:rPr lang="en-US" dirty="0" err="1" smtClean="0"/>
                        <a:t>int</a:t>
                      </a:r>
                      <a:r>
                        <a:rPr lang="en-US" dirty="0" smtClean="0"/>
                        <a:t> </a:t>
                      </a:r>
                      <a:r>
                        <a:rPr lang="en-US" dirty="0" err="1" smtClean="0"/>
                        <a:t>string</a:t>
                      </a:r>
                      <a:r>
                        <a:rPr lang="en-US" baseline="0" dirty="0" err="1" smtClean="0"/>
                        <a:t>Width</a:t>
                      </a:r>
                      <a:r>
                        <a:rPr lang="en-US" baseline="0" dirty="0" smtClean="0"/>
                        <a:t>(String </a:t>
                      </a:r>
                      <a:r>
                        <a:rPr lang="en-US" baseline="0" dirty="0" err="1" smtClean="0"/>
                        <a:t>str</a:t>
                      </a:r>
                      <a:r>
                        <a:rPr lang="en-US" baseline="0" dirty="0" smtClean="0"/>
                        <a:t>)</a:t>
                      </a:r>
                      <a:endParaRPr lang="en-US" dirty="0"/>
                    </a:p>
                  </a:txBody>
                  <a:tcPr/>
                </a:tc>
                <a:tc>
                  <a:txBody>
                    <a:bodyPr/>
                    <a:lstStyle/>
                    <a:p>
                      <a:pPr algn="just"/>
                      <a:r>
                        <a:rPr lang="en-US" dirty="0" smtClean="0"/>
                        <a:t>Returns the width of str.</a:t>
                      </a:r>
                      <a:endParaRPr lang="en-US" dirty="0"/>
                    </a:p>
                  </a:txBody>
                  <a:tcPr/>
                </a:tc>
              </a:tr>
            </a:tbl>
          </a:graphicData>
        </a:graphic>
      </p:graphicFrame>
      <p:sp>
        <p:nvSpPr>
          <p:cNvPr id="6" name="TextBox 5"/>
          <p:cNvSpPr txBox="1"/>
          <p:nvPr/>
        </p:nvSpPr>
        <p:spPr>
          <a:xfrm>
            <a:off x="228600" y="1066800"/>
            <a:ext cx="8763000" cy="584775"/>
          </a:xfrm>
          <a:prstGeom prst="rect">
            <a:avLst/>
          </a:prstGeom>
          <a:noFill/>
        </p:spPr>
        <p:txBody>
          <a:bodyPr wrap="square" rtlCol="0">
            <a:spAutoFit/>
          </a:bodyPr>
          <a:lstStyle/>
          <a:p>
            <a:pPr algn="just"/>
            <a:r>
              <a:rPr lang="en-US" sz="3200" dirty="0" smtClean="0"/>
              <a:t>	Various methods of the class are as follows :</a:t>
            </a:r>
          </a:p>
        </p:txBody>
      </p:sp>
      <p:sp>
        <p:nvSpPr>
          <p:cNvPr id="8" name="TextBox 7"/>
          <p:cNvSpPr txBox="1"/>
          <p:nvPr/>
        </p:nvSpPr>
        <p:spPr>
          <a:xfrm>
            <a:off x="228600" y="5029200"/>
            <a:ext cx="8763000" cy="1077218"/>
          </a:xfrm>
          <a:prstGeom prst="rect">
            <a:avLst/>
          </a:prstGeom>
          <a:noFill/>
        </p:spPr>
        <p:txBody>
          <a:bodyPr wrap="square" rtlCol="0">
            <a:spAutoFit/>
          </a:bodyPr>
          <a:lstStyle/>
          <a:p>
            <a:pPr algn="just"/>
            <a:r>
              <a:rPr lang="en-US" sz="3200" dirty="0" smtClean="0">
                <a:hlinkClick r:id="rId2" action="ppaction://hlinkfile"/>
              </a:rPr>
              <a:t>ex\applet\FontDemo.java</a:t>
            </a:r>
            <a:endParaRPr lang="en-US" sz="3200" dirty="0" smtClean="0"/>
          </a:p>
          <a:p>
            <a:pPr algn="just"/>
            <a:r>
              <a:rPr lang="en-US" sz="3200" dirty="0" smtClean="0">
                <a:hlinkClick r:id="rId3" action="ppaction://hlinkfile"/>
              </a:rPr>
              <a:t>ex\applet\FontMetricsDemo.java</a:t>
            </a:r>
            <a:endParaRPr lang="en-US" sz="32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Use of Applet Dimensions</a:t>
            </a:r>
            <a:endParaRPr lang="en-US" dirty="0"/>
          </a:p>
        </p:txBody>
      </p:sp>
      <p:sp>
        <p:nvSpPr>
          <p:cNvPr id="6" name="TextBox 5"/>
          <p:cNvSpPr txBox="1"/>
          <p:nvPr/>
        </p:nvSpPr>
        <p:spPr>
          <a:xfrm>
            <a:off x="228600" y="1066800"/>
            <a:ext cx="8763000" cy="4524315"/>
          </a:xfrm>
          <a:prstGeom prst="rect">
            <a:avLst/>
          </a:prstGeom>
          <a:noFill/>
        </p:spPr>
        <p:txBody>
          <a:bodyPr wrap="square" rtlCol="0">
            <a:spAutoFit/>
          </a:bodyPr>
          <a:lstStyle/>
          <a:p>
            <a:pPr algn="just"/>
            <a:r>
              <a:rPr lang="en-US" sz="3200" dirty="0" smtClean="0"/>
              <a:t>	Till now we have seen that how to display strings, lines and shapes in an applet by using various methods of Graphics class.  In all that methods we explicitly specify the output position.</a:t>
            </a:r>
          </a:p>
          <a:p>
            <a:pPr algn="just"/>
            <a:r>
              <a:rPr lang="en-US" sz="3200" dirty="0" smtClean="0"/>
              <a:t>	The main problem in that was when we resize the applet then our output will become improper.</a:t>
            </a:r>
          </a:p>
          <a:p>
            <a:pPr algn="just"/>
            <a:r>
              <a:rPr lang="en-US" sz="3200" dirty="0" smtClean="0"/>
              <a:t>	Now we will see that how we can do program in such a way that even if our applet size goes changed then also the output remains same.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Use of Applet Dimensions</a:t>
            </a:r>
            <a:endParaRPr lang="en-US" dirty="0"/>
          </a:p>
        </p:txBody>
      </p:sp>
      <p:sp>
        <p:nvSpPr>
          <p:cNvPr id="6" name="TextBox 5"/>
          <p:cNvSpPr txBox="1"/>
          <p:nvPr/>
        </p:nvSpPr>
        <p:spPr>
          <a:xfrm>
            <a:off x="228600" y="1066800"/>
            <a:ext cx="8763000" cy="5016758"/>
          </a:xfrm>
          <a:prstGeom prst="rect">
            <a:avLst/>
          </a:prstGeom>
          <a:noFill/>
        </p:spPr>
        <p:txBody>
          <a:bodyPr wrap="square" rtlCol="0">
            <a:spAutoFit/>
          </a:bodyPr>
          <a:lstStyle/>
          <a:p>
            <a:pPr algn="just"/>
            <a:r>
              <a:rPr lang="en-US" sz="3200" dirty="0" smtClean="0"/>
              <a:t>	For example, if we want to display a circle at the center of an applet.  If the applet is resized, the circle remains positioned at its center.</a:t>
            </a:r>
          </a:p>
          <a:p>
            <a:pPr algn="just"/>
            <a:r>
              <a:rPr lang="en-US" sz="3200" dirty="0" smtClean="0"/>
              <a:t>	The </a:t>
            </a:r>
            <a:r>
              <a:rPr lang="en-US" sz="3200" dirty="0" err="1" smtClean="0"/>
              <a:t>getSize</a:t>
            </a:r>
            <a:r>
              <a:rPr lang="en-US" sz="3200" dirty="0" smtClean="0"/>
              <a:t>() method is used to determine the size of an applet.  It has following form :</a:t>
            </a:r>
          </a:p>
          <a:p>
            <a:pPr algn="just"/>
            <a:r>
              <a:rPr lang="en-US" sz="3200" dirty="0" smtClean="0"/>
              <a:t>	Dimension </a:t>
            </a:r>
            <a:r>
              <a:rPr lang="en-US" sz="3200" dirty="0" err="1" smtClean="0"/>
              <a:t>getSize</a:t>
            </a:r>
            <a:r>
              <a:rPr lang="en-US" sz="3200" dirty="0" smtClean="0"/>
              <a:t>()</a:t>
            </a:r>
          </a:p>
          <a:p>
            <a:pPr algn="just"/>
            <a:r>
              <a:rPr lang="en-US" sz="3200" dirty="0" smtClean="0"/>
              <a:t>	A Dimension object is useful to manipulate the height and width.</a:t>
            </a:r>
          </a:p>
          <a:p>
            <a:pPr algn="just"/>
            <a:r>
              <a:rPr lang="en-US" sz="3200" dirty="0" smtClean="0">
                <a:hlinkClick r:id="rId2" action="ppaction://hlinkfile"/>
              </a:rPr>
              <a:t>ex\applet\DimensionCircle.java</a:t>
            </a:r>
            <a:endParaRPr lang="en-US" sz="3200" dirty="0" smtClean="0"/>
          </a:p>
          <a:p>
            <a:pPr algn="just"/>
            <a:r>
              <a:rPr lang="en-US" sz="3200" dirty="0" smtClean="0">
                <a:hlinkClick r:id="rId3" action="ppaction://hlinkfile"/>
              </a:rPr>
              <a:t>ex\applet\DimensionString.java</a:t>
            </a:r>
            <a:endParaRPr lang="en-US" sz="32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Use of Applet Dimensions</a:t>
            </a:r>
            <a:endParaRPr lang="en-US" dirty="0"/>
          </a:p>
        </p:txBody>
      </p:sp>
      <p:sp>
        <p:nvSpPr>
          <p:cNvPr id="6" name="TextBox 5"/>
          <p:cNvSpPr txBox="1"/>
          <p:nvPr/>
        </p:nvSpPr>
        <p:spPr>
          <a:xfrm>
            <a:off x="228600" y="1066800"/>
            <a:ext cx="8763000" cy="3539430"/>
          </a:xfrm>
          <a:prstGeom prst="rect">
            <a:avLst/>
          </a:prstGeom>
          <a:noFill/>
        </p:spPr>
        <p:txBody>
          <a:bodyPr wrap="square" rtlCol="0">
            <a:spAutoFit/>
          </a:bodyPr>
          <a:lstStyle/>
          <a:p>
            <a:pPr algn="just"/>
            <a:r>
              <a:rPr lang="en-US" sz="3200" dirty="0" smtClean="0"/>
              <a:t>Exercise :</a:t>
            </a:r>
          </a:p>
          <a:p>
            <a:pPr algn="just"/>
            <a:r>
              <a:rPr lang="en-US" sz="3200" dirty="0" smtClean="0"/>
              <a:t>	Write an applet that draws two lines in its display area.  The first line begins at the upper-left corner and extends to the lower-right corner.  The second line begins at the upper-right corner and extends to the lower-left corner. The applet should remain as it is even after resize.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Introduction</a:t>
            </a:r>
            <a:endParaRPr lang="en-US" dirty="0"/>
          </a:p>
        </p:txBody>
      </p:sp>
      <p:sp>
        <p:nvSpPr>
          <p:cNvPr id="4" name="TextBox 3"/>
          <p:cNvSpPr txBox="1"/>
          <p:nvPr/>
        </p:nvSpPr>
        <p:spPr>
          <a:xfrm>
            <a:off x="228600" y="1066800"/>
            <a:ext cx="8763000" cy="4031873"/>
          </a:xfrm>
          <a:prstGeom prst="rect">
            <a:avLst/>
          </a:prstGeom>
          <a:noFill/>
        </p:spPr>
        <p:txBody>
          <a:bodyPr wrap="square" rtlCol="0">
            <a:spAutoFit/>
          </a:bodyPr>
          <a:lstStyle/>
          <a:p>
            <a:pPr algn="just"/>
            <a:r>
              <a:rPr lang="en-US" sz="3200" dirty="0" smtClean="0"/>
              <a:t>	Therefore applets don’t have same capacity as java applications.  E.g. applets are normally not allowed to read or write to your local disk.  This would be risky because they could accidentally or maliciously destroy any data stored on that device.  They cannot execute any native code. Similarly starting other applications on the user’s machine is prohibited.</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The Applet Class</a:t>
            </a:r>
            <a:endParaRPr lang="en-US" dirty="0"/>
          </a:p>
        </p:txBody>
      </p:sp>
      <p:sp>
        <p:nvSpPr>
          <p:cNvPr id="6" name="TextBox 5"/>
          <p:cNvSpPr txBox="1"/>
          <p:nvPr/>
        </p:nvSpPr>
        <p:spPr>
          <a:xfrm>
            <a:off x="228600" y="1066800"/>
            <a:ext cx="8763000" cy="1569660"/>
          </a:xfrm>
          <a:prstGeom prst="rect">
            <a:avLst/>
          </a:prstGeom>
          <a:noFill/>
        </p:spPr>
        <p:txBody>
          <a:bodyPr wrap="square" rtlCol="0">
            <a:spAutoFit/>
          </a:bodyPr>
          <a:lstStyle/>
          <a:p>
            <a:pPr algn="just"/>
            <a:r>
              <a:rPr lang="en-US" sz="3200" dirty="0" smtClean="0"/>
              <a:t>	All the applets extends the </a:t>
            </a:r>
            <a:r>
              <a:rPr lang="en-US" sz="3200" dirty="0" err="1" smtClean="0"/>
              <a:t>java.applet.Applet</a:t>
            </a:r>
            <a:r>
              <a:rPr lang="en-US" sz="3200" dirty="0" smtClean="0"/>
              <a:t> class.  Here we see the inheritance relationship among the </a:t>
            </a:r>
            <a:r>
              <a:rPr lang="en-US" sz="3200" dirty="0" err="1" smtClean="0"/>
              <a:t>superclasses</a:t>
            </a:r>
            <a:r>
              <a:rPr lang="en-US" sz="3200" dirty="0" smtClean="0"/>
              <a:t> of Applet</a:t>
            </a:r>
          </a:p>
        </p:txBody>
      </p:sp>
      <p:graphicFrame>
        <p:nvGraphicFramePr>
          <p:cNvPr id="4" name="Diagram 3"/>
          <p:cNvGraphicFramePr/>
          <p:nvPr/>
        </p:nvGraphicFramePr>
        <p:xfrm>
          <a:off x="1143000" y="2794000"/>
          <a:ext cx="7010400" cy="375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The Component Class</a:t>
            </a:r>
            <a:endParaRPr lang="en-US" dirty="0"/>
          </a:p>
        </p:txBody>
      </p:sp>
      <p:sp>
        <p:nvSpPr>
          <p:cNvPr id="6" name="TextBox 5"/>
          <p:cNvSpPr txBox="1"/>
          <p:nvPr/>
        </p:nvSpPr>
        <p:spPr>
          <a:xfrm>
            <a:off x="228600" y="1066800"/>
            <a:ext cx="8763000" cy="3539430"/>
          </a:xfrm>
          <a:prstGeom prst="rect">
            <a:avLst/>
          </a:prstGeom>
          <a:noFill/>
        </p:spPr>
        <p:txBody>
          <a:bodyPr wrap="square" rtlCol="0">
            <a:spAutoFit/>
          </a:bodyPr>
          <a:lstStyle/>
          <a:p>
            <a:pPr algn="just"/>
            <a:r>
              <a:rPr lang="en-US" sz="3200" dirty="0" smtClean="0"/>
              <a:t>	The abstract Component class represents many of the different types of elements that you can include in a graphical user interface.  Some of them are : buttons, choices, lists, scrollbars etc.  There are more than 100 methods provided by this class but we take some of them as per our requirements.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The Component Class</a:t>
            </a:r>
            <a:endParaRPr lang="en-US" dirty="0"/>
          </a:p>
        </p:txBody>
      </p:sp>
      <p:graphicFrame>
        <p:nvGraphicFramePr>
          <p:cNvPr id="5" name="Table 4"/>
          <p:cNvGraphicFramePr>
            <a:graphicFrameLocks noGrp="1"/>
          </p:cNvGraphicFramePr>
          <p:nvPr/>
        </p:nvGraphicFramePr>
        <p:xfrm>
          <a:off x="228600" y="1569720"/>
          <a:ext cx="8534400" cy="5212080"/>
        </p:xfrm>
        <a:graphic>
          <a:graphicData uri="http://schemas.openxmlformats.org/drawingml/2006/table">
            <a:tbl>
              <a:tblPr firstRow="1" bandRow="1">
                <a:tableStyleId>{5C22544A-7EE6-4342-B048-85BDC9FD1C3A}</a:tableStyleId>
              </a:tblPr>
              <a:tblGrid>
                <a:gridCol w="4114800"/>
                <a:gridCol w="4419600"/>
              </a:tblGrid>
              <a:tr h="317500">
                <a:tc>
                  <a:txBody>
                    <a:bodyPr/>
                    <a:lstStyle/>
                    <a:p>
                      <a:pPr algn="ctr"/>
                      <a:r>
                        <a:rPr lang="en-US" dirty="0" smtClean="0"/>
                        <a:t>Method</a:t>
                      </a:r>
                      <a:endParaRPr lang="en-US" dirty="0"/>
                    </a:p>
                  </a:txBody>
                  <a:tcPr/>
                </a:tc>
                <a:tc>
                  <a:txBody>
                    <a:bodyPr/>
                    <a:lstStyle/>
                    <a:p>
                      <a:pPr algn="ctr"/>
                      <a:r>
                        <a:rPr lang="en-US" dirty="0" smtClean="0"/>
                        <a:t>Usage</a:t>
                      </a:r>
                      <a:endParaRPr lang="en-US" dirty="0"/>
                    </a:p>
                  </a:txBody>
                  <a:tcPr/>
                </a:tc>
              </a:tr>
              <a:tr h="317500">
                <a:tc>
                  <a:txBody>
                    <a:bodyPr/>
                    <a:lstStyle/>
                    <a:p>
                      <a:r>
                        <a:rPr lang="en-US" dirty="0" smtClean="0"/>
                        <a:t>Image</a:t>
                      </a:r>
                      <a:r>
                        <a:rPr lang="en-US" baseline="0" dirty="0" smtClean="0"/>
                        <a:t> </a:t>
                      </a:r>
                      <a:r>
                        <a:rPr lang="en-US" baseline="0" dirty="0" err="1" smtClean="0"/>
                        <a:t>createImage</a:t>
                      </a:r>
                      <a:r>
                        <a:rPr lang="en-US" baseline="0" dirty="0" smtClean="0"/>
                        <a:t>(</a:t>
                      </a:r>
                      <a:r>
                        <a:rPr lang="en-US" baseline="0" dirty="0" err="1" smtClean="0"/>
                        <a:t>int</a:t>
                      </a:r>
                      <a:r>
                        <a:rPr lang="en-US" baseline="0" dirty="0" smtClean="0"/>
                        <a:t> w, </a:t>
                      </a:r>
                      <a:r>
                        <a:rPr lang="en-US" baseline="0" dirty="0" err="1" smtClean="0"/>
                        <a:t>int</a:t>
                      </a:r>
                      <a:r>
                        <a:rPr lang="en-US" baseline="0" dirty="0" smtClean="0"/>
                        <a:t> h)</a:t>
                      </a:r>
                      <a:endParaRPr lang="en-US" dirty="0"/>
                    </a:p>
                  </a:txBody>
                  <a:tcPr/>
                </a:tc>
                <a:tc>
                  <a:txBody>
                    <a:bodyPr/>
                    <a:lstStyle/>
                    <a:p>
                      <a:pPr algn="just"/>
                      <a:r>
                        <a:rPr lang="en-US" dirty="0" smtClean="0"/>
                        <a:t>Returns an image object of </a:t>
                      </a:r>
                      <a:r>
                        <a:rPr lang="en-US" dirty="0" err="1" smtClean="0"/>
                        <a:t>dimenstion</a:t>
                      </a:r>
                      <a:r>
                        <a:rPr lang="en-US" dirty="0" smtClean="0"/>
                        <a:t> width and height</a:t>
                      </a:r>
                      <a:endParaRPr lang="en-US" dirty="0"/>
                    </a:p>
                  </a:txBody>
                  <a:tcPr/>
                </a:tc>
              </a:tr>
              <a:tr h="317500">
                <a:tc>
                  <a:txBody>
                    <a:bodyPr/>
                    <a:lstStyle/>
                    <a:p>
                      <a:r>
                        <a:rPr lang="en-US" dirty="0" smtClean="0"/>
                        <a:t>Font </a:t>
                      </a:r>
                      <a:r>
                        <a:rPr lang="en-US" dirty="0" err="1" smtClean="0"/>
                        <a:t>getFont</a:t>
                      </a:r>
                      <a:r>
                        <a:rPr lang="en-US" dirty="0" smtClean="0"/>
                        <a:t>()</a:t>
                      </a:r>
                      <a:endParaRPr lang="en-US"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smtClean="0"/>
                        <a:t>Returns the current</a:t>
                      </a:r>
                      <a:r>
                        <a:rPr lang="en-US" baseline="0" dirty="0" smtClean="0"/>
                        <a:t> font</a:t>
                      </a:r>
                      <a:endParaRPr lang="en-US" dirty="0" smtClean="0"/>
                    </a:p>
                  </a:txBody>
                  <a:tcPr/>
                </a:tc>
              </a:tr>
              <a:tr h="317500">
                <a:tc>
                  <a:txBody>
                    <a:bodyPr/>
                    <a:lstStyle/>
                    <a:p>
                      <a:r>
                        <a:rPr lang="en-US" dirty="0" err="1" smtClean="0"/>
                        <a:t>FontMetrics</a:t>
                      </a:r>
                      <a:r>
                        <a:rPr lang="en-US" dirty="0" smtClean="0"/>
                        <a:t> </a:t>
                      </a:r>
                      <a:r>
                        <a:rPr lang="en-US" dirty="0" err="1" smtClean="0"/>
                        <a:t>getFontMetrics</a:t>
                      </a:r>
                      <a:r>
                        <a:rPr lang="en-US" dirty="0" smtClean="0"/>
                        <a:t>(Font f)</a:t>
                      </a:r>
                      <a:endParaRPr lang="en-US" dirty="0"/>
                    </a:p>
                  </a:txBody>
                  <a:tcPr/>
                </a:tc>
                <a:tc>
                  <a:txBody>
                    <a:bodyPr/>
                    <a:lstStyle/>
                    <a:p>
                      <a:pPr algn="just"/>
                      <a:r>
                        <a:rPr lang="en-US" dirty="0" smtClean="0"/>
                        <a:t>Returns</a:t>
                      </a:r>
                      <a:r>
                        <a:rPr lang="en-US" baseline="0" dirty="0" smtClean="0"/>
                        <a:t> the font metrics of given font</a:t>
                      </a:r>
                      <a:endParaRPr lang="en-US" dirty="0"/>
                    </a:p>
                  </a:txBody>
                  <a:tcPr/>
                </a:tc>
              </a:tr>
              <a:tr h="317500">
                <a:tc>
                  <a:txBody>
                    <a:bodyPr/>
                    <a:lstStyle/>
                    <a:p>
                      <a:r>
                        <a:rPr lang="en-US" dirty="0" smtClean="0"/>
                        <a:t>Color</a:t>
                      </a:r>
                      <a:r>
                        <a:rPr lang="en-US" baseline="0" dirty="0" smtClean="0"/>
                        <a:t> </a:t>
                      </a:r>
                      <a:r>
                        <a:rPr lang="en-US" baseline="0" dirty="0" err="1" smtClean="0"/>
                        <a:t>getForeground</a:t>
                      </a:r>
                      <a:r>
                        <a:rPr lang="en-US" baseline="0" dirty="0" smtClean="0"/>
                        <a:t>()</a:t>
                      </a:r>
                      <a:endParaRPr lang="en-US" dirty="0"/>
                    </a:p>
                  </a:txBody>
                  <a:tcPr/>
                </a:tc>
                <a:tc>
                  <a:txBody>
                    <a:bodyPr/>
                    <a:lstStyle/>
                    <a:p>
                      <a:pPr algn="just"/>
                      <a:r>
                        <a:rPr lang="en-US" dirty="0" smtClean="0"/>
                        <a:t>Returns the foreground color</a:t>
                      </a:r>
                      <a:endParaRPr lang="en-US" dirty="0"/>
                    </a:p>
                  </a:txBody>
                  <a:tcPr/>
                </a:tc>
              </a:tr>
              <a:tr h="317500">
                <a:tc>
                  <a:txBody>
                    <a:bodyPr/>
                    <a:lstStyle/>
                    <a:p>
                      <a:r>
                        <a:rPr lang="en-US" dirty="0" smtClean="0"/>
                        <a:t>Dimension </a:t>
                      </a:r>
                      <a:r>
                        <a:rPr lang="en-US" dirty="0" err="1" smtClean="0"/>
                        <a:t>getSize</a:t>
                      </a:r>
                      <a:r>
                        <a:rPr lang="en-US" dirty="0" smtClean="0"/>
                        <a:t>()</a:t>
                      </a:r>
                      <a:endParaRPr lang="en-US" dirty="0"/>
                    </a:p>
                  </a:txBody>
                  <a:tcPr/>
                </a:tc>
                <a:tc>
                  <a:txBody>
                    <a:bodyPr/>
                    <a:lstStyle/>
                    <a:p>
                      <a:pPr algn="just"/>
                      <a:r>
                        <a:rPr lang="en-US" dirty="0" smtClean="0"/>
                        <a:t>Returns the size of the component</a:t>
                      </a:r>
                      <a:endParaRPr lang="en-US" dirty="0"/>
                    </a:p>
                  </a:txBody>
                  <a:tcPr/>
                </a:tc>
              </a:tr>
              <a:tr h="317500">
                <a:tc>
                  <a:txBody>
                    <a:bodyPr/>
                    <a:lstStyle/>
                    <a:p>
                      <a:r>
                        <a:rPr lang="en-US" dirty="0" smtClean="0"/>
                        <a:t>Public void paint(Graphics g)</a:t>
                      </a:r>
                      <a:endParaRPr lang="en-US" dirty="0"/>
                    </a:p>
                  </a:txBody>
                  <a:tcPr/>
                </a:tc>
                <a:tc>
                  <a:txBody>
                    <a:bodyPr/>
                    <a:lstStyle/>
                    <a:p>
                      <a:pPr algn="just"/>
                      <a:r>
                        <a:rPr lang="en-US" dirty="0" smtClean="0"/>
                        <a:t>Paints the component on g</a:t>
                      </a:r>
                      <a:endParaRPr lang="en-US" dirty="0"/>
                    </a:p>
                  </a:txBody>
                  <a:tcPr/>
                </a:tc>
              </a:tr>
              <a:tr h="317500">
                <a:tc>
                  <a:txBody>
                    <a:bodyPr/>
                    <a:lstStyle/>
                    <a:p>
                      <a:r>
                        <a:rPr lang="en-US" dirty="0" smtClean="0"/>
                        <a:t>void repaint()</a:t>
                      </a:r>
                      <a:endParaRPr lang="en-US" dirty="0"/>
                    </a:p>
                  </a:txBody>
                  <a:tcPr/>
                </a:tc>
                <a:tc>
                  <a:txBody>
                    <a:bodyPr/>
                    <a:lstStyle/>
                    <a:p>
                      <a:pPr algn="just"/>
                      <a:r>
                        <a:rPr lang="en-US" dirty="0" smtClean="0"/>
                        <a:t>Requests</a:t>
                      </a:r>
                      <a:r>
                        <a:rPr lang="en-US" baseline="0" dirty="0" smtClean="0"/>
                        <a:t> the JVM to schedule a call to update()</a:t>
                      </a:r>
                      <a:endParaRPr lang="en-US" dirty="0"/>
                    </a:p>
                  </a:txBody>
                  <a:tcPr/>
                </a:tc>
              </a:tr>
              <a:tr h="317500">
                <a:tc>
                  <a:txBody>
                    <a:bodyPr/>
                    <a:lstStyle/>
                    <a:p>
                      <a:r>
                        <a:rPr lang="en-US" dirty="0" smtClean="0"/>
                        <a:t>void </a:t>
                      </a:r>
                      <a:r>
                        <a:rPr lang="en-US" dirty="0" err="1" smtClean="0"/>
                        <a:t>setBackground</a:t>
                      </a:r>
                      <a:r>
                        <a:rPr lang="en-US" dirty="0" smtClean="0"/>
                        <a:t>(Color</a:t>
                      </a:r>
                      <a:r>
                        <a:rPr lang="en-US" baseline="0" dirty="0" smtClean="0"/>
                        <a:t> c)</a:t>
                      </a:r>
                      <a:endParaRPr lang="en-US" dirty="0"/>
                    </a:p>
                  </a:txBody>
                  <a:tcPr/>
                </a:tc>
                <a:tc>
                  <a:txBody>
                    <a:bodyPr/>
                    <a:lstStyle/>
                    <a:p>
                      <a:pPr algn="just"/>
                      <a:r>
                        <a:rPr lang="en-US" dirty="0" smtClean="0"/>
                        <a:t>Sets the background color with c</a:t>
                      </a:r>
                      <a:endParaRPr lang="en-US" dirty="0"/>
                    </a:p>
                  </a:txBody>
                  <a:tcPr/>
                </a:tc>
              </a:tr>
              <a:tr h="317500">
                <a:tc>
                  <a:txBody>
                    <a:bodyPr/>
                    <a:lstStyle/>
                    <a:p>
                      <a:r>
                        <a:rPr lang="en-US" dirty="0" smtClean="0"/>
                        <a:t>void </a:t>
                      </a:r>
                      <a:r>
                        <a:rPr lang="en-US" dirty="0" err="1" smtClean="0"/>
                        <a:t>setFont</a:t>
                      </a:r>
                      <a:r>
                        <a:rPr lang="en-US" dirty="0" smtClean="0"/>
                        <a:t>(Font</a:t>
                      </a:r>
                      <a:r>
                        <a:rPr lang="en-US" baseline="0" dirty="0" smtClean="0"/>
                        <a:t> f)</a:t>
                      </a:r>
                      <a:endParaRPr lang="en-US" dirty="0"/>
                    </a:p>
                  </a:txBody>
                  <a:tcPr/>
                </a:tc>
                <a:tc>
                  <a:txBody>
                    <a:bodyPr/>
                    <a:lstStyle/>
                    <a:p>
                      <a:pPr algn="just"/>
                      <a:r>
                        <a:rPr lang="en-US" dirty="0" smtClean="0"/>
                        <a:t>Sets the font to f</a:t>
                      </a:r>
                      <a:endParaRPr lang="en-US" dirty="0"/>
                    </a:p>
                  </a:txBody>
                  <a:tcPr/>
                </a:tc>
              </a:tr>
              <a:tr h="317500">
                <a:tc>
                  <a:txBody>
                    <a:bodyPr/>
                    <a:lstStyle/>
                    <a:p>
                      <a:r>
                        <a:rPr lang="en-US" dirty="0" smtClean="0"/>
                        <a:t>void </a:t>
                      </a:r>
                      <a:r>
                        <a:rPr lang="en-US" dirty="0" err="1" smtClean="0"/>
                        <a:t>setForeground</a:t>
                      </a:r>
                      <a:r>
                        <a:rPr lang="en-US" dirty="0" smtClean="0"/>
                        <a:t>(Color</a:t>
                      </a:r>
                      <a:r>
                        <a:rPr lang="en-US" baseline="0" dirty="0" smtClean="0"/>
                        <a:t> c)</a:t>
                      </a:r>
                      <a:endParaRPr lang="en-US" dirty="0"/>
                    </a:p>
                  </a:txBody>
                  <a:tcPr/>
                </a:tc>
                <a:tc>
                  <a:txBody>
                    <a:bodyPr/>
                    <a:lstStyle/>
                    <a:p>
                      <a:pPr algn="just"/>
                      <a:r>
                        <a:rPr lang="en-US" dirty="0" smtClean="0"/>
                        <a:t>Sets the foreground color with c</a:t>
                      </a:r>
                      <a:endParaRPr lang="en-US" dirty="0"/>
                    </a:p>
                  </a:txBody>
                  <a:tcPr/>
                </a:tc>
              </a:tr>
              <a:tr h="317500">
                <a:tc>
                  <a:txBody>
                    <a:bodyPr/>
                    <a:lstStyle/>
                    <a:p>
                      <a:r>
                        <a:rPr lang="en-US" dirty="0" smtClean="0"/>
                        <a:t>public void update(Graphics g)</a:t>
                      </a:r>
                      <a:endParaRPr lang="en-US" dirty="0"/>
                    </a:p>
                  </a:txBody>
                  <a:tcPr/>
                </a:tc>
                <a:tc>
                  <a:txBody>
                    <a:bodyPr/>
                    <a:lstStyle/>
                    <a:p>
                      <a:pPr algn="just"/>
                      <a:r>
                        <a:rPr lang="en-US" dirty="0" smtClean="0"/>
                        <a:t>Fills the component</a:t>
                      </a:r>
                      <a:r>
                        <a:rPr lang="en-US" baseline="0" dirty="0" smtClean="0"/>
                        <a:t> with its background color and calls paint()</a:t>
                      </a:r>
                      <a:endParaRPr lang="en-US" dirty="0"/>
                    </a:p>
                  </a:txBody>
                  <a:tcPr/>
                </a:tc>
              </a:tr>
            </a:tbl>
          </a:graphicData>
        </a:graphic>
      </p:graphicFrame>
      <p:sp>
        <p:nvSpPr>
          <p:cNvPr id="6" name="TextBox 5"/>
          <p:cNvSpPr txBox="1"/>
          <p:nvPr/>
        </p:nvSpPr>
        <p:spPr>
          <a:xfrm>
            <a:off x="228600" y="914400"/>
            <a:ext cx="8763000" cy="584775"/>
          </a:xfrm>
          <a:prstGeom prst="rect">
            <a:avLst/>
          </a:prstGeom>
          <a:noFill/>
        </p:spPr>
        <p:txBody>
          <a:bodyPr wrap="square" rtlCol="0">
            <a:spAutoFit/>
          </a:bodyPr>
          <a:lstStyle/>
          <a:p>
            <a:pPr algn="just"/>
            <a:r>
              <a:rPr lang="en-US" sz="3200" dirty="0" smtClean="0"/>
              <a:t>	Various methods of the class are as follows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The Applet Class</a:t>
            </a:r>
            <a:endParaRPr lang="en-US" dirty="0"/>
          </a:p>
        </p:txBody>
      </p:sp>
      <p:graphicFrame>
        <p:nvGraphicFramePr>
          <p:cNvPr id="5" name="Table 4"/>
          <p:cNvGraphicFramePr>
            <a:graphicFrameLocks noGrp="1"/>
          </p:cNvGraphicFramePr>
          <p:nvPr/>
        </p:nvGraphicFramePr>
        <p:xfrm>
          <a:off x="228600" y="1569720"/>
          <a:ext cx="8534400" cy="3291840"/>
        </p:xfrm>
        <a:graphic>
          <a:graphicData uri="http://schemas.openxmlformats.org/drawingml/2006/table">
            <a:tbl>
              <a:tblPr firstRow="1" bandRow="1">
                <a:tableStyleId>{5C22544A-7EE6-4342-B048-85BDC9FD1C3A}</a:tableStyleId>
              </a:tblPr>
              <a:tblGrid>
                <a:gridCol w="4114800"/>
                <a:gridCol w="4419600"/>
              </a:tblGrid>
              <a:tr h="317500">
                <a:tc>
                  <a:txBody>
                    <a:bodyPr/>
                    <a:lstStyle/>
                    <a:p>
                      <a:pPr algn="ctr"/>
                      <a:r>
                        <a:rPr lang="en-US" dirty="0" smtClean="0"/>
                        <a:t>Method</a:t>
                      </a:r>
                      <a:endParaRPr lang="en-US" dirty="0"/>
                    </a:p>
                  </a:txBody>
                  <a:tcPr/>
                </a:tc>
                <a:tc>
                  <a:txBody>
                    <a:bodyPr/>
                    <a:lstStyle/>
                    <a:p>
                      <a:pPr algn="ctr"/>
                      <a:r>
                        <a:rPr lang="en-US" dirty="0" smtClean="0"/>
                        <a:t>Usage</a:t>
                      </a:r>
                      <a:endParaRPr lang="en-US" dirty="0"/>
                    </a:p>
                  </a:txBody>
                  <a:tcPr/>
                </a:tc>
              </a:tr>
              <a:tr h="317500">
                <a:tc>
                  <a:txBody>
                    <a:bodyPr/>
                    <a:lstStyle/>
                    <a:p>
                      <a:r>
                        <a:rPr lang="en-US" dirty="0" smtClean="0"/>
                        <a:t>void </a:t>
                      </a:r>
                      <a:r>
                        <a:rPr lang="en-US" dirty="0" err="1" smtClean="0"/>
                        <a:t>distroy</a:t>
                      </a:r>
                      <a:r>
                        <a:rPr lang="en-US" dirty="0" smtClean="0"/>
                        <a:t>()</a:t>
                      </a:r>
                      <a:endParaRPr lang="en-US" dirty="0"/>
                    </a:p>
                  </a:txBody>
                  <a:tcPr/>
                </a:tc>
                <a:tc>
                  <a:txBody>
                    <a:bodyPr/>
                    <a:lstStyle/>
                    <a:p>
                      <a:pPr algn="just"/>
                      <a:r>
                        <a:rPr lang="en-US" dirty="0" smtClean="0"/>
                        <a:t>Destroys the applet</a:t>
                      </a:r>
                      <a:endParaRPr lang="en-US" dirty="0"/>
                    </a:p>
                  </a:txBody>
                  <a:tcPr/>
                </a:tc>
              </a:tr>
              <a:tr h="317500">
                <a:tc>
                  <a:txBody>
                    <a:bodyPr/>
                    <a:lstStyle/>
                    <a:p>
                      <a:r>
                        <a:rPr lang="en-US" dirty="0" err="1" smtClean="0"/>
                        <a:t>AppletContext</a:t>
                      </a:r>
                      <a:r>
                        <a:rPr lang="en-US" dirty="0" smtClean="0"/>
                        <a:t> </a:t>
                      </a:r>
                      <a:r>
                        <a:rPr lang="en-US" dirty="0" err="1" smtClean="0"/>
                        <a:t>getAppletContext</a:t>
                      </a:r>
                      <a:r>
                        <a:rPr lang="en-US" dirty="0" smtClean="0"/>
                        <a:t>()</a:t>
                      </a:r>
                      <a:endParaRPr lang="en-US"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smtClean="0"/>
                        <a:t>Returns the Applet Context</a:t>
                      </a:r>
                    </a:p>
                  </a:txBody>
                  <a:tcPr/>
                </a:tc>
              </a:tr>
              <a:tr h="317500">
                <a:tc>
                  <a:txBody>
                    <a:bodyPr/>
                    <a:lstStyle/>
                    <a:p>
                      <a:r>
                        <a:rPr lang="en-US" dirty="0" smtClean="0"/>
                        <a:t>Image</a:t>
                      </a:r>
                      <a:r>
                        <a:rPr lang="en-US" baseline="0" dirty="0" smtClean="0"/>
                        <a:t> </a:t>
                      </a:r>
                      <a:r>
                        <a:rPr lang="en-US" baseline="0" dirty="0" err="1" smtClean="0"/>
                        <a:t>getImage</a:t>
                      </a:r>
                      <a:r>
                        <a:rPr lang="en-US" baseline="0" dirty="0" smtClean="0"/>
                        <a:t>(URL u)</a:t>
                      </a:r>
                      <a:endParaRPr lang="en-US" dirty="0"/>
                    </a:p>
                  </a:txBody>
                  <a:tcPr/>
                </a:tc>
                <a:tc>
                  <a:txBody>
                    <a:bodyPr/>
                    <a:lstStyle/>
                    <a:p>
                      <a:pPr algn="just"/>
                      <a:r>
                        <a:rPr lang="en-US" dirty="0" smtClean="0"/>
                        <a:t>Returns an</a:t>
                      </a:r>
                      <a:r>
                        <a:rPr lang="en-US" baseline="0" dirty="0" smtClean="0"/>
                        <a:t> image object for the image at u</a:t>
                      </a:r>
                      <a:endParaRPr lang="en-US" dirty="0"/>
                    </a:p>
                  </a:txBody>
                  <a:tcPr/>
                </a:tc>
              </a:tr>
              <a:tr h="317500">
                <a:tc>
                  <a:txBody>
                    <a:bodyPr/>
                    <a:lstStyle/>
                    <a:p>
                      <a:r>
                        <a:rPr lang="en-US" dirty="0" smtClean="0"/>
                        <a:t>String</a:t>
                      </a:r>
                      <a:r>
                        <a:rPr lang="en-US" baseline="0" dirty="0" smtClean="0"/>
                        <a:t> </a:t>
                      </a:r>
                      <a:r>
                        <a:rPr lang="en-US" baseline="0" dirty="0" err="1" smtClean="0"/>
                        <a:t>getParameter</a:t>
                      </a:r>
                      <a:r>
                        <a:rPr lang="en-US" baseline="0" dirty="0" smtClean="0"/>
                        <a:t>(String </a:t>
                      </a:r>
                      <a:r>
                        <a:rPr lang="en-US" baseline="0" dirty="0" err="1" smtClean="0"/>
                        <a:t>pname</a:t>
                      </a:r>
                      <a:r>
                        <a:rPr lang="en-US" baseline="0" dirty="0" smtClean="0"/>
                        <a:t>)</a:t>
                      </a:r>
                      <a:endParaRPr lang="en-US" dirty="0"/>
                    </a:p>
                  </a:txBody>
                  <a:tcPr/>
                </a:tc>
                <a:tc>
                  <a:txBody>
                    <a:bodyPr/>
                    <a:lstStyle/>
                    <a:p>
                      <a:pPr algn="just"/>
                      <a:r>
                        <a:rPr lang="en-US" dirty="0" smtClean="0"/>
                        <a:t>Returns the value of parameter</a:t>
                      </a:r>
                      <a:r>
                        <a:rPr lang="en-US" baseline="0" dirty="0" smtClean="0"/>
                        <a:t> </a:t>
                      </a:r>
                      <a:r>
                        <a:rPr lang="en-US" baseline="0" dirty="0" err="1" smtClean="0"/>
                        <a:t>pname</a:t>
                      </a:r>
                      <a:endParaRPr lang="en-US" dirty="0"/>
                    </a:p>
                  </a:txBody>
                  <a:tcPr/>
                </a:tc>
              </a:tr>
              <a:tr h="317500">
                <a:tc>
                  <a:txBody>
                    <a:bodyPr/>
                    <a:lstStyle/>
                    <a:p>
                      <a:r>
                        <a:rPr lang="en-US" dirty="0" smtClean="0"/>
                        <a:t>void init()</a:t>
                      </a:r>
                      <a:endParaRPr lang="en-US" dirty="0"/>
                    </a:p>
                  </a:txBody>
                  <a:tcPr/>
                </a:tc>
                <a:tc>
                  <a:txBody>
                    <a:bodyPr/>
                    <a:lstStyle/>
                    <a:p>
                      <a:pPr algn="just"/>
                      <a:r>
                        <a:rPr lang="en-US" dirty="0" smtClean="0"/>
                        <a:t>Initializes the applet</a:t>
                      </a:r>
                      <a:endParaRPr lang="en-US" dirty="0"/>
                    </a:p>
                  </a:txBody>
                  <a:tcPr/>
                </a:tc>
              </a:tr>
              <a:tr h="317500">
                <a:tc>
                  <a:txBody>
                    <a:bodyPr/>
                    <a:lstStyle/>
                    <a:p>
                      <a:r>
                        <a:rPr lang="en-US" dirty="0" smtClean="0"/>
                        <a:t>void </a:t>
                      </a:r>
                      <a:r>
                        <a:rPr lang="en-US" dirty="0" err="1" smtClean="0"/>
                        <a:t>showStatus</a:t>
                      </a:r>
                      <a:r>
                        <a:rPr lang="en-US" dirty="0" smtClean="0"/>
                        <a:t>()</a:t>
                      </a:r>
                      <a:endParaRPr lang="en-US" dirty="0"/>
                    </a:p>
                  </a:txBody>
                  <a:tcPr/>
                </a:tc>
                <a:tc>
                  <a:txBody>
                    <a:bodyPr/>
                    <a:lstStyle/>
                    <a:p>
                      <a:pPr algn="just"/>
                      <a:r>
                        <a:rPr lang="en-US" dirty="0" err="1" smtClean="0"/>
                        <a:t>Displyes</a:t>
                      </a:r>
                      <a:r>
                        <a:rPr lang="en-US" dirty="0" smtClean="0"/>
                        <a:t> </a:t>
                      </a:r>
                      <a:r>
                        <a:rPr lang="en-US" dirty="0" err="1" smtClean="0"/>
                        <a:t>str</a:t>
                      </a:r>
                      <a:r>
                        <a:rPr lang="en-US" dirty="0" smtClean="0"/>
                        <a:t> on the status line</a:t>
                      </a:r>
                      <a:endParaRPr lang="en-US" dirty="0"/>
                    </a:p>
                  </a:txBody>
                  <a:tcPr/>
                </a:tc>
              </a:tr>
              <a:tr h="317500">
                <a:tc>
                  <a:txBody>
                    <a:bodyPr/>
                    <a:lstStyle/>
                    <a:p>
                      <a:r>
                        <a:rPr lang="en-US" dirty="0" smtClean="0"/>
                        <a:t>void</a:t>
                      </a:r>
                      <a:r>
                        <a:rPr lang="en-US" baseline="0" dirty="0" smtClean="0"/>
                        <a:t> start()</a:t>
                      </a:r>
                      <a:endParaRPr lang="en-US" dirty="0"/>
                    </a:p>
                  </a:txBody>
                  <a:tcPr/>
                </a:tc>
                <a:tc>
                  <a:txBody>
                    <a:bodyPr/>
                    <a:lstStyle/>
                    <a:p>
                      <a:pPr algn="just"/>
                      <a:r>
                        <a:rPr lang="en-US" dirty="0" smtClean="0"/>
                        <a:t>Starts</a:t>
                      </a:r>
                      <a:r>
                        <a:rPr lang="en-US" baseline="0" dirty="0" smtClean="0"/>
                        <a:t> this applet</a:t>
                      </a:r>
                      <a:endParaRPr lang="en-US" dirty="0"/>
                    </a:p>
                  </a:txBody>
                  <a:tcPr/>
                </a:tc>
              </a:tr>
              <a:tr h="317500">
                <a:tc>
                  <a:txBody>
                    <a:bodyPr/>
                    <a:lstStyle/>
                    <a:p>
                      <a:r>
                        <a:rPr lang="en-US" dirty="0" smtClean="0"/>
                        <a:t>void stop()</a:t>
                      </a:r>
                      <a:endParaRPr lang="en-US" dirty="0"/>
                    </a:p>
                  </a:txBody>
                  <a:tcPr/>
                </a:tc>
                <a:tc>
                  <a:txBody>
                    <a:bodyPr/>
                    <a:lstStyle/>
                    <a:p>
                      <a:pPr algn="just"/>
                      <a:r>
                        <a:rPr lang="en-US" dirty="0" smtClean="0"/>
                        <a:t>Stops</a:t>
                      </a:r>
                      <a:r>
                        <a:rPr lang="en-US" baseline="0" dirty="0" smtClean="0"/>
                        <a:t> this applet</a:t>
                      </a:r>
                      <a:endParaRPr lang="en-US" dirty="0"/>
                    </a:p>
                  </a:txBody>
                  <a:tcPr/>
                </a:tc>
              </a:tr>
            </a:tbl>
          </a:graphicData>
        </a:graphic>
      </p:graphicFrame>
      <p:sp>
        <p:nvSpPr>
          <p:cNvPr id="6" name="TextBox 5"/>
          <p:cNvSpPr txBox="1"/>
          <p:nvPr/>
        </p:nvSpPr>
        <p:spPr>
          <a:xfrm>
            <a:off x="228600" y="914400"/>
            <a:ext cx="8763000" cy="584775"/>
          </a:xfrm>
          <a:prstGeom prst="rect">
            <a:avLst/>
          </a:prstGeom>
          <a:noFill/>
        </p:spPr>
        <p:txBody>
          <a:bodyPr wrap="square" rtlCol="0">
            <a:spAutoFit/>
          </a:bodyPr>
          <a:lstStyle/>
          <a:p>
            <a:pPr algn="just"/>
            <a:r>
              <a:rPr lang="en-US" sz="3200" dirty="0" smtClean="0"/>
              <a:t>	Various methods of the class are as follows :</a:t>
            </a:r>
          </a:p>
        </p:txBody>
      </p:sp>
      <p:sp>
        <p:nvSpPr>
          <p:cNvPr id="7" name="TextBox 6"/>
          <p:cNvSpPr txBox="1"/>
          <p:nvPr/>
        </p:nvSpPr>
        <p:spPr>
          <a:xfrm>
            <a:off x="228600" y="4953000"/>
            <a:ext cx="8763000" cy="1077218"/>
          </a:xfrm>
          <a:prstGeom prst="rect">
            <a:avLst/>
          </a:prstGeom>
          <a:noFill/>
        </p:spPr>
        <p:txBody>
          <a:bodyPr wrap="square" rtlCol="0">
            <a:spAutoFit/>
          </a:bodyPr>
          <a:lstStyle/>
          <a:p>
            <a:pPr algn="just"/>
            <a:r>
              <a:rPr lang="en-US" sz="3200" dirty="0" smtClean="0">
                <a:hlinkClick r:id="rId2" action="ppaction://hlinkfile"/>
              </a:rPr>
              <a:t>ex\applet\background_foreground.java</a:t>
            </a:r>
            <a:endParaRPr lang="en-US" sz="3200" dirty="0" smtClean="0"/>
          </a:p>
          <a:p>
            <a:pPr algn="just"/>
            <a:r>
              <a:rPr lang="en-US" sz="3200" dirty="0" smtClean="0">
                <a:hlinkClick r:id="rId3" action="ppaction://hlinkfile"/>
              </a:rPr>
              <a:t>ex\applet\parameterApplet.java</a:t>
            </a:r>
            <a:endParaRPr lang="en-US" sz="32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The Applet Class</a:t>
            </a:r>
            <a:endParaRPr lang="en-US" dirty="0"/>
          </a:p>
        </p:txBody>
      </p:sp>
      <p:sp>
        <p:nvSpPr>
          <p:cNvPr id="6" name="TextBox 5"/>
          <p:cNvSpPr txBox="1"/>
          <p:nvPr/>
        </p:nvSpPr>
        <p:spPr>
          <a:xfrm>
            <a:off x="228600" y="914400"/>
            <a:ext cx="8763000" cy="4524315"/>
          </a:xfrm>
          <a:prstGeom prst="rect">
            <a:avLst/>
          </a:prstGeom>
          <a:noFill/>
        </p:spPr>
        <p:txBody>
          <a:bodyPr wrap="square" rtlCol="0">
            <a:spAutoFit/>
          </a:bodyPr>
          <a:lstStyle/>
          <a:p>
            <a:pPr algn="just"/>
            <a:r>
              <a:rPr lang="en-US" sz="3200" dirty="0" smtClean="0"/>
              <a:t>Exercise :</a:t>
            </a:r>
          </a:p>
          <a:p>
            <a:pPr marL="514350" indent="-514350" algn="just">
              <a:buAutoNum type="arabicParenBoth"/>
            </a:pPr>
            <a:r>
              <a:rPr lang="en-US" sz="3200" dirty="0" smtClean="0"/>
              <a:t>Write an applet that draws an ellipse.  Accept two parameters that are the sizes of the two axes in pixels.  Center the ellipse in the applet.</a:t>
            </a:r>
          </a:p>
          <a:p>
            <a:pPr marL="514350" indent="-514350" algn="just">
              <a:buAutoNum type="arabicParenBoth"/>
            </a:pPr>
            <a:r>
              <a:rPr lang="en-US" sz="3200" dirty="0" smtClean="0"/>
              <a:t>Write an applet that sets the background color to cyan and draws a circle of radius 50 pixels centered in the middle of the applet.  The dimension of the applet should be 120 x 120 pixels.  Fill the circle with a magenta color.</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The </a:t>
            </a:r>
            <a:r>
              <a:rPr lang="en-US" b="1" dirty="0" err="1" smtClean="0"/>
              <a:t>AppletContext</a:t>
            </a:r>
            <a:r>
              <a:rPr lang="en-US" b="1" dirty="0" smtClean="0"/>
              <a:t> interface</a:t>
            </a:r>
            <a:endParaRPr lang="en-US" dirty="0"/>
          </a:p>
        </p:txBody>
      </p:sp>
      <p:sp>
        <p:nvSpPr>
          <p:cNvPr id="6" name="TextBox 5"/>
          <p:cNvSpPr txBox="1"/>
          <p:nvPr/>
        </p:nvSpPr>
        <p:spPr>
          <a:xfrm>
            <a:off x="228600" y="914400"/>
            <a:ext cx="8763000" cy="2062103"/>
          </a:xfrm>
          <a:prstGeom prst="rect">
            <a:avLst/>
          </a:prstGeom>
          <a:noFill/>
        </p:spPr>
        <p:txBody>
          <a:bodyPr wrap="square" rtlCol="0">
            <a:spAutoFit/>
          </a:bodyPr>
          <a:lstStyle/>
          <a:p>
            <a:pPr algn="just"/>
            <a:r>
              <a:rPr lang="en-US" sz="3200" dirty="0" smtClean="0"/>
              <a:t>	The </a:t>
            </a:r>
            <a:r>
              <a:rPr lang="en-US" sz="3200" dirty="0" err="1" smtClean="0"/>
              <a:t>java.applet.AppletContext</a:t>
            </a:r>
            <a:r>
              <a:rPr lang="en-US" sz="3200" dirty="0" smtClean="0"/>
              <a:t> interface defines methods that allows an applet to </a:t>
            </a:r>
            <a:r>
              <a:rPr lang="en-US" sz="3200" dirty="0" err="1" smtClean="0"/>
              <a:t>interect</a:t>
            </a:r>
            <a:r>
              <a:rPr lang="en-US" sz="3200" dirty="0" smtClean="0"/>
              <a:t> with the context (environment) in which it is executing.  Various methods are as follows :</a:t>
            </a:r>
          </a:p>
        </p:txBody>
      </p:sp>
      <p:graphicFrame>
        <p:nvGraphicFramePr>
          <p:cNvPr id="4" name="Table 3"/>
          <p:cNvGraphicFramePr>
            <a:graphicFrameLocks noGrp="1"/>
          </p:cNvGraphicFramePr>
          <p:nvPr/>
        </p:nvGraphicFramePr>
        <p:xfrm>
          <a:off x="228600" y="3048000"/>
          <a:ext cx="8534400" cy="2377440"/>
        </p:xfrm>
        <a:graphic>
          <a:graphicData uri="http://schemas.openxmlformats.org/drawingml/2006/table">
            <a:tbl>
              <a:tblPr firstRow="1" bandRow="1">
                <a:tableStyleId>{5C22544A-7EE6-4342-B048-85BDC9FD1C3A}</a:tableStyleId>
              </a:tblPr>
              <a:tblGrid>
                <a:gridCol w="4114800"/>
                <a:gridCol w="4419600"/>
              </a:tblGrid>
              <a:tr h="317500">
                <a:tc>
                  <a:txBody>
                    <a:bodyPr/>
                    <a:lstStyle/>
                    <a:p>
                      <a:pPr algn="ctr"/>
                      <a:r>
                        <a:rPr lang="en-US" dirty="0" smtClean="0"/>
                        <a:t>Method</a:t>
                      </a:r>
                      <a:endParaRPr lang="en-US" dirty="0"/>
                    </a:p>
                  </a:txBody>
                  <a:tcPr/>
                </a:tc>
                <a:tc>
                  <a:txBody>
                    <a:bodyPr/>
                    <a:lstStyle/>
                    <a:p>
                      <a:pPr algn="ctr"/>
                      <a:r>
                        <a:rPr lang="en-US" dirty="0" smtClean="0"/>
                        <a:t>Usage</a:t>
                      </a:r>
                      <a:endParaRPr lang="en-US" dirty="0"/>
                    </a:p>
                  </a:txBody>
                  <a:tcPr/>
                </a:tc>
              </a:tr>
              <a:tr h="317500">
                <a:tc>
                  <a:txBody>
                    <a:bodyPr/>
                    <a:lstStyle/>
                    <a:p>
                      <a:r>
                        <a:rPr lang="en-US" dirty="0" smtClean="0"/>
                        <a:t>Applet </a:t>
                      </a:r>
                      <a:r>
                        <a:rPr lang="en-US" dirty="0" err="1" smtClean="0"/>
                        <a:t>getApplet</a:t>
                      </a:r>
                      <a:r>
                        <a:rPr lang="en-US" dirty="0" smtClean="0"/>
                        <a:t>(String</a:t>
                      </a:r>
                      <a:r>
                        <a:rPr lang="en-US" baseline="0" dirty="0" smtClean="0"/>
                        <a:t> </a:t>
                      </a:r>
                      <a:r>
                        <a:rPr lang="en-US" baseline="0" dirty="0" err="1" smtClean="0"/>
                        <a:t>appname</a:t>
                      </a:r>
                      <a:r>
                        <a:rPr lang="en-US" baseline="0" dirty="0" smtClean="0"/>
                        <a:t>)</a:t>
                      </a:r>
                      <a:endParaRPr lang="en-US" dirty="0"/>
                    </a:p>
                  </a:txBody>
                  <a:tcPr/>
                </a:tc>
                <a:tc>
                  <a:txBody>
                    <a:bodyPr/>
                    <a:lstStyle/>
                    <a:p>
                      <a:pPr algn="just"/>
                      <a:r>
                        <a:rPr lang="en-US" dirty="0" smtClean="0"/>
                        <a:t>Returns the applet named </a:t>
                      </a:r>
                      <a:r>
                        <a:rPr lang="en-US" dirty="0" err="1" smtClean="0"/>
                        <a:t>appname</a:t>
                      </a:r>
                      <a:endParaRPr lang="en-US" dirty="0"/>
                    </a:p>
                  </a:txBody>
                  <a:tcPr/>
                </a:tc>
              </a:tr>
              <a:tr h="317500">
                <a:tc>
                  <a:txBody>
                    <a:bodyPr/>
                    <a:lstStyle/>
                    <a:p>
                      <a:r>
                        <a:rPr lang="en-US" dirty="0" smtClean="0"/>
                        <a:t>Enumeration </a:t>
                      </a:r>
                      <a:r>
                        <a:rPr lang="en-US" dirty="0" err="1" smtClean="0"/>
                        <a:t>getApplets</a:t>
                      </a:r>
                      <a:r>
                        <a:rPr lang="en-US" dirty="0" smtClean="0"/>
                        <a:t>()</a:t>
                      </a:r>
                      <a:endParaRPr lang="en-US"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smtClean="0"/>
                        <a:t>Returns an enumeration of the</a:t>
                      </a:r>
                      <a:r>
                        <a:rPr lang="en-US" baseline="0" dirty="0" smtClean="0"/>
                        <a:t> applets in the current context</a:t>
                      </a:r>
                      <a:endParaRPr lang="en-US" dirty="0" smtClean="0"/>
                    </a:p>
                  </a:txBody>
                  <a:tcPr/>
                </a:tc>
              </a:tr>
              <a:tr h="317500">
                <a:tc>
                  <a:txBody>
                    <a:bodyPr/>
                    <a:lstStyle/>
                    <a:p>
                      <a:r>
                        <a:rPr lang="en-US" dirty="0" smtClean="0"/>
                        <a:t>void</a:t>
                      </a:r>
                      <a:r>
                        <a:rPr lang="en-US" baseline="0" dirty="0" smtClean="0"/>
                        <a:t> </a:t>
                      </a:r>
                      <a:r>
                        <a:rPr lang="en-US" baseline="0" dirty="0" err="1" smtClean="0"/>
                        <a:t>showDocument</a:t>
                      </a:r>
                      <a:r>
                        <a:rPr lang="en-US" baseline="0" dirty="0" smtClean="0"/>
                        <a:t>(</a:t>
                      </a:r>
                      <a:r>
                        <a:rPr lang="en-US" baseline="0" dirty="0" err="1" smtClean="0"/>
                        <a:t>Url</a:t>
                      </a:r>
                      <a:r>
                        <a:rPr lang="en-US" baseline="0" dirty="0" smtClean="0"/>
                        <a:t> u, String target)</a:t>
                      </a:r>
                      <a:endParaRPr lang="en-US" dirty="0"/>
                    </a:p>
                  </a:txBody>
                  <a:tcPr/>
                </a:tc>
                <a:tc>
                  <a:txBody>
                    <a:bodyPr/>
                    <a:lstStyle/>
                    <a:p>
                      <a:pPr algn="just"/>
                      <a:r>
                        <a:rPr lang="en-US" dirty="0" smtClean="0"/>
                        <a:t>Retrieves</a:t>
                      </a:r>
                      <a:r>
                        <a:rPr lang="en-US" baseline="0" dirty="0" smtClean="0"/>
                        <a:t> the document at </a:t>
                      </a:r>
                      <a:r>
                        <a:rPr lang="en-US" baseline="0" dirty="0" err="1" smtClean="0"/>
                        <a:t>url</a:t>
                      </a:r>
                      <a:r>
                        <a:rPr lang="en-US" baseline="0" dirty="0" smtClean="0"/>
                        <a:t> and displays it in target</a:t>
                      </a:r>
                      <a:endParaRPr lang="en-US" dirty="0"/>
                    </a:p>
                  </a:txBody>
                  <a:tcPr/>
                </a:tc>
              </a:tr>
              <a:tr h="317500">
                <a:tc>
                  <a:txBody>
                    <a:bodyPr/>
                    <a:lstStyle/>
                    <a:p>
                      <a:r>
                        <a:rPr lang="en-US" dirty="0" smtClean="0"/>
                        <a:t>void </a:t>
                      </a:r>
                      <a:r>
                        <a:rPr lang="en-US" dirty="0" err="1" smtClean="0"/>
                        <a:t>showStatus</a:t>
                      </a:r>
                      <a:r>
                        <a:rPr lang="en-US" dirty="0" smtClean="0"/>
                        <a:t>(String s)</a:t>
                      </a:r>
                      <a:endParaRPr lang="en-US" dirty="0"/>
                    </a:p>
                  </a:txBody>
                  <a:tcPr/>
                </a:tc>
                <a:tc>
                  <a:txBody>
                    <a:bodyPr/>
                    <a:lstStyle/>
                    <a:p>
                      <a:pPr algn="just"/>
                      <a:r>
                        <a:rPr lang="en-US" dirty="0" smtClean="0"/>
                        <a:t>Displays</a:t>
                      </a:r>
                      <a:r>
                        <a:rPr lang="en-US" baseline="0" dirty="0" smtClean="0"/>
                        <a:t> s in the status line</a:t>
                      </a:r>
                      <a:endParaRPr lang="en-US" dirty="0"/>
                    </a:p>
                  </a:txBody>
                  <a:tcPr/>
                </a:tc>
              </a:tr>
            </a:tbl>
          </a:graphicData>
        </a:graphic>
      </p:graphicFrame>
      <p:sp>
        <p:nvSpPr>
          <p:cNvPr id="5" name="TextBox 4"/>
          <p:cNvSpPr txBox="1"/>
          <p:nvPr/>
        </p:nvSpPr>
        <p:spPr>
          <a:xfrm>
            <a:off x="228600" y="5475982"/>
            <a:ext cx="8763000" cy="1077218"/>
          </a:xfrm>
          <a:prstGeom prst="rect">
            <a:avLst/>
          </a:prstGeom>
          <a:noFill/>
        </p:spPr>
        <p:txBody>
          <a:bodyPr wrap="square" rtlCol="0">
            <a:spAutoFit/>
          </a:bodyPr>
          <a:lstStyle/>
          <a:p>
            <a:pPr algn="just"/>
            <a:r>
              <a:rPr lang="en-US" sz="3200" dirty="0" smtClean="0">
                <a:hlinkClick r:id="rId2" action="ppaction://hlinkfile"/>
              </a:rPr>
              <a:t>ex\applet\showDocumentApplet.java</a:t>
            </a:r>
            <a:endParaRPr lang="en-US" sz="3200" dirty="0" smtClean="0"/>
          </a:p>
          <a:p>
            <a:pPr algn="just"/>
            <a:r>
              <a:rPr lang="en-US" sz="3200" dirty="0" smtClean="0">
                <a:hlinkClick r:id="rId3" action="ppaction://hlinkfile"/>
              </a:rPr>
              <a:t>ex\applet\showDimensionInStatus.java</a:t>
            </a:r>
            <a:endParaRPr lang="en-US" sz="32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The </a:t>
            </a:r>
            <a:r>
              <a:rPr lang="en-US" b="1" dirty="0" err="1" smtClean="0"/>
              <a:t>AppletContext</a:t>
            </a:r>
            <a:r>
              <a:rPr lang="en-US" b="1" dirty="0" smtClean="0"/>
              <a:t> interface</a:t>
            </a:r>
            <a:endParaRPr lang="en-US" dirty="0"/>
          </a:p>
        </p:txBody>
      </p:sp>
      <p:sp>
        <p:nvSpPr>
          <p:cNvPr id="6" name="TextBox 5"/>
          <p:cNvSpPr txBox="1"/>
          <p:nvPr/>
        </p:nvSpPr>
        <p:spPr>
          <a:xfrm>
            <a:off x="228600" y="914400"/>
            <a:ext cx="8763000" cy="2062103"/>
          </a:xfrm>
          <a:prstGeom prst="rect">
            <a:avLst/>
          </a:prstGeom>
          <a:noFill/>
        </p:spPr>
        <p:txBody>
          <a:bodyPr wrap="square" rtlCol="0">
            <a:spAutoFit/>
          </a:bodyPr>
          <a:lstStyle/>
          <a:p>
            <a:pPr algn="just"/>
            <a:r>
              <a:rPr lang="en-US" sz="3200" dirty="0" smtClean="0"/>
              <a:t>Exercise :</a:t>
            </a:r>
          </a:p>
          <a:p>
            <a:pPr marL="514350" indent="-514350" algn="just">
              <a:buAutoNum type="arabicParenBoth"/>
            </a:pPr>
            <a:r>
              <a:rPr lang="en-US" sz="3200" dirty="0" smtClean="0"/>
              <a:t>Write an applet that uses </a:t>
            </a:r>
            <a:r>
              <a:rPr lang="en-US" sz="3200" dirty="0" err="1" smtClean="0"/>
              <a:t>showStatus</a:t>
            </a:r>
            <a:r>
              <a:rPr lang="en-US" sz="3200" dirty="0" smtClean="0"/>
              <a:t>() to display the name of the current month, day and year.  Also display this information in applet.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Use of Images</a:t>
            </a:r>
            <a:endParaRPr lang="en-US" dirty="0"/>
          </a:p>
        </p:txBody>
      </p:sp>
      <p:sp>
        <p:nvSpPr>
          <p:cNvPr id="6" name="TextBox 5"/>
          <p:cNvSpPr txBox="1"/>
          <p:nvPr/>
        </p:nvSpPr>
        <p:spPr>
          <a:xfrm>
            <a:off x="228600" y="914400"/>
            <a:ext cx="8763000" cy="6001643"/>
          </a:xfrm>
          <a:prstGeom prst="rect">
            <a:avLst/>
          </a:prstGeom>
          <a:noFill/>
        </p:spPr>
        <p:txBody>
          <a:bodyPr wrap="square" rtlCol="0">
            <a:spAutoFit/>
          </a:bodyPr>
          <a:lstStyle/>
          <a:p>
            <a:pPr algn="just"/>
            <a:r>
              <a:rPr lang="en-US" sz="3200" dirty="0" smtClean="0"/>
              <a:t>	We can display various images into our applet.  For that we need to use Image class.  We also need to use </a:t>
            </a:r>
            <a:r>
              <a:rPr lang="en-US" sz="3200" dirty="0" err="1" smtClean="0"/>
              <a:t>getImage</a:t>
            </a:r>
            <a:r>
              <a:rPr lang="en-US" sz="3200" dirty="0" smtClean="0"/>
              <a:t>() method of applet class which returns a </a:t>
            </a:r>
            <a:r>
              <a:rPr lang="en-US" sz="3200" dirty="0" err="1" smtClean="0"/>
              <a:t>java.awt.Image</a:t>
            </a:r>
            <a:r>
              <a:rPr lang="en-US" sz="3200" dirty="0" smtClean="0"/>
              <a:t> object.</a:t>
            </a:r>
          </a:p>
          <a:p>
            <a:pPr marL="514350" indent="-514350" algn="just">
              <a:buAutoNum type="arabicParenBoth"/>
            </a:pPr>
            <a:r>
              <a:rPr lang="en-US" sz="3200" dirty="0" smtClean="0"/>
              <a:t>Image </a:t>
            </a:r>
            <a:r>
              <a:rPr lang="en-US" sz="3200" dirty="0" err="1" smtClean="0"/>
              <a:t>getImage</a:t>
            </a:r>
            <a:r>
              <a:rPr lang="en-US" sz="3200" dirty="0" smtClean="0"/>
              <a:t>(URL u)</a:t>
            </a:r>
          </a:p>
          <a:p>
            <a:pPr marL="514350" indent="-514350" algn="just">
              <a:buAutoNum type="arabicParenBoth"/>
            </a:pPr>
            <a:r>
              <a:rPr lang="en-US" sz="3200" dirty="0" smtClean="0"/>
              <a:t>Image </a:t>
            </a:r>
            <a:r>
              <a:rPr lang="en-US" sz="3200" dirty="0" err="1" smtClean="0"/>
              <a:t>getImage</a:t>
            </a:r>
            <a:r>
              <a:rPr lang="en-US" sz="3200" dirty="0" smtClean="0"/>
              <a:t>(</a:t>
            </a:r>
            <a:r>
              <a:rPr lang="en-US" sz="3200" dirty="0" err="1" smtClean="0"/>
              <a:t>Url</a:t>
            </a:r>
            <a:r>
              <a:rPr lang="en-US" sz="3200" dirty="0" smtClean="0"/>
              <a:t> , String filename)</a:t>
            </a:r>
          </a:p>
          <a:p>
            <a:pPr algn="just"/>
            <a:r>
              <a:rPr lang="en-US" sz="3200" dirty="0" smtClean="0"/>
              <a:t>	Here the first </a:t>
            </a:r>
            <a:r>
              <a:rPr lang="en-US" sz="3200" dirty="0" err="1" smtClean="0"/>
              <a:t>fom</a:t>
            </a:r>
            <a:r>
              <a:rPr lang="en-US" sz="3200" dirty="0" smtClean="0"/>
              <a:t> accepts one argument that is absolute URL to identify the image resource.  The second form uses two arguments, in which first argument is URL to identify the base location from where the image file can be downloaded and second is the name of that file.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Use of Images</a:t>
            </a:r>
            <a:endParaRPr lang="en-US" dirty="0"/>
          </a:p>
        </p:txBody>
      </p:sp>
      <p:sp>
        <p:nvSpPr>
          <p:cNvPr id="6" name="TextBox 5"/>
          <p:cNvSpPr txBox="1"/>
          <p:nvPr/>
        </p:nvSpPr>
        <p:spPr>
          <a:xfrm>
            <a:off x="228600" y="914400"/>
            <a:ext cx="8763000" cy="5509200"/>
          </a:xfrm>
          <a:prstGeom prst="rect">
            <a:avLst/>
          </a:prstGeom>
          <a:noFill/>
        </p:spPr>
        <p:txBody>
          <a:bodyPr wrap="square" rtlCol="0">
            <a:spAutoFit/>
          </a:bodyPr>
          <a:lstStyle/>
          <a:p>
            <a:pPr algn="just"/>
            <a:r>
              <a:rPr lang="en-US" sz="3200" dirty="0" smtClean="0"/>
              <a:t>	The </a:t>
            </a:r>
            <a:r>
              <a:rPr lang="en-US" sz="3200" dirty="0" err="1" smtClean="0"/>
              <a:t>drawImage</a:t>
            </a:r>
            <a:r>
              <a:rPr lang="en-US" sz="3200" dirty="0" smtClean="0"/>
              <a:t>() method of Graphics class initiates the downloading of an image and </a:t>
            </a:r>
            <a:r>
              <a:rPr lang="en-US" sz="3200" dirty="0" err="1" smtClean="0"/>
              <a:t>displayes</a:t>
            </a:r>
            <a:r>
              <a:rPr lang="en-US" sz="3200" dirty="0" smtClean="0"/>
              <a:t> subsets of the image data as it is like :</a:t>
            </a:r>
          </a:p>
          <a:p>
            <a:pPr algn="just"/>
            <a:r>
              <a:rPr lang="en-US" sz="3200" dirty="0" err="1" smtClean="0"/>
              <a:t>boolean</a:t>
            </a:r>
            <a:r>
              <a:rPr lang="en-US" sz="3200" dirty="0" smtClean="0"/>
              <a:t> </a:t>
            </a:r>
            <a:r>
              <a:rPr lang="en-US" sz="3200" dirty="0" err="1" smtClean="0"/>
              <a:t>drawImage</a:t>
            </a:r>
            <a:r>
              <a:rPr lang="en-US" sz="3200" dirty="0" smtClean="0"/>
              <a:t>(Image </a:t>
            </a:r>
            <a:r>
              <a:rPr lang="en-US" sz="3200" dirty="0" err="1" smtClean="0"/>
              <a:t>img</a:t>
            </a:r>
            <a:r>
              <a:rPr lang="en-US" sz="3200" dirty="0" smtClean="0"/>
              <a:t>, </a:t>
            </a:r>
            <a:r>
              <a:rPr lang="en-US" sz="3200" dirty="0" err="1" smtClean="0"/>
              <a:t>int</a:t>
            </a:r>
            <a:r>
              <a:rPr lang="en-US" sz="3200" dirty="0" smtClean="0"/>
              <a:t> x, </a:t>
            </a:r>
            <a:r>
              <a:rPr lang="en-US" sz="3200" dirty="0" err="1" smtClean="0"/>
              <a:t>int</a:t>
            </a:r>
            <a:r>
              <a:rPr lang="en-US" sz="3200" dirty="0" smtClean="0"/>
              <a:t> y, </a:t>
            </a:r>
            <a:r>
              <a:rPr lang="en-US" sz="3200" dirty="0" err="1" smtClean="0"/>
              <a:t>ImageObserver</a:t>
            </a:r>
            <a:r>
              <a:rPr lang="en-US" sz="3200" dirty="0" smtClean="0"/>
              <a:t> </a:t>
            </a:r>
            <a:r>
              <a:rPr lang="en-US" sz="3200" dirty="0" err="1" smtClean="0"/>
              <a:t>io</a:t>
            </a:r>
            <a:r>
              <a:rPr lang="en-US" sz="3200" dirty="0" smtClean="0"/>
              <a:t>)</a:t>
            </a:r>
          </a:p>
          <a:p>
            <a:pPr algn="just"/>
            <a:r>
              <a:rPr lang="en-US" sz="3200" dirty="0" smtClean="0"/>
              <a:t>	Here the </a:t>
            </a:r>
            <a:r>
              <a:rPr lang="en-US" sz="3200" dirty="0" err="1" smtClean="0"/>
              <a:t>img</a:t>
            </a:r>
            <a:r>
              <a:rPr lang="en-US" sz="3200" dirty="0" smtClean="0"/>
              <a:t> is reference to the Image object,  the coordinates will be decided by the x and y and the last parameter is an object of </a:t>
            </a:r>
            <a:r>
              <a:rPr lang="en-US" sz="3200" dirty="0" err="1" smtClean="0"/>
              <a:t>ImageObserver</a:t>
            </a:r>
            <a:r>
              <a:rPr lang="en-US" sz="3200" dirty="0" smtClean="0"/>
              <a:t> interface.  We will use our applet itself as a </a:t>
            </a:r>
            <a:r>
              <a:rPr lang="en-US" sz="3200" dirty="0" err="1" smtClean="0"/>
              <a:t>ImageObserver</a:t>
            </a:r>
            <a:r>
              <a:rPr lang="en-US" sz="3200" dirty="0" smtClean="0"/>
              <a:t>.</a:t>
            </a:r>
          </a:p>
          <a:p>
            <a:pPr algn="just"/>
            <a:r>
              <a:rPr lang="en-US" sz="3200" dirty="0" smtClean="0">
                <a:hlinkClick r:id="rId2" action="ppaction://hlinkfile"/>
              </a:rPr>
              <a:t>ex\applet\drawImageApplet.java</a:t>
            </a:r>
            <a:endParaRPr lang="en-US" sz="32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Use of Threads in Applets</a:t>
            </a:r>
            <a:endParaRPr lang="en-US" dirty="0"/>
          </a:p>
        </p:txBody>
      </p:sp>
      <p:sp>
        <p:nvSpPr>
          <p:cNvPr id="6" name="TextBox 5"/>
          <p:cNvSpPr txBox="1"/>
          <p:nvPr/>
        </p:nvSpPr>
        <p:spPr>
          <a:xfrm>
            <a:off x="228600" y="914400"/>
            <a:ext cx="8763000" cy="5016758"/>
          </a:xfrm>
          <a:prstGeom prst="rect">
            <a:avLst/>
          </a:prstGeom>
          <a:noFill/>
        </p:spPr>
        <p:txBody>
          <a:bodyPr wrap="square" rtlCol="0">
            <a:spAutoFit/>
          </a:bodyPr>
          <a:lstStyle/>
          <a:p>
            <a:pPr algn="just"/>
            <a:r>
              <a:rPr lang="en-US" sz="3200" dirty="0" smtClean="0"/>
              <a:t>	In our earlier discussion we have seen the use of threads in simple applications.  Now we can use threads in applets to display some kind of animation.</a:t>
            </a:r>
          </a:p>
          <a:p>
            <a:pPr algn="just"/>
            <a:r>
              <a:rPr lang="en-US" sz="3200" dirty="0" smtClean="0"/>
              <a:t>	The most important thing that we have to remember here is Threads must need to update the display after a particular period of time.</a:t>
            </a:r>
          </a:p>
          <a:p>
            <a:pPr algn="just"/>
            <a:r>
              <a:rPr lang="en-US" sz="3200" dirty="0" smtClean="0"/>
              <a:t>	You cannot invoke the paint method directly to update the display.  The reason is that the JVM schedules a number of important tasks.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Introduction</a:t>
            </a:r>
            <a:endParaRPr lang="en-US" dirty="0"/>
          </a:p>
        </p:txBody>
      </p:sp>
      <p:sp>
        <p:nvSpPr>
          <p:cNvPr id="4" name="TextBox 3"/>
          <p:cNvSpPr txBox="1"/>
          <p:nvPr/>
        </p:nvSpPr>
        <p:spPr>
          <a:xfrm>
            <a:off x="228600" y="1066800"/>
            <a:ext cx="8763000" cy="4524315"/>
          </a:xfrm>
          <a:prstGeom prst="rect">
            <a:avLst/>
          </a:prstGeom>
          <a:noFill/>
        </p:spPr>
        <p:txBody>
          <a:bodyPr wrap="square" rtlCol="0">
            <a:spAutoFit/>
          </a:bodyPr>
          <a:lstStyle/>
          <a:p>
            <a:pPr algn="just"/>
            <a:r>
              <a:rPr lang="en-US" sz="3200" dirty="0" smtClean="0"/>
              <a:t>	Also remember that our applet can open a socket connection back to the host from which it was downloaded, but not to any other host.  The reason is but obvious the security of the data.  E.g. if in one applet we program that it can open a connection with any terminal of the organization then hacker can steal the data of the organization which is very harmful to any organization or individual.</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Use of Threads in Applets</a:t>
            </a:r>
            <a:endParaRPr lang="en-US" dirty="0"/>
          </a:p>
        </p:txBody>
      </p:sp>
      <p:sp>
        <p:nvSpPr>
          <p:cNvPr id="6" name="TextBox 5"/>
          <p:cNvSpPr txBox="1"/>
          <p:nvPr/>
        </p:nvSpPr>
        <p:spPr>
          <a:xfrm>
            <a:off x="228600" y="914400"/>
            <a:ext cx="8763000" cy="5509200"/>
          </a:xfrm>
          <a:prstGeom prst="rect">
            <a:avLst/>
          </a:prstGeom>
          <a:noFill/>
        </p:spPr>
        <p:txBody>
          <a:bodyPr wrap="square" rtlCol="0">
            <a:spAutoFit/>
          </a:bodyPr>
          <a:lstStyle/>
          <a:p>
            <a:pPr algn="just"/>
            <a:r>
              <a:rPr lang="en-US" sz="3200" dirty="0" smtClean="0"/>
              <a:t>	Updating a display is only one of these.  Garbage collection, I / O and thread management are others.</a:t>
            </a:r>
          </a:p>
          <a:p>
            <a:pPr algn="just"/>
            <a:r>
              <a:rPr lang="en-US" sz="3200" dirty="0" smtClean="0"/>
              <a:t>	Therefore your applet must invoke the repaint() method to request an update of the applet display.  When the JVM determines that it is appropriate to perform this work at that time it will call the update() method.</a:t>
            </a:r>
          </a:p>
          <a:p>
            <a:pPr algn="just"/>
            <a:r>
              <a:rPr lang="en-US" sz="3200" dirty="0" smtClean="0"/>
              <a:t>	The default implementation of the update() method will clears the applet display with the background color and then invokes the paint().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Use of Threads in Applets</a:t>
            </a:r>
            <a:endParaRPr lang="en-US" dirty="0"/>
          </a:p>
        </p:txBody>
      </p:sp>
      <p:sp>
        <p:nvSpPr>
          <p:cNvPr id="6" name="TextBox 5"/>
          <p:cNvSpPr txBox="1"/>
          <p:nvPr/>
        </p:nvSpPr>
        <p:spPr>
          <a:xfrm>
            <a:off x="228600" y="914400"/>
            <a:ext cx="8763000" cy="5016758"/>
          </a:xfrm>
          <a:prstGeom prst="rect">
            <a:avLst/>
          </a:prstGeom>
          <a:noFill/>
        </p:spPr>
        <p:txBody>
          <a:bodyPr wrap="square" rtlCol="0">
            <a:spAutoFit/>
          </a:bodyPr>
          <a:lstStyle/>
          <a:p>
            <a:pPr algn="just"/>
            <a:r>
              <a:rPr lang="en-US" sz="3200" dirty="0" smtClean="0">
                <a:hlinkClick r:id="rId2" action="ppaction://hlinkfile"/>
              </a:rPr>
              <a:t>ex\applet\counterApplet.java</a:t>
            </a:r>
            <a:endParaRPr lang="en-US" sz="3200" dirty="0" smtClean="0"/>
          </a:p>
          <a:p>
            <a:pPr algn="just"/>
            <a:r>
              <a:rPr lang="en-US" sz="3200" dirty="0" smtClean="0">
                <a:hlinkClick r:id="rId3" action="ppaction://hlinkfile"/>
              </a:rPr>
              <a:t>ex\applet\randomDotsApplet.java</a:t>
            </a:r>
            <a:endParaRPr lang="en-US" sz="3200" dirty="0" smtClean="0"/>
          </a:p>
          <a:p>
            <a:pPr algn="just"/>
            <a:r>
              <a:rPr lang="en-US" sz="3200" dirty="0" smtClean="0"/>
              <a:t>Exercise :</a:t>
            </a:r>
          </a:p>
          <a:p>
            <a:pPr marL="514350" indent="-514350" algn="just">
              <a:buAutoNum type="arabicParenBoth"/>
            </a:pPr>
            <a:r>
              <a:rPr lang="en-US" sz="3200" dirty="0" smtClean="0"/>
              <a:t>Write an applet that moves a 5x5 pixel filled rectangle along a circle with 100 pixels in radius and located at the center of the applet.</a:t>
            </a:r>
          </a:p>
          <a:p>
            <a:pPr marL="514350" indent="-514350" algn="just">
              <a:buAutoNum type="arabicParenBoth"/>
            </a:pPr>
            <a:r>
              <a:rPr lang="en-US" sz="3200" dirty="0" smtClean="0"/>
              <a:t>Modify the dots example so that the points are connected by the lines.  When a new dot is added to the applet, draw a line between it and the last dot.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Use of Threads in Applets</a:t>
            </a:r>
            <a:endParaRPr lang="en-US" dirty="0"/>
          </a:p>
        </p:txBody>
      </p:sp>
      <p:sp>
        <p:nvSpPr>
          <p:cNvPr id="6" name="TextBox 5"/>
          <p:cNvSpPr txBox="1"/>
          <p:nvPr/>
        </p:nvSpPr>
        <p:spPr>
          <a:xfrm>
            <a:off x="228600" y="914400"/>
            <a:ext cx="8763000" cy="4524315"/>
          </a:xfrm>
          <a:prstGeom prst="rect">
            <a:avLst/>
          </a:prstGeom>
          <a:noFill/>
        </p:spPr>
        <p:txBody>
          <a:bodyPr wrap="square" rtlCol="0">
            <a:spAutoFit/>
          </a:bodyPr>
          <a:lstStyle/>
          <a:p>
            <a:pPr algn="just"/>
            <a:r>
              <a:rPr lang="en-US" sz="3200" dirty="0" smtClean="0"/>
              <a:t>Exercise :</a:t>
            </a:r>
          </a:p>
          <a:p>
            <a:pPr marL="514350" indent="-514350" algn="just">
              <a:buFont typeface="Wingdings" pitchFamily="2" charset="2"/>
              <a:buAutoNum type="arabicParenBoth" startAt="3"/>
            </a:pPr>
            <a:r>
              <a:rPr lang="en-US" sz="3200" dirty="0" smtClean="0"/>
              <a:t>Write an applet to display happy face with blinking eyes</a:t>
            </a:r>
          </a:p>
          <a:p>
            <a:pPr marL="514350" indent="-514350" algn="just">
              <a:buFont typeface="Wingdings" pitchFamily="2" charset="2"/>
              <a:buAutoNum type="arabicParenBoth" startAt="3"/>
            </a:pPr>
            <a:r>
              <a:rPr lang="en-US" sz="3200" dirty="0" smtClean="0"/>
              <a:t>Write an applet in which you have to display a line moving upward / downward 10 times</a:t>
            </a:r>
          </a:p>
          <a:p>
            <a:pPr marL="514350" indent="-514350" algn="just">
              <a:buFont typeface="Wingdings" pitchFamily="2" charset="2"/>
              <a:buAutoNum type="arabicParenBoth" startAt="3"/>
            </a:pPr>
            <a:r>
              <a:rPr lang="en-IN" sz="3200" dirty="0" smtClean="0"/>
              <a:t>Create an applet make a traffic light and </a:t>
            </a:r>
            <a:r>
              <a:rPr lang="en-IN" sz="3200" dirty="0" err="1" smtClean="0"/>
              <a:t>color</a:t>
            </a:r>
            <a:r>
              <a:rPr lang="en-IN" sz="3200" dirty="0" smtClean="0"/>
              <a:t> of light changes after fix interval of time.</a:t>
            </a:r>
          </a:p>
          <a:p>
            <a:pPr marL="514350" indent="-514350" algn="just">
              <a:buFont typeface="Wingdings" pitchFamily="2" charset="2"/>
              <a:buAutoNum type="arabicParenBoth" startAt="3"/>
            </a:pPr>
            <a:r>
              <a:rPr lang="en-IN" sz="3200" dirty="0" smtClean="0"/>
              <a:t>Create an applet, display a name with different </a:t>
            </a:r>
            <a:r>
              <a:rPr lang="en-IN" sz="3200" dirty="0" err="1" smtClean="0"/>
              <a:t>color</a:t>
            </a:r>
            <a:r>
              <a:rPr lang="en-IN" sz="3200" dirty="0" smtClean="0"/>
              <a:t> after some </a:t>
            </a:r>
            <a:r>
              <a:rPr lang="en-IN" sz="3200" smtClean="0"/>
              <a:t>seconds.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Use of Double Buffering</a:t>
            </a:r>
            <a:endParaRPr lang="en-US" dirty="0"/>
          </a:p>
        </p:txBody>
      </p:sp>
      <p:sp>
        <p:nvSpPr>
          <p:cNvPr id="6" name="TextBox 5"/>
          <p:cNvSpPr txBox="1"/>
          <p:nvPr/>
        </p:nvSpPr>
        <p:spPr>
          <a:xfrm>
            <a:off x="228600" y="914400"/>
            <a:ext cx="8763000" cy="5016758"/>
          </a:xfrm>
          <a:prstGeom prst="rect">
            <a:avLst/>
          </a:prstGeom>
          <a:noFill/>
        </p:spPr>
        <p:txBody>
          <a:bodyPr wrap="square" rtlCol="0">
            <a:spAutoFit/>
          </a:bodyPr>
          <a:lstStyle/>
          <a:p>
            <a:pPr algn="just"/>
            <a:r>
              <a:rPr lang="en-US" sz="3200" dirty="0" smtClean="0"/>
              <a:t>	When we update our display with the use of multithreading at that time we have called update() method.  Now in that method it will clear the entire display area with the background color.  The paint() method is then called to generate the output of the applet. </a:t>
            </a:r>
          </a:p>
          <a:p>
            <a:pPr algn="just"/>
            <a:r>
              <a:rPr lang="en-US" sz="3200" dirty="0" smtClean="0"/>
              <a:t>	This may create sometime the problem of annoying flicker in the display.  It occurs because the screen is frequently being cleared with one color and drawn with a different color.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Use of Double Buffering</a:t>
            </a:r>
            <a:endParaRPr lang="en-US" dirty="0"/>
          </a:p>
        </p:txBody>
      </p:sp>
      <p:sp>
        <p:nvSpPr>
          <p:cNvPr id="6" name="TextBox 5"/>
          <p:cNvSpPr txBox="1"/>
          <p:nvPr/>
        </p:nvSpPr>
        <p:spPr>
          <a:xfrm>
            <a:off x="228600" y="914400"/>
            <a:ext cx="8763000" cy="6001643"/>
          </a:xfrm>
          <a:prstGeom prst="rect">
            <a:avLst/>
          </a:prstGeom>
          <a:noFill/>
        </p:spPr>
        <p:txBody>
          <a:bodyPr wrap="square" rtlCol="0">
            <a:spAutoFit/>
          </a:bodyPr>
          <a:lstStyle/>
          <a:p>
            <a:pPr algn="just"/>
            <a:r>
              <a:rPr lang="en-US" sz="3200" dirty="0" smtClean="0"/>
              <a:t>	Now, we will override the update() method so that the display is not cleared.  Instead, it simply invokes the paint() method.</a:t>
            </a:r>
          </a:p>
          <a:p>
            <a:pPr algn="just"/>
            <a:r>
              <a:rPr lang="en-US" sz="3200" dirty="0" smtClean="0"/>
              <a:t>	The actual mechanism of paint() is, all drawing operations are done to a buffer and then that buffer will be copied to the screen.</a:t>
            </a:r>
          </a:p>
          <a:p>
            <a:pPr algn="just"/>
            <a:r>
              <a:rPr lang="en-US" sz="3200" dirty="0" smtClean="0"/>
              <a:t>	A background buffer can be created via the </a:t>
            </a:r>
            <a:r>
              <a:rPr lang="en-US" sz="3200" dirty="0" err="1" smtClean="0"/>
              <a:t>createImage</a:t>
            </a:r>
            <a:r>
              <a:rPr lang="en-US" sz="3200" dirty="0" smtClean="0"/>
              <a:t>() method of Component class like</a:t>
            </a:r>
          </a:p>
          <a:p>
            <a:pPr algn="just"/>
            <a:r>
              <a:rPr lang="en-US" sz="3200" dirty="0" smtClean="0"/>
              <a:t>	Image </a:t>
            </a:r>
            <a:r>
              <a:rPr lang="en-US" sz="3200" dirty="0" err="1" smtClean="0"/>
              <a:t>createImage</a:t>
            </a:r>
            <a:r>
              <a:rPr lang="en-US" sz="3200" dirty="0" smtClean="0"/>
              <a:t>(</a:t>
            </a:r>
            <a:r>
              <a:rPr lang="en-US" sz="3200" dirty="0" err="1" smtClean="0"/>
              <a:t>int</a:t>
            </a:r>
            <a:r>
              <a:rPr lang="en-US" sz="3200" dirty="0" smtClean="0"/>
              <a:t> w, </a:t>
            </a:r>
            <a:r>
              <a:rPr lang="en-US" sz="3200" dirty="0" err="1" smtClean="0"/>
              <a:t>int</a:t>
            </a:r>
            <a:r>
              <a:rPr lang="en-US" sz="3200" dirty="0" smtClean="0"/>
              <a:t> h)</a:t>
            </a:r>
          </a:p>
          <a:p>
            <a:pPr algn="just"/>
            <a:r>
              <a:rPr lang="en-US" sz="3200" dirty="0" smtClean="0"/>
              <a:t>	Here w and h specify the size of buffer.  </a:t>
            </a:r>
          </a:p>
          <a:p>
            <a:pPr algn="just"/>
            <a:r>
              <a:rPr lang="en-US" sz="3200" dirty="0" smtClean="0">
                <a:hlinkClick r:id="rId2" action="ppaction://hlinkfile"/>
              </a:rPr>
              <a:t>ex\applet\NoDoubleBufferApplet.java</a:t>
            </a:r>
            <a:endParaRPr lang="en-US" sz="3200" dirty="0" smtClean="0"/>
          </a:p>
          <a:p>
            <a:pPr algn="just"/>
            <a:r>
              <a:rPr lang="en-US" sz="3200" dirty="0" smtClean="0">
                <a:hlinkClick r:id="rId3" action="ppaction://hlinkfile"/>
              </a:rPr>
              <a:t>ex\applet\DoubleBufferApplet.java</a:t>
            </a:r>
            <a:endParaRPr lang="en-US" sz="3200"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Use of Double Buffering</a:t>
            </a:r>
            <a:endParaRPr lang="en-US" dirty="0"/>
          </a:p>
        </p:txBody>
      </p:sp>
      <p:sp>
        <p:nvSpPr>
          <p:cNvPr id="6" name="TextBox 5"/>
          <p:cNvSpPr txBox="1"/>
          <p:nvPr/>
        </p:nvSpPr>
        <p:spPr>
          <a:xfrm>
            <a:off x="228600" y="914400"/>
            <a:ext cx="8763000" cy="6001643"/>
          </a:xfrm>
          <a:prstGeom prst="rect">
            <a:avLst/>
          </a:prstGeom>
          <a:noFill/>
        </p:spPr>
        <p:txBody>
          <a:bodyPr wrap="square" rtlCol="0">
            <a:spAutoFit/>
          </a:bodyPr>
          <a:lstStyle/>
          <a:p>
            <a:pPr algn="just"/>
            <a:r>
              <a:rPr lang="en-US" sz="3200" dirty="0" smtClean="0"/>
              <a:t>Exercise :</a:t>
            </a:r>
          </a:p>
          <a:p>
            <a:pPr marL="514350" indent="-514350" algn="just">
              <a:buFont typeface="Wingdings" pitchFamily="2" charset="2"/>
              <a:buAutoNum type="arabicParenBoth"/>
            </a:pPr>
            <a:r>
              <a:rPr lang="en-US" sz="3200" dirty="0" smtClean="0"/>
              <a:t>Write an applet that presents a message in its display area.  The applet begins by displaying the first character of the message, waiting for t1 milliseconds, adding the second character, waiting for t1 milliseconds, adding the third character and so on.  This operation continue until all the characters of the messages are visible.  When all characters have been presented, the entire message remains visible for t2 milliseconds.  Then the display area is cleared and the cycle repeats.</a:t>
            </a:r>
            <a:endParaRPr lang="en-IN" sz="3200"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Use of Double Buffering</a:t>
            </a:r>
            <a:endParaRPr lang="en-US" dirty="0"/>
          </a:p>
        </p:txBody>
      </p:sp>
      <p:sp>
        <p:nvSpPr>
          <p:cNvPr id="6" name="TextBox 5"/>
          <p:cNvSpPr txBox="1"/>
          <p:nvPr/>
        </p:nvSpPr>
        <p:spPr>
          <a:xfrm>
            <a:off x="228600" y="914400"/>
            <a:ext cx="8763000" cy="2062103"/>
          </a:xfrm>
          <a:prstGeom prst="rect">
            <a:avLst/>
          </a:prstGeom>
          <a:noFill/>
        </p:spPr>
        <p:txBody>
          <a:bodyPr wrap="square" rtlCol="0">
            <a:spAutoFit/>
          </a:bodyPr>
          <a:lstStyle/>
          <a:p>
            <a:pPr algn="just"/>
            <a:r>
              <a:rPr lang="en-US" sz="3200" dirty="0" smtClean="0"/>
              <a:t>Exercise :</a:t>
            </a:r>
          </a:p>
          <a:p>
            <a:pPr marL="514350" indent="-514350" algn="just">
              <a:buFont typeface="Wingdings" pitchFamily="2" charset="2"/>
              <a:buAutoNum type="arabicParenBoth" startAt="2"/>
            </a:pPr>
            <a:r>
              <a:rPr lang="en-US" sz="3200" dirty="0" smtClean="0"/>
              <a:t>Write an applet that simulates an analog clock.</a:t>
            </a:r>
          </a:p>
          <a:p>
            <a:pPr marL="514350" indent="-514350" algn="just">
              <a:buFont typeface="Wingdings" pitchFamily="2" charset="2"/>
              <a:buAutoNum type="arabicParenBoth" startAt="2"/>
            </a:pPr>
            <a:r>
              <a:rPr lang="en-US" sz="3200" dirty="0" smtClean="0"/>
              <a:t>Write an applet that simulates a digital clock.</a:t>
            </a:r>
          </a:p>
          <a:p>
            <a:pPr marL="514350" indent="-514350" algn="just">
              <a:buFont typeface="Wingdings" pitchFamily="2" charset="2"/>
              <a:buAutoNum type="arabicParenBoth" startAt="2"/>
            </a:pPr>
            <a:r>
              <a:rPr lang="en-IN" sz="3200" dirty="0" smtClean="0"/>
              <a:t>Create a Marquee </a:t>
            </a:r>
            <a:r>
              <a:rPr lang="en-IN" sz="3200" dirty="0" err="1" smtClean="0"/>
              <a:t>i.e</a:t>
            </a:r>
            <a:r>
              <a:rPr lang="en-IN" sz="3200" dirty="0" smtClean="0"/>
              <a:t>, moving text.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95600"/>
            <a:ext cx="9144000" cy="1470025"/>
          </a:xfrm>
        </p:spPr>
        <p:txBody>
          <a:bodyPr>
            <a:normAutofit/>
          </a:bodyPr>
          <a:lstStyle/>
          <a:p>
            <a:r>
              <a:rPr lang="en-US" sz="7200" b="1" dirty="0" smtClean="0"/>
              <a:t>Thank You</a:t>
            </a:r>
            <a:endParaRPr lang="en-US" sz="7200" dirty="0"/>
          </a:p>
        </p:txBody>
      </p:sp>
      <p:pic>
        <p:nvPicPr>
          <p:cNvPr id="4" name="Picture 3" descr="logo.JPG"/>
          <p:cNvPicPr>
            <a:picLocks noChangeAspect="1"/>
          </p:cNvPicPr>
          <p:nvPr/>
        </p:nvPicPr>
        <p:blipFill>
          <a:blip r:embed="rId2" cstate="print"/>
          <a:stretch>
            <a:fillRect/>
          </a:stretch>
        </p:blipFill>
        <p:spPr>
          <a:xfrm>
            <a:off x="3124200" y="304800"/>
            <a:ext cx="2895600" cy="12192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First Java Applet</a:t>
            </a:r>
            <a:endParaRPr lang="en-US" dirty="0"/>
          </a:p>
        </p:txBody>
      </p:sp>
      <p:sp>
        <p:nvSpPr>
          <p:cNvPr id="4" name="TextBox 3"/>
          <p:cNvSpPr txBox="1"/>
          <p:nvPr/>
        </p:nvSpPr>
        <p:spPr>
          <a:xfrm>
            <a:off x="228600" y="1066800"/>
            <a:ext cx="8763000" cy="5016758"/>
          </a:xfrm>
          <a:prstGeom prst="rect">
            <a:avLst/>
          </a:prstGeom>
          <a:noFill/>
        </p:spPr>
        <p:txBody>
          <a:bodyPr wrap="square" rtlCol="0">
            <a:spAutoFit/>
          </a:bodyPr>
          <a:lstStyle/>
          <a:p>
            <a:pPr algn="just"/>
            <a:r>
              <a:rPr lang="en-US" sz="3200" dirty="0" smtClean="0"/>
              <a:t>	As we are at the starting point of applets let’s create our first applet and understand it line by line.</a:t>
            </a:r>
          </a:p>
          <a:p>
            <a:pPr algn="just"/>
            <a:r>
              <a:rPr lang="en-US" sz="3200" dirty="0" smtClean="0">
                <a:hlinkClick r:id="rId2" action="ppaction://hlinkfile"/>
              </a:rPr>
              <a:t>ex\ex95.java</a:t>
            </a:r>
            <a:endParaRPr lang="en-US" sz="3200" dirty="0" smtClean="0"/>
          </a:p>
          <a:p>
            <a:pPr algn="just"/>
            <a:r>
              <a:rPr lang="en-US" sz="3200" dirty="0" smtClean="0">
                <a:hlinkClick r:id="rId3" action="ppaction://hlinkfile"/>
              </a:rPr>
              <a:t>ex\first.html</a:t>
            </a:r>
            <a:endParaRPr lang="en-US" sz="3200" dirty="0" smtClean="0"/>
          </a:p>
          <a:p>
            <a:pPr algn="just"/>
            <a:r>
              <a:rPr lang="en-US" sz="3200" dirty="0" smtClean="0">
                <a:hlinkClick r:id="rId4" action="ppaction://hlinkfile"/>
              </a:rPr>
              <a:t>ex\ex96.java</a:t>
            </a:r>
            <a:endParaRPr lang="en-US" sz="3200" dirty="0" smtClean="0"/>
          </a:p>
          <a:p>
            <a:pPr algn="just"/>
            <a:r>
              <a:rPr lang="en-US" sz="3200" dirty="0" smtClean="0"/>
              <a:t>	The first and second lines import the </a:t>
            </a:r>
            <a:r>
              <a:rPr lang="en-US" sz="3200" dirty="0" err="1" smtClean="0"/>
              <a:t>java.applet.Applet</a:t>
            </a:r>
            <a:r>
              <a:rPr lang="en-US" sz="3200" dirty="0" smtClean="0"/>
              <a:t> and </a:t>
            </a:r>
            <a:r>
              <a:rPr lang="en-US" sz="3200" dirty="0" err="1" smtClean="0"/>
              <a:t>java.awt.Graphics</a:t>
            </a:r>
            <a:r>
              <a:rPr lang="en-US" sz="3200" dirty="0" smtClean="0"/>
              <a:t> classes. Remember that Applet class is the super class of all applets.  The Graphics class is provided by the Abstract Window Toolkit (AWT).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First Java Applet</a:t>
            </a:r>
            <a:endParaRPr lang="en-US" dirty="0"/>
          </a:p>
        </p:txBody>
      </p:sp>
      <p:sp>
        <p:nvSpPr>
          <p:cNvPr id="4" name="TextBox 3"/>
          <p:cNvSpPr txBox="1"/>
          <p:nvPr/>
        </p:nvSpPr>
        <p:spPr>
          <a:xfrm>
            <a:off x="228600" y="1066800"/>
            <a:ext cx="8763000" cy="4031873"/>
          </a:xfrm>
          <a:prstGeom prst="rect">
            <a:avLst/>
          </a:prstGeom>
          <a:noFill/>
        </p:spPr>
        <p:txBody>
          <a:bodyPr wrap="square" rtlCol="0">
            <a:spAutoFit/>
          </a:bodyPr>
          <a:lstStyle/>
          <a:p>
            <a:pPr algn="just"/>
            <a:r>
              <a:rPr lang="en-US" sz="3200" dirty="0" smtClean="0"/>
              <a:t>	Next four lines defines a Java comment.  Within that comment is </a:t>
            </a:r>
            <a:r>
              <a:rPr lang="en-US" sz="3200" dirty="0" err="1" smtClean="0"/>
              <a:t>HyperText</a:t>
            </a:r>
            <a:r>
              <a:rPr lang="en-US" sz="3200" dirty="0" smtClean="0"/>
              <a:t> Markup Language(HTML) source code.  The applet tag specifies which class contains the code for this applet.  It also defines the width and height in pixels of the display area.  </a:t>
            </a:r>
            <a:r>
              <a:rPr lang="en-US" sz="3200" b="1" dirty="0" smtClean="0"/>
              <a:t>Remember that here the given HTML is not a part of java code but it is just for the understanding of </a:t>
            </a:r>
            <a:r>
              <a:rPr lang="en-US" sz="3200" b="1" dirty="0" err="1" smtClean="0"/>
              <a:t>appletviewer</a:t>
            </a:r>
            <a:r>
              <a:rPr lang="en-US" sz="3200" b="1" dirty="0" smtClean="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First Java Applet</a:t>
            </a:r>
            <a:endParaRPr lang="en-US" dirty="0"/>
          </a:p>
        </p:txBody>
      </p:sp>
      <p:sp>
        <p:nvSpPr>
          <p:cNvPr id="4" name="TextBox 3"/>
          <p:cNvSpPr txBox="1"/>
          <p:nvPr/>
        </p:nvSpPr>
        <p:spPr>
          <a:xfrm>
            <a:off x="228600" y="1066800"/>
            <a:ext cx="8763000" cy="4524315"/>
          </a:xfrm>
          <a:prstGeom prst="rect">
            <a:avLst/>
          </a:prstGeom>
          <a:noFill/>
        </p:spPr>
        <p:txBody>
          <a:bodyPr wrap="square" rtlCol="0">
            <a:spAutoFit/>
          </a:bodyPr>
          <a:lstStyle/>
          <a:p>
            <a:pPr algn="just"/>
            <a:r>
              <a:rPr lang="en-US" sz="3200" dirty="0" smtClean="0"/>
              <a:t>	The next line declares out first applet (ex95 / ex96) which extends Applet.  Each applet that you create must extends this class.</a:t>
            </a:r>
          </a:p>
          <a:p>
            <a:pPr algn="just"/>
            <a:r>
              <a:rPr lang="en-US" sz="3200" dirty="0" smtClean="0"/>
              <a:t>	Next a method called paint() is defined.  This method is responsible for generating the output of the applet.  It accepts a Graphics object as its one argument.  The paint method is automatically invoked whenever the applet needs to be displayed.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First Java Applet</a:t>
            </a:r>
            <a:endParaRPr lang="en-US" dirty="0"/>
          </a:p>
        </p:txBody>
      </p:sp>
      <p:sp>
        <p:nvSpPr>
          <p:cNvPr id="4" name="TextBox 3"/>
          <p:cNvSpPr txBox="1"/>
          <p:nvPr/>
        </p:nvSpPr>
        <p:spPr>
          <a:xfrm>
            <a:off x="228600" y="1066800"/>
            <a:ext cx="8763000" cy="4524315"/>
          </a:xfrm>
          <a:prstGeom prst="rect">
            <a:avLst/>
          </a:prstGeom>
          <a:noFill/>
        </p:spPr>
        <p:txBody>
          <a:bodyPr wrap="square" rtlCol="0">
            <a:spAutoFit/>
          </a:bodyPr>
          <a:lstStyle/>
          <a:p>
            <a:pPr algn="just"/>
            <a:r>
              <a:rPr lang="en-US" sz="3200" dirty="0" smtClean="0"/>
              <a:t>	The actual output of the string is done by calling the </a:t>
            </a:r>
            <a:r>
              <a:rPr lang="en-US" sz="3200" dirty="0" err="1" smtClean="0"/>
              <a:t>drawString</a:t>
            </a:r>
            <a:r>
              <a:rPr lang="en-US" sz="3200" dirty="0" smtClean="0"/>
              <a:t>() method of the Graphics object.  Its first argument is String to be displayed.  The second and third arguments are the x and y coordinates at which to begin the string.  </a:t>
            </a:r>
            <a:r>
              <a:rPr lang="en-US" sz="3200" b="1" dirty="0" smtClean="0"/>
              <a:t>Remember that here the top-left corner of the applet is always the origin at 0,0.  the x coordinates increase as you move to the right and the y coordinates increase as you move down.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First Java Applet</a:t>
            </a:r>
            <a:endParaRPr lang="en-US" dirty="0"/>
          </a:p>
        </p:txBody>
      </p:sp>
      <p:sp>
        <p:nvSpPr>
          <p:cNvPr id="4" name="TextBox 3"/>
          <p:cNvSpPr txBox="1"/>
          <p:nvPr/>
        </p:nvSpPr>
        <p:spPr>
          <a:xfrm>
            <a:off x="228600" y="1066800"/>
            <a:ext cx="8763000" cy="4031873"/>
          </a:xfrm>
          <a:prstGeom prst="rect">
            <a:avLst/>
          </a:prstGeom>
          <a:noFill/>
        </p:spPr>
        <p:txBody>
          <a:bodyPr wrap="square" rtlCol="0">
            <a:spAutoFit/>
          </a:bodyPr>
          <a:lstStyle/>
          <a:p>
            <a:pPr algn="just"/>
            <a:r>
              <a:rPr lang="en-US" sz="3200" dirty="0" smtClean="0"/>
              <a:t>	The </a:t>
            </a:r>
            <a:r>
              <a:rPr lang="en-US" sz="3200" dirty="0" err="1" smtClean="0"/>
              <a:t>appletviewer</a:t>
            </a:r>
            <a:r>
              <a:rPr lang="en-US" sz="3200" dirty="0" smtClean="0"/>
              <a:t> tool is one of the tools included in the Java Developer Kit (JDK).  It executes an applet by using the HTML source code included in the comment at the top of the Java source file.</a:t>
            </a:r>
          </a:p>
          <a:p>
            <a:pPr algn="just"/>
            <a:r>
              <a:rPr lang="en-US" sz="3200" b="1" dirty="0" smtClean="0"/>
              <a:t>Exercise :</a:t>
            </a:r>
          </a:p>
          <a:p>
            <a:pPr marL="514350" indent="-514350" algn="just">
              <a:buAutoNum type="arabicParenBoth"/>
            </a:pPr>
            <a:r>
              <a:rPr lang="en-US" sz="3200" b="1" dirty="0" smtClean="0"/>
              <a:t>Play with the string and various arguments of </a:t>
            </a:r>
            <a:r>
              <a:rPr lang="en-US" sz="3200" b="1" dirty="0" err="1" smtClean="0"/>
              <a:t>drawString</a:t>
            </a:r>
            <a:r>
              <a:rPr lang="en-US" sz="3200" b="1" dirty="0" smtClean="0"/>
              <a:t>() method and see the different outputs in your applet.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8229</TotalTime>
  <Words>1468</Words>
  <Application>Microsoft Office PowerPoint</Application>
  <PresentationFormat>On-screen Show (4:3)</PresentationFormat>
  <Paragraphs>307</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Marwadi Education Foundation’s Group of Institutions Faculty of Computer Applications MCA Sem- III</vt:lpstr>
      <vt:lpstr>Introduction</vt:lpstr>
      <vt:lpstr>Introduction</vt:lpstr>
      <vt:lpstr>Introduction</vt:lpstr>
      <vt:lpstr>First Java Applet</vt:lpstr>
      <vt:lpstr>First Java Applet</vt:lpstr>
      <vt:lpstr>First Java Applet</vt:lpstr>
      <vt:lpstr>First Java Applet</vt:lpstr>
      <vt:lpstr>First Java Applet</vt:lpstr>
      <vt:lpstr>The Life Cycle of an Applet</vt:lpstr>
      <vt:lpstr>The Life Cycle of an Applet</vt:lpstr>
      <vt:lpstr>The Life Cycle of an Applet</vt:lpstr>
      <vt:lpstr>The Life Cycle of an Applet</vt:lpstr>
      <vt:lpstr>The Graphics Class</vt:lpstr>
      <vt:lpstr>The Graphics Class</vt:lpstr>
      <vt:lpstr>The Graphics Class</vt:lpstr>
      <vt:lpstr>The Graphics Class</vt:lpstr>
      <vt:lpstr>The Graphics Class</vt:lpstr>
      <vt:lpstr>Use of Colors</vt:lpstr>
      <vt:lpstr>Use of Colors</vt:lpstr>
      <vt:lpstr>Use of Colors</vt:lpstr>
      <vt:lpstr>Use of Colors</vt:lpstr>
      <vt:lpstr>Displaying of Text</vt:lpstr>
      <vt:lpstr>Displaying of Text</vt:lpstr>
      <vt:lpstr>Displaying of Text</vt:lpstr>
      <vt:lpstr>Displaying of Text</vt:lpstr>
      <vt:lpstr>Use of Applet Dimensions</vt:lpstr>
      <vt:lpstr>Use of Applet Dimensions</vt:lpstr>
      <vt:lpstr>Use of Applet Dimensions</vt:lpstr>
      <vt:lpstr>The Applet Class</vt:lpstr>
      <vt:lpstr>The Component Class</vt:lpstr>
      <vt:lpstr>The Component Class</vt:lpstr>
      <vt:lpstr>The Applet Class</vt:lpstr>
      <vt:lpstr>The Applet Class</vt:lpstr>
      <vt:lpstr>The AppletContext interface</vt:lpstr>
      <vt:lpstr>The AppletContext interface</vt:lpstr>
      <vt:lpstr>Use of Images</vt:lpstr>
      <vt:lpstr>Use of Images</vt:lpstr>
      <vt:lpstr>Use of Threads in Applets</vt:lpstr>
      <vt:lpstr>Use of Threads in Applets</vt:lpstr>
      <vt:lpstr>Use of Threads in Applets</vt:lpstr>
      <vt:lpstr>Use of Threads in Applets</vt:lpstr>
      <vt:lpstr>Use of Double Buffering</vt:lpstr>
      <vt:lpstr>Use of Double Buffering</vt:lpstr>
      <vt:lpstr>Use of Double Buffering</vt:lpstr>
      <vt:lpstr>Use of Double Buffering</vt:lpstr>
      <vt:lpstr>Thank You</vt:lpstr>
    </vt:vector>
  </TitlesOfParts>
  <Company>MEFGI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Marwadi Education Foundation’s Group of Institutions Faculty of Computer Applications MCA Sem- IV</dc:title>
  <dc:creator>MEFGI</dc:creator>
  <cp:lastModifiedBy>KALPESH POPAT</cp:lastModifiedBy>
  <cp:revision>1318</cp:revision>
  <dcterms:created xsi:type="dcterms:W3CDTF">2010-12-23T08:45:33Z</dcterms:created>
  <dcterms:modified xsi:type="dcterms:W3CDTF">2011-10-11T03:52:29Z</dcterms:modified>
</cp:coreProperties>
</file>