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256" r:id="rId2"/>
    <p:sldId id="258" r:id="rId3"/>
    <p:sldId id="309" r:id="rId4"/>
    <p:sldId id="310" r:id="rId5"/>
    <p:sldId id="311" r:id="rId6"/>
    <p:sldId id="312" r:id="rId7"/>
    <p:sldId id="313" r:id="rId8"/>
    <p:sldId id="314" r:id="rId9"/>
    <p:sldId id="315" r:id="rId10"/>
    <p:sldId id="316" r:id="rId11"/>
    <p:sldId id="317" r:id="rId12"/>
    <p:sldId id="318" r:id="rId13"/>
    <p:sldId id="347" r:id="rId14"/>
    <p:sldId id="319" r:id="rId15"/>
    <p:sldId id="320" r:id="rId16"/>
    <p:sldId id="321" r:id="rId17"/>
    <p:sldId id="322" r:id="rId18"/>
    <p:sldId id="341" r:id="rId19"/>
    <p:sldId id="343" r:id="rId20"/>
    <p:sldId id="323" r:id="rId21"/>
    <p:sldId id="344" r:id="rId22"/>
    <p:sldId id="346" r:id="rId23"/>
    <p:sldId id="324" r:id="rId24"/>
    <p:sldId id="325" r:id="rId25"/>
    <p:sldId id="326" r:id="rId26"/>
    <p:sldId id="327" r:id="rId27"/>
    <p:sldId id="328" r:id="rId28"/>
    <p:sldId id="329" r:id="rId29"/>
    <p:sldId id="330" r:id="rId30"/>
    <p:sldId id="331" r:id="rId31"/>
    <p:sldId id="332" r:id="rId32"/>
    <p:sldId id="333" r:id="rId33"/>
    <p:sldId id="334" r:id="rId34"/>
    <p:sldId id="335" r:id="rId35"/>
    <p:sldId id="336" r:id="rId36"/>
    <p:sldId id="338" r:id="rId37"/>
    <p:sldId id="339" r:id="rId38"/>
    <p:sldId id="342" r:id="rId39"/>
    <p:sldId id="340" r:id="rId40"/>
    <p:sldId id="345" r:id="rId41"/>
    <p:sldId id="337" r:id="rId42"/>
    <p:sldId id="308"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620"/>
    <p:restoredTop sz="94624" autoAdjust="0"/>
  </p:normalViewPr>
  <p:slideViewPr>
    <p:cSldViewPr>
      <p:cViewPr varScale="1">
        <p:scale>
          <a:sx n="50" d="100"/>
          <a:sy n="50" d="100"/>
        </p:scale>
        <p:origin x="-522" y="-1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338"/>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418385A-AA08-46A8-BC04-D90CB6698483}" type="datetimeFigureOut">
              <a:rPr lang="en-US" smtClean="0"/>
              <a:pPr/>
              <a:t>02/11/2011</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E125008-735E-40BF-869E-D9A4C98140BF}"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92E0E06-AB51-44FC-A4D6-DF92655569FF}" type="datetimeFigureOut">
              <a:rPr lang="en-US" smtClean="0"/>
              <a:pPr/>
              <a:t>02/11/2011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2E0E06-AB51-44FC-A4D6-DF92655569FF}" type="datetimeFigureOut">
              <a:rPr lang="en-US" smtClean="0"/>
              <a:pPr/>
              <a:t>02/11/2011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2E0E06-AB51-44FC-A4D6-DF92655569FF}" type="datetimeFigureOut">
              <a:rPr lang="en-US" smtClean="0"/>
              <a:pPr/>
              <a:t>02/11/2011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2E0E06-AB51-44FC-A4D6-DF92655569FF}" type="datetimeFigureOut">
              <a:rPr lang="en-US" smtClean="0"/>
              <a:pPr/>
              <a:t>02/11/2011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92E0E06-AB51-44FC-A4D6-DF92655569FF}" type="datetimeFigureOut">
              <a:rPr lang="en-US" smtClean="0"/>
              <a:pPr/>
              <a:t>02/11/2011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92E0E06-AB51-44FC-A4D6-DF92655569FF}" type="datetimeFigureOut">
              <a:rPr lang="en-US" smtClean="0"/>
              <a:pPr/>
              <a:t>02/11/2011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92E0E06-AB51-44FC-A4D6-DF92655569FF}" type="datetimeFigureOut">
              <a:rPr lang="en-US" smtClean="0"/>
              <a:pPr/>
              <a:t>02/11/2011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92E0E06-AB51-44FC-A4D6-DF92655569FF}" type="datetimeFigureOut">
              <a:rPr lang="en-US" smtClean="0"/>
              <a:pPr/>
              <a:t>02/11/2011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2E0E06-AB51-44FC-A4D6-DF92655569FF}" type="datetimeFigureOut">
              <a:rPr lang="en-US" smtClean="0"/>
              <a:pPr/>
              <a:t>02/11/2011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92E0E06-AB51-44FC-A4D6-DF92655569FF}" type="datetimeFigureOut">
              <a:rPr lang="en-US" smtClean="0"/>
              <a:pPr/>
              <a:t>02/11/2011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92E0E06-AB51-44FC-A4D6-DF92655569FF}" type="datetimeFigureOut">
              <a:rPr lang="en-US" smtClean="0"/>
              <a:pPr/>
              <a:t>02/11/2011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2E0E06-AB51-44FC-A4D6-DF92655569FF}" type="datetimeFigureOut">
              <a:rPr lang="en-US" smtClean="0"/>
              <a:pPr/>
              <a:t>02/11/2011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BD71CF-1D88-4D5E-98E0-847C657C6BC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hyperlink" Target="ex/swing/FrameClosing.java" TargetMode="External"/><Relationship Id="rId2" Type="http://schemas.openxmlformats.org/officeDocument/2006/relationships/hyperlink" Target="ex/swing/FrameDemo.java" TargetMode="External"/><Relationship Id="rId1" Type="http://schemas.openxmlformats.org/officeDocument/2006/relationships/slideLayout" Target="../slideLayouts/slideLayout1.xml"/><Relationship Id="rId6" Type="http://schemas.openxmlformats.org/officeDocument/2006/relationships/hyperlink" Target="ex/swing/RemoveTitleFrame.java" TargetMode="External"/><Relationship Id="rId5" Type="http://schemas.openxmlformats.org/officeDocument/2006/relationships/hyperlink" Target="ex/swing/SwingFrameNonResizable.java" TargetMode="External"/><Relationship Id="rId4" Type="http://schemas.openxmlformats.org/officeDocument/2006/relationships/hyperlink" Target="ex/swing/SettingIconFrame.java" TargetMode="External"/></Relationships>
</file>

<file path=ppt/slides/_rels/slide17.xml.rels><?xml version="1.0" encoding="UTF-8" standalone="yes"?>
<Relationships xmlns="http://schemas.openxmlformats.org/package/2006/relationships"><Relationship Id="rId2" Type="http://schemas.openxmlformats.org/officeDocument/2006/relationships/hyperlink" Target="ex/swing/Label.java" TargetMode="Externa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hyperlink" Target="ex/swing/NextPage.java" TargetMode="External"/><Relationship Id="rId2" Type="http://schemas.openxmlformats.org/officeDocument/2006/relationships/hyperlink" Target="ex/swing/LoginDemo.java" TargetMode="Externa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hyperlink" Target="ex/swing/TextAreaExample.java"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ex/swing/MultilineLabelButton.java" TargetMode="External"/><Relationship Id="rId2" Type="http://schemas.openxmlformats.org/officeDocument/2006/relationships/hyperlink" Target="ex/swing/ChangeButtonLabel.java" TargetMode="External"/><Relationship Id="rId1" Type="http://schemas.openxmlformats.org/officeDocument/2006/relationships/slideLayout" Target="../slideLayouts/slideLayout1.xml"/><Relationship Id="rId4" Type="http://schemas.openxmlformats.org/officeDocument/2006/relationships/hyperlink" Target="ex/swing/IconButton.java" TargetMode="External"/></Relationships>
</file>

<file path=ppt/slides/_rels/slide21.xml.rels><?xml version="1.0" encoding="UTF-8" standalone="yes"?>
<Relationships xmlns="http://schemas.openxmlformats.org/package/2006/relationships"><Relationship Id="rId2" Type="http://schemas.openxmlformats.org/officeDocument/2006/relationships/hyperlink" Target="ex/swing/AbsCoordinate.java" TargetMode="Externa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hyperlink" Target="ex/swing/HtmlDemo.java" TargetMode="Externa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hyperlink" Target="ex/swing/CustomizedCheckBox.java" TargetMode="External"/><Relationship Id="rId2" Type="http://schemas.openxmlformats.org/officeDocument/2006/relationships/hyperlink" Target="ex/swing/CreateCheckBox.java" TargetMode="Externa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hyperlink" Target="ex/swing/SelectRadioButton.java" TargetMode="External"/><Relationship Id="rId2" Type="http://schemas.openxmlformats.org/officeDocument/2006/relationships/hyperlink" Target="ex/swing/CreateRadioButton.java" TargetMode="Externa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hyperlink" Target="ex/swing/CreateJList.java" TargetMode="Externa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hyperlink" Target="ex/swing/AddRemoveItemFromCombo.java" TargetMode="External"/><Relationship Id="rId2" Type="http://schemas.openxmlformats.org/officeDocument/2006/relationships/hyperlink" Target="ex/swing/ComboBox.java" TargetMode="Externa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hyperlink" Target="ex/swing/ShowMessageDialog.java" TargetMode="External"/><Relationship Id="rId2" Type="http://schemas.openxmlformats.org/officeDocument/2006/relationships/hyperlink" Target="ex/swing/ShowDialogBox.java" TargetMode="External"/><Relationship Id="rId1" Type="http://schemas.openxmlformats.org/officeDocument/2006/relationships/slideLayout" Target="../slideLayouts/slideLayout1.xml"/><Relationship Id="rId4" Type="http://schemas.openxmlformats.org/officeDocument/2006/relationships/hyperlink" Target="ex/swing/ShowInputDialog.java" TargetMode="External"/></Relationships>
</file>

<file path=ppt/slides/_rels/slide28.xml.rels><?xml version="1.0" encoding="UTF-8" standalone="yes"?>
<Relationships xmlns="http://schemas.openxmlformats.org/package/2006/relationships"><Relationship Id="rId2" Type="http://schemas.openxmlformats.org/officeDocument/2006/relationships/hyperlink" Target="ex/swing/CreateSlider.java" TargetMode="Externa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hyperlink" Target="ex/swing/SwingProgressBar.java"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hyperlink" Target="ex/swing/JSpinnerComp.java" TargetMode="Externa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hyperlink" Target="ex/swing/SetColumnHeader.java" TargetMode="External"/><Relationship Id="rId2" Type="http://schemas.openxmlformats.org/officeDocument/2006/relationships/hyperlink" Target="ex/swing/JTableComponent.java" TargetMode="Externa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hyperlink" Target="ex/swing/DrawingColor.java" TargetMode="Externa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hyperlink" Target="ex/swing/Scrollbars.java" TargetMode="Externa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hyperlink" Target="ex/swing/MenuDemo.java" TargetMode="External"/><Relationship Id="rId2" Type="http://schemas.openxmlformats.org/officeDocument/2006/relationships/hyperlink" Target="ex/swing/MenuLookDemo.java" TargetMode="External"/><Relationship Id="rId1" Type="http://schemas.openxmlformats.org/officeDocument/2006/relationships/slideLayout" Target="../slideLayouts/slideLayout1.xml"/><Relationship Id="rId5" Type="http://schemas.openxmlformats.org/officeDocument/2006/relationships/hyperlink" Target="ex/swing/PopUpMenu.java" TargetMode="External"/><Relationship Id="rId4" Type="http://schemas.openxmlformats.org/officeDocument/2006/relationships/hyperlink" Target="ex/swing/SwingMenu.java" TargetMode="External"/></Relationships>
</file>

<file path=ppt/slides/_rels/slide35.xml.rels><?xml version="1.0" encoding="UTF-8" standalone="yes"?>
<Relationships xmlns="http://schemas.openxmlformats.org/package/2006/relationships"><Relationship Id="rId3" Type="http://schemas.openxmlformats.org/officeDocument/2006/relationships/hyperlink" Target="ex/swing/swingtree.java" TargetMode="External"/><Relationship Id="rId2" Type="http://schemas.openxmlformats.org/officeDocument/2006/relationships/hyperlink" Target="ex/swing/TreeComponent.java" TargetMode="Externa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hyperlink" Target="ex/swing/PasswordDemo.java" TargetMode="Externa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hyperlink" Target="ex/swing/DemoDrawing2.java" TargetMode="Externa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hyperlink" Target="ex/swing/CreateTabbedPane.java" TargetMode="Externa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hyperlink" Target="ex/swing/ColorChooserDemo.java"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hyperlink" Target="ex/swing/FileChooserDemo.java" TargetMode="Externa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hyperlink" Target="ex/swing/GettingAndSettingLAF.java" TargetMode="Externa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04800" y="3352800"/>
            <a:ext cx="8458200" cy="152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0" y="1295400"/>
            <a:ext cx="9144000" cy="1470025"/>
          </a:xfrm>
        </p:spPr>
        <p:txBody>
          <a:bodyPr>
            <a:normAutofit fontScale="90000"/>
          </a:bodyPr>
          <a:lstStyle/>
          <a:p>
            <a:r>
              <a:rPr lang="en-US" sz="3100" b="1" dirty="0" err="1"/>
              <a:t>Marwadi</a:t>
            </a:r>
            <a:r>
              <a:rPr lang="en-US" sz="3100" b="1" dirty="0"/>
              <a:t> Education Foundation’s Group of Institutions</a:t>
            </a:r>
            <a:r>
              <a:rPr lang="en-US" b="1" dirty="0"/>
              <a:t/>
            </a:r>
            <a:br>
              <a:rPr lang="en-US" b="1" dirty="0"/>
            </a:br>
            <a:r>
              <a:rPr lang="en-US" sz="3600" dirty="0"/>
              <a:t>Faculty of Computer Applications</a:t>
            </a:r>
            <a:r>
              <a:rPr lang="en-US" dirty="0"/>
              <a:t/>
            </a:r>
            <a:br>
              <a:rPr lang="en-US" dirty="0"/>
            </a:br>
            <a:r>
              <a:rPr lang="en-US" b="1" dirty="0"/>
              <a:t>MCA </a:t>
            </a:r>
            <a:r>
              <a:rPr lang="en-US" b="1" dirty="0" err="1"/>
              <a:t>Sem</a:t>
            </a:r>
            <a:r>
              <a:rPr lang="en-US" b="1" dirty="0"/>
              <a:t>- </a:t>
            </a:r>
            <a:r>
              <a:rPr lang="en-US" b="1" dirty="0" smtClean="0"/>
              <a:t>III</a:t>
            </a:r>
            <a:endParaRPr lang="en-US" dirty="0"/>
          </a:p>
        </p:txBody>
      </p:sp>
      <p:pic>
        <p:nvPicPr>
          <p:cNvPr id="4" name="Picture 3" descr="logo.JPG"/>
          <p:cNvPicPr>
            <a:picLocks noChangeAspect="1"/>
          </p:cNvPicPr>
          <p:nvPr/>
        </p:nvPicPr>
        <p:blipFill>
          <a:blip r:embed="rId2" cstate="print"/>
          <a:stretch>
            <a:fillRect/>
          </a:stretch>
        </p:blipFill>
        <p:spPr>
          <a:xfrm>
            <a:off x="3124200" y="0"/>
            <a:ext cx="2895600" cy="1219200"/>
          </a:xfrm>
          <a:prstGeom prst="rect">
            <a:avLst/>
          </a:prstGeom>
        </p:spPr>
      </p:pic>
      <p:sp>
        <p:nvSpPr>
          <p:cNvPr id="5" name="TextBox 4"/>
          <p:cNvSpPr txBox="1"/>
          <p:nvPr/>
        </p:nvSpPr>
        <p:spPr>
          <a:xfrm>
            <a:off x="0" y="3581400"/>
            <a:ext cx="9144000" cy="1077218"/>
          </a:xfrm>
          <a:prstGeom prst="rect">
            <a:avLst/>
          </a:prstGeom>
          <a:noFill/>
        </p:spPr>
        <p:txBody>
          <a:bodyPr wrap="square" rtlCol="0">
            <a:spAutoFit/>
          </a:bodyPr>
          <a:lstStyle/>
          <a:p>
            <a:pPr algn="ctr"/>
            <a:r>
              <a:rPr lang="en-US" sz="3200" b="1" dirty="0" smtClean="0"/>
              <a:t>Fundamental of Java Programming</a:t>
            </a:r>
          </a:p>
          <a:p>
            <a:pPr algn="ctr"/>
            <a:r>
              <a:rPr lang="en-US" sz="3200" dirty="0" smtClean="0"/>
              <a:t>(630002)</a:t>
            </a:r>
            <a:endParaRPr lang="en-US" sz="3200" dirty="0"/>
          </a:p>
        </p:txBody>
      </p:sp>
      <p:sp>
        <p:nvSpPr>
          <p:cNvPr id="6" name="TextBox 5"/>
          <p:cNvSpPr txBox="1"/>
          <p:nvPr/>
        </p:nvSpPr>
        <p:spPr>
          <a:xfrm>
            <a:off x="0" y="5181600"/>
            <a:ext cx="9144000" cy="1077218"/>
          </a:xfrm>
          <a:prstGeom prst="rect">
            <a:avLst/>
          </a:prstGeom>
          <a:noFill/>
        </p:spPr>
        <p:txBody>
          <a:bodyPr wrap="square" rtlCol="0">
            <a:spAutoFit/>
          </a:bodyPr>
          <a:lstStyle/>
          <a:p>
            <a:pPr algn="ctr"/>
            <a:r>
              <a:rPr lang="en-US" sz="3200" b="1" dirty="0" smtClean="0"/>
              <a:t>Unit – 5</a:t>
            </a:r>
          </a:p>
          <a:p>
            <a:pPr algn="ctr"/>
            <a:r>
              <a:rPr lang="en-US" sz="3200" b="1" dirty="0" smtClean="0"/>
              <a:t>GUI with Swing</a:t>
            </a:r>
            <a:endParaRPr lang="en-US" sz="3200" dirty="0"/>
          </a:p>
        </p:txBody>
      </p:sp>
      <p:pic>
        <p:nvPicPr>
          <p:cNvPr id="9" name="Picture 8" descr="java.jpg"/>
          <p:cNvPicPr>
            <a:picLocks noChangeAspect="1"/>
          </p:cNvPicPr>
          <p:nvPr/>
        </p:nvPicPr>
        <p:blipFill>
          <a:blip r:embed="rId3" cstate="print"/>
          <a:stretch>
            <a:fillRect/>
          </a:stretch>
        </p:blipFill>
        <p:spPr>
          <a:xfrm>
            <a:off x="7239000" y="4819650"/>
            <a:ext cx="1504950" cy="1504950"/>
          </a:xfrm>
          <a:prstGeom prst="rect">
            <a:avLst/>
          </a:prstGeom>
        </p:spPr>
      </p:pic>
      <p:pic>
        <p:nvPicPr>
          <p:cNvPr id="10" name="Picture 9" descr="java.jpg"/>
          <p:cNvPicPr>
            <a:picLocks noChangeAspect="1"/>
          </p:cNvPicPr>
          <p:nvPr/>
        </p:nvPicPr>
        <p:blipFill>
          <a:blip r:embed="rId3" cstate="print"/>
          <a:stretch>
            <a:fillRect/>
          </a:stretch>
        </p:blipFill>
        <p:spPr>
          <a:xfrm>
            <a:off x="304800" y="4819650"/>
            <a:ext cx="1504950" cy="150495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MVC Architecture</a:t>
            </a:r>
            <a:endParaRPr lang="en-US" dirty="0"/>
          </a:p>
        </p:txBody>
      </p:sp>
      <p:sp>
        <p:nvSpPr>
          <p:cNvPr id="4" name="TextBox 3"/>
          <p:cNvSpPr txBox="1"/>
          <p:nvPr/>
        </p:nvSpPr>
        <p:spPr>
          <a:xfrm>
            <a:off x="228600" y="1066800"/>
            <a:ext cx="8763000" cy="5016758"/>
          </a:xfrm>
          <a:prstGeom prst="rect">
            <a:avLst/>
          </a:prstGeom>
          <a:noFill/>
        </p:spPr>
        <p:txBody>
          <a:bodyPr wrap="square" rtlCol="0">
            <a:spAutoFit/>
          </a:bodyPr>
          <a:lstStyle/>
          <a:p>
            <a:pPr algn="just"/>
            <a:r>
              <a:rPr lang="en-US" sz="3200" dirty="0" smtClean="0"/>
              <a:t>	MVC (Model-View-Controller) is the architecture used by Swing components</a:t>
            </a:r>
          </a:p>
          <a:p>
            <a:pPr algn="just"/>
            <a:r>
              <a:rPr lang="en-US" sz="3200" dirty="0" smtClean="0"/>
              <a:t>	In general any visual component has 3 aspects</a:t>
            </a:r>
          </a:p>
          <a:p>
            <a:pPr marL="514350" indent="-514350" algn="just">
              <a:buAutoNum type="arabicParenBoth"/>
            </a:pPr>
            <a:r>
              <a:rPr lang="en-US" sz="3200" dirty="0" smtClean="0"/>
              <a:t>The way components looks on the screen</a:t>
            </a:r>
          </a:p>
          <a:p>
            <a:pPr marL="514350" indent="-514350" algn="just">
              <a:buAutoNum type="arabicParenBoth"/>
            </a:pPr>
            <a:r>
              <a:rPr lang="en-US" sz="3200" dirty="0" smtClean="0"/>
              <a:t>The way the component react to the user</a:t>
            </a:r>
          </a:p>
          <a:p>
            <a:pPr marL="514350" indent="-514350" algn="just">
              <a:buAutoNum type="arabicParenBoth"/>
            </a:pPr>
            <a:r>
              <a:rPr lang="en-US" sz="3200" dirty="0" smtClean="0"/>
              <a:t>The state of information associated with component.</a:t>
            </a:r>
          </a:p>
          <a:p>
            <a:pPr algn="just"/>
            <a:r>
              <a:rPr lang="en-US" sz="3200" dirty="0" smtClean="0"/>
              <a:t>	In programming field whatever architecture you may use to implement component, it must have all these 3 parts.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MVC Architecture</a:t>
            </a:r>
            <a:endParaRPr lang="en-US" dirty="0"/>
          </a:p>
        </p:txBody>
      </p:sp>
      <p:sp>
        <p:nvSpPr>
          <p:cNvPr id="4" name="TextBox 3"/>
          <p:cNvSpPr txBox="1"/>
          <p:nvPr/>
        </p:nvSpPr>
        <p:spPr>
          <a:xfrm>
            <a:off x="228600" y="1066800"/>
            <a:ext cx="8763000" cy="5016758"/>
          </a:xfrm>
          <a:prstGeom prst="rect">
            <a:avLst/>
          </a:prstGeom>
          <a:noFill/>
        </p:spPr>
        <p:txBody>
          <a:bodyPr wrap="square" rtlCol="0">
            <a:spAutoFit/>
          </a:bodyPr>
          <a:lstStyle/>
          <a:p>
            <a:pPr algn="just"/>
            <a:r>
              <a:rPr lang="en-US" sz="3200" dirty="0" smtClean="0"/>
              <a:t>	Since beginning of programming there is one component architecture that has proven it self effective is Model View Controller (MVC)</a:t>
            </a:r>
          </a:p>
          <a:p>
            <a:pPr algn="just"/>
            <a:r>
              <a:rPr lang="en-US" sz="3200" dirty="0" smtClean="0"/>
              <a:t>	In MVC terminology the model corresponds to the state of the information associated with component.  E.g. in case of checkbox model indicates value of checkbox i.e. either true or false.  The view determines how the component will display on screen, and controller determine how component react to the user.</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MVC Architecture</a:t>
            </a:r>
            <a:endParaRPr lang="en-US" dirty="0"/>
          </a:p>
        </p:txBody>
      </p:sp>
      <p:sp>
        <p:nvSpPr>
          <p:cNvPr id="4" name="TextBox 3"/>
          <p:cNvSpPr txBox="1"/>
          <p:nvPr/>
        </p:nvSpPr>
        <p:spPr>
          <a:xfrm>
            <a:off x="228600" y="1066800"/>
            <a:ext cx="8763000" cy="4031873"/>
          </a:xfrm>
          <a:prstGeom prst="rect">
            <a:avLst/>
          </a:prstGeom>
          <a:noFill/>
        </p:spPr>
        <p:txBody>
          <a:bodyPr wrap="square" rtlCol="0">
            <a:spAutoFit/>
          </a:bodyPr>
          <a:lstStyle/>
          <a:p>
            <a:pPr algn="just"/>
            <a:r>
              <a:rPr lang="en-US" sz="3200" dirty="0" smtClean="0"/>
              <a:t>	Even though MVC architecture and principles behind it are perfect but high level of separation between the view and controller doesn’t supported by the swing.  So swing uses modified version of MVC which is known as Model Delegate Architecture or Separable Model Architecture.  </a:t>
            </a:r>
          </a:p>
          <a:p>
            <a:pPr algn="just"/>
            <a:r>
              <a:rPr lang="en-US" sz="3200" dirty="0" smtClean="0"/>
              <a:t>	The swing’s pluggable look and feel is possible by view (Look) and Controller (Feel)</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Difference between Swing and AWT</a:t>
            </a:r>
            <a:endParaRPr lang="en-US" dirty="0"/>
          </a:p>
        </p:txBody>
      </p:sp>
      <p:graphicFrame>
        <p:nvGraphicFramePr>
          <p:cNvPr id="5" name="Table 4"/>
          <p:cNvGraphicFramePr>
            <a:graphicFrameLocks noGrp="1"/>
          </p:cNvGraphicFramePr>
          <p:nvPr/>
        </p:nvGraphicFramePr>
        <p:xfrm>
          <a:off x="304800" y="1066800"/>
          <a:ext cx="8458200" cy="4766310"/>
        </p:xfrm>
        <a:graphic>
          <a:graphicData uri="http://schemas.openxmlformats.org/drawingml/2006/table">
            <a:tbl>
              <a:tblPr firstRow="1" bandRow="1">
                <a:tableStyleId>{5C22544A-7EE6-4342-B048-85BDC9FD1C3A}</a:tableStyleId>
              </a:tblPr>
              <a:tblGrid>
                <a:gridCol w="4229100"/>
                <a:gridCol w="4229100"/>
              </a:tblGrid>
              <a:tr h="657225">
                <a:tc>
                  <a:txBody>
                    <a:bodyPr/>
                    <a:lstStyle/>
                    <a:p>
                      <a:r>
                        <a:rPr lang="en-US" sz="2400" dirty="0" smtClean="0"/>
                        <a:t>AWT</a:t>
                      </a:r>
                      <a:endParaRPr lang="en-US" sz="2400" dirty="0"/>
                    </a:p>
                  </a:txBody>
                  <a:tcPr/>
                </a:tc>
                <a:tc>
                  <a:txBody>
                    <a:bodyPr/>
                    <a:lstStyle/>
                    <a:p>
                      <a:r>
                        <a:rPr lang="en-US" sz="2400" dirty="0" smtClean="0"/>
                        <a:t>Swing</a:t>
                      </a:r>
                      <a:endParaRPr lang="en-US" sz="2400" dirty="0"/>
                    </a:p>
                  </a:txBody>
                  <a:tcPr/>
                </a:tc>
              </a:tr>
              <a:tr h="657225">
                <a:tc>
                  <a:txBody>
                    <a:bodyPr/>
                    <a:lstStyle/>
                    <a:p>
                      <a:r>
                        <a:rPr lang="en-US" sz="2400" dirty="0" smtClean="0"/>
                        <a:t>Components are Heavy Weight</a:t>
                      </a:r>
                      <a:endParaRPr lang="en-US" sz="2400" dirty="0"/>
                    </a:p>
                  </a:txBody>
                  <a:tcPr/>
                </a:tc>
                <a:tc>
                  <a:txBody>
                    <a:bodyPr/>
                    <a:lstStyle/>
                    <a:p>
                      <a:r>
                        <a:rPr lang="en-US" sz="2400" dirty="0" smtClean="0"/>
                        <a:t>Components are Light Weight</a:t>
                      </a:r>
                      <a:endParaRPr lang="en-US" sz="2400" dirty="0"/>
                    </a:p>
                  </a:txBody>
                  <a:tcPr/>
                </a:tc>
              </a:tr>
              <a:tr h="657225">
                <a:tc>
                  <a:txBody>
                    <a:bodyPr/>
                    <a:lstStyle/>
                    <a:p>
                      <a:r>
                        <a:rPr lang="en-US" sz="2400" dirty="0" smtClean="0"/>
                        <a:t>Platform Dependent</a:t>
                      </a:r>
                      <a:endParaRPr lang="en-US" sz="2400" dirty="0"/>
                    </a:p>
                  </a:txBody>
                  <a:tcPr/>
                </a:tc>
                <a:tc>
                  <a:txBody>
                    <a:bodyPr/>
                    <a:lstStyle/>
                    <a:p>
                      <a:r>
                        <a:rPr lang="en-US" sz="2400" dirty="0" smtClean="0"/>
                        <a:t>Platform</a:t>
                      </a:r>
                      <a:r>
                        <a:rPr lang="en-US" sz="2400" baseline="0" dirty="0" smtClean="0"/>
                        <a:t> Independent</a:t>
                      </a:r>
                      <a:endParaRPr lang="en-US" sz="2400" dirty="0"/>
                    </a:p>
                  </a:txBody>
                  <a:tcPr/>
                </a:tc>
              </a:tr>
              <a:tr h="657225">
                <a:tc>
                  <a:txBody>
                    <a:bodyPr/>
                    <a:lstStyle/>
                    <a:p>
                      <a:r>
                        <a:rPr lang="en-US" sz="2400" dirty="0" smtClean="0"/>
                        <a:t>No support</a:t>
                      </a:r>
                      <a:r>
                        <a:rPr lang="en-US" sz="2400" baseline="0" dirty="0" smtClean="0"/>
                        <a:t> for MVC</a:t>
                      </a:r>
                      <a:endParaRPr lang="en-US" sz="2400" dirty="0"/>
                    </a:p>
                  </a:txBody>
                  <a:tcPr/>
                </a:tc>
                <a:tc>
                  <a:txBody>
                    <a:bodyPr/>
                    <a:lstStyle/>
                    <a:p>
                      <a:r>
                        <a:rPr lang="en-US" sz="2400" dirty="0" smtClean="0"/>
                        <a:t>MVC Supported</a:t>
                      </a:r>
                      <a:endParaRPr lang="en-US" sz="2400" dirty="0"/>
                    </a:p>
                  </a:txBody>
                  <a:tcPr/>
                </a:tc>
              </a:tr>
              <a:tr h="657225">
                <a:tc>
                  <a:txBody>
                    <a:bodyPr/>
                    <a:lstStyle/>
                    <a:p>
                      <a:r>
                        <a:rPr lang="en-US" sz="2400" dirty="0" smtClean="0"/>
                        <a:t>AWT is base for Swing</a:t>
                      </a:r>
                      <a:endParaRPr lang="en-US" sz="2400" dirty="0"/>
                    </a:p>
                  </a:txBody>
                  <a:tcPr/>
                </a:tc>
                <a:tc>
                  <a:txBody>
                    <a:bodyPr/>
                    <a:lstStyle/>
                    <a:p>
                      <a:r>
                        <a:rPr lang="en-US" sz="2400" dirty="0" smtClean="0"/>
                        <a:t>Swing</a:t>
                      </a:r>
                      <a:r>
                        <a:rPr lang="en-US" sz="2400" baseline="0" dirty="0" smtClean="0"/>
                        <a:t> is based on AWT</a:t>
                      </a:r>
                      <a:endParaRPr lang="en-US" sz="2400" dirty="0"/>
                    </a:p>
                  </a:txBody>
                  <a:tcPr/>
                </a:tc>
              </a:tr>
              <a:tr h="657225">
                <a:tc>
                  <a:txBody>
                    <a:bodyPr/>
                    <a:lstStyle/>
                    <a:p>
                      <a:r>
                        <a:rPr lang="en-US" sz="2400" dirty="0" smtClean="0"/>
                        <a:t>AWT is primary version of Java GUI</a:t>
                      </a:r>
                      <a:endParaRPr lang="en-US" sz="2400" dirty="0"/>
                    </a:p>
                  </a:txBody>
                  <a:tcPr/>
                </a:tc>
                <a:tc>
                  <a:txBody>
                    <a:bodyPr/>
                    <a:lstStyle/>
                    <a:p>
                      <a:r>
                        <a:rPr lang="en-US" sz="2400" dirty="0" smtClean="0"/>
                        <a:t>Swing</a:t>
                      </a:r>
                      <a:r>
                        <a:rPr lang="en-US" sz="2400" baseline="0" dirty="0" smtClean="0"/>
                        <a:t> is Advance version of Java GUI</a:t>
                      </a:r>
                      <a:endParaRPr lang="en-US" sz="2400" dirty="0"/>
                    </a:p>
                  </a:txBody>
                  <a:tcPr/>
                </a:tc>
              </a:tr>
              <a:tr h="657225">
                <a:tc>
                  <a:txBody>
                    <a:bodyPr/>
                    <a:lstStyle/>
                    <a:p>
                      <a:r>
                        <a:rPr lang="en-US" sz="2400" dirty="0" smtClean="0"/>
                        <a:t>AWT is applet</a:t>
                      </a:r>
                      <a:endParaRPr lang="en-US" sz="2400" dirty="0"/>
                    </a:p>
                  </a:txBody>
                  <a:tcPr/>
                </a:tc>
                <a:tc>
                  <a:txBody>
                    <a:bodyPr/>
                    <a:lstStyle/>
                    <a:p>
                      <a:r>
                        <a:rPr lang="en-US" sz="2400" dirty="0" smtClean="0"/>
                        <a:t>Swing is </a:t>
                      </a:r>
                      <a:r>
                        <a:rPr lang="en-US" sz="2400" dirty="0" err="1" smtClean="0"/>
                        <a:t>Applicaiton</a:t>
                      </a:r>
                      <a:endParaRPr lang="en-US" sz="2400" dirty="0"/>
                    </a:p>
                  </a:txBody>
                  <a:tcPr/>
                </a:tc>
              </a:tr>
            </a:tbl>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Components and Containers</a:t>
            </a:r>
            <a:endParaRPr lang="en-US" dirty="0"/>
          </a:p>
        </p:txBody>
      </p:sp>
      <p:sp>
        <p:nvSpPr>
          <p:cNvPr id="4" name="TextBox 3"/>
          <p:cNvSpPr txBox="1"/>
          <p:nvPr/>
        </p:nvSpPr>
        <p:spPr>
          <a:xfrm>
            <a:off x="228600" y="1066800"/>
            <a:ext cx="8763000" cy="4031873"/>
          </a:xfrm>
          <a:prstGeom prst="rect">
            <a:avLst/>
          </a:prstGeom>
          <a:noFill/>
        </p:spPr>
        <p:txBody>
          <a:bodyPr wrap="square" rtlCol="0">
            <a:spAutoFit/>
          </a:bodyPr>
          <a:lstStyle/>
          <a:p>
            <a:pPr algn="just"/>
            <a:r>
              <a:rPr lang="en-US" sz="3200" dirty="0" smtClean="0"/>
              <a:t>	Swing consist of two main items.  Components and containers.  The term component is an independent visual control like push button or text box.  On other hand a container holds a group of components.</a:t>
            </a:r>
          </a:p>
          <a:p>
            <a:pPr algn="just"/>
            <a:r>
              <a:rPr lang="en-US" sz="3200" dirty="0" smtClean="0"/>
              <a:t>	All the swing components derived from </a:t>
            </a:r>
            <a:r>
              <a:rPr lang="en-US" sz="3200" dirty="0" err="1" smtClean="0"/>
              <a:t>Jcomponent</a:t>
            </a:r>
            <a:r>
              <a:rPr lang="en-US" sz="3200" dirty="0" smtClean="0"/>
              <a:t> and </a:t>
            </a:r>
            <a:r>
              <a:rPr lang="en-US" sz="3200" dirty="0" err="1" smtClean="0"/>
              <a:t>Jcontainer</a:t>
            </a:r>
            <a:r>
              <a:rPr lang="en-US" sz="3200" dirty="0" smtClean="0"/>
              <a:t> classes.  Both of these classes are part of package </a:t>
            </a:r>
            <a:r>
              <a:rPr lang="en-US" sz="3200" dirty="0" err="1" smtClean="0"/>
              <a:t>javax.swing</a:t>
            </a:r>
            <a:r>
              <a:rPr lang="en-US" sz="3200" dirty="0" smtClean="0"/>
              <a:t>.</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List of Components</a:t>
            </a:r>
            <a:endParaRPr lang="en-US" dirty="0"/>
          </a:p>
        </p:txBody>
      </p:sp>
      <p:graphicFrame>
        <p:nvGraphicFramePr>
          <p:cNvPr id="5" name="Table 4"/>
          <p:cNvGraphicFramePr>
            <a:graphicFrameLocks noGrp="1"/>
          </p:cNvGraphicFramePr>
          <p:nvPr/>
        </p:nvGraphicFramePr>
        <p:xfrm>
          <a:off x="304800" y="1066800"/>
          <a:ext cx="8382000" cy="4038600"/>
        </p:xfrm>
        <a:graphic>
          <a:graphicData uri="http://schemas.openxmlformats.org/drawingml/2006/table">
            <a:tbl>
              <a:tblPr firstRow="1" bandRow="1">
                <a:tableStyleId>{5C22544A-7EE6-4342-B048-85BDC9FD1C3A}</a:tableStyleId>
              </a:tblPr>
              <a:tblGrid>
                <a:gridCol w="1891216"/>
                <a:gridCol w="1971595"/>
                <a:gridCol w="1851864"/>
                <a:gridCol w="2667325"/>
              </a:tblGrid>
              <a:tr h="504825">
                <a:tc>
                  <a:txBody>
                    <a:bodyPr/>
                    <a:lstStyle/>
                    <a:p>
                      <a:r>
                        <a:rPr lang="en-US" sz="2000" dirty="0" err="1" smtClean="0"/>
                        <a:t>JApplet</a:t>
                      </a:r>
                      <a:endParaRPr lang="en-US" sz="2000" dirty="0"/>
                    </a:p>
                  </a:txBody>
                  <a:tcPr/>
                </a:tc>
                <a:tc>
                  <a:txBody>
                    <a:bodyPr/>
                    <a:lstStyle/>
                    <a:p>
                      <a:r>
                        <a:rPr lang="en-US" sz="2000" dirty="0" err="1" smtClean="0"/>
                        <a:t>JButton</a:t>
                      </a:r>
                      <a:endParaRPr lang="en-US" sz="2000" dirty="0"/>
                    </a:p>
                  </a:txBody>
                  <a:tcPr/>
                </a:tc>
                <a:tc>
                  <a:txBody>
                    <a:bodyPr/>
                    <a:lstStyle/>
                    <a:p>
                      <a:r>
                        <a:rPr lang="en-US" sz="2000" dirty="0" err="1" smtClean="0"/>
                        <a:t>JCheckBox</a:t>
                      </a:r>
                      <a:endParaRPr lang="en-US" sz="2000" dirty="0"/>
                    </a:p>
                  </a:txBody>
                  <a:tcPr/>
                </a:tc>
                <a:tc>
                  <a:txBody>
                    <a:bodyPr/>
                    <a:lstStyle/>
                    <a:p>
                      <a:r>
                        <a:rPr lang="en-US" sz="2000" dirty="0" err="1" smtClean="0"/>
                        <a:t>JCheckBoxMenuItem</a:t>
                      </a:r>
                      <a:endParaRPr lang="en-US" sz="2000" dirty="0"/>
                    </a:p>
                  </a:txBody>
                  <a:tcPr/>
                </a:tc>
              </a:tr>
              <a:tr h="504825">
                <a:tc>
                  <a:txBody>
                    <a:bodyPr/>
                    <a:lstStyle/>
                    <a:p>
                      <a:r>
                        <a:rPr lang="en-US" sz="2000" dirty="0" err="1" smtClean="0"/>
                        <a:t>JColorChooser</a:t>
                      </a:r>
                      <a:endParaRPr lang="en-US" sz="2000" dirty="0"/>
                    </a:p>
                  </a:txBody>
                  <a:tcPr/>
                </a:tc>
                <a:tc>
                  <a:txBody>
                    <a:bodyPr/>
                    <a:lstStyle/>
                    <a:p>
                      <a:r>
                        <a:rPr lang="en-US" sz="2000" dirty="0" err="1" smtClean="0"/>
                        <a:t>JComboBox</a:t>
                      </a:r>
                      <a:endParaRPr lang="en-US" sz="2000" dirty="0"/>
                    </a:p>
                  </a:txBody>
                  <a:tcPr/>
                </a:tc>
                <a:tc>
                  <a:txBody>
                    <a:bodyPr/>
                    <a:lstStyle/>
                    <a:p>
                      <a:r>
                        <a:rPr lang="en-US" sz="2000" dirty="0" err="1" smtClean="0"/>
                        <a:t>JComponent</a:t>
                      </a:r>
                      <a:endParaRPr lang="en-US" sz="2000" dirty="0"/>
                    </a:p>
                  </a:txBody>
                  <a:tcPr/>
                </a:tc>
                <a:tc>
                  <a:txBody>
                    <a:bodyPr/>
                    <a:lstStyle/>
                    <a:p>
                      <a:r>
                        <a:rPr lang="en-US" sz="2000" dirty="0" err="1" smtClean="0"/>
                        <a:t>JDailog</a:t>
                      </a:r>
                      <a:endParaRPr lang="en-US" sz="2000" dirty="0"/>
                    </a:p>
                  </a:txBody>
                  <a:tcPr/>
                </a:tc>
              </a:tr>
              <a:tr h="504825">
                <a:tc>
                  <a:txBody>
                    <a:bodyPr/>
                    <a:lstStyle/>
                    <a:p>
                      <a:r>
                        <a:rPr lang="en-US" sz="2000" dirty="0" err="1" smtClean="0"/>
                        <a:t>JFileChooser</a:t>
                      </a:r>
                      <a:endParaRPr lang="en-US" sz="2000" dirty="0"/>
                    </a:p>
                  </a:txBody>
                  <a:tcPr/>
                </a:tc>
                <a:tc>
                  <a:txBody>
                    <a:bodyPr/>
                    <a:lstStyle/>
                    <a:p>
                      <a:r>
                        <a:rPr lang="en-US" sz="2000" dirty="0" err="1" smtClean="0"/>
                        <a:t>JFrame</a:t>
                      </a:r>
                      <a:endParaRPr lang="en-US" sz="2000" dirty="0"/>
                    </a:p>
                  </a:txBody>
                  <a:tcPr/>
                </a:tc>
                <a:tc>
                  <a:txBody>
                    <a:bodyPr/>
                    <a:lstStyle/>
                    <a:p>
                      <a:r>
                        <a:rPr lang="en-US" sz="2000" dirty="0" err="1" smtClean="0"/>
                        <a:t>JLabel</a:t>
                      </a:r>
                      <a:endParaRPr lang="en-US" sz="2000" dirty="0"/>
                    </a:p>
                  </a:txBody>
                  <a:tcPr/>
                </a:tc>
                <a:tc>
                  <a:txBody>
                    <a:bodyPr/>
                    <a:lstStyle/>
                    <a:p>
                      <a:r>
                        <a:rPr lang="en-US" sz="2000" dirty="0" err="1" smtClean="0"/>
                        <a:t>JList</a:t>
                      </a:r>
                      <a:endParaRPr lang="en-US" sz="2000" dirty="0"/>
                    </a:p>
                  </a:txBody>
                  <a:tcPr/>
                </a:tc>
              </a:tr>
              <a:tr h="504825">
                <a:tc>
                  <a:txBody>
                    <a:bodyPr/>
                    <a:lstStyle/>
                    <a:p>
                      <a:r>
                        <a:rPr lang="en-US" sz="2000" dirty="0" err="1" smtClean="0"/>
                        <a:t>JMenu</a:t>
                      </a:r>
                      <a:endParaRPr lang="en-US" sz="2000" dirty="0"/>
                    </a:p>
                  </a:txBody>
                  <a:tcPr/>
                </a:tc>
                <a:tc>
                  <a:txBody>
                    <a:bodyPr/>
                    <a:lstStyle/>
                    <a:p>
                      <a:r>
                        <a:rPr lang="en-US" sz="2000" dirty="0" err="1" smtClean="0"/>
                        <a:t>JMenuBar</a:t>
                      </a:r>
                      <a:endParaRPr lang="en-US" sz="2000" dirty="0"/>
                    </a:p>
                  </a:txBody>
                  <a:tcPr/>
                </a:tc>
                <a:tc>
                  <a:txBody>
                    <a:bodyPr/>
                    <a:lstStyle/>
                    <a:p>
                      <a:r>
                        <a:rPr lang="en-US" sz="2000" dirty="0" err="1" smtClean="0"/>
                        <a:t>JMenuItem</a:t>
                      </a:r>
                      <a:endParaRPr lang="en-US" sz="2000" dirty="0"/>
                    </a:p>
                  </a:txBody>
                  <a:tcPr/>
                </a:tc>
                <a:tc>
                  <a:txBody>
                    <a:bodyPr/>
                    <a:lstStyle/>
                    <a:p>
                      <a:r>
                        <a:rPr lang="en-US" sz="2000" dirty="0" err="1" smtClean="0"/>
                        <a:t>JOptionPane</a:t>
                      </a:r>
                      <a:endParaRPr lang="en-US" sz="2000" dirty="0"/>
                    </a:p>
                  </a:txBody>
                  <a:tcPr/>
                </a:tc>
              </a:tr>
              <a:tr h="504825">
                <a:tc>
                  <a:txBody>
                    <a:bodyPr/>
                    <a:lstStyle/>
                    <a:p>
                      <a:r>
                        <a:rPr lang="en-US" sz="2000" dirty="0" err="1" smtClean="0"/>
                        <a:t>JPanel</a:t>
                      </a:r>
                      <a:endParaRPr lang="en-US" sz="2000" dirty="0"/>
                    </a:p>
                  </a:txBody>
                  <a:tcPr/>
                </a:tc>
                <a:tc>
                  <a:txBody>
                    <a:bodyPr/>
                    <a:lstStyle/>
                    <a:p>
                      <a:r>
                        <a:rPr lang="en-US" sz="2000" dirty="0" err="1" smtClean="0"/>
                        <a:t>JPasswordField</a:t>
                      </a:r>
                      <a:endParaRPr lang="en-US" sz="2000" dirty="0"/>
                    </a:p>
                  </a:txBody>
                  <a:tcPr/>
                </a:tc>
                <a:tc>
                  <a:txBody>
                    <a:bodyPr/>
                    <a:lstStyle/>
                    <a:p>
                      <a:r>
                        <a:rPr lang="en-US" sz="2000" dirty="0" err="1" smtClean="0"/>
                        <a:t>JProgressBar</a:t>
                      </a:r>
                      <a:endParaRPr lang="en-US" sz="2000" dirty="0"/>
                    </a:p>
                  </a:txBody>
                  <a:tcPr/>
                </a:tc>
                <a:tc>
                  <a:txBody>
                    <a:bodyPr/>
                    <a:lstStyle/>
                    <a:p>
                      <a:r>
                        <a:rPr lang="en-US" sz="2000" dirty="0" err="1" smtClean="0"/>
                        <a:t>JRadioButton</a:t>
                      </a:r>
                      <a:endParaRPr lang="en-US" sz="2000" dirty="0"/>
                    </a:p>
                  </a:txBody>
                  <a:tcPr/>
                </a:tc>
              </a:tr>
              <a:tr h="504825">
                <a:tc>
                  <a:txBody>
                    <a:bodyPr/>
                    <a:lstStyle/>
                    <a:p>
                      <a:r>
                        <a:rPr lang="en-US" sz="2000" dirty="0" err="1" smtClean="0"/>
                        <a:t>JScrollBar</a:t>
                      </a:r>
                      <a:endParaRPr lang="en-US" sz="2000" dirty="0"/>
                    </a:p>
                  </a:txBody>
                  <a:tcPr/>
                </a:tc>
                <a:tc>
                  <a:txBody>
                    <a:bodyPr/>
                    <a:lstStyle/>
                    <a:p>
                      <a:r>
                        <a:rPr lang="en-US" sz="2000" dirty="0" err="1" smtClean="0"/>
                        <a:t>JSeprator</a:t>
                      </a:r>
                      <a:endParaRPr lang="en-US" sz="2000" dirty="0"/>
                    </a:p>
                  </a:txBody>
                  <a:tcPr/>
                </a:tc>
                <a:tc>
                  <a:txBody>
                    <a:bodyPr/>
                    <a:lstStyle/>
                    <a:p>
                      <a:r>
                        <a:rPr lang="en-US" sz="2000" dirty="0" err="1" smtClean="0"/>
                        <a:t>JSlider</a:t>
                      </a:r>
                      <a:endParaRPr lang="en-US" sz="2000" dirty="0"/>
                    </a:p>
                  </a:txBody>
                  <a:tcPr/>
                </a:tc>
                <a:tc>
                  <a:txBody>
                    <a:bodyPr/>
                    <a:lstStyle/>
                    <a:p>
                      <a:r>
                        <a:rPr lang="en-US" sz="2000" dirty="0" err="1" smtClean="0"/>
                        <a:t>JTable</a:t>
                      </a:r>
                      <a:endParaRPr lang="en-US" sz="2000" dirty="0"/>
                    </a:p>
                  </a:txBody>
                  <a:tcPr/>
                </a:tc>
              </a:tr>
              <a:tr h="504825">
                <a:tc>
                  <a:txBody>
                    <a:bodyPr/>
                    <a:lstStyle/>
                    <a:p>
                      <a:r>
                        <a:rPr lang="en-US" sz="2000" dirty="0" err="1" smtClean="0"/>
                        <a:t>JTextArea</a:t>
                      </a:r>
                      <a:endParaRPr lang="en-US" sz="2000" dirty="0"/>
                    </a:p>
                  </a:txBody>
                  <a:tcPr/>
                </a:tc>
                <a:tc>
                  <a:txBody>
                    <a:bodyPr/>
                    <a:lstStyle/>
                    <a:p>
                      <a:r>
                        <a:rPr lang="en-US" sz="2000" dirty="0" err="1" smtClean="0"/>
                        <a:t>JTextField</a:t>
                      </a:r>
                      <a:endParaRPr lang="en-US" sz="2000" dirty="0"/>
                    </a:p>
                  </a:txBody>
                  <a:tcPr/>
                </a:tc>
                <a:tc>
                  <a:txBody>
                    <a:bodyPr/>
                    <a:lstStyle/>
                    <a:p>
                      <a:r>
                        <a:rPr lang="en-US" sz="2000" dirty="0" err="1" smtClean="0"/>
                        <a:t>JToggleButton</a:t>
                      </a:r>
                      <a:endParaRPr lang="en-US" sz="2000" dirty="0"/>
                    </a:p>
                  </a:txBody>
                  <a:tcPr/>
                </a:tc>
                <a:tc>
                  <a:txBody>
                    <a:bodyPr/>
                    <a:lstStyle/>
                    <a:p>
                      <a:r>
                        <a:rPr lang="en-US" sz="2000" dirty="0" err="1" smtClean="0"/>
                        <a:t>JToolBar</a:t>
                      </a:r>
                      <a:endParaRPr lang="en-US" sz="2000" dirty="0"/>
                    </a:p>
                  </a:txBody>
                  <a:tcPr/>
                </a:tc>
              </a:tr>
              <a:tr h="504825">
                <a:tc>
                  <a:txBody>
                    <a:bodyPr/>
                    <a:lstStyle/>
                    <a:p>
                      <a:r>
                        <a:rPr lang="en-US" sz="2000" dirty="0" err="1" smtClean="0"/>
                        <a:t>JToolTip</a:t>
                      </a:r>
                      <a:endParaRPr lang="en-US" sz="2000" dirty="0"/>
                    </a:p>
                  </a:txBody>
                  <a:tcPr/>
                </a:tc>
                <a:tc>
                  <a:txBody>
                    <a:bodyPr/>
                    <a:lstStyle/>
                    <a:p>
                      <a:r>
                        <a:rPr lang="en-US" sz="2000" dirty="0" err="1" smtClean="0"/>
                        <a:t>JTree</a:t>
                      </a:r>
                      <a:endParaRPr lang="en-US" sz="2000" dirty="0"/>
                    </a:p>
                  </a:txBody>
                  <a:tcPr/>
                </a:tc>
                <a:tc>
                  <a:txBody>
                    <a:bodyPr/>
                    <a:lstStyle/>
                    <a:p>
                      <a:r>
                        <a:rPr lang="en-US" sz="2000" dirty="0" err="1" smtClean="0"/>
                        <a:t>JWindow</a:t>
                      </a:r>
                      <a:endParaRPr lang="en-US" sz="2000" dirty="0"/>
                    </a:p>
                  </a:txBody>
                  <a:tcPr/>
                </a:tc>
                <a:tc>
                  <a:txBody>
                    <a:bodyPr/>
                    <a:lstStyle/>
                    <a:p>
                      <a:endParaRPr lang="en-US" sz="2000" dirty="0"/>
                    </a:p>
                  </a:txBody>
                  <a:tcPr/>
                </a:tc>
              </a:tr>
            </a:tbl>
          </a:graphicData>
        </a:graphic>
      </p:graphicFrame>
      <p:sp>
        <p:nvSpPr>
          <p:cNvPr id="6" name="TextBox 5"/>
          <p:cNvSpPr txBox="1"/>
          <p:nvPr/>
        </p:nvSpPr>
        <p:spPr>
          <a:xfrm>
            <a:off x="228600" y="5188327"/>
            <a:ext cx="8763000" cy="1077218"/>
          </a:xfrm>
          <a:prstGeom prst="rect">
            <a:avLst/>
          </a:prstGeom>
          <a:noFill/>
        </p:spPr>
        <p:txBody>
          <a:bodyPr wrap="square" rtlCol="0">
            <a:spAutoFit/>
          </a:bodyPr>
          <a:lstStyle/>
          <a:p>
            <a:pPr algn="just"/>
            <a:r>
              <a:rPr lang="en-US" sz="3200" dirty="0" smtClean="0"/>
              <a:t>	Out of these components </a:t>
            </a:r>
            <a:r>
              <a:rPr lang="en-US" sz="3200" dirty="0" err="1" smtClean="0"/>
              <a:t>JFrame</a:t>
            </a:r>
            <a:r>
              <a:rPr lang="en-US" sz="3200" dirty="0" smtClean="0"/>
              <a:t>, </a:t>
            </a:r>
            <a:r>
              <a:rPr lang="en-US" sz="3200" dirty="0" err="1" smtClean="0"/>
              <a:t>JApplet</a:t>
            </a:r>
            <a:r>
              <a:rPr lang="en-US" sz="3200" dirty="0" smtClean="0"/>
              <a:t>, </a:t>
            </a:r>
            <a:r>
              <a:rPr lang="en-US" sz="3200" dirty="0" err="1" smtClean="0"/>
              <a:t>JWindow</a:t>
            </a:r>
            <a:r>
              <a:rPr lang="en-US" sz="3200" dirty="0" smtClean="0"/>
              <a:t> and </a:t>
            </a:r>
            <a:r>
              <a:rPr lang="en-US" sz="3200" dirty="0" err="1" smtClean="0"/>
              <a:t>JDialog</a:t>
            </a:r>
            <a:r>
              <a:rPr lang="en-US" sz="3200" dirty="0" smtClean="0"/>
              <a:t> are containers.</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err="1" smtClean="0"/>
              <a:t>JFrame</a:t>
            </a:r>
            <a:endParaRPr lang="en-US" dirty="0"/>
          </a:p>
        </p:txBody>
      </p:sp>
      <p:sp>
        <p:nvSpPr>
          <p:cNvPr id="6" name="TextBox 5"/>
          <p:cNvSpPr txBox="1"/>
          <p:nvPr/>
        </p:nvSpPr>
        <p:spPr>
          <a:xfrm>
            <a:off x="228600" y="990600"/>
            <a:ext cx="8763000" cy="5509200"/>
          </a:xfrm>
          <a:prstGeom prst="rect">
            <a:avLst/>
          </a:prstGeom>
          <a:noFill/>
        </p:spPr>
        <p:txBody>
          <a:bodyPr wrap="square" rtlCol="0">
            <a:spAutoFit/>
          </a:bodyPr>
          <a:lstStyle/>
          <a:p>
            <a:pPr algn="just"/>
            <a:r>
              <a:rPr lang="en-US" sz="3200" dirty="0" smtClean="0"/>
              <a:t>	The frame in java works like the main window where your components (controls) are added to develop an application. In the Java Swing, top-level windows are represented by the </a:t>
            </a:r>
            <a:r>
              <a:rPr lang="en-US" sz="3200" dirty="0" err="1" smtClean="0"/>
              <a:t>JFrame</a:t>
            </a:r>
            <a:r>
              <a:rPr lang="en-US" sz="3200" dirty="0" smtClean="0"/>
              <a:t> class. Java supports the look and feel and decoration for the frame. </a:t>
            </a:r>
          </a:p>
          <a:p>
            <a:pPr algn="just"/>
            <a:r>
              <a:rPr lang="en-US" sz="3200" dirty="0" smtClean="0">
                <a:hlinkClick r:id="rId2" action="ppaction://hlinkfile"/>
              </a:rPr>
              <a:t>ex\swing\FrameDemo.java</a:t>
            </a:r>
            <a:endParaRPr lang="en-US" sz="3200" dirty="0" smtClean="0"/>
          </a:p>
          <a:p>
            <a:pPr algn="just"/>
            <a:r>
              <a:rPr lang="en-US" sz="3200" dirty="0" smtClean="0">
                <a:hlinkClick r:id="rId3" action="ppaction://hlinkfile"/>
              </a:rPr>
              <a:t>ex\swing\FrameClosing.java</a:t>
            </a:r>
            <a:endParaRPr lang="en-US" sz="3200" dirty="0" smtClean="0"/>
          </a:p>
          <a:p>
            <a:pPr algn="just"/>
            <a:r>
              <a:rPr lang="en-US" sz="3200" dirty="0" smtClean="0">
                <a:hlinkClick r:id="rId4" action="ppaction://hlinkfile"/>
              </a:rPr>
              <a:t>ex\swing\SettingIconFrame.java</a:t>
            </a:r>
            <a:endParaRPr lang="en-US" sz="3200" dirty="0" smtClean="0"/>
          </a:p>
          <a:p>
            <a:pPr algn="just"/>
            <a:r>
              <a:rPr lang="en-US" sz="3200" dirty="0" smtClean="0">
                <a:hlinkClick r:id="rId5" action="ppaction://hlinkfile"/>
              </a:rPr>
              <a:t>ex\swing\SwingFrameNonResizable.java</a:t>
            </a:r>
            <a:endParaRPr lang="en-US" sz="3200" dirty="0" smtClean="0"/>
          </a:p>
          <a:p>
            <a:pPr algn="just"/>
            <a:r>
              <a:rPr lang="en-US" sz="3200" dirty="0" smtClean="0">
                <a:hlinkClick r:id="rId6" action="ppaction://hlinkfile"/>
              </a:rPr>
              <a:t>ex\swing\RemoveTitleFrame.java</a:t>
            </a:r>
            <a:endParaRPr lang="en-US" sz="3200"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err="1" smtClean="0"/>
              <a:t>JLabel</a:t>
            </a:r>
            <a:endParaRPr lang="en-US" dirty="0"/>
          </a:p>
        </p:txBody>
      </p:sp>
      <p:sp>
        <p:nvSpPr>
          <p:cNvPr id="6" name="TextBox 5"/>
          <p:cNvSpPr txBox="1"/>
          <p:nvPr/>
        </p:nvSpPr>
        <p:spPr>
          <a:xfrm>
            <a:off x="228600" y="990600"/>
            <a:ext cx="8763000" cy="1569660"/>
          </a:xfrm>
          <a:prstGeom prst="rect">
            <a:avLst/>
          </a:prstGeom>
          <a:noFill/>
        </p:spPr>
        <p:txBody>
          <a:bodyPr wrap="square" rtlCol="0">
            <a:spAutoFit/>
          </a:bodyPr>
          <a:lstStyle/>
          <a:p>
            <a:pPr algn="just"/>
            <a:r>
              <a:rPr lang="en-US" sz="3200" dirty="0" smtClean="0"/>
              <a:t>	The Label in Swing works same as the AWT Label.</a:t>
            </a:r>
          </a:p>
          <a:p>
            <a:pPr algn="just"/>
            <a:r>
              <a:rPr lang="en-US" sz="3200" dirty="0" smtClean="0">
                <a:hlinkClick r:id="rId2" action="ppaction://hlinkfile"/>
              </a:rPr>
              <a:t>ex\swing\Label.java</a:t>
            </a:r>
            <a:endParaRPr lang="en-US" sz="3200"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err="1" smtClean="0"/>
              <a:t>JTextField</a:t>
            </a:r>
            <a:endParaRPr lang="en-US" dirty="0"/>
          </a:p>
        </p:txBody>
      </p:sp>
      <p:sp>
        <p:nvSpPr>
          <p:cNvPr id="6" name="TextBox 5"/>
          <p:cNvSpPr txBox="1"/>
          <p:nvPr/>
        </p:nvSpPr>
        <p:spPr>
          <a:xfrm>
            <a:off x="228600" y="990600"/>
            <a:ext cx="8763000" cy="2062103"/>
          </a:xfrm>
          <a:prstGeom prst="rect">
            <a:avLst/>
          </a:prstGeom>
          <a:noFill/>
        </p:spPr>
        <p:txBody>
          <a:bodyPr wrap="square" rtlCol="0">
            <a:spAutoFit/>
          </a:bodyPr>
          <a:lstStyle/>
          <a:p>
            <a:pPr algn="just"/>
            <a:r>
              <a:rPr lang="en-US" sz="3200" dirty="0" smtClean="0"/>
              <a:t>	The </a:t>
            </a:r>
            <a:r>
              <a:rPr lang="en-US" sz="3200" dirty="0" err="1" smtClean="0"/>
              <a:t>TextField</a:t>
            </a:r>
            <a:r>
              <a:rPr lang="en-US" sz="3200" dirty="0" smtClean="0"/>
              <a:t> in Swing works same as the AWT </a:t>
            </a:r>
            <a:r>
              <a:rPr lang="en-US" sz="3200" dirty="0" err="1" smtClean="0"/>
              <a:t>TextField</a:t>
            </a:r>
            <a:r>
              <a:rPr lang="en-US" sz="3200" dirty="0" smtClean="0"/>
              <a:t>.</a:t>
            </a:r>
          </a:p>
          <a:p>
            <a:pPr algn="just"/>
            <a:r>
              <a:rPr lang="en-US" sz="3200" dirty="0" smtClean="0">
                <a:hlinkClick r:id="rId2" action="ppaction://hlinkfile"/>
              </a:rPr>
              <a:t>ex\swing\LoginDemo.java</a:t>
            </a:r>
            <a:endParaRPr lang="en-US" sz="3200" dirty="0" smtClean="0"/>
          </a:p>
          <a:p>
            <a:pPr algn="just"/>
            <a:r>
              <a:rPr lang="en-US" sz="3200" dirty="0" smtClean="0">
                <a:hlinkClick r:id="rId3" action="ppaction://hlinkfile"/>
              </a:rPr>
              <a:t>ex\swing\NextPage.java</a:t>
            </a:r>
            <a:endParaRPr lang="en-US" sz="3200"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err="1" smtClean="0"/>
              <a:t>JTextArea</a:t>
            </a:r>
            <a:endParaRPr lang="en-US" dirty="0"/>
          </a:p>
        </p:txBody>
      </p:sp>
      <p:sp>
        <p:nvSpPr>
          <p:cNvPr id="6" name="TextBox 5"/>
          <p:cNvSpPr txBox="1"/>
          <p:nvPr/>
        </p:nvSpPr>
        <p:spPr>
          <a:xfrm>
            <a:off x="228600" y="990600"/>
            <a:ext cx="8763000" cy="3046988"/>
          </a:xfrm>
          <a:prstGeom prst="rect">
            <a:avLst/>
          </a:prstGeom>
          <a:noFill/>
        </p:spPr>
        <p:txBody>
          <a:bodyPr wrap="square" rtlCol="0">
            <a:spAutoFit/>
          </a:bodyPr>
          <a:lstStyle/>
          <a:p>
            <a:pPr algn="just"/>
            <a:r>
              <a:rPr lang="en-US" sz="3200" dirty="0" smtClean="0"/>
              <a:t>	The </a:t>
            </a:r>
            <a:r>
              <a:rPr lang="en-US" sz="3200" dirty="0" err="1" smtClean="0"/>
              <a:t>JTextArea</a:t>
            </a:r>
            <a:r>
              <a:rPr lang="en-US" sz="3200" dirty="0" smtClean="0"/>
              <a:t> works same as </a:t>
            </a:r>
            <a:r>
              <a:rPr lang="en-US" sz="3200" dirty="0" err="1" smtClean="0"/>
              <a:t>TextArea</a:t>
            </a:r>
            <a:r>
              <a:rPr lang="en-US" sz="3200" dirty="0" smtClean="0"/>
              <a:t> of the AWT.  But here the main difference is in AWT we can set the scrollbars when the text will not fit into the </a:t>
            </a:r>
            <a:r>
              <a:rPr lang="en-US" sz="3200" dirty="0" err="1" smtClean="0"/>
              <a:t>TextArea</a:t>
            </a:r>
            <a:r>
              <a:rPr lang="en-US" sz="3200" dirty="0" smtClean="0"/>
              <a:t> then </a:t>
            </a:r>
            <a:r>
              <a:rPr lang="en-US" sz="3200" dirty="0" err="1" smtClean="0"/>
              <a:t>TextArea</a:t>
            </a:r>
            <a:r>
              <a:rPr lang="en-US" sz="3200" dirty="0" smtClean="0"/>
              <a:t> will automatically grown.</a:t>
            </a:r>
          </a:p>
          <a:p>
            <a:pPr algn="just"/>
            <a:r>
              <a:rPr lang="en-US" sz="3200" dirty="0" smtClean="0">
                <a:hlinkClick r:id="rId2" action="ppaction://hlinkfile"/>
              </a:rPr>
              <a:t>ex\swing\TextAreaExample.java</a:t>
            </a:r>
            <a:endParaRPr lang="en-US" sz="3200"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Introduction</a:t>
            </a:r>
            <a:endParaRPr lang="en-US" dirty="0"/>
          </a:p>
        </p:txBody>
      </p:sp>
      <p:sp>
        <p:nvSpPr>
          <p:cNvPr id="4" name="TextBox 3"/>
          <p:cNvSpPr txBox="1"/>
          <p:nvPr/>
        </p:nvSpPr>
        <p:spPr>
          <a:xfrm>
            <a:off x="228600" y="1066800"/>
            <a:ext cx="8763000" cy="5016758"/>
          </a:xfrm>
          <a:prstGeom prst="rect">
            <a:avLst/>
          </a:prstGeom>
          <a:noFill/>
        </p:spPr>
        <p:txBody>
          <a:bodyPr wrap="square" rtlCol="0">
            <a:spAutoFit/>
          </a:bodyPr>
          <a:lstStyle/>
          <a:p>
            <a:pPr algn="just"/>
            <a:r>
              <a:rPr lang="en-US" sz="3200" dirty="0" smtClean="0"/>
              <a:t>	After learning AWT, lets now see what's Swing? Well, Swing is important to develop Java programs with a graphical user interface (GUI). 	Modern operating systems such as Microsoft’s Windows, Apple’s </a:t>
            </a:r>
            <a:r>
              <a:rPr lang="en-US" sz="3200" dirty="0" err="1" smtClean="0"/>
              <a:t>MacOS</a:t>
            </a:r>
            <a:r>
              <a:rPr lang="en-US" sz="3200" dirty="0" smtClean="0"/>
              <a:t>, and the different Unix-based versions such as Linux or Solaris use a graphical interface to communicate with the user. The communication consists of information displayed by programs and actions and commands issued by the user.</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err="1" smtClean="0"/>
              <a:t>JButton</a:t>
            </a:r>
            <a:endParaRPr lang="en-US" dirty="0"/>
          </a:p>
        </p:txBody>
      </p:sp>
      <p:sp>
        <p:nvSpPr>
          <p:cNvPr id="6" name="TextBox 5"/>
          <p:cNvSpPr txBox="1"/>
          <p:nvPr/>
        </p:nvSpPr>
        <p:spPr>
          <a:xfrm>
            <a:off x="228600" y="990600"/>
            <a:ext cx="8763000" cy="3539430"/>
          </a:xfrm>
          <a:prstGeom prst="rect">
            <a:avLst/>
          </a:prstGeom>
          <a:noFill/>
        </p:spPr>
        <p:txBody>
          <a:bodyPr wrap="square" rtlCol="0">
            <a:spAutoFit/>
          </a:bodyPr>
          <a:lstStyle/>
          <a:p>
            <a:pPr algn="just"/>
            <a:r>
              <a:rPr lang="en-US" sz="3200" dirty="0" smtClean="0"/>
              <a:t>	</a:t>
            </a:r>
            <a:r>
              <a:rPr lang="en-US" sz="3200" dirty="0" err="1" smtClean="0"/>
              <a:t>JButton</a:t>
            </a:r>
            <a:r>
              <a:rPr lang="en-US" sz="3200" dirty="0" smtClean="0"/>
              <a:t> component will work same as AWT button.  The main difference is we can add Icons on the buttons as well as we can write multiple lines in the caption of button </a:t>
            </a:r>
          </a:p>
          <a:p>
            <a:pPr algn="just"/>
            <a:r>
              <a:rPr lang="en-US" sz="3200" dirty="0" smtClean="0">
                <a:hlinkClick r:id="rId2" action="ppaction://hlinkfile"/>
              </a:rPr>
              <a:t>ex\swing\ChangeButtonLabel.java</a:t>
            </a:r>
            <a:endParaRPr lang="en-US" sz="3200" dirty="0" smtClean="0"/>
          </a:p>
          <a:p>
            <a:pPr algn="just"/>
            <a:r>
              <a:rPr lang="en-US" sz="3200" dirty="0" smtClean="0">
                <a:hlinkClick r:id="rId3" action="ppaction://hlinkfile"/>
              </a:rPr>
              <a:t>ex\swing\MultilineLabelButton.java</a:t>
            </a:r>
            <a:endParaRPr lang="en-US" sz="3200" dirty="0" smtClean="0"/>
          </a:p>
          <a:p>
            <a:pPr algn="just"/>
            <a:r>
              <a:rPr lang="en-US" sz="3200" dirty="0" smtClean="0">
                <a:hlinkClick r:id="rId4" action="ppaction://hlinkfile"/>
              </a:rPr>
              <a:t>ex\swing\IconButton.java</a:t>
            </a:r>
            <a:endParaRPr lang="en-US" sz="3200"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New Feature like Absolute Coordinate</a:t>
            </a:r>
            <a:endParaRPr lang="en-US" dirty="0"/>
          </a:p>
        </p:txBody>
      </p:sp>
      <p:sp>
        <p:nvSpPr>
          <p:cNvPr id="6" name="TextBox 5"/>
          <p:cNvSpPr txBox="1"/>
          <p:nvPr/>
        </p:nvSpPr>
        <p:spPr>
          <a:xfrm>
            <a:off x="228600" y="990600"/>
            <a:ext cx="8763000" cy="2554545"/>
          </a:xfrm>
          <a:prstGeom prst="rect">
            <a:avLst/>
          </a:prstGeom>
          <a:noFill/>
        </p:spPr>
        <p:txBody>
          <a:bodyPr wrap="square" rtlCol="0">
            <a:spAutoFit/>
          </a:bodyPr>
          <a:lstStyle/>
          <a:p>
            <a:pPr algn="just"/>
            <a:r>
              <a:rPr lang="en-US" sz="3200" dirty="0" smtClean="0"/>
              <a:t>	Swing supports a new and unique feature through which we can specify the absolute coordinates to any component that we want to add into the frame.</a:t>
            </a:r>
          </a:p>
          <a:p>
            <a:pPr algn="just"/>
            <a:r>
              <a:rPr lang="en-US" sz="3200" dirty="0" smtClean="0">
                <a:hlinkClick r:id="rId2" action="ppaction://hlinkfile"/>
              </a:rPr>
              <a:t>ex\swing\AbsCoordinate.java</a:t>
            </a:r>
            <a:endParaRPr lang="en-US" sz="3200"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fontScale="90000"/>
          </a:bodyPr>
          <a:lstStyle/>
          <a:p>
            <a:r>
              <a:rPr lang="en-US" b="1" dirty="0" smtClean="0"/>
              <a:t>Use of HTML inside Swing components</a:t>
            </a:r>
            <a:endParaRPr lang="en-US" dirty="0"/>
          </a:p>
        </p:txBody>
      </p:sp>
      <p:sp>
        <p:nvSpPr>
          <p:cNvPr id="6" name="TextBox 5"/>
          <p:cNvSpPr txBox="1"/>
          <p:nvPr/>
        </p:nvSpPr>
        <p:spPr>
          <a:xfrm>
            <a:off x="228600" y="990600"/>
            <a:ext cx="8763000" cy="3046988"/>
          </a:xfrm>
          <a:prstGeom prst="rect">
            <a:avLst/>
          </a:prstGeom>
          <a:noFill/>
        </p:spPr>
        <p:txBody>
          <a:bodyPr wrap="square" rtlCol="0">
            <a:spAutoFit/>
          </a:bodyPr>
          <a:lstStyle/>
          <a:p>
            <a:pPr algn="just"/>
            <a:r>
              <a:rPr lang="en-US" sz="3200" dirty="0" smtClean="0"/>
              <a:t>	In Swing we are allowed to use HTML tags while creating various Swing Components.  With the help of using HTML tags while creating Swing components we are allowed to set various fonts / styles to all swing components</a:t>
            </a:r>
          </a:p>
          <a:p>
            <a:pPr algn="just"/>
            <a:r>
              <a:rPr lang="en-US" sz="3200" dirty="0" smtClean="0">
                <a:hlinkClick r:id="rId2" action="ppaction://hlinkfile"/>
              </a:rPr>
              <a:t>ex\swing\HtmlDemo.java</a:t>
            </a:r>
            <a:endParaRPr lang="en-US" sz="3200" dirty="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err="1" smtClean="0"/>
              <a:t>JCheckBox</a:t>
            </a:r>
            <a:endParaRPr lang="en-US" dirty="0"/>
          </a:p>
        </p:txBody>
      </p:sp>
      <p:sp>
        <p:nvSpPr>
          <p:cNvPr id="6" name="TextBox 5"/>
          <p:cNvSpPr txBox="1"/>
          <p:nvPr/>
        </p:nvSpPr>
        <p:spPr>
          <a:xfrm>
            <a:off x="228600" y="990600"/>
            <a:ext cx="8763000" cy="2554545"/>
          </a:xfrm>
          <a:prstGeom prst="rect">
            <a:avLst/>
          </a:prstGeom>
          <a:noFill/>
        </p:spPr>
        <p:txBody>
          <a:bodyPr wrap="square" rtlCol="0">
            <a:spAutoFit/>
          </a:bodyPr>
          <a:lstStyle/>
          <a:p>
            <a:pPr algn="just"/>
            <a:r>
              <a:rPr lang="en-US" sz="3200" dirty="0" smtClean="0"/>
              <a:t>	</a:t>
            </a:r>
            <a:r>
              <a:rPr lang="en-US" sz="3200" dirty="0" err="1" smtClean="0"/>
              <a:t>JCheckBox</a:t>
            </a:r>
            <a:r>
              <a:rPr lang="en-US" sz="3200" dirty="0" smtClean="0"/>
              <a:t> component will work same as AWT </a:t>
            </a:r>
            <a:r>
              <a:rPr lang="en-US" sz="3200" dirty="0" err="1" smtClean="0"/>
              <a:t>CheckBox</a:t>
            </a:r>
            <a:r>
              <a:rPr lang="en-US" sz="3200" dirty="0" smtClean="0"/>
              <a:t>.  The main difference is we can add Icons on the Checkbox  also</a:t>
            </a:r>
          </a:p>
          <a:p>
            <a:pPr algn="just"/>
            <a:r>
              <a:rPr lang="en-US" sz="3200" dirty="0" smtClean="0">
                <a:hlinkClick r:id="rId2" action="ppaction://hlinkfile"/>
              </a:rPr>
              <a:t>ex\swing\CreateCheckBox.java</a:t>
            </a:r>
            <a:endParaRPr lang="en-US" sz="3200" dirty="0" smtClean="0"/>
          </a:p>
          <a:p>
            <a:pPr algn="just"/>
            <a:r>
              <a:rPr lang="en-US" sz="3200" dirty="0" smtClean="0">
                <a:hlinkClick r:id="rId3" action="ppaction://hlinkfile"/>
              </a:rPr>
              <a:t>ex\swing\CustomizedCheckBox.java</a:t>
            </a:r>
            <a:endParaRPr lang="en-US" sz="3200" dirty="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err="1" smtClean="0"/>
              <a:t>JRadioButton</a:t>
            </a:r>
            <a:endParaRPr lang="en-US" dirty="0"/>
          </a:p>
        </p:txBody>
      </p:sp>
      <p:sp>
        <p:nvSpPr>
          <p:cNvPr id="6" name="TextBox 5"/>
          <p:cNvSpPr txBox="1"/>
          <p:nvPr/>
        </p:nvSpPr>
        <p:spPr>
          <a:xfrm>
            <a:off x="228600" y="990600"/>
            <a:ext cx="8763000" cy="3539430"/>
          </a:xfrm>
          <a:prstGeom prst="rect">
            <a:avLst/>
          </a:prstGeom>
          <a:noFill/>
        </p:spPr>
        <p:txBody>
          <a:bodyPr wrap="square" rtlCol="0">
            <a:spAutoFit/>
          </a:bodyPr>
          <a:lstStyle/>
          <a:p>
            <a:pPr algn="just"/>
            <a:r>
              <a:rPr lang="en-US" sz="3200" dirty="0" smtClean="0"/>
              <a:t>	</a:t>
            </a:r>
            <a:r>
              <a:rPr lang="en-US" sz="3200" dirty="0" err="1" smtClean="0"/>
              <a:t>JRadioButton</a:t>
            </a:r>
            <a:r>
              <a:rPr lang="en-US" sz="3200" dirty="0" smtClean="0"/>
              <a:t> component will work same as AWT </a:t>
            </a:r>
            <a:r>
              <a:rPr lang="en-US" sz="3200" dirty="0" err="1" smtClean="0"/>
              <a:t>RadioButton</a:t>
            </a:r>
            <a:r>
              <a:rPr lang="en-US" sz="3200" dirty="0" smtClean="0"/>
              <a:t>.  The Main difference here is Swing has given us a special class for radio button while there in AWT we have the common class for </a:t>
            </a:r>
            <a:r>
              <a:rPr lang="en-US" sz="3200" dirty="0" err="1" smtClean="0"/>
              <a:t>CheckBox</a:t>
            </a:r>
            <a:r>
              <a:rPr lang="en-US" sz="3200" dirty="0" smtClean="0"/>
              <a:t> and </a:t>
            </a:r>
            <a:r>
              <a:rPr lang="en-US" sz="3200" dirty="0" err="1" smtClean="0"/>
              <a:t>RadioButton</a:t>
            </a:r>
            <a:endParaRPr lang="en-US" sz="3200" dirty="0" smtClean="0"/>
          </a:p>
          <a:p>
            <a:pPr algn="just"/>
            <a:r>
              <a:rPr lang="en-US" sz="3200" dirty="0" smtClean="0">
                <a:hlinkClick r:id="rId2" action="ppaction://hlinkfile"/>
              </a:rPr>
              <a:t>ex\swing\CreateRadioButton.java</a:t>
            </a:r>
            <a:endParaRPr lang="en-US" sz="3200" dirty="0" smtClean="0"/>
          </a:p>
          <a:p>
            <a:pPr algn="just"/>
            <a:r>
              <a:rPr lang="en-US" sz="3200" dirty="0" smtClean="0">
                <a:hlinkClick r:id="rId3" action="ppaction://hlinkfile"/>
              </a:rPr>
              <a:t>ex\swing\SelectRadioButton.java</a:t>
            </a:r>
            <a:endParaRPr lang="en-US" sz="3200" dirty="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err="1" smtClean="0"/>
              <a:t>JList</a:t>
            </a:r>
            <a:endParaRPr lang="en-US" dirty="0"/>
          </a:p>
        </p:txBody>
      </p:sp>
      <p:sp>
        <p:nvSpPr>
          <p:cNvPr id="6" name="TextBox 5"/>
          <p:cNvSpPr txBox="1"/>
          <p:nvPr/>
        </p:nvSpPr>
        <p:spPr>
          <a:xfrm>
            <a:off x="228600" y="990600"/>
            <a:ext cx="8763000" cy="3046988"/>
          </a:xfrm>
          <a:prstGeom prst="rect">
            <a:avLst/>
          </a:prstGeom>
          <a:noFill/>
        </p:spPr>
        <p:txBody>
          <a:bodyPr wrap="square" rtlCol="0">
            <a:spAutoFit/>
          </a:bodyPr>
          <a:lstStyle/>
          <a:p>
            <a:pPr algn="just"/>
            <a:r>
              <a:rPr lang="en-US" sz="3200" dirty="0" smtClean="0"/>
              <a:t>	</a:t>
            </a:r>
            <a:r>
              <a:rPr lang="en-US" sz="3200" dirty="0" err="1" smtClean="0"/>
              <a:t>JList</a:t>
            </a:r>
            <a:r>
              <a:rPr lang="en-US" sz="3200" dirty="0" smtClean="0"/>
              <a:t> component will work same as AWT List.  The Main difference here is this list can be directly initialized through the array and the second difference is scrollbar will not be automatically placed in </a:t>
            </a:r>
            <a:r>
              <a:rPr lang="en-US" sz="3200" dirty="0" err="1" smtClean="0"/>
              <a:t>JList</a:t>
            </a:r>
            <a:r>
              <a:rPr lang="en-US" sz="3200" dirty="0" smtClean="0"/>
              <a:t>.</a:t>
            </a:r>
          </a:p>
          <a:p>
            <a:pPr algn="just"/>
            <a:r>
              <a:rPr lang="en-US" sz="3200" dirty="0" smtClean="0">
                <a:hlinkClick r:id="rId2" action="ppaction://hlinkfile"/>
              </a:rPr>
              <a:t>ex\swing\CreateJList.java</a:t>
            </a:r>
            <a:endParaRPr lang="en-US" sz="3200" dirty="0"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err="1" smtClean="0"/>
              <a:t>JComboBox</a:t>
            </a:r>
            <a:endParaRPr lang="en-US" dirty="0"/>
          </a:p>
        </p:txBody>
      </p:sp>
      <p:sp>
        <p:nvSpPr>
          <p:cNvPr id="6" name="TextBox 5"/>
          <p:cNvSpPr txBox="1"/>
          <p:nvPr/>
        </p:nvSpPr>
        <p:spPr>
          <a:xfrm>
            <a:off x="228600" y="990600"/>
            <a:ext cx="8763000" cy="3046988"/>
          </a:xfrm>
          <a:prstGeom prst="rect">
            <a:avLst/>
          </a:prstGeom>
          <a:noFill/>
        </p:spPr>
        <p:txBody>
          <a:bodyPr wrap="square" rtlCol="0">
            <a:spAutoFit/>
          </a:bodyPr>
          <a:lstStyle/>
          <a:p>
            <a:pPr algn="just"/>
            <a:r>
              <a:rPr lang="en-US" sz="3200" dirty="0" smtClean="0"/>
              <a:t>	</a:t>
            </a:r>
            <a:r>
              <a:rPr lang="en-US" sz="3200" dirty="0" err="1" smtClean="0"/>
              <a:t>JComboBox</a:t>
            </a:r>
            <a:r>
              <a:rPr lang="en-US" sz="3200" dirty="0" smtClean="0"/>
              <a:t> component will work same as AWT </a:t>
            </a:r>
            <a:r>
              <a:rPr lang="en-US" sz="3200" dirty="0" err="1" smtClean="0"/>
              <a:t>ComboBox</a:t>
            </a:r>
            <a:r>
              <a:rPr lang="en-US" sz="3200" dirty="0" smtClean="0"/>
              <a:t>.  The Main difference here is this </a:t>
            </a:r>
            <a:r>
              <a:rPr lang="en-US" sz="3200" dirty="0" err="1" smtClean="0"/>
              <a:t>ComboBox</a:t>
            </a:r>
            <a:r>
              <a:rPr lang="en-US" sz="3200" dirty="0" smtClean="0"/>
              <a:t> can be directly initialized through the array.</a:t>
            </a:r>
          </a:p>
          <a:p>
            <a:pPr algn="just"/>
            <a:r>
              <a:rPr lang="en-US" sz="3200" dirty="0" smtClean="0">
                <a:hlinkClick r:id="rId2" action="ppaction://hlinkfile"/>
              </a:rPr>
              <a:t>ex\swing\ComboBox.java</a:t>
            </a:r>
            <a:endParaRPr lang="en-US" sz="3200" dirty="0" smtClean="0"/>
          </a:p>
          <a:p>
            <a:pPr algn="just"/>
            <a:r>
              <a:rPr lang="en-US" sz="3200" dirty="0" smtClean="0">
                <a:hlinkClick r:id="rId3" action="ppaction://hlinkfile"/>
              </a:rPr>
              <a:t>ex\swing\AddRemoveItemFromCombo.java</a:t>
            </a:r>
            <a:endParaRPr lang="en-US" sz="3200" dirty="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Dialog Boxes in Swing</a:t>
            </a:r>
            <a:endParaRPr lang="en-US" dirty="0"/>
          </a:p>
        </p:txBody>
      </p:sp>
      <p:sp>
        <p:nvSpPr>
          <p:cNvPr id="6" name="TextBox 5"/>
          <p:cNvSpPr txBox="1"/>
          <p:nvPr/>
        </p:nvSpPr>
        <p:spPr>
          <a:xfrm>
            <a:off x="228600" y="990600"/>
            <a:ext cx="8763000" cy="6001643"/>
          </a:xfrm>
          <a:prstGeom prst="rect">
            <a:avLst/>
          </a:prstGeom>
          <a:noFill/>
        </p:spPr>
        <p:txBody>
          <a:bodyPr wrap="square" rtlCol="0">
            <a:spAutoFit/>
          </a:bodyPr>
          <a:lstStyle/>
          <a:p>
            <a:pPr algn="just"/>
            <a:r>
              <a:rPr lang="en-US" sz="3200" dirty="0" smtClean="0"/>
              <a:t>	A Dialog window is an independent </a:t>
            </a:r>
            <a:r>
              <a:rPr lang="en-US" sz="3200" dirty="0" err="1" smtClean="0"/>
              <a:t>subwindow</a:t>
            </a:r>
            <a:r>
              <a:rPr lang="en-US" sz="3200" dirty="0" smtClean="0"/>
              <a:t> meant to carry temporary notice apart from the main Swing Application Window. Most Dialogs present an error message or warning to a user.</a:t>
            </a:r>
          </a:p>
          <a:p>
            <a:pPr algn="just"/>
            <a:r>
              <a:rPr lang="en-US" sz="3200" dirty="0" smtClean="0"/>
              <a:t>	 For convenience, several Swing component classes can directly instantiate and display dialogs. To create simple, standard dialogs, you use the </a:t>
            </a:r>
            <a:r>
              <a:rPr lang="en-US" sz="3200" dirty="0" err="1" smtClean="0"/>
              <a:t>JOptionPane</a:t>
            </a:r>
            <a:r>
              <a:rPr lang="en-US" sz="3200" dirty="0" smtClean="0"/>
              <a:t> class.</a:t>
            </a:r>
          </a:p>
          <a:p>
            <a:pPr algn="just"/>
            <a:r>
              <a:rPr lang="en-US" sz="3200" dirty="0" smtClean="0">
                <a:hlinkClick r:id="rId2" action="ppaction://hlinkfile"/>
              </a:rPr>
              <a:t>ex\swing\ShowDialogBox.java</a:t>
            </a:r>
            <a:endParaRPr lang="en-US" sz="3200" dirty="0" smtClean="0"/>
          </a:p>
          <a:p>
            <a:pPr algn="just"/>
            <a:r>
              <a:rPr lang="en-US" sz="3200" dirty="0" smtClean="0">
                <a:hlinkClick r:id="rId3" action="ppaction://hlinkfile"/>
              </a:rPr>
              <a:t>ex\swing\ShowMessageDialog.java</a:t>
            </a:r>
            <a:endParaRPr lang="en-US" sz="3200" dirty="0" smtClean="0"/>
          </a:p>
          <a:p>
            <a:pPr algn="just"/>
            <a:r>
              <a:rPr lang="en-US" sz="3200" smtClean="0">
                <a:hlinkClick r:id="rId4" action="ppaction://hlinkfile"/>
              </a:rPr>
              <a:t>ex\swing\ShowInputDialog.java</a:t>
            </a:r>
            <a:endParaRPr lang="en-US" sz="3200" dirty="0"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err="1" smtClean="0"/>
              <a:t>JSlider</a:t>
            </a:r>
            <a:endParaRPr lang="en-US" dirty="0"/>
          </a:p>
        </p:txBody>
      </p:sp>
      <p:sp>
        <p:nvSpPr>
          <p:cNvPr id="6" name="TextBox 5"/>
          <p:cNvSpPr txBox="1"/>
          <p:nvPr/>
        </p:nvSpPr>
        <p:spPr>
          <a:xfrm>
            <a:off x="228600" y="990600"/>
            <a:ext cx="8763000" cy="2554545"/>
          </a:xfrm>
          <a:prstGeom prst="rect">
            <a:avLst/>
          </a:prstGeom>
          <a:noFill/>
        </p:spPr>
        <p:txBody>
          <a:bodyPr wrap="square" rtlCol="0">
            <a:spAutoFit/>
          </a:bodyPr>
          <a:lstStyle/>
          <a:p>
            <a:pPr algn="just"/>
            <a:r>
              <a:rPr lang="en-US" sz="3200" dirty="0" smtClean="0"/>
              <a:t>	A </a:t>
            </a:r>
            <a:r>
              <a:rPr lang="en-US" sz="3200" dirty="0" err="1" smtClean="0"/>
              <a:t>JSlider</a:t>
            </a:r>
            <a:r>
              <a:rPr lang="en-US" sz="3200" dirty="0" smtClean="0"/>
              <a:t> component is intended to let the user easily enter a numeric value bounded by a minimum and maximum value. If space is limited, a spinner is a possible alternative to a slider.</a:t>
            </a:r>
          </a:p>
          <a:p>
            <a:pPr algn="just"/>
            <a:r>
              <a:rPr lang="en-US" sz="3200" dirty="0" smtClean="0">
                <a:hlinkClick r:id="rId2" action="ppaction://hlinkfile"/>
              </a:rPr>
              <a:t>ex\swing\CreateSlider.java</a:t>
            </a:r>
            <a:endParaRPr lang="en-US" sz="3200" dirty="0"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err="1" smtClean="0"/>
              <a:t>JProgressBar</a:t>
            </a:r>
            <a:endParaRPr lang="en-US" dirty="0"/>
          </a:p>
        </p:txBody>
      </p:sp>
      <p:sp>
        <p:nvSpPr>
          <p:cNvPr id="6" name="TextBox 5"/>
          <p:cNvSpPr txBox="1"/>
          <p:nvPr/>
        </p:nvSpPr>
        <p:spPr>
          <a:xfrm>
            <a:off x="228600" y="990600"/>
            <a:ext cx="8763000" cy="4031873"/>
          </a:xfrm>
          <a:prstGeom prst="rect">
            <a:avLst/>
          </a:prstGeom>
          <a:noFill/>
        </p:spPr>
        <p:txBody>
          <a:bodyPr wrap="square" rtlCol="0">
            <a:spAutoFit/>
          </a:bodyPr>
          <a:lstStyle/>
          <a:p>
            <a:pPr algn="just"/>
            <a:r>
              <a:rPr lang="en-US" sz="3200" dirty="0" smtClean="0"/>
              <a:t>	Sometimes a task running within a program might take a while to complete. A user-friendly program provides some indication to the user that the task is occurring, how long the task might take, and how much work has already been done. One way of indicating work, and perhaps the amount of progress, is to use an animated image.</a:t>
            </a:r>
          </a:p>
          <a:p>
            <a:pPr algn="just"/>
            <a:r>
              <a:rPr lang="en-US" sz="3200" dirty="0" smtClean="0">
                <a:hlinkClick r:id="rId2" action="ppaction://hlinkfile"/>
              </a:rPr>
              <a:t>ex\swing\SwingProgressBar.java</a:t>
            </a:r>
            <a:endParaRPr lang="en-US" sz="3200"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Introduction</a:t>
            </a:r>
            <a:endParaRPr lang="en-US" dirty="0"/>
          </a:p>
        </p:txBody>
      </p:sp>
      <p:sp>
        <p:nvSpPr>
          <p:cNvPr id="4" name="TextBox 3"/>
          <p:cNvSpPr txBox="1"/>
          <p:nvPr/>
        </p:nvSpPr>
        <p:spPr>
          <a:xfrm>
            <a:off x="228600" y="1066800"/>
            <a:ext cx="8763000" cy="4031873"/>
          </a:xfrm>
          <a:prstGeom prst="rect">
            <a:avLst/>
          </a:prstGeom>
          <a:noFill/>
        </p:spPr>
        <p:txBody>
          <a:bodyPr wrap="square" rtlCol="0">
            <a:spAutoFit/>
          </a:bodyPr>
          <a:lstStyle/>
          <a:p>
            <a:pPr algn="just"/>
            <a:r>
              <a:rPr lang="en-US" sz="3200" dirty="0" smtClean="0"/>
              <a:t>	There are mainly two libraries for graphics components in Java: the Abstract Windowing Toolkit (AWT) and Swing. The first is the older one. It contains all the components needed to design graphical user interfaces. However, using AWT is not easy and the library is not free of bugs. The components of the Swing library are easier to work with and are much better implemented.</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err="1" smtClean="0"/>
              <a:t>JSpinner</a:t>
            </a:r>
            <a:endParaRPr lang="en-US" dirty="0"/>
          </a:p>
        </p:txBody>
      </p:sp>
      <p:sp>
        <p:nvSpPr>
          <p:cNvPr id="6" name="TextBox 5"/>
          <p:cNvSpPr txBox="1"/>
          <p:nvPr/>
        </p:nvSpPr>
        <p:spPr>
          <a:xfrm>
            <a:off x="228600" y="990600"/>
            <a:ext cx="8763000" cy="6001643"/>
          </a:xfrm>
          <a:prstGeom prst="rect">
            <a:avLst/>
          </a:prstGeom>
          <a:noFill/>
        </p:spPr>
        <p:txBody>
          <a:bodyPr wrap="square" rtlCol="0">
            <a:spAutoFit/>
          </a:bodyPr>
          <a:lstStyle/>
          <a:p>
            <a:pPr algn="just"/>
            <a:r>
              <a:rPr lang="en-US" sz="3200" dirty="0" smtClean="0"/>
              <a:t>	Spinners are similar to combo boxes and lists in that they let the user choose from a range of values. Like editable combo boxes, spinners allow the user to type in a value. Unlike combo boxes, spinners do not have a drop-down list that can cover up other components. Because spinners do not display possible values — only the current value is visible — they are often used instead of combo boxes or lists when the set of possible values is extremely large. However, spinners should only be used when the possible values and their sequence are </a:t>
            </a:r>
            <a:r>
              <a:rPr lang="en-US" sz="3200" dirty="0" err="1" smtClean="0"/>
              <a:t>obvious.</a:t>
            </a:r>
            <a:r>
              <a:rPr lang="en-US" sz="3200" dirty="0" err="1" smtClean="0">
                <a:hlinkClick r:id="rId2" action="ppaction://hlinkfile"/>
              </a:rPr>
              <a:t>ex</a:t>
            </a:r>
            <a:r>
              <a:rPr lang="en-US" sz="3200" dirty="0" smtClean="0">
                <a:hlinkClick r:id="rId2" action="ppaction://hlinkfile"/>
              </a:rPr>
              <a:t>\swing\JSpinnerComp.java</a:t>
            </a:r>
            <a:endParaRPr lang="en-US" sz="3200" dirty="0"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err="1" smtClean="0"/>
              <a:t>JTable</a:t>
            </a:r>
            <a:endParaRPr lang="en-US" dirty="0"/>
          </a:p>
        </p:txBody>
      </p:sp>
      <p:sp>
        <p:nvSpPr>
          <p:cNvPr id="6" name="TextBox 5"/>
          <p:cNvSpPr txBox="1"/>
          <p:nvPr/>
        </p:nvSpPr>
        <p:spPr>
          <a:xfrm>
            <a:off x="228600" y="990600"/>
            <a:ext cx="8763000" cy="3046988"/>
          </a:xfrm>
          <a:prstGeom prst="rect">
            <a:avLst/>
          </a:prstGeom>
          <a:noFill/>
        </p:spPr>
        <p:txBody>
          <a:bodyPr wrap="square" rtlCol="0">
            <a:spAutoFit/>
          </a:bodyPr>
          <a:lstStyle/>
          <a:p>
            <a:pPr algn="just"/>
            <a:r>
              <a:rPr lang="en-US" sz="3200" dirty="0" smtClean="0"/>
              <a:t>	With the </a:t>
            </a:r>
            <a:r>
              <a:rPr lang="en-US" sz="3200" dirty="0" err="1" smtClean="0"/>
              <a:t>JTable</a:t>
            </a:r>
            <a:r>
              <a:rPr lang="en-US" sz="3200" dirty="0" smtClean="0"/>
              <a:t> class you can display tables of data, optionally allowing the user to edit the data. </a:t>
            </a:r>
            <a:r>
              <a:rPr lang="en-US" sz="3200" dirty="0" err="1" smtClean="0"/>
              <a:t>JTable</a:t>
            </a:r>
            <a:r>
              <a:rPr lang="en-US" sz="3200" dirty="0" smtClean="0"/>
              <a:t> does not contain or cache data; it is simply a view of your data.</a:t>
            </a:r>
          </a:p>
          <a:p>
            <a:pPr algn="just"/>
            <a:r>
              <a:rPr lang="en-US" sz="3200" dirty="0" smtClean="0">
                <a:hlinkClick r:id="rId2" action="ppaction://hlinkfile"/>
              </a:rPr>
              <a:t>ex\swing\JTableComponent.java</a:t>
            </a:r>
            <a:endParaRPr lang="en-US" sz="3200" dirty="0" smtClean="0"/>
          </a:p>
          <a:p>
            <a:pPr algn="just"/>
            <a:r>
              <a:rPr lang="en-US" sz="3200" dirty="0" smtClean="0">
                <a:hlinkClick r:id="rId3" action="ppaction://hlinkfile"/>
              </a:rPr>
              <a:t>ex\swing\SetColumnHeader.java</a:t>
            </a:r>
            <a:endParaRPr lang="en-US" sz="3200" dirty="0"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Shape Drawing like AWT</a:t>
            </a:r>
            <a:endParaRPr lang="en-US" dirty="0"/>
          </a:p>
        </p:txBody>
      </p:sp>
      <p:sp>
        <p:nvSpPr>
          <p:cNvPr id="6" name="TextBox 5"/>
          <p:cNvSpPr txBox="1"/>
          <p:nvPr/>
        </p:nvSpPr>
        <p:spPr>
          <a:xfrm>
            <a:off x="228600" y="990600"/>
            <a:ext cx="8763000" cy="2554545"/>
          </a:xfrm>
          <a:prstGeom prst="rect">
            <a:avLst/>
          </a:prstGeom>
          <a:noFill/>
        </p:spPr>
        <p:txBody>
          <a:bodyPr wrap="square" rtlCol="0">
            <a:spAutoFit/>
          </a:bodyPr>
          <a:lstStyle/>
          <a:p>
            <a:pPr algn="just"/>
            <a:r>
              <a:rPr lang="en-US" sz="3200" dirty="0" smtClean="0"/>
              <a:t>	It is also possible to draw various shapes like rectangle, oval, lines etc. just like AWT Shapes.  Here swing has given same methods for drawing of these shapes.</a:t>
            </a:r>
          </a:p>
          <a:p>
            <a:pPr algn="just"/>
            <a:r>
              <a:rPr lang="en-US" sz="3200" dirty="0" smtClean="0">
                <a:hlinkClick r:id="rId2" action="ppaction://hlinkfile"/>
              </a:rPr>
              <a:t>ex\swing\DrawingColor.java</a:t>
            </a:r>
            <a:endParaRPr lang="en-US" sz="3200" dirty="0"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err="1" smtClean="0"/>
              <a:t>JScrollbar</a:t>
            </a:r>
            <a:endParaRPr lang="en-US" dirty="0"/>
          </a:p>
        </p:txBody>
      </p:sp>
      <p:sp>
        <p:nvSpPr>
          <p:cNvPr id="6" name="TextBox 5"/>
          <p:cNvSpPr txBox="1"/>
          <p:nvPr/>
        </p:nvSpPr>
        <p:spPr>
          <a:xfrm>
            <a:off x="228600" y="990600"/>
            <a:ext cx="8763000" cy="2062103"/>
          </a:xfrm>
          <a:prstGeom prst="rect">
            <a:avLst/>
          </a:prstGeom>
          <a:noFill/>
        </p:spPr>
        <p:txBody>
          <a:bodyPr wrap="square" rtlCol="0">
            <a:spAutoFit/>
          </a:bodyPr>
          <a:lstStyle/>
          <a:p>
            <a:pPr algn="just"/>
            <a:r>
              <a:rPr lang="en-US" sz="3200" dirty="0" smtClean="0"/>
              <a:t>	</a:t>
            </a:r>
            <a:r>
              <a:rPr lang="en-US" sz="3200" dirty="0" err="1" smtClean="0"/>
              <a:t>JScrollBar</a:t>
            </a:r>
            <a:r>
              <a:rPr lang="en-US" sz="3200" dirty="0" smtClean="0"/>
              <a:t> will work same as the AWT Scrollbar.  There is no change.  This component will work as it is.</a:t>
            </a:r>
          </a:p>
          <a:p>
            <a:pPr algn="just"/>
            <a:r>
              <a:rPr lang="en-US" sz="3200" dirty="0" smtClean="0">
                <a:hlinkClick r:id="rId2" action="ppaction://hlinkfile"/>
              </a:rPr>
              <a:t>ex\swing\Scrollbars.java</a:t>
            </a:r>
            <a:endParaRPr lang="en-US" sz="3200" dirty="0"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err="1" smtClean="0"/>
              <a:t>JMenu</a:t>
            </a:r>
            <a:endParaRPr lang="en-US" dirty="0"/>
          </a:p>
        </p:txBody>
      </p:sp>
      <p:sp>
        <p:nvSpPr>
          <p:cNvPr id="6" name="TextBox 5"/>
          <p:cNvSpPr txBox="1"/>
          <p:nvPr/>
        </p:nvSpPr>
        <p:spPr>
          <a:xfrm>
            <a:off x="228600" y="990600"/>
            <a:ext cx="8763000" cy="5509200"/>
          </a:xfrm>
          <a:prstGeom prst="rect">
            <a:avLst/>
          </a:prstGeom>
          <a:noFill/>
        </p:spPr>
        <p:txBody>
          <a:bodyPr wrap="square" rtlCol="0">
            <a:spAutoFit/>
          </a:bodyPr>
          <a:lstStyle/>
          <a:p>
            <a:pPr algn="just"/>
            <a:r>
              <a:rPr lang="en-US" sz="3200" dirty="0" smtClean="0"/>
              <a:t>	</a:t>
            </a:r>
            <a:r>
              <a:rPr lang="en-US" sz="3200" dirty="0" err="1" smtClean="0"/>
              <a:t>JMenu</a:t>
            </a:r>
            <a:r>
              <a:rPr lang="en-US" sz="3200" dirty="0" smtClean="0"/>
              <a:t> are same as AWT Menu.  Here it will use various classes like </a:t>
            </a:r>
            <a:r>
              <a:rPr lang="en-US" sz="3200" dirty="0" err="1" smtClean="0"/>
              <a:t>JMenuBar</a:t>
            </a:r>
            <a:r>
              <a:rPr lang="en-US" sz="3200" dirty="0" smtClean="0"/>
              <a:t>, </a:t>
            </a:r>
            <a:r>
              <a:rPr lang="en-US" sz="3200" dirty="0" err="1" smtClean="0"/>
              <a:t>Jmenu</a:t>
            </a:r>
            <a:r>
              <a:rPr lang="en-US" sz="3200" dirty="0" smtClean="0"/>
              <a:t>, </a:t>
            </a:r>
            <a:r>
              <a:rPr lang="en-US" sz="3200" dirty="0" err="1" smtClean="0"/>
              <a:t>JMenuItem</a:t>
            </a:r>
            <a:r>
              <a:rPr lang="en-US" sz="3200" dirty="0" smtClean="0"/>
              <a:t>, </a:t>
            </a:r>
            <a:r>
              <a:rPr lang="en-US" sz="3200" dirty="0" err="1" smtClean="0"/>
              <a:t>JCheckBoxMenuItem</a:t>
            </a:r>
            <a:r>
              <a:rPr lang="en-US" sz="3200" dirty="0" smtClean="0"/>
              <a:t>, </a:t>
            </a:r>
            <a:r>
              <a:rPr lang="en-US" sz="3200" dirty="0" err="1" smtClean="0"/>
              <a:t>JRadioButtonMenuItem</a:t>
            </a:r>
            <a:r>
              <a:rPr lang="en-US" sz="3200" dirty="0" smtClean="0"/>
              <a:t> etc.</a:t>
            </a:r>
          </a:p>
          <a:p>
            <a:pPr algn="just"/>
            <a:r>
              <a:rPr lang="en-US" sz="3200" dirty="0" smtClean="0"/>
              <a:t>	Here a new feature that has been added to the </a:t>
            </a:r>
            <a:r>
              <a:rPr lang="en-US" sz="3200" dirty="0" err="1" smtClean="0"/>
              <a:t>JMenu</a:t>
            </a:r>
            <a:r>
              <a:rPr lang="en-US" sz="3200" dirty="0" smtClean="0"/>
              <a:t> is we can add images to the menu item also.</a:t>
            </a:r>
          </a:p>
          <a:p>
            <a:pPr algn="just"/>
            <a:r>
              <a:rPr lang="en-US" sz="3200" dirty="0" smtClean="0">
                <a:hlinkClick r:id="rId2" action="ppaction://hlinkfile"/>
              </a:rPr>
              <a:t>ex\swing\MenuLookDemo.java</a:t>
            </a:r>
            <a:endParaRPr lang="en-US" sz="3200" dirty="0" smtClean="0"/>
          </a:p>
          <a:p>
            <a:pPr algn="just"/>
            <a:r>
              <a:rPr lang="en-US" sz="3200" dirty="0" smtClean="0">
                <a:hlinkClick r:id="rId3" action="ppaction://hlinkfile"/>
              </a:rPr>
              <a:t>ex\swing\MenuDemo.java</a:t>
            </a:r>
            <a:endParaRPr lang="en-US" sz="3200" dirty="0" smtClean="0"/>
          </a:p>
          <a:p>
            <a:pPr algn="just"/>
            <a:r>
              <a:rPr lang="en-US" sz="3200" dirty="0" smtClean="0">
                <a:hlinkClick r:id="rId4" action="ppaction://hlinkfile"/>
              </a:rPr>
              <a:t>ex\swing\SwingMenu.java</a:t>
            </a:r>
            <a:endParaRPr lang="en-US" sz="3200" dirty="0" smtClean="0"/>
          </a:p>
          <a:p>
            <a:pPr algn="just"/>
            <a:r>
              <a:rPr lang="en-US" sz="3200" dirty="0" smtClean="0">
                <a:hlinkClick r:id="rId5" action="ppaction://hlinkfile"/>
              </a:rPr>
              <a:t>ex\swing\PopUpMenu.java</a:t>
            </a:r>
            <a:endParaRPr lang="en-US" sz="3200" dirty="0" smtClean="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err="1" smtClean="0"/>
              <a:t>JTree</a:t>
            </a:r>
            <a:endParaRPr lang="en-US" dirty="0"/>
          </a:p>
        </p:txBody>
      </p:sp>
      <p:sp>
        <p:nvSpPr>
          <p:cNvPr id="6" name="TextBox 5"/>
          <p:cNvSpPr txBox="1"/>
          <p:nvPr/>
        </p:nvSpPr>
        <p:spPr>
          <a:xfrm>
            <a:off x="228600" y="990600"/>
            <a:ext cx="8763000" cy="3539430"/>
          </a:xfrm>
          <a:prstGeom prst="rect">
            <a:avLst/>
          </a:prstGeom>
          <a:noFill/>
        </p:spPr>
        <p:txBody>
          <a:bodyPr wrap="square" rtlCol="0">
            <a:spAutoFit/>
          </a:bodyPr>
          <a:lstStyle/>
          <a:p>
            <a:pPr algn="just"/>
            <a:r>
              <a:rPr lang="en-US" sz="3200" dirty="0" smtClean="0"/>
              <a:t>	</a:t>
            </a:r>
            <a:r>
              <a:rPr lang="en-US" sz="3200" dirty="0" err="1" smtClean="0"/>
              <a:t>Jtree</a:t>
            </a:r>
            <a:r>
              <a:rPr lang="en-US" sz="3200" dirty="0" smtClean="0"/>
              <a:t> is one of new classes provided by Swing.  This class is useful to display </a:t>
            </a:r>
            <a:r>
              <a:rPr lang="en-US" sz="3200" dirty="0" err="1" smtClean="0"/>
              <a:t>hirarchical</a:t>
            </a:r>
            <a:r>
              <a:rPr lang="en-US" sz="3200" dirty="0" smtClean="0"/>
              <a:t> data.  Here we have to define tree node interface and in that we have to add various nodes and then all the nodes will be added to the </a:t>
            </a:r>
            <a:r>
              <a:rPr lang="en-US" sz="3200" dirty="0" err="1" smtClean="0"/>
              <a:t>JTree</a:t>
            </a:r>
            <a:r>
              <a:rPr lang="en-US" sz="3200" dirty="0" smtClean="0"/>
              <a:t> object.</a:t>
            </a:r>
          </a:p>
          <a:p>
            <a:pPr algn="just"/>
            <a:r>
              <a:rPr lang="en-US" sz="3200" dirty="0" smtClean="0">
                <a:hlinkClick r:id="rId2" action="ppaction://hlinkfile"/>
              </a:rPr>
              <a:t>ex\swing\TreeComponent.java</a:t>
            </a:r>
            <a:endParaRPr lang="en-US" sz="3200" dirty="0" smtClean="0"/>
          </a:p>
          <a:p>
            <a:pPr algn="just"/>
            <a:r>
              <a:rPr lang="en-US" sz="3200" smtClean="0">
                <a:hlinkClick r:id="rId3" action="ppaction://hlinkfile"/>
              </a:rPr>
              <a:t>ex\swing\swingtree.java</a:t>
            </a:r>
            <a:endParaRPr lang="en-US" sz="3200" dirty="0"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err="1" smtClean="0"/>
              <a:t>JPasswordField</a:t>
            </a:r>
            <a:endParaRPr lang="en-US" dirty="0"/>
          </a:p>
        </p:txBody>
      </p:sp>
      <p:sp>
        <p:nvSpPr>
          <p:cNvPr id="6" name="TextBox 5"/>
          <p:cNvSpPr txBox="1"/>
          <p:nvPr/>
        </p:nvSpPr>
        <p:spPr>
          <a:xfrm>
            <a:off x="228600" y="990600"/>
            <a:ext cx="8763000" cy="6001643"/>
          </a:xfrm>
          <a:prstGeom prst="rect">
            <a:avLst/>
          </a:prstGeom>
          <a:noFill/>
        </p:spPr>
        <p:txBody>
          <a:bodyPr wrap="square" rtlCol="0">
            <a:spAutoFit/>
          </a:bodyPr>
          <a:lstStyle/>
          <a:p>
            <a:pPr algn="just"/>
            <a:r>
              <a:rPr lang="en-US" sz="3200" dirty="0" smtClean="0"/>
              <a:t>	The </a:t>
            </a:r>
            <a:r>
              <a:rPr lang="en-US" sz="3200" dirty="0" err="1" smtClean="0"/>
              <a:t>JPasswordField</a:t>
            </a:r>
            <a:r>
              <a:rPr lang="en-US" sz="3200" dirty="0" smtClean="0"/>
              <a:t> class, a subclass of </a:t>
            </a:r>
            <a:r>
              <a:rPr lang="en-US" sz="3200" dirty="0" err="1" smtClean="0"/>
              <a:t>JTextField</a:t>
            </a:r>
            <a:r>
              <a:rPr lang="en-US" sz="3200" dirty="0" smtClean="0"/>
              <a:t>, provides specialized text fields for password entry. For security reasons, a password field does not show the characters that the user types. Instead, the field displays a character different from the one typed, such as an '*'. As another security precaution, a password field stores its value as an array of characters, rather than as a string. Like an ordinary text field, a password field fires an action event when the user indicates that text entry is complete, for example by pressing the Enter button. </a:t>
            </a:r>
            <a:r>
              <a:rPr lang="en-US" sz="3200" dirty="0" smtClean="0">
                <a:hlinkClick r:id="rId2" action="ppaction://hlinkfile"/>
              </a:rPr>
              <a:t>ex\swing\PasswordDemo.java</a:t>
            </a:r>
            <a:endParaRPr lang="en-US" sz="3200" dirty="0"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err="1" smtClean="0"/>
              <a:t>JPanels</a:t>
            </a:r>
            <a:endParaRPr lang="en-US" b="1" dirty="0" smtClean="0"/>
          </a:p>
        </p:txBody>
      </p:sp>
      <p:sp>
        <p:nvSpPr>
          <p:cNvPr id="6" name="TextBox 5"/>
          <p:cNvSpPr txBox="1"/>
          <p:nvPr/>
        </p:nvSpPr>
        <p:spPr>
          <a:xfrm>
            <a:off x="228600" y="990600"/>
            <a:ext cx="8763000" cy="4031873"/>
          </a:xfrm>
          <a:prstGeom prst="rect">
            <a:avLst/>
          </a:prstGeom>
          <a:noFill/>
        </p:spPr>
        <p:txBody>
          <a:bodyPr wrap="square" rtlCol="0">
            <a:spAutoFit/>
          </a:bodyPr>
          <a:lstStyle/>
          <a:p>
            <a:pPr algn="just"/>
            <a:r>
              <a:rPr lang="en-US" sz="3200" dirty="0" smtClean="0"/>
              <a:t>	The </a:t>
            </a:r>
            <a:r>
              <a:rPr lang="en-US" sz="3200" dirty="0" err="1" smtClean="0"/>
              <a:t>JPanel</a:t>
            </a:r>
            <a:r>
              <a:rPr lang="en-US" sz="3200" dirty="0" smtClean="0"/>
              <a:t> class provides general-purpose containers for lightweight components. By default, panels do not add colors to anything except their own background; however, you can easily add borders to them and otherwise customize their painting. Details can be found in Performing Custom Painting.</a:t>
            </a:r>
          </a:p>
          <a:p>
            <a:pPr algn="just"/>
            <a:r>
              <a:rPr lang="en-US" sz="3200" dirty="0" smtClean="0">
                <a:hlinkClick r:id="rId2" action="ppaction://hlinkfile"/>
              </a:rPr>
              <a:t>ex\swing\DemoDrawing2.java</a:t>
            </a:r>
            <a:endParaRPr lang="en-US" sz="3200" dirty="0" smtClean="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err="1" smtClean="0"/>
              <a:t>JtabbedPane</a:t>
            </a:r>
            <a:endParaRPr lang="en-US" b="1" dirty="0" smtClean="0"/>
          </a:p>
        </p:txBody>
      </p:sp>
      <p:sp>
        <p:nvSpPr>
          <p:cNvPr id="6" name="TextBox 5"/>
          <p:cNvSpPr txBox="1"/>
          <p:nvPr/>
        </p:nvSpPr>
        <p:spPr>
          <a:xfrm>
            <a:off x="228600" y="990600"/>
            <a:ext cx="8763000" cy="2062103"/>
          </a:xfrm>
          <a:prstGeom prst="rect">
            <a:avLst/>
          </a:prstGeom>
          <a:noFill/>
        </p:spPr>
        <p:txBody>
          <a:bodyPr wrap="square" rtlCol="0">
            <a:spAutoFit/>
          </a:bodyPr>
          <a:lstStyle/>
          <a:p>
            <a:pPr algn="just"/>
            <a:r>
              <a:rPr lang="en-US" sz="3200" dirty="0" smtClean="0"/>
              <a:t>	</a:t>
            </a:r>
            <a:r>
              <a:rPr lang="en-US" sz="3200" dirty="0" err="1" smtClean="0"/>
              <a:t>JTabbedPane</a:t>
            </a:r>
            <a:r>
              <a:rPr lang="en-US" sz="3200" dirty="0" smtClean="0"/>
              <a:t> will allows us to create a page with tabs.  Tabs will gives us facility to create multiple pages on a single frame.</a:t>
            </a:r>
          </a:p>
          <a:p>
            <a:pPr algn="just"/>
            <a:r>
              <a:rPr lang="en-US" sz="3200" dirty="0" smtClean="0">
                <a:hlinkClick r:id="rId2" action="ppaction://hlinkfile"/>
              </a:rPr>
              <a:t>ex\swing\CreateTabbedPane.java</a:t>
            </a:r>
            <a:endParaRPr lang="en-US" sz="3200" dirty="0" smtClean="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err="1" smtClean="0"/>
              <a:t>JColorChooser</a:t>
            </a:r>
            <a:endParaRPr lang="en-US" b="1" dirty="0" smtClean="0"/>
          </a:p>
        </p:txBody>
      </p:sp>
      <p:sp>
        <p:nvSpPr>
          <p:cNvPr id="6" name="TextBox 5"/>
          <p:cNvSpPr txBox="1"/>
          <p:nvPr/>
        </p:nvSpPr>
        <p:spPr>
          <a:xfrm>
            <a:off x="228600" y="990600"/>
            <a:ext cx="8763000" cy="3539430"/>
          </a:xfrm>
          <a:prstGeom prst="rect">
            <a:avLst/>
          </a:prstGeom>
          <a:noFill/>
        </p:spPr>
        <p:txBody>
          <a:bodyPr wrap="square" rtlCol="0">
            <a:spAutoFit/>
          </a:bodyPr>
          <a:lstStyle/>
          <a:p>
            <a:pPr algn="just"/>
            <a:r>
              <a:rPr lang="en-US" sz="3200" dirty="0" smtClean="0"/>
              <a:t>	Use the </a:t>
            </a:r>
            <a:r>
              <a:rPr lang="en-US" sz="3200" dirty="0" err="1" smtClean="0"/>
              <a:t>JColorChooser</a:t>
            </a:r>
            <a:r>
              <a:rPr lang="en-US" sz="3200" dirty="0" smtClean="0"/>
              <a:t> class to enable users to choose from a palette of colors. A color chooser is a component that you can place anywhere within your program GUI. The </a:t>
            </a:r>
            <a:r>
              <a:rPr lang="en-US" sz="3200" dirty="0" err="1" smtClean="0"/>
              <a:t>JColorChooser</a:t>
            </a:r>
            <a:r>
              <a:rPr lang="en-US" sz="3200" dirty="0" smtClean="0"/>
              <a:t> API also makes it easy to bring up a dialog (modal or not) that contains a color chooser.</a:t>
            </a:r>
          </a:p>
          <a:p>
            <a:pPr algn="just"/>
            <a:r>
              <a:rPr lang="en-US" sz="3200" smtClean="0">
                <a:hlinkClick r:id="rId2" action="ppaction://hlinkfile"/>
              </a:rPr>
              <a:t>ex\swing\ColorChooserDemo.java</a:t>
            </a:r>
            <a:endParaRPr lang="en-US" sz="3200"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Introduction</a:t>
            </a:r>
            <a:endParaRPr lang="en-US" dirty="0"/>
          </a:p>
        </p:txBody>
      </p:sp>
      <p:sp>
        <p:nvSpPr>
          <p:cNvPr id="4" name="TextBox 3"/>
          <p:cNvSpPr txBox="1"/>
          <p:nvPr/>
        </p:nvSpPr>
        <p:spPr>
          <a:xfrm>
            <a:off x="228600" y="1066800"/>
            <a:ext cx="8763000" cy="5509200"/>
          </a:xfrm>
          <a:prstGeom prst="rect">
            <a:avLst/>
          </a:prstGeom>
          <a:noFill/>
        </p:spPr>
        <p:txBody>
          <a:bodyPr wrap="square" rtlCol="0">
            <a:spAutoFit/>
          </a:bodyPr>
          <a:lstStyle/>
          <a:p>
            <a:pPr algn="just"/>
            <a:r>
              <a:rPr lang="en-US" sz="3200" dirty="0" smtClean="0"/>
              <a:t>	Swing was not there in the early days of java but it is a response to deficiency present in the Java’s original GUI system i.e. Abstract Window Toolkit (AWT).  The AWT defines the basic set of controls.  Windows, </a:t>
            </a:r>
            <a:r>
              <a:rPr lang="en-US" sz="3200" dirty="0" err="1" smtClean="0"/>
              <a:t>dialogboxes</a:t>
            </a:r>
            <a:r>
              <a:rPr lang="en-US" sz="3200" dirty="0" smtClean="0"/>
              <a:t> etc.  One reason for limited nature of </a:t>
            </a:r>
            <a:r>
              <a:rPr lang="en-US" sz="3200" dirty="0" err="1" smtClean="0"/>
              <a:t>awt</a:t>
            </a:r>
            <a:r>
              <a:rPr lang="en-US" sz="3200" dirty="0" smtClean="0"/>
              <a:t>.  It translates it’s various visual components into their corresponding platforms.  This means that the basic Look and Feel of component is defined by the platform and not by the Java.  So that they are referred as Heavy Weight Components.</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err="1" smtClean="0"/>
              <a:t>JFileChooser</a:t>
            </a:r>
            <a:endParaRPr lang="en-US" b="1" dirty="0" smtClean="0"/>
          </a:p>
        </p:txBody>
      </p:sp>
      <p:sp>
        <p:nvSpPr>
          <p:cNvPr id="6" name="TextBox 5"/>
          <p:cNvSpPr txBox="1"/>
          <p:nvPr/>
        </p:nvSpPr>
        <p:spPr>
          <a:xfrm>
            <a:off x="228600" y="990600"/>
            <a:ext cx="8763000" cy="4524315"/>
          </a:xfrm>
          <a:prstGeom prst="rect">
            <a:avLst/>
          </a:prstGeom>
          <a:noFill/>
        </p:spPr>
        <p:txBody>
          <a:bodyPr wrap="square" rtlCol="0">
            <a:spAutoFit/>
          </a:bodyPr>
          <a:lstStyle/>
          <a:p>
            <a:pPr algn="just"/>
            <a:r>
              <a:rPr lang="en-US" sz="3200" dirty="0" smtClean="0"/>
              <a:t>	File choosers provide a GUI for navigating the file system, and then either choosing a file or directory from a list, or entering the name of a file or directory. To display a file chooser, you usually use the </a:t>
            </a:r>
            <a:r>
              <a:rPr lang="en-US" sz="3200" dirty="0" err="1" smtClean="0"/>
              <a:t>JFileChooser</a:t>
            </a:r>
            <a:r>
              <a:rPr lang="en-US" sz="3200" dirty="0" smtClean="0"/>
              <a:t> API to show a modal dialog containing the file chooser. Another way to present a file chooser is to add an instance of </a:t>
            </a:r>
            <a:r>
              <a:rPr lang="en-US" sz="3200" dirty="0" err="1" smtClean="0"/>
              <a:t>JFileChooser</a:t>
            </a:r>
            <a:r>
              <a:rPr lang="en-US" sz="3200" dirty="0" smtClean="0"/>
              <a:t> to a container.</a:t>
            </a:r>
          </a:p>
          <a:p>
            <a:pPr algn="just"/>
            <a:r>
              <a:rPr lang="en-US" sz="3200" smtClean="0">
                <a:hlinkClick r:id="rId2" action="ppaction://hlinkfile"/>
              </a:rPr>
              <a:t>ex\swing\FileChooserDemo.java</a:t>
            </a:r>
            <a:endParaRPr lang="en-US" sz="3200" dirty="0" smtClean="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Pluggable Look and Feel</a:t>
            </a:r>
            <a:endParaRPr lang="en-US" dirty="0"/>
          </a:p>
        </p:txBody>
      </p:sp>
      <p:sp>
        <p:nvSpPr>
          <p:cNvPr id="6" name="TextBox 5"/>
          <p:cNvSpPr txBox="1"/>
          <p:nvPr/>
        </p:nvSpPr>
        <p:spPr>
          <a:xfrm>
            <a:off x="228600" y="990600"/>
            <a:ext cx="8763000" cy="3046988"/>
          </a:xfrm>
          <a:prstGeom prst="rect">
            <a:avLst/>
          </a:prstGeom>
          <a:noFill/>
        </p:spPr>
        <p:txBody>
          <a:bodyPr wrap="square" rtlCol="0">
            <a:spAutoFit/>
          </a:bodyPr>
          <a:lstStyle/>
          <a:p>
            <a:pPr algn="just"/>
            <a:r>
              <a:rPr lang="en-US" sz="3200" dirty="0" smtClean="0"/>
              <a:t>	The look and feel feature of Java Swing provides more interactivity of the frame for user application. Swing allows to change the Look and Feel of the application on the fly.</a:t>
            </a:r>
          </a:p>
          <a:p>
            <a:pPr algn="just"/>
            <a:endParaRPr lang="en-US" sz="3200" dirty="0" smtClean="0"/>
          </a:p>
          <a:p>
            <a:pPr algn="just"/>
            <a:r>
              <a:rPr lang="en-US" sz="3200" dirty="0" smtClean="0">
                <a:hlinkClick r:id="rId2" action="ppaction://hlinkfile"/>
              </a:rPr>
              <a:t>ex\swing\GettingAndSettingLAF.java</a:t>
            </a:r>
            <a:endParaRPr lang="en-US" sz="3200" dirty="0" smtClean="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895600"/>
            <a:ext cx="9144000" cy="1470025"/>
          </a:xfrm>
        </p:spPr>
        <p:txBody>
          <a:bodyPr>
            <a:normAutofit/>
          </a:bodyPr>
          <a:lstStyle/>
          <a:p>
            <a:r>
              <a:rPr lang="en-US" sz="7200" b="1" dirty="0" smtClean="0"/>
              <a:t>Thank You</a:t>
            </a:r>
            <a:endParaRPr lang="en-US" sz="7200" dirty="0"/>
          </a:p>
        </p:txBody>
      </p:sp>
      <p:pic>
        <p:nvPicPr>
          <p:cNvPr id="4" name="Picture 3" descr="logo.JPG"/>
          <p:cNvPicPr>
            <a:picLocks noChangeAspect="1"/>
          </p:cNvPicPr>
          <p:nvPr/>
        </p:nvPicPr>
        <p:blipFill>
          <a:blip r:embed="rId2" cstate="print"/>
          <a:stretch>
            <a:fillRect/>
          </a:stretch>
        </p:blipFill>
        <p:spPr>
          <a:xfrm>
            <a:off x="3124200" y="304800"/>
            <a:ext cx="2895600" cy="121920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Types of Components</a:t>
            </a:r>
            <a:endParaRPr lang="en-US" dirty="0"/>
          </a:p>
        </p:txBody>
      </p:sp>
      <p:sp>
        <p:nvSpPr>
          <p:cNvPr id="4" name="TextBox 3"/>
          <p:cNvSpPr txBox="1"/>
          <p:nvPr/>
        </p:nvSpPr>
        <p:spPr>
          <a:xfrm>
            <a:off x="228600" y="1066800"/>
            <a:ext cx="8763000" cy="4524315"/>
          </a:xfrm>
          <a:prstGeom prst="rect">
            <a:avLst/>
          </a:prstGeom>
          <a:noFill/>
        </p:spPr>
        <p:txBody>
          <a:bodyPr wrap="square" rtlCol="0">
            <a:spAutoFit/>
          </a:bodyPr>
          <a:lstStyle/>
          <a:p>
            <a:pPr algn="just"/>
            <a:r>
              <a:rPr lang="en-US" sz="3200" dirty="0" smtClean="0"/>
              <a:t>	There are mainly two types of components</a:t>
            </a:r>
          </a:p>
          <a:p>
            <a:pPr algn="just"/>
            <a:r>
              <a:rPr lang="en-US" sz="3200" dirty="0" smtClean="0"/>
              <a:t>	(1) Heavy Weight Components</a:t>
            </a:r>
          </a:p>
          <a:p>
            <a:pPr algn="just"/>
            <a:r>
              <a:rPr lang="en-US" sz="3200" dirty="0" smtClean="0"/>
              <a:t>	(2) Light Weight Components</a:t>
            </a:r>
          </a:p>
          <a:p>
            <a:pPr algn="just"/>
            <a:r>
              <a:rPr lang="en-US" sz="3200" dirty="0" smtClean="0"/>
              <a:t>	The main difference between this two are heavy weight components are Platform Dependent while Light Weight Components are Platform Independent.</a:t>
            </a:r>
          </a:p>
          <a:p>
            <a:pPr algn="just"/>
            <a:r>
              <a:rPr lang="en-US" sz="3200" dirty="0" smtClean="0"/>
              <a:t>	Heavy weight components have various problem which are as follows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Drawbacks of Heavy Weight Comp.</a:t>
            </a:r>
            <a:endParaRPr lang="en-US" dirty="0"/>
          </a:p>
        </p:txBody>
      </p:sp>
      <p:sp>
        <p:nvSpPr>
          <p:cNvPr id="4" name="TextBox 3"/>
          <p:cNvSpPr txBox="1"/>
          <p:nvPr/>
        </p:nvSpPr>
        <p:spPr>
          <a:xfrm>
            <a:off x="228600" y="1066800"/>
            <a:ext cx="8763000" cy="3539430"/>
          </a:xfrm>
          <a:prstGeom prst="rect">
            <a:avLst/>
          </a:prstGeom>
          <a:noFill/>
        </p:spPr>
        <p:txBody>
          <a:bodyPr wrap="square" rtlCol="0">
            <a:spAutoFit/>
          </a:bodyPr>
          <a:lstStyle/>
          <a:p>
            <a:pPr marL="514350" indent="-514350" algn="just">
              <a:buAutoNum type="arabicParenBoth"/>
            </a:pPr>
            <a:r>
              <a:rPr lang="en-US" sz="3200" dirty="0" smtClean="0"/>
              <a:t>Because of variation in the O.S., the look, feel and work of component may be different for different platform.</a:t>
            </a:r>
          </a:p>
          <a:p>
            <a:pPr marL="514350" indent="-514350" algn="just">
              <a:buAutoNum type="arabicParenBoth"/>
            </a:pPr>
            <a:r>
              <a:rPr lang="en-US" sz="3200" dirty="0" smtClean="0"/>
              <a:t>The look and feel of the components will be change from OS to OS</a:t>
            </a:r>
          </a:p>
          <a:p>
            <a:pPr marL="514350" indent="-514350" algn="just">
              <a:buAutoNum type="arabicParenBoth"/>
            </a:pPr>
            <a:r>
              <a:rPr lang="en-US" sz="3200" dirty="0" smtClean="0"/>
              <a:t>We know that all heavy weight components are in rectangular shape.</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Important</a:t>
            </a:r>
            <a:endParaRPr lang="en-US" dirty="0"/>
          </a:p>
        </p:txBody>
      </p:sp>
      <p:sp>
        <p:nvSpPr>
          <p:cNvPr id="5" name="TextBox 4"/>
          <p:cNvSpPr txBox="1"/>
          <p:nvPr/>
        </p:nvSpPr>
        <p:spPr>
          <a:xfrm>
            <a:off x="228600" y="1066800"/>
            <a:ext cx="8763000" cy="4031873"/>
          </a:xfrm>
          <a:prstGeom prst="rect">
            <a:avLst/>
          </a:prstGeom>
          <a:noFill/>
        </p:spPr>
        <p:txBody>
          <a:bodyPr wrap="square" rtlCol="0">
            <a:spAutoFit/>
          </a:bodyPr>
          <a:lstStyle/>
          <a:p>
            <a:pPr algn="just"/>
            <a:r>
              <a:rPr lang="en-US" sz="3200" dirty="0" smtClean="0"/>
              <a:t>	After introduction of java in 1991, the java developers found limitation of AWT and they have introduce Swing in 1997.</a:t>
            </a:r>
          </a:p>
          <a:p>
            <a:pPr algn="just"/>
            <a:r>
              <a:rPr lang="en-US" sz="3200" dirty="0" smtClean="0"/>
              <a:t>	</a:t>
            </a:r>
            <a:r>
              <a:rPr lang="en-US" sz="3200" b="1" dirty="0" smtClean="0"/>
              <a:t>One important point that we have to remember is even though swing eliminate a no. of limitations of AWT but it doesn’t replace it.  Because swing is build in foundation of AWT, that’s why AWT is crucial part of java even today.</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Features of Swing</a:t>
            </a:r>
            <a:endParaRPr lang="en-US" dirty="0"/>
          </a:p>
        </p:txBody>
      </p:sp>
      <p:sp>
        <p:nvSpPr>
          <p:cNvPr id="5" name="TextBox 4"/>
          <p:cNvSpPr txBox="1"/>
          <p:nvPr/>
        </p:nvSpPr>
        <p:spPr>
          <a:xfrm>
            <a:off x="228600" y="1066800"/>
            <a:ext cx="8763000" cy="5016758"/>
          </a:xfrm>
          <a:prstGeom prst="rect">
            <a:avLst/>
          </a:prstGeom>
          <a:noFill/>
        </p:spPr>
        <p:txBody>
          <a:bodyPr wrap="square" rtlCol="0">
            <a:spAutoFit/>
          </a:bodyPr>
          <a:lstStyle/>
          <a:p>
            <a:pPr marL="514350" indent="-514350" algn="just">
              <a:buAutoNum type="arabicParenBoth"/>
            </a:pPr>
            <a:r>
              <a:rPr lang="en-US" sz="3200" b="1" dirty="0" smtClean="0"/>
              <a:t>Light Weight Components</a:t>
            </a:r>
          </a:p>
          <a:p>
            <a:pPr algn="just"/>
            <a:r>
              <a:rPr lang="en-US" sz="3200" dirty="0" smtClean="0"/>
              <a:t>	Swing Components are light weight this means that they are written directly in java and doesn’t depend on any platform.  So they can be transparent and even they allow us to give non-rectangular shapes.</a:t>
            </a:r>
          </a:p>
          <a:p>
            <a:pPr algn="just"/>
            <a:r>
              <a:rPr lang="en-US" sz="3200" dirty="0" smtClean="0"/>
              <a:t>	The light weight components are more flexible and efficient.  Here most important thing is the look and feel of component will not determined by the OS but determined by the java itself.</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Features of Swing</a:t>
            </a:r>
            <a:endParaRPr lang="en-US" dirty="0"/>
          </a:p>
        </p:txBody>
      </p:sp>
      <p:sp>
        <p:nvSpPr>
          <p:cNvPr id="5" name="TextBox 4"/>
          <p:cNvSpPr txBox="1"/>
          <p:nvPr/>
        </p:nvSpPr>
        <p:spPr>
          <a:xfrm>
            <a:off x="228600" y="1066800"/>
            <a:ext cx="8763000" cy="4031873"/>
          </a:xfrm>
          <a:prstGeom prst="rect">
            <a:avLst/>
          </a:prstGeom>
          <a:noFill/>
        </p:spPr>
        <p:txBody>
          <a:bodyPr wrap="square" rtlCol="0">
            <a:spAutoFit/>
          </a:bodyPr>
          <a:lstStyle/>
          <a:p>
            <a:pPr marL="514350" indent="-514350" algn="just">
              <a:buFont typeface="Wingdings" pitchFamily="2" charset="2"/>
              <a:buAutoNum type="arabicParenBoth" startAt="2"/>
            </a:pPr>
            <a:r>
              <a:rPr lang="en-US" sz="3200" b="1" dirty="0" smtClean="0"/>
              <a:t>Pluggable Look and Feel (PLAF)</a:t>
            </a:r>
          </a:p>
          <a:p>
            <a:pPr algn="just"/>
            <a:r>
              <a:rPr lang="en-US" sz="3200" dirty="0" smtClean="0"/>
              <a:t>	Swing components supports PLAF because they are light weight components.  Here look and feel of component will decide by java and not by the OS.</a:t>
            </a:r>
          </a:p>
          <a:p>
            <a:pPr algn="just"/>
            <a:r>
              <a:rPr lang="en-US" sz="3200" dirty="0" smtClean="0"/>
              <a:t>	Even it is possible to give new look and feel to the component with the help of swing programming.</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11555</TotalTime>
  <Words>240</Words>
  <Application>Microsoft Office PowerPoint</Application>
  <PresentationFormat>On-screen Show (4:3)</PresentationFormat>
  <Paragraphs>193</Paragraphs>
  <Slides>42</Slides>
  <Notes>0</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Office Theme</vt:lpstr>
      <vt:lpstr>Marwadi Education Foundation’s Group of Institutions Faculty of Computer Applications MCA Sem- III</vt:lpstr>
      <vt:lpstr>Introduction</vt:lpstr>
      <vt:lpstr>Introduction</vt:lpstr>
      <vt:lpstr>Introduction</vt:lpstr>
      <vt:lpstr>Types of Components</vt:lpstr>
      <vt:lpstr>Drawbacks of Heavy Weight Comp.</vt:lpstr>
      <vt:lpstr>Important</vt:lpstr>
      <vt:lpstr>Features of Swing</vt:lpstr>
      <vt:lpstr>Features of Swing</vt:lpstr>
      <vt:lpstr>MVC Architecture</vt:lpstr>
      <vt:lpstr>MVC Architecture</vt:lpstr>
      <vt:lpstr>MVC Architecture</vt:lpstr>
      <vt:lpstr>Difference between Swing and AWT</vt:lpstr>
      <vt:lpstr>Components and Containers</vt:lpstr>
      <vt:lpstr>List of Components</vt:lpstr>
      <vt:lpstr>JFrame</vt:lpstr>
      <vt:lpstr>JLabel</vt:lpstr>
      <vt:lpstr>JTextField</vt:lpstr>
      <vt:lpstr>JTextArea</vt:lpstr>
      <vt:lpstr>JButton</vt:lpstr>
      <vt:lpstr>New Feature like Absolute Coordinate</vt:lpstr>
      <vt:lpstr>Use of HTML inside Swing components</vt:lpstr>
      <vt:lpstr>JCheckBox</vt:lpstr>
      <vt:lpstr>JRadioButton</vt:lpstr>
      <vt:lpstr>JList</vt:lpstr>
      <vt:lpstr>JComboBox</vt:lpstr>
      <vt:lpstr>Dialog Boxes in Swing</vt:lpstr>
      <vt:lpstr>JSlider</vt:lpstr>
      <vt:lpstr>JProgressBar</vt:lpstr>
      <vt:lpstr>JSpinner</vt:lpstr>
      <vt:lpstr>JTable</vt:lpstr>
      <vt:lpstr>Shape Drawing like AWT</vt:lpstr>
      <vt:lpstr>JScrollbar</vt:lpstr>
      <vt:lpstr>JMenu</vt:lpstr>
      <vt:lpstr>JTree</vt:lpstr>
      <vt:lpstr>JPasswordField</vt:lpstr>
      <vt:lpstr>JPanels</vt:lpstr>
      <vt:lpstr>JtabbedPane</vt:lpstr>
      <vt:lpstr>JColorChooser</vt:lpstr>
      <vt:lpstr>JFileChooser</vt:lpstr>
      <vt:lpstr>Pluggable Look and Feel</vt:lpstr>
      <vt:lpstr>Thank You</vt:lpstr>
    </vt:vector>
  </TitlesOfParts>
  <Company>MEFGI</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Marwadi Education Foundation’s Group of Institutions Faculty of Computer Applications MCA Sem- IV</dc:title>
  <dc:creator>MEFGI</dc:creator>
  <cp:lastModifiedBy>KALPESH</cp:lastModifiedBy>
  <cp:revision>1852</cp:revision>
  <dcterms:created xsi:type="dcterms:W3CDTF">2010-12-23T08:45:33Z</dcterms:created>
  <dcterms:modified xsi:type="dcterms:W3CDTF">2011-11-02T11:29:41Z</dcterms:modified>
</cp:coreProperties>
</file>