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26" r:id="rId3"/>
    <p:sldId id="350" r:id="rId4"/>
    <p:sldId id="334" r:id="rId5"/>
    <p:sldId id="336" r:id="rId6"/>
    <p:sldId id="337" r:id="rId7"/>
    <p:sldId id="338" r:id="rId8"/>
    <p:sldId id="351" r:id="rId9"/>
    <p:sldId id="352" r:id="rId10"/>
    <p:sldId id="353" r:id="rId11"/>
    <p:sldId id="354" r:id="rId12"/>
    <p:sldId id="355" r:id="rId13"/>
    <p:sldId id="356" r:id="rId14"/>
    <p:sldId id="357" r:id="rId15"/>
    <p:sldId id="373" r:id="rId16"/>
    <p:sldId id="374" r:id="rId17"/>
    <p:sldId id="375" r:id="rId18"/>
    <p:sldId id="358" r:id="rId19"/>
    <p:sldId id="359" r:id="rId20"/>
    <p:sldId id="360" r:id="rId21"/>
    <p:sldId id="362" r:id="rId22"/>
    <p:sldId id="363" r:id="rId23"/>
    <p:sldId id="364" r:id="rId24"/>
    <p:sldId id="365" r:id="rId25"/>
    <p:sldId id="366" r:id="rId26"/>
    <p:sldId id="367" r:id="rId27"/>
    <p:sldId id="368" r:id="rId28"/>
    <p:sldId id="376" r:id="rId29"/>
    <p:sldId id="369" r:id="rId30"/>
    <p:sldId id="342" r:id="rId31"/>
    <p:sldId id="344" r:id="rId32"/>
    <p:sldId id="343" r:id="rId33"/>
    <p:sldId id="345" r:id="rId34"/>
    <p:sldId id="346" r:id="rId35"/>
    <p:sldId id="348" r:id="rId36"/>
    <p:sldId id="347" r:id="rId37"/>
    <p:sldId id="377" r:id="rId38"/>
    <p:sldId id="378" r:id="rId39"/>
    <p:sldId id="379" r:id="rId40"/>
    <p:sldId id="380" r:id="rId41"/>
    <p:sldId id="381" r:id="rId42"/>
    <p:sldId id="382" r:id="rId43"/>
    <p:sldId id="383" r:id="rId44"/>
    <p:sldId id="384" r:id="rId45"/>
    <p:sldId id="385" r:id="rId46"/>
    <p:sldId id="386" r:id="rId47"/>
    <p:sldId id="387" r:id="rId48"/>
    <p:sldId id="32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70" d="100"/>
          <a:sy n="70" d="100"/>
        </p:scale>
        <p:origin x="119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F2404-23A5-4CE1-B681-C56CA191580F}" type="datetimeFigureOut">
              <a:rPr lang="en-US" smtClean="0"/>
              <a:pPr/>
              <a:t>8/31/2024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EC0B6F-9BF7-495D-B172-86C014DC5BB2}" type="slidenum">
              <a:rPr lang="en-US" smtClean="0"/>
              <a:pPr/>
              <a:t>‹#›</a:t>
            </a:fld>
            <a:endParaRPr lang="en-US"/>
          </a:p>
        </p:txBody>
      </p:sp>
    </p:spTree>
    <p:extLst>
      <p:ext uri="{BB962C8B-B14F-4D97-AF65-F5344CB8AC3E}">
        <p14:creationId xmlns:p14="http://schemas.microsoft.com/office/powerpoint/2010/main" val="24420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EC0B6F-9BF7-495D-B172-86C014DC5BB2}"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EC0B6F-9BF7-495D-B172-86C014DC5BB2}"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EC0B6F-9BF7-495D-B172-86C014DC5BB2}"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EC0B6F-9BF7-495D-B172-86C014DC5BB2}" type="slidenum">
              <a:rPr lang="en-US" smtClean="0"/>
              <a:pPr/>
              <a:t>34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EC0B6F-9BF7-495D-B172-86C014DC5BB2}" type="slidenum">
              <a:rPr lang="en-US" smtClean="0"/>
              <a:pPr/>
              <a:t>35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EC0B6F-9BF7-495D-B172-86C014DC5BB2}"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015DB4-C0A9-4A3A-85D0-F92F39D0E4E6}" type="datetimeFigureOut">
              <a:rPr lang="en-US" smtClean="0"/>
              <a:pPr/>
              <a:t>8/31/2024</a:t>
            </a:fld>
            <a:endParaRPr lang="en-US"/>
          </a:p>
        </p:txBody>
      </p:sp>
      <p:sp>
        <p:nvSpPr>
          <p:cNvPr id="8" name="Slide Number Placeholder 7"/>
          <p:cNvSpPr>
            <a:spLocks noGrp="1"/>
          </p:cNvSpPr>
          <p:nvPr>
            <p:ph type="sldNum" sz="quarter" idx="11"/>
          </p:nvPr>
        </p:nvSpPr>
        <p:spPr/>
        <p:txBody>
          <a:bodyPr/>
          <a:lstStyle/>
          <a:p>
            <a:fld id="{479DB4B1-9568-4BEA-8A06-5660C7EB8CE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15DB4-C0A9-4A3A-85D0-F92F39D0E4E6}"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15DB4-C0A9-4A3A-85D0-F92F39D0E4E6}"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2015DB4-C0A9-4A3A-85D0-F92F39D0E4E6}"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015DB4-C0A9-4A3A-85D0-F92F39D0E4E6}"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2015DB4-C0A9-4A3A-85D0-F92F39D0E4E6}"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2015DB4-C0A9-4A3A-85D0-F92F39D0E4E6}"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DB4B1-9568-4BEA-8A06-5660C7EB8CEC}"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015DB4-C0A9-4A3A-85D0-F92F39D0E4E6}"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15DB4-C0A9-4A3A-85D0-F92F39D0E4E6}"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15DB4-C0A9-4A3A-85D0-F92F39D0E4E6}"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15DB4-C0A9-4A3A-85D0-F92F39D0E4E6}"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2015DB4-C0A9-4A3A-85D0-F92F39D0E4E6}" type="datetimeFigureOut">
              <a:rPr lang="en-US" smtClean="0"/>
              <a:pPr/>
              <a:t>8/31/2024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79DB4B1-9568-4BEA-8A06-5660C7EB8CEC}"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sz="4000" i="1" u="sng" dirty="0" smtClean="0"/>
              <a:t>Unit-1</a:t>
            </a:r>
            <a:r>
              <a:rPr lang="en-US" sz="4000" dirty="0" smtClean="0"/>
              <a:t/>
            </a:r>
            <a:br>
              <a:rPr lang="en-US" sz="4000" dirty="0" smtClean="0"/>
            </a:br>
            <a:r>
              <a:rPr lang="en-US" sz="4000" dirty="0" smtClean="0"/>
              <a:t/>
            </a:r>
            <a:br>
              <a:rPr lang="en-US" sz="4000" dirty="0" smtClean="0"/>
            </a:br>
            <a:r>
              <a:rPr lang="en-US" sz="4000" dirty="0" smtClean="0"/>
              <a:t> Introduction of Data Structure</a:t>
            </a:r>
            <a:endParaRPr lang="en-US" sz="4000" dirty="0"/>
          </a:p>
        </p:txBody>
      </p:sp>
      <p:sp>
        <p:nvSpPr>
          <p:cNvPr id="5" name="Rectangle 4"/>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468683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a:t>
            </a:r>
            <a:r>
              <a:rPr lang="en-US" sz="3000" dirty="0"/>
              <a:t>D</a:t>
            </a:r>
            <a:r>
              <a:rPr lang="en-US" sz="3000" dirty="0" smtClean="0"/>
              <a:t>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algn="just">
              <a:lnSpc>
                <a:spcPct val="150000"/>
              </a:lnSpc>
              <a:buFont typeface="Wingdings" pitchFamily="2" charset="2"/>
              <a:buChar char="v"/>
            </a:pPr>
            <a:r>
              <a:rPr lang="en-US" sz="2000" b="1" dirty="0" smtClean="0">
                <a:solidFill>
                  <a:schemeClr val="tx1"/>
                </a:solidFill>
              </a:rPr>
              <a:t>Non Linear Data Structures:</a:t>
            </a:r>
            <a:r>
              <a:rPr lang="en-US" sz="2000" dirty="0" smtClean="0">
                <a:solidFill>
                  <a:schemeClr val="tx1"/>
                </a:solidFill>
              </a:rPr>
              <a:t> This data structure does not form a sequence i.e. each item or element is connected with two or more other items in a non-linear arrangement. The data elements are not arranged in sequential structure.</a:t>
            </a:r>
          </a:p>
          <a:p>
            <a:pPr algn="just">
              <a:lnSpc>
                <a:spcPct val="150000"/>
              </a:lnSpc>
              <a:buFont typeface="Wingdings" pitchFamily="2" charset="2"/>
              <a:buChar char="q"/>
            </a:pPr>
            <a:endParaRPr lang="en-US" sz="2000" dirty="0" smtClean="0">
              <a:solidFill>
                <a:schemeClr val="tx1"/>
              </a:solidFill>
            </a:endParaRPr>
          </a:p>
          <a:p>
            <a:pPr algn="just">
              <a:buNone/>
            </a:pPr>
            <a:r>
              <a:rPr lang="en-US" sz="2000" dirty="0" smtClean="0">
                <a:solidFill>
                  <a:schemeClr val="tx1"/>
                </a:solidFill>
              </a:rPr>
              <a:t>Types of Non Linear Data Structures are given below:</a:t>
            </a:r>
          </a:p>
          <a:p>
            <a:pPr algn="just"/>
            <a:r>
              <a:rPr lang="en-US" sz="2000" b="1" dirty="0" smtClean="0">
                <a:solidFill>
                  <a:schemeClr val="tx1"/>
                </a:solidFill>
              </a:rPr>
              <a:t>Trees:</a:t>
            </a:r>
            <a:r>
              <a:rPr lang="en-US" sz="2000" dirty="0" smtClean="0">
                <a:solidFill>
                  <a:schemeClr val="tx1"/>
                </a:solidFill>
              </a:rPr>
              <a:t> Trees are multilevel data structures with a hierarchical relationship among its elements known as nodes. The bottommost nodes in the hierarchy are called </a:t>
            </a:r>
            <a:r>
              <a:rPr lang="en-US" sz="2000" b="1" dirty="0" smtClean="0">
                <a:solidFill>
                  <a:schemeClr val="tx1"/>
                </a:solidFill>
              </a:rPr>
              <a:t>leaf node</a:t>
            </a:r>
            <a:r>
              <a:rPr lang="en-US" sz="2000" dirty="0" smtClean="0">
                <a:solidFill>
                  <a:schemeClr val="tx1"/>
                </a:solidFill>
              </a:rPr>
              <a:t> while the topmost node is called </a:t>
            </a:r>
            <a:r>
              <a:rPr lang="en-US" sz="2000" b="1" dirty="0" smtClean="0">
                <a:solidFill>
                  <a:schemeClr val="tx1"/>
                </a:solidFill>
              </a:rPr>
              <a:t>root node</a:t>
            </a:r>
            <a:r>
              <a:rPr lang="en-US" sz="2000" dirty="0" smtClean="0">
                <a:solidFill>
                  <a:schemeClr val="tx1"/>
                </a:solidFill>
              </a:rPr>
              <a:t>. Each node contains pointers to point adjacent nodes.</a:t>
            </a:r>
          </a:p>
          <a:p>
            <a:pPr algn="just">
              <a:lnSpc>
                <a:spcPct val="150000"/>
              </a:lnSpc>
              <a:buNone/>
            </a:pPr>
            <a:endParaRPr lang="en-US" sz="2000" dirty="0" smtClean="0">
              <a:solidFill>
                <a:schemeClr val="tx1"/>
              </a:solidFill>
            </a:endParaRPr>
          </a:p>
          <a:p>
            <a:pPr algn="just">
              <a:lnSpc>
                <a:spcPct val="150000"/>
              </a:lnSpc>
              <a:buFont typeface="Wingdings" pitchFamily="2" charset="2"/>
              <a:buChar char="q"/>
            </a:pP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a:t>
            </a:r>
            <a:r>
              <a:rPr lang="en-US" sz="3000" dirty="0"/>
              <a:t>D</a:t>
            </a:r>
            <a:r>
              <a:rPr lang="en-US" sz="3000" dirty="0" smtClean="0"/>
              <a:t>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algn="just">
              <a:lnSpc>
                <a:spcPct val="150000"/>
              </a:lnSpc>
            </a:pPr>
            <a:r>
              <a:rPr lang="en-US" sz="2000" b="1" dirty="0" smtClean="0">
                <a:solidFill>
                  <a:schemeClr val="tx1"/>
                </a:solidFill>
              </a:rPr>
              <a:t>Graphs:</a:t>
            </a:r>
            <a:r>
              <a:rPr lang="en-US" sz="2000" dirty="0" smtClean="0">
                <a:solidFill>
                  <a:schemeClr val="tx1"/>
                </a:solidFill>
              </a:rPr>
              <a:t> Graphs can be defined as the pictorial representation of the set of elements (represented by vertices) connected by the links known as edges. A graph is different from tree in the sense that a graph can have cycle while the tree can not have the one.</a:t>
            </a:r>
          </a:p>
          <a:p>
            <a:pPr algn="just">
              <a:lnSpc>
                <a:spcPct val="150000"/>
              </a:lnSpc>
              <a:buNone/>
            </a:pP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Operations on Data Structures</a:t>
            </a:r>
            <a:endParaRPr lang="en-US" sz="3000" dirty="0"/>
          </a:p>
        </p:txBody>
      </p:sp>
      <p:sp>
        <p:nvSpPr>
          <p:cNvPr id="5" name="Content Placeholder 4"/>
          <p:cNvSpPr>
            <a:spLocks noGrp="1"/>
          </p:cNvSpPr>
          <p:nvPr>
            <p:ph idx="1"/>
          </p:nvPr>
        </p:nvSpPr>
        <p:spPr>
          <a:xfrm>
            <a:off x="381000" y="1036637"/>
            <a:ext cx="8305800" cy="5135563"/>
          </a:xfrm>
        </p:spPr>
        <p:txBody>
          <a:bodyPr>
            <a:normAutofit lnSpcReduction="10000"/>
          </a:bodyPr>
          <a:lstStyle/>
          <a:p>
            <a:pPr algn="just">
              <a:lnSpc>
                <a:spcPct val="150000"/>
              </a:lnSpc>
              <a:buNone/>
            </a:pPr>
            <a:r>
              <a:rPr lang="en-US" sz="2000" dirty="0" smtClean="0">
                <a:solidFill>
                  <a:schemeClr val="tx1"/>
                </a:solidFill>
              </a:rPr>
              <a:t>1) </a:t>
            </a:r>
            <a:r>
              <a:rPr lang="en-US" sz="2000" b="1" dirty="0" smtClean="0">
                <a:solidFill>
                  <a:schemeClr val="tx1"/>
                </a:solidFill>
              </a:rPr>
              <a:t>Traversing:</a:t>
            </a:r>
            <a:r>
              <a:rPr lang="en-US" sz="2000" dirty="0" smtClean="0">
                <a:solidFill>
                  <a:schemeClr val="tx1"/>
                </a:solidFill>
              </a:rPr>
              <a:t> Every data structure contains the set of data elements. Traversing the data structure means visiting each element of the data structure in order to perform some specific operation like searching or sorting.</a:t>
            </a:r>
          </a:p>
          <a:p>
            <a:pPr algn="just">
              <a:lnSpc>
                <a:spcPct val="150000"/>
              </a:lnSpc>
              <a:buNone/>
            </a:pPr>
            <a:endParaRPr lang="en-US" sz="2000" dirty="0" smtClean="0">
              <a:solidFill>
                <a:schemeClr val="tx1"/>
              </a:solidFill>
            </a:endParaRPr>
          </a:p>
          <a:p>
            <a:pPr algn="just">
              <a:lnSpc>
                <a:spcPct val="150000"/>
              </a:lnSpc>
              <a:buNone/>
            </a:pPr>
            <a:r>
              <a:rPr lang="en-US" sz="2000" dirty="0" smtClean="0">
                <a:solidFill>
                  <a:schemeClr val="tx1"/>
                </a:solidFill>
              </a:rPr>
              <a:t>2) </a:t>
            </a:r>
            <a:r>
              <a:rPr lang="en-US" sz="2000" b="1" dirty="0" smtClean="0">
                <a:solidFill>
                  <a:schemeClr val="tx1"/>
                </a:solidFill>
              </a:rPr>
              <a:t>Insertion:</a:t>
            </a:r>
            <a:r>
              <a:rPr lang="en-US" sz="2000" dirty="0" smtClean="0">
                <a:solidFill>
                  <a:schemeClr val="tx1"/>
                </a:solidFill>
              </a:rPr>
              <a:t> Insertion can be defined as the process of adding the elements to the data structure at any location.</a:t>
            </a:r>
          </a:p>
          <a:p>
            <a:pPr algn="just">
              <a:lnSpc>
                <a:spcPct val="150000"/>
              </a:lnSpc>
              <a:buNone/>
            </a:pPr>
            <a:endParaRPr lang="en-US" sz="2000" dirty="0" smtClean="0">
              <a:solidFill>
                <a:schemeClr val="tx1"/>
              </a:solidFill>
            </a:endParaRPr>
          </a:p>
          <a:p>
            <a:pPr algn="just">
              <a:lnSpc>
                <a:spcPct val="150000"/>
              </a:lnSpc>
              <a:buNone/>
            </a:pPr>
            <a:r>
              <a:rPr lang="en-US" sz="2000" dirty="0" smtClean="0">
                <a:solidFill>
                  <a:schemeClr val="tx1"/>
                </a:solidFill>
              </a:rPr>
              <a:t>3) </a:t>
            </a:r>
            <a:r>
              <a:rPr lang="en-US" sz="2000" b="1" dirty="0" smtClean="0">
                <a:solidFill>
                  <a:schemeClr val="tx1"/>
                </a:solidFill>
              </a:rPr>
              <a:t>Deletion: </a:t>
            </a:r>
            <a:r>
              <a:rPr lang="en-US" sz="2000" dirty="0" smtClean="0">
                <a:solidFill>
                  <a:schemeClr val="tx1"/>
                </a:solidFill>
              </a:rPr>
              <a:t>The process of removing an element from the data structure is called Deletion. We can delete an element from the data structure at any random location.</a:t>
            </a: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Operations on Data Structures</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algn="just">
              <a:buNone/>
            </a:pPr>
            <a:r>
              <a:rPr lang="en-US" sz="2000" dirty="0" smtClean="0">
                <a:solidFill>
                  <a:schemeClr val="tx1"/>
                </a:solidFill>
              </a:rPr>
              <a:t>4) </a:t>
            </a:r>
            <a:r>
              <a:rPr lang="en-US" sz="2000" b="1" dirty="0" smtClean="0">
                <a:solidFill>
                  <a:schemeClr val="tx1"/>
                </a:solidFill>
              </a:rPr>
              <a:t>Searching:</a:t>
            </a:r>
            <a:r>
              <a:rPr lang="en-US" sz="2000" dirty="0" smtClean="0">
                <a:solidFill>
                  <a:schemeClr val="tx1"/>
                </a:solidFill>
              </a:rPr>
              <a:t> The process of finding the location of an element within the data structure is called Searching. There are two algorithms to perform searching, Linear Search and Binary Search. </a:t>
            </a:r>
          </a:p>
          <a:p>
            <a:pPr algn="just">
              <a:buNone/>
            </a:pPr>
            <a:endParaRPr lang="en-US" sz="2000" dirty="0" smtClean="0">
              <a:solidFill>
                <a:schemeClr val="tx1"/>
              </a:solidFill>
            </a:endParaRPr>
          </a:p>
          <a:p>
            <a:pPr algn="just">
              <a:buNone/>
            </a:pPr>
            <a:r>
              <a:rPr lang="en-US" sz="2000" dirty="0" smtClean="0">
                <a:solidFill>
                  <a:schemeClr val="tx1"/>
                </a:solidFill>
              </a:rPr>
              <a:t>5) </a:t>
            </a:r>
            <a:r>
              <a:rPr lang="en-US" sz="2000" b="1" dirty="0" smtClean="0">
                <a:solidFill>
                  <a:schemeClr val="tx1"/>
                </a:solidFill>
              </a:rPr>
              <a:t>Sorting:</a:t>
            </a:r>
            <a:r>
              <a:rPr lang="en-US" sz="2000" dirty="0" smtClean="0">
                <a:solidFill>
                  <a:schemeClr val="tx1"/>
                </a:solidFill>
              </a:rPr>
              <a:t> The process of arranging the data structure in a specific order is known as Sorting. There are many algorithms that can be used to perform sorting, for example, insertion sort, selection sort, bubble sort, etc.</a:t>
            </a:r>
          </a:p>
          <a:p>
            <a:pPr algn="just">
              <a:buNone/>
            </a:pPr>
            <a:endParaRPr lang="en-US" sz="2000" dirty="0" smtClean="0">
              <a:solidFill>
                <a:schemeClr val="tx1"/>
              </a:solidFill>
            </a:endParaRPr>
          </a:p>
          <a:p>
            <a:pPr algn="just">
              <a:buNone/>
            </a:pPr>
            <a:r>
              <a:rPr lang="en-US" sz="2000" dirty="0" smtClean="0">
                <a:solidFill>
                  <a:schemeClr val="tx1"/>
                </a:solidFill>
              </a:rPr>
              <a:t>6) </a:t>
            </a:r>
            <a:r>
              <a:rPr lang="en-US" sz="2000" b="1" dirty="0" smtClean="0">
                <a:solidFill>
                  <a:schemeClr val="tx1"/>
                </a:solidFill>
              </a:rPr>
              <a:t>Merging:</a:t>
            </a:r>
            <a:r>
              <a:rPr lang="en-US" sz="2000" dirty="0" smtClean="0">
                <a:solidFill>
                  <a:schemeClr val="tx1"/>
                </a:solidFill>
              </a:rPr>
              <a:t> When two lists List A and List B of size M and N respectively, of similar type of elements, clubbed or joined to produce the third list, List C of size (M+N), then this process is called merging</a:t>
            </a:r>
          </a:p>
          <a:p>
            <a:pPr algn="just">
              <a:lnSpc>
                <a:spcPct val="150000"/>
              </a:lnSpc>
              <a:buNone/>
            </a:pP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Data Representation</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2571736" y="785794"/>
            <a:ext cx="3929090" cy="5612986"/>
          </a:xfrm>
          <a:prstGeom prst="rect">
            <a:avLst/>
          </a:prstGeom>
          <a:noFill/>
          <a:ln w="9525">
            <a:noFill/>
            <a:miter lim="800000"/>
            <a:headEnd/>
            <a:tailEnd/>
          </a:ln>
          <a:effectLst/>
        </p:spPr>
      </p:pic>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Data Representation</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Content Placeholder 4"/>
          <p:cNvSpPr>
            <a:spLocks noGrp="1"/>
          </p:cNvSpPr>
          <p:nvPr>
            <p:ph idx="1"/>
          </p:nvPr>
        </p:nvSpPr>
        <p:spPr/>
        <p:txBody>
          <a:bodyPr/>
          <a:lstStyle/>
          <a:p>
            <a:r>
              <a:rPr lang="en-IN" dirty="0" smtClean="0">
                <a:solidFill>
                  <a:schemeClr val="tx1"/>
                </a:solidFill>
              </a:rPr>
              <a:t>Various methods are used to represent data in computers.</a:t>
            </a:r>
          </a:p>
          <a:p>
            <a:r>
              <a:rPr lang="en-IN" dirty="0" smtClean="0">
                <a:solidFill>
                  <a:schemeClr val="tx1"/>
                </a:solidFill>
              </a:rPr>
              <a:t>Hierarchical layers of data structure are used to make the use of data structure easy and efficient.</a:t>
            </a:r>
          </a:p>
          <a:p>
            <a:r>
              <a:rPr lang="en-IN" dirty="0" smtClean="0">
                <a:solidFill>
                  <a:schemeClr val="tx1"/>
                </a:solidFill>
              </a:rPr>
              <a:t>The basic unit of a data representation is a bit. The value of bit asserts one of the two mutually exclusive possibilities – 0 or 1.</a:t>
            </a:r>
          </a:p>
          <a:p>
            <a:r>
              <a:rPr lang="en-IN" dirty="0" smtClean="0">
                <a:solidFill>
                  <a:schemeClr val="tx1"/>
                </a:solidFill>
              </a:rPr>
              <a:t>8 bits together form one byte which represents a character and one or more than one characters are used to form a string.</a:t>
            </a:r>
          </a:p>
          <a:p>
            <a:endParaRPr lang="en-IN"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Data Representation</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Content Placeholder 4"/>
          <p:cNvSpPr>
            <a:spLocks noGrp="1"/>
          </p:cNvSpPr>
          <p:nvPr>
            <p:ph idx="1"/>
          </p:nvPr>
        </p:nvSpPr>
        <p:spPr/>
        <p:txBody>
          <a:bodyPr/>
          <a:lstStyle/>
          <a:p>
            <a:r>
              <a:rPr lang="en-IN" dirty="0" smtClean="0">
                <a:solidFill>
                  <a:schemeClr val="tx1"/>
                </a:solidFill>
              </a:rPr>
              <a:t>Integer Representation :</a:t>
            </a:r>
          </a:p>
          <a:p>
            <a:pPr lvl="1"/>
            <a:r>
              <a:rPr lang="en-IN" dirty="0" smtClean="0">
                <a:solidFill>
                  <a:schemeClr val="tx1"/>
                </a:solidFill>
              </a:rPr>
              <a:t>Integer is a basic data type which is used to store negative and non-negative values.</a:t>
            </a:r>
          </a:p>
          <a:p>
            <a:pPr lvl="1"/>
            <a:r>
              <a:rPr lang="en-IN" dirty="0" smtClean="0">
                <a:solidFill>
                  <a:schemeClr val="tx1"/>
                </a:solidFill>
              </a:rPr>
              <a:t>Non-negative value can be represented by binary representation.</a:t>
            </a:r>
          </a:p>
          <a:p>
            <a:pPr lvl="1"/>
            <a:r>
              <a:rPr lang="en-IN" dirty="0" smtClean="0">
                <a:solidFill>
                  <a:schemeClr val="tx1"/>
                </a:solidFill>
              </a:rPr>
              <a:t>For negative binary numbers the methods of representation used are one’s complement and two’s complement.</a:t>
            </a:r>
          </a:p>
          <a:p>
            <a:pPr lvl="1">
              <a:buNone/>
            </a:pPr>
            <a:endParaRPr lang="en-IN" dirty="0" smtClean="0">
              <a:solidFill>
                <a:schemeClr val="tx1"/>
              </a:solidFill>
            </a:endParaRPr>
          </a:p>
          <a:p>
            <a:r>
              <a:rPr lang="en-IN" dirty="0" smtClean="0">
                <a:solidFill>
                  <a:schemeClr val="tx1"/>
                </a:solidFill>
              </a:rPr>
              <a:t>Real Number Representation :</a:t>
            </a:r>
          </a:p>
          <a:p>
            <a:pPr lvl="1"/>
            <a:r>
              <a:rPr lang="en-IN" dirty="0" smtClean="0">
                <a:solidFill>
                  <a:schemeClr val="tx1"/>
                </a:solidFill>
              </a:rPr>
              <a:t>The method used to represent real numbers in computers is floating – point notation.</a:t>
            </a:r>
          </a:p>
          <a:p>
            <a:pPr lvl="1"/>
            <a:r>
              <a:rPr lang="en-IN" dirty="0" smtClean="0">
                <a:solidFill>
                  <a:schemeClr val="tx1"/>
                </a:solidFill>
              </a:rPr>
              <a:t>In this notation, the real number is represented by a number called a mantissa, times a base raised to an integer power, called an exponent.</a:t>
            </a:r>
          </a:p>
          <a:p>
            <a:pPr lvl="1"/>
            <a:endParaRPr lang="en-IN" dirty="0">
              <a:solidFill>
                <a:schemeClr val="tx1"/>
              </a:solidFill>
            </a:endParaRPr>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Data Representation</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Content Placeholder 4"/>
          <p:cNvSpPr>
            <a:spLocks noGrp="1"/>
          </p:cNvSpPr>
          <p:nvPr>
            <p:ph idx="1"/>
          </p:nvPr>
        </p:nvSpPr>
        <p:spPr/>
        <p:txBody>
          <a:bodyPr>
            <a:normAutofit fontScale="77500" lnSpcReduction="20000"/>
          </a:bodyPr>
          <a:lstStyle/>
          <a:p>
            <a:r>
              <a:rPr lang="en-IN" sz="3600" dirty="0" smtClean="0">
                <a:solidFill>
                  <a:schemeClr val="tx1"/>
                </a:solidFill>
              </a:rPr>
              <a:t>Character Representation :</a:t>
            </a:r>
          </a:p>
          <a:p>
            <a:pPr lvl="1"/>
            <a:r>
              <a:rPr lang="en-IN" sz="3200" dirty="0" smtClean="0">
                <a:solidFill>
                  <a:schemeClr val="tx1"/>
                </a:solidFill>
              </a:rPr>
              <a:t>The information in computers is not always interpreted numerically.</a:t>
            </a:r>
          </a:p>
          <a:p>
            <a:pPr lvl="1"/>
            <a:r>
              <a:rPr lang="en-IN" sz="3200" dirty="0" smtClean="0">
                <a:solidFill>
                  <a:schemeClr val="tx1"/>
                </a:solidFill>
              </a:rPr>
              <a:t>For e.g. to store name of the employee which requires a different data representation that is in character string form.</a:t>
            </a:r>
          </a:p>
          <a:p>
            <a:pPr lvl="1"/>
            <a:r>
              <a:rPr lang="en-IN" sz="3200" dirty="0" smtClean="0">
                <a:solidFill>
                  <a:schemeClr val="tx1"/>
                </a:solidFill>
              </a:rPr>
              <a:t>There are different codes available to store data in character form such as BCD, EBCDIC and ASCII.</a:t>
            </a:r>
          </a:p>
          <a:p>
            <a:pPr lvl="1"/>
            <a:r>
              <a:rPr lang="en-IN" sz="3200" dirty="0" smtClean="0">
                <a:solidFill>
                  <a:schemeClr val="tx1"/>
                </a:solidFill>
              </a:rPr>
              <a:t>E.g. if 8 bits are used to represent a character, then up to 2</a:t>
            </a:r>
            <a:r>
              <a:rPr lang="en-IN" sz="3200" baseline="30000" dirty="0" smtClean="0">
                <a:solidFill>
                  <a:schemeClr val="tx1"/>
                </a:solidFill>
              </a:rPr>
              <a:t>8 </a:t>
            </a:r>
            <a:r>
              <a:rPr lang="en-IN" sz="3200" dirty="0" smtClean="0">
                <a:solidFill>
                  <a:schemeClr val="tx1"/>
                </a:solidFill>
              </a:rPr>
              <a:t>= 256 different characters can be represented as bit patterns.</a:t>
            </a:r>
            <a:endParaRPr lang="en-IN" sz="3200" dirty="0">
              <a:solidFill>
                <a:schemeClr val="tx1"/>
              </a:solidFill>
            </a:endParaRPr>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Abstract Data Type</a:t>
            </a:r>
            <a:endParaRPr lang="en-US" sz="3000" dirty="0"/>
          </a:p>
        </p:txBody>
      </p:sp>
      <p:sp>
        <p:nvSpPr>
          <p:cNvPr id="5" name="Content Placeholder 4"/>
          <p:cNvSpPr>
            <a:spLocks noGrp="1"/>
          </p:cNvSpPr>
          <p:nvPr>
            <p:ph idx="1"/>
          </p:nvPr>
        </p:nvSpPr>
        <p:spPr>
          <a:xfrm>
            <a:off x="381000" y="1036637"/>
            <a:ext cx="8305800" cy="5135563"/>
          </a:xfrm>
        </p:spPr>
        <p:txBody>
          <a:bodyPr>
            <a:normAutofit fontScale="85000" lnSpcReduction="10000"/>
          </a:bodyPr>
          <a:lstStyle/>
          <a:p>
            <a:pPr algn="just">
              <a:lnSpc>
                <a:spcPct val="150000"/>
              </a:lnSpc>
              <a:buNone/>
            </a:pPr>
            <a:r>
              <a:rPr lang="en-US" sz="1900" dirty="0" smtClean="0">
                <a:solidFill>
                  <a:schemeClr val="tx1"/>
                </a:solidFill>
              </a:rPr>
              <a:t>ADTs are like user defined data types which defines operations on values using functions without specifying what is there inside the function and how the operations are performed.</a:t>
            </a:r>
          </a:p>
          <a:p>
            <a:pPr algn="just">
              <a:lnSpc>
                <a:spcPct val="150000"/>
              </a:lnSpc>
              <a:buNone/>
            </a:pPr>
            <a:endParaRPr lang="en-US" sz="1900" dirty="0" smtClean="0">
              <a:solidFill>
                <a:schemeClr val="tx1"/>
              </a:solidFill>
            </a:endParaRPr>
          </a:p>
          <a:p>
            <a:pPr algn="just">
              <a:lnSpc>
                <a:spcPct val="150000"/>
              </a:lnSpc>
              <a:buNone/>
            </a:pPr>
            <a:r>
              <a:rPr lang="en-US" sz="1900" b="1" dirty="0" smtClean="0">
                <a:solidFill>
                  <a:schemeClr val="tx1"/>
                </a:solidFill>
              </a:rPr>
              <a:t>Abstract data type is specification of the data type which specifies the logical and mathematical model of the data type.</a:t>
            </a:r>
          </a:p>
          <a:p>
            <a:pPr algn="just">
              <a:lnSpc>
                <a:spcPct val="150000"/>
              </a:lnSpc>
              <a:buNone/>
            </a:pPr>
            <a:endParaRPr lang="en-US" sz="1900" b="1" dirty="0" smtClean="0">
              <a:solidFill>
                <a:schemeClr val="tx1"/>
              </a:solidFill>
            </a:endParaRPr>
          </a:p>
          <a:p>
            <a:pPr algn="just">
              <a:lnSpc>
                <a:spcPct val="150000"/>
              </a:lnSpc>
              <a:buNone/>
            </a:pPr>
            <a:r>
              <a:rPr lang="en-US" sz="1900" b="1" dirty="0" smtClean="0">
                <a:solidFill>
                  <a:schemeClr val="tx1"/>
                </a:solidFill>
              </a:rPr>
              <a:t>An abstract data type, or ADT, specifies a set of operations (or methods) and the semantics of the operations (what they do), but it does not specify the implementation of the operations. That's what makes it abstract.</a:t>
            </a:r>
          </a:p>
          <a:p>
            <a:pPr algn="just">
              <a:lnSpc>
                <a:spcPct val="150000"/>
              </a:lnSpc>
              <a:buNone/>
            </a:pPr>
            <a:endParaRPr lang="en-US" sz="1900" dirty="0" smtClean="0">
              <a:solidFill>
                <a:schemeClr val="tx1"/>
              </a:solidFill>
            </a:endParaRPr>
          </a:p>
          <a:p>
            <a:pPr algn="just">
              <a:lnSpc>
                <a:spcPct val="150000"/>
              </a:lnSpc>
              <a:buNone/>
            </a:pPr>
            <a:r>
              <a:rPr lang="en-US" sz="1900" dirty="0" smtClean="0">
                <a:solidFill>
                  <a:schemeClr val="tx1"/>
                </a:solidFill>
              </a:rPr>
              <a:t>Example:</a:t>
            </a:r>
          </a:p>
          <a:p>
            <a:pPr algn="just">
              <a:lnSpc>
                <a:spcPct val="150000"/>
              </a:lnSpc>
              <a:buNone/>
            </a:pPr>
            <a:r>
              <a:rPr lang="en-US" sz="1900" b="1" dirty="0" smtClean="0">
                <a:solidFill>
                  <a:schemeClr val="tx1"/>
                </a:solidFill>
              </a:rPr>
              <a:t>Stack ADT</a:t>
            </a:r>
          </a:p>
          <a:p>
            <a:pPr algn="just">
              <a:lnSpc>
                <a:spcPct val="150000"/>
              </a:lnSpc>
              <a:buNone/>
            </a:pP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Abstract Data Type</a:t>
            </a:r>
            <a:endParaRPr lang="en-US" sz="3000" dirty="0"/>
          </a:p>
        </p:txBody>
      </p:sp>
      <p:sp>
        <p:nvSpPr>
          <p:cNvPr id="5" name="Content Placeholder 4"/>
          <p:cNvSpPr>
            <a:spLocks noGrp="1"/>
          </p:cNvSpPr>
          <p:nvPr>
            <p:ph idx="1"/>
          </p:nvPr>
        </p:nvSpPr>
        <p:spPr>
          <a:xfrm>
            <a:off x="381000" y="1036637"/>
            <a:ext cx="8305800" cy="5135563"/>
          </a:xfrm>
        </p:spPr>
        <p:txBody>
          <a:bodyPr>
            <a:normAutofit fontScale="85000" lnSpcReduction="20000"/>
          </a:bodyPr>
          <a:lstStyle/>
          <a:p>
            <a:pPr algn="just">
              <a:lnSpc>
                <a:spcPct val="150000"/>
              </a:lnSpc>
              <a:buNone/>
            </a:pPr>
            <a:r>
              <a:rPr lang="en-US" sz="1900" b="1" dirty="0" smtClean="0">
                <a:solidFill>
                  <a:schemeClr val="tx1"/>
                </a:solidFill>
              </a:rPr>
              <a:t>Operations:</a:t>
            </a:r>
          </a:p>
          <a:p>
            <a:pPr algn="just">
              <a:lnSpc>
                <a:spcPct val="150000"/>
              </a:lnSpc>
              <a:buNone/>
            </a:pPr>
            <a:r>
              <a:rPr lang="en-US" sz="1900" dirty="0" smtClean="0">
                <a:solidFill>
                  <a:schemeClr val="tx1"/>
                </a:solidFill>
              </a:rPr>
              <a:t>push() - Insert Element into stack</a:t>
            </a:r>
          </a:p>
          <a:p>
            <a:pPr algn="just">
              <a:lnSpc>
                <a:spcPct val="150000"/>
              </a:lnSpc>
              <a:buNone/>
            </a:pPr>
            <a:r>
              <a:rPr lang="en-US" sz="1900" dirty="0" smtClean="0">
                <a:solidFill>
                  <a:schemeClr val="tx1"/>
                </a:solidFill>
              </a:rPr>
              <a:t>pop() - Delete Element from stack</a:t>
            </a:r>
          </a:p>
          <a:p>
            <a:pPr algn="just">
              <a:lnSpc>
                <a:spcPct val="150000"/>
              </a:lnSpc>
              <a:buNone/>
            </a:pPr>
            <a:r>
              <a:rPr lang="en-US" sz="1900" dirty="0" err="1" smtClean="0">
                <a:solidFill>
                  <a:schemeClr val="tx1"/>
                </a:solidFill>
              </a:rPr>
              <a:t>isEmpty</a:t>
            </a:r>
            <a:r>
              <a:rPr lang="en-US" sz="1900" dirty="0" smtClean="0">
                <a:solidFill>
                  <a:schemeClr val="tx1"/>
                </a:solidFill>
              </a:rPr>
              <a:t>() - check if stack is empty</a:t>
            </a:r>
          </a:p>
          <a:p>
            <a:pPr algn="just">
              <a:lnSpc>
                <a:spcPct val="150000"/>
              </a:lnSpc>
              <a:buNone/>
            </a:pPr>
            <a:r>
              <a:rPr lang="en-US" sz="1900" dirty="0" err="1" smtClean="0">
                <a:solidFill>
                  <a:schemeClr val="tx1"/>
                </a:solidFill>
              </a:rPr>
              <a:t>isFull</a:t>
            </a:r>
            <a:r>
              <a:rPr lang="en-US" sz="1900" dirty="0" smtClean="0">
                <a:solidFill>
                  <a:schemeClr val="tx1"/>
                </a:solidFill>
              </a:rPr>
              <a:t>() - check if stack is full</a:t>
            </a:r>
          </a:p>
          <a:p>
            <a:pPr algn="just">
              <a:lnSpc>
                <a:spcPct val="150000"/>
              </a:lnSpc>
              <a:buNone/>
            </a:pPr>
            <a:endParaRPr lang="en-US" sz="1900" dirty="0" smtClean="0">
              <a:solidFill>
                <a:schemeClr val="tx1"/>
              </a:solidFill>
            </a:endParaRPr>
          </a:p>
          <a:p>
            <a:pPr algn="just">
              <a:lnSpc>
                <a:spcPct val="150000"/>
              </a:lnSpc>
            </a:pPr>
            <a:r>
              <a:rPr lang="en-US" sz="1900" dirty="0" smtClean="0">
                <a:solidFill>
                  <a:schemeClr val="tx1"/>
                </a:solidFill>
              </a:rPr>
              <a:t>Think of ADT as a black box which hides the inner structure and design of the data type from the user.</a:t>
            </a:r>
          </a:p>
          <a:p>
            <a:pPr algn="just">
              <a:lnSpc>
                <a:spcPct val="150000"/>
              </a:lnSpc>
            </a:pPr>
            <a:endParaRPr lang="en-US" sz="1900" dirty="0" smtClean="0">
              <a:solidFill>
                <a:schemeClr val="tx1"/>
              </a:solidFill>
            </a:endParaRPr>
          </a:p>
          <a:p>
            <a:pPr algn="just">
              <a:lnSpc>
                <a:spcPct val="150000"/>
              </a:lnSpc>
            </a:pPr>
            <a:r>
              <a:rPr lang="en-US" sz="1900" dirty="0" smtClean="0">
                <a:solidFill>
                  <a:schemeClr val="tx1"/>
                </a:solidFill>
              </a:rPr>
              <a:t>There are multiple ways to implement an ADT.</a:t>
            </a:r>
          </a:p>
          <a:p>
            <a:pPr algn="just">
              <a:lnSpc>
                <a:spcPct val="150000"/>
              </a:lnSpc>
            </a:pPr>
            <a:endParaRPr lang="en-US" sz="1900" dirty="0" smtClean="0">
              <a:solidFill>
                <a:schemeClr val="tx1"/>
              </a:solidFill>
            </a:endParaRPr>
          </a:p>
          <a:p>
            <a:pPr algn="just">
              <a:lnSpc>
                <a:spcPct val="150000"/>
              </a:lnSpc>
            </a:pPr>
            <a:r>
              <a:rPr lang="en-US" sz="1900" dirty="0" smtClean="0">
                <a:solidFill>
                  <a:schemeClr val="tx1"/>
                </a:solidFill>
              </a:rPr>
              <a:t>A Stack ADT can be implemented using arrays or linked list.</a:t>
            </a:r>
          </a:p>
          <a:p>
            <a:pPr algn="just">
              <a:lnSpc>
                <a:spcPct val="150000"/>
              </a:lnSpc>
            </a:pPr>
            <a:endParaRPr lang="en-US" sz="1900" dirty="0" smtClean="0">
              <a:solidFill>
                <a:schemeClr val="tx1"/>
              </a:solidFill>
            </a:endParaRPr>
          </a:p>
          <a:p>
            <a:pPr algn="just">
              <a:lnSpc>
                <a:spcPct val="150000"/>
              </a:lnSpc>
            </a:pPr>
            <a:r>
              <a:rPr lang="en-US" sz="1900" dirty="0" smtClean="0">
                <a:solidFill>
                  <a:schemeClr val="tx1"/>
                </a:solidFill>
              </a:rPr>
              <a:t>ADT Provides Abstraction.</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Data</a:t>
            </a:r>
            <a:endParaRPr lang="en-US" sz="3000" dirty="0"/>
          </a:p>
        </p:txBody>
      </p:sp>
      <p:sp>
        <p:nvSpPr>
          <p:cNvPr id="5" name="Content Placeholder 4"/>
          <p:cNvSpPr>
            <a:spLocks noGrp="1"/>
          </p:cNvSpPr>
          <p:nvPr>
            <p:ph idx="1"/>
          </p:nvPr>
        </p:nvSpPr>
        <p:spPr>
          <a:xfrm>
            <a:off x="381000" y="1036637"/>
            <a:ext cx="8305800" cy="5135563"/>
          </a:xfrm>
        </p:spPr>
        <p:txBody>
          <a:bodyPr>
            <a:normAutofit fontScale="92500" lnSpcReduction="20000"/>
          </a:bodyPr>
          <a:lstStyle/>
          <a:p>
            <a:pPr algn="just">
              <a:lnSpc>
                <a:spcPct val="150000"/>
              </a:lnSpc>
              <a:buFont typeface="Wingdings" pitchFamily="2" charset="2"/>
              <a:buChar char="q"/>
            </a:pPr>
            <a:r>
              <a:rPr lang="en-US" sz="2200" b="1" u="sng" dirty="0" smtClean="0">
                <a:solidFill>
                  <a:schemeClr val="tx1"/>
                </a:solidFill>
              </a:rPr>
              <a:t>Data</a:t>
            </a:r>
            <a:r>
              <a:rPr lang="en-US" sz="2200" u="sng" dirty="0" smtClean="0">
                <a:solidFill>
                  <a:schemeClr val="tx1"/>
                </a:solidFill>
              </a:rPr>
              <a:t> is distinct pieces of information.</a:t>
            </a:r>
          </a:p>
          <a:p>
            <a:pPr algn="just">
              <a:lnSpc>
                <a:spcPct val="150000"/>
              </a:lnSpc>
              <a:buFont typeface="Wingdings" pitchFamily="2" charset="2"/>
              <a:buChar char="q"/>
            </a:pPr>
            <a:r>
              <a:rPr lang="en-US" sz="2200" dirty="0" smtClean="0">
                <a:solidFill>
                  <a:schemeClr val="tx1"/>
                </a:solidFill>
              </a:rPr>
              <a:t>Data can exist in a variety of forms: </a:t>
            </a:r>
          </a:p>
          <a:p>
            <a:pPr marL="685800" algn="just">
              <a:lnSpc>
                <a:spcPct val="150000"/>
              </a:lnSpc>
              <a:buFont typeface="Wingdings" pitchFamily="2" charset="2"/>
              <a:buChar char="§"/>
            </a:pPr>
            <a:r>
              <a:rPr lang="en-US" sz="2200" dirty="0" smtClean="0">
                <a:solidFill>
                  <a:schemeClr val="tx1"/>
                </a:solidFill>
              </a:rPr>
              <a:t>Numbers or texts on pieces of paper</a:t>
            </a:r>
          </a:p>
          <a:p>
            <a:pPr marL="685800" algn="just">
              <a:lnSpc>
                <a:spcPct val="150000"/>
              </a:lnSpc>
              <a:buFont typeface="Wingdings" pitchFamily="2" charset="2"/>
              <a:buChar char="§"/>
            </a:pPr>
            <a:r>
              <a:rPr lang="en-US" sz="2200" dirty="0" smtClean="0">
                <a:solidFill>
                  <a:schemeClr val="tx1"/>
                </a:solidFill>
              </a:rPr>
              <a:t>Bits or bytes stored in electronic memory</a:t>
            </a:r>
          </a:p>
          <a:p>
            <a:pPr marL="685800" algn="just">
              <a:lnSpc>
                <a:spcPct val="150000"/>
              </a:lnSpc>
              <a:buFont typeface="Wingdings" pitchFamily="2" charset="2"/>
              <a:buChar char="§"/>
            </a:pPr>
            <a:r>
              <a:rPr lang="en-US" sz="2200" dirty="0" smtClean="0">
                <a:solidFill>
                  <a:schemeClr val="tx1"/>
                </a:solidFill>
              </a:rPr>
              <a:t>Facts stored in human’s mind</a:t>
            </a:r>
            <a:endParaRPr lang="en-US" sz="2200" b="1" dirty="0">
              <a:solidFill>
                <a:schemeClr val="tx1"/>
              </a:solidFill>
            </a:endParaRPr>
          </a:p>
          <a:p>
            <a:pPr algn="just">
              <a:lnSpc>
                <a:spcPct val="150000"/>
              </a:lnSpc>
              <a:buFont typeface="Wingdings" pitchFamily="2" charset="2"/>
              <a:buChar char="q"/>
            </a:pPr>
            <a:r>
              <a:rPr lang="en-US" sz="2200" dirty="0" smtClean="0">
                <a:solidFill>
                  <a:schemeClr val="tx1"/>
                </a:solidFill>
              </a:rPr>
              <a:t>People have used the word </a:t>
            </a:r>
            <a:r>
              <a:rPr lang="en-US" sz="2200" b="1" dirty="0" smtClean="0">
                <a:solidFill>
                  <a:schemeClr val="tx1"/>
                </a:solidFill>
              </a:rPr>
              <a:t>DATA</a:t>
            </a:r>
            <a:r>
              <a:rPr lang="en-US" sz="2200" dirty="0" smtClean="0">
                <a:solidFill>
                  <a:schemeClr val="tx1"/>
                </a:solidFill>
              </a:rPr>
              <a:t> to mean </a:t>
            </a:r>
            <a:r>
              <a:rPr lang="en-US" sz="2200" u="sng" dirty="0" smtClean="0">
                <a:solidFill>
                  <a:schemeClr val="tx1"/>
                </a:solidFill>
              </a:rPr>
              <a:t>computer information that is transmitted or stored</a:t>
            </a:r>
            <a:r>
              <a:rPr lang="en-US" sz="2200" dirty="0" smtClean="0">
                <a:solidFill>
                  <a:schemeClr val="tx1"/>
                </a:solidFill>
              </a:rPr>
              <a:t>.</a:t>
            </a:r>
          </a:p>
          <a:p>
            <a:pPr algn="just">
              <a:lnSpc>
                <a:spcPct val="150000"/>
              </a:lnSpc>
              <a:buFont typeface="Wingdings" pitchFamily="2" charset="2"/>
              <a:buChar char="q"/>
            </a:pPr>
            <a:r>
              <a:rPr lang="en-US" sz="2200" dirty="0" smtClean="0">
                <a:solidFill>
                  <a:schemeClr val="tx1"/>
                </a:solidFill>
              </a:rPr>
              <a:t>Strictly speaking data is a </a:t>
            </a:r>
            <a:r>
              <a:rPr lang="en-US" sz="2200" b="1" dirty="0" smtClean="0">
                <a:solidFill>
                  <a:schemeClr val="tx1"/>
                </a:solidFill>
              </a:rPr>
              <a:t>plural of datum</a:t>
            </a:r>
            <a:r>
              <a:rPr lang="en-US" sz="2200" dirty="0" smtClean="0">
                <a:solidFill>
                  <a:schemeClr val="tx1"/>
                </a:solidFill>
              </a:rPr>
              <a:t>, a single piece of information</a:t>
            </a:r>
            <a:r>
              <a:rPr lang="en-US" sz="2200" b="1" dirty="0" smtClean="0">
                <a:solidFill>
                  <a:schemeClr val="tx1"/>
                </a:solidFill>
              </a:rPr>
              <a:t>.</a:t>
            </a:r>
          </a:p>
          <a:p>
            <a:pPr algn="just">
              <a:lnSpc>
                <a:spcPct val="150000"/>
              </a:lnSpc>
              <a:buFont typeface="Wingdings" pitchFamily="2" charset="2"/>
              <a:buChar char="q"/>
            </a:pPr>
            <a:r>
              <a:rPr lang="en-US" sz="2200" dirty="0" smtClean="0">
                <a:solidFill>
                  <a:schemeClr val="tx1"/>
                </a:solidFill>
              </a:rPr>
              <a:t>In practice, however, people use data as both the singular and plural form of the word.</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277803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Datatype</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algn="just">
              <a:lnSpc>
                <a:spcPct val="150000"/>
              </a:lnSpc>
              <a:buFont typeface="Wingdings" pitchFamily="2" charset="2"/>
              <a:buChar char="q"/>
            </a:pPr>
            <a:r>
              <a:rPr lang="en-US" sz="2200" b="1" dirty="0" smtClean="0">
                <a:solidFill>
                  <a:schemeClr val="tx1"/>
                </a:solidFill>
              </a:rPr>
              <a:t>Data types </a:t>
            </a:r>
            <a:r>
              <a:rPr lang="en-US" sz="2200" u="sng" dirty="0" smtClean="0">
                <a:solidFill>
                  <a:schemeClr val="tx1"/>
                </a:solidFill>
              </a:rPr>
              <a:t>specify how we enter data into our programs and what type of data we enter</a:t>
            </a:r>
            <a:r>
              <a:rPr lang="en-US" sz="2200" dirty="0" smtClean="0">
                <a:solidFill>
                  <a:schemeClr val="tx1"/>
                </a:solidFill>
              </a:rPr>
              <a:t>.</a:t>
            </a:r>
          </a:p>
          <a:p>
            <a:pPr algn="just">
              <a:lnSpc>
                <a:spcPct val="150000"/>
              </a:lnSpc>
              <a:buFont typeface="Wingdings" pitchFamily="2" charset="2"/>
              <a:buChar char="q"/>
            </a:pPr>
            <a:r>
              <a:rPr lang="en-US" sz="2200" dirty="0" smtClean="0">
                <a:solidFill>
                  <a:schemeClr val="tx1"/>
                </a:solidFill>
              </a:rPr>
              <a:t>C language has some predefined set of data types to handle various kinds of data that we can use in our program.</a:t>
            </a:r>
          </a:p>
          <a:p>
            <a:pPr algn="just">
              <a:lnSpc>
                <a:spcPct val="150000"/>
              </a:lnSpc>
              <a:buFont typeface="Wingdings" pitchFamily="2" charset="2"/>
              <a:buChar char="q"/>
            </a:pPr>
            <a:r>
              <a:rPr lang="en-US" sz="2200" u="sng" dirty="0" smtClean="0">
                <a:solidFill>
                  <a:schemeClr val="tx1"/>
                </a:solidFill>
              </a:rPr>
              <a:t>C data types are used to</a:t>
            </a:r>
            <a:r>
              <a:rPr lang="en-US" sz="2200" dirty="0" smtClean="0">
                <a:solidFill>
                  <a:schemeClr val="tx1"/>
                </a:solidFill>
              </a:rPr>
              <a:t>:</a:t>
            </a:r>
          </a:p>
          <a:p>
            <a:pPr algn="just">
              <a:lnSpc>
                <a:spcPct val="150000"/>
              </a:lnSpc>
              <a:buFont typeface="Wingdings" pitchFamily="2" charset="2"/>
              <a:buChar char="§"/>
            </a:pPr>
            <a:r>
              <a:rPr lang="en-US" sz="1900" dirty="0" smtClean="0">
                <a:solidFill>
                  <a:schemeClr val="tx1"/>
                </a:solidFill>
              </a:rPr>
              <a:t>Identify the </a:t>
            </a:r>
            <a:r>
              <a:rPr lang="en-US" sz="1900" b="1" dirty="0" smtClean="0">
                <a:solidFill>
                  <a:schemeClr val="tx1"/>
                </a:solidFill>
              </a:rPr>
              <a:t>type of the variable </a:t>
            </a:r>
            <a:r>
              <a:rPr lang="en-US" sz="1900" dirty="0" smtClean="0">
                <a:solidFill>
                  <a:schemeClr val="tx1"/>
                </a:solidFill>
              </a:rPr>
              <a:t>when it is declared.</a:t>
            </a:r>
          </a:p>
          <a:p>
            <a:pPr algn="just">
              <a:lnSpc>
                <a:spcPct val="150000"/>
              </a:lnSpc>
              <a:buFont typeface="Wingdings" pitchFamily="2" charset="2"/>
              <a:buChar char="§"/>
            </a:pPr>
            <a:r>
              <a:rPr lang="en-US" sz="1900" dirty="0" smtClean="0">
                <a:solidFill>
                  <a:schemeClr val="tx1"/>
                </a:solidFill>
              </a:rPr>
              <a:t>Identify the </a:t>
            </a:r>
            <a:r>
              <a:rPr lang="en-US" sz="1900" b="1" dirty="0" smtClean="0">
                <a:solidFill>
                  <a:schemeClr val="tx1"/>
                </a:solidFill>
              </a:rPr>
              <a:t>type of the return value of a function</a:t>
            </a:r>
            <a:r>
              <a:rPr lang="en-US" sz="1900" dirty="0" smtClean="0">
                <a:solidFill>
                  <a:schemeClr val="tx1"/>
                </a:solidFill>
              </a:rPr>
              <a:t>.</a:t>
            </a:r>
          </a:p>
          <a:p>
            <a:pPr algn="just">
              <a:lnSpc>
                <a:spcPct val="150000"/>
              </a:lnSpc>
              <a:buFont typeface="Wingdings" pitchFamily="2" charset="2"/>
              <a:buChar char="§"/>
            </a:pPr>
            <a:r>
              <a:rPr lang="en-US" sz="1900" dirty="0" smtClean="0">
                <a:solidFill>
                  <a:schemeClr val="tx1"/>
                </a:solidFill>
              </a:rPr>
              <a:t>Identify the </a:t>
            </a:r>
            <a:r>
              <a:rPr lang="en-US" sz="1900" b="1" dirty="0" smtClean="0">
                <a:solidFill>
                  <a:schemeClr val="tx1"/>
                </a:solidFill>
              </a:rPr>
              <a:t>type of the parameter expected by a function</a:t>
            </a:r>
            <a:r>
              <a:rPr lang="en-US" sz="1900" dirty="0" smtClean="0">
                <a:solidFill>
                  <a:schemeClr val="tx1"/>
                </a:solidFill>
              </a:rPr>
              <a:t>.</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4206214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500" dirty="0" smtClean="0"/>
              <a:t>Primary </a:t>
            </a:r>
            <a:r>
              <a:rPr lang="en-US" sz="2500" dirty="0" err="1" smtClean="0"/>
              <a:t>Datatype</a:t>
            </a:r>
            <a:endParaRPr lang="en-US" sz="250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10708801"/>
              </p:ext>
            </p:extLst>
          </p:nvPr>
        </p:nvGraphicFramePr>
        <p:xfrm>
          <a:off x="381000" y="1255184"/>
          <a:ext cx="8305800" cy="5069416"/>
        </p:xfrm>
        <a:graphic>
          <a:graphicData uri="http://schemas.openxmlformats.org/drawingml/2006/table">
            <a:tbl>
              <a:tblPr firstRow="1" bandRow="1">
                <a:tableStyleId>{2D5ABB26-0587-4C30-8999-92F81FD0307C}</a:tableStyleId>
              </a:tblPr>
              <a:tblGrid>
                <a:gridCol w="1661160">
                  <a:extLst>
                    <a:ext uri="{9D8B030D-6E8A-4147-A177-3AD203B41FA5}">
                      <a16:colId xmlns:a16="http://schemas.microsoft.com/office/drawing/2014/main" val="20000"/>
                    </a:ext>
                  </a:extLst>
                </a:gridCol>
                <a:gridCol w="1661160">
                  <a:extLst>
                    <a:ext uri="{9D8B030D-6E8A-4147-A177-3AD203B41FA5}">
                      <a16:colId xmlns:a16="http://schemas.microsoft.com/office/drawing/2014/main" val="20001"/>
                    </a:ext>
                  </a:extLst>
                </a:gridCol>
                <a:gridCol w="1661160">
                  <a:extLst>
                    <a:ext uri="{9D8B030D-6E8A-4147-A177-3AD203B41FA5}">
                      <a16:colId xmlns:a16="http://schemas.microsoft.com/office/drawing/2014/main" val="20002"/>
                    </a:ext>
                  </a:extLst>
                </a:gridCol>
                <a:gridCol w="1661160">
                  <a:extLst>
                    <a:ext uri="{9D8B030D-6E8A-4147-A177-3AD203B41FA5}">
                      <a16:colId xmlns:a16="http://schemas.microsoft.com/office/drawing/2014/main" val="20003"/>
                    </a:ext>
                  </a:extLst>
                </a:gridCol>
                <a:gridCol w="1661160">
                  <a:extLst>
                    <a:ext uri="{9D8B030D-6E8A-4147-A177-3AD203B41FA5}">
                      <a16:colId xmlns:a16="http://schemas.microsoft.com/office/drawing/2014/main" val="20004"/>
                    </a:ext>
                  </a:extLst>
                </a:gridCol>
              </a:tblGrid>
              <a:tr h="715962">
                <a:tc>
                  <a:txBody>
                    <a:bodyPr/>
                    <a:lstStyle/>
                    <a:p>
                      <a:pPr algn="ctr"/>
                      <a:r>
                        <a:rPr lang="en-US" sz="2000" b="1" dirty="0" smtClean="0">
                          <a:effectLst>
                            <a:outerShdw blurRad="38100" dist="38100" dir="2700000" algn="tl">
                              <a:srgbClr val="000000">
                                <a:alpha val="43137"/>
                              </a:srgbClr>
                            </a:outerShdw>
                          </a:effectLst>
                        </a:rPr>
                        <a:t>Data</a:t>
                      </a:r>
                      <a:r>
                        <a:rPr lang="en-US" sz="2000" b="1" baseline="0" dirty="0" smtClean="0">
                          <a:effectLst>
                            <a:outerShdw blurRad="38100" dist="38100" dir="2700000" algn="tl">
                              <a:srgbClr val="000000">
                                <a:alpha val="43137"/>
                              </a:srgbClr>
                            </a:outerShdw>
                          </a:effectLst>
                        </a:rPr>
                        <a:t> Type</a:t>
                      </a:r>
                      <a:endParaRPr lang="en-US" sz="2000" b="1"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effectLst>
                            <a:outerShdw blurRad="38100" dist="38100" dir="2700000" algn="tl">
                              <a:srgbClr val="000000">
                                <a:alpha val="43137"/>
                              </a:srgbClr>
                            </a:outerShdw>
                          </a:effectLst>
                        </a:rPr>
                        <a:t>Keyword used</a:t>
                      </a:r>
                      <a:endParaRPr lang="en-US" sz="2000" b="1"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effectLst>
                            <a:outerShdw blurRad="38100" dist="38100" dir="2700000" algn="tl">
                              <a:srgbClr val="000000">
                                <a:alpha val="43137"/>
                              </a:srgbClr>
                            </a:outerShdw>
                          </a:effectLst>
                        </a:rPr>
                        <a:t>Size in bytes</a:t>
                      </a:r>
                      <a:endParaRPr lang="en-US" sz="2000" b="1"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effectLst>
                            <a:outerShdw blurRad="38100" dist="38100" dir="2700000" algn="tl">
                              <a:srgbClr val="000000">
                                <a:alpha val="43137"/>
                              </a:srgbClr>
                            </a:outerShdw>
                          </a:effectLst>
                        </a:rPr>
                        <a:t>Range </a:t>
                      </a:r>
                      <a:endParaRPr lang="en-US" sz="2000" b="1"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effectLst>
                            <a:outerShdw blurRad="38100" dist="38100" dir="2700000" algn="tl">
                              <a:srgbClr val="000000">
                                <a:alpha val="43137"/>
                              </a:srgbClr>
                            </a:outerShdw>
                          </a:effectLst>
                        </a:rPr>
                        <a:t>Use </a:t>
                      </a:r>
                      <a:endParaRPr lang="en-US" sz="2000" b="1"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05127">
                <a:tc>
                  <a:txBody>
                    <a:bodyPr/>
                    <a:lstStyle/>
                    <a:p>
                      <a:r>
                        <a:rPr lang="en-US" dirty="0" smtClean="0"/>
                        <a:t>Character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char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-128 to 127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 store characters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05127">
                <a:tc>
                  <a:txBody>
                    <a:bodyPr/>
                    <a:lstStyle/>
                    <a:p>
                      <a:r>
                        <a:rPr lang="en-US" dirty="0" smtClean="0"/>
                        <a:t>Integer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-32768 to 32767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 store integer numbers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05127">
                <a:tc>
                  <a:txBody>
                    <a:bodyPr/>
                    <a:lstStyle/>
                    <a:p>
                      <a:r>
                        <a:rPr lang="en-US" dirty="0" smtClean="0"/>
                        <a:t>Floating point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float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3.4E</a:t>
                      </a:r>
                      <a:r>
                        <a:rPr lang="en-US" baseline="0" dirty="0" smtClean="0"/>
                        <a:t> -38 to 3.4E +38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 store floating point numbers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05127">
                <a:tc>
                  <a:txBody>
                    <a:bodyPr/>
                    <a:lstStyle/>
                    <a:p>
                      <a:r>
                        <a:rPr lang="en-US" dirty="0" smtClean="0"/>
                        <a:t>Double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double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1.7E</a:t>
                      </a:r>
                      <a:r>
                        <a:rPr lang="en-US" baseline="0" dirty="0" smtClean="0"/>
                        <a:t> -308 to 1.7E +308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 store big floating</a:t>
                      </a:r>
                      <a:r>
                        <a:rPr lang="en-US" baseline="0" dirty="0" smtClean="0"/>
                        <a:t> point numbers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05127">
                <a:tc>
                  <a:txBody>
                    <a:bodyPr/>
                    <a:lstStyle/>
                    <a:p>
                      <a:r>
                        <a:rPr lang="en-US" dirty="0" smtClean="0"/>
                        <a:t>Valueless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void</a:t>
                      </a:r>
                      <a:r>
                        <a:rPr lang="en-US" baseline="0" dirty="0" smtClean="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Valueless</a:t>
                      </a:r>
                      <a:r>
                        <a:rPr lang="en-US" baseline="0" dirty="0" smtClean="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3" name="TextBox 2"/>
          <p:cNvSpPr txBox="1"/>
          <p:nvPr/>
        </p:nvSpPr>
        <p:spPr>
          <a:xfrm>
            <a:off x="381000" y="914400"/>
            <a:ext cx="6934200" cy="381000"/>
          </a:xfrm>
          <a:prstGeom prst="rect">
            <a:avLst/>
          </a:prstGeom>
          <a:noFill/>
        </p:spPr>
        <p:txBody>
          <a:bodyPr wrap="square" rtlCol="0">
            <a:spAutoFit/>
          </a:bodyPr>
          <a:lstStyle/>
          <a:p>
            <a:r>
              <a:rPr lang="en-US" dirty="0" smtClean="0"/>
              <a:t>Table : Primary data types in C</a:t>
            </a:r>
            <a:endParaRPr lang="en-US" dirty="0"/>
          </a:p>
        </p:txBody>
      </p:sp>
    </p:spTree>
    <p:extLst>
      <p:ext uri="{BB962C8B-B14F-4D97-AF65-F5344CB8AC3E}">
        <p14:creationId xmlns:p14="http://schemas.microsoft.com/office/powerpoint/2010/main" val="3155062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Data Structure and Structured Type</a:t>
            </a:r>
            <a:endParaRPr lang="en-US" sz="3000" dirty="0"/>
          </a:p>
        </p:txBody>
      </p:sp>
      <p:sp>
        <p:nvSpPr>
          <p:cNvPr id="5" name="Content Placeholder 4"/>
          <p:cNvSpPr>
            <a:spLocks noGrp="1"/>
          </p:cNvSpPr>
          <p:nvPr>
            <p:ph idx="1"/>
          </p:nvPr>
        </p:nvSpPr>
        <p:spPr>
          <a:xfrm>
            <a:off x="381000" y="1036637"/>
            <a:ext cx="8305800" cy="5135563"/>
          </a:xfrm>
        </p:spPr>
        <p:txBody>
          <a:bodyPr>
            <a:normAutofit lnSpcReduction="10000"/>
          </a:bodyPr>
          <a:lstStyle/>
          <a:p>
            <a:pPr algn="just">
              <a:lnSpc>
                <a:spcPct val="150000"/>
              </a:lnSpc>
              <a:buNone/>
            </a:pPr>
            <a:r>
              <a:rPr lang="en-US" sz="1900" dirty="0" smtClean="0">
                <a:solidFill>
                  <a:schemeClr val="tx1"/>
                </a:solidFill>
              </a:rPr>
              <a:t>A structured type refers to a data structure which is made-up of one or more elements known as components. These elements are simpler data structure that exist in language.</a:t>
            </a:r>
          </a:p>
          <a:p>
            <a:pPr algn="just">
              <a:lnSpc>
                <a:spcPct val="150000"/>
              </a:lnSpc>
              <a:buNone/>
            </a:pPr>
            <a:endParaRPr lang="en-US" sz="1900" dirty="0" smtClean="0">
              <a:solidFill>
                <a:schemeClr val="tx1"/>
              </a:solidFill>
            </a:endParaRPr>
          </a:p>
          <a:p>
            <a:pPr algn="just">
              <a:lnSpc>
                <a:spcPct val="150000"/>
              </a:lnSpc>
              <a:buNone/>
            </a:pPr>
            <a:r>
              <a:rPr lang="en-US" sz="1900" dirty="0" smtClean="0">
                <a:solidFill>
                  <a:schemeClr val="tx1"/>
                </a:solidFill>
              </a:rPr>
              <a:t>The components of structured data type are grouped together according to a set of rules. for example the representation of polynomials requires at least two components.</a:t>
            </a:r>
          </a:p>
          <a:p>
            <a:pPr algn="just">
              <a:lnSpc>
                <a:spcPct val="150000"/>
              </a:lnSpc>
            </a:pPr>
            <a:r>
              <a:rPr lang="en-US" sz="1900" dirty="0" smtClean="0">
                <a:solidFill>
                  <a:schemeClr val="tx1"/>
                </a:solidFill>
              </a:rPr>
              <a:t>Coefficient</a:t>
            </a:r>
          </a:p>
          <a:p>
            <a:pPr algn="just">
              <a:lnSpc>
                <a:spcPct val="150000"/>
              </a:lnSpc>
            </a:pPr>
            <a:r>
              <a:rPr lang="en-US" sz="1900" dirty="0" smtClean="0">
                <a:solidFill>
                  <a:schemeClr val="tx1"/>
                </a:solidFill>
              </a:rPr>
              <a:t>Exponent</a:t>
            </a:r>
          </a:p>
          <a:p>
            <a:pPr algn="just">
              <a:lnSpc>
                <a:spcPct val="150000"/>
              </a:lnSpc>
              <a:buNone/>
            </a:pPr>
            <a:endParaRPr lang="en-US" sz="1900" dirty="0" smtClean="0">
              <a:solidFill>
                <a:schemeClr val="tx1"/>
              </a:solidFill>
            </a:endParaRPr>
          </a:p>
          <a:p>
            <a:pPr algn="just">
              <a:lnSpc>
                <a:spcPct val="150000"/>
              </a:lnSpc>
              <a:buNone/>
            </a:pPr>
            <a:r>
              <a:rPr lang="en-US" sz="1900" dirty="0" smtClean="0">
                <a:solidFill>
                  <a:schemeClr val="tx1"/>
                </a:solidFill>
              </a:rPr>
              <a:t>The structure type is implemented using </a:t>
            </a:r>
            <a:r>
              <a:rPr lang="en-US" sz="1900" b="1" dirty="0" smtClean="0">
                <a:solidFill>
                  <a:schemeClr val="tx1"/>
                </a:solidFill>
              </a:rPr>
              <a:t>struct</a:t>
            </a:r>
            <a:r>
              <a:rPr lang="en-US" sz="1900" dirty="0" smtClean="0">
                <a:solidFill>
                  <a:schemeClr val="tx1"/>
                </a:solidFill>
              </a:rPr>
              <a:t> keyword.</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4206214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Atomic Type</a:t>
            </a:r>
            <a:endParaRPr lang="en-US" sz="3000" dirty="0"/>
          </a:p>
        </p:txBody>
      </p:sp>
      <p:sp>
        <p:nvSpPr>
          <p:cNvPr id="5" name="Content Placeholder 4"/>
          <p:cNvSpPr>
            <a:spLocks noGrp="1"/>
          </p:cNvSpPr>
          <p:nvPr>
            <p:ph idx="1"/>
          </p:nvPr>
        </p:nvSpPr>
        <p:spPr>
          <a:xfrm>
            <a:off x="381000" y="1036637"/>
            <a:ext cx="8305800" cy="5135563"/>
          </a:xfrm>
        </p:spPr>
        <p:txBody>
          <a:bodyPr>
            <a:normAutofit fontScale="77500" lnSpcReduction="20000"/>
          </a:bodyPr>
          <a:lstStyle/>
          <a:p>
            <a:pPr algn="just">
              <a:lnSpc>
                <a:spcPct val="150000"/>
              </a:lnSpc>
              <a:buNone/>
            </a:pPr>
            <a:r>
              <a:rPr lang="en-US" sz="1900" dirty="0" smtClean="0">
                <a:solidFill>
                  <a:schemeClr val="tx1"/>
                </a:solidFill>
              </a:rPr>
              <a:t>Generally, a data structure is represented by a  memory block, which has two parts</a:t>
            </a:r>
          </a:p>
          <a:p>
            <a:pPr algn="just">
              <a:lnSpc>
                <a:spcPct val="150000"/>
              </a:lnSpc>
            </a:pPr>
            <a:endParaRPr lang="en-US" sz="1900" dirty="0" smtClean="0">
              <a:solidFill>
                <a:schemeClr val="tx1"/>
              </a:solidFill>
            </a:endParaRPr>
          </a:p>
          <a:p>
            <a:pPr algn="just">
              <a:lnSpc>
                <a:spcPct val="150000"/>
              </a:lnSpc>
            </a:pPr>
            <a:r>
              <a:rPr lang="en-US" sz="1900" dirty="0" smtClean="0">
                <a:solidFill>
                  <a:schemeClr val="tx1"/>
                </a:solidFill>
              </a:rPr>
              <a:t>Data Storage</a:t>
            </a:r>
          </a:p>
          <a:p>
            <a:pPr algn="just">
              <a:lnSpc>
                <a:spcPct val="150000"/>
              </a:lnSpc>
            </a:pPr>
            <a:r>
              <a:rPr lang="en-US" sz="1900" dirty="0" smtClean="0">
                <a:solidFill>
                  <a:schemeClr val="tx1"/>
                </a:solidFill>
              </a:rPr>
              <a:t>Address Storage</a:t>
            </a:r>
          </a:p>
          <a:p>
            <a:pPr algn="just">
              <a:lnSpc>
                <a:spcPct val="150000"/>
              </a:lnSpc>
              <a:buNone/>
            </a:pPr>
            <a:endParaRPr lang="en-US" sz="1900" dirty="0" smtClean="0">
              <a:solidFill>
                <a:schemeClr val="tx1"/>
              </a:solidFill>
            </a:endParaRPr>
          </a:p>
          <a:p>
            <a:pPr algn="just">
              <a:lnSpc>
                <a:spcPct val="150000"/>
              </a:lnSpc>
              <a:buNone/>
            </a:pPr>
            <a:endParaRPr lang="en-US" sz="1900" dirty="0" smtClean="0">
              <a:solidFill>
                <a:schemeClr val="tx1"/>
              </a:solidFill>
            </a:endParaRPr>
          </a:p>
          <a:p>
            <a:pPr algn="just">
              <a:lnSpc>
                <a:spcPct val="150000"/>
              </a:lnSpc>
              <a:buNone/>
            </a:pPr>
            <a:r>
              <a:rPr lang="en-US" sz="1900" dirty="0" smtClean="0">
                <a:solidFill>
                  <a:schemeClr val="tx1"/>
                </a:solidFill>
              </a:rPr>
              <a:t>This facilitates in storing data and relating it to some other data by means of storing pointer in the address part. data type that is indivisible or cannot be further subdivided into smaller components </a:t>
            </a:r>
          </a:p>
          <a:p>
            <a:pPr algn="just">
              <a:lnSpc>
                <a:spcPct val="150000"/>
              </a:lnSpc>
              <a:buNone/>
            </a:pPr>
            <a:endParaRPr lang="en-US" sz="1900" dirty="0" smtClean="0">
              <a:solidFill>
                <a:schemeClr val="tx1"/>
              </a:solidFill>
            </a:endParaRPr>
          </a:p>
          <a:p>
            <a:pPr algn="just">
              <a:lnSpc>
                <a:spcPct val="150000"/>
              </a:lnSpc>
              <a:buNone/>
            </a:pPr>
            <a:r>
              <a:rPr lang="en-US" sz="1900" dirty="0" smtClean="0">
                <a:solidFill>
                  <a:schemeClr val="tx1"/>
                </a:solidFill>
              </a:rPr>
              <a:t>An atomic type data is data structure that contains only the data items and not the pointer. Thus, for a list of data items, several atomic type nodes may exist each with single data item corresponding to one of the legal data types. the list maintained using a list node which contains pointer to these atomic nodes and a type indicator indicating the type of atomic node to which it points.</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3000364" y="1643050"/>
            <a:ext cx="5568862" cy="1371604"/>
          </a:xfrm>
          <a:prstGeom prst="rect">
            <a:avLst/>
          </a:prstGeom>
          <a:noFill/>
          <a:ln w="9525">
            <a:noFill/>
            <a:miter lim="800000"/>
            <a:headEnd/>
            <a:tailEnd/>
          </a:ln>
          <a:effectLst/>
        </p:spPr>
      </p:pic>
    </p:spTree>
    <p:extLst>
      <p:ext uri="{BB962C8B-B14F-4D97-AF65-F5344CB8AC3E}">
        <p14:creationId xmlns:p14="http://schemas.microsoft.com/office/powerpoint/2010/main" val="4206214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685800"/>
          </a:xfrm>
        </p:spPr>
        <p:txBody>
          <a:bodyPr anchor="ctr"/>
          <a:lstStyle/>
          <a:p>
            <a:r>
              <a:rPr lang="en-US" sz="3000" dirty="0" smtClean="0"/>
              <a:t>Difference between Abstract Data Type, Data Types and Data Structures</a:t>
            </a:r>
            <a:endParaRPr lang="en-US" sz="3000" dirty="0"/>
          </a:p>
        </p:txBody>
      </p:sp>
      <p:sp>
        <p:nvSpPr>
          <p:cNvPr id="5" name="Content Placeholder 4"/>
          <p:cNvSpPr>
            <a:spLocks noGrp="1"/>
          </p:cNvSpPr>
          <p:nvPr>
            <p:ph idx="1"/>
          </p:nvPr>
        </p:nvSpPr>
        <p:spPr>
          <a:xfrm>
            <a:off x="357158" y="1643050"/>
            <a:ext cx="8305800" cy="4029084"/>
          </a:xfrm>
        </p:spPr>
        <p:txBody>
          <a:bodyPr>
            <a:normAutofit/>
          </a:bodyPr>
          <a:lstStyle/>
          <a:p>
            <a:pPr algn="just">
              <a:lnSpc>
                <a:spcPct val="150000"/>
              </a:lnSpc>
              <a:buNone/>
            </a:pPr>
            <a:r>
              <a:rPr lang="en-US" sz="1900" b="1" dirty="0" smtClean="0">
                <a:solidFill>
                  <a:schemeClr val="tx1"/>
                </a:solidFill>
              </a:rPr>
              <a:t>Abstract data type </a:t>
            </a:r>
            <a:r>
              <a:rPr lang="en-US" sz="1900" dirty="0" smtClean="0">
                <a:solidFill>
                  <a:schemeClr val="tx1"/>
                </a:solidFill>
              </a:rPr>
              <a:t>is specification of the data type which specifies the logical and mathematical model of the data type.</a:t>
            </a:r>
          </a:p>
          <a:p>
            <a:pPr algn="just">
              <a:lnSpc>
                <a:spcPct val="150000"/>
              </a:lnSpc>
              <a:buNone/>
            </a:pPr>
            <a:endParaRPr lang="en-US" sz="1900" dirty="0" smtClean="0">
              <a:solidFill>
                <a:schemeClr val="tx1"/>
              </a:solidFill>
            </a:endParaRPr>
          </a:p>
          <a:p>
            <a:pPr algn="just">
              <a:lnSpc>
                <a:spcPct val="150000"/>
              </a:lnSpc>
              <a:buNone/>
            </a:pPr>
            <a:r>
              <a:rPr lang="en-US" sz="1900" b="1" dirty="0" smtClean="0">
                <a:solidFill>
                  <a:schemeClr val="tx1"/>
                </a:solidFill>
              </a:rPr>
              <a:t>Data type </a:t>
            </a:r>
            <a:r>
              <a:rPr lang="en-US" sz="1900" dirty="0" smtClean="0">
                <a:solidFill>
                  <a:schemeClr val="tx1"/>
                </a:solidFill>
              </a:rPr>
              <a:t>is implementation of abstract data type.</a:t>
            </a:r>
          </a:p>
          <a:p>
            <a:pPr algn="just">
              <a:lnSpc>
                <a:spcPct val="150000"/>
              </a:lnSpc>
              <a:buNone/>
            </a:pPr>
            <a:endParaRPr lang="en-US" sz="1900" dirty="0" smtClean="0">
              <a:solidFill>
                <a:schemeClr val="tx1"/>
              </a:solidFill>
            </a:endParaRPr>
          </a:p>
          <a:p>
            <a:pPr algn="just">
              <a:lnSpc>
                <a:spcPct val="150000"/>
              </a:lnSpc>
              <a:buNone/>
            </a:pPr>
            <a:r>
              <a:rPr lang="en-US" sz="1900" b="1" dirty="0" smtClean="0">
                <a:solidFill>
                  <a:schemeClr val="tx1"/>
                </a:solidFill>
              </a:rPr>
              <a:t>Data Structure </a:t>
            </a:r>
            <a:r>
              <a:rPr lang="en-US" sz="1900" dirty="0" smtClean="0">
                <a:solidFill>
                  <a:schemeClr val="tx1"/>
                </a:solidFill>
              </a:rPr>
              <a:t>refers to collection of computer variables that are connected in some specific manner.</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4206214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685800"/>
          </a:xfrm>
        </p:spPr>
        <p:txBody>
          <a:bodyPr anchor="ctr"/>
          <a:lstStyle/>
          <a:p>
            <a:r>
              <a:rPr lang="en-US" sz="3000" dirty="0" smtClean="0"/>
              <a:t>Algorithm</a:t>
            </a:r>
            <a:endParaRPr lang="en-US" sz="3000" dirty="0"/>
          </a:p>
        </p:txBody>
      </p:sp>
      <p:sp>
        <p:nvSpPr>
          <p:cNvPr id="5" name="Content Placeholder 4"/>
          <p:cNvSpPr>
            <a:spLocks noGrp="1"/>
          </p:cNvSpPr>
          <p:nvPr>
            <p:ph idx="1"/>
          </p:nvPr>
        </p:nvSpPr>
        <p:spPr>
          <a:xfrm>
            <a:off x="357158" y="1643050"/>
            <a:ext cx="8305800" cy="4029084"/>
          </a:xfrm>
        </p:spPr>
        <p:txBody>
          <a:bodyPr>
            <a:normAutofit fontScale="92500" lnSpcReduction="10000"/>
          </a:bodyPr>
          <a:lstStyle/>
          <a:p>
            <a:pPr algn="just"/>
            <a:r>
              <a:rPr lang="en-US" sz="2000" b="1" dirty="0" smtClean="0">
                <a:solidFill>
                  <a:schemeClr val="tx1"/>
                </a:solidFill>
              </a:rPr>
              <a:t>“Algorithm" </a:t>
            </a:r>
            <a:r>
              <a:rPr lang="en-US" altLang="zh-CN" sz="2000" b="1" dirty="0" smtClean="0">
                <a:solidFill>
                  <a:schemeClr val="tx1"/>
                </a:solidFill>
              </a:rPr>
              <a:t>:  It  is  a  step  by  step  descriptive    procedure  for solving a particular problem.</a:t>
            </a:r>
            <a:endParaRPr lang="en-US" sz="2000" b="1" dirty="0" smtClean="0">
              <a:solidFill>
                <a:schemeClr val="tx1"/>
              </a:solidFill>
            </a:endParaRPr>
          </a:p>
          <a:p>
            <a:pPr algn="just"/>
            <a:endParaRPr lang="en-US" sz="2000" dirty="0" smtClean="0">
              <a:solidFill>
                <a:schemeClr val="tx1"/>
              </a:solidFill>
            </a:endParaRPr>
          </a:p>
          <a:p>
            <a:pPr algn="just"/>
            <a:r>
              <a:rPr lang="en-US" sz="2000" dirty="0" smtClean="0">
                <a:solidFill>
                  <a:schemeClr val="tx1"/>
                </a:solidFill>
              </a:rPr>
              <a:t>The algorithm gives logic of the program, that is, a step-by-step description of how to arrive at a solution.</a:t>
            </a:r>
          </a:p>
          <a:p>
            <a:pPr algn="just"/>
            <a:endParaRPr lang="en-US" sz="2000" dirty="0" smtClean="0">
              <a:solidFill>
                <a:schemeClr val="tx1"/>
              </a:solidFill>
            </a:endParaRPr>
          </a:p>
          <a:p>
            <a:pPr algn="just">
              <a:buNone/>
            </a:pPr>
            <a:r>
              <a:rPr lang="en-US" sz="2000" dirty="0" smtClean="0">
                <a:solidFill>
                  <a:schemeClr val="tx1"/>
                </a:solidFill>
              </a:rPr>
              <a:t>A sequence of instructions must process the following characteristics:</a:t>
            </a:r>
          </a:p>
          <a:p>
            <a:pPr algn="just"/>
            <a:endParaRPr lang="en-US" sz="2000" dirty="0" smtClean="0">
              <a:solidFill>
                <a:schemeClr val="tx1"/>
              </a:solidFill>
            </a:endParaRPr>
          </a:p>
          <a:p>
            <a:pPr algn="just"/>
            <a:r>
              <a:rPr lang="en-US" sz="2000" dirty="0" smtClean="0">
                <a:solidFill>
                  <a:schemeClr val="tx1"/>
                </a:solidFill>
              </a:rPr>
              <a:t>Instructions must be clear</a:t>
            </a:r>
          </a:p>
          <a:p>
            <a:pPr algn="just"/>
            <a:r>
              <a:rPr lang="en-US" sz="2000" dirty="0" smtClean="0">
                <a:solidFill>
                  <a:schemeClr val="tx1"/>
                </a:solidFill>
              </a:rPr>
              <a:t>Instructions must be effective.</a:t>
            </a:r>
          </a:p>
          <a:p>
            <a:pPr algn="just"/>
            <a:r>
              <a:rPr lang="en-US" sz="2000" dirty="0" smtClean="0">
                <a:solidFill>
                  <a:schemeClr val="tx1"/>
                </a:solidFill>
              </a:rPr>
              <a:t>Not even a single instruction must not be repeated infinitely</a:t>
            </a:r>
          </a:p>
          <a:p>
            <a:pPr algn="just"/>
            <a:r>
              <a:rPr lang="en-US" sz="2000" dirty="0" smtClean="0">
                <a:solidFill>
                  <a:schemeClr val="tx1"/>
                </a:solidFill>
              </a:rPr>
              <a:t>After the algorithm gets terminated, the desired result must be obtained</a:t>
            </a:r>
          </a:p>
          <a:p>
            <a:pPr algn="just"/>
            <a:endParaRPr lang="en-US" sz="2000" dirty="0" smtClean="0">
              <a:solidFill>
                <a:schemeClr val="tx1"/>
              </a:solidFill>
            </a:endParaRPr>
          </a:p>
          <a:p>
            <a:pPr algn="just"/>
            <a:endParaRPr lang="en-US" sz="2000" dirty="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4206214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685800"/>
          </a:xfrm>
        </p:spPr>
        <p:txBody>
          <a:bodyPr anchor="ctr"/>
          <a:lstStyle/>
          <a:p>
            <a:r>
              <a:rPr lang="en-US" sz="2800" dirty="0" smtClean="0"/>
              <a:t>Different Approaches to Designing an Algorithm</a:t>
            </a:r>
            <a:endParaRPr lang="en-US" sz="2800" dirty="0"/>
          </a:p>
        </p:txBody>
      </p:sp>
      <p:sp>
        <p:nvSpPr>
          <p:cNvPr id="5" name="Content Placeholder 4"/>
          <p:cNvSpPr>
            <a:spLocks noGrp="1"/>
          </p:cNvSpPr>
          <p:nvPr>
            <p:ph idx="1"/>
          </p:nvPr>
        </p:nvSpPr>
        <p:spPr>
          <a:xfrm>
            <a:off x="357158" y="1643050"/>
            <a:ext cx="8305800" cy="4029084"/>
          </a:xfrm>
        </p:spPr>
        <p:txBody>
          <a:bodyPr>
            <a:normAutofit lnSpcReduction="10000"/>
          </a:bodyPr>
          <a:lstStyle/>
          <a:p>
            <a:pPr marL="457200" indent="-457200" algn="just">
              <a:buFont typeface="+mj-lt"/>
              <a:buAutoNum type="arabicPeriod"/>
            </a:pPr>
            <a:r>
              <a:rPr lang="en-US" sz="2000" dirty="0" smtClean="0">
                <a:solidFill>
                  <a:schemeClr val="tx1"/>
                </a:solidFill>
              </a:rPr>
              <a:t>Top-Down Approach </a:t>
            </a:r>
          </a:p>
          <a:p>
            <a:pPr marL="457200" indent="-457200" algn="just">
              <a:buFont typeface="+mj-lt"/>
              <a:buAutoNum type="arabicPeriod"/>
            </a:pPr>
            <a:r>
              <a:rPr lang="en-US" sz="2000" dirty="0" smtClean="0">
                <a:solidFill>
                  <a:schemeClr val="tx1"/>
                </a:solidFill>
              </a:rPr>
              <a:t>Bottom-Up Approach</a:t>
            </a:r>
          </a:p>
          <a:p>
            <a:pPr marL="457200" indent="-457200" algn="just">
              <a:buFont typeface="+mj-lt"/>
              <a:buAutoNum type="arabicPeriod"/>
            </a:pPr>
            <a:endParaRPr lang="en-US" sz="2000" dirty="0" smtClean="0">
              <a:solidFill>
                <a:schemeClr val="tx1"/>
              </a:solidFill>
            </a:endParaRPr>
          </a:p>
          <a:p>
            <a:pPr marL="457200" indent="-457200" algn="just">
              <a:buNone/>
            </a:pPr>
            <a:endParaRPr lang="en-US" sz="2000" dirty="0" smtClean="0">
              <a:solidFill>
                <a:schemeClr val="tx1"/>
              </a:solidFill>
            </a:endParaRPr>
          </a:p>
          <a:p>
            <a:pPr algn="just">
              <a:buNone/>
            </a:pPr>
            <a:r>
              <a:rPr lang="en-US" sz="2000" b="1" dirty="0" smtClean="0">
                <a:solidFill>
                  <a:schemeClr val="tx1"/>
                </a:solidFill>
              </a:rPr>
              <a:t>Top-Down Approach </a:t>
            </a:r>
          </a:p>
          <a:p>
            <a:pPr algn="just">
              <a:buNone/>
            </a:pPr>
            <a:r>
              <a:rPr lang="en-US" sz="2000" dirty="0" smtClean="0">
                <a:solidFill>
                  <a:schemeClr val="tx1"/>
                </a:solidFill>
              </a:rPr>
              <a:t>Top-Down Model is a system design approach where design starts from the system as a whole. Complete System is then divided into smaller sub-applications with more details. Each part again goes through the top-down approach till the complete system is designed with all minute details. Top Down approach is also termed as breaking the bigger problem into smaller problems and solving them individually in recursive manner.</a:t>
            </a:r>
          </a:p>
          <a:p>
            <a:pPr algn="just">
              <a:buNone/>
            </a:pPr>
            <a:endParaRPr lang="en-US" sz="2000" dirty="0" smtClean="0">
              <a:solidFill>
                <a:schemeClr val="tx1"/>
              </a:solidFill>
            </a:endParaRPr>
          </a:p>
          <a:p>
            <a:pPr algn="just">
              <a:buNone/>
            </a:pPr>
            <a:endParaRPr lang="en-US" sz="2000" dirty="0" smtClean="0">
              <a:solidFill>
                <a:schemeClr val="tx1"/>
              </a:solidFill>
            </a:endParaRPr>
          </a:p>
          <a:p>
            <a:pPr algn="just">
              <a:buNone/>
            </a:pPr>
            <a:endParaRPr lang="en-US" sz="2000" dirty="0" smtClean="0">
              <a:solidFill>
                <a:schemeClr val="tx1"/>
              </a:solidFill>
            </a:endParaRPr>
          </a:p>
          <a:p>
            <a:pPr algn="just">
              <a:buNone/>
            </a:pPr>
            <a:endParaRPr lang="en-US" sz="2000" dirty="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4206214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685800"/>
          </a:xfrm>
        </p:spPr>
        <p:txBody>
          <a:bodyPr anchor="ctr"/>
          <a:lstStyle/>
          <a:p>
            <a:r>
              <a:rPr lang="en-US" sz="2800" dirty="0" smtClean="0"/>
              <a:t>Different Approaches to Designing an Algorithm</a:t>
            </a:r>
            <a:endParaRPr lang="en-US" sz="2800" dirty="0"/>
          </a:p>
        </p:txBody>
      </p:sp>
      <p:sp>
        <p:nvSpPr>
          <p:cNvPr id="5" name="Content Placeholder 4"/>
          <p:cNvSpPr>
            <a:spLocks noGrp="1"/>
          </p:cNvSpPr>
          <p:nvPr>
            <p:ph idx="1"/>
          </p:nvPr>
        </p:nvSpPr>
        <p:spPr>
          <a:xfrm>
            <a:off x="357158" y="1643050"/>
            <a:ext cx="8305800" cy="4029084"/>
          </a:xfrm>
        </p:spPr>
        <p:txBody>
          <a:bodyPr>
            <a:normAutofit/>
          </a:bodyPr>
          <a:lstStyle/>
          <a:p>
            <a:pPr marL="457200" indent="-457200" algn="just">
              <a:buNone/>
            </a:pPr>
            <a:r>
              <a:rPr lang="en-US" sz="2000" b="1" dirty="0" smtClean="0">
                <a:solidFill>
                  <a:schemeClr val="tx1"/>
                </a:solidFill>
              </a:rPr>
              <a:t>Bottom-Up Approach</a:t>
            </a:r>
          </a:p>
          <a:p>
            <a:pPr algn="just"/>
            <a:r>
              <a:rPr lang="en-US" sz="2000" dirty="0" smtClean="0">
                <a:solidFill>
                  <a:schemeClr val="tx1"/>
                </a:solidFill>
              </a:rPr>
              <a:t>Bottom-Up Model is a system design approach where parts of the system are defined in details. Once these parts are designed and developed, then these parts or components are linked together to prepare a bigger component. This approach is repeated until the complete system is built. Advantage of Bottom-Up Model is in making decisions at very low level and to decide the re-usability of components.</a:t>
            </a:r>
          </a:p>
          <a:p>
            <a:pPr algn="just">
              <a:buNone/>
            </a:pPr>
            <a:endParaRPr lang="en-US" sz="2000" dirty="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4206214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685800"/>
          </a:xfrm>
        </p:spPr>
        <p:txBody>
          <a:bodyPr anchor="ctr"/>
          <a:lstStyle/>
          <a:p>
            <a:r>
              <a:rPr lang="en-IN" sz="2800" dirty="0" smtClean="0"/>
              <a:t>Divide – and – Conquer approach </a:t>
            </a:r>
            <a:endParaRPr lang="en-US" sz="2800" dirty="0"/>
          </a:p>
        </p:txBody>
      </p:sp>
      <p:sp>
        <p:nvSpPr>
          <p:cNvPr id="5" name="Content Placeholder 4"/>
          <p:cNvSpPr>
            <a:spLocks noGrp="1"/>
          </p:cNvSpPr>
          <p:nvPr>
            <p:ph idx="1"/>
          </p:nvPr>
        </p:nvSpPr>
        <p:spPr>
          <a:xfrm>
            <a:off x="357158" y="1643050"/>
            <a:ext cx="8305800" cy="4029084"/>
          </a:xfrm>
        </p:spPr>
        <p:txBody>
          <a:bodyPr>
            <a:normAutofit/>
          </a:bodyPr>
          <a:lstStyle/>
          <a:p>
            <a:r>
              <a:rPr lang="en-US" sz="2000" dirty="0" smtClean="0">
                <a:solidFill>
                  <a:schemeClr val="tx1"/>
                </a:solidFill>
              </a:rPr>
              <a:t>The </a:t>
            </a:r>
            <a:r>
              <a:rPr lang="en-US" sz="2000" b="1" dirty="0" smtClean="0">
                <a:solidFill>
                  <a:schemeClr val="tx1"/>
                </a:solidFill>
              </a:rPr>
              <a:t>Divide and Conquer </a:t>
            </a:r>
            <a:r>
              <a:rPr lang="en-US" sz="2000" dirty="0" smtClean="0">
                <a:solidFill>
                  <a:schemeClr val="tx1"/>
                </a:solidFill>
              </a:rPr>
              <a:t>strategy involves dividing the problem into sub-problem, recursively solving them, and then recombining them for the final answer. </a:t>
            </a:r>
          </a:p>
          <a:p>
            <a:r>
              <a:rPr lang="en-US" sz="2000" dirty="0" smtClean="0">
                <a:solidFill>
                  <a:schemeClr val="tx1"/>
                </a:solidFill>
              </a:rPr>
              <a:t>E.g. Merge</a:t>
            </a:r>
            <a:endParaRPr lang="en-IN" sz="2000" dirty="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4206214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57166"/>
            <a:ext cx="8229600" cy="685800"/>
          </a:xfrm>
        </p:spPr>
        <p:txBody>
          <a:bodyPr anchor="ctr"/>
          <a:lstStyle/>
          <a:p>
            <a:r>
              <a:rPr lang="en-US" sz="2800" dirty="0" smtClean="0"/>
              <a:t>Different Approaches to Designing an Algorithm</a:t>
            </a:r>
            <a:endParaRPr lang="en-US" sz="2800" dirty="0"/>
          </a:p>
        </p:txBody>
      </p:sp>
      <p:graphicFrame>
        <p:nvGraphicFramePr>
          <p:cNvPr id="7" name="Content Placeholder 6"/>
          <p:cNvGraphicFramePr>
            <a:graphicFrameLocks noGrp="1"/>
          </p:cNvGraphicFramePr>
          <p:nvPr>
            <p:ph idx="1"/>
          </p:nvPr>
        </p:nvGraphicFramePr>
        <p:xfrm>
          <a:off x="214284" y="1151189"/>
          <a:ext cx="8715435" cy="5031785"/>
        </p:xfrm>
        <a:graphic>
          <a:graphicData uri="http://schemas.openxmlformats.org/drawingml/2006/table">
            <a:tbl>
              <a:tblPr/>
              <a:tblGrid>
                <a:gridCol w="559706">
                  <a:extLst>
                    <a:ext uri="{9D8B030D-6E8A-4147-A177-3AD203B41FA5}">
                      <a16:colId xmlns:a16="http://schemas.microsoft.com/office/drawing/2014/main" val="20000"/>
                    </a:ext>
                  </a:extLst>
                </a:gridCol>
                <a:gridCol w="1119414">
                  <a:extLst>
                    <a:ext uri="{9D8B030D-6E8A-4147-A177-3AD203B41FA5}">
                      <a16:colId xmlns:a16="http://schemas.microsoft.com/office/drawing/2014/main" val="20001"/>
                    </a:ext>
                  </a:extLst>
                </a:gridCol>
                <a:gridCol w="3678728">
                  <a:extLst>
                    <a:ext uri="{9D8B030D-6E8A-4147-A177-3AD203B41FA5}">
                      <a16:colId xmlns:a16="http://schemas.microsoft.com/office/drawing/2014/main" val="20002"/>
                    </a:ext>
                  </a:extLst>
                </a:gridCol>
                <a:gridCol w="3357587">
                  <a:extLst>
                    <a:ext uri="{9D8B030D-6E8A-4147-A177-3AD203B41FA5}">
                      <a16:colId xmlns:a16="http://schemas.microsoft.com/office/drawing/2014/main" val="20003"/>
                    </a:ext>
                  </a:extLst>
                </a:gridCol>
              </a:tblGrid>
              <a:tr h="262148">
                <a:tc>
                  <a:txBody>
                    <a:bodyPr/>
                    <a:lstStyle/>
                    <a:p>
                      <a:pPr algn="l" fontAlgn="t"/>
                      <a:r>
                        <a:rPr lang="en-US" sz="1400" b="1" dirty="0"/>
                        <a:t>Sr. No.</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t>Key</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t>Bottom-Up Model</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t>Top-Down Model</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23737">
                <a:tc>
                  <a:txBody>
                    <a:bodyPr/>
                    <a:lstStyle/>
                    <a:p>
                      <a:pPr algn="ctr" fontAlgn="ctr"/>
                      <a:r>
                        <a:rPr lang="en-US" sz="1400"/>
                        <a:t>1</a:t>
                      </a:r>
                    </a:p>
                  </a:txBody>
                  <a:tcPr marL="20768" marR="20768" marT="20768" marB="2076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t>Focus</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t>In Bottom-Up Model, the focus is on identifying and resolving smallest problems and then integrating them together to solve the bigger problem.</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t>In Top-down Model, the focus is on breaking the bigger problem into smaller one and then repeat the process with each problem.</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07958">
                <a:tc>
                  <a:txBody>
                    <a:bodyPr/>
                    <a:lstStyle/>
                    <a:p>
                      <a:pPr algn="ctr" fontAlgn="ctr"/>
                      <a:r>
                        <a:rPr lang="en-US" sz="1400"/>
                        <a:t>2</a:t>
                      </a:r>
                    </a:p>
                  </a:txBody>
                  <a:tcPr marL="20768" marR="20768" marT="20768" marB="2076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Language</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Bottom-Up Model is mainly used by object oriented programming languages like Java, C++ etc.</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Top-Down Model is followed by structural programming languages like C, Fortran etc.</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801659">
                <a:tc>
                  <a:txBody>
                    <a:bodyPr/>
                    <a:lstStyle/>
                    <a:p>
                      <a:pPr algn="ctr" fontAlgn="ctr"/>
                      <a:r>
                        <a:rPr lang="en-US" sz="1400"/>
                        <a:t>3</a:t>
                      </a:r>
                    </a:p>
                  </a:txBody>
                  <a:tcPr marL="20768" marR="20768" marT="20768" marB="2076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Redundancy</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Bottom-Up model is better suited as it ensures minimum data redundancy and focus is on re-usability.</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Top-down model has high ratio of redundancy as the size of project increases.</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801659">
                <a:tc>
                  <a:txBody>
                    <a:bodyPr/>
                    <a:lstStyle/>
                    <a:p>
                      <a:pPr algn="ctr" fontAlgn="ctr"/>
                      <a:r>
                        <a:rPr lang="en-US" sz="1400"/>
                        <a:t>4</a:t>
                      </a:r>
                    </a:p>
                  </a:txBody>
                  <a:tcPr marL="20768" marR="20768" marT="20768" marB="2076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Interaction</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Bottom-Up model have high interactivity between various modules.</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Top-down model has tight coupling issues and low interactivity between various modules.</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520558">
                <a:tc>
                  <a:txBody>
                    <a:bodyPr/>
                    <a:lstStyle/>
                    <a:p>
                      <a:pPr algn="ctr" fontAlgn="ctr"/>
                      <a:r>
                        <a:rPr lang="en-US" sz="1400"/>
                        <a:t>5</a:t>
                      </a:r>
                    </a:p>
                  </a:txBody>
                  <a:tcPr marL="20768" marR="20768" marT="20768" marB="2076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Approach</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Bottom-up model is based on composition approach.</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Top-down model is based on decomposition approach.</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707958">
                <a:tc>
                  <a:txBody>
                    <a:bodyPr/>
                    <a:lstStyle/>
                    <a:p>
                      <a:pPr algn="ctr" fontAlgn="ctr"/>
                      <a:r>
                        <a:rPr lang="en-US" sz="1400"/>
                        <a:t>6</a:t>
                      </a:r>
                    </a:p>
                  </a:txBody>
                  <a:tcPr marL="20768" marR="20768" marT="20768" marB="2076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t>Issues</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t>In Bottom-Up, some time it is difficult to identify overall functionality of system in initial stages.</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t>In Top-Down, it may not be possible to break the problem into set of smaller problems.</a:t>
                      </a:r>
                    </a:p>
                  </a:txBody>
                  <a:tcPr marL="20768" marR="20768" marT="20768" marB="207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4206214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a:t>
            </a:r>
            <a:r>
              <a:rPr lang="en-US" sz="3000" dirty="0"/>
              <a:t>D</a:t>
            </a:r>
            <a:r>
              <a:rPr lang="en-US" sz="3000" dirty="0" smtClean="0"/>
              <a:t>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algn="just">
              <a:lnSpc>
                <a:spcPct val="150000"/>
              </a:lnSpc>
              <a:buFont typeface="Wingdings" pitchFamily="2" charset="2"/>
              <a:buChar char="q"/>
            </a:pPr>
            <a:r>
              <a:rPr lang="en-US" sz="2200" b="1" dirty="0" smtClean="0">
                <a:solidFill>
                  <a:schemeClr val="tx1"/>
                </a:solidFill>
              </a:rPr>
              <a:t>Data structure </a:t>
            </a:r>
            <a:r>
              <a:rPr lang="en-US" sz="2200" dirty="0" smtClean="0">
                <a:solidFill>
                  <a:schemeClr val="tx1"/>
                </a:solidFill>
              </a:rPr>
              <a:t>is a way of collecting and organizing data in such a way that we can perform operations on these data in an effective way.</a:t>
            </a:r>
          </a:p>
          <a:p>
            <a:pPr marL="0" indent="0" algn="just">
              <a:lnSpc>
                <a:spcPct val="150000"/>
              </a:lnSpc>
              <a:buNone/>
            </a:pPr>
            <a:endParaRPr lang="en-US" sz="2200" dirty="0" smtClean="0">
              <a:solidFill>
                <a:schemeClr val="tx1"/>
              </a:solidFill>
            </a:endParaRPr>
          </a:p>
          <a:p>
            <a:pPr algn="just">
              <a:lnSpc>
                <a:spcPct val="150000"/>
              </a:lnSpc>
              <a:buFont typeface="Wingdings" pitchFamily="2" charset="2"/>
              <a:buChar char="q"/>
            </a:pPr>
            <a:r>
              <a:rPr lang="en-US" sz="2200" dirty="0" smtClean="0">
                <a:solidFill>
                  <a:schemeClr val="tx1"/>
                </a:solidFill>
              </a:rPr>
              <a:t>Data structure is about rendering (providing) data elements in terms of some relationship, for better organization and storage.</a:t>
            </a:r>
          </a:p>
          <a:p>
            <a:pPr marL="0" indent="0" algn="just">
              <a:lnSpc>
                <a:spcPct val="150000"/>
              </a:lnSpc>
              <a:buNone/>
            </a:pPr>
            <a:r>
              <a:rPr lang="en-US" sz="2200" dirty="0" smtClean="0">
                <a:solidFill>
                  <a:schemeClr val="tx1"/>
                </a:solidFill>
              </a:rPr>
              <a:t> </a:t>
            </a: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2312054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Complexity of Data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marL="0" indent="0" algn="just">
              <a:lnSpc>
                <a:spcPct val="150000"/>
              </a:lnSpc>
              <a:buNone/>
            </a:pPr>
            <a:r>
              <a:rPr lang="en-GB" sz="2000" b="1" dirty="0" smtClean="0">
                <a:solidFill>
                  <a:schemeClr val="tx1"/>
                </a:solidFill>
              </a:rPr>
              <a:t>Complexity</a:t>
            </a:r>
            <a:r>
              <a:rPr lang="en-GB" sz="2000" dirty="0" smtClean="0">
                <a:solidFill>
                  <a:schemeClr val="tx1"/>
                </a:solidFill>
              </a:rPr>
              <a:t> is a rough approximation of the number of steps necessary to execute an algorithm.</a:t>
            </a:r>
          </a:p>
          <a:p>
            <a:pPr marL="0" indent="0" algn="just">
              <a:lnSpc>
                <a:spcPct val="150000"/>
              </a:lnSpc>
              <a:buNone/>
            </a:pPr>
            <a:endParaRPr lang="en-GB" sz="2000" dirty="0" smtClean="0">
              <a:solidFill>
                <a:schemeClr val="tx1"/>
              </a:solidFill>
            </a:endParaRPr>
          </a:p>
          <a:p>
            <a:pPr marL="0" indent="0" algn="just">
              <a:lnSpc>
                <a:spcPct val="150000"/>
              </a:lnSpc>
              <a:buNone/>
            </a:pPr>
            <a:r>
              <a:rPr lang="en-GB" sz="2000" dirty="0" smtClean="0">
                <a:solidFill>
                  <a:schemeClr val="tx1"/>
                </a:solidFill>
              </a:rPr>
              <a:t>Two types of Complexity of Data Structure</a:t>
            </a:r>
          </a:p>
          <a:p>
            <a:pPr marL="457200" indent="-457200" algn="just">
              <a:lnSpc>
                <a:spcPct val="150000"/>
              </a:lnSpc>
              <a:buAutoNum type="arabicPeriod"/>
            </a:pPr>
            <a:r>
              <a:rPr lang="en-GB" sz="2000" dirty="0" smtClean="0">
                <a:solidFill>
                  <a:schemeClr val="tx1"/>
                </a:solidFill>
              </a:rPr>
              <a:t>Time Complexity</a:t>
            </a:r>
          </a:p>
          <a:p>
            <a:pPr marL="457200" indent="-457200" algn="just">
              <a:lnSpc>
                <a:spcPct val="150000"/>
              </a:lnSpc>
              <a:buAutoNum type="arabicPeriod"/>
            </a:pPr>
            <a:r>
              <a:rPr lang="en-GB" sz="2000" dirty="0" smtClean="0">
                <a:solidFill>
                  <a:schemeClr val="tx1"/>
                </a:solidFill>
              </a:rPr>
              <a:t>Space Complexity</a:t>
            </a:r>
          </a:p>
          <a:p>
            <a:pPr marL="457200" indent="-457200" algn="just">
              <a:lnSpc>
                <a:spcPct val="150000"/>
              </a:lnSpc>
              <a:buNone/>
            </a:pP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317606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Complexity of Data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fontScale="92500" lnSpcReduction="20000"/>
          </a:bodyPr>
          <a:lstStyle/>
          <a:p>
            <a:pPr marL="457200" indent="-457200" algn="just">
              <a:lnSpc>
                <a:spcPct val="150000"/>
              </a:lnSpc>
              <a:buAutoNum type="arabicPeriod"/>
            </a:pPr>
            <a:r>
              <a:rPr lang="en-GB" sz="2000" b="1" dirty="0" smtClean="0">
                <a:solidFill>
                  <a:schemeClr val="tx1"/>
                </a:solidFill>
              </a:rPr>
              <a:t>Time Complexity</a:t>
            </a:r>
          </a:p>
          <a:p>
            <a:pPr marL="0" indent="0" algn="just">
              <a:lnSpc>
                <a:spcPct val="150000"/>
              </a:lnSpc>
              <a:buNone/>
            </a:pPr>
            <a:r>
              <a:rPr lang="en-GB" sz="1900" dirty="0" smtClean="0">
                <a:solidFill>
                  <a:schemeClr val="tx1"/>
                </a:solidFill>
              </a:rPr>
              <a:t>The time complexity of an algorithm is basically the running time of a program as a function of the input size</a:t>
            </a:r>
            <a:r>
              <a:rPr lang="en-GB" sz="1900" dirty="0" smtClean="0">
                <a:solidFill>
                  <a:schemeClr val="tx1"/>
                </a:solidFill>
              </a:rPr>
              <a:t>.</a:t>
            </a:r>
          </a:p>
          <a:p>
            <a:pPr marL="0" indent="0" algn="just">
              <a:lnSpc>
                <a:spcPct val="150000"/>
              </a:lnSpc>
              <a:buNone/>
            </a:pPr>
            <a:r>
              <a:rPr lang="en-GB" sz="1900" dirty="0" smtClean="0">
                <a:solidFill>
                  <a:schemeClr val="tx1"/>
                </a:solidFill>
              </a:rPr>
              <a:t>N=10^5 		 O(N)</a:t>
            </a:r>
          </a:p>
          <a:p>
            <a:pPr marL="0" indent="0" algn="just">
              <a:lnSpc>
                <a:spcPct val="150000"/>
              </a:lnSpc>
              <a:buNone/>
            </a:pPr>
            <a:r>
              <a:rPr lang="en-GB" sz="1900" dirty="0" smtClean="0">
                <a:solidFill>
                  <a:schemeClr val="tx1"/>
                </a:solidFill>
              </a:rPr>
              <a:t>for(</a:t>
            </a:r>
            <a:r>
              <a:rPr lang="en-GB" sz="1900" dirty="0" err="1" smtClean="0">
                <a:solidFill>
                  <a:schemeClr val="tx1"/>
                </a:solidFill>
              </a:rPr>
              <a:t>i</a:t>
            </a:r>
            <a:r>
              <a:rPr lang="en-GB" sz="1900" dirty="0" smtClean="0">
                <a:solidFill>
                  <a:schemeClr val="tx1"/>
                </a:solidFill>
              </a:rPr>
              <a:t>=0; </a:t>
            </a:r>
            <a:r>
              <a:rPr lang="en-GB" sz="1900" dirty="0" err="1" smtClean="0">
                <a:solidFill>
                  <a:schemeClr val="tx1"/>
                </a:solidFill>
              </a:rPr>
              <a:t>i</a:t>
            </a:r>
            <a:r>
              <a:rPr lang="en-GB" sz="1900" dirty="0" smtClean="0">
                <a:solidFill>
                  <a:schemeClr val="tx1"/>
                </a:solidFill>
              </a:rPr>
              <a:t> &lt; N; </a:t>
            </a:r>
            <a:r>
              <a:rPr lang="en-GB" sz="1900" dirty="0" err="1" smtClean="0">
                <a:solidFill>
                  <a:schemeClr val="tx1"/>
                </a:solidFill>
              </a:rPr>
              <a:t>i</a:t>
            </a:r>
            <a:r>
              <a:rPr lang="en-GB" sz="1900" dirty="0" smtClean="0">
                <a:solidFill>
                  <a:schemeClr val="tx1"/>
                </a:solidFill>
              </a:rPr>
              <a:t>++)</a:t>
            </a:r>
          </a:p>
          <a:p>
            <a:pPr marL="0" indent="0" algn="just">
              <a:lnSpc>
                <a:spcPct val="150000"/>
              </a:lnSpc>
              <a:buNone/>
            </a:pPr>
            <a:r>
              <a:rPr lang="en-GB" sz="1900" dirty="0" smtClean="0">
                <a:solidFill>
                  <a:schemeClr val="tx1"/>
                </a:solidFill>
              </a:rPr>
              <a:t>{</a:t>
            </a:r>
          </a:p>
          <a:p>
            <a:pPr marL="0" indent="0" algn="just">
              <a:lnSpc>
                <a:spcPct val="150000"/>
              </a:lnSpc>
              <a:buNone/>
            </a:pPr>
            <a:r>
              <a:rPr lang="en-GB" sz="1900" dirty="0" smtClean="0">
                <a:solidFill>
                  <a:schemeClr val="tx1"/>
                </a:solidFill>
              </a:rPr>
              <a:t>    statement;</a:t>
            </a:r>
          </a:p>
          <a:p>
            <a:pPr marL="0" indent="0" algn="just">
              <a:lnSpc>
                <a:spcPct val="150000"/>
              </a:lnSpc>
              <a:buNone/>
            </a:pPr>
            <a:r>
              <a:rPr lang="en-GB" sz="1900" dirty="0" smtClean="0">
                <a:solidFill>
                  <a:schemeClr val="tx1"/>
                </a:solidFill>
              </a:rPr>
              <a:t>}</a:t>
            </a:r>
          </a:p>
          <a:p>
            <a:pPr marL="0" indent="0" algn="just">
              <a:lnSpc>
                <a:spcPct val="150000"/>
              </a:lnSpc>
              <a:buNone/>
            </a:pPr>
            <a:endParaRPr lang="en-GB" sz="1900" dirty="0" smtClean="0">
              <a:solidFill>
                <a:schemeClr val="tx1"/>
              </a:solidFill>
            </a:endParaRPr>
          </a:p>
          <a:p>
            <a:pPr marL="0" indent="0" algn="just">
              <a:lnSpc>
                <a:spcPct val="150000"/>
              </a:lnSpc>
              <a:buNone/>
            </a:pPr>
            <a:r>
              <a:rPr lang="en-GB" sz="1900" dirty="0" smtClean="0">
                <a:solidFill>
                  <a:schemeClr val="tx1"/>
                </a:solidFill>
              </a:rPr>
              <a:t>The time complexity for the above algorithm will be Linear. The running time of the loop is directly proportional to N. When N doubles, so does the running time.</a:t>
            </a:r>
          </a:p>
          <a:p>
            <a:pPr marL="0" indent="0" algn="just">
              <a:lnSpc>
                <a:spcPct val="150000"/>
              </a:lnSpc>
              <a:buNone/>
            </a:pPr>
            <a:endParaRPr lang="en-GB" sz="1900" dirty="0" smtClean="0">
              <a:solidFill>
                <a:schemeClr val="tx1"/>
              </a:solidFill>
            </a:endParaRPr>
          </a:p>
          <a:p>
            <a:pPr marL="0" indent="0" algn="just">
              <a:lnSpc>
                <a:spcPct val="150000"/>
              </a:lnSpc>
              <a:buNone/>
            </a:pPr>
            <a:endParaRPr lang="en-GB" sz="1900" dirty="0" smtClean="0">
              <a:solidFill>
                <a:schemeClr val="tx1"/>
              </a:solidFill>
            </a:endParaRPr>
          </a:p>
          <a:p>
            <a:pPr marL="0" indent="0" algn="just">
              <a:lnSpc>
                <a:spcPct val="150000"/>
              </a:lnSpc>
              <a:buNone/>
            </a:pP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317606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Complexity of Data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marL="0" indent="0" algn="just">
              <a:lnSpc>
                <a:spcPct val="150000"/>
              </a:lnSpc>
              <a:buNone/>
            </a:pPr>
            <a:r>
              <a:rPr lang="en-GB" sz="1900" b="1" dirty="0" smtClean="0">
                <a:solidFill>
                  <a:schemeClr val="tx1"/>
                </a:solidFill>
              </a:rPr>
              <a:t>2. Space Complexity</a:t>
            </a:r>
          </a:p>
          <a:p>
            <a:r>
              <a:rPr lang="en-GB" sz="2000" dirty="0" smtClean="0">
                <a:solidFill>
                  <a:schemeClr val="tx1"/>
                </a:solidFill>
              </a:rPr>
              <a:t>Space complexity of an algorithm represents the amount of memory space needed the algorithm in its life cycle.</a:t>
            </a:r>
          </a:p>
          <a:p>
            <a:r>
              <a:rPr lang="en-GB" sz="2000" dirty="0" smtClean="0">
                <a:solidFill>
                  <a:schemeClr val="tx1"/>
                </a:solidFill>
              </a:rPr>
              <a:t>Space needed by an algorithm is equal to the sum of the following two components</a:t>
            </a:r>
          </a:p>
          <a:p>
            <a:r>
              <a:rPr lang="en-GB" sz="2000" dirty="0" smtClean="0">
                <a:solidFill>
                  <a:schemeClr val="tx1"/>
                </a:solidFill>
              </a:rPr>
              <a:t>A fixed part that is a space required to store certain data and variables (i.e. simple variables and constants, program size etc.), that are not dependent of the size of the problem.</a:t>
            </a:r>
          </a:p>
          <a:p>
            <a:r>
              <a:rPr lang="en-GB" sz="2000" dirty="0" smtClean="0">
                <a:solidFill>
                  <a:schemeClr val="tx1"/>
                </a:solidFill>
              </a:rPr>
              <a:t>A variable part is a space required by variables, whose size is totally dependent on the size of the problem. For example, recursion stack space, dynamic memory allocation etc.</a:t>
            </a:r>
          </a:p>
          <a:p>
            <a:pPr marL="0" indent="0" algn="just">
              <a:lnSpc>
                <a:spcPct val="150000"/>
              </a:lnSpc>
              <a:buNone/>
            </a:pP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317606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Analysis of Algorithm</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marL="0" indent="0" algn="just">
              <a:lnSpc>
                <a:spcPct val="150000"/>
              </a:lnSpc>
              <a:buNone/>
            </a:pPr>
            <a:r>
              <a:rPr lang="en-IN" sz="1900" dirty="0" smtClean="0">
                <a:solidFill>
                  <a:schemeClr val="tx1"/>
                </a:solidFill>
              </a:rPr>
              <a:t>We can analyze algorithm in Three Different ways as follows.</a:t>
            </a:r>
          </a:p>
          <a:p>
            <a:pPr marL="457200" indent="-457200" algn="just">
              <a:lnSpc>
                <a:spcPct val="150000"/>
              </a:lnSpc>
              <a:buAutoNum type="arabicPeriod"/>
            </a:pPr>
            <a:r>
              <a:rPr lang="en-IN" sz="1900" dirty="0" smtClean="0">
                <a:solidFill>
                  <a:schemeClr val="tx1"/>
                </a:solidFill>
              </a:rPr>
              <a:t>Best Case</a:t>
            </a:r>
          </a:p>
          <a:p>
            <a:pPr marL="457200" indent="-457200" algn="just">
              <a:lnSpc>
                <a:spcPct val="150000"/>
              </a:lnSpc>
              <a:buAutoNum type="arabicPeriod"/>
            </a:pPr>
            <a:r>
              <a:rPr lang="en-IN" sz="1900" dirty="0" smtClean="0">
                <a:solidFill>
                  <a:schemeClr val="tx1"/>
                </a:solidFill>
              </a:rPr>
              <a:t>Worst Case </a:t>
            </a:r>
          </a:p>
          <a:p>
            <a:pPr marL="457200" indent="-457200" algn="just">
              <a:lnSpc>
                <a:spcPct val="150000"/>
              </a:lnSpc>
              <a:buAutoNum type="arabicPeriod"/>
            </a:pPr>
            <a:r>
              <a:rPr lang="en-IN" sz="1900" dirty="0" smtClean="0">
                <a:solidFill>
                  <a:schemeClr val="tx1"/>
                </a:solidFill>
              </a:rPr>
              <a:t>Average Case</a:t>
            </a:r>
          </a:p>
          <a:p>
            <a:pPr marL="457200" indent="-457200" algn="just">
              <a:lnSpc>
                <a:spcPct val="150000"/>
              </a:lnSpc>
              <a:buNone/>
            </a:pPr>
            <a:endParaRPr lang="en-IN" sz="1900" dirty="0" smtClean="0">
              <a:solidFill>
                <a:schemeClr val="tx1"/>
              </a:solidFill>
            </a:endParaRPr>
          </a:p>
          <a:p>
            <a:pPr marL="457200" indent="-457200" algn="just">
              <a:lnSpc>
                <a:spcPct val="150000"/>
              </a:lnSpc>
              <a:buNone/>
            </a:pP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3176065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Analysis of Algorithm</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marL="457200" indent="-457200" algn="just">
              <a:lnSpc>
                <a:spcPct val="150000"/>
              </a:lnSpc>
              <a:buAutoNum type="arabicPeriod"/>
            </a:pPr>
            <a:r>
              <a:rPr lang="en-IN" sz="1900" b="1" dirty="0" smtClean="0">
                <a:solidFill>
                  <a:schemeClr val="tx1"/>
                </a:solidFill>
              </a:rPr>
              <a:t>Best Case</a:t>
            </a:r>
          </a:p>
          <a:p>
            <a:pPr marL="0" indent="0" algn="just">
              <a:lnSpc>
                <a:spcPct val="150000"/>
              </a:lnSpc>
              <a:buNone/>
            </a:pPr>
            <a:r>
              <a:rPr lang="en-GB" sz="1900" dirty="0" smtClean="0">
                <a:solidFill>
                  <a:schemeClr val="tx1"/>
                </a:solidFill>
              </a:rPr>
              <a:t>The best-case complexity of the algorithm is the function defined by the minimum number of steps taken on any instance of size n. </a:t>
            </a:r>
          </a:p>
          <a:p>
            <a:pPr marL="0" indent="0" algn="just">
              <a:lnSpc>
                <a:spcPct val="150000"/>
              </a:lnSpc>
              <a:buNone/>
            </a:pPr>
            <a:endParaRPr lang="en-GB" sz="1900" dirty="0" smtClean="0">
              <a:solidFill>
                <a:schemeClr val="tx1"/>
              </a:solidFill>
            </a:endParaRPr>
          </a:p>
          <a:p>
            <a:pPr marL="0" indent="0" algn="just">
              <a:lnSpc>
                <a:spcPct val="150000"/>
              </a:lnSpc>
              <a:buNone/>
            </a:pPr>
            <a:r>
              <a:rPr lang="en-GB" sz="1900" dirty="0" smtClean="0">
                <a:solidFill>
                  <a:schemeClr val="tx1"/>
                </a:solidFill>
              </a:rPr>
              <a:t>The term ‘best-case performance’ is used to analyse an algorithm under optimal conditions.</a:t>
            </a:r>
            <a:endParaRPr lang="en-IN" sz="1900" dirty="0" smtClean="0">
              <a:solidFill>
                <a:schemeClr val="tx1"/>
              </a:solidFill>
            </a:endParaRPr>
          </a:p>
          <a:p>
            <a:pPr marL="457200" indent="-457200" algn="just">
              <a:lnSpc>
                <a:spcPct val="150000"/>
              </a:lnSpc>
              <a:buNone/>
            </a:pP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317606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Analysis of Algorithm</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marL="0" indent="0" algn="just">
              <a:lnSpc>
                <a:spcPct val="150000"/>
              </a:lnSpc>
              <a:buFont typeface="+mj-lt"/>
              <a:buAutoNum type="arabicPeriod" startAt="2"/>
            </a:pPr>
            <a:r>
              <a:rPr lang="en-IN" sz="1900" b="1" dirty="0" smtClean="0">
                <a:solidFill>
                  <a:schemeClr val="tx1"/>
                </a:solidFill>
              </a:rPr>
              <a:t>  Worst Case </a:t>
            </a:r>
          </a:p>
          <a:p>
            <a:pPr marL="0" indent="0" algn="just">
              <a:lnSpc>
                <a:spcPct val="150000"/>
              </a:lnSpc>
              <a:buNone/>
            </a:pPr>
            <a:r>
              <a:rPr lang="en-GB" sz="1900" dirty="0" smtClean="0">
                <a:solidFill>
                  <a:schemeClr val="tx1"/>
                </a:solidFill>
              </a:rPr>
              <a:t>The worst-case complexity of the algorithm is the function defined by the maximum number of steps taken on any instance of size n.</a:t>
            </a:r>
          </a:p>
          <a:p>
            <a:pPr marL="0" indent="0" algn="just">
              <a:lnSpc>
                <a:spcPct val="150000"/>
              </a:lnSpc>
              <a:buNone/>
            </a:pPr>
            <a:endParaRPr lang="en-GB" sz="1900" dirty="0" smtClean="0">
              <a:solidFill>
                <a:schemeClr val="tx1"/>
              </a:solidFill>
            </a:endParaRPr>
          </a:p>
          <a:p>
            <a:pPr marL="0" indent="0" algn="just">
              <a:lnSpc>
                <a:spcPct val="150000"/>
              </a:lnSpc>
              <a:buNone/>
            </a:pPr>
            <a:r>
              <a:rPr lang="en-GB" sz="1900" dirty="0" smtClean="0">
                <a:solidFill>
                  <a:schemeClr val="tx1"/>
                </a:solidFill>
              </a:rPr>
              <a:t>The worst-case running time of an algorithm is an upper bound on the running time for any input. </a:t>
            </a:r>
          </a:p>
          <a:p>
            <a:pPr marL="0" indent="0" algn="just">
              <a:lnSpc>
                <a:spcPct val="150000"/>
              </a:lnSpc>
              <a:buNone/>
            </a:pPr>
            <a:endParaRPr lang="en-GB" sz="1900" dirty="0" smtClean="0">
              <a:solidFill>
                <a:schemeClr val="tx1"/>
              </a:solidFill>
            </a:endParaRPr>
          </a:p>
          <a:p>
            <a:pPr marL="0" indent="0" algn="just">
              <a:lnSpc>
                <a:spcPct val="150000"/>
              </a:lnSpc>
              <a:buNone/>
            </a:pPr>
            <a:r>
              <a:rPr lang="en-GB" sz="1900" dirty="0" smtClean="0">
                <a:solidFill>
                  <a:schemeClr val="tx1"/>
                </a:solidFill>
              </a:rPr>
              <a:t>Therefore, having the knowledge of worst-case running time gives us an assurance that the algorithm will never go beyond this time limit.</a:t>
            </a:r>
            <a:endParaRPr lang="en-IN" sz="1900" dirty="0" smtClean="0">
              <a:solidFill>
                <a:schemeClr val="tx1"/>
              </a:solidFill>
            </a:endParaRPr>
          </a:p>
          <a:p>
            <a:pPr marL="0" indent="0" algn="just">
              <a:lnSpc>
                <a:spcPct val="150000"/>
              </a:lnSpc>
              <a:buNone/>
            </a:pP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317606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Analysis of Algorithm</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marL="0" indent="0" algn="just">
              <a:lnSpc>
                <a:spcPct val="150000"/>
              </a:lnSpc>
              <a:buNone/>
            </a:pPr>
            <a:r>
              <a:rPr lang="en-IN" sz="1900" b="1" dirty="0" smtClean="0">
                <a:solidFill>
                  <a:schemeClr val="tx1"/>
                </a:solidFill>
              </a:rPr>
              <a:t>3. Average Case</a:t>
            </a:r>
          </a:p>
          <a:p>
            <a:pPr marL="0" indent="0" algn="just">
              <a:lnSpc>
                <a:spcPct val="150000"/>
              </a:lnSpc>
              <a:buNone/>
            </a:pPr>
            <a:r>
              <a:rPr lang="en-GB" sz="1900" dirty="0" smtClean="0">
                <a:solidFill>
                  <a:schemeClr val="tx1"/>
                </a:solidFill>
              </a:rPr>
              <a:t>The average-case running time of an algorithm is an estimate of the running time for an ‘average’ input. </a:t>
            </a:r>
          </a:p>
          <a:p>
            <a:pPr marL="0" indent="0" algn="just">
              <a:lnSpc>
                <a:spcPct val="150000"/>
              </a:lnSpc>
              <a:buNone/>
            </a:pPr>
            <a:endParaRPr lang="en-GB" sz="1900" dirty="0" smtClean="0">
              <a:solidFill>
                <a:schemeClr val="tx1"/>
              </a:solidFill>
            </a:endParaRPr>
          </a:p>
          <a:p>
            <a:pPr marL="0" indent="0" algn="just">
              <a:lnSpc>
                <a:spcPct val="150000"/>
              </a:lnSpc>
              <a:buNone/>
            </a:pPr>
            <a:r>
              <a:rPr lang="en-GB" sz="1900" dirty="0" smtClean="0">
                <a:solidFill>
                  <a:schemeClr val="tx1"/>
                </a:solidFill>
              </a:rPr>
              <a:t>It specifies the expected behaviour of the algorithm when the input is randomly drawn from a given distribution.</a:t>
            </a:r>
            <a:endParaRPr lang="en-IN"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3176065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r>
              <a:rPr lang="en-US" sz="3500" dirty="0" smtClean="0"/>
              <a:t>Asymptotic Notations</a:t>
            </a:r>
            <a:endParaRPr lang="en-US" sz="3500" dirty="0"/>
          </a:p>
        </p:txBody>
      </p:sp>
      <p:sp>
        <p:nvSpPr>
          <p:cNvPr id="5" name="Content Placeholder 4"/>
          <p:cNvSpPr>
            <a:spLocks noGrp="1"/>
          </p:cNvSpPr>
          <p:nvPr>
            <p:ph idx="1"/>
          </p:nvPr>
        </p:nvSpPr>
        <p:spPr>
          <a:xfrm>
            <a:off x="228600" y="838200"/>
            <a:ext cx="8534400" cy="5638800"/>
          </a:xfrm>
        </p:spPr>
        <p:txBody>
          <a:bodyPr>
            <a:normAutofit/>
          </a:bodyPr>
          <a:lstStyle/>
          <a:p>
            <a:pPr algn="just">
              <a:lnSpc>
                <a:spcPct val="150000"/>
              </a:lnSpc>
              <a:buFont typeface="Wingdings" pitchFamily="2" charset="2"/>
              <a:buChar char="q"/>
            </a:pPr>
            <a:r>
              <a:rPr lang="en-US" dirty="0">
                <a:solidFill>
                  <a:schemeClr val="tx1"/>
                </a:solidFill>
              </a:rPr>
              <a:t>Different types of asymptotic notations are used to represent the complexity of an algorithm. </a:t>
            </a:r>
            <a:endParaRPr lang="en-US" dirty="0" smtClean="0">
              <a:solidFill>
                <a:schemeClr val="tx1"/>
              </a:solidFill>
            </a:endParaRPr>
          </a:p>
          <a:p>
            <a:pPr algn="just">
              <a:lnSpc>
                <a:spcPct val="150000"/>
              </a:lnSpc>
              <a:buFont typeface="Wingdings" pitchFamily="2" charset="2"/>
              <a:buChar char="q"/>
            </a:pPr>
            <a:r>
              <a:rPr lang="en-US" dirty="0" smtClean="0">
                <a:solidFill>
                  <a:schemeClr val="tx1"/>
                </a:solidFill>
              </a:rPr>
              <a:t>Following </a:t>
            </a:r>
            <a:r>
              <a:rPr lang="en-US" dirty="0">
                <a:solidFill>
                  <a:schemeClr val="tx1"/>
                </a:solidFill>
              </a:rPr>
              <a:t>asymptotic notations are used to calculate the running time complexity of an algorithm</a:t>
            </a:r>
            <a:r>
              <a:rPr lang="en-US" dirty="0" smtClean="0">
                <a:solidFill>
                  <a:schemeClr val="tx1"/>
                </a:solidFill>
              </a:rPr>
              <a:t>.</a:t>
            </a:r>
          </a:p>
          <a:p>
            <a:pPr>
              <a:lnSpc>
                <a:spcPct val="150000"/>
              </a:lnSpc>
            </a:pPr>
            <a:r>
              <a:rPr lang="en-US" b="1" dirty="0">
                <a:solidFill>
                  <a:schemeClr val="bg2">
                    <a:lumMod val="10000"/>
                  </a:schemeClr>
                </a:solidFill>
              </a:rPr>
              <a:t>O</a:t>
            </a:r>
            <a:r>
              <a:rPr lang="en-US" dirty="0">
                <a:solidFill>
                  <a:schemeClr val="bg2">
                    <a:lumMod val="10000"/>
                  </a:schemeClr>
                </a:solidFill>
              </a:rPr>
              <a:t> − Big Oh</a:t>
            </a:r>
          </a:p>
          <a:p>
            <a:pPr>
              <a:lnSpc>
                <a:spcPct val="150000"/>
              </a:lnSpc>
            </a:pPr>
            <a:r>
              <a:rPr lang="el-GR" b="1" dirty="0">
                <a:solidFill>
                  <a:schemeClr val="bg2">
                    <a:lumMod val="10000"/>
                  </a:schemeClr>
                </a:solidFill>
              </a:rPr>
              <a:t>Ω</a:t>
            </a:r>
            <a:r>
              <a:rPr lang="el-GR" dirty="0">
                <a:solidFill>
                  <a:schemeClr val="bg2">
                    <a:lumMod val="10000"/>
                  </a:schemeClr>
                </a:solidFill>
              </a:rPr>
              <a:t> </a:t>
            </a:r>
            <a:r>
              <a:rPr lang="el-GR" dirty="0" smtClean="0">
                <a:solidFill>
                  <a:schemeClr val="bg2">
                    <a:lumMod val="10000"/>
                  </a:schemeClr>
                </a:solidFill>
              </a:rPr>
              <a:t>−</a:t>
            </a:r>
            <a:r>
              <a:rPr lang="en-US" dirty="0" smtClean="0">
                <a:solidFill>
                  <a:schemeClr val="bg2">
                    <a:lumMod val="10000"/>
                  </a:schemeClr>
                </a:solidFill>
              </a:rPr>
              <a:t> Big </a:t>
            </a:r>
            <a:r>
              <a:rPr lang="en-US" dirty="0">
                <a:solidFill>
                  <a:schemeClr val="bg2">
                    <a:lumMod val="10000"/>
                  </a:schemeClr>
                </a:solidFill>
              </a:rPr>
              <a:t>omega</a:t>
            </a:r>
          </a:p>
          <a:p>
            <a:pPr>
              <a:lnSpc>
                <a:spcPct val="150000"/>
              </a:lnSpc>
            </a:pPr>
            <a:r>
              <a:rPr lang="el-GR" b="1" dirty="0">
                <a:solidFill>
                  <a:schemeClr val="bg2">
                    <a:lumMod val="10000"/>
                  </a:schemeClr>
                </a:solidFill>
              </a:rPr>
              <a:t>θ</a:t>
            </a:r>
            <a:r>
              <a:rPr lang="el-GR" dirty="0">
                <a:solidFill>
                  <a:schemeClr val="bg2">
                    <a:lumMod val="10000"/>
                  </a:schemeClr>
                </a:solidFill>
              </a:rPr>
              <a:t> − </a:t>
            </a:r>
            <a:r>
              <a:rPr lang="en-US" dirty="0">
                <a:solidFill>
                  <a:schemeClr val="bg2">
                    <a:lumMod val="10000"/>
                  </a:schemeClr>
                </a:solidFill>
              </a:rPr>
              <a:t>Big </a:t>
            </a:r>
            <a:r>
              <a:rPr lang="en-US" dirty="0" smtClean="0">
                <a:solidFill>
                  <a:schemeClr val="bg2">
                    <a:lumMod val="10000"/>
                  </a:schemeClr>
                </a:solidFill>
              </a:rPr>
              <a:t>theta</a:t>
            </a:r>
            <a:endParaRPr lang="en-US" b="1" dirty="0">
              <a:solidFill>
                <a:schemeClr val="tx1"/>
              </a:solidFill>
            </a:endParaRPr>
          </a:p>
          <a:p>
            <a:endParaRPr lang="en-US" dirty="0"/>
          </a:p>
          <a:p>
            <a:endParaRPr lang="en-US"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pPr>
              <a:lnSpc>
                <a:spcPct val="150000"/>
              </a:lnSpc>
            </a:pPr>
            <a:r>
              <a:rPr lang="en-US" sz="3600" b="1" dirty="0" smtClean="0">
                <a:solidFill>
                  <a:schemeClr val="bg2">
                    <a:lumMod val="10000"/>
                  </a:schemeClr>
                </a:solidFill>
              </a:rPr>
              <a:t>O</a:t>
            </a:r>
            <a:r>
              <a:rPr lang="en-US" sz="3600" dirty="0" smtClean="0">
                <a:solidFill>
                  <a:schemeClr val="bg2">
                    <a:lumMod val="10000"/>
                  </a:schemeClr>
                </a:solidFill>
              </a:rPr>
              <a:t> − Big Oh</a:t>
            </a:r>
            <a:endParaRPr lang="en-US" sz="3600" dirty="0">
              <a:solidFill>
                <a:schemeClr val="bg2">
                  <a:lumMod val="10000"/>
                </a:schemeClr>
              </a:solidFill>
            </a:endParaRPr>
          </a:p>
        </p:txBody>
      </p:sp>
      <p:sp>
        <p:nvSpPr>
          <p:cNvPr id="5" name="Content Placeholder 4"/>
          <p:cNvSpPr>
            <a:spLocks noGrp="1"/>
          </p:cNvSpPr>
          <p:nvPr>
            <p:ph idx="1"/>
          </p:nvPr>
        </p:nvSpPr>
        <p:spPr>
          <a:xfrm>
            <a:off x="228600" y="838200"/>
            <a:ext cx="8534400" cy="5638800"/>
          </a:xfrm>
        </p:spPr>
        <p:txBody>
          <a:bodyPr>
            <a:normAutofit/>
          </a:bodyPr>
          <a:lstStyle/>
          <a:p>
            <a:pPr>
              <a:lnSpc>
                <a:spcPct val="150000"/>
              </a:lnSpc>
              <a:buFont typeface="Wingdings" pitchFamily="2" charset="2"/>
              <a:buChar char="q"/>
            </a:pPr>
            <a:r>
              <a:rPr lang="en-US" sz="2800" dirty="0" smtClean="0">
                <a:solidFill>
                  <a:schemeClr val="tx1"/>
                </a:solidFill>
                <a:latin typeface="Calibri" pitchFamily="34" charset="0"/>
                <a:cs typeface="Calibri" pitchFamily="34" charset="0"/>
              </a:rPr>
              <a:t> Big – Oh Notation  :</a:t>
            </a:r>
          </a:p>
          <a:p>
            <a:pPr lvl="1">
              <a:lnSpc>
                <a:spcPct val="150000"/>
              </a:lnSpc>
              <a:buFont typeface="Wingdings" pitchFamily="2" charset="2"/>
              <a:buChar char="§"/>
            </a:pPr>
            <a:r>
              <a:rPr lang="en-US" sz="2400" dirty="0" smtClean="0">
                <a:solidFill>
                  <a:schemeClr val="tx1"/>
                </a:solidFill>
                <a:latin typeface="Calibri" pitchFamily="34" charset="0"/>
                <a:cs typeface="Calibri" pitchFamily="34" charset="0"/>
              </a:rPr>
              <a:t> </a:t>
            </a:r>
            <a:r>
              <a:rPr lang="en-US" sz="2800" dirty="0" smtClean="0">
                <a:solidFill>
                  <a:schemeClr val="tx1"/>
                </a:solidFill>
                <a:latin typeface="Calibri" pitchFamily="34" charset="0"/>
                <a:cs typeface="Calibri" pitchFamily="34" charset="0"/>
              </a:rPr>
              <a:t> </a:t>
            </a:r>
            <a:r>
              <a:rPr lang="en-IN" sz="2800" dirty="0" smtClean="0">
                <a:solidFill>
                  <a:schemeClr val="tx1"/>
                </a:solidFill>
                <a:latin typeface="Calibri" pitchFamily="34" charset="0"/>
                <a:cs typeface="Calibri" pitchFamily="34" charset="0"/>
              </a:rPr>
              <a:t>In this f(x) = O(g(x)). It means the growth rate if f(x) is asymptotically less than or equal to the growth rate of g(x).</a:t>
            </a:r>
          </a:p>
          <a:p>
            <a:pPr lvl="1">
              <a:lnSpc>
                <a:spcPct val="150000"/>
              </a:lnSpc>
              <a:buFont typeface="Wingdings" pitchFamily="2" charset="2"/>
              <a:buChar char="§"/>
            </a:pPr>
            <a:r>
              <a:rPr lang="en-IN" sz="2800" dirty="0" smtClean="0">
                <a:solidFill>
                  <a:schemeClr val="tx1"/>
                </a:solidFill>
                <a:latin typeface="Calibri" pitchFamily="34" charset="0"/>
                <a:cs typeface="Calibri" pitchFamily="34" charset="0"/>
              </a:rPr>
              <a:t>g(n) is an asymptotic upper bound for f(n).</a:t>
            </a:r>
            <a:endParaRPr lang="en-US"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pPr>
              <a:lnSpc>
                <a:spcPct val="150000"/>
              </a:lnSpc>
            </a:pPr>
            <a:r>
              <a:rPr lang="en-US" sz="3600" b="1" dirty="0" smtClean="0">
                <a:solidFill>
                  <a:schemeClr val="bg2">
                    <a:lumMod val="10000"/>
                  </a:schemeClr>
                </a:solidFill>
              </a:rPr>
              <a:t>O</a:t>
            </a:r>
            <a:r>
              <a:rPr lang="en-US" sz="3600" dirty="0" smtClean="0">
                <a:solidFill>
                  <a:schemeClr val="bg2">
                    <a:lumMod val="10000"/>
                  </a:schemeClr>
                </a:solidFill>
              </a:rPr>
              <a:t> − Big Oh</a:t>
            </a:r>
            <a:endParaRPr lang="en-US" sz="3600" dirty="0">
              <a:solidFill>
                <a:schemeClr val="bg2">
                  <a:lumMod val="10000"/>
                </a:schemeClr>
              </a:solidFill>
            </a:endParaRPr>
          </a:p>
        </p:txBody>
      </p:sp>
      <p:sp>
        <p:nvSpPr>
          <p:cNvPr id="5" name="Content Placeholder 4"/>
          <p:cNvSpPr>
            <a:spLocks noGrp="1"/>
          </p:cNvSpPr>
          <p:nvPr>
            <p:ph idx="1"/>
          </p:nvPr>
        </p:nvSpPr>
        <p:spPr>
          <a:xfrm>
            <a:off x="228600" y="838200"/>
            <a:ext cx="8534400" cy="5638800"/>
          </a:xfrm>
        </p:spPr>
        <p:txBody>
          <a:bodyPr>
            <a:normAutofit/>
          </a:bodyPr>
          <a:lstStyle/>
          <a:p>
            <a:pPr>
              <a:buNone/>
            </a:pPr>
            <a:r>
              <a:rPr lang="en-US" dirty="0" smtClean="0">
                <a:solidFill>
                  <a:schemeClr val="tx1"/>
                </a:solidFill>
              </a:rPr>
              <a:t>Example</a:t>
            </a:r>
          </a:p>
          <a:p>
            <a:r>
              <a:rPr lang="en-US" dirty="0" smtClean="0">
                <a:solidFill>
                  <a:schemeClr val="tx1"/>
                </a:solidFill>
              </a:rPr>
              <a:t>f(n)=2n+3</a:t>
            </a:r>
          </a:p>
          <a:p>
            <a:r>
              <a:rPr lang="en-US" dirty="0" smtClean="0">
                <a:solidFill>
                  <a:schemeClr val="tx1"/>
                </a:solidFill>
              </a:rPr>
              <a:t>cg(n)=10n</a:t>
            </a:r>
          </a:p>
          <a:p>
            <a:endParaRPr lang="en-US"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2643174" y="785794"/>
            <a:ext cx="4724400" cy="5027031"/>
          </a:xfrm>
          <a:prstGeom prst="rect">
            <a:avLst/>
          </a:prstGeom>
          <a:noFill/>
          <a:ln w="9525">
            <a:noFill/>
            <a:miter lim="800000"/>
            <a:headEnd/>
            <a:tailEnd/>
          </a:ln>
          <a:effectLst/>
        </p:spPr>
      </p:pic>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a:t>
            </a:r>
            <a:r>
              <a:rPr lang="en-US" sz="3000" dirty="0"/>
              <a:t>D</a:t>
            </a:r>
            <a:r>
              <a:rPr lang="en-US" sz="3000" dirty="0" smtClean="0"/>
              <a:t>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fontScale="92500" lnSpcReduction="20000"/>
          </a:bodyPr>
          <a:lstStyle/>
          <a:p>
            <a:pPr algn="just">
              <a:lnSpc>
                <a:spcPct val="150000"/>
              </a:lnSpc>
              <a:buFont typeface="Wingdings" pitchFamily="2" charset="2"/>
              <a:buChar char="q"/>
            </a:pPr>
            <a:r>
              <a:rPr lang="en-US" sz="2200" b="1" dirty="0" smtClean="0">
                <a:solidFill>
                  <a:schemeClr val="tx1"/>
                </a:solidFill>
              </a:rPr>
              <a:t>For example, </a:t>
            </a:r>
            <a:r>
              <a:rPr lang="en-US" sz="2200" dirty="0" smtClean="0">
                <a:solidFill>
                  <a:schemeClr val="tx1"/>
                </a:solidFill>
              </a:rPr>
              <a:t>we have data player’s name “Hitesh” and age 26.</a:t>
            </a:r>
          </a:p>
          <a:p>
            <a:pPr algn="just">
              <a:lnSpc>
                <a:spcPct val="150000"/>
              </a:lnSpc>
              <a:buFont typeface="Wingdings" pitchFamily="2" charset="2"/>
              <a:buChar char="q"/>
            </a:pPr>
            <a:r>
              <a:rPr lang="en-US" sz="2200" dirty="0" smtClean="0">
                <a:solidFill>
                  <a:schemeClr val="tx1"/>
                </a:solidFill>
              </a:rPr>
              <a:t>Here we have two data elements:</a:t>
            </a:r>
          </a:p>
          <a:p>
            <a:pPr algn="just">
              <a:lnSpc>
                <a:spcPct val="150000"/>
              </a:lnSpc>
              <a:buFont typeface="Wingdings" pitchFamily="2" charset="2"/>
              <a:buChar char="§"/>
            </a:pPr>
            <a:r>
              <a:rPr lang="en-US" sz="1700" dirty="0" smtClean="0">
                <a:solidFill>
                  <a:schemeClr val="tx1"/>
                </a:solidFill>
              </a:rPr>
              <a:t>Player’s name: string datatype</a:t>
            </a:r>
          </a:p>
          <a:p>
            <a:pPr algn="just">
              <a:lnSpc>
                <a:spcPct val="150000"/>
              </a:lnSpc>
              <a:buFont typeface="Wingdings" pitchFamily="2" charset="2"/>
              <a:buChar char="§"/>
            </a:pPr>
            <a:r>
              <a:rPr lang="en-US" sz="1700" dirty="0" smtClean="0">
                <a:solidFill>
                  <a:schemeClr val="tx1"/>
                </a:solidFill>
              </a:rPr>
              <a:t>Player’s age: integer datatype</a:t>
            </a:r>
          </a:p>
          <a:p>
            <a:pPr algn="just">
              <a:lnSpc>
                <a:spcPct val="150000"/>
              </a:lnSpc>
              <a:buFont typeface="Wingdings" pitchFamily="2" charset="2"/>
              <a:buChar char="q"/>
            </a:pPr>
            <a:r>
              <a:rPr lang="en-US" sz="2200" dirty="0" smtClean="0">
                <a:solidFill>
                  <a:schemeClr val="tx1"/>
                </a:solidFill>
              </a:rPr>
              <a:t>We can organize this data as a record like Player record.</a:t>
            </a:r>
          </a:p>
          <a:p>
            <a:pPr algn="just">
              <a:lnSpc>
                <a:spcPct val="150000"/>
              </a:lnSpc>
              <a:buFont typeface="Wingdings" pitchFamily="2" charset="2"/>
              <a:buChar char="q"/>
            </a:pPr>
            <a:r>
              <a:rPr lang="en-US" sz="2200" dirty="0" smtClean="0">
                <a:solidFill>
                  <a:schemeClr val="tx1"/>
                </a:solidFill>
              </a:rPr>
              <a:t>Now we can collect and store Player’s records in a file or database as a data structure.</a:t>
            </a:r>
          </a:p>
          <a:p>
            <a:pPr algn="just">
              <a:lnSpc>
                <a:spcPct val="150000"/>
              </a:lnSpc>
              <a:buFont typeface="Wingdings" pitchFamily="2" charset="2"/>
              <a:buChar char="q"/>
            </a:pPr>
            <a:r>
              <a:rPr lang="en-US" sz="1900" dirty="0" smtClean="0">
                <a:solidFill>
                  <a:schemeClr val="tx1"/>
                </a:solidFill>
              </a:rPr>
              <a:t>For example, “Gayle” 30, “Sachin” 31, “Parth” 33. </a:t>
            </a:r>
          </a:p>
          <a:p>
            <a:pPr algn="just">
              <a:lnSpc>
                <a:spcPct val="150000"/>
              </a:lnSpc>
              <a:buFont typeface="Wingdings" pitchFamily="2" charset="2"/>
              <a:buChar char="q"/>
            </a:pPr>
            <a:r>
              <a:rPr lang="en-US" sz="1900" dirty="0" smtClean="0">
                <a:solidFill>
                  <a:schemeClr val="tx1"/>
                </a:solidFill>
              </a:rPr>
              <a:t>In simple language, Data structures are structures programmed to store ordered data, so that various operations can be performed easily.</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152338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pPr>
              <a:lnSpc>
                <a:spcPct val="150000"/>
              </a:lnSpc>
            </a:pPr>
            <a:r>
              <a:rPr lang="en-US" sz="3600" b="1" dirty="0" smtClean="0">
                <a:solidFill>
                  <a:schemeClr val="bg2">
                    <a:lumMod val="10000"/>
                  </a:schemeClr>
                </a:solidFill>
              </a:rPr>
              <a:t>O</a:t>
            </a:r>
            <a:r>
              <a:rPr lang="en-US" sz="3600" dirty="0" smtClean="0">
                <a:solidFill>
                  <a:schemeClr val="bg2">
                    <a:lumMod val="10000"/>
                  </a:schemeClr>
                </a:solidFill>
              </a:rPr>
              <a:t> − Big Oh</a:t>
            </a:r>
            <a:endParaRPr lang="en-US" sz="3600" dirty="0">
              <a:solidFill>
                <a:schemeClr val="bg2">
                  <a:lumMod val="10000"/>
                </a:schemeClr>
              </a:solidFill>
            </a:endParaRPr>
          </a:p>
        </p:txBody>
      </p:sp>
      <p:sp>
        <p:nvSpPr>
          <p:cNvPr id="5" name="Content Placeholder 4"/>
          <p:cNvSpPr>
            <a:spLocks noGrp="1"/>
          </p:cNvSpPr>
          <p:nvPr>
            <p:ph idx="1"/>
          </p:nvPr>
        </p:nvSpPr>
        <p:spPr>
          <a:xfrm>
            <a:off x="228600" y="838200"/>
            <a:ext cx="8534400" cy="5638800"/>
          </a:xfrm>
        </p:spPr>
        <p:txBody>
          <a:bodyPr>
            <a:normAutofit/>
          </a:bodyPr>
          <a:lstStyle/>
          <a:p>
            <a:pPr>
              <a:lnSpc>
                <a:spcPct val="150000"/>
              </a:lnSpc>
              <a:buFont typeface="Wingdings" pitchFamily="2" charset="2"/>
              <a:buChar char="q"/>
            </a:pPr>
            <a:endParaRPr lang="en-US"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6">
            <a:extLst>
              <a:ext uri="{FF2B5EF4-FFF2-40B4-BE49-F238E27FC236}">
                <a16:creationId xmlns:a16="http://schemas.microsoft.com/office/drawing/2014/main" id="{AE0FF2FC-E66F-4CE8-9F84-462B5D2A3C19}"/>
              </a:ext>
            </a:extLst>
          </p:cNvPr>
          <p:cNvPicPr>
            <a:picLocks noChangeAspect="1"/>
          </p:cNvPicPr>
          <p:nvPr/>
        </p:nvPicPr>
        <p:blipFill rotWithShape="1">
          <a:blip r:embed="rId2"/>
          <a:srcRect l="15616" t="19242" r="31871" b="21784"/>
          <a:stretch/>
        </p:blipFill>
        <p:spPr>
          <a:xfrm>
            <a:off x="357158" y="1214422"/>
            <a:ext cx="8143884" cy="4564072"/>
          </a:xfrm>
          <a:prstGeom prst="rect">
            <a:avLst/>
          </a:prstGeom>
        </p:spPr>
      </p:pic>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pPr>
              <a:lnSpc>
                <a:spcPct val="150000"/>
              </a:lnSpc>
            </a:pPr>
            <a:r>
              <a:rPr lang="en-US" sz="3600" b="1" dirty="0" smtClean="0">
                <a:solidFill>
                  <a:schemeClr val="bg2">
                    <a:lumMod val="10000"/>
                  </a:schemeClr>
                </a:solidFill>
              </a:rPr>
              <a:t>O</a:t>
            </a:r>
            <a:r>
              <a:rPr lang="en-US" sz="3600" dirty="0" smtClean="0">
                <a:solidFill>
                  <a:schemeClr val="bg2">
                    <a:lumMod val="10000"/>
                  </a:schemeClr>
                </a:solidFill>
              </a:rPr>
              <a:t> − Big Oh</a:t>
            </a:r>
            <a:endParaRPr lang="en-US" sz="3600" dirty="0">
              <a:solidFill>
                <a:schemeClr val="bg2">
                  <a:lumMod val="10000"/>
                </a:schemeClr>
              </a:solidFill>
            </a:endParaRPr>
          </a:p>
        </p:txBody>
      </p:sp>
      <p:sp>
        <p:nvSpPr>
          <p:cNvPr id="5" name="Content Placeholder 4"/>
          <p:cNvSpPr>
            <a:spLocks noGrp="1"/>
          </p:cNvSpPr>
          <p:nvPr>
            <p:ph idx="1"/>
          </p:nvPr>
        </p:nvSpPr>
        <p:spPr>
          <a:xfrm>
            <a:off x="228600" y="838200"/>
            <a:ext cx="8534400" cy="5638800"/>
          </a:xfrm>
        </p:spPr>
        <p:txBody>
          <a:bodyPr>
            <a:normAutofit/>
          </a:bodyPr>
          <a:lstStyle/>
          <a:p>
            <a:pPr>
              <a:lnSpc>
                <a:spcPct val="150000"/>
              </a:lnSpc>
              <a:buFont typeface="Wingdings" pitchFamily="2" charset="2"/>
              <a:buChar char="q"/>
            </a:pPr>
            <a:r>
              <a:rPr lang="en-US" dirty="0" smtClean="0">
                <a:solidFill>
                  <a:schemeClr val="tx1"/>
                </a:solidFill>
                <a:latin typeface="Calibri" pitchFamily="34" charset="0"/>
                <a:cs typeface="Calibri" pitchFamily="34" charset="0"/>
              </a:rPr>
              <a:t> O(1) – Constant time  :</a:t>
            </a:r>
          </a:p>
          <a:p>
            <a:pPr lvl="1">
              <a:lnSpc>
                <a:spcPct val="150000"/>
              </a:lnSpc>
              <a:buFont typeface="Wingdings" pitchFamily="2" charset="2"/>
              <a:buChar char="§"/>
            </a:pPr>
            <a:r>
              <a:rPr lang="en-US" sz="2000" dirty="0" smtClean="0">
                <a:solidFill>
                  <a:schemeClr val="tx1"/>
                </a:solidFill>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 This means that the algorithm requires the same fixed no. of steps regardless of the size of the task.</a:t>
            </a:r>
          </a:p>
          <a:p>
            <a:pPr lvl="1">
              <a:lnSpc>
                <a:spcPct val="150000"/>
              </a:lnSpc>
              <a:buFont typeface="Wingdings" pitchFamily="2" charset="2"/>
              <a:buChar char="§"/>
            </a:pPr>
            <a:r>
              <a:rPr lang="en-US" sz="2400" dirty="0" err="1" smtClean="0">
                <a:solidFill>
                  <a:schemeClr val="tx1"/>
                </a:solidFill>
                <a:latin typeface="Calibri" pitchFamily="34" charset="0"/>
                <a:cs typeface="Calibri" pitchFamily="34" charset="0"/>
              </a:rPr>
              <a:t>E.g</a:t>
            </a:r>
            <a:r>
              <a:rPr lang="en-US" sz="2400" dirty="0" smtClean="0">
                <a:solidFill>
                  <a:schemeClr val="tx1"/>
                </a:solidFill>
                <a:latin typeface="Calibri" pitchFamily="34" charset="0"/>
                <a:cs typeface="Calibri" pitchFamily="34" charset="0"/>
              </a:rPr>
              <a:t> :-</a:t>
            </a:r>
          </a:p>
          <a:p>
            <a:pPr lvl="2">
              <a:lnSpc>
                <a:spcPct val="150000"/>
              </a:lnSpc>
              <a:buFont typeface="Wingdings" pitchFamily="2" charset="2"/>
              <a:buChar char="§"/>
            </a:pPr>
            <a:r>
              <a:rPr lang="en-US" sz="2400" dirty="0" smtClean="0">
                <a:solidFill>
                  <a:schemeClr val="tx1"/>
                </a:solidFill>
                <a:latin typeface="Calibri" pitchFamily="34" charset="0"/>
                <a:cs typeface="Calibri" pitchFamily="34" charset="0"/>
              </a:rPr>
              <a:t>Insert and Remove operations for a queue</a:t>
            </a:r>
          </a:p>
          <a:p>
            <a:pPr lvl="2">
              <a:lnSpc>
                <a:spcPct val="150000"/>
              </a:lnSpc>
              <a:buFont typeface="Wingdings" pitchFamily="2" charset="2"/>
              <a:buChar char="§"/>
            </a:pPr>
            <a:r>
              <a:rPr lang="en-US" sz="2400" dirty="0" smtClean="0">
                <a:solidFill>
                  <a:schemeClr val="tx1"/>
                </a:solidFill>
                <a:latin typeface="Calibri" pitchFamily="34" charset="0"/>
                <a:cs typeface="Calibri" pitchFamily="34" charset="0"/>
              </a:rPr>
              <a:t>Any Mathematical Expression i.e. sum=</a:t>
            </a:r>
            <a:r>
              <a:rPr lang="en-US" sz="2400" dirty="0" err="1" smtClean="0">
                <a:solidFill>
                  <a:schemeClr val="tx1"/>
                </a:solidFill>
                <a:latin typeface="Calibri" pitchFamily="34" charset="0"/>
                <a:cs typeface="Calibri" pitchFamily="34" charset="0"/>
              </a:rPr>
              <a:t>a+b</a:t>
            </a:r>
            <a:endParaRPr lang="en-US" sz="2400" dirty="0" smtClean="0">
              <a:solidFill>
                <a:schemeClr val="tx1"/>
              </a:solidFill>
              <a:latin typeface="Calibri" pitchFamily="34" charset="0"/>
              <a:cs typeface="Calibri" pitchFamily="34" charset="0"/>
            </a:endParaRPr>
          </a:p>
          <a:p>
            <a:pPr lvl="1">
              <a:lnSpc>
                <a:spcPct val="150000"/>
              </a:lnSpc>
            </a:pPr>
            <a:endParaRPr lang="en-US" sz="2400" dirty="0" smtClean="0">
              <a:solidFill>
                <a:schemeClr val="tx1"/>
              </a:solidFill>
              <a:latin typeface="Calibri" pitchFamily="34" charset="0"/>
              <a:cs typeface="Calibri" pitchFamily="34" charset="0"/>
            </a:endParaRPr>
          </a:p>
          <a:p>
            <a:pPr lvl="1">
              <a:lnSpc>
                <a:spcPct val="150000"/>
              </a:lnSpc>
            </a:pPr>
            <a:endParaRPr lang="en-US" sz="2400" dirty="0" smtClean="0">
              <a:solidFill>
                <a:schemeClr val="tx1"/>
              </a:solidFill>
              <a:latin typeface="Calibri" pitchFamily="34" charset="0"/>
              <a:cs typeface="Calibri" pitchFamily="34" charset="0"/>
            </a:endParaRPr>
          </a:p>
          <a:p>
            <a:pPr>
              <a:lnSpc>
                <a:spcPct val="150000"/>
              </a:lnSpc>
              <a:buFont typeface="Wingdings" pitchFamily="2" charset="2"/>
              <a:buChar char="q"/>
            </a:pPr>
            <a:endParaRPr lang="en-US"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pPr>
              <a:lnSpc>
                <a:spcPct val="150000"/>
              </a:lnSpc>
            </a:pPr>
            <a:r>
              <a:rPr lang="en-US" sz="3600" b="1" dirty="0" smtClean="0">
                <a:solidFill>
                  <a:schemeClr val="bg2">
                    <a:lumMod val="10000"/>
                  </a:schemeClr>
                </a:solidFill>
              </a:rPr>
              <a:t>O</a:t>
            </a:r>
            <a:r>
              <a:rPr lang="en-US" sz="3600" dirty="0" smtClean="0">
                <a:solidFill>
                  <a:schemeClr val="bg2">
                    <a:lumMod val="10000"/>
                  </a:schemeClr>
                </a:solidFill>
              </a:rPr>
              <a:t> − Big Oh</a:t>
            </a:r>
            <a:endParaRPr lang="en-US" sz="3600" dirty="0">
              <a:solidFill>
                <a:schemeClr val="bg2">
                  <a:lumMod val="10000"/>
                </a:schemeClr>
              </a:solidFill>
            </a:endParaRPr>
          </a:p>
        </p:txBody>
      </p:sp>
      <p:sp>
        <p:nvSpPr>
          <p:cNvPr id="5" name="Content Placeholder 4"/>
          <p:cNvSpPr>
            <a:spLocks noGrp="1"/>
          </p:cNvSpPr>
          <p:nvPr>
            <p:ph idx="1"/>
          </p:nvPr>
        </p:nvSpPr>
        <p:spPr>
          <a:xfrm>
            <a:off x="228600" y="838200"/>
            <a:ext cx="8534400" cy="5638800"/>
          </a:xfrm>
        </p:spPr>
        <p:txBody>
          <a:bodyPr>
            <a:normAutofit/>
          </a:bodyPr>
          <a:lstStyle/>
          <a:p>
            <a:pPr>
              <a:lnSpc>
                <a:spcPct val="150000"/>
              </a:lnSpc>
              <a:buFont typeface="Wingdings" pitchFamily="2" charset="2"/>
              <a:buChar char="q"/>
            </a:pPr>
            <a:r>
              <a:rPr lang="en-US" dirty="0" smtClean="0">
                <a:solidFill>
                  <a:schemeClr val="tx1"/>
                </a:solidFill>
                <a:latin typeface="Calibri" pitchFamily="34" charset="0"/>
                <a:cs typeface="Calibri" pitchFamily="34" charset="0"/>
              </a:rPr>
              <a:t> O(n) – Linear time  :</a:t>
            </a:r>
          </a:p>
          <a:p>
            <a:pPr lvl="1">
              <a:lnSpc>
                <a:spcPct val="150000"/>
              </a:lnSpc>
              <a:buFont typeface="Wingdings" pitchFamily="2" charset="2"/>
              <a:buChar char="§"/>
            </a:pPr>
            <a:r>
              <a:rPr lang="en-US" sz="2000" dirty="0" smtClean="0">
                <a:solidFill>
                  <a:schemeClr val="tx1"/>
                </a:solidFill>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 This means that the algorithm requires a no. of steps proportional to the size of task.</a:t>
            </a:r>
          </a:p>
          <a:p>
            <a:pPr lvl="1">
              <a:lnSpc>
                <a:spcPct val="150000"/>
              </a:lnSpc>
              <a:buFont typeface="Wingdings" pitchFamily="2" charset="2"/>
              <a:buChar char="§"/>
            </a:pPr>
            <a:r>
              <a:rPr lang="en-US" sz="2400" dirty="0" smtClean="0">
                <a:solidFill>
                  <a:schemeClr val="tx1"/>
                </a:solidFill>
                <a:latin typeface="Calibri" pitchFamily="34" charset="0"/>
                <a:cs typeface="Calibri" pitchFamily="34" charset="0"/>
              </a:rPr>
              <a:t>E.g. :-</a:t>
            </a:r>
          </a:p>
          <a:p>
            <a:pPr lvl="2">
              <a:lnSpc>
                <a:spcPct val="150000"/>
              </a:lnSpc>
              <a:buFont typeface="Wingdings" pitchFamily="2" charset="2"/>
              <a:buChar char="§"/>
            </a:pPr>
            <a:r>
              <a:rPr lang="en-US" sz="2400" dirty="0" smtClean="0">
                <a:solidFill>
                  <a:schemeClr val="tx1"/>
                </a:solidFill>
                <a:latin typeface="Calibri" pitchFamily="34" charset="0"/>
                <a:cs typeface="Calibri" pitchFamily="34" charset="0"/>
              </a:rPr>
              <a:t>Traversal of a list (a linked list or an array) with n elements.</a:t>
            </a:r>
          </a:p>
          <a:p>
            <a:pPr lvl="1">
              <a:lnSpc>
                <a:spcPct val="150000"/>
              </a:lnSpc>
            </a:pPr>
            <a:endParaRPr lang="en-US" sz="2400" dirty="0" smtClean="0">
              <a:solidFill>
                <a:schemeClr val="tx1"/>
              </a:solidFill>
              <a:latin typeface="Calibri" pitchFamily="34" charset="0"/>
              <a:cs typeface="Calibri" pitchFamily="34" charset="0"/>
            </a:endParaRPr>
          </a:p>
          <a:p>
            <a:pPr lvl="1">
              <a:lnSpc>
                <a:spcPct val="150000"/>
              </a:lnSpc>
            </a:pPr>
            <a:endParaRPr lang="en-US" sz="2400" dirty="0">
              <a:solidFill>
                <a:schemeClr val="tx1"/>
              </a:solidFill>
              <a:latin typeface="Calibri" pitchFamily="34" charset="0"/>
              <a:cs typeface="Calibri" pitchFamily="34" charset="0"/>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pPr>
              <a:lnSpc>
                <a:spcPct val="150000"/>
              </a:lnSpc>
            </a:pPr>
            <a:r>
              <a:rPr lang="en-US" sz="3600" b="1" dirty="0" smtClean="0">
                <a:solidFill>
                  <a:schemeClr val="bg2">
                    <a:lumMod val="10000"/>
                  </a:schemeClr>
                </a:solidFill>
              </a:rPr>
              <a:t>O</a:t>
            </a:r>
            <a:r>
              <a:rPr lang="en-US" sz="3600" dirty="0" smtClean="0">
                <a:solidFill>
                  <a:schemeClr val="bg2">
                    <a:lumMod val="10000"/>
                  </a:schemeClr>
                </a:solidFill>
              </a:rPr>
              <a:t> − Big Oh</a:t>
            </a:r>
            <a:endParaRPr lang="en-US" sz="3600" dirty="0">
              <a:solidFill>
                <a:schemeClr val="bg2">
                  <a:lumMod val="10000"/>
                </a:schemeClr>
              </a:solidFill>
            </a:endParaRPr>
          </a:p>
        </p:txBody>
      </p:sp>
      <p:sp>
        <p:nvSpPr>
          <p:cNvPr id="5" name="Content Placeholder 4"/>
          <p:cNvSpPr>
            <a:spLocks noGrp="1"/>
          </p:cNvSpPr>
          <p:nvPr>
            <p:ph idx="1"/>
          </p:nvPr>
        </p:nvSpPr>
        <p:spPr>
          <a:xfrm>
            <a:off x="228600" y="838200"/>
            <a:ext cx="8534400" cy="5638800"/>
          </a:xfrm>
        </p:spPr>
        <p:txBody>
          <a:bodyPr>
            <a:normAutofit/>
          </a:bodyPr>
          <a:lstStyle/>
          <a:p>
            <a:pPr>
              <a:lnSpc>
                <a:spcPct val="150000"/>
              </a:lnSpc>
              <a:buFont typeface="Wingdings" pitchFamily="2" charset="2"/>
              <a:buChar char="q"/>
            </a:pPr>
            <a:r>
              <a:rPr lang="en-US" sz="2800" dirty="0" smtClean="0">
                <a:solidFill>
                  <a:schemeClr val="tx1"/>
                </a:solidFill>
                <a:latin typeface="Calibri" pitchFamily="34" charset="0"/>
                <a:cs typeface="Calibri" pitchFamily="34" charset="0"/>
              </a:rPr>
              <a:t> O(n</a:t>
            </a:r>
            <a:r>
              <a:rPr lang="en-US" sz="2800" baseline="30000" dirty="0" smtClean="0">
                <a:solidFill>
                  <a:schemeClr val="tx1"/>
                </a:solidFill>
                <a:latin typeface="Calibri" pitchFamily="34" charset="0"/>
                <a:cs typeface="Calibri" pitchFamily="34" charset="0"/>
              </a:rPr>
              <a:t>2</a:t>
            </a:r>
            <a:r>
              <a:rPr lang="en-US" sz="2800" dirty="0" smtClean="0">
                <a:solidFill>
                  <a:schemeClr val="tx1"/>
                </a:solidFill>
                <a:latin typeface="Calibri" pitchFamily="34" charset="0"/>
                <a:cs typeface="Calibri" pitchFamily="34" charset="0"/>
              </a:rPr>
              <a:t>) – Quadratic time  :</a:t>
            </a:r>
          </a:p>
          <a:p>
            <a:pPr lvl="1">
              <a:lnSpc>
                <a:spcPct val="150000"/>
              </a:lnSpc>
              <a:buFont typeface="Wingdings" pitchFamily="2" charset="2"/>
              <a:buChar char="§"/>
            </a:pPr>
            <a:r>
              <a:rPr lang="en-US" sz="2400" dirty="0" smtClean="0">
                <a:solidFill>
                  <a:schemeClr val="tx1"/>
                </a:solidFill>
                <a:latin typeface="Calibri" pitchFamily="34" charset="0"/>
                <a:cs typeface="Calibri" pitchFamily="34" charset="0"/>
              </a:rPr>
              <a:t> </a:t>
            </a:r>
            <a:r>
              <a:rPr lang="en-US" sz="2800" dirty="0" smtClean="0">
                <a:solidFill>
                  <a:schemeClr val="tx1"/>
                </a:solidFill>
                <a:latin typeface="Calibri" pitchFamily="34" charset="0"/>
                <a:cs typeface="Calibri" pitchFamily="34" charset="0"/>
              </a:rPr>
              <a:t> The no. of operations is proportional to the size of the task squared.</a:t>
            </a:r>
          </a:p>
          <a:p>
            <a:pPr lvl="1">
              <a:lnSpc>
                <a:spcPct val="150000"/>
              </a:lnSpc>
              <a:buFont typeface="Wingdings" pitchFamily="2" charset="2"/>
              <a:buChar char="§"/>
            </a:pPr>
            <a:r>
              <a:rPr lang="en-US" sz="2800" dirty="0" smtClean="0">
                <a:solidFill>
                  <a:schemeClr val="tx1"/>
                </a:solidFill>
                <a:latin typeface="Calibri" pitchFamily="34" charset="0"/>
                <a:cs typeface="Calibri" pitchFamily="34" charset="0"/>
              </a:rPr>
              <a:t>E.g. :-</a:t>
            </a:r>
          </a:p>
          <a:p>
            <a:pPr lvl="2">
              <a:lnSpc>
                <a:spcPct val="150000"/>
              </a:lnSpc>
              <a:buFont typeface="Wingdings" pitchFamily="2" charset="2"/>
              <a:buChar char="§"/>
            </a:pPr>
            <a:r>
              <a:rPr lang="en-US" sz="2800" dirty="0" smtClean="0">
                <a:solidFill>
                  <a:schemeClr val="tx1"/>
                </a:solidFill>
                <a:latin typeface="Calibri" pitchFamily="34" charset="0"/>
                <a:cs typeface="Calibri" pitchFamily="34" charset="0"/>
              </a:rPr>
              <a:t>Comparing two 2-dimensional arrays of size n by n.</a:t>
            </a:r>
          </a:p>
          <a:p>
            <a:pPr lvl="1">
              <a:lnSpc>
                <a:spcPct val="150000"/>
              </a:lnSpc>
              <a:buNone/>
            </a:pPr>
            <a:endParaRPr lang="en-US" sz="2800" dirty="0" smtClean="0">
              <a:solidFill>
                <a:schemeClr val="tx1"/>
              </a:solidFill>
              <a:latin typeface="Calibri" pitchFamily="34" charset="0"/>
              <a:cs typeface="Calibri" pitchFamily="34" charset="0"/>
            </a:endParaRPr>
          </a:p>
          <a:p>
            <a:pPr lvl="1">
              <a:lnSpc>
                <a:spcPct val="150000"/>
              </a:lnSpc>
            </a:pPr>
            <a:endParaRPr lang="en-US" sz="2800" dirty="0">
              <a:solidFill>
                <a:schemeClr val="tx1"/>
              </a:solidFill>
              <a:latin typeface="Calibri" pitchFamily="34" charset="0"/>
              <a:cs typeface="Calibri" pitchFamily="34" charset="0"/>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pPr>
              <a:lnSpc>
                <a:spcPct val="150000"/>
              </a:lnSpc>
            </a:pPr>
            <a:r>
              <a:rPr lang="en-US" sz="3600" b="1" dirty="0" smtClean="0">
                <a:solidFill>
                  <a:schemeClr val="bg2">
                    <a:lumMod val="10000"/>
                  </a:schemeClr>
                </a:solidFill>
              </a:rPr>
              <a:t>O</a:t>
            </a:r>
            <a:r>
              <a:rPr lang="en-US" sz="3600" dirty="0" smtClean="0">
                <a:solidFill>
                  <a:schemeClr val="bg2">
                    <a:lumMod val="10000"/>
                  </a:schemeClr>
                </a:solidFill>
              </a:rPr>
              <a:t> − Big Oh</a:t>
            </a:r>
            <a:endParaRPr lang="en-US" sz="3600" dirty="0">
              <a:solidFill>
                <a:schemeClr val="bg2">
                  <a:lumMod val="10000"/>
                </a:schemeClr>
              </a:solidFill>
            </a:endParaRPr>
          </a:p>
        </p:txBody>
      </p:sp>
      <p:sp>
        <p:nvSpPr>
          <p:cNvPr id="5" name="Content Placeholder 4"/>
          <p:cNvSpPr>
            <a:spLocks noGrp="1"/>
          </p:cNvSpPr>
          <p:nvPr>
            <p:ph idx="1"/>
          </p:nvPr>
        </p:nvSpPr>
        <p:spPr>
          <a:xfrm>
            <a:off x="228600" y="838200"/>
            <a:ext cx="8534400" cy="5638800"/>
          </a:xfrm>
        </p:spPr>
        <p:txBody>
          <a:bodyPr>
            <a:normAutofit/>
          </a:bodyPr>
          <a:lstStyle/>
          <a:p>
            <a:pPr>
              <a:lnSpc>
                <a:spcPct val="150000"/>
              </a:lnSpc>
              <a:buFont typeface="Wingdings" pitchFamily="2" charset="2"/>
              <a:buChar char="q"/>
            </a:pPr>
            <a:r>
              <a:rPr lang="en-US" sz="3200" dirty="0" smtClean="0">
                <a:solidFill>
                  <a:schemeClr val="tx1"/>
                </a:solidFill>
                <a:latin typeface="Calibri" pitchFamily="34" charset="0"/>
                <a:cs typeface="Calibri" pitchFamily="34" charset="0"/>
              </a:rPr>
              <a:t> O(log n) – Logarithmic time  :</a:t>
            </a:r>
          </a:p>
          <a:p>
            <a:pPr lvl="1">
              <a:lnSpc>
                <a:spcPct val="150000"/>
              </a:lnSpc>
              <a:buFont typeface="Wingdings" pitchFamily="2" charset="2"/>
              <a:buChar char="§"/>
            </a:pPr>
            <a:r>
              <a:rPr lang="en-US" sz="2800" dirty="0" smtClean="0">
                <a:solidFill>
                  <a:schemeClr val="tx1"/>
                </a:solidFill>
                <a:latin typeface="Calibri" pitchFamily="34" charset="0"/>
                <a:cs typeface="Calibri" pitchFamily="34" charset="0"/>
              </a:rPr>
              <a:t> </a:t>
            </a:r>
            <a:r>
              <a:rPr lang="en-US" sz="3200" dirty="0" smtClean="0">
                <a:solidFill>
                  <a:schemeClr val="tx1"/>
                </a:solidFill>
                <a:latin typeface="Calibri" pitchFamily="34" charset="0"/>
                <a:cs typeface="Calibri" pitchFamily="34" charset="0"/>
              </a:rPr>
              <a:t> E.g. :-</a:t>
            </a:r>
          </a:p>
          <a:p>
            <a:pPr lvl="2">
              <a:lnSpc>
                <a:spcPct val="150000"/>
              </a:lnSpc>
              <a:buFont typeface="Wingdings" pitchFamily="2" charset="2"/>
              <a:buChar char="§"/>
            </a:pPr>
            <a:r>
              <a:rPr lang="en-US" sz="3200" dirty="0" smtClean="0">
                <a:solidFill>
                  <a:schemeClr val="tx1"/>
                </a:solidFill>
                <a:latin typeface="Calibri" pitchFamily="34" charset="0"/>
                <a:cs typeface="Calibri" pitchFamily="34" charset="0"/>
              </a:rPr>
              <a:t>Binary search in a sorted list of n elements.</a:t>
            </a:r>
          </a:p>
          <a:p>
            <a:pPr lvl="1">
              <a:lnSpc>
                <a:spcPct val="150000"/>
              </a:lnSpc>
            </a:pPr>
            <a:endParaRPr lang="en-US" sz="3200" dirty="0">
              <a:solidFill>
                <a:schemeClr val="tx1"/>
              </a:solidFill>
              <a:latin typeface="Calibri" pitchFamily="34" charset="0"/>
              <a:cs typeface="Calibri" pitchFamily="34" charset="0"/>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pPr>
              <a:lnSpc>
                <a:spcPct val="150000"/>
              </a:lnSpc>
            </a:pPr>
            <a:r>
              <a:rPr lang="en-US" sz="3600" b="1" dirty="0" smtClean="0">
                <a:solidFill>
                  <a:schemeClr val="bg2">
                    <a:lumMod val="10000"/>
                  </a:schemeClr>
                </a:solidFill>
              </a:rPr>
              <a:t>O</a:t>
            </a:r>
            <a:r>
              <a:rPr lang="en-US" sz="3600" dirty="0" smtClean="0">
                <a:solidFill>
                  <a:schemeClr val="bg2">
                    <a:lumMod val="10000"/>
                  </a:schemeClr>
                </a:solidFill>
              </a:rPr>
              <a:t> − Big Oh</a:t>
            </a:r>
            <a:endParaRPr lang="en-US" sz="3600" dirty="0">
              <a:solidFill>
                <a:schemeClr val="bg2">
                  <a:lumMod val="10000"/>
                </a:schemeClr>
              </a:solidFill>
            </a:endParaRPr>
          </a:p>
        </p:txBody>
      </p:sp>
      <p:sp>
        <p:nvSpPr>
          <p:cNvPr id="5" name="Content Placeholder 4"/>
          <p:cNvSpPr>
            <a:spLocks noGrp="1"/>
          </p:cNvSpPr>
          <p:nvPr>
            <p:ph idx="1"/>
          </p:nvPr>
        </p:nvSpPr>
        <p:spPr>
          <a:xfrm>
            <a:off x="228600" y="838200"/>
            <a:ext cx="8534400" cy="5638800"/>
          </a:xfrm>
        </p:spPr>
        <p:txBody>
          <a:bodyPr>
            <a:normAutofit/>
          </a:bodyPr>
          <a:lstStyle/>
          <a:p>
            <a:pPr>
              <a:lnSpc>
                <a:spcPct val="150000"/>
              </a:lnSpc>
              <a:buFont typeface="Wingdings" pitchFamily="2" charset="2"/>
              <a:buChar char="q"/>
            </a:pPr>
            <a:r>
              <a:rPr lang="en-US" sz="2800" dirty="0" smtClean="0">
                <a:solidFill>
                  <a:schemeClr val="tx1"/>
                </a:solidFill>
                <a:latin typeface="Calibri" pitchFamily="34" charset="0"/>
                <a:cs typeface="Calibri" pitchFamily="34" charset="0"/>
              </a:rPr>
              <a:t> O(n log n) – “n log n” time  :</a:t>
            </a:r>
          </a:p>
          <a:p>
            <a:pPr lvl="1">
              <a:lnSpc>
                <a:spcPct val="150000"/>
              </a:lnSpc>
              <a:buFont typeface="Wingdings" pitchFamily="2" charset="2"/>
              <a:buChar char="§"/>
            </a:pPr>
            <a:r>
              <a:rPr lang="en-US" sz="2800" dirty="0" smtClean="0">
                <a:solidFill>
                  <a:schemeClr val="tx1"/>
                </a:solidFill>
                <a:latin typeface="Calibri" pitchFamily="34" charset="0"/>
                <a:cs typeface="Calibri" pitchFamily="34" charset="0"/>
              </a:rPr>
              <a:t> E.g. :-</a:t>
            </a:r>
          </a:p>
          <a:p>
            <a:pPr lvl="2">
              <a:lnSpc>
                <a:spcPct val="150000"/>
              </a:lnSpc>
              <a:buFont typeface="Wingdings" pitchFamily="2" charset="2"/>
              <a:buChar char="§"/>
            </a:pPr>
            <a:r>
              <a:rPr lang="en-US" sz="2800" dirty="0" smtClean="0">
                <a:solidFill>
                  <a:schemeClr val="tx1"/>
                </a:solidFill>
                <a:latin typeface="Calibri" pitchFamily="34" charset="0"/>
                <a:cs typeface="Calibri" pitchFamily="34" charset="0"/>
              </a:rPr>
              <a:t>More advanced sorting algorithms – quick sort, merge sort.</a:t>
            </a:r>
          </a:p>
          <a:p>
            <a:pPr>
              <a:lnSpc>
                <a:spcPct val="150000"/>
              </a:lnSpc>
              <a:buFont typeface="Wingdings" pitchFamily="2" charset="2"/>
              <a:buChar char="q"/>
            </a:pPr>
            <a:r>
              <a:rPr lang="en-US" sz="2800" dirty="0" smtClean="0">
                <a:solidFill>
                  <a:schemeClr val="tx1"/>
                </a:solidFill>
                <a:latin typeface="Calibri" pitchFamily="34" charset="0"/>
                <a:cs typeface="Calibri" pitchFamily="34" charset="0"/>
              </a:rPr>
              <a:t>  O(a</a:t>
            </a:r>
            <a:r>
              <a:rPr lang="en-US" sz="2800" baseline="30000" dirty="0" smtClean="0">
                <a:solidFill>
                  <a:schemeClr val="tx1"/>
                </a:solidFill>
                <a:latin typeface="Calibri" pitchFamily="34" charset="0"/>
                <a:cs typeface="Calibri" pitchFamily="34" charset="0"/>
              </a:rPr>
              <a:t>n</a:t>
            </a:r>
            <a:r>
              <a:rPr lang="en-US" sz="2800" dirty="0" smtClean="0">
                <a:solidFill>
                  <a:schemeClr val="tx1"/>
                </a:solidFill>
                <a:latin typeface="Calibri" pitchFamily="34" charset="0"/>
                <a:cs typeface="Calibri" pitchFamily="34" charset="0"/>
              </a:rPr>
              <a:t>) (a&gt;1) : Exponential time :</a:t>
            </a:r>
          </a:p>
          <a:p>
            <a:pPr lvl="1">
              <a:lnSpc>
                <a:spcPct val="150000"/>
              </a:lnSpc>
              <a:buFont typeface="Wingdings" pitchFamily="2" charset="2"/>
              <a:buChar char="§"/>
            </a:pPr>
            <a:r>
              <a:rPr lang="en-US" sz="2800" dirty="0" smtClean="0">
                <a:solidFill>
                  <a:schemeClr val="tx1"/>
                </a:solidFill>
                <a:latin typeface="Calibri" pitchFamily="34" charset="0"/>
                <a:cs typeface="Calibri" pitchFamily="34" charset="0"/>
              </a:rPr>
              <a:t> E.g. :-</a:t>
            </a:r>
          </a:p>
          <a:p>
            <a:pPr lvl="2">
              <a:lnSpc>
                <a:spcPct val="150000"/>
              </a:lnSpc>
              <a:buFont typeface="Wingdings" pitchFamily="2" charset="2"/>
              <a:buChar char="§"/>
            </a:pPr>
            <a:r>
              <a:rPr lang="en-US" sz="2800" dirty="0" smtClean="0">
                <a:solidFill>
                  <a:schemeClr val="tx1"/>
                </a:solidFill>
                <a:latin typeface="Calibri" pitchFamily="34" charset="0"/>
                <a:cs typeface="Calibri" pitchFamily="34" charset="0"/>
              </a:rPr>
              <a:t>Recursive Fibonacci implementation</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pPr>
              <a:lnSpc>
                <a:spcPct val="150000"/>
              </a:lnSpc>
            </a:pPr>
            <a:r>
              <a:rPr lang="en-US" sz="3600" b="1" dirty="0" smtClean="0">
                <a:solidFill>
                  <a:schemeClr val="bg2">
                    <a:lumMod val="10000"/>
                  </a:schemeClr>
                </a:solidFill>
              </a:rPr>
              <a:t>O</a:t>
            </a:r>
            <a:r>
              <a:rPr lang="en-US" sz="3600" dirty="0" smtClean="0">
                <a:solidFill>
                  <a:schemeClr val="bg2">
                    <a:lumMod val="10000"/>
                  </a:schemeClr>
                </a:solidFill>
              </a:rPr>
              <a:t> − Big Oh</a:t>
            </a:r>
            <a:endParaRPr lang="en-US" sz="3600" dirty="0">
              <a:solidFill>
                <a:schemeClr val="bg2">
                  <a:lumMod val="10000"/>
                </a:schemeClr>
              </a:solidFill>
            </a:endParaRPr>
          </a:p>
        </p:txBody>
      </p:sp>
      <p:sp>
        <p:nvSpPr>
          <p:cNvPr id="5" name="Content Placeholder 4"/>
          <p:cNvSpPr>
            <a:spLocks noGrp="1"/>
          </p:cNvSpPr>
          <p:nvPr>
            <p:ph idx="1"/>
          </p:nvPr>
        </p:nvSpPr>
        <p:spPr>
          <a:xfrm>
            <a:off x="228600" y="838200"/>
            <a:ext cx="8534400" cy="5638800"/>
          </a:xfrm>
        </p:spPr>
        <p:txBody>
          <a:bodyPr>
            <a:normAutofit/>
          </a:bodyPr>
          <a:lstStyle/>
          <a:p>
            <a:pPr>
              <a:lnSpc>
                <a:spcPct val="150000"/>
              </a:lnSpc>
              <a:buFont typeface="Wingdings" pitchFamily="2" charset="2"/>
              <a:buChar char="q"/>
            </a:pPr>
            <a:r>
              <a:rPr lang="en-US" sz="2800" dirty="0" smtClean="0">
                <a:solidFill>
                  <a:schemeClr val="tx1"/>
                </a:solidFill>
                <a:latin typeface="Calibri" pitchFamily="34" charset="0"/>
                <a:cs typeface="Calibri" pitchFamily="34" charset="0"/>
              </a:rPr>
              <a:t> Polynomial growth (linear , quadratic, cubic, etc.) is considered manageable as compared to exponential growth.</a:t>
            </a:r>
          </a:p>
          <a:p>
            <a:pPr>
              <a:lnSpc>
                <a:spcPct val="150000"/>
              </a:lnSpc>
              <a:buFont typeface="Wingdings" pitchFamily="2" charset="2"/>
              <a:buChar char="q"/>
            </a:pPr>
            <a:r>
              <a:rPr lang="en-US" sz="2800" dirty="0" smtClean="0">
                <a:solidFill>
                  <a:schemeClr val="tx1"/>
                </a:solidFill>
                <a:latin typeface="Calibri" pitchFamily="34" charset="0"/>
                <a:cs typeface="Calibri" pitchFamily="34" charset="0"/>
              </a:rPr>
              <a:t>  O(1) &lt; O(log n) &lt; O(n) &lt; O(n log n) &lt; O(n</a:t>
            </a:r>
            <a:r>
              <a:rPr lang="en-US" sz="2800" baseline="30000" dirty="0" smtClean="0">
                <a:solidFill>
                  <a:schemeClr val="tx1"/>
                </a:solidFill>
                <a:latin typeface="Calibri" pitchFamily="34" charset="0"/>
                <a:cs typeface="Calibri" pitchFamily="34" charset="0"/>
              </a:rPr>
              <a:t>2</a:t>
            </a:r>
            <a:r>
              <a:rPr lang="en-US" sz="2800" dirty="0" smtClean="0">
                <a:solidFill>
                  <a:schemeClr val="tx1"/>
                </a:solidFill>
                <a:latin typeface="Calibri" pitchFamily="34" charset="0"/>
                <a:cs typeface="Calibri" pitchFamily="34" charset="0"/>
              </a:rPr>
              <a:t>) &lt; O(n</a:t>
            </a:r>
            <a:r>
              <a:rPr lang="en-US" sz="2800" baseline="30000" dirty="0" smtClean="0">
                <a:solidFill>
                  <a:schemeClr val="tx1"/>
                </a:solidFill>
                <a:latin typeface="Calibri" pitchFamily="34" charset="0"/>
                <a:cs typeface="Calibri" pitchFamily="34" charset="0"/>
              </a:rPr>
              <a:t>3</a:t>
            </a:r>
            <a:r>
              <a:rPr lang="en-US" sz="2800" dirty="0" smtClean="0">
                <a:solidFill>
                  <a:schemeClr val="tx1"/>
                </a:solidFill>
                <a:latin typeface="Calibri" pitchFamily="34" charset="0"/>
                <a:cs typeface="Calibri" pitchFamily="34" charset="0"/>
              </a:rPr>
              <a:t>) &lt; O(a</a:t>
            </a:r>
            <a:r>
              <a:rPr lang="en-US" sz="2800" baseline="30000" dirty="0" smtClean="0">
                <a:solidFill>
                  <a:schemeClr val="tx1"/>
                </a:solidFill>
                <a:latin typeface="Calibri" pitchFamily="34" charset="0"/>
                <a:cs typeface="Calibri" pitchFamily="34" charset="0"/>
              </a:rPr>
              <a:t>n</a:t>
            </a:r>
            <a:r>
              <a:rPr lang="en-US" sz="2800" dirty="0" smtClean="0">
                <a:solidFill>
                  <a:schemeClr val="tx1"/>
                </a:solidFill>
                <a:latin typeface="Calibri" pitchFamily="34" charset="0"/>
                <a:cs typeface="Calibri" pitchFamily="34" charset="0"/>
              </a:rPr>
              <a:t>)</a:t>
            </a:r>
          </a:p>
          <a:p>
            <a:pPr lvl="1">
              <a:lnSpc>
                <a:spcPct val="150000"/>
              </a:lnSpc>
            </a:pPr>
            <a:endParaRPr lang="en-US" sz="2800" dirty="0" smtClean="0">
              <a:solidFill>
                <a:schemeClr val="tx1"/>
              </a:solidFill>
              <a:latin typeface="Calibri" pitchFamily="34" charset="0"/>
              <a:cs typeface="Calibri" pitchFamily="34" charset="0"/>
            </a:endParaRPr>
          </a:p>
          <a:p>
            <a:pPr lvl="1">
              <a:lnSpc>
                <a:spcPct val="150000"/>
              </a:lnSpc>
            </a:pPr>
            <a:endParaRPr lang="en-US" sz="2800" dirty="0" smtClean="0">
              <a:solidFill>
                <a:schemeClr val="tx1"/>
              </a:solidFill>
              <a:latin typeface="Calibri" pitchFamily="34" charset="0"/>
              <a:cs typeface="Calibri" pitchFamily="34" charset="0"/>
            </a:endParaRPr>
          </a:p>
          <a:p>
            <a:pPr lvl="1">
              <a:lnSpc>
                <a:spcPct val="150000"/>
              </a:lnSpc>
            </a:pPr>
            <a:endParaRPr lang="en-US" sz="2800" dirty="0">
              <a:solidFill>
                <a:schemeClr val="tx1"/>
              </a:solidFill>
              <a:latin typeface="Calibri" pitchFamily="34" charset="0"/>
              <a:cs typeface="Calibri" pitchFamily="34" charset="0"/>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685800"/>
          </a:xfrm>
        </p:spPr>
        <p:txBody>
          <a:bodyPr anchor="ctr"/>
          <a:lstStyle/>
          <a:p>
            <a:pPr>
              <a:lnSpc>
                <a:spcPct val="150000"/>
              </a:lnSpc>
            </a:pPr>
            <a:r>
              <a:rPr lang="en-US" sz="3600" b="1" dirty="0" smtClean="0">
                <a:solidFill>
                  <a:schemeClr val="bg2">
                    <a:lumMod val="10000"/>
                  </a:schemeClr>
                </a:solidFill>
              </a:rPr>
              <a:t>O</a:t>
            </a:r>
            <a:r>
              <a:rPr lang="en-US" sz="3600" dirty="0" smtClean="0">
                <a:solidFill>
                  <a:schemeClr val="bg2">
                    <a:lumMod val="10000"/>
                  </a:schemeClr>
                </a:solidFill>
              </a:rPr>
              <a:t> − Big Oh</a:t>
            </a:r>
            <a:endParaRPr lang="en-US" sz="3600" dirty="0">
              <a:solidFill>
                <a:schemeClr val="bg2">
                  <a:lumMod val="10000"/>
                </a:schemeClr>
              </a:solidFill>
            </a:endParaRPr>
          </a:p>
        </p:txBody>
      </p:sp>
      <p:sp>
        <p:nvSpPr>
          <p:cNvPr id="5" name="Content Placeholder 4"/>
          <p:cNvSpPr>
            <a:spLocks noGrp="1"/>
          </p:cNvSpPr>
          <p:nvPr>
            <p:ph idx="1"/>
          </p:nvPr>
        </p:nvSpPr>
        <p:spPr>
          <a:xfrm>
            <a:off x="228600" y="838200"/>
            <a:ext cx="8534400" cy="5638800"/>
          </a:xfrm>
        </p:spPr>
        <p:txBody>
          <a:bodyPr>
            <a:normAutofit fontScale="92500" lnSpcReduction="20000"/>
          </a:bodyPr>
          <a:lstStyle/>
          <a:p>
            <a:pPr>
              <a:lnSpc>
                <a:spcPct val="150000"/>
              </a:lnSpc>
              <a:buFont typeface="Wingdings" pitchFamily="2" charset="2"/>
              <a:buChar char="q"/>
            </a:pPr>
            <a:r>
              <a:rPr lang="en-US" sz="2800" b="1" dirty="0" smtClean="0">
                <a:solidFill>
                  <a:schemeClr val="tx1"/>
                </a:solidFill>
                <a:latin typeface="Calibri" pitchFamily="34" charset="0"/>
                <a:cs typeface="Calibri" pitchFamily="34" charset="0"/>
              </a:rPr>
              <a:t> Calculating complexity  :</a:t>
            </a:r>
            <a:r>
              <a:rPr lang="en-US" b="1" dirty="0" smtClean="0">
                <a:solidFill>
                  <a:schemeClr val="tx1"/>
                </a:solidFill>
                <a:latin typeface="Calibri" pitchFamily="34" charset="0"/>
                <a:cs typeface="Calibri" pitchFamily="34" charset="0"/>
              </a:rPr>
              <a:t> </a:t>
            </a:r>
            <a:r>
              <a:rPr lang="en-US" sz="2800" b="1" dirty="0" smtClean="0">
                <a:solidFill>
                  <a:schemeClr val="tx1"/>
                </a:solidFill>
                <a:latin typeface="Calibri" pitchFamily="34" charset="0"/>
                <a:cs typeface="Calibri" pitchFamily="34" charset="0"/>
              </a:rPr>
              <a:t> E.g. :-</a:t>
            </a:r>
          </a:p>
          <a:p>
            <a:pPr lvl="1">
              <a:buNone/>
            </a:pPr>
            <a:r>
              <a:rPr lang="en-US" sz="2800" dirty="0" smtClean="0">
                <a:solidFill>
                  <a:schemeClr val="tx1"/>
                </a:solidFill>
                <a:latin typeface="Calibri" pitchFamily="34" charset="0"/>
                <a:cs typeface="Calibri" pitchFamily="34" charset="0"/>
              </a:rPr>
              <a:t>void main()</a:t>
            </a:r>
          </a:p>
          <a:p>
            <a:pPr lvl="1">
              <a:buNone/>
            </a:pPr>
            <a:r>
              <a:rPr lang="en-US" sz="2800" dirty="0" smtClean="0">
                <a:solidFill>
                  <a:schemeClr val="tx1"/>
                </a:solidFill>
                <a:latin typeface="Calibri" pitchFamily="34" charset="0"/>
                <a:cs typeface="Calibri" pitchFamily="34" charset="0"/>
              </a:rPr>
              <a:t>{</a:t>
            </a:r>
          </a:p>
          <a:p>
            <a:pPr lvl="1">
              <a:buNone/>
            </a:pPr>
            <a:r>
              <a:rPr lang="en-US" sz="2800" dirty="0" smtClean="0">
                <a:solidFill>
                  <a:schemeClr val="tx1"/>
                </a:solidFill>
                <a:latin typeface="Calibri" pitchFamily="34" charset="0"/>
                <a:cs typeface="Calibri" pitchFamily="34" charset="0"/>
              </a:rPr>
              <a:t>	</a:t>
            </a:r>
            <a:r>
              <a:rPr lang="en-US" sz="2800" dirty="0" err="1" smtClean="0">
                <a:solidFill>
                  <a:schemeClr val="tx1"/>
                </a:solidFill>
                <a:latin typeface="Calibri" pitchFamily="34" charset="0"/>
                <a:cs typeface="Calibri" pitchFamily="34" charset="0"/>
              </a:rPr>
              <a:t>int</a:t>
            </a:r>
            <a:r>
              <a:rPr lang="en-US" sz="2800" dirty="0" smtClean="0">
                <a:solidFill>
                  <a:schemeClr val="tx1"/>
                </a:solidFill>
                <a:latin typeface="Calibri" pitchFamily="34" charset="0"/>
                <a:cs typeface="Calibri" pitchFamily="34" charset="0"/>
              </a:rPr>
              <a:t> a = 10,I,j; // O(1)</a:t>
            </a:r>
          </a:p>
          <a:p>
            <a:pPr lvl="1">
              <a:buNone/>
            </a:pPr>
            <a:r>
              <a:rPr lang="en-US" sz="2800" dirty="0" smtClean="0">
                <a:solidFill>
                  <a:schemeClr val="tx1"/>
                </a:solidFill>
                <a:latin typeface="Calibri" pitchFamily="34" charset="0"/>
                <a:cs typeface="Calibri" pitchFamily="34" charset="0"/>
              </a:rPr>
              <a:t>	for (</a:t>
            </a:r>
            <a:r>
              <a:rPr lang="en-US" sz="2800" dirty="0" err="1" smtClean="0">
                <a:solidFill>
                  <a:schemeClr val="tx1"/>
                </a:solidFill>
                <a:latin typeface="Calibri" pitchFamily="34" charset="0"/>
                <a:cs typeface="Calibri" pitchFamily="34" charset="0"/>
              </a:rPr>
              <a:t>i</a:t>
            </a:r>
            <a:r>
              <a:rPr lang="en-US" sz="2800" dirty="0" smtClean="0">
                <a:solidFill>
                  <a:schemeClr val="tx1"/>
                </a:solidFill>
                <a:latin typeface="Calibri" pitchFamily="34" charset="0"/>
                <a:cs typeface="Calibri" pitchFamily="34" charset="0"/>
              </a:rPr>
              <a:t>=0;i&lt;</a:t>
            </a:r>
            <a:r>
              <a:rPr lang="en-US" sz="2800" dirty="0" err="1" smtClean="0">
                <a:solidFill>
                  <a:schemeClr val="tx1"/>
                </a:solidFill>
                <a:latin typeface="Calibri" pitchFamily="34" charset="0"/>
                <a:cs typeface="Calibri" pitchFamily="34" charset="0"/>
              </a:rPr>
              <a:t>n;i</a:t>
            </a:r>
            <a:r>
              <a:rPr lang="en-US" sz="2800" dirty="0" smtClean="0">
                <a:solidFill>
                  <a:schemeClr val="tx1"/>
                </a:solidFill>
                <a:latin typeface="Calibri" pitchFamily="34" charset="0"/>
                <a:cs typeface="Calibri" pitchFamily="34" charset="0"/>
              </a:rPr>
              <a:t>++) // O(n)</a:t>
            </a:r>
          </a:p>
          <a:p>
            <a:pPr lvl="1">
              <a:buNone/>
            </a:pPr>
            <a:r>
              <a:rPr lang="en-US" sz="2800" dirty="0" smtClean="0">
                <a:solidFill>
                  <a:schemeClr val="tx1"/>
                </a:solidFill>
                <a:latin typeface="Calibri" pitchFamily="34" charset="0"/>
                <a:cs typeface="Calibri" pitchFamily="34" charset="0"/>
              </a:rPr>
              <a:t>	{</a:t>
            </a:r>
          </a:p>
          <a:p>
            <a:pPr lvl="1">
              <a:buNone/>
            </a:pPr>
            <a:r>
              <a:rPr lang="en-US" sz="2800" dirty="0" smtClean="0">
                <a:solidFill>
                  <a:schemeClr val="tx1"/>
                </a:solidFill>
                <a:latin typeface="Calibri" pitchFamily="34" charset="0"/>
                <a:cs typeface="Calibri" pitchFamily="34" charset="0"/>
              </a:rPr>
              <a:t>		for(j=0;j&lt;</a:t>
            </a:r>
            <a:r>
              <a:rPr lang="en-US" sz="2800" dirty="0" err="1" smtClean="0">
                <a:solidFill>
                  <a:schemeClr val="tx1"/>
                </a:solidFill>
                <a:latin typeface="Calibri" pitchFamily="34" charset="0"/>
                <a:cs typeface="Calibri" pitchFamily="34" charset="0"/>
              </a:rPr>
              <a:t>I;j</a:t>
            </a:r>
            <a:r>
              <a:rPr lang="en-US" sz="2800" dirty="0" smtClean="0">
                <a:solidFill>
                  <a:schemeClr val="tx1"/>
                </a:solidFill>
                <a:latin typeface="Calibri" pitchFamily="34" charset="0"/>
                <a:cs typeface="Calibri" pitchFamily="34" charset="0"/>
              </a:rPr>
              <a:t>++) // O(n)</a:t>
            </a:r>
          </a:p>
          <a:p>
            <a:pPr lvl="1">
              <a:buNone/>
            </a:pPr>
            <a:r>
              <a:rPr lang="en-US" sz="2800" dirty="0" smtClean="0">
                <a:solidFill>
                  <a:schemeClr val="tx1"/>
                </a:solidFill>
                <a:latin typeface="Calibri" pitchFamily="34" charset="0"/>
                <a:cs typeface="Calibri" pitchFamily="34" charset="0"/>
              </a:rPr>
              <a:t>		{</a:t>
            </a:r>
          </a:p>
          <a:p>
            <a:pPr lvl="1">
              <a:buNone/>
            </a:pPr>
            <a:r>
              <a:rPr lang="en-US" sz="2800" dirty="0" smtClean="0">
                <a:solidFill>
                  <a:schemeClr val="tx1"/>
                </a:solidFill>
                <a:latin typeface="Calibri" pitchFamily="34" charset="0"/>
                <a:cs typeface="Calibri" pitchFamily="34" charset="0"/>
              </a:rPr>
              <a:t>			</a:t>
            </a:r>
            <a:r>
              <a:rPr lang="en-US" sz="2800" dirty="0" err="1" smtClean="0">
                <a:solidFill>
                  <a:schemeClr val="tx1"/>
                </a:solidFill>
                <a:latin typeface="Calibri" pitchFamily="34" charset="0"/>
                <a:cs typeface="Calibri" pitchFamily="34" charset="0"/>
              </a:rPr>
              <a:t>printf</a:t>
            </a:r>
            <a:r>
              <a:rPr lang="en-US" sz="2800" dirty="0" smtClean="0">
                <a:solidFill>
                  <a:schemeClr val="tx1"/>
                </a:solidFill>
                <a:latin typeface="Calibri" pitchFamily="34" charset="0"/>
                <a:cs typeface="Calibri" pitchFamily="34" charset="0"/>
              </a:rPr>
              <a:t>(“a = %</a:t>
            </a:r>
            <a:r>
              <a:rPr lang="en-US" sz="2800" dirty="0" err="1" smtClean="0">
                <a:solidFill>
                  <a:schemeClr val="tx1"/>
                </a:solidFill>
                <a:latin typeface="Calibri" pitchFamily="34" charset="0"/>
                <a:cs typeface="Calibri" pitchFamily="34" charset="0"/>
              </a:rPr>
              <a:t>d”,a</a:t>
            </a:r>
            <a:r>
              <a:rPr lang="en-US" sz="2800" dirty="0" smtClean="0">
                <a:solidFill>
                  <a:schemeClr val="tx1"/>
                </a:solidFill>
                <a:latin typeface="Calibri" pitchFamily="34" charset="0"/>
                <a:cs typeface="Calibri" pitchFamily="34" charset="0"/>
              </a:rPr>
              <a:t>); //O(1)</a:t>
            </a:r>
          </a:p>
          <a:p>
            <a:pPr lvl="1">
              <a:buNone/>
            </a:pPr>
            <a:r>
              <a:rPr lang="en-US" sz="2800" dirty="0" smtClean="0">
                <a:solidFill>
                  <a:schemeClr val="tx1"/>
                </a:solidFill>
                <a:latin typeface="Calibri" pitchFamily="34" charset="0"/>
                <a:cs typeface="Calibri" pitchFamily="34" charset="0"/>
              </a:rPr>
              <a:t>		}</a:t>
            </a:r>
          </a:p>
          <a:p>
            <a:pPr lvl="1">
              <a:buNone/>
            </a:pPr>
            <a:r>
              <a:rPr lang="en-US" sz="2800" dirty="0" smtClean="0">
                <a:solidFill>
                  <a:schemeClr val="tx1"/>
                </a:solidFill>
                <a:latin typeface="Calibri" pitchFamily="34" charset="0"/>
                <a:cs typeface="Calibri" pitchFamily="34" charset="0"/>
              </a:rPr>
              <a:t>	}</a:t>
            </a:r>
          </a:p>
          <a:p>
            <a:pPr lvl="1">
              <a:buNone/>
            </a:pPr>
            <a:r>
              <a:rPr lang="en-US" sz="2800" dirty="0" smtClean="0">
                <a:solidFill>
                  <a:schemeClr val="tx1"/>
                </a:solidFill>
                <a:latin typeface="Calibri" pitchFamily="34" charset="0"/>
                <a:cs typeface="Calibri" pitchFamily="34" charset="0"/>
              </a:rPr>
              <a:t>}</a:t>
            </a:r>
          </a:p>
          <a:p>
            <a:pPr lvl="1">
              <a:buNone/>
            </a:pPr>
            <a:r>
              <a:rPr lang="en-US" sz="2800" b="1" dirty="0" smtClean="0">
                <a:solidFill>
                  <a:schemeClr val="tx1"/>
                </a:solidFill>
                <a:latin typeface="Calibri" pitchFamily="34" charset="0"/>
                <a:cs typeface="Calibri" pitchFamily="34" charset="0"/>
              </a:rPr>
              <a:t>Total execution time = 1 + n + n</a:t>
            </a:r>
            <a:r>
              <a:rPr lang="en-US" sz="2800" b="1" baseline="30000" dirty="0" smtClean="0">
                <a:solidFill>
                  <a:schemeClr val="tx1"/>
                </a:solidFill>
                <a:latin typeface="Calibri" pitchFamily="34" charset="0"/>
                <a:cs typeface="Calibri" pitchFamily="34" charset="0"/>
              </a:rPr>
              <a:t>2</a:t>
            </a:r>
            <a:r>
              <a:rPr lang="en-US" sz="2800" b="1" dirty="0" smtClean="0">
                <a:solidFill>
                  <a:schemeClr val="tx1"/>
                </a:solidFill>
                <a:latin typeface="Calibri" pitchFamily="34" charset="0"/>
                <a:cs typeface="Calibri" pitchFamily="34" charset="0"/>
              </a:rPr>
              <a:t> + 1 = O(n</a:t>
            </a:r>
            <a:r>
              <a:rPr lang="en-US" sz="2800" b="1" baseline="30000" dirty="0" smtClean="0">
                <a:solidFill>
                  <a:schemeClr val="tx1"/>
                </a:solidFill>
                <a:latin typeface="Calibri" pitchFamily="34" charset="0"/>
                <a:cs typeface="Calibri" pitchFamily="34" charset="0"/>
              </a:rPr>
              <a:t>2</a:t>
            </a:r>
            <a:r>
              <a:rPr lang="en-US" sz="2800" b="1" dirty="0" smtClean="0">
                <a:solidFill>
                  <a:schemeClr val="tx1"/>
                </a:solidFill>
                <a:latin typeface="Calibri" pitchFamily="34" charset="0"/>
                <a:cs typeface="Calibri" pitchFamily="34" charset="0"/>
              </a:rPr>
              <a:t>)</a:t>
            </a:r>
          </a:p>
          <a:p>
            <a:pPr lvl="1">
              <a:lnSpc>
                <a:spcPct val="150000"/>
              </a:lnSpc>
            </a:pPr>
            <a:endParaRPr lang="en-US" sz="2800" dirty="0" smtClean="0">
              <a:solidFill>
                <a:schemeClr val="tx1"/>
              </a:solidFill>
              <a:latin typeface="Calibri" pitchFamily="34" charset="0"/>
              <a:cs typeface="Calibri" pitchFamily="34" charset="0"/>
            </a:endParaRPr>
          </a:p>
          <a:p>
            <a:pPr lvl="1">
              <a:lnSpc>
                <a:spcPct val="150000"/>
              </a:lnSpc>
            </a:pPr>
            <a:endParaRPr lang="en-US" sz="2800" dirty="0" smtClean="0">
              <a:solidFill>
                <a:schemeClr val="tx1"/>
              </a:solidFill>
              <a:latin typeface="Calibri" pitchFamily="34" charset="0"/>
              <a:cs typeface="Calibri" pitchFamily="34" charset="0"/>
            </a:endParaRPr>
          </a:p>
          <a:p>
            <a:pPr lvl="1">
              <a:lnSpc>
                <a:spcPct val="150000"/>
              </a:lnSpc>
              <a:buNone/>
            </a:pPr>
            <a:endParaRPr lang="en-US" sz="2800" dirty="0" smtClean="0">
              <a:solidFill>
                <a:schemeClr val="tx1"/>
              </a:solidFill>
              <a:latin typeface="Calibri" pitchFamily="34" charset="0"/>
              <a:cs typeface="Calibri" pitchFamily="34" charset="0"/>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8113951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1600200"/>
          </a:xfrm>
        </p:spPr>
        <p:txBody>
          <a:bodyPr/>
          <a:lstStyle/>
          <a:p>
            <a:r>
              <a:rPr lang="en-US" dirty="0" smtClean="0"/>
              <a:t>Thank You...!!!!</a:t>
            </a:r>
            <a:endParaRPr lang="en-US" dirty="0"/>
          </a:p>
        </p:txBody>
      </p:sp>
      <p:sp>
        <p:nvSpPr>
          <p:cNvPr id="3" name="Rectangle 2"/>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1576535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a:t>
            </a:r>
            <a:r>
              <a:rPr lang="en-US" sz="3000" dirty="0"/>
              <a:t>D</a:t>
            </a:r>
            <a:r>
              <a:rPr lang="en-US" sz="3000" dirty="0" smtClean="0"/>
              <a:t>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algn="just">
              <a:lnSpc>
                <a:spcPct val="150000"/>
              </a:lnSpc>
              <a:buFont typeface="Wingdings" pitchFamily="2" charset="2"/>
              <a:buChar char="q"/>
            </a:pPr>
            <a:r>
              <a:rPr lang="en-US" sz="1900" dirty="0" smtClean="0">
                <a:solidFill>
                  <a:schemeClr val="tx1"/>
                </a:solidFill>
              </a:rPr>
              <a:t>Anything that can store data can be called as a data structure, hence Integer, Float, Boolean, Char etc… are also called data structures.</a:t>
            </a:r>
            <a:r>
              <a:rPr lang="en-US" sz="1900" dirty="0">
                <a:solidFill>
                  <a:schemeClr val="tx1"/>
                </a:solidFill>
              </a:rPr>
              <a:t> </a:t>
            </a:r>
            <a:r>
              <a:rPr lang="en-US" sz="1900" dirty="0" smtClean="0">
                <a:solidFill>
                  <a:schemeClr val="tx1"/>
                </a:solidFill>
              </a:rPr>
              <a:t>They are also known as </a:t>
            </a:r>
            <a:r>
              <a:rPr lang="en-US" sz="1900" b="1" u="sng" dirty="0" smtClean="0">
                <a:solidFill>
                  <a:schemeClr val="tx1"/>
                </a:solidFill>
              </a:rPr>
              <a:t>Primitive Data Structures/ In-Built Data Structures</a:t>
            </a:r>
            <a:r>
              <a:rPr lang="en-US" sz="1900" dirty="0" smtClean="0">
                <a:solidFill>
                  <a:schemeClr val="tx1"/>
                </a:solidFill>
              </a:rPr>
              <a:t>.</a:t>
            </a:r>
          </a:p>
          <a:p>
            <a:pPr algn="just">
              <a:lnSpc>
                <a:spcPct val="150000"/>
              </a:lnSpc>
              <a:buFont typeface="Wingdings" pitchFamily="2" charset="2"/>
              <a:buChar char="q"/>
            </a:pPr>
            <a:endParaRPr lang="en-US" sz="1900" dirty="0">
              <a:solidFill>
                <a:schemeClr val="tx1"/>
              </a:solidFill>
            </a:endParaRPr>
          </a:p>
          <a:p>
            <a:pPr algn="just">
              <a:lnSpc>
                <a:spcPct val="150000"/>
              </a:lnSpc>
              <a:buFont typeface="Wingdings" pitchFamily="2" charset="2"/>
              <a:buChar char="q"/>
            </a:pPr>
            <a:r>
              <a:rPr lang="en-US" sz="1900" dirty="0" smtClean="0">
                <a:solidFill>
                  <a:schemeClr val="tx1"/>
                </a:solidFill>
              </a:rPr>
              <a:t>Complex type of data structures are also available, which are used to store large and connected data. They are also known as </a:t>
            </a:r>
            <a:r>
              <a:rPr lang="en-US" sz="1900" b="1" u="sng" dirty="0" smtClean="0">
                <a:solidFill>
                  <a:schemeClr val="tx1"/>
                </a:solidFill>
              </a:rPr>
              <a:t>Non-Primitive Data Structures/ Derived Data Structures/ Abstract Data Structures</a:t>
            </a:r>
            <a:r>
              <a:rPr lang="en-US" sz="1900" u="sng" dirty="0" smtClean="0">
                <a:solidFill>
                  <a:schemeClr val="tx1"/>
                </a:solidFill>
              </a:rPr>
              <a:t>. </a:t>
            </a:r>
            <a:r>
              <a:rPr lang="en-US" sz="1900" dirty="0" smtClean="0">
                <a:solidFill>
                  <a:schemeClr val="tx1"/>
                </a:solidFill>
              </a:rPr>
              <a:t>For example, Array, Stack, Queue, Linked list, Tree, Graph etc….</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591344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a:t>
            </a:r>
            <a:r>
              <a:rPr lang="en-US" sz="3000" dirty="0"/>
              <a:t>D</a:t>
            </a:r>
            <a:r>
              <a:rPr lang="en-US" sz="3000" dirty="0" smtClean="0"/>
              <a:t>ata Structure</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2" name="TextBox 1"/>
          <p:cNvSpPr txBox="1"/>
          <p:nvPr/>
        </p:nvSpPr>
        <p:spPr>
          <a:xfrm>
            <a:off x="304800" y="5791200"/>
            <a:ext cx="6172200" cy="381000"/>
          </a:xfrm>
          <a:prstGeom prst="rect">
            <a:avLst/>
          </a:prstGeom>
          <a:noFill/>
        </p:spPr>
        <p:txBody>
          <a:bodyPr wrap="square" rtlCol="0">
            <a:spAutoFit/>
          </a:bodyPr>
          <a:lstStyle/>
          <a:p>
            <a:r>
              <a:rPr lang="en-US" dirty="0" smtClean="0"/>
              <a:t>Figure : Classification of Data Structures</a:t>
            </a:r>
            <a:endParaRPr lang="en-US" dirty="0"/>
          </a:p>
        </p:txBody>
      </p:sp>
      <p:pic>
        <p:nvPicPr>
          <p:cNvPr id="3" name="Picture 2"/>
          <p:cNvPicPr>
            <a:picLocks noChangeAspect="1" noChangeArrowheads="1"/>
          </p:cNvPicPr>
          <p:nvPr/>
        </p:nvPicPr>
        <p:blipFill>
          <a:blip r:embed="rId2"/>
          <a:srcRect/>
          <a:stretch>
            <a:fillRect/>
          </a:stretch>
        </p:blipFill>
        <p:spPr bwMode="auto">
          <a:xfrm>
            <a:off x="571472" y="928670"/>
            <a:ext cx="8144950" cy="4572032"/>
          </a:xfrm>
          <a:prstGeom prst="rect">
            <a:avLst/>
          </a:prstGeom>
          <a:noFill/>
          <a:ln w="9525">
            <a:noFill/>
            <a:miter lim="800000"/>
            <a:headEnd/>
            <a:tailEnd/>
          </a:ln>
          <a:effectLst/>
        </p:spPr>
      </p:pic>
    </p:spTree>
    <p:extLst>
      <p:ext uri="{BB962C8B-B14F-4D97-AF65-F5344CB8AC3E}">
        <p14:creationId xmlns:p14="http://schemas.microsoft.com/office/powerpoint/2010/main" val="391165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a:t>
            </a:r>
            <a:r>
              <a:rPr lang="en-US" sz="3000" dirty="0"/>
              <a:t>D</a:t>
            </a:r>
            <a:r>
              <a:rPr lang="en-US" sz="3000" dirty="0" smtClean="0"/>
              <a:t>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algn="just">
              <a:lnSpc>
                <a:spcPct val="150000"/>
              </a:lnSpc>
              <a:buFont typeface="Wingdings" pitchFamily="2" charset="2"/>
              <a:buChar char="q"/>
            </a:pPr>
            <a:r>
              <a:rPr lang="en-US" sz="1900" dirty="0" smtClean="0">
                <a:solidFill>
                  <a:schemeClr val="tx1"/>
                </a:solidFill>
              </a:rPr>
              <a:t>The data structures can also be classified on the basis of the following characteristics:</a:t>
            </a:r>
          </a:p>
          <a:p>
            <a:pPr algn="just">
              <a:lnSpc>
                <a:spcPct val="150000"/>
              </a:lnSpc>
              <a:buFont typeface="Wingdings" pitchFamily="2" charset="2"/>
              <a:buChar char="q"/>
            </a:pPr>
            <a:endParaRPr lang="en-US" sz="1900" dirty="0" smtClean="0">
              <a:solidFill>
                <a:schemeClr val="tx1"/>
              </a:solidFill>
            </a:endParaRPr>
          </a:p>
          <a:p>
            <a:pPr algn="just">
              <a:lnSpc>
                <a:spcPct val="150000"/>
              </a:lnSpc>
              <a:buFont typeface="Wingdings" pitchFamily="2" charset="2"/>
              <a:buChar char="v"/>
            </a:pPr>
            <a:r>
              <a:rPr lang="en-US" sz="2000" b="1" dirty="0" smtClean="0">
                <a:solidFill>
                  <a:schemeClr val="tx1"/>
                </a:solidFill>
              </a:rPr>
              <a:t>Linear Data Structures:</a:t>
            </a:r>
            <a:r>
              <a:rPr lang="en-US" sz="2000" dirty="0" smtClean="0">
                <a:solidFill>
                  <a:schemeClr val="tx1"/>
                </a:solidFill>
              </a:rPr>
              <a:t> A data structure is called linear if all of its elements are arranged in the linear order. In linear data structures, the elements are stored in non-hierarchical way where each element has the successors and predecessors except the first and last element</a:t>
            </a:r>
            <a:endParaRPr lang="en-US" sz="1900" dirty="0" smtClean="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a:t>
            </a:r>
            <a:r>
              <a:rPr lang="en-US" sz="3000" dirty="0"/>
              <a:t>D</a:t>
            </a:r>
            <a:r>
              <a:rPr lang="en-US" sz="3000" dirty="0" smtClean="0"/>
              <a:t>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pPr algn="just">
              <a:buNone/>
            </a:pPr>
            <a:r>
              <a:rPr lang="en-US" sz="2000" dirty="0" smtClean="0">
                <a:solidFill>
                  <a:schemeClr val="tx1"/>
                </a:solidFill>
              </a:rPr>
              <a:t>Types of Linear Data Structures are given below:</a:t>
            </a:r>
          </a:p>
          <a:p>
            <a:pPr algn="just"/>
            <a:r>
              <a:rPr lang="en-US" sz="2000" b="1" dirty="0" smtClean="0">
                <a:solidFill>
                  <a:schemeClr val="tx1"/>
                </a:solidFill>
              </a:rPr>
              <a:t>Arrays:</a:t>
            </a:r>
            <a:r>
              <a:rPr lang="en-US" sz="2000" dirty="0" smtClean="0">
                <a:solidFill>
                  <a:schemeClr val="tx1"/>
                </a:solidFill>
              </a:rPr>
              <a:t> An array is a collection of similar type of data items and each data item is called an element of the array. The data type of the element may be any valid data type like char, </a:t>
            </a:r>
            <a:r>
              <a:rPr lang="en-US" sz="2000" dirty="0" err="1" smtClean="0">
                <a:solidFill>
                  <a:schemeClr val="tx1"/>
                </a:solidFill>
              </a:rPr>
              <a:t>int</a:t>
            </a:r>
            <a:r>
              <a:rPr lang="en-US" sz="2000" dirty="0" smtClean="0">
                <a:solidFill>
                  <a:schemeClr val="tx1"/>
                </a:solidFill>
              </a:rPr>
              <a:t>, float or double.</a:t>
            </a:r>
          </a:p>
          <a:p>
            <a:pPr algn="just"/>
            <a:endParaRPr lang="en-US" sz="2000" dirty="0" smtClean="0">
              <a:solidFill>
                <a:schemeClr val="tx1"/>
              </a:solidFill>
            </a:endParaRPr>
          </a:p>
          <a:p>
            <a:pPr algn="just"/>
            <a:r>
              <a:rPr lang="en-US" sz="2000" b="1" dirty="0" smtClean="0">
                <a:solidFill>
                  <a:schemeClr val="tx1"/>
                </a:solidFill>
              </a:rPr>
              <a:t>Linked List:</a:t>
            </a:r>
            <a:r>
              <a:rPr lang="en-US" sz="2000" dirty="0" smtClean="0">
                <a:solidFill>
                  <a:schemeClr val="tx1"/>
                </a:solidFill>
              </a:rPr>
              <a:t> Linked list is a linear data structure which is used to maintain a list in the memory. It can be seen as the collection of nodes stored at non-contiguous memory locations. Each node of the list contains a pointer to its adjacent node.</a:t>
            </a:r>
          </a:p>
          <a:p>
            <a:pPr algn="just"/>
            <a:endParaRPr lang="en-US" sz="2000" dirty="0" smtClean="0">
              <a:solidFill>
                <a:schemeClr val="tx1"/>
              </a:solidFill>
            </a:endParaRPr>
          </a:p>
          <a:p>
            <a:pPr algn="just"/>
            <a:endParaRPr lang="en-US" sz="2000" dirty="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3000" dirty="0" smtClean="0"/>
              <a:t>Introduction of </a:t>
            </a:r>
            <a:r>
              <a:rPr lang="en-US" sz="3000" dirty="0"/>
              <a:t>D</a:t>
            </a:r>
            <a:r>
              <a:rPr lang="en-US" sz="3000" dirty="0" smtClean="0"/>
              <a:t>ata Structure</a:t>
            </a:r>
            <a:endParaRPr lang="en-US" sz="3000" dirty="0"/>
          </a:p>
        </p:txBody>
      </p:sp>
      <p:sp>
        <p:nvSpPr>
          <p:cNvPr id="5" name="Content Placeholder 4"/>
          <p:cNvSpPr>
            <a:spLocks noGrp="1"/>
          </p:cNvSpPr>
          <p:nvPr>
            <p:ph idx="1"/>
          </p:nvPr>
        </p:nvSpPr>
        <p:spPr>
          <a:xfrm>
            <a:off x="381000" y="1036637"/>
            <a:ext cx="8305800" cy="5135563"/>
          </a:xfrm>
        </p:spPr>
        <p:txBody>
          <a:bodyPr>
            <a:normAutofit/>
          </a:bodyPr>
          <a:lstStyle/>
          <a:p>
            <a:r>
              <a:rPr lang="en-US" sz="2000" b="1" dirty="0" smtClean="0">
                <a:solidFill>
                  <a:schemeClr val="tx1"/>
                </a:solidFill>
              </a:rPr>
              <a:t>Stack:</a:t>
            </a:r>
            <a:r>
              <a:rPr lang="en-US" sz="2000" dirty="0" smtClean="0">
                <a:solidFill>
                  <a:schemeClr val="tx1"/>
                </a:solidFill>
              </a:rPr>
              <a:t> Stack is a linear list in which insertion and deletions are allowed only at one end, called </a:t>
            </a:r>
            <a:r>
              <a:rPr lang="en-US" sz="2000" b="1" dirty="0" smtClean="0">
                <a:solidFill>
                  <a:schemeClr val="tx1"/>
                </a:solidFill>
              </a:rPr>
              <a:t>top</a:t>
            </a:r>
            <a:r>
              <a:rPr lang="en-US" sz="2000" dirty="0" smtClean="0">
                <a:solidFill>
                  <a:schemeClr val="tx1"/>
                </a:solidFill>
              </a:rPr>
              <a:t>. A stack is an abstract data type (ADT), can be implemented in most of the programming languages. It is named as stack because it behaves like a real-world stack, for example: - piles of plates or deck of cards etc.</a:t>
            </a:r>
          </a:p>
          <a:p>
            <a:endParaRPr lang="en-US" sz="2000" b="1" dirty="0" smtClean="0">
              <a:solidFill>
                <a:schemeClr val="tx1"/>
              </a:solidFill>
            </a:endParaRPr>
          </a:p>
          <a:p>
            <a:pPr>
              <a:buNone/>
            </a:pPr>
            <a:endParaRPr lang="en-US" sz="2000" b="1" dirty="0" smtClean="0">
              <a:solidFill>
                <a:schemeClr val="tx1"/>
              </a:solidFill>
            </a:endParaRPr>
          </a:p>
          <a:p>
            <a:r>
              <a:rPr lang="en-US" sz="2000" b="1" dirty="0" smtClean="0">
                <a:solidFill>
                  <a:schemeClr val="tx1"/>
                </a:solidFill>
              </a:rPr>
              <a:t>Queue:</a:t>
            </a:r>
            <a:r>
              <a:rPr lang="en-US" sz="2000" dirty="0" smtClean="0">
                <a:solidFill>
                  <a:schemeClr val="tx1"/>
                </a:solidFill>
              </a:rPr>
              <a:t> Queue is a linear list in which elements can be inserted only at one end called </a:t>
            </a:r>
            <a:r>
              <a:rPr lang="en-US" sz="2000" b="1" dirty="0" smtClean="0">
                <a:solidFill>
                  <a:schemeClr val="tx1"/>
                </a:solidFill>
              </a:rPr>
              <a:t>rear</a:t>
            </a:r>
            <a:r>
              <a:rPr lang="en-US" sz="2000" dirty="0" smtClean="0">
                <a:solidFill>
                  <a:schemeClr val="tx1"/>
                </a:solidFill>
              </a:rPr>
              <a:t> and deleted only at the other end called </a:t>
            </a:r>
            <a:r>
              <a:rPr lang="en-US" sz="2000" b="1" dirty="0" smtClean="0">
                <a:solidFill>
                  <a:schemeClr val="tx1"/>
                </a:solidFill>
              </a:rPr>
              <a:t>front</a:t>
            </a:r>
            <a:r>
              <a:rPr lang="en-US" sz="2000" dirty="0" smtClean="0">
                <a:solidFill>
                  <a:schemeClr val="tx1"/>
                </a:solidFill>
              </a:rPr>
              <a:t>. It is an abstract data structure, similar to stack. Queue is opened at both end therefore it follows First-In-First-Out (FIFO) methodology for storing the data items.</a:t>
            </a:r>
          </a:p>
          <a:p>
            <a:pPr algn="just"/>
            <a:endParaRPr lang="en-US" sz="2000" dirty="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3799057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4396</TotalTime>
  <Words>3324</Words>
  <Application>Microsoft Office PowerPoint</Application>
  <PresentationFormat>On-screen Show (4:3)</PresentationFormat>
  <Paragraphs>339</Paragraphs>
  <Slides>48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宋体</vt:lpstr>
      <vt:lpstr>Arial</vt:lpstr>
      <vt:lpstr>Calibri</vt:lpstr>
      <vt:lpstr>Century Gothic</vt:lpstr>
      <vt:lpstr>Courier New</vt:lpstr>
      <vt:lpstr>Palatino Linotype</vt:lpstr>
      <vt:lpstr>Wingdings</vt:lpstr>
      <vt:lpstr>Executive</vt:lpstr>
      <vt:lpstr>Unit-1   Introduction of Data Structure</vt:lpstr>
      <vt:lpstr>Introduction of Data</vt:lpstr>
      <vt:lpstr>Introduction of Data Structure</vt:lpstr>
      <vt:lpstr>Introduction of Data Structure</vt:lpstr>
      <vt:lpstr>Introduction of Data Structure</vt:lpstr>
      <vt:lpstr>Introduction of Data Structure</vt:lpstr>
      <vt:lpstr>Introduction of Data Structure</vt:lpstr>
      <vt:lpstr>Introduction of Data Structure</vt:lpstr>
      <vt:lpstr>Introduction of Data Structure</vt:lpstr>
      <vt:lpstr>Introduction of Data Structure</vt:lpstr>
      <vt:lpstr>Introduction of Data Structure</vt:lpstr>
      <vt:lpstr>Operations on Data Structures</vt:lpstr>
      <vt:lpstr>Operations on Data Structures</vt:lpstr>
      <vt:lpstr>Data Representation</vt:lpstr>
      <vt:lpstr>Data Representation</vt:lpstr>
      <vt:lpstr>Data Representation</vt:lpstr>
      <vt:lpstr>Data Representation</vt:lpstr>
      <vt:lpstr>Abstract Data Type</vt:lpstr>
      <vt:lpstr>Abstract Data Type</vt:lpstr>
      <vt:lpstr>Introduction of Datatype</vt:lpstr>
      <vt:lpstr>Primary Datatype</vt:lpstr>
      <vt:lpstr>Data Structure and Structured Type</vt:lpstr>
      <vt:lpstr>Atomic Type</vt:lpstr>
      <vt:lpstr>Difference between Abstract Data Type, Data Types and Data Structures</vt:lpstr>
      <vt:lpstr>Algorithm</vt:lpstr>
      <vt:lpstr>Different Approaches to Designing an Algorithm</vt:lpstr>
      <vt:lpstr>Different Approaches to Designing an Algorithm</vt:lpstr>
      <vt:lpstr>Divide – and – Conquer approach </vt:lpstr>
      <vt:lpstr>Different Approaches to Designing an Algorithm</vt:lpstr>
      <vt:lpstr>Complexity of Data Structure</vt:lpstr>
      <vt:lpstr>Complexity of Data Structure</vt:lpstr>
      <vt:lpstr>Complexity of Data Structure</vt:lpstr>
      <vt:lpstr>Analysis of Algorithm</vt:lpstr>
      <vt:lpstr>Analysis of Algorithm</vt:lpstr>
      <vt:lpstr>Analysis of Algorithm</vt:lpstr>
      <vt:lpstr>Analysis of Algorithm</vt:lpstr>
      <vt:lpstr>Asymptotic Notations</vt:lpstr>
      <vt:lpstr>O − Big Oh</vt:lpstr>
      <vt:lpstr>O − Big Oh</vt:lpstr>
      <vt:lpstr>O − Big Oh</vt:lpstr>
      <vt:lpstr>O − Big Oh</vt:lpstr>
      <vt:lpstr>O − Big Oh</vt:lpstr>
      <vt:lpstr>O − Big Oh</vt:lpstr>
      <vt:lpstr>O − Big Oh</vt:lpstr>
      <vt:lpstr>O − Big Oh</vt:lpstr>
      <vt:lpstr>O − Big Oh</vt:lpstr>
      <vt:lpstr>O − Big Oh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Basic concepts of Design and Analysis of Algorithm</dc:title>
  <dc:creator>Windows User</dc:creator>
  <cp:lastModifiedBy>SPURGE</cp:lastModifiedBy>
  <cp:revision>352</cp:revision>
  <dcterms:created xsi:type="dcterms:W3CDTF">2018-06-25T13:25:34Z</dcterms:created>
  <dcterms:modified xsi:type="dcterms:W3CDTF">2024-08-31T06:10:53Z</dcterms:modified>
</cp:coreProperties>
</file>